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API" id="{50C51D32-7315-4F19-9ABD-7D92A5292068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E"/>
    <a:srgbClr val="000000"/>
    <a:srgbClr val="FF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2" d="100"/>
          <a:sy n="82" d="100"/>
        </p:scale>
        <p:origin x="8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2024/11/9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000" b="0" dirty="0"/>
              <a:t>馬路分割</a:t>
            </a:r>
            <a:br>
              <a:rPr lang="en-US" altLang="zh-TW" sz="4000" b="0" dirty="0"/>
            </a:br>
            <a:r>
              <a:rPr lang="en-US" altLang="zh-TW" sz="4000" b="0" dirty="0"/>
              <a:t>API</a:t>
            </a:r>
            <a:r>
              <a:rPr lang="zh-TW" altLang="en-US" sz="4000" b="0" dirty="0"/>
              <a:t>設計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D802D8-2D71-CA42-75B5-69A09F5FF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852"/>
          <a:stretch/>
        </p:blipFill>
        <p:spPr>
          <a:xfrm>
            <a:off x="838201" y="1193363"/>
            <a:ext cx="5534608" cy="447127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A0D1A6A-0D23-C83C-4ABE-D274F650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1-norm-dist_</a:t>
            </a:r>
            <a:r>
              <a:rPr lang="zh-TW" altLang="en-US" dirty="0"/>
              <a:t>使用範例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7F9AF26-D3E1-FA69-53B8-711D7D42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09" y="1085125"/>
            <a:ext cx="47436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輸入向量必須是一維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數組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建議先對輸入數據進行預處理和正規化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可根據實際應用場景選擇是否進行正規化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距離值越小表示兩個向量越相似 </a:t>
            </a:r>
          </a:p>
        </p:txBody>
      </p:sp>
    </p:spTree>
    <p:extLst>
      <p:ext uri="{BB962C8B-B14F-4D97-AF65-F5344CB8AC3E}">
        <p14:creationId xmlns:p14="http://schemas.microsoft.com/office/powerpoint/2010/main" val="150721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E58605-3A94-6F0A-E29D-AC18E354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接收</a:t>
            </a:r>
            <a:r>
              <a:rPr lang="en-US" altLang="zh-TW" dirty="0"/>
              <a:t>1</a:t>
            </a:r>
            <a:r>
              <a:rPr lang="zh-TW" altLang="en-US" dirty="0"/>
              <a:t>範數距離值並與預設閾值</a:t>
            </a:r>
            <a:r>
              <a:rPr lang="en-US" altLang="zh-TW" dirty="0"/>
              <a:t>(</a:t>
            </a:r>
            <a:r>
              <a:rPr lang="en-US" altLang="zh-TW" dirty="0" err="1"/>
              <a:t>d_th</a:t>
            </a:r>
            <a:r>
              <a:rPr lang="en-US" altLang="zh-TW" dirty="0"/>
              <a:t>)</a:t>
            </a:r>
            <a:r>
              <a:rPr lang="zh-TW" altLang="en-US" dirty="0"/>
              <a:t>進行比較，判斷特徵相似程度。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compare_threshold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distance,threshold</a:t>
            </a:r>
            <a:r>
              <a:rPr lang="en-US" altLang="zh-TW" dirty="0">
                <a:effectLst/>
              </a:rPr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is_similar: bool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、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True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距離小於閾值，判定為相似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False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距離大於閾值，判定為不相似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8E6995-3E82-FA59-1FF7-3ECE9D85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372C595-64C5-BB30-409E-096A70B2F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03423"/>
              </p:ext>
            </p:extLst>
          </p:nvPr>
        </p:nvGraphicFramePr>
        <p:xfrm>
          <a:off x="838200" y="1766815"/>
          <a:ext cx="8852988" cy="93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4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範數距離值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180331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比較閾值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d_th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589A9E99-3203-B22F-B955-854BF001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9356"/>
            <a:ext cx="4284306" cy="33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F34A5D-3C9F-D375-6B16-D93BD327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根據閾值比較的結果進行最終的標記分類。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 </a:t>
            </a:r>
            <a:r>
              <a:rPr lang="en-US" altLang="zh-TW" dirty="0" err="1">
                <a:effectLst/>
              </a:rPr>
              <a:t>label_region</a:t>
            </a:r>
            <a:r>
              <a:rPr lang="en-US" altLang="zh-TW" dirty="0">
                <a:effectLst/>
              </a:rPr>
              <a:t>(image, position, </a:t>
            </a:r>
            <a:r>
              <a:rPr lang="en-US" altLang="zh-TW" dirty="0" err="1">
                <a:effectLst/>
              </a:rPr>
              <a:t>is_similar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color_config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>
                <a:latin typeface="標楷體" panose="03000509000000000000" pitchFamily="65" charset="-120"/>
              </a:rPr>
              <a:t>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labeled_image: numpy.ndarray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 標記後的圖像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273F8-E49D-4AFF-D8AD-89237B11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4357D471-7390-92DC-7DAF-AC615681C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26503"/>
              </p:ext>
            </p:extLst>
          </p:nvPr>
        </p:nvGraphicFramePr>
        <p:xfrm>
          <a:off x="987491" y="1804137"/>
          <a:ext cx="8852988" cy="158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6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362142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原始圖像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position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Tuple[int, int]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要標記的位置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(x, y)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is_similar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閾值比較結果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28150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color_config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標記顏色配置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5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4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6A42C-6045-436C-19A5-4218EF881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A6B3C9-BBF0-3589-5895-7A4241E7F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580"/>
            <a:ext cx="7744906" cy="4553585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81BA9BF-24DD-C612-58C3-8AFA5158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labeling_</a:t>
            </a:r>
            <a:r>
              <a:rPr lang="zh-TW" altLang="en-US" dirty="0"/>
              <a:t>使用範例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A229BE-4212-EA50-D06E-E2FE509F264F}"/>
              </a:ext>
            </a:extLst>
          </p:cNvPr>
          <p:cNvSpPr txBox="1"/>
          <p:nvPr/>
        </p:nvSpPr>
        <p:spPr>
          <a:xfrm>
            <a:off x="8696131" y="1207519"/>
            <a:ext cx="2192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閾值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(d_th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)的選擇對系統性能有重要影響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標記顏色和透明度可根據實際需求調整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建議對邊界情況進行處理，避免索引越界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標記時注意保留原圖資訊 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14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8F517D0-425A-46C3-AC36-EDDBC6D6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Sobel </a:t>
            </a:r>
            <a:r>
              <a:rPr lang="zh-TW" altLang="en-US" dirty="0"/>
              <a:t>運算子用於圖像邊緣檢測，通過計算圖像在水平和垂直方向的梯度來檢測邊緣。這個運算子結合了高斯平滑和微分運算，對於邊緣檢測和圖像增強特別有效。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sobel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/>
              <a:t>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kernel_size</a:t>
            </a:r>
            <a:r>
              <a:rPr lang="en-US" altLang="zh-TW" dirty="0">
                <a:effectLst/>
              </a:rPr>
              <a:t>=3,</a:t>
            </a:r>
            <a:r>
              <a:rPr lang="en-US" altLang="zh-TW" dirty="0"/>
              <a:t> dx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dy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border_type</a:t>
            </a:r>
            <a:r>
              <a:rPr lang="en-US" altLang="zh-TW" dirty="0">
                <a:effectLst/>
              </a:rPr>
              <a:t>='REFLECT')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返回值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numpy.ndarray</a:t>
            </a:r>
            <a:r>
              <a:rPr lang="zh-TW" altLang="en-US" dirty="0"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梯度圖像，與輸入圖像大小相同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CD228C-70D5-40DD-8DEA-EC13C2FD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AD150D9-BF65-411D-96A4-EC92CA6D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95546"/>
              </p:ext>
            </p:extLst>
          </p:nvPr>
        </p:nvGraphicFramePr>
        <p:xfrm>
          <a:off x="987491" y="1981419"/>
          <a:ext cx="10929258" cy="260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 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必須是單通道（灰度）圖像，數據類型可以是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float32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kernel_size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核大小 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必須是奇數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530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dx: x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方向的導數階數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預設值：1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範圍：0 ≤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≤ 2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說明：0 表示不計算該方向導數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dy: y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方向的導數階數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預設值：1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範圍：0 ≤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dy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≤ 2 說明：0 表示不計算該方向導數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35108"/>
                  </a:ext>
                </a:extLst>
              </a:tr>
              <a:tr h="261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border_type: 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邊界處理方式 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預設值：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REFLECT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可選值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REFLECT,CONSTANT,REPLICATE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說明：處理圖像邊界的方法</a:t>
                      </a:r>
                    </a:p>
                    <a:p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9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D81CE3-1770-266A-6495-58B87A71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2981"/>
            <a:ext cx="7805129" cy="500723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145B603-E539-2CA5-B85F-A7F784E9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sobel</a:t>
            </a:r>
            <a:r>
              <a:rPr lang="en-US" altLang="zh-TW" dirty="0"/>
              <a:t>_</a:t>
            </a:r>
            <a:r>
              <a:rPr lang="zh-TW" altLang="en-US" dirty="0"/>
              <a:t>使用範例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433B5F1-579A-B37B-FCC0-7D9BE92A5E0D}"/>
              </a:ext>
            </a:extLst>
          </p:cNvPr>
          <p:cNvSpPr txBox="1"/>
          <p:nvPr/>
        </p:nvSpPr>
        <p:spPr>
          <a:xfrm>
            <a:off x="8643329" y="1212981"/>
            <a:ext cx="2710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kernel_size 越大，計算越耗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時，但對噪聲的抑制效果越好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dx 和 dy 不能同時為 0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輸入圖像建議先進行高斯模糊以減少噪聲影響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返回值可能需要經過歸一化才能正確顯示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9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16BBA6-8D33-5F6C-F0DE-6F8D1CB0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LBP </a:t>
            </a:r>
            <a:r>
              <a:rPr lang="zh-TW" altLang="en-US" dirty="0"/>
              <a:t>是一種有效的紋理描述算子</a:t>
            </a:r>
            <a:r>
              <a:rPr lang="en-US" altLang="zh-TW" dirty="0"/>
              <a:t>,</a:t>
            </a:r>
            <a:r>
              <a:rPr lang="zh-TW" altLang="en-US" dirty="0"/>
              <a:t>通過比較中心像素與鄰域像素的灰度值來獲得紋理特徵。它具有旋轉不變性和灰度不變性的特點</a:t>
            </a:r>
            <a:r>
              <a:rPr lang="en-US" altLang="zh-TW" dirty="0"/>
              <a:t>,</a:t>
            </a:r>
            <a:r>
              <a:rPr lang="zh-TW" altLang="en-US" dirty="0"/>
              <a:t>在圖像識別、分割等領域有廣泛應用。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lbp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/>
              <a:t>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radius</a:t>
            </a:r>
            <a:r>
              <a:rPr lang="en-US" altLang="zh-TW" dirty="0">
                <a:effectLst/>
              </a:rPr>
              <a:t>=1,</a:t>
            </a:r>
            <a:r>
              <a:rPr lang="en-US" altLang="zh-TW" dirty="0"/>
              <a:t> </a:t>
            </a:r>
            <a:r>
              <a:rPr lang="en-US" altLang="zh-TW" dirty="0" err="1"/>
              <a:t>n_points</a:t>
            </a:r>
            <a:r>
              <a:rPr lang="en-US" altLang="zh-TW" dirty="0">
                <a:effectLst/>
              </a:rPr>
              <a:t>=8)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numpy.ndarray</a:t>
            </a:r>
            <a:r>
              <a:rPr lang="zh-TW" altLang="en-US" dirty="0"/>
              <a:t> ，</a:t>
            </a:r>
            <a:r>
              <a:rPr lang="en-US" altLang="zh-TW" dirty="0"/>
              <a:t>LBP </a:t>
            </a:r>
            <a:r>
              <a:rPr lang="zh-TW" altLang="en-US" dirty="0"/>
              <a:t>特徵圖</a:t>
            </a:r>
            <a:r>
              <a:rPr lang="en-US" altLang="zh-TW" dirty="0"/>
              <a:t>,</a:t>
            </a:r>
            <a:r>
              <a:rPr lang="zh-TW" altLang="en-US" dirty="0"/>
              <a:t>與輸入圖像大小相同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8D532A-36F2-E5C2-EFA2-1DDCB5F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697986C-5E4F-68D5-9AC9-48A8CE3C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98902"/>
              </p:ext>
            </p:extLst>
          </p:nvPr>
        </p:nvGraphicFramePr>
        <p:xfrm>
          <a:off x="987491" y="1981419"/>
          <a:ext cx="10929258" cy="150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輸入圖像 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必須是單通道（灰度）圖像，數據類型可以是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float32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lang="en-US" altLang="zh-TW" sz="1200" dirty="0"/>
                        <a:t>: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算子鄰域的半徑大小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530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n_points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LBP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鄰域點數</a:t>
                      </a:r>
                      <a:endParaRPr kumimoji="0" lang="zh-TW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/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算子鄰域的採樣點數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079FA2-56FE-FFC0-4467-6C19056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LBP_</a:t>
            </a:r>
            <a:r>
              <a:rPr lang="zh-TW" altLang="en-US" dirty="0"/>
              <a:t>使用範例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D14CF0-70AE-D0AB-850D-DC701361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340"/>
            <a:ext cx="5068007" cy="48107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096B174-F4E6-53C2-E9F3-029541A6D75A}"/>
              </a:ext>
            </a:extLst>
          </p:cNvPr>
          <p:cNvSpPr txBox="1"/>
          <p:nvPr/>
        </p:nvSpPr>
        <p:spPr>
          <a:xfrm>
            <a:off x="8643329" y="1212981"/>
            <a:ext cx="271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75B22D-77DF-1830-1B54-5B084E65786B}"/>
              </a:ext>
            </a:extLst>
          </p:cNvPr>
          <p:cNvSpPr txBox="1"/>
          <p:nvPr/>
        </p:nvSpPr>
        <p:spPr>
          <a:xfrm>
            <a:off x="6017503" y="1085125"/>
            <a:ext cx="5336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輸入圖像必須是單通道灰度圖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radius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和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n_points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是可調參數,需要根據具體應用場景調整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特徵圖的數值範圍為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0-255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,可直接用於後續處理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輸入圖像的邊界處理採用複製邊緣值的方式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81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1DE01D-F10D-0510-4D90-46E09D46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LBP </a:t>
            </a:r>
            <a:r>
              <a:rPr lang="zh-TW" altLang="en-US" dirty="0"/>
              <a:t>直方圖是對 </a:t>
            </a:r>
            <a:r>
              <a:rPr lang="en-US" altLang="zh-TW" dirty="0"/>
              <a:t>LBP </a:t>
            </a:r>
            <a:r>
              <a:rPr lang="zh-TW" altLang="en-US" dirty="0"/>
              <a:t>特徵圖統計各個 </a:t>
            </a:r>
            <a:r>
              <a:rPr lang="en-US" altLang="zh-TW" dirty="0"/>
              <a:t>LBP </a:t>
            </a:r>
            <a:r>
              <a:rPr lang="zh-TW" altLang="en-US" dirty="0"/>
              <a:t>值出現的頻率</a:t>
            </a:r>
            <a:r>
              <a:rPr lang="en-US" altLang="zh-TW" dirty="0"/>
              <a:t>,</a:t>
            </a:r>
            <a:r>
              <a:rPr lang="zh-TW" altLang="en-US" dirty="0"/>
              <a:t>用於描述圖像的紋理特徵。它是 </a:t>
            </a:r>
            <a:r>
              <a:rPr lang="en-US" altLang="zh-TW" dirty="0"/>
              <a:t>LBP </a:t>
            </a:r>
            <a:r>
              <a:rPr lang="zh-TW" altLang="en-US" dirty="0"/>
              <a:t>算法中常用的特徵表示形式</a:t>
            </a:r>
            <a:r>
              <a:rPr lang="en-US" altLang="zh-TW" dirty="0"/>
              <a:t>,</a:t>
            </a:r>
            <a:r>
              <a:rPr lang="zh-TW" altLang="en-US" dirty="0"/>
              <a:t>在圖像分類、人臉識別等領域廣泛應用。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lbp_histogram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lbp_image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normalize</a:t>
            </a:r>
            <a:r>
              <a:rPr lang="en-US" altLang="zh-TW" dirty="0">
                <a:effectLst/>
              </a:rPr>
              <a:t>=True)</a:t>
            </a: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numpy.ndarray</a:t>
            </a:r>
            <a:r>
              <a:rPr lang="zh-TW" altLang="en-US" dirty="0"/>
              <a:t>、</a:t>
            </a:r>
            <a:r>
              <a:rPr lang="en-US" altLang="zh-TW" dirty="0" err="1"/>
              <a:t>lbp</a:t>
            </a:r>
            <a:r>
              <a:rPr lang="zh-TW" altLang="en-US" dirty="0"/>
              <a:t>直方圖</a:t>
            </a:r>
            <a:endParaRPr lang="en-US" altLang="zh-TW" dirty="0">
              <a:effectLst/>
            </a:endParaRP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46AAC44-021F-AA42-52E0-04F28160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64CD24B-2B25-7193-54E6-F69EA5941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58648"/>
              </p:ext>
            </p:extLst>
          </p:nvPr>
        </p:nvGraphicFramePr>
        <p:xfrm>
          <a:off x="987491" y="1981419"/>
          <a:ext cx="10929258" cy="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41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lbp_image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 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必須是單通道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uint8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格式的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normalize</a:t>
                      </a:r>
                      <a:r>
                        <a:rPr lang="en-US" altLang="zh-TW" sz="1200" dirty="0"/>
                        <a:t>: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是否對直方圖進行歸一化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如果設為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直方圖值會被歸一化到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[0, 1] 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範圍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83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AA69F5-260F-A07C-DEB9-B7094B37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1068"/>
            <a:ext cx="729344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9DCF863-F2AD-E8A8-B81C-1B5199B2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histogram_</a:t>
            </a:r>
            <a:r>
              <a:rPr lang="zh-TW" altLang="en-US" dirty="0"/>
              <a:t>使用範例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030A0C-FD38-CE2F-2CCC-880F5917B5CE}"/>
              </a:ext>
            </a:extLst>
          </p:cNvPr>
          <p:cNvSpPr txBox="1"/>
          <p:nvPr/>
        </p:nvSpPr>
        <p:spPr>
          <a:xfrm>
            <a:off x="8201608" y="1211068"/>
            <a:ext cx="3152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輸入必須是單通道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uint8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格式的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特徵圖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歸一化後的直方圖值易於後續處理和比較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直方圖可用於各種基於紋理的圖像分類、檢索等任務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93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381C00-C933-C503-E39E-30B743AA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該 </a:t>
            </a:r>
            <a:r>
              <a:rPr lang="en-US" altLang="zh-TW" dirty="0"/>
              <a:t>API </a:t>
            </a:r>
            <a:r>
              <a:rPr lang="zh-TW" altLang="en-US" dirty="0"/>
              <a:t>提供了一個函數</a:t>
            </a:r>
            <a:r>
              <a:rPr lang="en-US" altLang="zh-TW" dirty="0"/>
              <a:t>,</a:t>
            </a:r>
            <a:r>
              <a:rPr lang="zh-TW" altLang="en-US" dirty="0"/>
              <a:t>可以從 </a:t>
            </a:r>
            <a:r>
              <a:rPr lang="en-US" altLang="zh-TW" dirty="0"/>
              <a:t>LBP </a:t>
            </a:r>
            <a:r>
              <a:rPr lang="zh-TW" altLang="en-US" dirty="0"/>
              <a:t>直方圖中查找前 </a:t>
            </a:r>
            <a:r>
              <a:rPr lang="en-US" altLang="zh-TW" dirty="0"/>
              <a:t>s </a:t>
            </a:r>
            <a:r>
              <a:rPr lang="zh-TW" altLang="en-US" dirty="0"/>
              <a:t>個最大值及其對應的索引。這在一些基於 </a:t>
            </a:r>
            <a:r>
              <a:rPr lang="en-US" altLang="zh-TW" dirty="0"/>
              <a:t>LBP </a:t>
            </a:r>
            <a:r>
              <a:rPr lang="zh-TW" altLang="en-US" dirty="0"/>
              <a:t>特徵的圖像分類任務中很有用</a:t>
            </a:r>
            <a:r>
              <a:rPr lang="en-US" altLang="zh-TW" dirty="0"/>
              <a:t>,</a:t>
            </a:r>
            <a:r>
              <a:rPr lang="zh-TW" altLang="en-US" dirty="0"/>
              <a:t>可以作為特徵選擇或特徵工程的一部分。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find_top_lbp_values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lbp_histogram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s</a:t>
            </a:r>
            <a:r>
              <a:rPr lang="en-US" altLang="zh-TW" dirty="0">
                <a:effectLst/>
              </a:rPr>
              <a:t>):</a:t>
            </a: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endParaRPr lang="en-US" altLang="zh-TW" dirty="0"/>
          </a:p>
          <a:p>
            <a:endParaRPr lang="en-US" altLang="zh-TW" dirty="0">
              <a:effectLst/>
            </a:endParaRPr>
          </a:p>
          <a:p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top_values</a:t>
            </a:r>
            <a:r>
              <a:rPr lang="en-US" altLang="zh-TW" dirty="0"/>
              <a:t> (</a:t>
            </a:r>
            <a:r>
              <a:rPr lang="en-US" altLang="zh-TW" dirty="0" err="1"/>
              <a:t>numpy.ndarray</a:t>
            </a:r>
            <a:r>
              <a:rPr lang="en-US" altLang="zh-TW" dirty="0"/>
              <a:t>): </a:t>
            </a:r>
            <a:r>
              <a:rPr lang="zh-TW" altLang="en-US" dirty="0"/>
              <a:t>前 </a:t>
            </a:r>
            <a:r>
              <a:rPr lang="en-US" altLang="zh-TW" dirty="0"/>
              <a:t>s </a:t>
            </a:r>
            <a:r>
              <a:rPr lang="zh-TW" altLang="en-US" dirty="0"/>
              <a:t>個最大值、</a:t>
            </a:r>
            <a:r>
              <a:rPr lang="en-US" altLang="zh-TW" dirty="0" err="1"/>
              <a:t>top_indices</a:t>
            </a:r>
            <a:r>
              <a:rPr lang="en-US" altLang="zh-TW" dirty="0"/>
              <a:t> (</a:t>
            </a:r>
            <a:r>
              <a:rPr lang="en-US" altLang="zh-TW" dirty="0" err="1"/>
              <a:t>numpy.ndarray</a:t>
            </a:r>
            <a:r>
              <a:rPr lang="en-US" altLang="zh-TW" dirty="0"/>
              <a:t>): </a:t>
            </a:r>
            <a:r>
              <a:rPr lang="zh-TW" altLang="en-US" dirty="0"/>
              <a:t>對應的 </a:t>
            </a:r>
            <a:r>
              <a:rPr lang="en-US" altLang="zh-TW" dirty="0"/>
              <a:t>LBP </a:t>
            </a:r>
            <a:r>
              <a:rPr lang="zh-TW" altLang="en-US" dirty="0"/>
              <a:t>值索引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9E58373-095A-A2FF-B798-0D9580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7DB3A2BD-198B-4862-3D43-30282152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80125"/>
              </p:ext>
            </p:extLst>
          </p:nvPr>
        </p:nvGraphicFramePr>
        <p:xfrm>
          <a:off x="987491" y="1981419"/>
          <a:ext cx="8852988" cy="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144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624474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lbp_histogram</a:t>
                      </a:r>
                      <a:endParaRPr lang="en-US" altLang="zh-TW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要查找的最大值個數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目標前三大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1FFCBC3-6FAA-7F87-7BD5-965FA6DB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9306"/>
            <a:ext cx="6649378" cy="30103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70E1285-2035-121D-F24F-2CFDDB7D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578" y="3733483"/>
            <a:ext cx="38662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TW" altLang="zh-TW" sz="1800">
              <a:latin typeface="Arial" panose="020B0604020202020204" pitchFamily="34" charset="0"/>
            </a:endParaRP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輸入必須是一維numpy數組 </a:t>
            </a: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排序採用降序（從大到小） </a:t>
            </a:r>
          </a:p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sz="1800">
                <a:latin typeface="Arial" panose="020B0604020202020204" pitchFamily="34" charset="0"/>
              </a:rPr>
              <a:t>如果需要保留原始索引信息，可以修改函數返回值包含索引 </a:t>
            </a:r>
            <a:endParaRPr lang="zh-TW" altLang="zh-TW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7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021FC5-A5F7-5803-648A-A76E0DD8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功能描述 </a:t>
            </a:r>
            <a:r>
              <a:rPr lang="en-US" altLang="zh-TW" dirty="0"/>
              <a:t>:</a:t>
            </a:r>
            <a:r>
              <a:rPr lang="zh-TW" altLang="en-US" dirty="0"/>
              <a:t> 計算兩個特徵向量之間的</a:t>
            </a:r>
            <a:r>
              <a:rPr lang="en-US" altLang="zh-TW" dirty="0"/>
              <a:t>1</a:t>
            </a:r>
            <a:r>
              <a:rPr lang="zh-TW" altLang="en-US" dirty="0"/>
              <a:t>範數距離（</a:t>
            </a:r>
            <a:r>
              <a:rPr lang="en-US" altLang="zh-TW" dirty="0"/>
              <a:t>Manhattan distance</a:t>
            </a:r>
            <a:r>
              <a:rPr lang="zh-TW" altLang="en-US" dirty="0"/>
              <a:t>）。在此系統中，用於計算排序後的</a:t>
            </a:r>
            <a:r>
              <a:rPr lang="en-US" altLang="zh-TW" dirty="0"/>
              <a:t>LBP</a:t>
            </a:r>
            <a:r>
              <a:rPr lang="zh-TW" altLang="en-US" dirty="0"/>
              <a:t>特徵向量與參考模板之間的差異程度。</a:t>
            </a:r>
            <a:endParaRPr lang="en-US" altLang="zh-TW" dirty="0"/>
          </a:p>
          <a:p>
            <a:r>
              <a:rPr lang="zh-TW" altLang="en-US" dirty="0"/>
              <a:t>函式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effectLst/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effectLst/>
              </a:rPr>
              <a:t>calculate_one_norm_distance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/>
              <a:t>feature_vector</a:t>
            </a:r>
            <a:r>
              <a:rPr lang="en-US" altLang="zh-TW" dirty="0">
                <a:effectLst/>
              </a:rPr>
              <a:t>,</a:t>
            </a:r>
            <a:r>
              <a:rPr lang="en-US" altLang="zh-TW" dirty="0"/>
              <a:t> template, normalize=true</a:t>
            </a:r>
            <a:r>
              <a:rPr lang="en-US" altLang="zh-TW" dirty="0">
                <a:effectLst/>
              </a:rPr>
              <a:t>)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返回值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distance: float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計算得到的1範數距離值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如果選擇正規化，輸出範圍為[0, 1]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如果不正規化，輸出為原始距離值 </a:t>
            </a:r>
          </a:p>
          <a:p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3DE06A4-EDC0-048E-C64C-DBCF88D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1-norm-dist</a:t>
            </a:r>
            <a:endParaRPr lang="zh-TW" altLang="en-US" dirty="0"/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47138A1-6F2A-6D19-2F56-B4F28C11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6031"/>
              </p:ext>
            </p:extLst>
          </p:nvPr>
        </p:nvGraphicFramePr>
        <p:xfrm>
          <a:off x="987491" y="1981419"/>
          <a:ext cx="8852988" cy="1279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6">
                  <a:extLst>
                    <a:ext uri="{9D8B030D-6E8A-4147-A177-3AD203B41FA5}">
                      <a16:colId xmlns:a16="http://schemas.microsoft.com/office/drawing/2014/main" val="175491985"/>
                    </a:ext>
                  </a:extLst>
                </a:gridCol>
                <a:gridCol w="1520762">
                  <a:extLst>
                    <a:ext uri="{9D8B030D-6E8A-4147-A177-3AD203B41FA5}">
                      <a16:colId xmlns:a16="http://schemas.microsoft.com/office/drawing/2014/main" val="822259094"/>
                    </a:ext>
                  </a:extLst>
                </a:gridCol>
                <a:gridCol w="6080370">
                  <a:extLst>
                    <a:ext uri="{9D8B030D-6E8A-4147-A177-3AD203B41FA5}">
                      <a16:colId xmlns:a16="http://schemas.microsoft.com/office/drawing/2014/main" val="4104166654"/>
                    </a:ext>
                  </a:extLst>
                </a:gridCol>
              </a:tblGrid>
              <a:tr h="298300"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aseline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40815"/>
                  </a:ext>
                </a:extLst>
              </a:tr>
              <a:tr h="367125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feature_vector</a:t>
                      </a:r>
                      <a:endParaRPr lang="en-US" altLang="zh-TW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輸入的特徵向量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LBP_mode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939569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template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參考模板向量</a:t>
                      </a:r>
                      <a:endParaRPr lang="zh-TW" altLang="en-US" sz="1200" baseline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40404"/>
                  </a:ext>
                </a:extLst>
              </a:tr>
              <a:tr h="30707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normalize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bool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是否進行正規化，預設為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2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8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84815</TotalTime>
  <Words>1231</Words>
  <Application>Microsoft Office PowerPoint</Application>
  <PresentationFormat>寬螢幕</PresentationFormat>
  <Paragraphs>195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Times New Roman</vt:lpstr>
      <vt:lpstr>Office 佈景主題</vt:lpstr>
      <vt:lpstr> 馬路分割 API設計</vt:lpstr>
      <vt:lpstr>sobel</vt:lpstr>
      <vt:lpstr>sobel_使用範例</vt:lpstr>
      <vt:lpstr>LBP</vt:lpstr>
      <vt:lpstr>LBP_使用範例</vt:lpstr>
      <vt:lpstr>histogram</vt:lpstr>
      <vt:lpstr>histogram_使用範例</vt:lpstr>
      <vt:lpstr>sorting</vt:lpstr>
      <vt:lpstr>1-norm-dist</vt:lpstr>
      <vt:lpstr>1-norm-dist_使用範例</vt:lpstr>
      <vt:lpstr>&lt;th()</vt:lpstr>
      <vt:lpstr>labeling</vt:lpstr>
      <vt:lpstr>labeling_使用範例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la der</cp:lastModifiedBy>
  <cp:revision>3197</cp:revision>
  <dcterms:created xsi:type="dcterms:W3CDTF">2019-03-11T13:47:46Z</dcterms:created>
  <dcterms:modified xsi:type="dcterms:W3CDTF">2024-11-09T09:06:00Z</dcterms:modified>
</cp:coreProperties>
</file>