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2" r:id="rId7"/>
    <p:sldId id="262" r:id="rId8"/>
    <p:sldId id="273" r:id="rId9"/>
    <p:sldId id="269" r:id="rId10"/>
    <p:sldId id="277" r:id="rId11"/>
    <p:sldId id="263" r:id="rId12"/>
    <p:sldId id="275" r:id="rId13"/>
    <p:sldId id="274" r:id="rId14"/>
    <p:sldId id="276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404" autoAdjust="0"/>
  </p:normalViewPr>
  <p:slideViewPr>
    <p:cSldViewPr snapToGrid="0">
      <p:cViewPr>
        <p:scale>
          <a:sx n="100" d="100"/>
          <a:sy n="100" d="100"/>
        </p:scale>
        <p:origin x="44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2FC6-3C2B-4230-BC64-20B8BD06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12286-ABD3-4B99-8A68-23CD8AAF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AE139-AD5D-4C6C-BF53-9D9922C7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B86BA-258B-4F9E-A215-8250BBD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6ED81-4462-4CDA-AFAB-CE90A735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0D32-7A60-4D2D-B2BF-42FBF6EC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BFB7C-692D-4643-B161-1C301D7D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73AF3-6401-4FD8-9E1E-4B30485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A4CBA-4CE1-4FD2-BD09-B1162D7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7BDA8-9C7A-434D-9DA1-C07C539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ECE05A-F0BA-437E-8C94-68EC6B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902C-D8B8-4711-957B-4647F9D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4C9A4-1576-4C76-AE7E-8EF3CFF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4CB08-42E6-4973-8991-02764825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8D2B6-65DF-45AE-A242-924E3FC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B95-B302-47B3-8009-B621386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FA58-AEDB-4A07-A5C2-5C7460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FB7E7-A317-49BE-9A8D-F2F730A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8BC93-F0B5-495F-BC32-5E6119B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4950-C50F-437A-9C78-0259405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03E6-A8BC-4EC7-B13A-C32C37B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8CC-E791-4633-A601-D1A6977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CBE04-DC64-46EA-8E3E-7934B42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6986C-3A31-4AC0-9B8E-7CD4607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D8CD4-7888-404B-B01B-4963A27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EA5F-DB95-4F2F-87CF-C450F85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044D3-E928-4BFB-95DE-F9B716FA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E64219-79ED-4B25-8B8A-A1096D21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8C25-ED93-4DC2-BFBF-194D0BA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30E1-477F-437F-A737-421F6D4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952C7-0661-4DA0-9005-D98D8C1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F3A14-795E-469E-9FD4-3B41728E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A9591-D2C0-4FAF-BB05-1E302F6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7747A-5F42-4155-9256-CDD1CEEF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66C90-5B1B-447A-9056-96A68C0F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627A63-C84A-46D9-AF8C-E6870E4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F705B7-3480-4165-86E4-1218B4B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567FB-4EBB-44A1-B72A-00429AF4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D6FE8-2381-4E4A-987F-E9CB36B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0931-5835-4DB3-8915-D18AEA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771F0-DF37-4FA1-A702-3214D0C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D048CB-16E6-4972-BDC3-06DB9D9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C77E0-95BF-42C2-B2C8-B846E2C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539A5-9F17-46F5-AA6C-5DEC2FA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3410-F8D2-4190-9068-B44771D5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B1258-BC1A-4485-AFA9-91D37E4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9C96A-4E1E-46AD-8BF3-6DD65AC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70ECD-C3B1-4D7D-82C3-9D99614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1811-9AFD-40E2-847A-AEA37CC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80005-AF8B-43B9-9684-7BB783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28124-2699-4AB0-B022-26654284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F4578-223C-4FE5-A062-6C95A2C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20F-41B2-4FB0-87DD-EF6BD32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9E884-63F8-436C-85BA-2B71830E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E9273-C116-471A-88C6-F98B618B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F6E16-C9E5-4984-8894-4B8645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ADDAE-364C-4475-82FB-941795C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DE0A1C-1BF8-477D-92B9-792E8B0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A0BF94-D8BC-48EF-ABEB-D12927D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BBD9D-73E9-40E9-93EB-3F0BBCC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BEBEC-C490-4D85-B4AF-8FDC3C58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95DA-80AF-4A64-9474-8705C816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A2795-B8F0-4077-9054-99B446E1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詹逸宏、呂騏佑、張昌暉、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838C7A-347C-4A65-819D-2A6B9AB82465}"/>
              </a:ext>
            </a:extLst>
          </p:cNvPr>
          <p:cNvSpPr txBox="1"/>
          <p:nvPr/>
        </p:nvSpPr>
        <p:spPr>
          <a:xfrm>
            <a:off x="1977289" y="6397109"/>
            <a:ext cx="225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輸入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66965CB-FDB1-4224-BDDB-16F5768E2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89" y="1432744"/>
            <a:ext cx="2238798" cy="474098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ECF835E-E210-4E9E-8F15-DCF8832A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89" y="1588883"/>
            <a:ext cx="2175295" cy="460650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82469B-6777-479E-A38C-36B19C577734}"/>
              </a:ext>
            </a:extLst>
          </p:cNvPr>
          <p:cNvSpPr txBox="1"/>
          <p:nvPr/>
        </p:nvSpPr>
        <p:spPr>
          <a:xfrm>
            <a:off x="6574688" y="6397109"/>
            <a:ext cx="56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輸出</a:t>
            </a: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51A27E9-6020-44F5-8E59-9595CDA46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984" y="1747579"/>
            <a:ext cx="2441694" cy="42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57AE7A8C-79B5-4EE6-8C43-D8F99552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統計數量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3F7060-C098-40B7-B141-F79FE140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功能描述</a:t>
            </a:r>
            <a:r>
              <a:rPr lang="en-US" altLang="zh-TW" dirty="0"/>
              <a:t>:</a:t>
            </a:r>
            <a:r>
              <a:rPr lang="zh-TW" altLang="en-US" dirty="0"/>
              <a:t>統計每一格</a:t>
            </a:r>
            <a:r>
              <a:rPr lang="en-US" altLang="zh-TW" dirty="0"/>
              <a:t>(</a:t>
            </a:r>
            <a:r>
              <a:rPr lang="zh-TW" altLang="en-US" dirty="0"/>
              <a:t>餐點</a:t>
            </a:r>
            <a:r>
              <a:rPr lang="en-US" altLang="zh-TW" dirty="0"/>
              <a:t>)</a:t>
            </a:r>
            <a:r>
              <a:rPr lang="zh-TW" altLang="en-US" dirty="0"/>
              <a:t>的數量</a:t>
            </a:r>
            <a:endParaRPr lang="en-US" altLang="zh-TW" dirty="0"/>
          </a:p>
          <a:p>
            <a:r>
              <a:rPr lang="zh-TW" altLang="en-US" dirty="0"/>
              <a:t>函式</a:t>
            </a:r>
            <a:r>
              <a:rPr lang="en-US" altLang="zh-TW" dirty="0"/>
              <a:t>:def Statistical quantity(</a:t>
            </a:r>
            <a:r>
              <a:rPr lang="en-US" altLang="zh-TW" dirty="0" err="1"/>
              <a:t>input_path:list,output_path:list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0543A06-2C7C-40FF-B08F-592F1467F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17554"/>
              </p:ext>
            </p:extLst>
          </p:nvPr>
        </p:nvGraphicFramePr>
        <p:xfrm>
          <a:off x="1171786" y="3097106"/>
          <a:ext cx="9841653" cy="339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551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3280551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3280551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479214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Input_path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Output_path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22474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4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8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57AE7A8C-79B5-4EE6-8C43-D8F99552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統計數量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127254-0EF2-4CFC-BF12-D9EB7925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4704"/>
            <a:ext cx="2762250" cy="1657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BB816A-7449-4CC1-80D5-FCFDBF229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22" y="1394021"/>
            <a:ext cx="2762250" cy="16573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38FD2FB-B762-403A-9582-A2051444D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22" y="4301136"/>
            <a:ext cx="2762250" cy="1657350"/>
          </a:xfrm>
          <a:prstGeom prst="rect">
            <a:avLst/>
          </a:prstGeom>
        </p:spPr>
      </p:pic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584AC693-879B-47AA-95EC-C3F41B874260}"/>
              </a:ext>
            </a:extLst>
          </p:cNvPr>
          <p:cNvCxnSpPr>
            <a:stCxn id="7" idx="1"/>
            <a:endCxn id="9" idx="1"/>
          </p:cNvCxnSpPr>
          <p:nvPr/>
        </p:nvCxnSpPr>
        <p:spPr>
          <a:xfrm rot="10800000" flipH="1" flipV="1">
            <a:off x="4596122" y="2222695"/>
            <a:ext cx="12700" cy="2907115"/>
          </a:xfrm>
          <a:prstGeom prst="bentConnector3">
            <a:avLst>
              <a:gd name="adj1" fmla="val -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9779CEB-5086-4AAF-B9BD-D9C814536E73}"/>
              </a:ext>
            </a:extLst>
          </p:cNvPr>
          <p:cNvCxnSpPr>
            <a:stCxn id="5" idx="3"/>
          </p:cNvCxnSpPr>
          <p:nvPr/>
        </p:nvCxnSpPr>
        <p:spPr>
          <a:xfrm>
            <a:off x="3600450" y="3583379"/>
            <a:ext cx="491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5415047-164E-4063-8FF8-C4AE07636589}"/>
              </a:ext>
            </a:extLst>
          </p:cNvPr>
          <p:cNvSpPr txBox="1"/>
          <p:nvPr/>
        </p:nvSpPr>
        <p:spPr>
          <a:xfrm>
            <a:off x="1223158" y="4412054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CAA297-F4C2-4AE6-BCF5-03C0D708A780}"/>
              </a:ext>
            </a:extLst>
          </p:cNvPr>
          <p:cNvSpPr txBox="1"/>
          <p:nvPr/>
        </p:nvSpPr>
        <p:spPr>
          <a:xfrm>
            <a:off x="5721927" y="3195823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Sobelx</a:t>
            </a:r>
            <a:r>
              <a:rPr lang="en-US" altLang="zh-TW" dirty="0"/>
              <a:t>(</a:t>
            </a:r>
            <a:r>
              <a:rPr lang="zh-TW" altLang="en-US" dirty="0"/>
              <a:t>兩條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6E443B-FCD0-4976-A28C-AF90DAE0FDBF}"/>
              </a:ext>
            </a:extLst>
          </p:cNvPr>
          <p:cNvSpPr txBox="1"/>
          <p:nvPr/>
        </p:nvSpPr>
        <p:spPr>
          <a:xfrm>
            <a:off x="5565569" y="6098916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Sobely</a:t>
            </a:r>
            <a:r>
              <a:rPr lang="en-US" altLang="zh-TW" dirty="0"/>
              <a:t>(</a:t>
            </a:r>
            <a:r>
              <a:rPr lang="zh-TW" altLang="en-US" dirty="0"/>
              <a:t>三條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EB2311D-6E59-46CB-8A3B-4A9D3B843CDD}"/>
              </a:ext>
            </a:extLst>
          </p:cNvPr>
          <p:cNvCxnSpPr>
            <a:stCxn id="7" idx="3"/>
            <a:endCxn id="9" idx="3"/>
          </p:cNvCxnSpPr>
          <p:nvPr/>
        </p:nvCxnSpPr>
        <p:spPr>
          <a:xfrm>
            <a:off x="7358372" y="2222696"/>
            <a:ext cx="12700" cy="2907115"/>
          </a:xfrm>
          <a:prstGeom prst="bentConnector3">
            <a:avLst>
              <a:gd name="adj1" fmla="val 357662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A7B5103-CCBF-4C84-B801-8EECB06A5F14}"/>
              </a:ext>
            </a:extLst>
          </p:cNvPr>
          <p:cNvCxnSpPr/>
          <p:nvPr/>
        </p:nvCxnSpPr>
        <p:spPr>
          <a:xfrm>
            <a:off x="7811985" y="3764478"/>
            <a:ext cx="72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FB75DB9-B6DA-4022-99C9-B97A1E7FB216}"/>
              </a:ext>
            </a:extLst>
          </p:cNvPr>
          <p:cNvSpPr txBox="1"/>
          <p:nvPr/>
        </p:nvSpPr>
        <p:spPr>
          <a:xfrm>
            <a:off x="7811985" y="3806330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sum</a:t>
            </a:r>
            <a:endParaRPr lang="zh-TW" altLang="en-US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0E13F929-E4D8-433A-B6AE-B7F0A66B6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236" y="3112283"/>
            <a:ext cx="2964617" cy="13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BF4E0-04AC-4A5B-A759-ABC65485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4813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功能描述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將每一格的數量與那一格的價錢相乘，求單一品項的總價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r>
              <a:rPr lang="en-US" altLang="zh-TW" dirty="0"/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Multiply_price_amount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input_amount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input_unit_price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-&gt; list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返回值：</a:t>
            </a:r>
            <a:r>
              <a:rPr lang="zh-TW" altLang="en-US" sz="2000" dirty="0"/>
              <a:t>將相乘結果相加並回傳</a:t>
            </a:r>
            <a:r>
              <a:rPr lang="en-US" altLang="zh-TW" sz="2000" dirty="0"/>
              <a:t>(int)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8365DE-8F54-4455-863F-603EFC4E3D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5657" y="2773582"/>
          <a:ext cx="9844974" cy="156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72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2195689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4365413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308407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Input_unit_price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List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將每個品項的價位儲存為一個</a:t>
                      </a:r>
                      <a:r>
                        <a:rPr lang="en-US" altLang="zh-TW" sz="1400" dirty="0"/>
                        <a:t>list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Input_amount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list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將每個品項統計完的數量也儲存為一個</a:t>
                      </a:r>
                      <a:r>
                        <a:rPr lang="en-US" altLang="zh-TW" sz="1400" dirty="0"/>
                        <a:t>list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22474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876C1CB9-9DD1-4AC5-AD7A-3D93AA2F5B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Multiply_price_amount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計算單價並加總</a:t>
            </a:r>
          </a:p>
        </p:txBody>
      </p:sp>
    </p:spTree>
    <p:extLst>
      <p:ext uri="{BB962C8B-B14F-4D97-AF65-F5344CB8AC3E}">
        <p14:creationId xmlns:p14="http://schemas.microsoft.com/office/powerpoint/2010/main" val="5407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76C1CB9-9DD1-4AC5-AD7A-3D93AA2F5B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Multiply_price_amount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計算單價並加總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0ECD77-AC77-47F0-852C-D00B2CA1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01" y="2617564"/>
            <a:ext cx="9026228" cy="16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0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dvUYj-UppI22D0yPBWTVxpPZEMUB-I5gecV_rZGyeoJdLUtGAQN1ZapuwtPdiTSic5U6Bye3LPxFkIh-bNybmX1KWkugUB2kAo4_kRQ3xKMqSYZ2sEzqiw0mJAkCW9hIUWgA0eiw?key=qVqVp_MEgne-IteU7DLFHyEp">
            <a:extLst>
              <a:ext uri="{FF2B5EF4-FFF2-40B4-BE49-F238E27FC236}">
                <a16:creationId xmlns:a16="http://schemas.microsoft.com/office/drawing/2014/main" id="{C6168B67-6519-44A2-A476-922099D3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22" y="230088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6A2998-3245-457D-ABEC-A048B2E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25" y="2300130"/>
            <a:ext cx="5782482" cy="225774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E4D1D29-BF46-4572-B2E4-E55ECF79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OCR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17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457" y="545007"/>
            <a:ext cx="10246124" cy="58739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:unknown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拍照按鈕、顯示總金額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:WIFI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24"/>
            <a:ext cx="10515600" cy="973169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7ED654-CACB-4785-8E54-AFD08ACF7138}"/>
              </a:ext>
            </a:extLst>
          </p:cNvPr>
          <p:cNvSpPr txBox="1"/>
          <p:nvPr/>
        </p:nvSpPr>
        <p:spPr>
          <a:xfrm>
            <a:off x="5299856" y="1198471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188E36-DBC3-48D8-81C7-69913EBBB7B8}"/>
              </a:ext>
            </a:extLst>
          </p:cNvPr>
          <p:cNvSpPr txBox="1"/>
          <p:nvPr/>
        </p:nvSpPr>
        <p:spPr>
          <a:xfrm>
            <a:off x="923407" y="2191057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A2F24-02AE-4AC7-98AD-38C5BE55BEE4}"/>
              </a:ext>
            </a:extLst>
          </p:cNvPr>
          <p:cNvSpPr txBox="1"/>
          <p:nvPr/>
        </p:nvSpPr>
        <p:spPr>
          <a:xfrm>
            <a:off x="5530689" y="2240334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E0A6-7561-417C-8440-00A3C9858604}"/>
              </a:ext>
            </a:extLst>
          </p:cNvPr>
          <p:cNvSpPr txBox="1"/>
          <p:nvPr/>
        </p:nvSpPr>
        <p:spPr>
          <a:xfrm>
            <a:off x="9709836" y="2300937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D028C6-ABF1-434D-9355-9C1F67525AA5}"/>
              </a:ext>
            </a:extLst>
          </p:cNvPr>
          <p:cNvSpPr txBox="1"/>
          <p:nvPr/>
        </p:nvSpPr>
        <p:spPr>
          <a:xfrm>
            <a:off x="9629118" y="3780230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>
            <a:off x="5642555" y="-2204925"/>
            <a:ext cx="109880" cy="8901845"/>
          </a:xfrm>
          <a:prstGeom prst="bentConnector3">
            <a:avLst>
              <a:gd name="adj1" fmla="val -20804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</p:cNvCxnSpPr>
          <p:nvPr/>
        </p:nvCxnSpPr>
        <p:spPr>
          <a:xfrm>
            <a:off x="5964392" y="1567803"/>
            <a:ext cx="1" cy="672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676977" y="3170671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676976" y="3540003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705282" y="2746864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DFB44E-B1D8-4F8A-8552-1088222D69F5}"/>
              </a:ext>
            </a:extLst>
          </p:cNvPr>
          <p:cNvSpPr txBox="1"/>
          <p:nvPr/>
        </p:nvSpPr>
        <p:spPr>
          <a:xfrm>
            <a:off x="5497553" y="2904992"/>
            <a:ext cx="9470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411F543-F4CD-4F64-B8B8-2AC76C6BDCFD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10148417" y="3301733"/>
            <a:ext cx="8803" cy="462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30649C-C74A-4658-B20C-D8125DF414D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5969271" y="2609666"/>
            <a:ext cx="1783" cy="295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7A5C6DE-F5CB-415C-B7AF-18BB7C52E43B}"/>
              </a:ext>
            </a:extLst>
          </p:cNvPr>
          <p:cNvSpPr txBox="1"/>
          <p:nvPr/>
        </p:nvSpPr>
        <p:spPr>
          <a:xfrm>
            <a:off x="4934354" y="4241708"/>
            <a:ext cx="207340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分離出水平與垂直線，結合成方格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C07D69FD-3BA8-4EF4-9C4A-B7684C7FBE5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5971055" y="4980372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FA020CF-481A-4FCC-A51B-3ABA277BFD9F}"/>
              </a:ext>
            </a:extLst>
          </p:cNvPr>
          <p:cNvSpPr txBox="1"/>
          <p:nvPr/>
        </p:nvSpPr>
        <p:spPr>
          <a:xfrm>
            <a:off x="8563423" y="3024734"/>
            <a:ext cx="3169987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遍歷方格，計算方格內輪廓面積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D01EF58-A439-440A-A871-1D90ACEA634B}"/>
              </a:ext>
            </a:extLst>
          </p:cNvPr>
          <p:cNvCxnSpPr>
            <a:cxnSpLocks/>
            <a:stCxn id="9" idx="2"/>
            <a:endCxn id="102" idx="0"/>
          </p:cNvCxnSpPr>
          <p:nvPr/>
        </p:nvCxnSpPr>
        <p:spPr>
          <a:xfrm flipH="1">
            <a:off x="10148417" y="2670269"/>
            <a:ext cx="1" cy="354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216AFD3-694A-45B4-896C-22E68A28147A}"/>
              </a:ext>
            </a:extLst>
          </p:cNvPr>
          <p:cNvSpPr txBox="1"/>
          <p:nvPr/>
        </p:nvSpPr>
        <p:spPr>
          <a:xfrm>
            <a:off x="3073395" y="2216227"/>
            <a:ext cx="14542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91391BD-B079-40ED-875E-F140CFBD31E7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800517" y="1970780"/>
            <a:ext cx="0" cy="24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63577A-B500-4D5F-A9A3-107B409BB7EF}"/>
              </a:ext>
            </a:extLst>
          </p:cNvPr>
          <p:cNvSpPr txBox="1"/>
          <p:nvPr/>
        </p:nvSpPr>
        <p:spPr>
          <a:xfrm>
            <a:off x="5013925" y="3627070"/>
            <a:ext cx="19142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形態學除除字點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542D834C-6F93-46F2-83D5-0F3E80E928B4}"/>
              </a:ext>
            </a:extLst>
          </p:cNvPr>
          <p:cNvCxnSpPr>
            <a:cxnSpLocks/>
            <a:stCxn id="41" idx="2"/>
            <a:endCxn id="124" idx="0"/>
          </p:cNvCxnSpPr>
          <p:nvPr/>
        </p:nvCxnSpPr>
        <p:spPr>
          <a:xfrm>
            <a:off x="5971054" y="3274324"/>
            <a:ext cx="0" cy="352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BA57C18-7613-4048-969C-E88D71F588A5}"/>
              </a:ext>
            </a:extLst>
          </p:cNvPr>
          <p:cNvCxnSpPr>
            <a:cxnSpLocks/>
            <a:stCxn id="124" idx="2"/>
            <a:endCxn id="85" idx="0"/>
          </p:cNvCxnSpPr>
          <p:nvPr/>
        </p:nvCxnSpPr>
        <p:spPr>
          <a:xfrm>
            <a:off x="5971054" y="3996402"/>
            <a:ext cx="2" cy="245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F5C51FA-F661-4A4A-AB6C-9B2F4ED36A47}"/>
              </a:ext>
            </a:extLst>
          </p:cNvPr>
          <p:cNvSpPr txBox="1"/>
          <p:nvPr/>
        </p:nvSpPr>
        <p:spPr>
          <a:xfrm>
            <a:off x="4934354" y="5656744"/>
            <a:ext cx="207340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計算方格內的輪廓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90582A-112A-4F6B-8E37-6B6D87C719CF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>
            <a:off x="5971055" y="5467734"/>
            <a:ext cx="2" cy="189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A173F3D-7313-41C0-84A0-9A238F12EEF5}"/>
              </a:ext>
            </a:extLst>
          </p:cNvPr>
          <p:cNvSpPr txBox="1"/>
          <p:nvPr/>
        </p:nvSpPr>
        <p:spPr>
          <a:xfrm>
            <a:off x="4790298" y="5159957"/>
            <a:ext cx="236151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過濾出畫記可能存在的方格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015A073-C023-4D33-8FE5-E29823966000}"/>
              </a:ext>
            </a:extLst>
          </p:cNvPr>
          <p:cNvCxnSpPr>
            <a:cxnSpLocks/>
          </p:cNvCxnSpPr>
          <p:nvPr/>
        </p:nvCxnSpPr>
        <p:spPr>
          <a:xfrm flipH="1">
            <a:off x="5971055" y="4977373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E9EB555-ADA0-4506-8163-6E24EFFF81B0}"/>
              </a:ext>
            </a:extLst>
          </p:cNvPr>
          <p:cNvSpPr txBox="1"/>
          <p:nvPr/>
        </p:nvSpPr>
        <p:spPr>
          <a:xfrm>
            <a:off x="616030" y="3932217"/>
            <a:ext cx="110799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3CBD58-EF88-4A49-9618-E2A013057607}"/>
              </a:ext>
            </a:extLst>
          </p:cNvPr>
          <p:cNvSpPr txBox="1"/>
          <p:nvPr/>
        </p:nvSpPr>
        <p:spPr>
          <a:xfrm>
            <a:off x="2063933" y="312376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0EDACE-E1F0-41CD-B0DC-E583483A9B9F}"/>
              </a:ext>
            </a:extLst>
          </p:cNvPr>
          <p:cNvSpPr txBox="1"/>
          <p:nvPr/>
        </p:nvSpPr>
        <p:spPr>
          <a:xfrm>
            <a:off x="3336429" y="4836768"/>
            <a:ext cx="18004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計算單價並加總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6571417-7F23-4252-85F3-4FA78315AB5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 flipV="1">
            <a:off x="2988547" y="3304134"/>
            <a:ext cx="538898" cy="4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90AB255-14AF-4349-8B43-FA0808F2D1A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53532" y="3299834"/>
            <a:ext cx="1710401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92B7220-FCEC-458B-90F5-B3BA9ACE6516}"/>
              </a:ext>
            </a:extLst>
          </p:cNvPr>
          <p:cNvSpPr txBox="1"/>
          <p:nvPr/>
        </p:nvSpPr>
        <p:spPr>
          <a:xfrm>
            <a:off x="353532" y="2904929"/>
            <a:ext cx="133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輸入照片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F0EB90-7F22-404D-B3CF-259769F3A71D}"/>
              </a:ext>
            </a:extLst>
          </p:cNvPr>
          <p:cNvSpPr txBox="1"/>
          <p:nvPr/>
        </p:nvSpPr>
        <p:spPr>
          <a:xfrm>
            <a:off x="2906536" y="2786121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zh-TW" altLang="en-US" sz="15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32C6C68-A7F8-4F7B-AD06-9F2306DAB32C}"/>
              </a:ext>
            </a:extLst>
          </p:cNvPr>
          <p:cNvSpPr/>
          <p:nvPr/>
        </p:nvSpPr>
        <p:spPr>
          <a:xfrm>
            <a:off x="1918038" y="2502629"/>
            <a:ext cx="8174822" cy="1325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4E6D82-4FF4-492B-BCFD-E8F91F9A21FE}"/>
              </a:ext>
            </a:extLst>
          </p:cNvPr>
          <p:cNvSpPr/>
          <p:nvPr/>
        </p:nvSpPr>
        <p:spPr>
          <a:xfrm>
            <a:off x="3152035" y="4244795"/>
            <a:ext cx="7115915" cy="18750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D93ACA4-05B8-4A8E-B5D0-6EE61A84F95C}"/>
              </a:ext>
            </a:extLst>
          </p:cNvPr>
          <p:cNvSpPr txBox="1"/>
          <p:nvPr/>
        </p:nvSpPr>
        <p:spPr>
          <a:xfrm>
            <a:off x="5510364" y="2059057"/>
            <a:ext cx="1336213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2B4432D-0D41-40B3-BD00-0E07F7DC3F60}"/>
              </a:ext>
            </a:extLst>
          </p:cNvPr>
          <p:cNvSpPr txBox="1"/>
          <p:nvPr/>
        </p:nvSpPr>
        <p:spPr>
          <a:xfrm>
            <a:off x="5914299" y="3837289"/>
            <a:ext cx="17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4CAAC6A-6D09-40B9-8285-D69207B633F7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flipH="1">
            <a:off x="2971605" y="5021434"/>
            <a:ext cx="3648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7A3D5F6-DDD8-4699-942E-8FAABF028A6C}"/>
              </a:ext>
            </a:extLst>
          </p:cNvPr>
          <p:cNvSpPr txBox="1"/>
          <p:nvPr/>
        </p:nvSpPr>
        <p:spPr>
          <a:xfrm>
            <a:off x="1817012" y="4836768"/>
            <a:ext cx="115459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A21284A-06E1-47FE-AAD3-A035267806AB}"/>
              </a:ext>
            </a:extLst>
          </p:cNvPr>
          <p:cNvSpPr txBox="1"/>
          <p:nvPr/>
        </p:nvSpPr>
        <p:spPr>
          <a:xfrm>
            <a:off x="6292579" y="4462868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5670FB8-063D-4D6E-85F4-B2BAD542418F}"/>
              </a:ext>
            </a:extLst>
          </p:cNvPr>
          <p:cNvSpPr txBox="1"/>
          <p:nvPr/>
        </p:nvSpPr>
        <p:spPr>
          <a:xfrm>
            <a:off x="6274440" y="520153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65A46207-F451-40E7-A357-1E0B9950A736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>
          <a:xfrm flipH="1">
            <a:off x="7382438" y="4647534"/>
            <a:ext cx="13246" cy="738664"/>
          </a:xfrm>
          <a:prstGeom prst="bentConnector3">
            <a:avLst>
              <a:gd name="adj1" fmla="val -12602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0A3EAE29-23A9-476D-B773-62BDA46E3BEA}"/>
              </a:ext>
            </a:extLst>
          </p:cNvPr>
          <p:cNvCxnSpPr>
            <a:stCxn id="38" idx="1"/>
            <a:endCxn id="39" idx="1"/>
          </p:cNvCxnSpPr>
          <p:nvPr/>
        </p:nvCxnSpPr>
        <p:spPr>
          <a:xfrm rot="10800000" flipV="1">
            <a:off x="6274441" y="4647534"/>
            <a:ext cx="18139" cy="738664"/>
          </a:xfrm>
          <a:prstGeom prst="bentConnector3">
            <a:avLst>
              <a:gd name="adj1" fmla="val 13602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A5C2D79-7AEC-4266-A6BF-423FB48B2830}"/>
              </a:ext>
            </a:extLst>
          </p:cNvPr>
          <p:cNvSpPr txBox="1"/>
          <p:nvPr/>
        </p:nvSpPr>
        <p:spPr>
          <a:xfrm>
            <a:off x="5914299" y="3035350"/>
            <a:ext cx="129958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1F4FAF3-DEB2-4517-BB35-98BBE0147B66}"/>
              </a:ext>
            </a:extLst>
          </p:cNvPr>
          <p:cNvSpPr txBox="1"/>
          <p:nvPr/>
        </p:nvSpPr>
        <p:spPr>
          <a:xfrm>
            <a:off x="3527445" y="3119468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4CA393E-4EB2-412D-B5D8-161DE813D0D5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 flipV="1">
            <a:off x="5086141" y="3296960"/>
            <a:ext cx="828158" cy="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CA12A39-3A65-49EF-AB5C-4318A1E7CB0A}"/>
              </a:ext>
            </a:extLst>
          </p:cNvPr>
          <p:cNvSpPr txBox="1"/>
          <p:nvPr/>
        </p:nvSpPr>
        <p:spPr>
          <a:xfrm>
            <a:off x="7925526" y="4840601"/>
            <a:ext cx="7968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D9EB3D2-E974-410F-B810-ABFEC5035CE1}"/>
              </a:ext>
            </a:extLst>
          </p:cNvPr>
          <p:cNvSpPr txBox="1"/>
          <p:nvPr/>
        </p:nvSpPr>
        <p:spPr>
          <a:xfrm>
            <a:off x="8607848" y="4378936"/>
            <a:ext cx="180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找出較小方格，計算該方格中輪廓面積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01D4003-2063-4A9A-B504-DA9F9AE5B4D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136922" y="5021434"/>
            <a:ext cx="895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379FF990-1289-4446-8CDF-F268DFC97A2F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7580478" y="5021434"/>
            <a:ext cx="345048" cy="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FAF754F-6BB8-4B2F-8633-C6F70CB346F5}"/>
              </a:ext>
            </a:extLst>
          </p:cNvPr>
          <p:cNvCxnSpPr>
            <a:stCxn id="44" idx="3"/>
            <a:endCxn id="48" idx="3"/>
          </p:cNvCxnSpPr>
          <p:nvPr/>
        </p:nvCxnSpPr>
        <p:spPr>
          <a:xfrm>
            <a:off x="7213885" y="3296960"/>
            <a:ext cx="1508462" cy="1728307"/>
          </a:xfrm>
          <a:prstGeom prst="bentConnector3">
            <a:avLst>
              <a:gd name="adj1" fmla="val 2170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142A-858E-2FBC-D647-C4A0A48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FF377-FF0C-B8C7-AAF3-3B7296F1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對輸入的灰度圖像進行二值化處理。通過設定閾值，將像素值分為兩種：低於或等於閾值的像素設為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，高於閾值的像素設為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。處理後的圖像會保存到指定的輸出路徑。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binarize_image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input_path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str, threshold: int = 128) -&gt;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二值化處理後的影像數據。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98B201B9-DE93-472E-F5A8-FC950F50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18109"/>
              </p:ext>
            </p:extLst>
          </p:nvPr>
        </p:nvGraphicFramePr>
        <p:xfrm>
          <a:off x="1164472" y="2699174"/>
          <a:ext cx="10929258" cy="125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input_path</a:t>
                      </a:r>
                      <a:endParaRPr lang="en-US" altLang="zh-TW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輸入圖像的檔案路徑，支援常見格式如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jpg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TW" sz="14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png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等。</a:t>
                      </a:r>
                      <a:endParaRPr lang="zh-TW" altLang="en-US" sz="14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二值化的閾值（可選，默認為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128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）。像素值大於該閾值將設為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，小於或等於該閾值設為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0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142A-858E-2FBC-D647-C4A0A48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487942-D377-4CE4-9593-28CC2800E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53" y="1260716"/>
            <a:ext cx="2324430" cy="49223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8C29B2-8927-419C-A2BF-DD50366D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66" y="1343844"/>
            <a:ext cx="2324430" cy="492232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A2AFC1-5E85-4958-88CF-9066505CD0B7}"/>
              </a:ext>
            </a:extLst>
          </p:cNvPr>
          <p:cNvSpPr txBox="1"/>
          <p:nvPr/>
        </p:nvSpPr>
        <p:spPr>
          <a:xfrm>
            <a:off x="1869440" y="6380480"/>
            <a:ext cx="225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輸入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A9EAA77-0661-4A51-8C01-D6CC08900889}"/>
              </a:ext>
            </a:extLst>
          </p:cNvPr>
          <p:cNvSpPr txBox="1"/>
          <p:nvPr/>
        </p:nvSpPr>
        <p:spPr>
          <a:xfrm>
            <a:off x="7688366" y="6350185"/>
            <a:ext cx="225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103557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616C-61A2-777D-8A43-B8F95ECB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55EF-769B-5B61-F4EC-EA44A1B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形態學去除文字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630AE-7F58-2E7F-3740-395AC12B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使用形態學操作去除影像中的文字，返回處理後的影像數據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binarize_image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input_path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str, threshold: int = 128) -&gt;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形態學操作處理後的影像數據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7430EDF-9F74-E0B7-D242-F576903DB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21233"/>
              </p:ext>
            </p:extLst>
          </p:nvPr>
        </p:nvGraphicFramePr>
        <p:xfrm>
          <a:off x="1134975" y="2158400"/>
          <a:ext cx="10929258" cy="125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binary_image</a:t>
                      </a:r>
                      <a:endParaRPr lang="en-US" altLang="zh-TW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輸入的二值化影像數據（</a:t>
                      </a:r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，像素值為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</a:t>
                      </a:r>
                      <a:endParaRPr lang="zh-TW" altLang="en-US" sz="14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kernel_size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內核大小（必須為奇數，默認為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4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616C-61A2-777D-8A43-B8F95ECB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55EF-769B-5B61-F4EC-EA44A1B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形態學去除文字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DEB053-1BDD-496B-B152-F7192DE18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26" y="1343844"/>
            <a:ext cx="2324430" cy="49223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25F390-53B5-414D-978D-619A308B8C2E}"/>
              </a:ext>
            </a:extLst>
          </p:cNvPr>
          <p:cNvSpPr txBox="1"/>
          <p:nvPr/>
        </p:nvSpPr>
        <p:spPr>
          <a:xfrm>
            <a:off x="1869440" y="6380480"/>
            <a:ext cx="225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輸入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B3639A-E767-4630-8D47-577B96C1434C}"/>
              </a:ext>
            </a:extLst>
          </p:cNvPr>
          <p:cNvSpPr txBox="1"/>
          <p:nvPr/>
        </p:nvSpPr>
        <p:spPr>
          <a:xfrm>
            <a:off x="7946289" y="6308209"/>
            <a:ext cx="225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輸出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C234DD4-2393-42BC-ADAB-1551EED88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89" y="1343844"/>
            <a:ext cx="2238798" cy="47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A0908-A595-B71E-B4AB-AB2B5D76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contourArea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遍歷特定面積的方格，返回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Search(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list: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14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每個輪廓的點座標集，格式為 [[點集1], [點集2], ...]，其中每個點的格式為 (x, y)。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5398520F-CBF1-528D-1BC3-8760808C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28302"/>
              </p:ext>
            </p:extLst>
          </p:nvPr>
        </p:nvGraphicFramePr>
        <p:xfrm>
          <a:off x="1164473" y="2230487"/>
          <a:ext cx="10929258" cy="73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4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binary_image</a:t>
                      </a:r>
                      <a:endParaRPr lang="en-US" altLang="zh-TW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輸入的二值化影像數據（</a:t>
                      </a:r>
                      <a:r>
                        <a:rPr lang="en-US" altLang="zh-TW" sz="1400" dirty="0" err="1"/>
                        <a:t>np.ndarray</a:t>
                      </a:r>
                      <a:r>
                        <a:rPr lang="zh-TW" altLang="en-US" sz="1400" dirty="0"/>
                        <a:t>，像素值為 </a:t>
                      </a:r>
                      <a:r>
                        <a:rPr lang="en-US" altLang="zh-TW" sz="1400" dirty="0"/>
                        <a:t>0 </a:t>
                      </a:r>
                      <a:r>
                        <a:rPr lang="zh-TW" altLang="en-US" sz="1400" dirty="0"/>
                        <a:t>或 </a:t>
                      </a:r>
                      <a:r>
                        <a:rPr lang="en-US" altLang="zh-TW" sz="1400" dirty="0"/>
                        <a:t>255</a:t>
                      </a:r>
                      <a:r>
                        <a:rPr lang="zh-TW" altLang="en-US" sz="1400" dirty="0"/>
                        <a:t>）</a:t>
                      </a:r>
                      <a:endParaRPr lang="zh-TW" altLang="en-US" sz="14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1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807</Words>
  <Application>Microsoft Office PowerPoint</Application>
  <PresentationFormat>寬螢幕</PresentationFormat>
  <Paragraphs>150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嵌入式影像辨識</vt:lpstr>
      <vt:lpstr>PowerPoint 簡報</vt:lpstr>
      <vt:lpstr>breakdown</vt:lpstr>
      <vt:lpstr>流程圖</vt:lpstr>
      <vt:lpstr>二值化</vt:lpstr>
      <vt:lpstr>二值化</vt:lpstr>
      <vt:lpstr>形態學去除文字</vt:lpstr>
      <vt:lpstr>形態學去除文字</vt:lpstr>
      <vt:lpstr>Search 遍歷方格</vt:lpstr>
      <vt:lpstr>Search 遍歷方格</vt:lpstr>
      <vt:lpstr>統計數量</vt:lpstr>
      <vt:lpstr>統計數量</vt:lpstr>
      <vt:lpstr>PowerPoint 簡報</vt:lpstr>
      <vt:lpstr>PowerPoint 簡報</vt:lpstr>
      <vt:lpstr>OCR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56</cp:revision>
  <dcterms:created xsi:type="dcterms:W3CDTF">2024-12-05T03:20:56Z</dcterms:created>
  <dcterms:modified xsi:type="dcterms:W3CDTF">2024-12-19T07:52:08Z</dcterms:modified>
</cp:coreProperties>
</file>