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7010400" cy="9296400"/>
  <p:embeddedFontLst>
    <p:embeddedFont>
      <p:font typeface="Roboto Slab"/>
      <p:regular r:id="rId17"/>
      <p:bold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9" y="0"/>
            <a:ext cx="3037840" cy="46643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73892"/>
            <a:ext cx="5608320" cy="366045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8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9" y="8829968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701040" y="4473892"/>
            <a:ext cx="5608320" cy="366045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 txBox="1"/>
          <p:nvPr>
            <p:ph idx="12" type="sldNum"/>
          </p:nvPr>
        </p:nvSpPr>
        <p:spPr>
          <a:xfrm>
            <a:off x="3970939" y="8829968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d8f5dd47b_0_135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8d8f5dd47b_0_135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8d8f5dd47b_0_135:notes"/>
          <p:cNvSpPr txBox="1"/>
          <p:nvPr>
            <p:ph idx="12" type="sldNum"/>
          </p:nvPr>
        </p:nvSpPr>
        <p:spPr>
          <a:xfrm>
            <a:off x="3970939" y="8829968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c8c0df0ef_0_49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7c8c0df0ef_0_490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7c8c0df0ef_0_490:notes"/>
          <p:cNvSpPr txBox="1"/>
          <p:nvPr>
            <p:ph idx="12" type="sldNum"/>
          </p:nvPr>
        </p:nvSpPr>
        <p:spPr>
          <a:xfrm>
            <a:off x="3970939" y="8829968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7cac5336f_0_44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07cac5336f_0_44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07cac5336f_0_44:notes"/>
          <p:cNvSpPr txBox="1"/>
          <p:nvPr>
            <p:ph idx="12" type="sldNum"/>
          </p:nvPr>
        </p:nvSpPr>
        <p:spPr>
          <a:xfrm>
            <a:off x="3970939" y="8829968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701040" y="4473892"/>
            <a:ext cx="5608320" cy="366045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 txBox="1"/>
          <p:nvPr>
            <p:ph idx="12" type="sldNum"/>
          </p:nvPr>
        </p:nvSpPr>
        <p:spPr>
          <a:xfrm>
            <a:off x="3970939" y="8829968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d7f794eb5_0_5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0d7f794eb5_0_5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0d7f794eb5_0_5:notes"/>
          <p:cNvSpPr txBox="1"/>
          <p:nvPr>
            <p:ph idx="12" type="sldNum"/>
          </p:nvPr>
        </p:nvSpPr>
        <p:spPr>
          <a:xfrm>
            <a:off x="3970939" y="8829968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7cac5336f_0_1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7cac5336f_0_1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07cac5336f_0_1:notes"/>
          <p:cNvSpPr txBox="1"/>
          <p:nvPr>
            <p:ph idx="12" type="sldNum"/>
          </p:nvPr>
        </p:nvSpPr>
        <p:spPr>
          <a:xfrm>
            <a:off x="3970939" y="8829968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d8f5dd47b_0_11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8d8f5dd47b_0_11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8d8f5dd47b_0_11:notes"/>
          <p:cNvSpPr txBox="1"/>
          <p:nvPr>
            <p:ph idx="12" type="sldNum"/>
          </p:nvPr>
        </p:nvSpPr>
        <p:spPr>
          <a:xfrm>
            <a:off x="3970939" y="8829968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cbb42d7eb_1_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7cbb42d7eb_1_0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7cbb42d7eb_1_0:notes"/>
          <p:cNvSpPr txBox="1"/>
          <p:nvPr>
            <p:ph idx="12" type="sldNum"/>
          </p:nvPr>
        </p:nvSpPr>
        <p:spPr>
          <a:xfrm>
            <a:off x="3970939" y="8829968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d8f5dd47b_0_25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8d8f5dd47b_0_25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8d8f5dd47b_0_25:notes"/>
          <p:cNvSpPr txBox="1"/>
          <p:nvPr>
            <p:ph idx="12" type="sldNum"/>
          </p:nvPr>
        </p:nvSpPr>
        <p:spPr>
          <a:xfrm>
            <a:off x="3970939" y="8829968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d8f5dd47b_0_91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8d8f5dd47b_0_91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8d8f5dd47b_0_91:notes"/>
          <p:cNvSpPr txBox="1"/>
          <p:nvPr>
            <p:ph idx="12" type="sldNum"/>
          </p:nvPr>
        </p:nvSpPr>
        <p:spPr>
          <a:xfrm>
            <a:off x="3970939" y="8829968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d8f5dd47b_0_113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8d8f5dd47b_0_113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8d8f5dd47b_0_113:notes"/>
          <p:cNvSpPr txBox="1"/>
          <p:nvPr>
            <p:ph idx="12" type="sldNum"/>
          </p:nvPr>
        </p:nvSpPr>
        <p:spPr>
          <a:xfrm>
            <a:off x="3970939" y="8829968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 &amp; Subtitle">
    <p:bg>
      <p:bgPr>
        <a:solidFill>
          <a:srgbClr val="F36124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889000" y="1329232"/>
            <a:ext cx="104140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 Slab"/>
              <a:buNone/>
              <a:defRPr b="1" i="0" sz="50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400000">
            <a:off x="-3289097" y="3289085"/>
            <a:ext cx="6857999" cy="279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309" y="855195"/>
            <a:ext cx="1725476" cy="173065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>
            <a:lvl1pPr lvl="0">
              <a:buNone/>
              <a:defRPr sz="1300">
                <a:solidFill>
                  <a:srgbClr val="F05123"/>
                </a:solidFill>
              </a:defRPr>
            </a:lvl1pPr>
            <a:lvl2pPr lvl="1">
              <a:buNone/>
              <a:defRPr sz="1300">
                <a:solidFill>
                  <a:srgbClr val="F05123"/>
                </a:solidFill>
              </a:defRPr>
            </a:lvl2pPr>
            <a:lvl3pPr lvl="2">
              <a:buNone/>
              <a:defRPr sz="1300">
                <a:solidFill>
                  <a:srgbClr val="F05123"/>
                </a:solidFill>
              </a:defRPr>
            </a:lvl3pPr>
            <a:lvl4pPr lvl="3">
              <a:buNone/>
              <a:defRPr sz="1300">
                <a:solidFill>
                  <a:srgbClr val="F05123"/>
                </a:solidFill>
              </a:defRPr>
            </a:lvl4pPr>
            <a:lvl5pPr lvl="4">
              <a:buNone/>
              <a:defRPr sz="1300">
                <a:solidFill>
                  <a:srgbClr val="F05123"/>
                </a:solidFill>
              </a:defRPr>
            </a:lvl5pPr>
            <a:lvl6pPr lvl="5">
              <a:buNone/>
              <a:defRPr sz="1300">
                <a:solidFill>
                  <a:srgbClr val="F05123"/>
                </a:solidFill>
              </a:defRPr>
            </a:lvl6pPr>
            <a:lvl7pPr lvl="6">
              <a:buNone/>
              <a:defRPr sz="1300">
                <a:solidFill>
                  <a:srgbClr val="F05123"/>
                </a:solidFill>
              </a:defRPr>
            </a:lvl7pPr>
            <a:lvl8pPr lvl="7">
              <a:buNone/>
              <a:defRPr sz="1300">
                <a:solidFill>
                  <a:srgbClr val="F05123"/>
                </a:solidFill>
              </a:defRPr>
            </a:lvl8pPr>
            <a:lvl9pPr lvl="8">
              <a:buNone/>
              <a:defRPr sz="1300">
                <a:solidFill>
                  <a:srgbClr val="F0512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757198"/>
            <a:ext cx="12192000" cy="10080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9262473" y="630694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-11968"/>
            <a:ext cx="12192000" cy="692991"/>
          </a:xfrm>
          <a:prstGeom prst="rect">
            <a:avLst/>
          </a:prstGeom>
          <a:solidFill>
            <a:srgbClr val="F36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7B5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211263" y="105884"/>
            <a:ext cx="11273181" cy="60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Slab"/>
              <a:buNone/>
              <a:defRPr b="1" i="0" sz="2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3722624" y="2356850"/>
            <a:ext cx="7819136" cy="21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C252D"/>
              </a:buClr>
              <a:buSzPts val="3600"/>
              <a:buFont typeface="Roboto Slab"/>
              <a:buNone/>
              <a:defRPr b="1" i="0" sz="3600" u="none" cap="none" strike="noStrike">
                <a:solidFill>
                  <a:srgbClr val="1C252D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3722624" y="4709160"/>
            <a:ext cx="7819136" cy="1240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rgbClr val="626565"/>
              </a:buClr>
              <a:buSzPts val="2000"/>
              <a:buNone/>
              <a:defRPr b="0" i="0" sz="2000">
                <a:solidFill>
                  <a:srgbClr val="62656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descr="Image result for credit suisse" id="25" name="Google Shape;25;p4"/>
          <p:cNvSpPr/>
          <p:nvPr/>
        </p:nvSpPr>
        <p:spPr>
          <a:xfrm>
            <a:off x="207433" y="-144451"/>
            <a:ext cx="4064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3397504" cy="6858000"/>
          </a:xfrm>
          <a:prstGeom prst="rect">
            <a:avLst/>
          </a:prstGeom>
          <a:solidFill>
            <a:srgbClr val="F260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01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66115" y="2564355"/>
            <a:ext cx="131391" cy="429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233" y="2564355"/>
            <a:ext cx="1751899" cy="1757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9411" y="1600206"/>
            <a:ext cx="1127318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F05123"/>
              </a:buClr>
              <a:buSzPts val="2000"/>
              <a:buChar char="•"/>
              <a:defRPr b="0" i="0" sz="2000">
                <a:solidFill>
                  <a:srgbClr val="F0512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–"/>
              <a:defRPr b="0" i="0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b="0" i="0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  <a:defRPr b="0" i="0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»"/>
              <a:defRPr b="0" i="0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757200"/>
            <a:ext cx="12192000" cy="10080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>
            <p:ph type="title"/>
          </p:nvPr>
        </p:nvSpPr>
        <p:spPr>
          <a:xfrm>
            <a:off x="459411" y="300760"/>
            <a:ext cx="11273181" cy="60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C252D"/>
              </a:buClr>
              <a:buSzPts val="2800"/>
              <a:buFont typeface="Roboto Slab"/>
              <a:buNone/>
              <a:defRPr b="1" i="0" sz="2800" u="none" cap="none" strike="noStrike">
                <a:solidFill>
                  <a:srgbClr val="1C252D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9262473" y="630694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None/>
              <a:defRPr b="0" i="0" sz="1200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None/>
              <a:defRPr b="0" i="0" sz="1200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None/>
              <a:defRPr b="0" i="0" sz="1200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None/>
              <a:defRPr b="0" i="0" sz="1200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None/>
              <a:defRPr b="0" i="0" sz="1200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None/>
              <a:defRPr b="0" i="0" sz="1200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None/>
              <a:defRPr b="0" i="0" sz="1200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None/>
              <a:defRPr b="0" i="0" sz="1200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&amp; Subtitle">
  <p:cSld name="1_Title &amp; Sub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89000" y="1329232"/>
            <a:ext cx="104140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6019"/>
              </a:buClr>
              <a:buSzPts val="5000"/>
              <a:buFont typeface="Roboto Slab"/>
              <a:buNone/>
              <a:defRPr b="1" i="0" sz="5000" u="none" cap="none" strike="noStrike">
                <a:solidFill>
                  <a:srgbClr val="FF6019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400000">
            <a:off x="-3289097" y="3289085"/>
            <a:ext cx="6857999" cy="279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155" y="875758"/>
            <a:ext cx="1610687" cy="161552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>
            <a:lvl1pPr lvl="0">
              <a:buNone/>
              <a:defRPr sz="1300">
                <a:solidFill>
                  <a:srgbClr val="F05123"/>
                </a:solidFill>
              </a:defRPr>
            </a:lvl1pPr>
            <a:lvl2pPr lvl="1">
              <a:buNone/>
              <a:defRPr sz="1300">
                <a:solidFill>
                  <a:srgbClr val="F05123"/>
                </a:solidFill>
              </a:defRPr>
            </a:lvl2pPr>
            <a:lvl3pPr lvl="2">
              <a:buNone/>
              <a:defRPr sz="1300">
                <a:solidFill>
                  <a:srgbClr val="F05123"/>
                </a:solidFill>
              </a:defRPr>
            </a:lvl3pPr>
            <a:lvl4pPr lvl="3">
              <a:buNone/>
              <a:defRPr sz="1300">
                <a:solidFill>
                  <a:srgbClr val="F05123"/>
                </a:solidFill>
              </a:defRPr>
            </a:lvl4pPr>
            <a:lvl5pPr lvl="4">
              <a:buNone/>
              <a:defRPr sz="1300">
                <a:solidFill>
                  <a:srgbClr val="F05123"/>
                </a:solidFill>
              </a:defRPr>
            </a:lvl5pPr>
            <a:lvl6pPr lvl="5">
              <a:buNone/>
              <a:defRPr sz="1300">
                <a:solidFill>
                  <a:srgbClr val="F05123"/>
                </a:solidFill>
              </a:defRPr>
            </a:lvl6pPr>
            <a:lvl7pPr lvl="6">
              <a:buNone/>
              <a:defRPr sz="1300">
                <a:solidFill>
                  <a:srgbClr val="F05123"/>
                </a:solidFill>
              </a:defRPr>
            </a:lvl7pPr>
            <a:lvl8pPr lvl="7">
              <a:buNone/>
              <a:defRPr sz="1300">
                <a:solidFill>
                  <a:srgbClr val="F05123"/>
                </a:solidFill>
              </a:defRPr>
            </a:lvl8pPr>
            <a:lvl9pPr lvl="8">
              <a:buNone/>
              <a:defRPr sz="1300">
                <a:solidFill>
                  <a:srgbClr val="F0512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65428" y="1600206"/>
            <a:ext cx="1106114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F0512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0512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9262473" y="630694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AEABAB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hyperlink" Target="https://medium.com/@T_Jen/feature-importance-for-any-model-using-permutation-7997b7287a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/>
        </p:nvSpPr>
        <p:spPr>
          <a:xfrm>
            <a:off x="254271" y="69798"/>
            <a:ext cx="8941980" cy="549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C252D"/>
              </a:buClr>
              <a:buSzPts val="2800"/>
              <a:buFont typeface="Roboto Slab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244283" y="111360"/>
            <a:ext cx="5372806" cy="549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C252D"/>
              </a:buClr>
              <a:buSzPts val="2800"/>
              <a:buFont typeface="Roboto Slab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889000" y="2391678"/>
            <a:ext cx="104140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 Slab"/>
              <a:buNone/>
            </a:pPr>
            <a:r>
              <a:rPr lang="en-US"/>
              <a:t>Credibly Project Plan</a:t>
            </a:r>
            <a:endParaRPr/>
          </a:p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idx="4294967295" type="subTitle"/>
          </p:nvPr>
        </p:nvSpPr>
        <p:spPr>
          <a:xfrm>
            <a:off x="903224" y="5166360"/>
            <a:ext cx="78192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26565"/>
              </a:buClr>
              <a:buSzPts val="2000"/>
              <a:buNone/>
            </a:pPr>
            <a:r>
              <a:rPr lang="en-US">
                <a:solidFill>
                  <a:schemeClr val="lt1"/>
                </a:solidFill>
              </a:rPr>
              <a:t>September , 2023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" name="Google Shape;49;p7"/>
          <p:cNvSpPr txBox="1"/>
          <p:nvPr>
            <p:ph idx="4294967295" type="subTitle"/>
          </p:nvPr>
        </p:nvSpPr>
        <p:spPr>
          <a:xfrm>
            <a:off x="10251250" y="6333125"/>
            <a:ext cx="11103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26565"/>
              </a:buClr>
              <a:buSzPts val="2000"/>
              <a:buNone/>
            </a:pPr>
            <a:r>
              <a:rPr i="1" lang="en-US" sz="1400">
                <a:solidFill>
                  <a:schemeClr val="lt1"/>
                </a:solidFill>
              </a:rPr>
              <a:t>Confidential</a:t>
            </a:r>
            <a:endParaRPr i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/>
        </p:nvSpPr>
        <p:spPr>
          <a:xfrm>
            <a:off x="254276" y="69800"/>
            <a:ext cx="107337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Results</a:t>
            </a:r>
            <a:endParaRPr/>
          </a:p>
        </p:txBody>
      </p:sp>
      <p:pic>
        <p:nvPicPr>
          <p:cNvPr descr="icon.png" id="181" name="Google Shape;1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0407" y="140829"/>
            <a:ext cx="542739" cy="40705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6"/>
          <p:cNvSpPr txBox="1"/>
          <p:nvPr>
            <p:ph idx="12" type="sldNum"/>
          </p:nvPr>
        </p:nvSpPr>
        <p:spPr>
          <a:xfrm>
            <a:off x="11783298" y="6306950"/>
            <a:ext cx="324000" cy="365100"/>
          </a:xfrm>
          <a:prstGeom prst="rect">
            <a:avLst/>
          </a:prstGeom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6"/>
          <p:cNvSpPr txBox="1"/>
          <p:nvPr/>
        </p:nvSpPr>
        <p:spPr>
          <a:xfrm>
            <a:off x="254275" y="783775"/>
            <a:ext cx="1171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Identifying the Champion method should involve looking at model performance as well as other aspects of the model as well, like the input features*.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609800" y="5826025"/>
            <a:ext cx="89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Lato"/>
                <a:ea typeface="Lato"/>
                <a:cs typeface="Lato"/>
                <a:sym typeface="Lato"/>
              </a:rPr>
              <a:t>*Reference:  </a:t>
            </a:r>
            <a:r>
              <a:rPr i="1" lang="en-U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https://medium.com/@T_Jen/feature-importance-for-any-model-using-permutation-7997b7287aa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384650" y="1967850"/>
            <a:ext cx="110799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Model Qualities: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Performance, as measured by AUC or Modified Gini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Features, as measured by: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Number of Features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Feature Ranking 1: Percentage that are Long History Features in the top 5 feature ranking.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Feature Ranking 2: Percentage of Short History Features selected in the model.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/>
        </p:nvSpPr>
        <p:spPr>
          <a:xfrm>
            <a:off x="254276" y="69800"/>
            <a:ext cx="107337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Results (Template)</a:t>
            </a:r>
            <a:endParaRPr/>
          </a:p>
        </p:txBody>
      </p:sp>
      <p:pic>
        <p:nvPicPr>
          <p:cNvPr descr="icon.png" id="192" name="Google Shape;1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0407" y="140829"/>
            <a:ext cx="542739" cy="407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7"/>
          <p:cNvSpPr txBox="1"/>
          <p:nvPr>
            <p:ph idx="12" type="sldNum"/>
          </p:nvPr>
        </p:nvSpPr>
        <p:spPr>
          <a:xfrm>
            <a:off x="11783298" y="6306950"/>
            <a:ext cx="324000" cy="365100"/>
          </a:xfrm>
          <a:prstGeom prst="rect">
            <a:avLst/>
          </a:prstGeom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4" name="Google Shape;1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6275" y="771200"/>
            <a:ext cx="3724275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6275" y="2942900"/>
            <a:ext cx="468630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771200"/>
            <a:ext cx="562927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952425"/>
            <a:ext cx="56292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/>
        </p:nvSpPr>
        <p:spPr>
          <a:xfrm>
            <a:off x="254276" y="69800"/>
            <a:ext cx="107337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b="1" lang="en-US" sz="2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For Discussion</a:t>
            </a:r>
            <a:endParaRPr/>
          </a:p>
        </p:txBody>
      </p:sp>
      <p:pic>
        <p:nvPicPr>
          <p:cNvPr descr="icon.png" id="204" name="Google Shape;2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0407" y="140829"/>
            <a:ext cx="542739" cy="40705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8"/>
          <p:cNvSpPr txBox="1"/>
          <p:nvPr>
            <p:ph idx="12" type="sldNum"/>
          </p:nvPr>
        </p:nvSpPr>
        <p:spPr>
          <a:xfrm>
            <a:off x="11783298" y="6306950"/>
            <a:ext cx="324000" cy="365100"/>
          </a:xfrm>
          <a:prstGeom prst="rect">
            <a:avLst/>
          </a:prstGeom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18"/>
          <p:cNvSpPr txBox="1"/>
          <p:nvPr/>
        </p:nvSpPr>
        <p:spPr>
          <a:xfrm>
            <a:off x="363050" y="1099325"/>
            <a:ext cx="105486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Roles - Team should self-organize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Who will be Point of Contact?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Meet once per week? 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5pm (or 5:15pm ET)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Team to choose a day of the week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To make communications more efficient, please consolidate questions as much as possible, and have them sent by your Point of Contact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We will share the data after this meeting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It is required that all copies of the data be deleted at the end of the project, and that a confirmation be sent back to us 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thereafter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/>
        </p:nvSpPr>
        <p:spPr>
          <a:xfrm>
            <a:off x="254276" y="69800"/>
            <a:ext cx="107337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b="1" lang="en-US" sz="2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Project Goal</a:t>
            </a:r>
            <a:endParaRPr/>
          </a:p>
        </p:txBody>
      </p:sp>
      <p:pic>
        <p:nvPicPr>
          <p:cNvPr descr="icon.png" id="56" name="Google Shape;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0407" y="140829"/>
            <a:ext cx="542739" cy="40705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1795748" y="6306950"/>
            <a:ext cx="311700" cy="365100"/>
          </a:xfrm>
          <a:prstGeom prst="rect">
            <a:avLst/>
          </a:prstGeom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1200"/>
            <a:ext cx="9370650" cy="58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/>
        </p:nvSpPr>
        <p:spPr>
          <a:xfrm>
            <a:off x="254276" y="69800"/>
            <a:ext cx="107337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b="1" lang="en-US" sz="2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Roles &amp; Deliverables</a:t>
            </a:r>
            <a:endParaRPr/>
          </a:p>
        </p:txBody>
      </p:sp>
      <p:pic>
        <p:nvPicPr>
          <p:cNvPr descr="icon.png" id="65" name="Google Shape;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0407" y="140829"/>
            <a:ext cx="542739" cy="40705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1783298" y="6306950"/>
            <a:ext cx="324000" cy="365100"/>
          </a:xfrm>
          <a:prstGeom prst="rect">
            <a:avLst/>
          </a:prstGeom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15045" l="0" r="0" t="0"/>
          <a:stretch/>
        </p:blipFill>
        <p:spPr>
          <a:xfrm>
            <a:off x="152400" y="771200"/>
            <a:ext cx="11258951" cy="449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/>
          <p:nvPr/>
        </p:nvSpPr>
        <p:spPr>
          <a:xfrm>
            <a:off x="8313575" y="1891000"/>
            <a:ext cx="1437000" cy="22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/>
        </p:nvSpPr>
        <p:spPr>
          <a:xfrm>
            <a:off x="254276" y="69800"/>
            <a:ext cx="107337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b="1" lang="en-US" sz="2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The Challenge with our Data</a:t>
            </a:r>
            <a:endParaRPr/>
          </a:p>
        </p:txBody>
      </p:sp>
      <p:pic>
        <p:nvPicPr>
          <p:cNvPr descr="icon.png" id="75" name="Google Shape;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0407" y="140829"/>
            <a:ext cx="542739" cy="4070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1783298" y="6306950"/>
            <a:ext cx="324000" cy="365100"/>
          </a:xfrm>
          <a:prstGeom prst="rect">
            <a:avLst/>
          </a:prstGeom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2231425"/>
            <a:ext cx="8546575" cy="23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 txBox="1"/>
          <p:nvPr/>
        </p:nvSpPr>
        <p:spPr>
          <a:xfrm>
            <a:off x="254275" y="936175"/>
            <a:ext cx="1046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Modeling data is a mix of “Long History” and “Short History” features.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0"/>
          <p:cNvSpPr txBox="1"/>
          <p:nvPr/>
        </p:nvSpPr>
        <p:spPr>
          <a:xfrm>
            <a:off x="5122500" y="1655250"/>
            <a:ext cx="18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Long </a:t>
            </a:r>
            <a:r>
              <a:rPr i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History Features</a:t>
            </a:r>
            <a:endParaRPr i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0"/>
          <p:cNvSpPr txBox="1"/>
          <p:nvPr/>
        </p:nvSpPr>
        <p:spPr>
          <a:xfrm>
            <a:off x="7484700" y="1655250"/>
            <a:ext cx="20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Short</a:t>
            </a:r>
            <a:r>
              <a:rPr b="1" i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History Features</a:t>
            </a:r>
            <a:endParaRPr i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0"/>
          <p:cNvSpPr/>
          <p:nvPr/>
        </p:nvSpPr>
        <p:spPr>
          <a:xfrm rot="-5400000">
            <a:off x="6016025" y="1004076"/>
            <a:ext cx="72600" cy="2133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/>
          <p:nvPr/>
        </p:nvSpPr>
        <p:spPr>
          <a:xfrm rot="-5400000">
            <a:off x="8378225" y="1004076"/>
            <a:ext cx="72600" cy="2133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 txBox="1"/>
          <p:nvPr/>
        </p:nvSpPr>
        <p:spPr>
          <a:xfrm>
            <a:off x="298575" y="4917225"/>
            <a:ext cx="108888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i="1"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Long History Features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(X1,X2) have most values populated over the entire time period (2018-2022, in this example).  These are called Long_N in the dataset.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i="1"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Short </a:t>
            </a:r>
            <a:r>
              <a:rPr b="1" i="1"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History</a:t>
            </a:r>
            <a:r>
              <a:rPr b="1" i="1"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Features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(X3,X4) have many values populated during a newer time period (2021-2022, in this example), and no values populated during an older time period (2018-2019, in this example). 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These are called Short_N in the dataset.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0"/>
          <p:cNvSpPr txBox="1"/>
          <p:nvPr/>
        </p:nvSpPr>
        <p:spPr>
          <a:xfrm>
            <a:off x="10017700" y="3656000"/>
            <a:ext cx="181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New</a:t>
            </a:r>
            <a:endParaRPr b="1" i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(has Long and Short history features)</a:t>
            </a:r>
            <a:endParaRPr i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10017700" y="2589200"/>
            <a:ext cx="181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Old</a:t>
            </a:r>
            <a:endParaRPr b="1" i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(has only Long history features)</a:t>
            </a:r>
            <a:endParaRPr i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9690050" y="2646950"/>
            <a:ext cx="129600" cy="831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9690050" y="3637550"/>
            <a:ext cx="129600" cy="831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/>
        </p:nvSpPr>
        <p:spPr>
          <a:xfrm>
            <a:off x="254276" y="69800"/>
            <a:ext cx="107337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b="1" lang="en-US" sz="2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Baseline Model</a:t>
            </a:r>
            <a:endParaRPr/>
          </a:p>
        </p:txBody>
      </p:sp>
      <p:pic>
        <p:nvPicPr>
          <p:cNvPr descr="icon.png" id="94" name="Google Shape;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0407" y="140829"/>
            <a:ext cx="542739" cy="40705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11783298" y="6306950"/>
            <a:ext cx="324000" cy="365100"/>
          </a:xfrm>
          <a:prstGeom prst="rect">
            <a:avLst/>
          </a:prstGeom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1"/>
          <p:cNvSpPr txBox="1"/>
          <p:nvPr/>
        </p:nvSpPr>
        <p:spPr>
          <a:xfrm>
            <a:off x="254275" y="936175"/>
            <a:ext cx="1121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The baseline model should be built using xgBoost from the Long-history features on the Old+New data.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6700" y="2809075"/>
            <a:ext cx="4125450" cy="15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1"/>
          <p:cNvSpPr/>
          <p:nvPr/>
        </p:nvSpPr>
        <p:spPr>
          <a:xfrm rot="-5400000">
            <a:off x="6948100" y="3572750"/>
            <a:ext cx="942600" cy="2535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"/>
          <p:cNvSpPr txBox="1"/>
          <p:nvPr/>
        </p:nvSpPr>
        <p:spPr>
          <a:xfrm>
            <a:off x="7637100" y="3144425"/>
            <a:ext cx="2075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Baseline</a:t>
            </a:r>
            <a:r>
              <a:rPr b="1"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Model Development Dataset</a:t>
            </a: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1"/>
          <p:cNvSpPr txBox="1"/>
          <p:nvPr/>
        </p:nvSpPr>
        <p:spPr>
          <a:xfrm>
            <a:off x="5399308" y="2341050"/>
            <a:ext cx="18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Long </a:t>
            </a:r>
            <a:r>
              <a:rPr i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History Features</a:t>
            </a:r>
            <a:endParaRPr i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1"/>
          <p:cNvSpPr/>
          <p:nvPr/>
        </p:nvSpPr>
        <p:spPr>
          <a:xfrm rot="-5400000">
            <a:off x="6284375" y="2049812"/>
            <a:ext cx="22800" cy="1401300"/>
          </a:xfrm>
          <a:prstGeom prst="rightBrace">
            <a:avLst>
              <a:gd fmla="val 621272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 txBox="1"/>
          <p:nvPr/>
        </p:nvSpPr>
        <p:spPr>
          <a:xfrm>
            <a:off x="1219625" y="5094250"/>
            <a:ext cx="942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Be sure to leverage the Train vs. Validation flag on the dataset called TrainVal.  Models should be trained using only the Train_60 samples, and performance assessed using only the Val_40 samples.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/>
        </p:nvSpPr>
        <p:spPr>
          <a:xfrm>
            <a:off x="254276" y="69800"/>
            <a:ext cx="107337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</a:pPr>
            <a:r>
              <a:rPr b="1" lang="en-US" sz="2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Modeling</a:t>
            </a:r>
            <a:endParaRPr/>
          </a:p>
        </p:txBody>
      </p:sp>
      <p:pic>
        <p:nvPicPr>
          <p:cNvPr descr="icon.png" id="109" name="Google Shape;10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0407" y="140829"/>
            <a:ext cx="542739" cy="40705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/>
          <p:nvPr>
            <p:ph idx="12" type="sldNum"/>
          </p:nvPr>
        </p:nvSpPr>
        <p:spPr>
          <a:xfrm>
            <a:off x="11783298" y="6306950"/>
            <a:ext cx="324000" cy="365100"/>
          </a:xfrm>
          <a:prstGeom prst="rect">
            <a:avLst/>
          </a:prstGeom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2"/>
          <p:cNvSpPr txBox="1"/>
          <p:nvPr/>
        </p:nvSpPr>
        <p:spPr>
          <a:xfrm>
            <a:off x="254275" y="936175"/>
            <a:ext cx="11219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Three methods to model data with a mix of Long and Short History Features: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Imputation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2-Stage Modeling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Ensembling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These can be compared to a Baseline model built from the New time period only, using both Long and Short History features.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/>
        </p:nvSpPr>
        <p:spPr>
          <a:xfrm>
            <a:off x="254276" y="69800"/>
            <a:ext cx="107337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1) Imputation</a:t>
            </a:r>
            <a:endParaRPr/>
          </a:p>
        </p:txBody>
      </p:sp>
      <p:pic>
        <p:nvPicPr>
          <p:cNvPr descr="icon.png" id="118" name="Google Shape;1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0407" y="140829"/>
            <a:ext cx="542739" cy="4070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11783298" y="6306950"/>
            <a:ext cx="324000" cy="365100"/>
          </a:xfrm>
          <a:prstGeom prst="rect">
            <a:avLst/>
          </a:prstGeom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3"/>
          <p:cNvSpPr txBox="1"/>
          <p:nvPr/>
        </p:nvSpPr>
        <p:spPr>
          <a:xfrm>
            <a:off x="254275" y="783775"/>
            <a:ext cx="1171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Impute the nan Short History values using some Imputation strategy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(e.g., Median/Mode), then model.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7162800" y="3865963"/>
            <a:ext cx="324000" cy="549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 rot="-5400000">
            <a:off x="8097325" y="5427975"/>
            <a:ext cx="942600" cy="2535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 txBox="1"/>
          <p:nvPr/>
        </p:nvSpPr>
        <p:spPr>
          <a:xfrm>
            <a:off x="8862525" y="4999650"/>
            <a:ext cx="1604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Model Development Dataset</a:t>
            </a: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8375" y="2001875"/>
            <a:ext cx="6377388" cy="1787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8375" y="4491921"/>
            <a:ext cx="6377399" cy="18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3"/>
          <p:cNvSpPr txBox="1"/>
          <p:nvPr/>
        </p:nvSpPr>
        <p:spPr>
          <a:xfrm>
            <a:off x="6399239" y="1502850"/>
            <a:ext cx="20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Short </a:t>
            </a:r>
            <a:r>
              <a:rPr i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History Features</a:t>
            </a:r>
            <a:endParaRPr i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3"/>
          <p:cNvSpPr/>
          <p:nvPr/>
        </p:nvSpPr>
        <p:spPr>
          <a:xfrm rot="-5400000">
            <a:off x="7311374" y="985375"/>
            <a:ext cx="61800" cy="1855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/>
        </p:nvSpPr>
        <p:spPr>
          <a:xfrm>
            <a:off x="254276" y="69800"/>
            <a:ext cx="107337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2) 2-Stage Modeling</a:t>
            </a:r>
            <a:endParaRPr/>
          </a:p>
        </p:txBody>
      </p:sp>
      <p:pic>
        <p:nvPicPr>
          <p:cNvPr descr="icon.png" id="134" name="Google Shape;13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0407" y="140829"/>
            <a:ext cx="542739" cy="40705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11783298" y="6306950"/>
            <a:ext cx="324000" cy="365100"/>
          </a:xfrm>
          <a:prstGeom prst="rect">
            <a:avLst/>
          </a:prstGeom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195300" y="822650"/>
            <a:ext cx="1164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Build a Stage-1 Model on the Old+New time periods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.  This could be just the Baseline model.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3900" y="1666075"/>
            <a:ext cx="4125450" cy="15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/>
          <p:nvPr/>
        </p:nvSpPr>
        <p:spPr>
          <a:xfrm rot="-5400000">
            <a:off x="7405300" y="2429750"/>
            <a:ext cx="942600" cy="2535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8094300" y="2001425"/>
            <a:ext cx="1878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Stage-1</a:t>
            </a: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Development </a:t>
            </a: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Dataset</a:t>
            </a: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5856508" y="1198050"/>
            <a:ext cx="18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Long </a:t>
            </a:r>
            <a:r>
              <a:rPr i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History Features</a:t>
            </a:r>
            <a:endParaRPr i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/>
          <p:nvPr/>
        </p:nvSpPr>
        <p:spPr>
          <a:xfrm rot="-5400000">
            <a:off x="6741575" y="906812"/>
            <a:ext cx="22800" cy="1401300"/>
          </a:xfrm>
          <a:prstGeom prst="rightBrace">
            <a:avLst>
              <a:gd fmla="val 621272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5">
            <a:alphaModFix/>
          </a:blip>
          <a:srcRect b="0" l="0" r="0" t="4598"/>
          <a:stretch/>
        </p:blipFill>
        <p:spPr>
          <a:xfrm>
            <a:off x="1732400" y="4827039"/>
            <a:ext cx="7465501" cy="18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9622100" y="5537533"/>
            <a:ext cx="1737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Stage-2 Model Development Dataset</a:t>
            </a: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5066100" y="4118533"/>
            <a:ext cx="115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Long </a:t>
            </a:r>
            <a:r>
              <a:rPr i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History </a:t>
            </a:r>
            <a:endParaRPr i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Features</a:t>
            </a:r>
            <a:endParaRPr i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6677139" y="4114822"/>
            <a:ext cx="119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Short </a:t>
            </a:r>
            <a:r>
              <a:rPr i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History </a:t>
            </a:r>
            <a:endParaRPr i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Features</a:t>
            </a:r>
            <a:endParaRPr i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4"/>
          <p:cNvSpPr/>
          <p:nvPr/>
        </p:nvSpPr>
        <p:spPr>
          <a:xfrm rot="-5400000">
            <a:off x="5589000" y="3932263"/>
            <a:ext cx="105300" cy="1517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 rot="-5400000">
            <a:off x="7212000" y="4138064"/>
            <a:ext cx="105300" cy="1105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195300" y="3385458"/>
            <a:ext cx="1164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Append Stage-1 model score back to the data, and Build a Stage-2 model on the New data with features = Stage-1 score, Long, and Short History Features as the final model.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4"/>
          <p:cNvSpPr/>
          <p:nvPr/>
        </p:nvSpPr>
        <p:spPr>
          <a:xfrm rot="-5400000">
            <a:off x="8929300" y="5946675"/>
            <a:ext cx="942600" cy="2535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 txBox="1"/>
          <p:nvPr/>
        </p:nvSpPr>
        <p:spPr>
          <a:xfrm>
            <a:off x="8102500" y="-15550"/>
            <a:ext cx="3011700" cy="738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*Be mindful of Train vs. Validation in the setup!</a:t>
            </a:r>
            <a:endParaRPr b="1" i="1" sz="1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/>
        </p:nvSpPr>
        <p:spPr>
          <a:xfrm>
            <a:off x="254276" y="69800"/>
            <a:ext cx="107337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r>
              <a:rPr b="1" lang="en-US" sz="2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) Ensembling (Example)</a:t>
            </a:r>
            <a:endParaRPr/>
          </a:p>
        </p:txBody>
      </p:sp>
      <p:pic>
        <p:nvPicPr>
          <p:cNvPr descr="icon.png" id="157" name="Google Shape;15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0407" y="140829"/>
            <a:ext cx="542739" cy="40705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/>
          <p:nvPr>
            <p:ph idx="12" type="sldNum"/>
          </p:nvPr>
        </p:nvSpPr>
        <p:spPr>
          <a:xfrm>
            <a:off x="11783298" y="6306950"/>
            <a:ext cx="324000" cy="365100"/>
          </a:xfrm>
          <a:prstGeom prst="rect">
            <a:avLst/>
          </a:prstGeom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254275" y="783775"/>
            <a:ext cx="1171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Build multiple models on different combinations of feature lists and Old + New data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2750" y="2507000"/>
            <a:ext cx="6377388" cy="178713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/>
          <p:nvPr/>
        </p:nvSpPr>
        <p:spPr>
          <a:xfrm rot="-5400000">
            <a:off x="7287475" y="1557250"/>
            <a:ext cx="61800" cy="1721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 txBox="1"/>
          <p:nvPr/>
        </p:nvSpPr>
        <p:spPr>
          <a:xfrm>
            <a:off x="6682075" y="1929000"/>
            <a:ext cx="12726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Model 2</a:t>
            </a:r>
            <a:endParaRPr i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4852602" y="1929000"/>
            <a:ext cx="13830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Model 1</a:t>
            </a:r>
            <a:endParaRPr i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5"/>
          <p:cNvSpPr/>
          <p:nvPr/>
        </p:nvSpPr>
        <p:spPr>
          <a:xfrm rot="-5400000">
            <a:off x="5513200" y="1557250"/>
            <a:ext cx="61800" cy="1721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 rot="-5400000">
            <a:off x="6368500" y="123950"/>
            <a:ext cx="61800" cy="3432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 txBox="1"/>
          <p:nvPr/>
        </p:nvSpPr>
        <p:spPr>
          <a:xfrm>
            <a:off x="5707900" y="1373425"/>
            <a:ext cx="17217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Model 3</a:t>
            </a:r>
            <a:endParaRPr i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254275" y="4389450"/>
            <a:ext cx="1193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Aggregate predictions from candidate models to generate final model output</a:t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 rot="5400000">
            <a:off x="6618800" y="5856350"/>
            <a:ext cx="942600" cy="2535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100" y="5038875"/>
            <a:ext cx="6113925" cy="15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5"/>
          <p:cNvSpPr txBox="1"/>
          <p:nvPr/>
        </p:nvSpPr>
        <p:spPr>
          <a:xfrm>
            <a:off x="7346925" y="5038875"/>
            <a:ext cx="1834800" cy="156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Use model output to build stacking</a:t>
            </a:r>
            <a:r>
              <a:rPr b="1"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model (mean, xgboost, etc)</a:t>
            </a: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5"/>
          <p:cNvSpPr/>
          <p:nvPr/>
        </p:nvSpPr>
        <p:spPr>
          <a:xfrm rot="5400000">
            <a:off x="8964800" y="5856350"/>
            <a:ext cx="942600" cy="2535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 txBox="1"/>
          <p:nvPr/>
        </p:nvSpPr>
        <p:spPr>
          <a:xfrm>
            <a:off x="9665300" y="5683400"/>
            <a:ext cx="2118000" cy="46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Final</a:t>
            </a:r>
            <a:r>
              <a:rPr b="1"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prediction</a:t>
            </a: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8950100" y="2664400"/>
            <a:ext cx="2880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Lato"/>
                <a:ea typeface="Lato"/>
                <a:cs typeface="Lato"/>
                <a:sym typeface="Lato"/>
              </a:rPr>
              <a:t>Tip: Fewer models = lower complexity, which is always preferred since it improves transparency and lowers Operational Risk.</a:t>
            </a:r>
            <a:endParaRPr i="1"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8102500" y="-15550"/>
            <a:ext cx="3011700" cy="738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*Be mindful of Train vs. Validation in the setup!</a:t>
            </a:r>
            <a:endParaRPr b="1" i="1" sz="1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