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  <p:sldId id="276" r:id="rId9"/>
    <p:sldId id="305" r:id="rId10"/>
    <p:sldId id="274" r:id="rId11"/>
    <p:sldId id="301" r:id="rId12"/>
    <p:sldId id="278" r:id="rId13"/>
    <p:sldId id="279" r:id="rId14"/>
    <p:sldId id="280" r:id="rId15"/>
    <p:sldId id="298" r:id="rId16"/>
    <p:sldId id="281" r:id="rId17"/>
    <p:sldId id="282" r:id="rId18"/>
    <p:sldId id="283" r:id="rId19"/>
    <p:sldId id="299" r:id="rId20"/>
    <p:sldId id="284" r:id="rId21"/>
    <p:sldId id="288" r:id="rId22"/>
    <p:sldId id="290" r:id="rId23"/>
    <p:sldId id="306" r:id="rId24"/>
    <p:sldId id="292" r:id="rId25"/>
    <p:sldId id="294" r:id="rId26"/>
    <p:sldId id="302" r:id="rId27"/>
    <p:sldId id="295" r:id="rId28"/>
    <p:sldId id="296" r:id="rId29"/>
    <p:sldId id="308" r:id="rId30"/>
    <p:sldId id="303" r:id="rId31"/>
    <p:sldId id="309" r:id="rId32"/>
    <p:sldId id="287" r:id="rId33"/>
    <p:sldId id="289" r:id="rId34"/>
    <p:sldId id="310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翌暄 吳" initials="翌暄" lastIdx="1" clrIdx="0">
    <p:extLst>
      <p:ext uri="{19B8F6BF-5375-455C-9EA6-DF929625EA0E}">
        <p15:presenceInfo xmlns:p15="http://schemas.microsoft.com/office/powerpoint/2012/main" userId="58516c718d30ef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7" autoAdjust="0"/>
    <p:restoredTop sz="85073" autoAdjust="0"/>
  </p:normalViewPr>
  <p:slideViewPr>
    <p:cSldViewPr snapToGrid="0">
      <p:cViewPr varScale="1">
        <p:scale>
          <a:sx n="84" d="100"/>
          <a:sy n="84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A116D00-7D6F-4EAE-9891-C93FBE0B8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3793A4-0AE5-4D9F-A14D-F41935DD9A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E3BF8-4534-4AB6-BA74-42E42B655290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C0514D-0C3F-4B05-AE3B-3C4D9C60D2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2CB547-918D-4AC6-AA31-5C466F95AB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63CF3-8BBF-493E-9C1C-88A777CDB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2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18E1-70C6-4A29-97EC-9BA2FD10904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BD88A-AEDB-4630-81BE-A41CA62D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0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夏普比率是一種風險敏感的投資組合業績指標，由收益的均值和標準差之間的分數計算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BD88A-AEDB-4630-81BE-A41CA62DBEA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4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使用貝塔分析來評估每隻股票的風險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BD88A-AEDB-4630-81BE-A41CA62DBEA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8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BD88A-AEDB-4630-81BE-A41CA62DBEA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6C602-3EDD-433E-94F6-338F7F6C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08498A-F049-486F-9DE4-3F291AB38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65934-51E3-47BA-BC8F-4217697F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EFE-4254-43E1-9264-95395A6B89EF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7BB0C-EEAF-4E2C-8647-50B1D7CE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8FCF6-A09C-42D5-BEC2-024B611B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495B7-D8F8-46B8-AF76-8F56EE3F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499EBD-CC9F-4CF4-B724-FBD51079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C493F-5E8E-48C2-B9A4-A7E6D79D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4B6C-C4BD-4455-9B92-B31CDAA2B33C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1FC84-0C38-41CF-ADA3-7EC87739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F3F7F8-A32A-469A-8CB0-827C139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9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CC322B-BA85-4D4D-957A-9FC9EA19D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C97ACF-3A30-4162-83E2-97754E98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FE27CD-927D-44BC-8C9F-CBC67EC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5351-AA91-4B49-88B0-84E575A8C472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DB69B-754E-4FBB-B313-2C7E35AC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3BE0D-731D-429C-90D5-F09FCF17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3790-7894-4095-92BE-F94ADD7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A9104-D9D5-46C9-A03E-D2D38F2A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AD02B-ECE4-4878-A3E2-066459FF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DF23-2341-4DDC-8AC4-C92AF8142FB2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42736-9B73-4FFA-A74A-75AEAED6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D5218E-2899-4675-A3D7-3DED74C3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30B97-F411-43C0-B34E-18B07E8E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838A1-84FC-4CB4-835E-7F9F3FD5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649D8-F5DA-41C1-B39C-EDC6DE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0E29-9689-4A39-A993-68043AAB91F4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54D70C-0BD6-44D7-8BDB-4354C93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B3F3D-EA8C-4828-94F8-DAF878D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98DB7-1D80-4CF8-A9CF-5CEC3A6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609CE-57D2-4281-8838-FE4DD27D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C3D5C-D802-48CE-BB5E-BB25BBA9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99CC6-DC13-4AD2-9171-F6FBDA7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3B4A-FD4F-44C9-B5D4-9C0E14A189A0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AD1B00-72DA-46DF-A854-98EAEC4B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6D07F7-8AF4-4ACC-B3F0-F13FB9F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3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A43F9-7654-45B6-9787-BCD1A4EB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16432-4861-493E-8EB2-17FF6230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FC600-8D44-4DEF-A1BF-EC533C6B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45FA70-88C1-44E4-9D08-C6EB9ABA1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AB5738-0F5D-475D-967F-22492FB4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5EC7CD-0F6C-4E4B-9A71-7100C6DD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7B5-148D-40E4-A155-431AF5DF575E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C7CF4D-3B02-4E0C-8262-EBB5161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716060-012D-4CCE-B464-210F0D0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A971D-4CFA-450F-A3D9-CE98C18C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421993-B320-4344-AA13-14E2CC2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475A-A824-404A-A6B0-E9B681EF17D2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5F7C53-834B-4B5D-83A6-DFBDE7D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BFF993-67CE-4E5D-98C3-2DE97786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63A32C-8821-4517-9816-7E511271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0B27-CD00-4928-A1E8-95FFCC999BA8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76E691-53A8-48FC-BF1A-4E814BA4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A167C-563F-40CA-AD20-6D675E4A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24CBA-3C1A-4856-815D-A7A17E21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11B06-222C-4370-A5DE-D12FE375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048139-8469-41C4-A176-916C6856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8147BF-750E-4DAF-BF93-57A8684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7511-3435-4FBA-AA45-E76597ACF4C5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8766DB-B55D-4124-A81E-1AD14BE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3B0A6-FB76-4BBD-9E5B-CD22415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0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57B08-5E7C-4275-8102-33BC57C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C292EB-3347-4FED-8D7B-4E7F9BE3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8BFBC8-CDBC-4A21-AC1C-9EA020B0A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DFB8C4-F230-4BB2-8365-DECDC4A8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8688-3458-45A7-BFFD-B5DC8C2D1457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C9B48A-321A-4B3C-A39E-E72CA76E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C9608-A6EC-419C-9C59-D08EC9EF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B09E1F-73BA-4A3A-9D8C-4A92FB80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D7F4E9-0BD4-424B-8148-428C2100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919B7-BA16-4ECC-8C07-2B896074D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EEED-CFC2-4C61-8E2D-AAAE69778839}" type="datetime1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EDBDA-6BB5-44F2-8640-31235D38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BDEB9-106D-476F-9D23-D43F6760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65DF-6F26-4D35-B0EB-90B9C6888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2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market-volatil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CAF5BDA6-C25B-4EAB-AFB6-34FD82BB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215" y="4378783"/>
            <a:ext cx="7056784" cy="2160240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審查委員：王維聰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侯建任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指導教授：王惠嘉 老師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>
              <a:lnSpc>
                <a:spcPct val="80000"/>
              </a:lnSpc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國立成功大學  工資管所  吳翌暄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37EA36-27FB-46C5-AF6E-9561B2EC05F8}"/>
              </a:ext>
            </a:extLst>
          </p:cNvPr>
          <p:cNvGrpSpPr/>
          <p:nvPr/>
        </p:nvGrpSpPr>
        <p:grpSpPr>
          <a:xfrm>
            <a:off x="-152400" y="925623"/>
            <a:ext cx="12064999" cy="3686629"/>
            <a:chOff x="0" y="1230423"/>
            <a:chExt cx="12064999" cy="3686629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0FF0DB11-D65B-477E-B338-AB7D46BB5FAC}"/>
                </a:ext>
              </a:extLst>
            </p:cNvPr>
            <p:cNvSpPr/>
            <p:nvPr/>
          </p:nvSpPr>
          <p:spPr>
            <a:xfrm>
              <a:off x="0" y="3981369"/>
              <a:ext cx="5255097" cy="317858"/>
            </a:xfrm>
            <a:prstGeom prst="trapezoid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FAFE7F6-38D8-4125-A784-4A3B8330F5F7}"/>
                </a:ext>
              </a:extLst>
            </p:cNvPr>
            <p:cNvGrpSpPr/>
            <p:nvPr/>
          </p:nvGrpSpPr>
          <p:grpSpPr>
            <a:xfrm>
              <a:off x="958850" y="1230423"/>
              <a:ext cx="9893300" cy="3686629"/>
              <a:chOff x="1149350" y="951023"/>
              <a:chExt cx="9893300" cy="3686629"/>
            </a:xfrm>
          </p:grpSpPr>
          <p:sp>
            <p:nvSpPr>
              <p:cNvPr id="7" name="圆角矩形 1523">
                <a:extLst>
                  <a:ext uri="{FF2B5EF4-FFF2-40B4-BE49-F238E27FC236}">
                    <a16:creationId xmlns:a16="http://schemas.microsoft.com/office/drawing/2014/main" id="{CB4D301E-EA01-47D4-95A9-6A508CFD6556}"/>
                  </a:ext>
                </a:extLst>
              </p:cNvPr>
              <p:cNvSpPr/>
              <p:nvPr/>
            </p:nvSpPr>
            <p:spPr>
              <a:xfrm>
                <a:off x="2952750" y="951023"/>
                <a:ext cx="6096000" cy="3686629"/>
              </a:xfrm>
              <a:prstGeom prst="roundRect">
                <a:avLst>
                  <a:gd name="adj" fmla="val 2756"/>
                </a:avLst>
              </a:prstGeom>
              <a:noFill/>
              <a:ln w="25400">
                <a:gradFill flip="none" rotWithShape="1">
                  <a:gsLst>
                    <a:gs pos="82000">
                      <a:schemeClr val="bg1">
                        <a:alpha val="0"/>
                      </a:schemeClr>
                    </a:gs>
                    <a:gs pos="23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圆角矩形 5">
                <a:extLst>
                  <a:ext uri="{FF2B5EF4-FFF2-40B4-BE49-F238E27FC236}">
                    <a16:creationId xmlns:a16="http://schemas.microsoft.com/office/drawing/2014/main" id="{E26BE3BE-EFB5-43F1-BC17-9AF6AB25B628}"/>
                  </a:ext>
                </a:extLst>
              </p:cNvPr>
              <p:cNvSpPr/>
              <p:nvPr/>
            </p:nvSpPr>
            <p:spPr>
              <a:xfrm>
                <a:off x="1149350" y="1587500"/>
                <a:ext cx="9893300" cy="2235200"/>
              </a:xfrm>
              <a:prstGeom prst="roundRect">
                <a:avLst>
                  <a:gd name="adj" fmla="val 4545"/>
                </a:avLst>
              </a:prstGeom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5000" dirty="0">
                    <a:solidFill>
                      <a:schemeClr val="bg1"/>
                    </a:solidFill>
                    <a:latin typeface="Microsoft Himalaya" panose="01010100010101010101" pitchFamily="2" charset="0"/>
                    <a:ea typeface="標楷體" panose="03000509000000000000" pitchFamily="65" charset="-120"/>
                    <a:cs typeface="Microsoft Himalaya" panose="01010100010101010101" pitchFamily="2" charset="0"/>
                  </a:rPr>
                  <a:t>使用強化學習推薦個人化投資組合</a:t>
                </a:r>
                <a:endParaRPr lang="zh-CN" altLang="en-US" sz="5000" dirty="0">
                  <a:solidFill>
                    <a:schemeClr val="bg1"/>
                  </a:solidFill>
                  <a:latin typeface="Microsoft Himalaya" panose="01010100010101010101" pitchFamily="2" charset="0"/>
                  <a:ea typeface="標楷體" panose="03000509000000000000" pitchFamily="65" charset="-120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DD555E37-2AE1-469B-BE02-9C6A53D82E3C}"/>
                </a:ext>
              </a:extLst>
            </p:cNvPr>
            <p:cNvSpPr/>
            <p:nvPr/>
          </p:nvSpPr>
          <p:spPr>
            <a:xfrm rot="10800000">
              <a:off x="6962301" y="1600200"/>
              <a:ext cx="5102698" cy="266700"/>
            </a:xfrm>
            <a:prstGeom prst="trapezoid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6C7046-42DA-427B-B5A8-246EB5B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7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02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794870" y="1957178"/>
            <a:ext cx="1674009" cy="27245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2"/>
            <a:ext cx="2499403" cy="1296169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文獻</a:t>
            </a:r>
            <a:endParaRPr lang="en-US" altLang="zh-TW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探討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5503BC-D328-4223-AD62-252B876FF301}"/>
              </a:ext>
            </a:extLst>
          </p:cNvPr>
          <p:cNvSpPr/>
          <p:nvPr/>
        </p:nvSpPr>
        <p:spPr>
          <a:xfrm>
            <a:off x="5502426" y="902570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投資人風險偏好</a:t>
            </a:r>
            <a:endParaRPr lang="zh-CN" altLang="en-US" sz="30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BB3B1C-689C-4C9E-BD4A-406CFB78E958}"/>
              </a:ext>
            </a:extLst>
          </p:cNvPr>
          <p:cNvSpPr/>
          <p:nvPr/>
        </p:nvSpPr>
        <p:spPr>
          <a:xfrm>
            <a:off x="5502426" y="1955716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投資組合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D03058-A0DA-4D18-8789-CFD1EC8394BD}"/>
              </a:ext>
            </a:extLst>
          </p:cNvPr>
          <p:cNvSpPr/>
          <p:nvPr/>
        </p:nvSpPr>
        <p:spPr>
          <a:xfrm>
            <a:off x="5593865" y="4662558"/>
            <a:ext cx="4264837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機器學習 </a:t>
            </a:r>
            <a:r>
              <a:rPr lang="en-US" altLang="zh-TW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/ </a:t>
            </a:r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強化學習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34E8DF-F1F7-402E-8CE5-886ACB881A14}"/>
              </a:ext>
            </a:extLst>
          </p:cNvPr>
          <p:cNvSpPr/>
          <p:nvPr/>
        </p:nvSpPr>
        <p:spPr>
          <a:xfrm>
            <a:off x="5593866" y="5643969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小結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69EA20-0554-4DF5-A71F-A8FD68DD4CA8}"/>
              </a:ext>
            </a:extLst>
          </p:cNvPr>
          <p:cNvSpPr/>
          <p:nvPr/>
        </p:nvSpPr>
        <p:spPr>
          <a:xfrm>
            <a:off x="6112795" y="2636128"/>
            <a:ext cx="2108049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投資組合策略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DBAB24-E840-416F-A4FE-73F454293D82}"/>
              </a:ext>
            </a:extLst>
          </p:cNvPr>
          <p:cNvSpPr/>
          <p:nvPr/>
        </p:nvSpPr>
        <p:spPr>
          <a:xfrm>
            <a:off x="6092214" y="3268458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資產配置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A1A985-7630-4899-9268-491E143B9165}"/>
              </a:ext>
            </a:extLst>
          </p:cNvPr>
          <p:cNvSpPr/>
          <p:nvPr/>
        </p:nvSpPr>
        <p:spPr>
          <a:xfrm>
            <a:off x="6120384" y="3903292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風險指標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A023AD-E9F3-4EE4-BE34-314EB90D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9" name="椭圆 3">
            <a:extLst>
              <a:ext uri="{FF2B5EF4-FFF2-40B4-BE49-F238E27FC236}">
                <a16:creationId xmlns:a16="http://schemas.microsoft.com/office/drawing/2014/main" id="{47F25CD5-0195-49BF-A86F-E65E176E6E3F}"/>
              </a:ext>
            </a:extLst>
          </p:cNvPr>
          <p:cNvSpPr/>
          <p:nvPr/>
        </p:nvSpPr>
        <p:spPr>
          <a:xfrm>
            <a:off x="4740361" y="813297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0" name="椭圆 3">
            <a:extLst>
              <a:ext uri="{FF2B5EF4-FFF2-40B4-BE49-F238E27FC236}">
                <a16:creationId xmlns:a16="http://schemas.microsoft.com/office/drawing/2014/main" id="{3FE175F3-A1AC-403B-A3E3-F03C179467B2}"/>
              </a:ext>
            </a:extLst>
          </p:cNvPr>
          <p:cNvSpPr/>
          <p:nvPr/>
        </p:nvSpPr>
        <p:spPr>
          <a:xfrm>
            <a:off x="4740361" y="1955716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椭圆 3">
            <a:extLst>
              <a:ext uri="{FF2B5EF4-FFF2-40B4-BE49-F238E27FC236}">
                <a16:creationId xmlns:a16="http://schemas.microsoft.com/office/drawing/2014/main" id="{842AC1C1-5882-48CC-BF30-C1841AAC8951}"/>
              </a:ext>
            </a:extLst>
          </p:cNvPr>
          <p:cNvSpPr/>
          <p:nvPr/>
        </p:nvSpPr>
        <p:spPr>
          <a:xfrm>
            <a:off x="4740361" y="4657365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椭圆 3">
            <a:extLst>
              <a:ext uri="{FF2B5EF4-FFF2-40B4-BE49-F238E27FC236}">
                <a16:creationId xmlns:a16="http://schemas.microsoft.com/office/drawing/2014/main" id="{76BD01B3-8F63-48D2-A1AE-EDDAEB3E31BA}"/>
              </a:ext>
            </a:extLst>
          </p:cNvPr>
          <p:cNvSpPr/>
          <p:nvPr/>
        </p:nvSpPr>
        <p:spPr>
          <a:xfrm>
            <a:off x="4740361" y="5643969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椭圆 3">
            <a:extLst>
              <a:ext uri="{FF2B5EF4-FFF2-40B4-BE49-F238E27FC236}">
                <a16:creationId xmlns:a16="http://schemas.microsoft.com/office/drawing/2014/main" id="{4B720835-1BBB-4B32-B0F1-05BE98D696B5}"/>
              </a:ext>
            </a:extLst>
          </p:cNvPr>
          <p:cNvSpPr/>
          <p:nvPr/>
        </p:nvSpPr>
        <p:spPr>
          <a:xfrm>
            <a:off x="5593866" y="2682884"/>
            <a:ext cx="502134" cy="4861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椭圆 3">
            <a:extLst>
              <a:ext uri="{FF2B5EF4-FFF2-40B4-BE49-F238E27FC236}">
                <a16:creationId xmlns:a16="http://schemas.microsoft.com/office/drawing/2014/main" id="{1B61621E-ABBB-4A5B-82F0-ACC9F3C7A5CC}"/>
              </a:ext>
            </a:extLst>
          </p:cNvPr>
          <p:cNvSpPr/>
          <p:nvPr/>
        </p:nvSpPr>
        <p:spPr>
          <a:xfrm>
            <a:off x="5593866" y="3288602"/>
            <a:ext cx="502134" cy="4861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9" name="椭圆 3">
            <a:extLst>
              <a:ext uri="{FF2B5EF4-FFF2-40B4-BE49-F238E27FC236}">
                <a16:creationId xmlns:a16="http://schemas.microsoft.com/office/drawing/2014/main" id="{6183AC50-9E85-407E-946F-A4FAE2400DD4}"/>
              </a:ext>
            </a:extLst>
          </p:cNvPr>
          <p:cNvSpPr/>
          <p:nvPr/>
        </p:nvSpPr>
        <p:spPr>
          <a:xfrm>
            <a:off x="5618250" y="3899759"/>
            <a:ext cx="502134" cy="4861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861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文獻探討：投資個性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32364CE-52A6-49F9-8BBC-C650003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11</a:t>
            </a:fld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888A0EA-2CBE-4312-BF14-AC0D3C707EAE}"/>
              </a:ext>
            </a:extLst>
          </p:cNvPr>
          <p:cNvGrpSpPr/>
          <p:nvPr/>
        </p:nvGrpSpPr>
        <p:grpSpPr>
          <a:xfrm>
            <a:off x="734941" y="3897776"/>
            <a:ext cx="10513604" cy="2174983"/>
            <a:chOff x="734941" y="3882844"/>
            <a:chExt cx="10513604" cy="2174983"/>
          </a:xfrm>
        </p:grpSpPr>
        <p:sp>
          <p:nvSpPr>
            <p:cNvPr id="22" name="矩形: 剪去单角 437">
              <a:extLst>
                <a:ext uri="{FF2B5EF4-FFF2-40B4-BE49-F238E27FC236}">
                  <a16:creationId xmlns:a16="http://schemas.microsoft.com/office/drawing/2014/main" id="{6B8AD1E8-F112-44E0-BD6B-E492AAAB2BEE}"/>
                </a:ext>
              </a:extLst>
            </p:cNvPr>
            <p:cNvSpPr/>
            <p:nvPr/>
          </p:nvSpPr>
          <p:spPr>
            <a:xfrm>
              <a:off x="734941" y="3882844"/>
              <a:ext cx="10513594" cy="2174983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6B2B687-8C3F-413C-A24C-2D77438BFF63}"/>
                </a:ext>
              </a:extLst>
            </p:cNvPr>
            <p:cNvSpPr/>
            <p:nvPr/>
          </p:nvSpPr>
          <p:spPr>
            <a:xfrm>
              <a:off x="734944" y="5973097"/>
              <a:ext cx="10513594" cy="8473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/>
            <a:p>
              <a:pPr algn="r" defTabSz="913130"/>
              <a:endParaRPr sz="22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4" name="任意多边形: 形状 438">
              <a:extLst>
                <a:ext uri="{FF2B5EF4-FFF2-40B4-BE49-F238E27FC236}">
                  <a16:creationId xmlns:a16="http://schemas.microsoft.com/office/drawing/2014/main" id="{79A6987F-0763-4E1E-969C-5B0F36E14B0C}"/>
                </a:ext>
              </a:extLst>
            </p:cNvPr>
            <p:cNvSpPr/>
            <p:nvPr/>
          </p:nvSpPr>
          <p:spPr bwMode="auto">
            <a:xfrm>
              <a:off x="10286982" y="3882844"/>
              <a:ext cx="961563" cy="495236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algn="r" defTabSz="913130"/>
              <a:r>
                <a:rPr lang="en-US" altLang="ko-KR" sz="2200" b="1" kern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2</a:t>
              </a:r>
              <a:endParaRPr lang="en-US" altLang="ko-KR" sz="22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25" name="组合 117">
              <a:extLst>
                <a:ext uri="{FF2B5EF4-FFF2-40B4-BE49-F238E27FC236}">
                  <a16:creationId xmlns:a16="http://schemas.microsoft.com/office/drawing/2014/main" id="{EFFC9387-B1C1-4069-A954-FAD0F1C9440F}"/>
                </a:ext>
              </a:extLst>
            </p:cNvPr>
            <p:cNvGrpSpPr/>
            <p:nvPr/>
          </p:nvGrpSpPr>
          <p:grpSpPr>
            <a:xfrm>
              <a:off x="1206774" y="4097177"/>
              <a:ext cx="9789207" cy="1084137"/>
              <a:chOff x="874712" y="2919062"/>
              <a:chExt cx="2839999" cy="168462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FF84A96-0C34-4B5D-A82E-D2996702BE58}"/>
                  </a:ext>
                </a:extLst>
              </p:cNvPr>
              <p:cNvSpPr/>
              <p:nvPr/>
            </p:nvSpPr>
            <p:spPr>
              <a:xfrm>
                <a:off x="874712" y="3981963"/>
                <a:ext cx="2703112" cy="6217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zh-TW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Calibri" panose="020F0502020204030204" pitchFamily="34" charset="0"/>
                  </a:rPr>
                  <a:t>風險承受能力是依</a:t>
                </a:r>
                <a:r>
                  <a:rPr lang="zh-TW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Calibri" panose="020F0502020204030204" pitchFamily="34" charset="0"/>
                  </a:rPr>
                  <a:t>個人忍受程度</a:t>
                </a:r>
                <a:r>
                  <a:rPr lang="zh-TW" altLang="zh-TW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Calibri" panose="020F0502020204030204" pitchFamily="34" charset="0"/>
                  </a:rPr>
                  <a:t>而定。</a:t>
                </a:r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DC77C8-F56A-4DA6-BBF1-00FF218FDF9C}"/>
                  </a:ext>
                </a:extLst>
              </p:cNvPr>
              <p:cNvSpPr/>
              <p:nvPr/>
            </p:nvSpPr>
            <p:spPr>
              <a:xfrm>
                <a:off x="874712" y="2919062"/>
                <a:ext cx="2839999" cy="6695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TW" sz="22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Roszkowski &amp; Grable (2010)</a:t>
                </a:r>
                <a:endParaRPr lang="zh-CN" altLang="en-US" sz="2200" dirty="0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762F83BF-D5AB-4FEC-B717-3329F3E26356}"/>
              </a:ext>
            </a:extLst>
          </p:cNvPr>
          <p:cNvGrpSpPr/>
          <p:nvPr/>
        </p:nvGrpSpPr>
        <p:grpSpPr>
          <a:xfrm>
            <a:off x="734941" y="1177929"/>
            <a:ext cx="10513612" cy="2325735"/>
            <a:chOff x="734941" y="1177929"/>
            <a:chExt cx="10513612" cy="2325735"/>
          </a:xfrm>
        </p:grpSpPr>
        <p:grpSp>
          <p:nvGrpSpPr>
            <p:cNvPr id="28" name="组合 130">
              <a:extLst>
                <a:ext uri="{FF2B5EF4-FFF2-40B4-BE49-F238E27FC236}">
                  <a16:creationId xmlns:a16="http://schemas.microsoft.com/office/drawing/2014/main" id="{DD683206-7CB3-47DB-B6B4-B4DCB8746B77}"/>
                </a:ext>
              </a:extLst>
            </p:cNvPr>
            <p:cNvGrpSpPr/>
            <p:nvPr/>
          </p:nvGrpSpPr>
          <p:grpSpPr>
            <a:xfrm>
              <a:off x="734941" y="1177929"/>
              <a:ext cx="10513612" cy="2325735"/>
              <a:chOff x="247577" y="3140968"/>
              <a:chExt cx="2501994" cy="2772295"/>
            </a:xfrm>
          </p:grpSpPr>
          <p:sp>
            <p:nvSpPr>
              <p:cNvPr id="29" name="矩形: 剪去单角 437">
                <a:extLst>
                  <a:ext uri="{FF2B5EF4-FFF2-40B4-BE49-F238E27FC236}">
                    <a16:creationId xmlns:a16="http://schemas.microsoft.com/office/drawing/2014/main" id="{D02BDDFF-DD1C-4D5A-9678-C7FB954DB727}"/>
                  </a:ext>
                </a:extLst>
              </p:cNvPr>
              <p:cNvSpPr/>
              <p:nvPr/>
            </p:nvSpPr>
            <p:spPr>
              <a:xfrm>
                <a:off x="247577" y="3140968"/>
                <a:ext cx="2501992" cy="2772295"/>
              </a:xfrm>
              <a:prstGeom prst="snip1Rect">
                <a:avLst>
                  <a:gd name="adj" fmla="val 29383"/>
                </a:avLst>
              </a:prstGeom>
              <a:solidFill>
                <a:srgbClr val="F6F6F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D4AA3A5-29AC-4F57-AB7C-CBAC6471EB87}"/>
                  </a:ext>
                </a:extLst>
              </p:cNvPr>
              <p:cNvSpPr/>
              <p:nvPr/>
            </p:nvSpPr>
            <p:spPr>
              <a:xfrm>
                <a:off x="247578" y="5805263"/>
                <a:ext cx="2501992" cy="108000"/>
              </a:xfrm>
              <a:prstGeom prst="rect">
                <a:avLst/>
              </a:prstGeom>
              <a:solidFill>
                <a:srgbClr val="293247"/>
              </a:solidFill>
              <a:ln w="12700">
                <a:noFill/>
                <a:prstDash val="solid"/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38">
                <a:extLst>
                  <a:ext uri="{FF2B5EF4-FFF2-40B4-BE49-F238E27FC236}">
                    <a16:creationId xmlns:a16="http://schemas.microsoft.com/office/drawing/2014/main" id="{67A30358-DF72-4E13-ABEB-206B3FE4523A}"/>
                  </a:ext>
                </a:extLst>
              </p:cNvPr>
              <p:cNvSpPr/>
              <p:nvPr/>
            </p:nvSpPr>
            <p:spPr bwMode="auto">
              <a:xfrm>
                <a:off x="2535976" y="3140968"/>
                <a:ext cx="213595" cy="631242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293247"/>
              </a:solidFill>
              <a:ln w="12700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/>
              </a:bodyPr>
              <a:lstStyle/>
              <a:p>
                <a:pPr marL="0" marR="0" lvl="0" indent="0" algn="r" defTabSz="9131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</a:t>
                </a:r>
              </a:p>
            </p:txBody>
          </p:sp>
        </p:grpSp>
        <p:grpSp>
          <p:nvGrpSpPr>
            <p:cNvPr id="32" name="组合 117">
              <a:extLst>
                <a:ext uri="{FF2B5EF4-FFF2-40B4-BE49-F238E27FC236}">
                  <a16:creationId xmlns:a16="http://schemas.microsoft.com/office/drawing/2014/main" id="{C22BA953-B60F-42E2-84F9-9C69A447909D}"/>
                </a:ext>
              </a:extLst>
            </p:cNvPr>
            <p:cNvGrpSpPr/>
            <p:nvPr/>
          </p:nvGrpSpPr>
          <p:grpSpPr>
            <a:xfrm>
              <a:off x="1206775" y="1501101"/>
              <a:ext cx="9317381" cy="1529321"/>
              <a:chOff x="874712" y="3055633"/>
              <a:chExt cx="2703113" cy="222235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FA7557-39A6-495B-87B5-6BA079E5AC0F}"/>
                  </a:ext>
                </a:extLst>
              </p:cNvPr>
              <p:cNvSpPr/>
              <p:nvPr/>
            </p:nvSpPr>
            <p:spPr>
              <a:xfrm>
                <a:off x="874713" y="3802063"/>
                <a:ext cx="2703112" cy="147592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在測量投資者的風險承受能力的時候，</a:t>
                </a:r>
                <a:r>
                  <a:rPr lang="zh-TW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會評估他們的性別、年齡、婚</a:t>
                </a:r>
                <a:r>
                  <a:rPr lang="zh-TW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姻</a:t>
                </a:r>
                <a:r>
                  <a:rPr lang="zh-TW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狀況、收入、本身資產、投資經驗、投資頻率與投資用途等面向來綜合評估</a:t>
                </a:r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，有助於</a:t>
                </a:r>
                <a:r>
                  <a:rPr lang="zh-TW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投資者</a:t>
                </a:r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風險承受能力</a:t>
                </a:r>
                <a:r>
                  <a:rPr lang="zh-TW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分類</a:t>
                </a:r>
                <a:r>
                  <a:rPr lang="zh-TW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AD6853A-5EF6-4C1D-853B-EBD38F550252}"/>
                  </a:ext>
                </a:extLst>
              </p:cNvPr>
              <p:cNvSpPr/>
              <p:nvPr/>
            </p:nvSpPr>
            <p:spPr>
              <a:xfrm>
                <a:off x="874712" y="3055633"/>
                <a:ext cx="2241974" cy="6261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TW" sz="2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Hallahan et al. (2004)</a:t>
                </a:r>
                <a:endParaRPr lang="zh-CN" altLang="en-US" sz="22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95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文獻探討：投資組合策略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4AFDB4F9-2FDD-4B1B-A666-F9B58A50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69021"/>
              </p:ext>
            </p:extLst>
          </p:nvPr>
        </p:nvGraphicFramePr>
        <p:xfrm>
          <a:off x="1320802" y="1223057"/>
          <a:ext cx="9212515" cy="5133293"/>
        </p:xfrm>
        <a:graphic>
          <a:graphicData uri="http://schemas.openxmlformats.org/drawingml/2006/table">
            <a:tbl>
              <a:tblPr firstRow="1" bandRow="1"/>
              <a:tblGrid>
                <a:gridCol w="1598902">
                  <a:extLst>
                    <a:ext uri="{9D8B030D-6E8A-4147-A177-3AD203B41FA5}">
                      <a16:colId xmlns:a16="http://schemas.microsoft.com/office/drawing/2014/main" val="3755099623"/>
                    </a:ext>
                  </a:extLst>
                </a:gridCol>
                <a:gridCol w="3618559">
                  <a:extLst>
                    <a:ext uri="{9D8B030D-6E8A-4147-A177-3AD203B41FA5}">
                      <a16:colId xmlns:a16="http://schemas.microsoft.com/office/drawing/2014/main" val="1120066368"/>
                    </a:ext>
                  </a:extLst>
                </a:gridCol>
                <a:gridCol w="3995054">
                  <a:extLst>
                    <a:ext uri="{9D8B030D-6E8A-4147-A177-3AD203B41FA5}">
                      <a16:colId xmlns:a16="http://schemas.microsoft.com/office/drawing/2014/main" val="234495215"/>
                    </a:ext>
                  </a:extLst>
                </a:gridCol>
              </a:tblGrid>
              <a:tr h="887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保守</a:t>
                      </a:r>
                      <a:r>
                        <a:rPr lang="zh-TW" altLang="zh-TW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型投資策略</a:t>
                      </a:r>
                      <a:endParaRPr lang="en-US" altLang="zh-TW" sz="2200" b="1" kern="12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(Murphy,1999)</a:t>
                      </a:r>
                      <a:endParaRPr lang="zh-TW" altLang="en-US" sz="2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積極型投資策略</a:t>
                      </a:r>
                      <a:endParaRPr lang="en-US" altLang="zh-TW" sz="2200" b="1" kern="12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(Murphy,1999)</a:t>
                      </a:r>
                      <a:endParaRPr lang="zh-TW" altLang="en-US" sz="2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847839"/>
                  </a:ext>
                </a:extLst>
              </a:tr>
              <a:tr h="596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適用環境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市場有效率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市場無效率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72049"/>
                  </a:ext>
                </a:extLst>
              </a:tr>
              <a:tr h="11028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方法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市場能快速正確地反應各項資產價格，</a:t>
                      </a:r>
                      <a:r>
                        <a:rPr lang="zh-TW" altLang="en-US" sz="20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不會有</a:t>
                      </a:r>
                      <a:r>
                        <a:rPr lang="zh-TW" altLang="zh-TW" sz="2000" b="1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錯誤定價</a:t>
                      </a:r>
                      <a:r>
                        <a:rPr lang="zh-TW" altLang="en-US" sz="2000" b="1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的情況</a:t>
                      </a:r>
                      <a:endParaRPr lang="en-US" altLang="zh-TW" sz="2000" b="1" kern="1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掌握股票進場時機或挑選股票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67835"/>
                  </a:ext>
                </a:extLst>
              </a:tr>
              <a:tr h="6240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調整時機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當市場改變時而調整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隨時調整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71211"/>
                  </a:ext>
                </a:extLst>
              </a:tr>
              <a:tr h="19222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kern="12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舉例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指數股票型基金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(ETF)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Silva et al. (2015)</a:t>
                      </a:r>
                      <a:r>
                        <a:rPr lang="zh-TW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在策略上從一開始的股票選擇是基於</a:t>
                      </a:r>
                      <a:r>
                        <a:rPr lang="zh-TW" altLang="zh-TW" sz="20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基本面的挑選營運方面最佳的公司，並透過技術指標進入市場的時機點</a:t>
                      </a:r>
                      <a:r>
                        <a:rPr lang="zh-TW" altLang="zh-TW" sz="2000" kern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，結果表現優於市場指數。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5826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20D535-5592-4291-A9A7-530307A9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6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文獻探討：資產配置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: 剪去单角 437">
            <a:extLst>
              <a:ext uri="{FF2B5EF4-FFF2-40B4-BE49-F238E27FC236}">
                <a16:creationId xmlns:a16="http://schemas.microsoft.com/office/drawing/2014/main" id="{C863F117-DC7C-4AC7-9B28-73101931C72C}"/>
              </a:ext>
            </a:extLst>
          </p:cNvPr>
          <p:cNvSpPr/>
          <p:nvPr/>
        </p:nvSpPr>
        <p:spPr>
          <a:xfrm>
            <a:off x="3945862" y="1744433"/>
            <a:ext cx="4036495" cy="4575688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1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任意多边形: 形状 438">
            <a:extLst>
              <a:ext uri="{FF2B5EF4-FFF2-40B4-BE49-F238E27FC236}">
                <a16:creationId xmlns:a16="http://schemas.microsoft.com/office/drawing/2014/main" id="{2EA32828-7AD9-405D-8155-64A586F78594}"/>
              </a:ext>
            </a:extLst>
          </p:cNvPr>
          <p:cNvSpPr/>
          <p:nvPr/>
        </p:nvSpPr>
        <p:spPr bwMode="auto">
          <a:xfrm>
            <a:off x="6963970" y="1744433"/>
            <a:ext cx="1018391" cy="845526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293247"/>
          </a:solidFill>
          <a:ln w="12700">
            <a:noFill/>
            <a:prstDash val="solid"/>
            <a:round/>
          </a:ln>
          <a:effectLst/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algn="r" defTabSz="913130"/>
            <a:r>
              <a:rPr lang="en-US" altLang="ko-KR" sz="22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2</a:t>
            </a:r>
          </a:p>
        </p:txBody>
      </p:sp>
      <p:grpSp>
        <p:nvGrpSpPr>
          <p:cNvPr id="17" name="组合 117">
            <a:extLst>
              <a:ext uri="{FF2B5EF4-FFF2-40B4-BE49-F238E27FC236}">
                <a16:creationId xmlns:a16="http://schemas.microsoft.com/office/drawing/2014/main" id="{3D816355-BB3A-439A-B79D-A9E49066274E}"/>
              </a:ext>
            </a:extLst>
          </p:cNvPr>
          <p:cNvGrpSpPr/>
          <p:nvPr/>
        </p:nvGrpSpPr>
        <p:grpSpPr>
          <a:xfrm>
            <a:off x="4127013" y="2556598"/>
            <a:ext cx="3758381" cy="1917742"/>
            <a:chOff x="874712" y="3325188"/>
            <a:chExt cx="2839999" cy="174539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731178-31C3-4321-818C-BA523785BED6}"/>
                </a:ext>
              </a:extLst>
            </p:cNvPr>
            <p:cNvSpPr/>
            <p:nvPr/>
          </p:nvSpPr>
          <p:spPr>
            <a:xfrm>
              <a:off x="874713" y="3802063"/>
              <a:ext cx="2703112" cy="12685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推導出</a:t>
              </a:r>
              <a:r>
                <a:rPr lang="zh-TW" altLang="zh-TW" sz="1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報酬率和標準差構面下的效率前緣</a:t>
              </a:r>
              <a:r>
                <a: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，找出投資組合風險固定的情況下，可以使得投資組合報酬率極大化。</a:t>
              </a:r>
              <a:r>
                <a:rPr lang="en-US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Markowitz(1952)</a:t>
              </a:r>
              <a:endParaRPr lang="zh-CN" altLang="en-US" sz="1100" dirty="0">
                <a:solidFill>
                  <a:srgbClr val="767171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4CB9764-2C5B-4EF7-A069-5D7B62A0E32B}"/>
                </a:ext>
              </a:extLst>
            </p:cNvPr>
            <p:cNvSpPr/>
            <p:nvPr/>
          </p:nvSpPr>
          <p:spPr>
            <a:xfrm>
              <a:off x="874712" y="3325188"/>
              <a:ext cx="2839999" cy="7924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zh-TW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平均值</a:t>
              </a:r>
              <a:r>
                <a:rPr lang="en-US" altLang="zh-TW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zh-TW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變異數投資組合模型</a:t>
              </a:r>
              <a:endParaRPr lang="zh-CN" altLang="en-US" sz="2200" b="1" dirty="0">
                <a:solidFill>
                  <a:srgbClr val="767171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5" name="矩形: 剪去单角 437">
            <a:extLst>
              <a:ext uri="{FF2B5EF4-FFF2-40B4-BE49-F238E27FC236}">
                <a16:creationId xmlns:a16="http://schemas.microsoft.com/office/drawing/2014/main" id="{A3A17F4D-D03D-4048-B188-C4A1ECDE88DE}"/>
              </a:ext>
            </a:extLst>
          </p:cNvPr>
          <p:cNvSpPr/>
          <p:nvPr/>
        </p:nvSpPr>
        <p:spPr>
          <a:xfrm>
            <a:off x="444673" y="1744434"/>
            <a:ext cx="3298648" cy="4611916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1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6F86AF3-248E-424C-957D-21606A8D9B49}"/>
              </a:ext>
            </a:extLst>
          </p:cNvPr>
          <p:cNvSpPr/>
          <p:nvPr/>
        </p:nvSpPr>
        <p:spPr>
          <a:xfrm>
            <a:off x="405054" y="6140455"/>
            <a:ext cx="3298648" cy="179666"/>
          </a:xfrm>
          <a:prstGeom prst="rect">
            <a:avLst/>
          </a:prstGeom>
          <a:solidFill>
            <a:srgbClr val="293247"/>
          </a:solidFill>
          <a:ln w="12700">
            <a:noFill/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9131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7" name="任意多边形: 形状 438">
            <a:extLst>
              <a:ext uri="{FF2B5EF4-FFF2-40B4-BE49-F238E27FC236}">
                <a16:creationId xmlns:a16="http://schemas.microsoft.com/office/drawing/2014/main" id="{4894F61B-5D48-4EE7-9F56-1FBC2A15C8C9}"/>
              </a:ext>
            </a:extLst>
          </p:cNvPr>
          <p:cNvSpPr/>
          <p:nvPr/>
        </p:nvSpPr>
        <p:spPr bwMode="auto">
          <a:xfrm>
            <a:off x="2911089" y="1744434"/>
            <a:ext cx="832235" cy="845526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293247"/>
          </a:solidFill>
          <a:ln w="12700">
            <a:noFill/>
            <a:prstDash val="solid"/>
            <a:round/>
          </a:ln>
          <a:effectLst/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marL="0" marR="0" lvl="0" indent="0" algn="r" defTabSz="9131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grpSp>
        <p:nvGrpSpPr>
          <p:cNvPr id="31" name="组合 117">
            <a:extLst>
              <a:ext uri="{FF2B5EF4-FFF2-40B4-BE49-F238E27FC236}">
                <a16:creationId xmlns:a16="http://schemas.microsoft.com/office/drawing/2014/main" id="{026CBEB0-41C9-410E-B391-936B519B5B5F}"/>
              </a:ext>
            </a:extLst>
          </p:cNvPr>
          <p:cNvGrpSpPr/>
          <p:nvPr/>
        </p:nvGrpSpPr>
        <p:grpSpPr>
          <a:xfrm>
            <a:off x="592711" y="2556599"/>
            <a:ext cx="2923333" cy="1917549"/>
            <a:chOff x="874712" y="3325188"/>
            <a:chExt cx="2703113" cy="174522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F396547-8E8E-4B77-BF5B-C6B04EF678C7}"/>
                </a:ext>
              </a:extLst>
            </p:cNvPr>
            <p:cNvSpPr/>
            <p:nvPr/>
          </p:nvSpPr>
          <p:spPr>
            <a:xfrm>
              <a:off x="874713" y="3802063"/>
              <a:ext cx="2703112" cy="12683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zh-TW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市值加權法是把所有股票的市值加起來，當成總分，按照個股的市值加權</a:t>
              </a:r>
              <a:r>
                <a:rPr lang="zh-TW" alt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。</a:t>
              </a:r>
              <a:r>
                <a:rPr lang="en-US" altLang="zh-TW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(</a:t>
              </a:r>
              <a:r>
                <a:rPr lang="en-US" altLang="zh-TW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Xucheng</a:t>
              </a:r>
              <a:r>
                <a:rPr lang="en-US" altLang="zh-TW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 &amp; </a:t>
              </a:r>
              <a:r>
                <a:rPr lang="en-US" altLang="zh-TW" dirty="0" err="1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Zhiha</a:t>
              </a:r>
              <a:r>
                <a:rPr lang="en-US" altLang="zh-TW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, 2019)</a:t>
              </a:r>
              <a:endParaRPr lang="zh-CN" altLang="en-US" sz="1100" dirty="0">
                <a:solidFill>
                  <a:srgbClr val="767171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FABF0F-331D-4DBD-9087-7F7266E2AB5D}"/>
                </a:ext>
              </a:extLst>
            </p:cNvPr>
            <p:cNvSpPr/>
            <p:nvPr/>
          </p:nvSpPr>
          <p:spPr>
            <a:xfrm>
              <a:off x="874712" y="3325188"/>
              <a:ext cx="2241974" cy="4226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zh-TW" sz="2200" b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市值加權法</a:t>
              </a:r>
              <a:endParaRPr lang="zh-CN" altLang="en-US" sz="22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4" name="矩形: 剪去单角 437">
            <a:extLst>
              <a:ext uri="{FF2B5EF4-FFF2-40B4-BE49-F238E27FC236}">
                <a16:creationId xmlns:a16="http://schemas.microsoft.com/office/drawing/2014/main" id="{19DFA58B-6CF9-4E44-8301-9CE1C89E527C}"/>
              </a:ext>
            </a:extLst>
          </p:cNvPr>
          <p:cNvSpPr/>
          <p:nvPr/>
        </p:nvSpPr>
        <p:spPr>
          <a:xfrm>
            <a:off x="8184905" y="1755318"/>
            <a:ext cx="3298648" cy="4601032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1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6" name="任意多边形: 形状 438">
            <a:extLst>
              <a:ext uri="{FF2B5EF4-FFF2-40B4-BE49-F238E27FC236}">
                <a16:creationId xmlns:a16="http://schemas.microsoft.com/office/drawing/2014/main" id="{2684CAC4-4207-43A8-912B-881C3A208DD9}"/>
              </a:ext>
            </a:extLst>
          </p:cNvPr>
          <p:cNvSpPr/>
          <p:nvPr/>
        </p:nvSpPr>
        <p:spPr bwMode="auto">
          <a:xfrm>
            <a:off x="10651321" y="1755318"/>
            <a:ext cx="832235" cy="845526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293247"/>
          </a:solidFill>
          <a:ln w="12700">
            <a:noFill/>
            <a:prstDash val="solid"/>
            <a:round/>
          </a:ln>
          <a:effectLst/>
        </p:spPr>
        <p:txBody>
          <a:bodyPr vert="horz" wrap="square" lIns="121920" tIns="60960" rIns="121920" bIns="60960" anchor="t" anchorCtr="0" compatLnSpc="1">
            <a:normAutofit/>
          </a:bodyPr>
          <a:lstStyle/>
          <a:p>
            <a:pPr algn="r" defTabSz="913130"/>
            <a:r>
              <a:rPr lang="en-US" altLang="ko-KR" sz="22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3</a:t>
            </a:r>
          </a:p>
        </p:txBody>
      </p:sp>
      <p:grpSp>
        <p:nvGrpSpPr>
          <p:cNvPr id="40" name="组合 117">
            <a:extLst>
              <a:ext uri="{FF2B5EF4-FFF2-40B4-BE49-F238E27FC236}">
                <a16:creationId xmlns:a16="http://schemas.microsoft.com/office/drawing/2014/main" id="{28876455-7E68-4EF2-A821-E670E2A07E0F}"/>
              </a:ext>
            </a:extLst>
          </p:cNvPr>
          <p:cNvGrpSpPr/>
          <p:nvPr/>
        </p:nvGrpSpPr>
        <p:grpSpPr>
          <a:xfrm>
            <a:off x="8332943" y="2567482"/>
            <a:ext cx="2923333" cy="1584509"/>
            <a:chOff x="874712" y="3325188"/>
            <a:chExt cx="2703113" cy="144211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0BADA7-8853-4363-BAA7-0B516171940F}"/>
                </a:ext>
              </a:extLst>
            </p:cNvPr>
            <p:cNvSpPr/>
            <p:nvPr/>
          </p:nvSpPr>
          <p:spPr>
            <a:xfrm>
              <a:off x="874713" y="3802063"/>
              <a:ext cx="2703112" cy="9652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b="0" i="0" dirty="0">
                  <a:solidFill>
                    <a:srgbClr val="333333"/>
                  </a:solidFill>
                  <a:effectLst/>
                  <a:latin typeface="Georgia" panose="02040502050405020303" pitchFamily="18" charset="0"/>
                </a:rPr>
                <a:t>選擇投資組合總夏普比率最高為最佳的</a:t>
              </a:r>
              <a:r>
                <a: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。</a:t>
              </a:r>
              <a:r>
                <a:rPr lang="en-US" altLang="zh-TW" sz="1800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8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en-US" altLang="zh-TW" sz="1800" kern="1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Harnpadungkij</a:t>
              </a:r>
              <a:r>
                <a:rPr lang="en-US" altLang="zh-TW" sz="18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et al.,2019)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DCBE5B7-441B-449E-A392-E62165673992}"/>
                </a:ext>
              </a:extLst>
            </p:cNvPr>
            <p:cNvSpPr/>
            <p:nvPr/>
          </p:nvSpPr>
          <p:spPr>
            <a:xfrm>
              <a:off x="874712" y="3325188"/>
              <a:ext cx="2241974" cy="4225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最大化夏普值</a:t>
              </a:r>
              <a:endPara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9B15A53D-A213-4C68-8707-9470A5A6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821402-AC80-4FD8-A232-51C20779688D}"/>
              </a:ext>
            </a:extLst>
          </p:cNvPr>
          <p:cNvSpPr/>
          <p:nvPr/>
        </p:nvSpPr>
        <p:spPr>
          <a:xfrm>
            <a:off x="3967746" y="6122837"/>
            <a:ext cx="4036494" cy="197283"/>
          </a:xfrm>
          <a:prstGeom prst="rect">
            <a:avLst/>
          </a:prstGeom>
          <a:solidFill>
            <a:srgbClr val="293247"/>
          </a:solidFill>
          <a:ln w="12700">
            <a:noFill/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9131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73B1F1-B7B1-4582-9C34-4A1CA13938B1}"/>
              </a:ext>
            </a:extLst>
          </p:cNvPr>
          <p:cNvSpPr/>
          <p:nvPr/>
        </p:nvSpPr>
        <p:spPr>
          <a:xfrm>
            <a:off x="8196274" y="6136749"/>
            <a:ext cx="3298648" cy="179666"/>
          </a:xfrm>
          <a:prstGeom prst="rect">
            <a:avLst/>
          </a:prstGeom>
          <a:solidFill>
            <a:srgbClr val="293247"/>
          </a:solidFill>
          <a:ln w="12700">
            <a:noFill/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9131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69B729-7928-4DA4-B30B-E26109C53CF1}"/>
              </a:ext>
            </a:extLst>
          </p:cNvPr>
          <p:cNvSpPr txBox="1"/>
          <p:nvPr/>
        </p:nvSpPr>
        <p:spPr>
          <a:xfrm>
            <a:off x="444669" y="4736451"/>
            <a:ext cx="3071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市值高權重過高，風險較集中。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74C759A-5BF2-4CB3-BE21-D4910E4E71D4}"/>
              </a:ext>
            </a:extLst>
          </p:cNvPr>
          <p:cNvSpPr txBox="1"/>
          <p:nvPr/>
        </p:nvSpPr>
        <p:spPr>
          <a:xfrm>
            <a:off x="4201148" y="4579206"/>
            <a:ext cx="3071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實用上效果不佳，尚未考量風險趨避。</a:t>
            </a:r>
          </a:p>
        </p:txBody>
      </p:sp>
    </p:spTree>
    <p:extLst>
      <p:ext uri="{BB962C8B-B14F-4D97-AF65-F5344CB8AC3E}">
        <p14:creationId xmlns:p14="http://schemas.microsoft.com/office/powerpoint/2010/main" val="36998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文獻探討：風險指標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2CF40-D2A4-40E3-8807-350DDC3C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05A11B-79DE-4AAD-9764-1DB27DC7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68810"/>
              </p:ext>
            </p:extLst>
          </p:nvPr>
        </p:nvGraphicFramePr>
        <p:xfrm>
          <a:off x="2425381" y="3983925"/>
          <a:ext cx="6903085" cy="2181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33">
                  <a:extLst>
                    <a:ext uri="{9D8B030D-6E8A-4147-A177-3AD203B41FA5}">
                      <a16:colId xmlns:a16="http://schemas.microsoft.com/office/drawing/2014/main" val="3138592239"/>
                    </a:ext>
                  </a:extLst>
                </a:gridCol>
                <a:gridCol w="1738659">
                  <a:extLst>
                    <a:ext uri="{9D8B030D-6E8A-4147-A177-3AD203B41FA5}">
                      <a16:colId xmlns:a16="http://schemas.microsoft.com/office/drawing/2014/main" val="1026498530"/>
                    </a:ext>
                  </a:extLst>
                </a:gridCol>
                <a:gridCol w="1844260">
                  <a:extLst>
                    <a:ext uri="{9D8B030D-6E8A-4147-A177-3AD203B41FA5}">
                      <a16:colId xmlns:a16="http://schemas.microsoft.com/office/drawing/2014/main" val="1587418001"/>
                    </a:ext>
                  </a:extLst>
                </a:gridCol>
                <a:gridCol w="1629733">
                  <a:extLst>
                    <a:ext uri="{9D8B030D-6E8A-4147-A177-3AD203B41FA5}">
                      <a16:colId xmlns:a16="http://schemas.microsoft.com/office/drawing/2014/main" val="1401862472"/>
                    </a:ext>
                  </a:extLst>
                </a:gridCol>
              </a:tblGrid>
              <a:tr h="725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投資標的物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標準差</a:t>
                      </a: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報酬率</a:t>
                      </a: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夏普值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1322"/>
                  </a:ext>
                </a:extLst>
              </a:tr>
              <a:tr h="727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2200" b="1" kern="1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甲股票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5.5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8.5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1.36</a:t>
                      </a:r>
                      <a:r>
                        <a:rPr lang="en-US" alt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勝</a:t>
                      </a:r>
                      <a:r>
                        <a:rPr lang="en-US" altLang="zh-TW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394102"/>
                  </a:ext>
                </a:extLst>
              </a:tr>
              <a:tr h="727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2200" b="1" kern="1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乙股票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15.2</a:t>
                      </a:r>
                      <a:endParaRPr lang="zh-TW" sz="22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15.5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0.95</a:t>
                      </a:r>
                      <a:endParaRPr lang="zh-TW" sz="22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95698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74661-BD4A-4344-9E56-7FA054DDFB72}"/>
              </a:ext>
            </a:extLst>
          </p:cNvPr>
          <p:cNvSpPr txBox="1"/>
          <p:nvPr/>
        </p:nvSpPr>
        <p:spPr>
          <a:xfrm>
            <a:off x="2466974" y="2673444"/>
            <a:ext cx="770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公式：夏普值 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報酬率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市場定存利率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4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  <a:sym typeface="Symbol" panose="05050102010706020507" pitchFamily="18" charset="2"/>
              </a:rPr>
              <a:t>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報酬標準差。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B3BE32-07C6-4F5F-8008-BBBA958E369A}"/>
              </a:ext>
            </a:extLst>
          </p:cNvPr>
          <p:cNvSpPr txBox="1"/>
          <p:nvPr/>
        </p:nvSpPr>
        <p:spPr>
          <a:xfrm>
            <a:off x="2466975" y="3317668"/>
            <a:ext cx="869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公式：報酬率 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今日資產淨值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昨日資產淨值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4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  <a:sym typeface="Symbol" panose="05050102010706020507" pitchFamily="18" charset="2"/>
              </a:rPr>
              <a:t>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昨日資產淨值。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14F68482-E14C-40F0-B1FA-D55306E9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14" y="1061182"/>
            <a:ext cx="8153400" cy="154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夏普值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有考慮報酬風險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，由收益的均值和標準差之間的分數計算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它是衡量投資資產是否能用越小的波動來創造越高的獲利，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也就是承受每單位風險所得的報酬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Harnpadungkij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al., 2019)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92B1E8D-466E-431B-A87F-4606CA186F7E}"/>
              </a:ext>
            </a:extLst>
          </p:cNvPr>
          <p:cNvSpPr txBox="1"/>
          <p:nvPr/>
        </p:nvSpPr>
        <p:spPr>
          <a:xfrm>
            <a:off x="5401909" y="6171684"/>
            <a:ext cx="1388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夏普值舉例</a:t>
            </a:r>
          </a:p>
        </p:txBody>
      </p:sp>
    </p:spTree>
    <p:extLst>
      <p:ext uri="{BB962C8B-B14F-4D97-AF65-F5344CB8AC3E}">
        <p14:creationId xmlns:p14="http://schemas.microsoft.com/office/powerpoint/2010/main" val="133560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文獻探討：風險指標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194DB-4681-4472-937A-012857D3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D1DED36-56DA-4D76-A1E7-4EF9E4B57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56782"/>
              </p:ext>
            </p:extLst>
          </p:nvPr>
        </p:nvGraphicFramePr>
        <p:xfrm>
          <a:off x="1162050" y="4014733"/>
          <a:ext cx="9259644" cy="145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989">
                  <a:extLst>
                    <a:ext uri="{9D8B030D-6E8A-4147-A177-3AD203B41FA5}">
                      <a16:colId xmlns:a16="http://schemas.microsoft.com/office/drawing/2014/main" val="3138592239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63073369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3107318068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3010322327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1435914313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2777536816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3358006312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957741436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1930401477"/>
                    </a:ext>
                  </a:extLst>
                </a:gridCol>
                <a:gridCol w="839268">
                  <a:extLst>
                    <a:ext uri="{9D8B030D-6E8A-4147-A177-3AD203B41FA5}">
                      <a16:colId xmlns:a16="http://schemas.microsoft.com/office/drawing/2014/main" val="1026498530"/>
                    </a:ext>
                  </a:extLst>
                </a:gridCol>
                <a:gridCol w="890243">
                  <a:extLst>
                    <a:ext uri="{9D8B030D-6E8A-4147-A177-3AD203B41FA5}">
                      <a16:colId xmlns:a16="http://schemas.microsoft.com/office/drawing/2014/main" val="1587418001"/>
                    </a:ext>
                  </a:extLst>
                </a:gridCol>
              </a:tblGrid>
              <a:tr h="72547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風險系數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一個月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三個月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十年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二十年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1322"/>
                  </a:ext>
                </a:extLst>
              </a:tr>
              <a:tr h="727920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1800" b="1" kern="100" baseline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3.49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1.23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1.14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1.16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1.06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1.08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1.24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1.29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1.27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1.13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3941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7AF18A-D9C7-4373-BC62-68AEB0875EB6}"/>
              </a:ext>
            </a:extLst>
          </p:cNvPr>
          <p:cNvSpPr txBox="1"/>
          <p:nvPr/>
        </p:nvSpPr>
        <p:spPr>
          <a:xfrm>
            <a:off x="3962400" y="5453618"/>
            <a:ext cx="490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台積電不同區間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Beta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台灣股市資訊網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, 2021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DC72C324-9AA6-4F9D-94BD-3D8157CC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9"/>
            <a:ext cx="10920984" cy="1984801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Beta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是衡量股票市場</a:t>
            </a:r>
            <a:r>
              <a:rPr lang="en-US" altLang="zh-TW" sz="2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從 ScienceDirect 的 AI 生成的主題頁面了解有關市場波動的更多信息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波動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的指標之一，是指個股跟大盤連動性的比較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 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Beta &gt; 1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，表示波動比大盤大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當市場上揚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，股票會上漲超過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 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當市場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下跌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，股票會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下跌</a:t>
            </a:r>
            <a:r>
              <a:rPr lang="zh-TW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 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FBF040-9719-4EDA-ADBD-C0018AE0BAA8}"/>
              </a:ext>
            </a:extLst>
          </p:cNvPr>
          <p:cNvSpPr txBox="1"/>
          <p:nvPr/>
        </p:nvSpPr>
        <p:spPr>
          <a:xfrm>
            <a:off x="1162050" y="3347391"/>
            <a:ext cx="601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公式：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Beta =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個股波動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4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  <a:sym typeface="Symbol" panose="05050102010706020507" pitchFamily="18" charset="2"/>
              </a:rPr>
              <a:t></a:t>
            </a:r>
            <a:r>
              <a:rPr lang="en-US" altLang="zh-TW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市場波動。</a:t>
            </a:r>
          </a:p>
        </p:txBody>
      </p:sp>
    </p:spTree>
    <p:extLst>
      <p:ext uri="{BB962C8B-B14F-4D97-AF65-F5344CB8AC3E}">
        <p14:creationId xmlns:p14="http://schemas.microsoft.com/office/powerpoint/2010/main" val="26908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文獻探討：選股策略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9066A-2A62-4EDC-B74A-9A4BC866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4C8B65-5536-48CE-86E9-8D7BA8DB1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05246"/>
              </p:ext>
            </p:extLst>
          </p:nvPr>
        </p:nvGraphicFramePr>
        <p:xfrm>
          <a:off x="123826" y="1161489"/>
          <a:ext cx="7185024" cy="4919018"/>
        </p:xfrm>
        <a:graphic>
          <a:graphicData uri="http://schemas.openxmlformats.org/drawingml/2006/table">
            <a:tbl>
              <a:tblPr firstRow="1" firstCol="1" bandRow="1"/>
              <a:tblGrid>
                <a:gridCol w="1921232">
                  <a:extLst>
                    <a:ext uri="{9D8B030D-6E8A-4147-A177-3AD203B41FA5}">
                      <a16:colId xmlns:a16="http://schemas.microsoft.com/office/drawing/2014/main" val="1909626863"/>
                    </a:ext>
                  </a:extLst>
                </a:gridCol>
                <a:gridCol w="1847398">
                  <a:extLst>
                    <a:ext uri="{9D8B030D-6E8A-4147-A177-3AD203B41FA5}">
                      <a16:colId xmlns:a16="http://schemas.microsoft.com/office/drawing/2014/main" val="2676270857"/>
                    </a:ext>
                  </a:extLst>
                </a:gridCol>
                <a:gridCol w="1169576">
                  <a:extLst>
                    <a:ext uri="{9D8B030D-6E8A-4147-A177-3AD203B41FA5}">
                      <a16:colId xmlns:a16="http://schemas.microsoft.com/office/drawing/2014/main" val="2437133506"/>
                    </a:ext>
                  </a:extLst>
                </a:gridCol>
                <a:gridCol w="1159317">
                  <a:extLst>
                    <a:ext uri="{9D8B030D-6E8A-4147-A177-3AD203B41FA5}">
                      <a16:colId xmlns:a16="http://schemas.microsoft.com/office/drawing/2014/main" val="1524355854"/>
                    </a:ext>
                  </a:extLst>
                </a:gridCol>
                <a:gridCol w="1087501">
                  <a:extLst>
                    <a:ext uri="{9D8B030D-6E8A-4147-A177-3AD203B41FA5}">
                      <a16:colId xmlns:a16="http://schemas.microsoft.com/office/drawing/2014/main" val="1974513459"/>
                    </a:ext>
                  </a:extLst>
                </a:gridCol>
              </a:tblGrid>
              <a:tr h="703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構面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基本面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財務指標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Hajjami</a:t>
                      </a: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Amin 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(2018)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Yang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Chen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Li et al.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(2021)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645"/>
                  </a:ext>
                </a:extLst>
              </a:tr>
              <a:tr h="314078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獲利能力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淨值報酬率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9050495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資產報酬率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532477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營業利潤率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6780019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淨利潤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7581892"/>
                  </a:ext>
                </a:extLst>
              </a:tr>
              <a:tr h="6506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槓桿作用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債務資產比率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382997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流動性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599629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現金流量比率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316503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效率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存貨周轉率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24234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應收帳款周轉率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349548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成長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營收成長率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8472228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稅後淨利成長率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8264026"/>
                  </a:ext>
                </a:extLst>
              </a:tr>
              <a:tr h="31407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股票評價指標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每股收益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64018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F557BFE-E5D7-4E04-9117-E18F91EC46D6}"/>
              </a:ext>
            </a:extLst>
          </p:cNvPr>
          <p:cNvSpPr txBox="1"/>
          <p:nvPr/>
        </p:nvSpPr>
        <p:spPr>
          <a:xfrm>
            <a:off x="7308851" y="1475814"/>
            <a:ext cx="475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Hajjami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&amp; Amin (2018)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使用兩種視角來探討選股問題，一種是以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投資人視角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，尋找高報酬的股票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第二種是以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債權人視角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尋找最大化還款能力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64AE3F-CA84-42B6-B2A0-AD70658FB4BF}"/>
              </a:ext>
            </a:extLst>
          </p:cNvPr>
          <p:cNvSpPr txBox="1"/>
          <p:nvPr/>
        </p:nvSpPr>
        <p:spPr>
          <a:xfrm>
            <a:off x="7308850" y="3178943"/>
            <a:ext cx="475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Yang et al. (2019)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提出了一種新的選股模型，透過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多因子評價模式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基本面指標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並搭配股票預測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，有效地捕捉到股票的未來趨勢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67F2D5-3B0E-4754-A133-C386A8B55ADA}"/>
              </a:ext>
            </a:extLst>
          </p:cNvPr>
          <p:cNvSpPr txBox="1"/>
          <p:nvPr/>
        </p:nvSpPr>
        <p:spPr>
          <a:xfrm>
            <a:off x="7308850" y="4605074"/>
            <a:ext cx="475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Li et al. (2021)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提出使用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風險指標將股票進行分群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，並透過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財務報表來挑選營運良好的股票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，有效地找出適合不同類型投資人的股票。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53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文獻探討：擇時策略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CD32C-1E6E-4FB9-8EFA-FB79A0C7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17</a:t>
            </a:fld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E60BF3C-0F60-4B7E-A53E-314368C5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31384"/>
              </p:ext>
            </p:extLst>
          </p:nvPr>
        </p:nvGraphicFramePr>
        <p:xfrm>
          <a:off x="333377" y="1285314"/>
          <a:ext cx="5762623" cy="3727102"/>
        </p:xfrm>
        <a:graphic>
          <a:graphicData uri="http://schemas.openxmlformats.org/drawingml/2006/table">
            <a:tbl>
              <a:tblPr firstRow="1" firstCol="1" bandRow="1"/>
              <a:tblGrid>
                <a:gridCol w="2446901">
                  <a:extLst>
                    <a:ext uri="{9D8B030D-6E8A-4147-A177-3AD203B41FA5}">
                      <a16:colId xmlns:a16="http://schemas.microsoft.com/office/drawing/2014/main" val="1396507339"/>
                    </a:ext>
                  </a:extLst>
                </a:gridCol>
                <a:gridCol w="1115449">
                  <a:extLst>
                    <a:ext uri="{9D8B030D-6E8A-4147-A177-3AD203B41FA5}">
                      <a16:colId xmlns:a16="http://schemas.microsoft.com/office/drawing/2014/main" val="271896195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638309167"/>
                    </a:ext>
                  </a:extLst>
                </a:gridCol>
                <a:gridCol w="1190623">
                  <a:extLst>
                    <a:ext uri="{9D8B030D-6E8A-4147-A177-3AD203B41FA5}">
                      <a16:colId xmlns:a16="http://schemas.microsoft.com/office/drawing/2014/main" val="3838768756"/>
                    </a:ext>
                  </a:extLst>
                </a:gridCol>
              </a:tblGrid>
              <a:tr h="86719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技術指標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Sang &amp; Di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Pardeshi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 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Salkar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03294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簡單移動平均線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(SMA)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1193389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指數平滑移動平均線</a:t>
                      </a:r>
                      <a:r>
                        <a:rPr lang="en-US" sz="1600" b="0" kern="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(EMA)</a:t>
                      </a:r>
                      <a:endParaRPr lang="zh-TW" altLang="en-US" sz="1600" b="0" kern="1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025700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相對強弱指數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(RSI)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058675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指數平滑異同移動平均線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(MACD)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0538900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能量潮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(OBV)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39866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50D66AD-9F48-4453-8168-D5B1354F3CF3}"/>
              </a:ext>
            </a:extLst>
          </p:cNvPr>
          <p:cNvSpPr txBox="1"/>
          <p:nvPr/>
        </p:nvSpPr>
        <p:spPr>
          <a:xfrm>
            <a:off x="6403976" y="1285314"/>
            <a:ext cx="553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Sang &amp; Di (2019)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實驗一年，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決策工具為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證實累計報酬率為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RSI(43.63%) &gt; SMA(18.25%) &gt; MACD(16.58%)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D08126-F74B-4C43-9416-447C2FF33EBF}"/>
              </a:ext>
            </a:extLst>
          </p:cNvPr>
          <p:cNvSpPr txBox="1"/>
          <p:nvPr/>
        </p:nvSpPr>
        <p:spPr>
          <a:xfrm>
            <a:off x="6403975" y="2604269"/>
            <a:ext cx="545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Pardeshi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et al. (2021)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訓練四年資料，預測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endParaRPr lang="en-US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RSI(53%) &gt; EMA(52%) &gt; MACD(49%)</a:t>
            </a:r>
            <a:r>
              <a:rPr lang="zh-TW" altLang="zh-TW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200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B35BF-C009-48BB-9FBA-761462D9B472}"/>
              </a:ext>
            </a:extLst>
          </p:cNvPr>
          <p:cNvSpPr txBox="1"/>
          <p:nvPr/>
        </p:nvSpPr>
        <p:spPr>
          <a:xfrm>
            <a:off x="6496431" y="3793647"/>
            <a:ext cx="561148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Salkar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et al. (2021) 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個月，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決策工具為隨機森林。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累計報酬率為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MACD+RSI(12%)  &gt; MACD+OBV(6%)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40172A-F63D-4B19-8B34-C78DC26127E2}"/>
              </a:ext>
            </a:extLst>
          </p:cNvPr>
          <p:cNvSpPr/>
          <p:nvPr/>
        </p:nvSpPr>
        <p:spPr>
          <a:xfrm>
            <a:off x="2795752" y="2711668"/>
            <a:ext cx="3300248" cy="1734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1856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文獻探討：機器學習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07B21-C1A5-4A42-B934-FF9EE07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41" name="组合 130">
            <a:extLst>
              <a:ext uri="{FF2B5EF4-FFF2-40B4-BE49-F238E27FC236}">
                <a16:creationId xmlns:a16="http://schemas.microsoft.com/office/drawing/2014/main" id="{A305815A-7B06-4C9A-8622-2683424E8FEE}"/>
              </a:ext>
            </a:extLst>
          </p:cNvPr>
          <p:cNvGrpSpPr/>
          <p:nvPr/>
        </p:nvGrpSpPr>
        <p:grpSpPr>
          <a:xfrm>
            <a:off x="288832" y="1755318"/>
            <a:ext cx="3710895" cy="4162590"/>
            <a:chOff x="247577" y="3140968"/>
            <a:chExt cx="2501994" cy="2772295"/>
          </a:xfrm>
        </p:grpSpPr>
        <p:sp>
          <p:nvSpPr>
            <p:cNvPr id="42" name="矩形: 剪去单角 437">
              <a:extLst>
                <a:ext uri="{FF2B5EF4-FFF2-40B4-BE49-F238E27FC236}">
                  <a16:creationId xmlns:a16="http://schemas.microsoft.com/office/drawing/2014/main" id="{EC05F540-0463-4E3B-A34C-C6765550DB63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F429D2-FF5D-4D51-819A-E0F8AD4C11AC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任意多边形: 形状 438">
              <a:extLst>
                <a:ext uri="{FF2B5EF4-FFF2-40B4-BE49-F238E27FC236}">
                  <a16:creationId xmlns:a16="http://schemas.microsoft.com/office/drawing/2014/main" id="{FFCB1487-CF8B-4B5B-82D4-24C098BC710C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marL="0" marR="0" lvl="0" indent="0" algn="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1</a:t>
              </a:r>
            </a:p>
          </p:txBody>
        </p:sp>
      </p:grpSp>
      <p:grpSp>
        <p:nvGrpSpPr>
          <p:cNvPr id="45" name="组合 117">
            <a:extLst>
              <a:ext uri="{FF2B5EF4-FFF2-40B4-BE49-F238E27FC236}">
                <a16:creationId xmlns:a16="http://schemas.microsoft.com/office/drawing/2014/main" id="{4CBA872D-1D28-4CAD-B27B-9841AE6F7911}"/>
              </a:ext>
            </a:extLst>
          </p:cNvPr>
          <p:cNvGrpSpPr/>
          <p:nvPr/>
        </p:nvGrpSpPr>
        <p:grpSpPr>
          <a:xfrm>
            <a:off x="592711" y="2556601"/>
            <a:ext cx="2923333" cy="919712"/>
            <a:chOff x="874712" y="3325188"/>
            <a:chExt cx="2703113" cy="83705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00B9F97-EF57-4A97-98D1-E5FBF88EC1FE}"/>
                </a:ext>
              </a:extLst>
            </p:cNvPr>
            <p:cNvSpPr/>
            <p:nvPr/>
          </p:nvSpPr>
          <p:spPr>
            <a:xfrm>
              <a:off x="874713" y="3802063"/>
              <a:ext cx="2703112" cy="3601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CF48B3A-EDC7-4CFC-8F0C-A82FAF04468F}"/>
                </a:ext>
              </a:extLst>
            </p:cNvPr>
            <p:cNvSpPr/>
            <p:nvPr/>
          </p:nvSpPr>
          <p:spPr>
            <a:xfrm>
              <a:off x="874712" y="3325188"/>
              <a:ext cx="2241974" cy="4226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監督式學習</a:t>
              </a:r>
              <a:endParaRPr lang="zh-CN" altLang="en-US" sz="22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8" name="组合 130">
            <a:extLst>
              <a:ext uri="{FF2B5EF4-FFF2-40B4-BE49-F238E27FC236}">
                <a16:creationId xmlns:a16="http://schemas.microsoft.com/office/drawing/2014/main" id="{24CAF432-387F-41FA-A118-B19B511911ED}"/>
              </a:ext>
            </a:extLst>
          </p:cNvPr>
          <p:cNvGrpSpPr/>
          <p:nvPr/>
        </p:nvGrpSpPr>
        <p:grpSpPr>
          <a:xfrm>
            <a:off x="4164380" y="1755318"/>
            <a:ext cx="3979085" cy="4162590"/>
            <a:chOff x="247577" y="3140968"/>
            <a:chExt cx="2501994" cy="2772295"/>
          </a:xfrm>
        </p:grpSpPr>
        <p:sp>
          <p:nvSpPr>
            <p:cNvPr id="49" name="矩形: 剪去单角 437">
              <a:extLst>
                <a:ext uri="{FF2B5EF4-FFF2-40B4-BE49-F238E27FC236}">
                  <a16:creationId xmlns:a16="http://schemas.microsoft.com/office/drawing/2014/main" id="{5387EDED-851C-4D16-BBDC-A39326AD0DF9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A7710-3302-4325-BF60-E1D33F9D6502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任意多边形: 形状 438">
              <a:extLst>
                <a:ext uri="{FF2B5EF4-FFF2-40B4-BE49-F238E27FC236}">
                  <a16:creationId xmlns:a16="http://schemas.microsoft.com/office/drawing/2014/main" id="{9DE8A596-BAB9-4EBE-872A-596C249F5142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algn="r" defTabSz="913130"/>
              <a:r>
                <a:rPr lang="en-US" altLang="ko-KR" sz="22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2</a:t>
              </a:r>
            </a:p>
          </p:txBody>
        </p:sp>
      </p:grpSp>
      <p:grpSp>
        <p:nvGrpSpPr>
          <p:cNvPr id="52" name="组合 117">
            <a:extLst>
              <a:ext uri="{FF2B5EF4-FFF2-40B4-BE49-F238E27FC236}">
                <a16:creationId xmlns:a16="http://schemas.microsoft.com/office/drawing/2014/main" id="{1E298583-E807-4464-91F9-55DD8AD6463C}"/>
              </a:ext>
            </a:extLst>
          </p:cNvPr>
          <p:cNvGrpSpPr/>
          <p:nvPr/>
        </p:nvGrpSpPr>
        <p:grpSpPr>
          <a:xfrm>
            <a:off x="4369083" y="2334855"/>
            <a:ext cx="3526348" cy="920545"/>
            <a:chOff x="874712" y="3325188"/>
            <a:chExt cx="2703113" cy="83781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8E774A0-238D-45F2-BE11-143602149AFA}"/>
                </a:ext>
              </a:extLst>
            </p:cNvPr>
            <p:cNvSpPr/>
            <p:nvPr/>
          </p:nvSpPr>
          <p:spPr>
            <a:xfrm>
              <a:off x="874713" y="3802063"/>
              <a:ext cx="2703112" cy="360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34065DC-7622-44F3-835D-E929F68A2332}"/>
                </a:ext>
              </a:extLst>
            </p:cNvPr>
            <p:cNvSpPr/>
            <p:nvPr/>
          </p:nvSpPr>
          <p:spPr>
            <a:xfrm>
              <a:off x="874712" y="3325188"/>
              <a:ext cx="2241974" cy="4225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非監督式學習</a:t>
              </a:r>
              <a:endPara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63AA4423-427C-4E20-8D2A-758AC1BE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5" y="3446735"/>
            <a:ext cx="3495736" cy="1216032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53D348F2-BFF8-4841-A8CE-695893BD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30" y="3392559"/>
            <a:ext cx="3868332" cy="1379186"/>
          </a:xfrm>
          <a:prstGeom prst="rect">
            <a:avLst/>
          </a:prstGeom>
        </p:spPr>
      </p:pic>
      <p:grpSp>
        <p:nvGrpSpPr>
          <p:cNvPr id="28" name="组合 130">
            <a:extLst>
              <a:ext uri="{FF2B5EF4-FFF2-40B4-BE49-F238E27FC236}">
                <a16:creationId xmlns:a16="http://schemas.microsoft.com/office/drawing/2014/main" id="{062E9CCB-C398-4171-9EA3-1A2B7AFA9DC1}"/>
              </a:ext>
            </a:extLst>
          </p:cNvPr>
          <p:cNvGrpSpPr/>
          <p:nvPr/>
        </p:nvGrpSpPr>
        <p:grpSpPr>
          <a:xfrm>
            <a:off x="8254212" y="1755318"/>
            <a:ext cx="3829268" cy="4162590"/>
            <a:chOff x="247577" y="3140968"/>
            <a:chExt cx="2501994" cy="2772295"/>
          </a:xfrm>
        </p:grpSpPr>
        <p:sp>
          <p:nvSpPr>
            <p:cNvPr id="29" name="矩形: 剪去单角 437">
              <a:extLst>
                <a:ext uri="{FF2B5EF4-FFF2-40B4-BE49-F238E27FC236}">
                  <a16:creationId xmlns:a16="http://schemas.microsoft.com/office/drawing/2014/main" id="{8E2D5EA2-CA28-47CD-935F-2D946E2A54B4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DAC717A-51D7-41C6-AF5E-52F77B5924A3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marL="0" marR="0" lvl="0" indent="0" algn="ctr" defTabSz="9131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1" name="任意多边形: 形状 438">
              <a:extLst>
                <a:ext uri="{FF2B5EF4-FFF2-40B4-BE49-F238E27FC236}">
                  <a16:creationId xmlns:a16="http://schemas.microsoft.com/office/drawing/2014/main" id="{60B1BD5B-A85C-4C6D-9C64-8D885478EBA4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293247"/>
            </a:solidFill>
            <a:ln w="12700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/>
            <a:p>
              <a:pPr algn="r" defTabSz="913130"/>
              <a:r>
                <a:rPr lang="en-US" altLang="ko-KR" sz="22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3</a:t>
              </a:r>
            </a:p>
          </p:txBody>
        </p:sp>
      </p:grpSp>
      <p:grpSp>
        <p:nvGrpSpPr>
          <p:cNvPr id="32" name="组合 117">
            <a:extLst>
              <a:ext uri="{FF2B5EF4-FFF2-40B4-BE49-F238E27FC236}">
                <a16:creationId xmlns:a16="http://schemas.microsoft.com/office/drawing/2014/main" id="{A9FBB576-70B7-455D-BBCA-3CF38B051259}"/>
              </a:ext>
            </a:extLst>
          </p:cNvPr>
          <p:cNvGrpSpPr/>
          <p:nvPr/>
        </p:nvGrpSpPr>
        <p:grpSpPr>
          <a:xfrm>
            <a:off x="8402250" y="2430336"/>
            <a:ext cx="3184352" cy="1120253"/>
            <a:chOff x="874712" y="3213828"/>
            <a:chExt cx="2703113" cy="90955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6CE9AE7-42E5-49F3-B952-9A803F5E95BF}"/>
                </a:ext>
              </a:extLst>
            </p:cNvPr>
            <p:cNvSpPr/>
            <p:nvPr/>
          </p:nvSpPr>
          <p:spPr>
            <a:xfrm>
              <a:off x="874713" y="3802063"/>
              <a:ext cx="2703112" cy="3213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C8CCDC-0BEF-4B17-A9CC-E0523199D2BD}"/>
                </a:ext>
              </a:extLst>
            </p:cNvPr>
            <p:cNvSpPr/>
            <p:nvPr/>
          </p:nvSpPr>
          <p:spPr>
            <a:xfrm>
              <a:off x="874712" y="3213828"/>
              <a:ext cx="2241974" cy="3760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>
                <a:lnSpc>
                  <a:spcPct val="120000"/>
                </a:lnSpc>
              </a:pPr>
              <a:r>
                <a:rPr lang="zh-TW" alt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強化學習</a:t>
              </a:r>
              <a:endPara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EACC610C-7221-405A-ABC0-97E117AB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54" y="3374272"/>
            <a:ext cx="3593179" cy="16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3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文獻探討：強化學習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07B21-C1A5-4A42-B934-FF9EE07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3207FA-B3BF-46C1-8FAC-35143554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09" y="1124106"/>
            <a:ext cx="7406233" cy="2657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A54B327-4FD1-4DF0-BD31-89DE14A940DA}"/>
                  </a:ext>
                </a:extLst>
              </p:cNvPr>
              <p:cNvSpPr txBox="1"/>
              <p:nvPr/>
            </p:nvSpPr>
            <p:spPr>
              <a:xfrm>
                <a:off x="3926167" y="4134578"/>
                <a:ext cx="3384376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TW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：狀態。</a:t>
                </a:r>
                <a:endParaRPr lang="en-US" altLang="zh-TW" sz="2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：動作。</a:t>
                </a:r>
                <a:endParaRPr lang="en-US" altLang="zh-TW" sz="2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TW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：獎勵。</a:t>
                </a:r>
                <a:endParaRPr lang="en-US" altLang="zh-TW" sz="2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：下一個狀態。</a:t>
                </a:r>
                <a:br>
                  <a:rPr lang="en-US" altLang="zh-TW" sz="22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endPara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A54B327-4FD1-4DF0-BD31-89DE14A9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67" y="4134578"/>
                <a:ext cx="3384376" cy="1785104"/>
              </a:xfrm>
              <a:prstGeom prst="rect">
                <a:avLst/>
              </a:prstGeom>
              <a:blipFill>
                <a:blip r:embed="rId3"/>
                <a:stretch>
                  <a:fillRect l="-180" t="-2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31">
            <a:extLst>
              <a:ext uri="{FF2B5EF4-FFF2-40B4-BE49-F238E27FC236}">
                <a16:creationId xmlns:a16="http://schemas.microsoft.com/office/drawing/2014/main" id="{2EAEF55B-AF5D-4117-A055-89C2090B8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872" b="29235"/>
          <a:stretch/>
        </p:blipFill>
        <p:spPr>
          <a:xfrm>
            <a:off x="0" y="-21771"/>
            <a:ext cx="12192000" cy="6879771"/>
          </a:xfrm>
          <a:prstGeom prst="rect">
            <a:avLst/>
          </a:prstGeom>
        </p:spPr>
      </p:pic>
      <p:sp>
        <p:nvSpPr>
          <p:cNvPr id="9" name="圆角矩形 45">
            <a:extLst>
              <a:ext uri="{FF2B5EF4-FFF2-40B4-BE49-F238E27FC236}">
                <a16:creationId xmlns:a16="http://schemas.microsoft.com/office/drawing/2014/main" id="{1C697798-1D3C-4632-8ABB-2B458ACEE6B7}"/>
              </a:ext>
            </a:extLst>
          </p:cNvPr>
          <p:cNvSpPr/>
          <p:nvPr/>
        </p:nvSpPr>
        <p:spPr>
          <a:xfrm>
            <a:off x="3048000" y="780791"/>
            <a:ext cx="6096000" cy="3686629"/>
          </a:xfrm>
          <a:prstGeom prst="roundRect">
            <a:avLst>
              <a:gd name="adj" fmla="val 2756"/>
            </a:avLst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角矩形 32">
            <a:extLst>
              <a:ext uri="{FF2B5EF4-FFF2-40B4-BE49-F238E27FC236}">
                <a16:creationId xmlns:a16="http://schemas.microsoft.com/office/drawing/2014/main" id="{D7F138ED-A804-4C8E-9C0C-586BC6A0D398}"/>
              </a:ext>
            </a:extLst>
          </p:cNvPr>
          <p:cNvSpPr/>
          <p:nvPr/>
        </p:nvSpPr>
        <p:spPr>
          <a:xfrm>
            <a:off x="1320802" y="1460500"/>
            <a:ext cx="9550398" cy="4356100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39">
            <a:extLst>
              <a:ext uri="{FF2B5EF4-FFF2-40B4-BE49-F238E27FC236}">
                <a16:creationId xmlns:a16="http://schemas.microsoft.com/office/drawing/2014/main" id="{50125BFF-D7A2-4B6E-8403-E97D18152AD9}"/>
              </a:ext>
            </a:extLst>
          </p:cNvPr>
          <p:cNvGrpSpPr/>
          <p:nvPr/>
        </p:nvGrpSpPr>
        <p:grpSpPr>
          <a:xfrm>
            <a:off x="2061620" y="2160239"/>
            <a:ext cx="3772303" cy="669771"/>
            <a:chOff x="4765730" y="1404455"/>
            <a:chExt cx="3772303" cy="669771"/>
          </a:xfrm>
        </p:grpSpPr>
        <p:grpSp>
          <p:nvGrpSpPr>
            <p:cNvPr id="12" name="组合 5">
              <a:extLst>
                <a:ext uri="{FF2B5EF4-FFF2-40B4-BE49-F238E27FC236}">
                  <a16:creationId xmlns:a16="http://schemas.microsoft.com/office/drawing/2014/main" id="{AA7DAA56-1A22-4F9E-BA43-53B593A939FA}"/>
                </a:ext>
              </a:extLst>
            </p:cNvPr>
            <p:cNvGrpSpPr/>
            <p:nvPr/>
          </p:nvGrpSpPr>
          <p:grpSpPr>
            <a:xfrm>
              <a:off x="4765730" y="1431954"/>
              <a:ext cx="720670" cy="642272"/>
              <a:chOff x="4438248" y="1649887"/>
              <a:chExt cx="720670" cy="642272"/>
            </a:xfrm>
          </p:grpSpPr>
          <p:sp>
            <p:nvSpPr>
              <p:cNvPr id="15" name="圆角矩形 6">
                <a:extLst>
                  <a:ext uri="{FF2B5EF4-FFF2-40B4-BE49-F238E27FC236}">
                    <a16:creationId xmlns:a16="http://schemas.microsoft.com/office/drawing/2014/main" id="{44463D2D-404B-4987-85EC-E4C14542C6C5}"/>
                  </a:ext>
                </a:extLst>
              </p:cNvPr>
              <p:cNvSpPr/>
              <p:nvPr/>
            </p:nvSpPr>
            <p:spPr>
              <a:xfrm>
                <a:off x="4460144" y="1649887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文本框 11">
                <a:extLst>
                  <a:ext uri="{FF2B5EF4-FFF2-40B4-BE49-F238E27FC236}">
                    <a16:creationId xmlns:a16="http://schemas.microsoft.com/office/drawing/2014/main" id="{5FB9E392-039B-4CD9-9FF4-0EECE12AA4E3}"/>
                  </a:ext>
                </a:extLst>
              </p:cNvPr>
              <p:cNvSpPr txBox="1"/>
              <p:nvPr/>
            </p:nvSpPr>
            <p:spPr>
              <a:xfrm>
                <a:off x="4438248" y="1701763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01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3" name="文本框 16">
              <a:extLst>
                <a:ext uri="{FF2B5EF4-FFF2-40B4-BE49-F238E27FC236}">
                  <a16:creationId xmlns:a16="http://schemas.microsoft.com/office/drawing/2014/main" id="{185881F2-3963-427C-BF1B-1E382298E6A2}"/>
                </a:ext>
              </a:extLst>
            </p:cNvPr>
            <p:cNvSpPr txBox="1"/>
            <p:nvPr/>
          </p:nvSpPr>
          <p:spPr>
            <a:xfrm>
              <a:off x="5746318" y="1404455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緒論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17" name="组合 38">
            <a:extLst>
              <a:ext uri="{FF2B5EF4-FFF2-40B4-BE49-F238E27FC236}">
                <a16:creationId xmlns:a16="http://schemas.microsoft.com/office/drawing/2014/main" id="{B87562A5-8B79-4CCC-A1F2-CADA3148732A}"/>
              </a:ext>
            </a:extLst>
          </p:cNvPr>
          <p:cNvGrpSpPr/>
          <p:nvPr/>
        </p:nvGrpSpPr>
        <p:grpSpPr>
          <a:xfrm>
            <a:off x="6675327" y="2187738"/>
            <a:ext cx="3772303" cy="669444"/>
            <a:chOff x="4765730" y="2370005"/>
            <a:chExt cx="3772303" cy="669444"/>
          </a:xfrm>
        </p:grpSpPr>
        <p:grpSp>
          <p:nvGrpSpPr>
            <p:cNvPr id="18" name="组合 21">
              <a:extLst>
                <a:ext uri="{FF2B5EF4-FFF2-40B4-BE49-F238E27FC236}">
                  <a16:creationId xmlns:a16="http://schemas.microsoft.com/office/drawing/2014/main" id="{7B0E1566-9A8F-4B24-B248-EDA77B93C5EC}"/>
                </a:ext>
              </a:extLst>
            </p:cNvPr>
            <p:cNvGrpSpPr/>
            <p:nvPr/>
          </p:nvGrpSpPr>
          <p:grpSpPr>
            <a:xfrm>
              <a:off x="4765730" y="2397177"/>
              <a:ext cx="720670" cy="642272"/>
              <a:chOff x="4438248" y="2615110"/>
              <a:chExt cx="720670" cy="642272"/>
            </a:xfrm>
          </p:grpSpPr>
          <p:sp>
            <p:nvSpPr>
              <p:cNvPr id="21" name="圆角矩形 7">
                <a:extLst>
                  <a:ext uri="{FF2B5EF4-FFF2-40B4-BE49-F238E27FC236}">
                    <a16:creationId xmlns:a16="http://schemas.microsoft.com/office/drawing/2014/main" id="{12E3D5A6-A37F-4049-BB3B-D93983266041}"/>
                  </a:ext>
                </a:extLst>
              </p:cNvPr>
              <p:cNvSpPr/>
              <p:nvPr/>
            </p:nvSpPr>
            <p:spPr>
              <a:xfrm>
                <a:off x="4460144" y="2615110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12">
                <a:extLst>
                  <a:ext uri="{FF2B5EF4-FFF2-40B4-BE49-F238E27FC236}">
                    <a16:creationId xmlns:a16="http://schemas.microsoft.com/office/drawing/2014/main" id="{E2BF02F2-DC3B-4079-80EE-93EF26A9ACB5}"/>
                  </a:ext>
                </a:extLst>
              </p:cNvPr>
              <p:cNvSpPr txBox="1"/>
              <p:nvPr/>
            </p:nvSpPr>
            <p:spPr>
              <a:xfrm>
                <a:off x="4438248" y="2671694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04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9" name="文本框 17">
              <a:extLst>
                <a:ext uri="{FF2B5EF4-FFF2-40B4-BE49-F238E27FC236}">
                  <a16:creationId xmlns:a16="http://schemas.microsoft.com/office/drawing/2014/main" id="{248AABCD-7078-44F8-A63A-0A9DD5CBD137}"/>
                </a:ext>
              </a:extLst>
            </p:cNvPr>
            <p:cNvSpPr txBox="1"/>
            <p:nvPr/>
          </p:nvSpPr>
          <p:spPr>
            <a:xfrm>
              <a:off x="5746318" y="2370005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預期進度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23" name="组合 37">
            <a:extLst>
              <a:ext uri="{FF2B5EF4-FFF2-40B4-BE49-F238E27FC236}">
                <a16:creationId xmlns:a16="http://schemas.microsoft.com/office/drawing/2014/main" id="{EF87BA44-A21C-422D-8388-6DFEAECC93CC}"/>
              </a:ext>
            </a:extLst>
          </p:cNvPr>
          <p:cNvGrpSpPr/>
          <p:nvPr/>
        </p:nvGrpSpPr>
        <p:grpSpPr>
          <a:xfrm>
            <a:off x="2061620" y="3284170"/>
            <a:ext cx="3772302" cy="663995"/>
            <a:chOff x="4765730" y="3340677"/>
            <a:chExt cx="3772302" cy="663995"/>
          </a:xfrm>
        </p:grpSpPr>
        <p:grpSp>
          <p:nvGrpSpPr>
            <p:cNvPr id="24" name="组合 28">
              <a:extLst>
                <a:ext uri="{FF2B5EF4-FFF2-40B4-BE49-F238E27FC236}">
                  <a16:creationId xmlns:a16="http://schemas.microsoft.com/office/drawing/2014/main" id="{DB579B18-6B07-40FA-B44D-B1385A3E9134}"/>
                </a:ext>
              </a:extLst>
            </p:cNvPr>
            <p:cNvGrpSpPr/>
            <p:nvPr/>
          </p:nvGrpSpPr>
          <p:grpSpPr>
            <a:xfrm>
              <a:off x="4765730" y="3362400"/>
              <a:ext cx="720670" cy="642272"/>
              <a:chOff x="4438248" y="3580333"/>
              <a:chExt cx="720670" cy="642272"/>
            </a:xfrm>
          </p:grpSpPr>
          <p:sp>
            <p:nvSpPr>
              <p:cNvPr id="27" name="圆角矩形 8">
                <a:extLst>
                  <a:ext uri="{FF2B5EF4-FFF2-40B4-BE49-F238E27FC236}">
                    <a16:creationId xmlns:a16="http://schemas.microsoft.com/office/drawing/2014/main" id="{1BE0D37C-58C0-400F-A3B5-E95F350CFBE6}"/>
                  </a:ext>
                </a:extLst>
              </p:cNvPr>
              <p:cNvSpPr/>
              <p:nvPr/>
            </p:nvSpPr>
            <p:spPr>
              <a:xfrm>
                <a:off x="4460144" y="3580333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文本框 13">
                <a:extLst>
                  <a:ext uri="{FF2B5EF4-FFF2-40B4-BE49-F238E27FC236}">
                    <a16:creationId xmlns:a16="http://schemas.microsoft.com/office/drawing/2014/main" id="{AC4FC39C-10F4-44B2-BFED-D725D63C4CA8}"/>
                  </a:ext>
                </a:extLst>
              </p:cNvPr>
              <p:cNvSpPr txBox="1"/>
              <p:nvPr/>
            </p:nvSpPr>
            <p:spPr>
              <a:xfrm>
                <a:off x="4438248" y="3637985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02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25" name="文本框 18">
              <a:extLst>
                <a:ext uri="{FF2B5EF4-FFF2-40B4-BE49-F238E27FC236}">
                  <a16:creationId xmlns:a16="http://schemas.microsoft.com/office/drawing/2014/main" id="{CC7444DE-9E2B-47D0-B944-0E8253A1F6F8}"/>
                </a:ext>
              </a:extLst>
            </p:cNvPr>
            <p:cNvSpPr txBox="1"/>
            <p:nvPr/>
          </p:nvSpPr>
          <p:spPr>
            <a:xfrm>
              <a:off x="5746317" y="3340677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文獻探討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35" name="组合 35">
            <a:extLst>
              <a:ext uri="{FF2B5EF4-FFF2-40B4-BE49-F238E27FC236}">
                <a16:creationId xmlns:a16="http://schemas.microsoft.com/office/drawing/2014/main" id="{5B2171AB-5255-4895-80FD-36046561F806}"/>
              </a:ext>
            </a:extLst>
          </p:cNvPr>
          <p:cNvGrpSpPr/>
          <p:nvPr/>
        </p:nvGrpSpPr>
        <p:grpSpPr>
          <a:xfrm>
            <a:off x="2061619" y="4434945"/>
            <a:ext cx="3772303" cy="669444"/>
            <a:chOff x="4765730" y="5265674"/>
            <a:chExt cx="3772303" cy="669444"/>
          </a:xfrm>
        </p:grpSpPr>
        <p:grpSp>
          <p:nvGrpSpPr>
            <p:cNvPr id="36" name="组合 30">
              <a:extLst>
                <a:ext uri="{FF2B5EF4-FFF2-40B4-BE49-F238E27FC236}">
                  <a16:creationId xmlns:a16="http://schemas.microsoft.com/office/drawing/2014/main" id="{67DC560B-6799-436A-9BFE-8ACCE2590495}"/>
                </a:ext>
              </a:extLst>
            </p:cNvPr>
            <p:cNvGrpSpPr/>
            <p:nvPr/>
          </p:nvGrpSpPr>
          <p:grpSpPr>
            <a:xfrm>
              <a:off x="4765730" y="5292846"/>
              <a:ext cx="720670" cy="642272"/>
              <a:chOff x="4438248" y="5510779"/>
              <a:chExt cx="720670" cy="642272"/>
            </a:xfrm>
          </p:grpSpPr>
          <p:sp>
            <p:nvSpPr>
              <p:cNvPr id="39" name="圆角矩形 10">
                <a:extLst>
                  <a:ext uri="{FF2B5EF4-FFF2-40B4-BE49-F238E27FC236}">
                    <a16:creationId xmlns:a16="http://schemas.microsoft.com/office/drawing/2014/main" id="{A0EDE8F8-D7F5-4176-B30A-FE1B38F91F9F}"/>
                  </a:ext>
                </a:extLst>
              </p:cNvPr>
              <p:cNvSpPr/>
              <p:nvPr/>
            </p:nvSpPr>
            <p:spPr>
              <a:xfrm>
                <a:off x="4460144" y="5510779"/>
                <a:ext cx="673167" cy="642272"/>
              </a:xfrm>
              <a:prstGeom prst="roundRect">
                <a:avLst>
                  <a:gd name="adj" fmla="val 11351"/>
                </a:avLst>
              </a:prstGeom>
              <a:ln w="444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15">
                <a:extLst>
                  <a:ext uri="{FF2B5EF4-FFF2-40B4-BE49-F238E27FC236}">
                    <a16:creationId xmlns:a16="http://schemas.microsoft.com/office/drawing/2014/main" id="{19236535-9723-4A8C-8558-81C92DA1B60D}"/>
                  </a:ext>
                </a:extLst>
              </p:cNvPr>
              <p:cNvSpPr txBox="1"/>
              <p:nvPr/>
            </p:nvSpPr>
            <p:spPr>
              <a:xfrm>
                <a:off x="4438248" y="5570349"/>
                <a:ext cx="7206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03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37" name="文本框 20">
              <a:extLst>
                <a:ext uri="{FF2B5EF4-FFF2-40B4-BE49-F238E27FC236}">
                  <a16:creationId xmlns:a16="http://schemas.microsoft.com/office/drawing/2014/main" id="{335357E7-4208-4D26-A649-D8708A76F073}"/>
                </a:ext>
              </a:extLst>
            </p:cNvPr>
            <p:cNvSpPr txBox="1"/>
            <p:nvPr/>
          </p:nvSpPr>
          <p:spPr>
            <a:xfrm>
              <a:off x="5746318" y="5265674"/>
              <a:ext cx="279171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500" b="1" spc="300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研究方法</a:t>
              </a:r>
              <a:endParaRPr lang="zh-CN" altLang="en-US" sz="3500" b="1" spc="300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476E998-5430-4B91-B7EA-87676066BE69}"/>
              </a:ext>
            </a:extLst>
          </p:cNvPr>
          <p:cNvSpPr/>
          <p:nvPr/>
        </p:nvSpPr>
        <p:spPr>
          <a:xfrm>
            <a:off x="3042208" y="773291"/>
            <a:ext cx="61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CN" altLang="en-US" sz="3600" b="1" i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FA117-317C-4C60-84AB-73F7B014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2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文獻探討：小結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2" y="1497892"/>
            <a:ext cx="8847326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投資之前需先</a:t>
            </a:r>
            <a:r>
              <a:rPr lang="zh-TW" altLang="en-US" sz="2200" b="1" spc="25" dirty="0"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評估個人的承擔風險能力</a:t>
            </a:r>
          </a:p>
          <a:p>
            <a:pPr>
              <a:buFont typeface="+mj-lt"/>
              <a:buAutoNum type="arabicPeriod"/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投資組合策略上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依投資者進行保守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積極型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的管理策略。</a:t>
            </a:r>
            <a:endParaRPr lang="en-US" altLang="zh-TW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	2.1</a:t>
            </a: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</a:t>
            </a:r>
            <a:r>
              <a:rPr lang="zh-TW" altLang="en-US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選股策略：透過基本面分析營運好的股票。</a:t>
            </a:r>
            <a:endParaRPr lang="en-US" altLang="zh-TW" sz="2200" spc="25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	2.2</a:t>
            </a:r>
            <a:r>
              <a:rPr lang="zh-TW" altLang="en-US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 擇時策略：透過技術面分析適合買賣時機。</a:t>
            </a:r>
            <a:endParaRPr lang="en-US" altLang="zh-TW" sz="2200" spc="25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TW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	2.3</a:t>
            </a:r>
            <a:r>
              <a:rPr lang="zh-TW" altLang="en-US" sz="2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  資產配置：透過風險指標來配置投資權重。</a:t>
            </a:r>
            <a:endParaRPr lang="en-US" altLang="zh-TW" sz="2200" spc="2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>
              <a:buFont typeface="+mj-lt"/>
              <a:buAutoNum type="arabicPeriod" startAt="3"/>
            </a:pP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並</a:t>
            </a:r>
            <a:r>
              <a:rPr lang="zh-TW" altLang="en-US" sz="2200" spc="25" dirty="0"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透過強化學習</a:t>
            </a:r>
            <a:r>
              <a:rPr lang="zh-TW" altLang="en-US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來輔助決策。</a:t>
            </a:r>
            <a:endParaRPr lang="en-US" altLang="zh-TW" sz="2200" spc="25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6C26C-8DF3-402B-A302-D62DC32C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5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03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794870" y="1957178"/>
            <a:ext cx="1674009" cy="27245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2"/>
            <a:ext cx="2499403" cy="1296169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研究方法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E2CC20-B380-4FB3-8AC9-22477F21D880}"/>
              </a:ext>
            </a:extLst>
          </p:cNvPr>
          <p:cNvSpPr/>
          <p:nvPr/>
        </p:nvSpPr>
        <p:spPr>
          <a:xfrm>
            <a:off x="5296985" y="462051"/>
            <a:ext cx="2032230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研究架構</a:t>
            </a:r>
            <a:endParaRPr lang="zh-CN" altLang="en-US" sz="30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85D421-6AD3-43ED-9578-933FDE225C4D}"/>
              </a:ext>
            </a:extLst>
          </p:cNvPr>
          <p:cNvSpPr/>
          <p:nvPr/>
        </p:nvSpPr>
        <p:spPr>
          <a:xfrm>
            <a:off x="5286907" y="1425925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投資個性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825253-EFA8-4FDC-9EA8-8EF39B05C784}"/>
              </a:ext>
            </a:extLst>
          </p:cNvPr>
          <p:cNvSpPr/>
          <p:nvPr/>
        </p:nvSpPr>
        <p:spPr>
          <a:xfrm>
            <a:off x="5286907" y="2384545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股票分類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61AC9D-039B-4597-A52D-EB3CAA1AA31B}"/>
              </a:ext>
            </a:extLst>
          </p:cNvPr>
          <p:cNvSpPr/>
          <p:nvPr/>
        </p:nvSpPr>
        <p:spPr>
          <a:xfrm>
            <a:off x="5296985" y="4905011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投資組合推薦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B80D93B-CD25-4F23-8827-4C2616337DCB}"/>
              </a:ext>
            </a:extLst>
          </p:cNvPr>
          <p:cNvSpPr/>
          <p:nvPr/>
        </p:nvSpPr>
        <p:spPr>
          <a:xfrm>
            <a:off x="5296985" y="5803780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評估指標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335D4C-B836-413E-8F98-9105196E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452FD2C-21B1-4C73-8A3C-21D016CF6FF1}"/>
              </a:ext>
            </a:extLst>
          </p:cNvPr>
          <p:cNvSpPr/>
          <p:nvPr/>
        </p:nvSpPr>
        <p:spPr>
          <a:xfrm>
            <a:off x="5799119" y="3033344"/>
            <a:ext cx="2108049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分類規則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C4B5FD-0080-4616-B6FA-25E26D57CE94}"/>
              </a:ext>
            </a:extLst>
          </p:cNvPr>
          <p:cNvSpPr/>
          <p:nvPr/>
        </p:nvSpPr>
        <p:spPr>
          <a:xfrm>
            <a:off x="5799120" y="3593858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股票評價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16C357-23E8-478F-A370-E1718F3FBC0A}"/>
              </a:ext>
            </a:extLst>
          </p:cNvPr>
          <p:cNvSpPr/>
          <p:nvPr/>
        </p:nvSpPr>
        <p:spPr>
          <a:xfrm>
            <a:off x="5799120" y="4168860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2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</a:rPr>
              <a:t>技術指標</a:t>
            </a:r>
            <a:endParaRPr lang="zh-CN" altLang="en-US" sz="22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23" name="椭圆 3">
            <a:extLst>
              <a:ext uri="{FF2B5EF4-FFF2-40B4-BE49-F238E27FC236}">
                <a16:creationId xmlns:a16="http://schemas.microsoft.com/office/drawing/2014/main" id="{AA41E926-37C4-49AC-9CBC-8F97499AE847}"/>
              </a:ext>
            </a:extLst>
          </p:cNvPr>
          <p:cNvSpPr/>
          <p:nvPr/>
        </p:nvSpPr>
        <p:spPr>
          <a:xfrm>
            <a:off x="4595376" y="372779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917BC122-27D7-4069-8B26-DCDE2AB2157E}"/>
              </a:ext>
            </a:extLst>
          </p:cNvPr>
          <p:cNvSpPr/>
          <p:nvPr/>
        </p:nvSpPr>
        <p:spPr>
          <a:xfrm>
            <a:off x="4595376" y="1330038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椭圆 3">
            <a:extLst>
              <a:ext uri="{FF2B5EF4-FFF2-40B4-BE49-F238E27FC236}">
                <a16:creationId xmlns:a16="http://schemas.microsoft.com/office/drawing/2014/main" id="{F39F77B7-3FB0-4556-B9CC-E5A38F1AD977}"/>
              </a:ext>
            </a:extLst>
          </p:cNvPr>
          <p:cNvSpPr/>
          <p:nvPr/>
        </p:nvSpPr>
        <p:spPr>
          <a:xfrm>
            <a:off x="4595376" y="2335511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椭圆 3">
            <a:extLst>
              <a:ext uri="{FF2B5EF4-FFF2-40B4-BE49-F238E27FC236}">
                <a16:creationId xmlns:a16="http://schemas.microsoft.com/office/drawing/2014/main" id="{8D39C542-F90B-454E-9CBD-6BDCCA9CAA89}"/>
              </a:ext>
            </a:extLst>
          </p:cNvPr>
          <p:cNvSpPr/>
          <p:nvPr/>
        </p:nvSpPr>
        <p:spPr>
          <a:xfrm>
            <a:off x="4656775" y="4877648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9" name="椭圆 3">
            <a:extLst>
              <a:ext uri="{FF2B5EF4-FFF2-40B4-BE49-F238E27FC236}">
                <a16:creationId xmlns:a16="http://schemas.microsoft.com/office/drawing/2014/main" id="{E9AEB37C-00F0-4702-A737-E8024E8380A7}"/>
              </a:ext>
            </a:extLst>
          </p:cNvPr>
          <p:cNvSpPr/>
          <p:nvPr/>
        </p:nvSpPr>
        <p:spPr>
          <a:xfrm>
            <a:off x="4656775" y="5788455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0" name="椭圆 3">
            <a:extLst>
              <a:ext uri="{FF2B5EF4-FFF2-40B4-BE49-F238E27FC236}">
                <a16:creationId xmlns:a16="http://schemas.microsoft.com/office/drawing/2014/main" id="{5BA8D54F-80CB-4237-9C51-175B7D7E80CF}"/>
              </a:ext>
            </a:extLst>
          </p:cNvPr>
          <p:cNvSpPr/>
          <p:nvPr/>
        </p:nvSpPr>
        <p:spPr>
          <a:xfrm>
            <a:off x="5296985" y="2971319"/>
            <a:ext cx="502134" cy="4861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1" name="椭圆 3">
            <a:extLst>
              <a:ext uri="{FF2B5EF4-FFF2-40B4-BE49-F238E27FC236}">
                <a16:creationId xmlns:a16="http://schemas.microsoft.com/office/drawing/2014/main" id="{A8EC1511-CCB4-4E73-A3C8-BE392E9AB418}"/>
              </a:ext>
            </a:extLst>
          </p:cNvPr>
          <p:cNvSpPr/>
          <p:nvPr/>
        </p:nvSpPr>
        <p:spPr>
          <a:xfrm>
            <a:off x="5296985" y="3577037"/>
            <a:ext cx="502134" cy="4861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椭圆 3">
            <a:extLst>
              <a:ext uri="{FF2B5EF4-FFF2-40B4-BE49-F238E27FC236}">
                <a16:creationId xmlns:a16="http://schemas.microsoft.com/office/drawing/2014/main" id="{82E528DD-D3BC-4BE8-BFBC-D0D54D999BD4}"/>
              </a:ext>
            </a:extLst>
          </p:cNvPr>
          <p:cNvSpPr/>
          <p:nvPr/>
        </p:nvSpPr>
        <p:spPr>
          <a:xfrm>
            <a:off x="5321369" y="4188194"/>
            <a:ext cx="502134" cy="4861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99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研究方法：研究架構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1E7F9-728B-4E49-B023-E8294F0E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E9C19E-31D7-4629-9045-0219A697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6" y="1587310"/>
            <a:ext cx="10230164" cy="43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研究方法：投資個性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476" y="901700"/>
            <a:ext cx="9969684" cy="1126578"/>
          </a:xfrm>
        </p:spPr>
        <p:txBody>
          <a:bodyPr>
            <a:normAutofit/>
          </a:bodyPr>
          <a:lstStyle/>
          <a:p>
            <a:r>
              <a:rPr lang="zh-TW" altLang="en-US" sz="22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屬性評估：</a:t>
            </a:r>
            <a:r>
              <a:rPr lang="zh-TW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年齡、</a:t>
            </a:r>
            <a:r>
              <a:rPr lang="zh-TW" altLang="zh-TW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投資經驗、風險承擔能力、虧損影響程度、購買金融商品種類、個人投資專業人力、投資目標等屬性來綜合評估</a:t>
            </a:r>
            <a:r>
              <a:rPr lang="zh-TW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402AC-6D71-4643-B754-24BA687D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CBB86-81F2-4C19-BED8-3063FF4DCFC4}"/>
              </a:ext>
            </a:extLst>
          </p:cNvPr>
          <p:cNvSpPr txBox="1"/>
          <p:nvPr/>
        </p:nvSpPr>
        <p:spPr>
          <a:xfrm>
            <a:off x="1320802" y="6488667"/>
            <a:ext cx="379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投資個性問卷評估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元大證券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, 2021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5F44EA-96F6-4E6D-89BE-8F3E1611893E}"/>
              </a:ext>
            </a:extLst>
          </p:cNvPr>
          <p:cNvSpPr txBox="1"/>
          <p:nvPr/>
        </p:nvSpPr>
        <p:spPr>
          <a:xfrm>
            <a:off x="8475626" y="5157197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投資個性分類流程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4B80409-291F-4461-9939-4323DE387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4193"/>
              </p:ext>
            </p:extLst>
          </p:nvPr>
        </p:nvGraphicFramePr>
        <p:xfrm>
          <a:off x="384048" y="1751417"/>
          <a:ext cx="5843016" cy="4754880"/>
        </p:xfrm>
        <a:graphic>
          <a:graphicData uri="http://schemas.openxmlformats.org/drawingml/2006/table">
            <a:tbl>
              <a:tblPr firstRow="1" bandRow="1"/>
              <a:tblGrid>
                <a:gridCol w="5843016">
                  <a:extLst>
                    <a:ext uri="{9D8B030D-6E8A-4147-A177-3AD203B41FA5}">
                      <a16:colId xmlns:a16="http://schemas.microsoft.com/office/drawing/2014/main" val="1531690395"/>
                    </a:ext>
                  </a:extLst>
                </a:gridCol>
              </a:tblGrid>
              <a:tr h="520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請問您目前的年齡？</a:t>
                      </a:r>
                    </a:p>
                    <a:p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 65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歲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B. 46~64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歲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C. 45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歲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以下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69962"/>
                  </a:ext>
                </a:extLst>
              </a:tr>
              <a:tr h="520583">
                <a:tc>
                  <a:txBody>
                    <a:bodyPr/>
                    <a:lstStyle/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您的投資經驗有多少年？</a:t>
                      </a:r>
                      <a:endParaRPr lang="en-US" altLang="zh-TW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 1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年以內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B. 1~3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年內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C. 3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年以上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95295"/>
                  </a:ext>
                </a:extLst>
              </a:tr>
              <a:tr h="520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您的風險承擔能力及期望年投資報酬率為何？ </a:t>
                      </a:r>
                    </a:p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正負低於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5%  B.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正負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5% ~ 15% C.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正負超過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15% 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7895"/>
                  </a:ext>
                </a:extLst>
              </a:tr>
              <a:tr h="520583">
                <a:tc>
                  <a:txBody>
                    <a:bodyPr/>
                    <a:lstStyle/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投資商品如下跌或虧損超過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15%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以上，對您財務的影響程度為何？</a:t>
                      </a:r>
                      <a:endParaRPr lang="en-US" altLang="zh-TW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B.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C.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510692"/>
                  </a:ext>
                </a:extLst>
              </a:tr>
              <a:tr h="520583">
                <a:tc>
                  <a:txBody>
                    <a:bodyPr/>
                    <a:lstStyle/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您曾購買過以下何種金融商品？</a:t>
                      </a:r>
                      <a:endParaRPr lang="en-US" altLang="zh-TW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銀行定存、傳統型保險商品、基金、債券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zh-TW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股票、結構型產品、期貨、選擇權、其他衍生性金融商品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7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您自認具備金融專業能力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不瞭解或僅初步了解部分金融商品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zh-TW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普通，已有基本金融商品專業知識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zh-TW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了解且主動掌握金融趨勢並進行投資組合規劃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25019"/>
                  </a:ext>
                </a:extLst>
              </a:tr>
              <a:tr h="5205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您的財務目標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?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避免資產損失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B.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資產穩定成長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C. </a:t>
                      </a:r>
                      <a:r>
                        <a:rPr lang="zh-TW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資產有效增值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59885"/>
                  </a:ext>
                </a:extLst>
              </a:tr>
            </a:tbl>
          </a:graphicData>
        </a:graphic>
      </p:graphicFrame>
      <p:sp>
        <p:nvSpPr>
          <p:cNvPr id="30" name="流程圖: 文件 29">
            <a:extLst>
              <a:ext uri="{FF2B5EF4-FFF2-40B4-BE49-F238E27FC236}">
                <a16:creationId xmlns:a16="http://schemas.microsoft.com/office/drawing/2014/main" id="{A8584FB5-CCD2-4887-B515-0A224433B5AE}"/>
              </a:ext>
            </a:extLst>
          </p:cNvPr>
          <p:cNvSpPr/>
          <p:nvPr/>
        </p:nvSpPr>
        <p:spPr>
          <a:xfrm>
            <a:off x="8645273" y="2036617"/>
            <a:ext cx="1155269" cy="77691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問卷調查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BB329A-F7A1-4207-81A6-857CF5D71A12}"/>
              </a:ext>
            </a:extLst>
          </p:cNvPr>
          <p:cNvSpPr/>
          <p:nvPr/>
        </p:nvSpPr>
        <p:spPr>
          <a:xfrm>
            <a:off x="6731991" y="3828020"/>
            <a:ext cx="1494561" cy="64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保守型 </a:t>
            </a:r>
            <a:r>
              <a:rPr lang="en-US" altLang="zh-TW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投資人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5AC5371-A33C-4539-BCBE-8958FD7159D2}"/>
              </a:ext>
            </a:extLst>
          </p:cNvPr>
          <p:cNvSpPr/>
          <p:nvPr/>
        </p:nvSpPr>
        <p:spPr>
          <a:xfrm>
            <a:off x="8475626" y="3829299"/>
            <a:ext cx="1494561" cy="64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穩建型 </a:t>
            </a:r>
            <a:r>
              <a:rPr lang="en-US" altLang="zh-TW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投資人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5CA5B6-B6C0-4BA2-990E-0C5E1CD2792F}"/>
              </a:ext>
            </a:extLst>
          </p:cNvPr>
          <p:cNvSpPr/>
          <p:nvPr/>
        </p:nvSpPr>
        <p:spPr>
          <a:xfrm>
            <a:off x="10219261" y="3828020"/>
            <a:ext cx="1494561" cy="64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積極型 </a:t>
            </a:r>
            <a:r>
              <a:rPr lang="en-US" altLang="zh-TW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投資人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AE5DAD54-3DAF-448E-BF42-39D9330960A0}"/>
              </a:ext>
            </a:extLst>
          </p:cNvPr>
          <p:cNvCxnSpPr>
            <a:stCxn id="30" idx="2"/>
            <a:endCxn id="44" idx="0"/>
          </p:cNvCxnSpPr>
          <p:nvPr/>
        </p:nvCxnSpPr>
        <p:spPr>
          <a:xfrm rot="5400000">
            <a:off x="7818165" y="2423277"/>
            <a:ext cx="1065850" cy="1743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DCD6E74-AD65-4E0D-9AAD-3330147F15E3}"/>
              </a:ext>
            </a:extLst>
          </p:cNvPr>
          <p:cNvCxnSpPr>
            <a:stCxn id="30" idx="2"/>
            <a:endCxn id="45" idx="0"/>
          </p:cNvCxnSpPr>
          <p:nvPr/>
        </p:nvCxnSpPr>
        <p:spPr>
          <a:xfrm rot="5400000">
            <a:off x="8689344" y="3295734"/>
            <a:ext cx="10671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1D2E5144-3416-4D3A-9E87-1241DA353F22}"/>
              </a:ext>
            </a:extLst>
          </p:cNvPr>
          <p:cNvCxnSpPr>
            <a:stCxn id="30" idx="2"/>
            <a:endCxn id="46" idx="0"/>
          </p:cNvCxnSpPr>
          <p:nvPr/>
        </p:nvCxnSpPr>
        <p:spPr>
          <a:xfrm rot="16200000" flipH="1">
            <a:off x="9561800" y="2423278"/>
            <a:ext cx="1065850" cy="1743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C6D6300-687C-4951-AA04-D06E59BD76A3}"/>
              </a:ext>
            </a:extLst>
          </p:cNvPr>
          <p:cNvSpPr txBox="1"/>
          <p:nvPr/>
        </p:nvSpPr>
        <p:spPr>
          <a:xfrm>
            <a:off x="6731991" y="4561912"/>
            <a:ext cx="1453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7 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88E620E-B3E8-491F-87D1-C16C3708D493}"/>
              </a:ext>
            </a:extLst>
          </p:cNvPr>
          <p:cNvSpPr txBox="1"/>
          <p:nvPr/>
        </p:nvSpPr>
        <p:spPr>
          <a:xfrm>
            <a:off x="8814918" y="4553573"/>
            <a:ext cx="1155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8 ~ 13 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A19547-8D83-4034-A58E-BB8DBA8666D0}"/>
              </a:ext>
            </a:extLst>
          </p:cNvPr>
          <p:cNvSpPr txBox="1"/>
          <p:nvPr/>
        </p:nvSpPr>
        <p:spPr>
          <a:xfrm>
            <a:off x="10447105" y="4532270"/>
            <a:ext cx="1155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14 ~ 21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63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研究方法：股票分類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4C5A9-F6A3-46BE-ADF8-7C319211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E676A7-7536-4084-9C52-320E312D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96" y="1044920"/>
            <a:ext cx="3837763" cy="53226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2C4112-0DB1-4BAB-87DC-88318E24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21" y="1469381"/>
            <a:ext cx="4496907" cy="3381262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9FA46D-D10B-4B18-B1DD-9015A044762A}"/>
              </a:ext>
            </a:extLst>
          </p:cNvPr>
          <p:cNvSpPr txBox="1"/>
          <p:nvPr/>
        </p:nvSpPr>
        <p:spPr>
          <a:xfrm>
            <a:off x="7167883" y="4648732"/>
            <a:ext cx="1861302" cy="403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BD1DE3-2564-4A4B-B881-1E7FDCDC1098}"/>
              </a:ext>
            </a:extLst>
          </p:cNvPr>
          <p:cNvSpPr/>
          <p:nvPr/>
        </p:nvSpPr>
        <p:spPr>
          <a:xfrm>
            <a:off x="1290322" y="1120348"/>
            <a:ext cx="3667758" cy="2201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07049FE8-F465-4480-A6EA-ABC8F089CBD9}"/>
              </a:ext>
            </a:extLst>
          </p:cNvPr>
          <p:cNvSpPr/>
          <p:nvPr/>
        </p:nvSpPr>
        <p:spPr>
          <a:xfrm>
            <a:off x="5252720" y="1873202"/>
            <a:ext cx="497840" cy="96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27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研究方法：股票評價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3EDCE-B82E-43BD-91FC-F9C36FE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96C123-CECE-4502-8D11-14CEFC10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69537"/>
              </p:ext>
            </p:extLst>
          </p:nvPr>
        </p:nvGraphicFramePr>
        <p:xfrm>
          <a:off x="2091819" y="1272299"/>
          <a:ext cx="8581261" cy="4919018"/>
        </p:xfrm>
        <a:graphic>
          <a:graphicData uri="http://schemas.openxmlformats.org/drawingml/2006/table">
            <a:tbl>
              <a:tblPr firstRow="1" firstCol="1" bandRow="1"/>
              <a:tblGrid>
                <a:gridCol w="2286617">
                  <a:extLst>
                    <a:ext uri="{9D8B030D-6E8A-4147-A177-3AD203B41FA5}">
                      <a16:colId xmlns:a16="http://schemas.microsoft.com/office/drawing/2014/main" val="1909626863"/>
                    </a:ext>
                  </a:extLst>
                </a:gridCol>
                <a:gridCol w="1622661">
                  <a:extLst>
                    <a:ext uri="{9D8B030D-6E8A-4147-A177-3AD203B41FA5}">
                      <a16:colId xmlns:a16="http://schemas.microsoft.com/office/drawing/2014/main" val="2676270857"/>
                    </a:ext>
                  </a:extLst>
                </a:gridCol>
                <a:gridCol w="1213226">
                  <a:extLst>
                    <a:ext uri="{9D8B030D-6E8A-4147-A177-3AD203B41FA5}">
                      <a16:colId xmlns:a16="http://schemas.microsoft.com/office/drawing/2014/main" val="2437133506"/>
                    </a:ext>
                  </a:extLst>
                </a:gridCol>
                <a:gridCol w="1202583">
                  <a:extLst>
                    <a:ext uri="{9D8B030D-6E8A-4147-A177-3AD203B41FA5}">
                      <a16:colId xmlns:a16="http://schemas.microsoft.com/office/drawing/2014/main" val="1524355854"/>
                    </a:ext>
                  </a:extLst>
                </a:gridCol>
                <a:gridCol w="1128087">
                  <a:extLst>
                    <a:ext uri="{9D8B030D-6E8A-4147-A177-3AD203B41FA5}">
                      <a16:colId xmlns:a16="http://schemas.microsoft.com/office/drawing/2014/main" val="1974513459"/>
                    </a:ext>
                  </a:extLst>
                </a:gridCol>
                <a:gridCol w="1128087">
                  <a:extLst>
                    <a:ext uri="{9D8B030D-6E8A-4147-A177-3AD203B41FA5}">
                      <a16:colId xmlns:a16="http://schemas.microsoft.com/office/drawing/2014/main" val="1600768201"/>
                    </a:ext>
                  </a:extLst>
                </a:gridCol>
              </a:tblGrid>
              <a:tr h="703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構面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基本面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財務指標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Hajjami</a:t>
                      </a: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Amin 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(2018)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Yang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&amp; Chen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Li et al.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(2021)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本次</a:t>
                      </a:r>
                      <a:endParaRPr lang="en-US" altLang="zh-TW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研究</a:t>
                      </a: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645"/>
                  </a:ext>
                </a:extLst>
              </a:tr>
              <a:tr h="314078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獲利能力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淨值報酬率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50495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資產報酬率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32477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營業利潤率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80019"/>
                  </a:ext>
                </a:extLst>
              </a:tr>
              <a:tr h="3140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淨利潤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1892"/>
                  </a:ext>
                </a:extLst>
              </a:tr>
              <a:tr h="6506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槓桿作用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債務資產比率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b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82997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流動性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99629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現金流量比率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16503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效率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存貨周轉率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24234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應收帳款周轉率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49548"/>
                  </a:ext>
                </a:extLst>
              </a:tr>
              <a:tr h="31407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成長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(Yang &amp; Chen , 2019)</a:t>
                      </a:r>
                      <a:endParaRPr lang="zh-TW" altLang="en-US" sz="14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營收成長率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472228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稅後淨利成長率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64026"/>
                  </a:ext>
                </a:extLst>
              </a:tr>
              <a:tr h="31407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股票評價指標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每股收益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4018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DCF629-582C-4A11-A844-9393218DE19F}"/>
              </a:ext>
            </a:extLst>
          </p:cNvPr>
          <p:cNvSpPr/>
          <p:nvPr/>
        </p:nvSpPr>
        <p:spPr>
          <a:xfrm>
            <a:off x="4375912" y="2311400"/>
            <a:ext cx="629716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A0483B-1B36-4692-8549-41A56DB4BB6F}"/>
              </a:ext>
            </a:extLst>
          </p:cNvPr>
          <p:cNvSpPr/>
          <p:nvPr/>
        </p:nvSpPr>
        <p:spPr>
          <a:xfrm>
            <a:off x="4375912" y="3280664"/>
            <a:ext cx="6297168" cy="1947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0D177-F709-4835-8459-CA7400B28CCD}"/>
              </a:ext>
            </a:extLst>
          </p:cNvPr>
          <p:cNvSpPr/>
          <p:nvPr/>
        </p:nvSpPr>
        <p:spPr>
          <a:xfrm>
            <a:off x="4375912" y="5852989"/>
            <a:ext cx="629716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42C6214-48E9-4050-B128-E3D4E3EC32D4}"/>
              </a:ext>
            </a:extLst>
          </p:cNvPr>
          <p:cNvGrpSpPr/>
          <p:nvPr/>
        </p:nvGrpSpPr>
        <p:grpSpPr>
          <a:xfrm>
            <a:off x="205061" y="1125387"/>
            <a:ext cx="1489423" cy="1801206"/>
            <a:chOff x="5452286" y="3242333"/>
            <a:chExt cx="1724980" cy="2138853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CBC8E31-A46A-4E10-BD07-CFD0992570E4}"/>
                </a:ext>
              </a:extLst>
            </p:cNvPr>
            <p:cNvGrpSpPr/>
            <p:nvPr/>
          </p:nvGrpSpPr>
          <p:grpSpPr>
            <a:xfrm>
              <a:off x="5452286" y="3242333"/>
              <a:ext cx="1724980" cy="2138853"/>
              <a:chOff x="2081569" y="175035"/>
              <a:chExt cx="3084449" cy="239902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C3762D3-2F69-4A09-A92E-90E085F33455}"/>
                  </a:ext>
                </a:extLst>
              </p:cNvPr>
              <p:cNvSpPr/>
              <p:nvPr/>
            </p:nvSpPr>
            <p:spPr>
              <a:xfrm>
                <a:off x="2081569" y="188874"/>
                <a:ext cx="3084449" cy="2385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 dirty="0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7F8701BF-D566-431B-835A-18611FE6C962}"/>
                  </a:ext>
                </a:extLst>
              </p:cNvPr>
              <p:cNvCxnSpPr/>
              <p:nvPr/>
            </p:nvCxnSpPr>
            <p:spPr>
              <a:xfrm>
                <a:off x="2098081" y="544367"/>
                <a:ext cx="30450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791FB13-5BAB-4E24-BDD5-90A44B839A93}"/>
                  </a:ext>
                </a:extLst>
              </p:cNvPr>
              <p:cNvSpPr txBox="1"/>
              <p:nvPr/>
            </p:nvSpPr>
            <p:spPr>
              <a:xfrm>
                <a:off x="2253406" y="175035"/>
                <a:ext cx="2690178" cy="39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82541">
                  <a:defRPr/>
                </a:pPr>
                <a:r>
                  <a:rPr lang="zh-TW" altLang="en-US" sz="135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股票評價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36A660E-281F-4138-BE4A-B66271B19781}"/>
                </a:ext>
              </a:extLst>
            </p:cNvPr>
            <p:cNvGrpSpPr/>
            <p:nvPr/>
          </p:nvGrpSpPr>
          <p:grpSpPr>
            <a:xfrm>
              <a:off x="5771723" y="3710449"/>
              <a:ext cx="1166681" cy="1535283"/>
              <a:chOff x="5176329" y="3654099"/>
              <a:chExt cx="1166681" cy="1535283"/>
            </a:xfrm>
          </p:grpSpPr>
          <p:sp>
            <p:nvSpPr>
              <p:cNvPr id="14" name="圓柱形 13">
                <a:extLst>
                  <a:ext uri="{FF2B5EF4-FFF2-40B4-BE49-F238E27FC236}">
                    <a16:creationId xmlns:a16="http://schemas.microsoft.com/office/drawing/2014/main" id="{117A4D65-1752-445F-AD83-E40EAFDC712A}"/>
                  </a:ext>
                </a:extLst>
              </p:cNvPr>
              <p:cNvSpPr/>
              <p:nvPr/>
            </p:nvSpPr>
            <p:spPr>
              <a:xfrm>
                <a:off x="5181714" y="3654099"/>
                <a:ext cx="1149185" cy="693891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基本面</a:t>
                </a:r>
                <a:endParaRPr lang="en-US" altLang="zh-TW" sz="135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指標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621A22-6AC4-402C-A50B-D3111F834F49}"/>
                  </a:ext>
                </a:extLst>
              </p:cNvPr>
              <p:cNvSpPr/>
              <p:nvPr/>
            </p:nvSpPr>
            <p:spPr>
              <a:xfrm>
                <a:off x="5176329" y="4616465"/>
                <a:ext cx="1166681" cy="572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股票評價</a:t>
                </a: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308C8F4F-67FF-4C3D-904D-35BD23DBAADC}"/>
                  </a:ext>
                </a:extLst>
              </p:cNvPr>
              <p:cNvCxnSpPr>
                <a:cxnSpLocks/>
                <a:stCxn id="14" idx="3"/>
                <a:endCxn id="15" idx="0"/>
              </p:cNvCxnSpPr>
              <p:nvPr/>
            </p:nvCxnSpPr>
            <p:spPr>
              <a:xfrm>
                <a:off x="5756307" y="4347990"/>
                <a:ext cx="3363" cy="268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C993ED5-612C-41E5-B427-762B9E76C628}"/>
              </a:ext>
            </a:extLst>
          </p:cNvPr>
          <p:cNvSpPr/>
          <p:nvPr/>
        </p:nvSpPr>
        <p:spPr>
          <a:xfrm>
            <a:off x="1619385" y="1696720"/>
            <a:ext cx="42672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35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研究方法：股票評價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3EDCE-B82E-43BD-91FC-F9C36FE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96C123-CECE-4502-8D11-14CEFC10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12400"/>
              </p:ext>
            </p:extLst>
          </p:nvPr>
        </p:nvGraphicFramePr>
        <p:xfrm>
          <a:off x="1092074" y="2121508"/>
          <a:ext cx="9779126" cy="3803704"/>
        </p:xfrm>
        <a:graphic>
          <a:graphicData uri="http://schemas.openxmlformats.org/drawingml/2006/table">
            <a:tbl>
              <a:tblPr firstRow="1" firstCol="1" bandRow="1"/>
              <a:tblGrid>
                <a:gridCol w="2324700">
                  <a:extLst>
                    <a:ext uri="{9D8B030D-6E8A-4147-A177-3AD203B41FA5}">
                      <a16:colId xmlns:a16="http://schemas.microsoft.com/office/drawing/2014/main" val="2676270857"/>
                    </a:ext>
                  </a:extLst>
                </a:gridCol>
                <a:gridCol w="3372909">
                  <a:extLst>
                    <a:ext uri="{9D8B030D-6E8A-4147-A177-3AD203B41FA5}">
                      <a16:colId xmlns:a16="http://schemas.microsoft.com/office/drawing/2014/main" val="1600768201"/>
                    </a:ext>
                  </a:extLst>
                </a:gridCol>
                <a:gridCol w="4081517">
                  <a:extLst>
                    <a:ext uri="{9D8B030D-6E8A-4147-A177-3AD203B41FA5}">
                      <a16:colId xmlns:a16="http://schemas.microsoft.com/office/drawing/2014/main" val="383563453"/>
                    </a:ext>
                  </a:extLst>
                </a:gridCol>
              </a:tblGrid>
              <a:tr h="8209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基本面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財務指標</a:t>
                      </a:r>
                      <a:endParaRPr lang="en-US" altLang="zh-TW" sz="18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sz="18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(FS)</a:t>
                      </a:r>
                      <a:endParaRPr lang="zh-TW" altLang="en-US" sz="18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公式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選用原因</a:t>
                      </a: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645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資產報酬率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稅後淨利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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總資產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衡量公司運用資金能創造多少獲利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532477"/>
                  </a:ext>
                </a:extLst>
              </a:tr>
              <a:tr h="7587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債務資產比率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負債總額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資產總額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衡量企業負債水平及風險程度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382997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速動資產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流動資產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衡量企業償債能力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599629"/>
                  </a:ext>
                </a:extLst>
              </a:tr>
              <a:tr h="39250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現金流量比率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營業活動淨現金流量流動負債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企業兌現承諾的能力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316503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應收帳款周轉率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營業收入平均應收帳款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企業收回帳款的比率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24234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存貨周轉率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銷貨成平均存貨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企業經營績效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097076"/>
                  </a:ext>
                </a:extLst>
              </a:tr>
              <a:tr h="3662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每股收益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  <a:sym typeface="Symbol" panose="05050102010706020507" pitchFamily="18" charset="2"/>
                        </a:rPr>
                        <a:t>期末淨利潤期末股份總數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TW" altLang="zh-TW" sz="18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反應公司的獲利能力</a:t>
                      </a:r>
                      <a:endParaRPr lang="zh-TW" altLang="en-US" sz="18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6401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DE30A6-4BCD-4735-98F9-35C054C948DA}"/>
                  </a:ext>
                </a:extLst>
              </p:cNvPr>
              <p:cNvSpPr txBox="1"/>
              <p:nvPr/>
            </p:nvSpPr>
            <p:spPr>
              <a:xfrm>
                <a:off x="9155492" y="1296426"/>
                <a:ext cx="1539939" cy="672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𝐹𝑆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DE30A6-4BCD-4735-98F9-35C054C9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92" y="1296426"/>
                <a:ext cx="1539939" cy="672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C0B90EB1-55C9-4836-B015-CAD7CFF21EE4}"/>
              </a:ext>
            </a:extLst>
          </p:cNvPr>
          <p:cNvSpPr txBox="1"/>
          <p:nvPr/>
        </p:nvSpPr>
        <p:spPr>
          <a:xfrm>
            <a:off x="8787384" y="1463363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公式：</a:t>
            </a:r>
          </a:p>
        </p:txBody>
      </p:sp>
    </p:spTree>
    <p:extLst>
      <p:ext uri="{BB962C8B-B14F-4D97-AF65-F5344CB8AC3E}">
        <p14:creationId xmlns:p14="http://schemas.microsoft.com/office/powerpoint/2010/main" val="3057171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研究方法：技術指標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07556-2BD6-4781-95E5-26E3C946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7105A7-ADC5-4578-A1EE-2489A5E80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77307"/>
              </p:ext>
            </p:extLst>
          </p:nvPr>
        </p:nvGraphicFramePr>
        <p:xfrm>
          <a:off x="2377442" y="899743"/>
          <a:ext cx="9072879" cy="3475863"/>
        </p:xfrm>
        <a:graphic>
          <a:graphicData uri="http://schemas.openxmlformats.org/drawingml/2006/table">
            <a:tbl>
              <a:tblPr firstRow="1" firstCol="1" bandRow="1"/>
              <a:tblGrid>
                <a:gridCol w="3192816">
                  <a:extLst>
                    <a:ext uri="{9D8B030D-6E8A-4147-A177-3AD203B41FA5}">
                      <a16:colId xmlns:a16="http://schemas.microsoft.com/office/drawing/2014/main" val="1396507339"/>
                    </a:ext>
                  </a:extLst>
                </a:gridCol>
                <a:gridCol w="1455484">
                  <a:extLst>
                    <a:ext uri="{9D8B030D-6E8A-4147-A177-3AD203B41FA5}">
                      <a16:colId xmlns:a16="http://schemas.microsoft.com/office/drawing/2014/main" val="2718961958"/>
                    </a:ext>
                  </a:extLst>
                </a:gridCol>
                <a:gridCol w="1561210">
                  <a:extLst>
                    <a:ext uri="{9D8B030D-6E8A-4147-A177-3AD203B41FA5}">
                      <a16:colId xmlns:a16="http://schemas.microsoft.com/office/drawing/2014/main" val="3638309167"/>
                    </a:ext>
                  </a:extLst>
                </a:gridCol>
                <a:gridCol w="1309796">
                  <a:extLst>
                    <a:ext uri="{9D8B030D-6E8A-4147-A177-3AD203B41FA5}">
                      <a16:colId xmlns:a16="http://schemas.microsoft.com/office/drawing/2014/main" val="3838768756"/>
                    </a:ext>
                  </a:extLst>
                </a:gridCol>
                <a:gridCol w="1553573">
                  <a:extLst>
                    <a:ext uri="{9D8B030D-6E8A-4147-A177-3AD203B41FA5}">
                      <a16:colId xmlns:a16="http://schemas.microsoft.com/office/drawing/2014/main" val="231080542"/>
                    </a:ext>
                  </a:extLst>
                </a:gridCol>
              </a:tblGrid>
              <a:tr h="5181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技術指標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Sang &amp; Di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(2019)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Pardeshi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 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Salkar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et al.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(2021)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本次</a:t>
                      </a:r>
                      <a:endParaRPr lang="en-US" altLang="zh-TW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研究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03294"/>
                  </a:ext>
                </a:extLst>
              </a:tr>
              <a:tr h="5915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簡單移動平均線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(SMA)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93389"/>
                  </a:ext>
                </a:extLst>
              </a:tr>
              <a:tr h="5915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指數平滑移動平均線</a:t>
                      </a:r>
                      <a:endParaRPr lang="en-US" altLang="zh-TW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(EMA)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25700"/>
                  </a:ext>
                </a:extLst>
              </a:tr>
              <a:tr h="5915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相對強弱指數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(RSI)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58675"/>
                  </a:ext>
                </a:extLst>
              </a:tr>
              <a:tr h="5915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指數平滑異同移動平均線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(MACD)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altLang="zh-TW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38900"/>
                  </a:ext>
                </a:extLst>
              </a:tr>
              <a:tr h="5915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能量潮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(OBV)</a:t>
                      </a: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 </a:t>
                      </a:r>
                      <a:endParaRPr lang="zh-TW" altLang="en-US" sz="1600" b="0" kern="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V</a:t>
                      </a:r>
                      <a:endParaRPr lang="zh-TW" altLang="en-US" sz="16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endParaRPr lang="zh-TW" altLang="en-US" sz="1600" b="0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9866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B897891-C52B-460C-B381-85E55CA85BF0}"/>
              </a:ext>
            </a:extLst>
          </p:cNvPr>
          <p:cNvSpPr/>
          <p:nvPr/>
        </p:nvSpPr>
        <p:spPr>
          <a:xfrm>
            <a:off x="5567680" y="2000249"/>
            <a:ext cx="5882641" cy="1767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6261C02-1C86-4575-BD00-65BDD0929BEE}"/>
              </a:ext>
            </a:extLst>
          </p:cNvPr>
          <p:cNvGrpSpPr/>
          <p:nvPr/>
        </p:nvGrpSpPr>
        <p:grpSpPr>
          <a:xfrm>
            <a:off x="195317" y="899743"/>
            <a:ext cx="1489423" cy="1789617"/>
            <a:chOff x="7216083" y="3238482"/>
            <a:chExt cx="1724980" cy="212509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BF776B5E-9BAE-484C-AF6C-080C61ED20CE}"/>
                </a:ext>
              </a:extLst>
            </p:cNvPr>
            <p:cNvGrpSpPr/>
            <p:nvPr/>
          </p:nvGrpSpPr>
          <p:grpSpPr>
            <a:xfrm>
              <a:off x="7216083" y="3238482"/>
              <a:ext cx="1724980" cy="2125091"/>
              <a:chOff x="2081570" y="175035"/>
              <a:chExt cx="3084449" cy="239902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A46B7FF-45A8-40B6-ADB6-4AD91A1ED03C}"/>
                  </a:ext>
                </a:extLst>
              </p:cNvPr>
              <p:cNvSpPr/>
              <p:nvPr/>
            </p:nvSpPr>
            <p:spPr>
              <a:xfrm>
                <a:off x="2081570" y="188874"/>
                <a:ext cx="3084449" cy="2385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 dirty="0"/>
              </a:p>
            </p:txBody>
          </p: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5F4920B-83BC-4553-B7DF-EA4AAF5BDCD9}"/>
                  </a:ext>
                </a:extLst>
              </p:cNvPr>
              <p:cNvCxnSpPr/>
              <p:nvPr/>
            </p:nvCxnSpPr>
            <p:spPr>
              <a:xfrm>
                <a:off x="2098081" y="544367"/>
                <a:ext cx="30450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BD1730C-0A1C-4B6C-A1F7-3888B270F47B}"/>
                  </a:ext>
                </a:extLst>
              </p:cNvPr>
              <p:cNvSpPr txBox="1"/>
              <p:nvPr/>
            </p:nvSpPr>
            <p:spPr>
              <a:xfrm>
                <a:off x="2253407" y="175035"/>
                <a:ext cx="2690178" cy="40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82541">
                  <a:defRPr/>
                </a:pPr>
                <a:r>
                  <a:rPr lang="zh-TW" altLang="en-US" sz="135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技術指標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940D980-481B-4ABA-AC6D-A0B8B4D970FF}"/>
                </a:ext>
              </a:extLst>
            </p:cNvPr>
            <p:cNvGrpSpPr/>
            <p:nvPr/>
          </p:nvGrpSpPr>
          <p:grpSpPr>
            <a:xfrm>
              <a:off x="7535520" y="3726341"/>
              <a:ext cx="1166681" cy="1505706"/>
              <a:chOff x="5176329" y="3673842"/>
              <a:chExt cx="1166681" cy="1505706"/>
            </a:xfrm>
          </p:grpSpPr>
          <p:sp>
            <p:nvSpPr>
              <p:cNvPr id="11" name="圓柱形 10">
                <a:extLst>
                  <a:ext uri="{FF2B5EF4-FFF2-40B4-BE49-F238E27FC236}">
                    <a16:creationId xmlns:a16="http://schemas.microsoft.com/office/drawing/2014/main" id="{6190C832-430B-43AF-92D4-7E9DCFED2C7F}"/>
                  </a:ext>
                </a:extLst>
              </p:cNvPr>
              <p:cNvSpPr/>
              <p:nvPr/>
            </p:nvSpPr>
            <p:spPr>
              <a:xfrm>
                <a:off x="5181714" y="3673842"/>
                <a:ext cx="1149185" cy="674148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歷史資料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4D61D9C-54C1-4E7A-8BFC-53128047C623}"/>
                  </a:ext>
                </a:extLst>
              </p:cNvPr>
              <p:cNvSpPr/>
              <p:nvPr/>
            </p:nvSpPr>
            <p:spPr>
              <a:xfrm>
                <a:off x="5176329" y="4606631"/>
                <a:ext cx="1166681" cy="572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技術指標</a:t>
                </a:r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4AE33515-5FA5-4BB3-8A73-A9616D6C522E}"/>
                  </a:ext>
                </a:extLst>
              </p:cNvPr>
              <p:cNvCxnSpPr>
                <a:cxnSpLocks/>
                <a:stCxn id="11" idx="3"/>
                <a:endCxn id="12" idx="0"/>
              </p:cNvCxnSpPr>
              <p:nvPr/>
            </p:nvCxnSpPr>
            <p:spPr>
              <a:xfrm>
                <a:off x="5756307" y="4347990"/>
                <a:ext cx="3363" cy="258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9094394-A841-4835-868A-228409FE56F8}"/>
              </a:ext>
            </a:extLst>
          </p:cNvPr>
          <p:cNvSpPr/>
          <p:nvPr/>
        </p:nvSpPr>
        <p:spPr>
          <a:xfrm>
            <a:off x="1880258" y="1743748"/>
            <a:ext cx="42672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674A1B9-E485-40E1-AE33-DE1E89BA1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93855"/>
              </p:ext>
            </p:extLst>
          </p:nvPr>
        </p:nvGraphicFramePr>
        <p:xfrm>
          <a:off x="3118946" y="4524708"/>
          <a:ext cx="6863254" cy="1854200"/>
        </p:xfrm>
        <a:graphic>
          <a:graphicData uri="http://schemas.openxmlformats.org/drawingml/2006/table">
            <a:tbl>
              <a:tblPr firstRow="1" bandRow="1"/>
              <a:tblGrid>
                <a:gridCol w="2880317">
                  <a:extLst>
                    <a:ext uri="{9D8B030D-6E8A-4147-A177-3AD203B41FA5}">
                      <a16:colId xmlns:a16="http://schemas.microsoft.com/office/drawing/2014/main" val="1130875238"/>
                    </a:ext>
                  </a:extLst>
                </a:gridCol>
                <a:gridCol w="3982937">
                  <a:extLst>
                    <a:ext uri="{9D8B030D-6E8A-4147-A177-3AD203B41FA5}">
                      <a16:colId xmlns:a16="http://schemas.microsoft.com/office/drawing/2014/main" val="702904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參數設定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endParaRPr lang="zh-TW" altLang="en-US" sz="1600" b="1" kern="1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技術指標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</a:pPr>
                      <a:r>
                        <a:rPr lang="zh-TW" altLang="en-US" sz="1600" b="1" kern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日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7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RSI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8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MACD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日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26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日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日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MACD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3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82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研究方法：投資組合推薦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6C204-66DB-42FC-945B-23FF935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A8BB24-BED3-4FEA-8025-49AB162D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68" y="1334947"/>
            <a:ext cx="6759325" cy="4418933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492EEA-7D58-4E49-A9CB-BDBFFE5C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022" y="1608083"/>
            <a:ext cx="4214648" cy="31110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個不同類股組合為一組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代理人不能在現金不足的情況下購買資產</a:t>
            </a:r>
            <a:r>
              <a:rPr lang="zh-TW" alt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會依投資人的投資個性對應的股票來進行投資組合推薦</a:t>
            </a:r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如投資人是屬於高風險承擔能力，則會推薦積極型股票的投資組合。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spc="25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09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研究方法：投資組合推薦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07556-2BD6-4781-95E5-26E3C946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29</a:t>
            </a:fld>
            <a:endParaRPr lang="zh-TW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C7CBC36-388A-409F-B934-314E6141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27534"/>
              </p:ext>
            </p:extLst>
          </p:nvPr>
        </p:nvGraphicFramePr>
        <p:xfrm>
          <a:off x="4141078" y="1314269"/>
          <a:ext cx="6730122" cy="2028177"/>
        </p:xfrm>
        <a:graphic>
          <a:graphicData uri="http://schemas.openxmlformats.org/drawingml/2006/table">
            <a:tbl>
              <a:tblPr firstRow="1" firstCol="1" bandRow="1"/>
              <a:tblGrid>
                <a:gridCol w="444270">
                  <a:extLst>
                    <a:ext uri="{9D8B030D-6E8A-4147-A177-3AD203B41FA5}">
                      <a16:colId xmlns:a16="http://schemas.microsoft.com/office/drawing/2014/main" val="1511921671"/>
                    </a:ext>
                  </a:extLst>
                </a:gridCol>
                <a:gridCol w="6285852">
                  <a:extLst>
                    <a:ext uri="{9D8B030D-6E8A-4147-A177-3AD203B41FA5}">
                      <a16:colId xmlns:a16="http://schemas.microsoft.com/office/drawing/2014/main" val="461910272"/>
                    </a:ext>
                  </a:extLst>
                </a:gridCol>
              </a:tblGrid>
              <a:tr h="487534"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</a:t>
                      </a:r>
                      <a:endParaRPr lang="zh-TW" sz="1800" kern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kern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買入</a:t>
                      </a:r>
                      <a:endParaRPr lang="zh-TW" sz="1800" kern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968362"/>
                  </a:ext>
                </a:extLst>
              </a:tr>
              <a:tr h="603789"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RSI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&lt; 20 and MACD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&gt; DIF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12,26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and 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&gt;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&gt;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sz="1800" kern="100" baseline="-25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9736556"/>
                  </a:ext>
                </a:extLst>
              </a:tr>
              <a:tr h="486636"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RSI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&lt; 30 and MACD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&gt; DIF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12,26</a:t>
                      </a:r>
                      <a:r>
                        <a:rPr lang="zh-TW" alt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and 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&gt;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&gt;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sz="1800" kern="100" baseline="-25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167410"/>
                  </a:ext>
                </a:extLst>
              </a:tr>
              <a:tr h="450218">
                <a:tc>
                  <a:txBody>
                    <a:bodyPr/>
                    <a:lstStyle/>
                    <a:p>
                      <a:r>
                        <a:rPr lang="en-US" sz="18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RS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I4  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&lt; 50 and MACD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&gt; DIF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12,26</a:t>
                      </a:r>
                      <a:r>
                        <a:rPr lang="zh-TW" alt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and 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&gt;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&gt;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sz="1800" kern="100" baseline="-25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33719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324BEFD-88FE-4654-89DE-B02BF09E3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23774"/>
              </p:ext>
            </p:extLst>
          </p:nvPr>
        </p:nvGraphicFramePr>
        <p:xfrm>
          <a:off x="4141076" y="3785220"/>
          <a:ext cx="6730123" cy="2028177"/>
        </p:xfrm>
        <a:graphic>
          <a:graphicData uri="http://schemas.openxmlformats.org/drawingml/2006/table">
            <a:tbl>
              <a:tblPr firstRow="1" firstCol="1" bandRow="1"/>
              <a:tblGrid>
                <a:gridCol w="435266">
                  <a:extLst>
                    <a:ext uri="{9D8B030D-6E8A-4147-A177-3AD203B41FA5}">
                      <a16:colId xmlns:a16="http://schemas.microsoft.com/office/drawing/2014/main" val="1511921671"/>
                    </a:ext>
                  </a:extLst>
                </a:gridCol>
                <a:gridCol w="6294857">
                  <a:extLst>
                    <a:ext uri="{9D8B030D-6E8A-4147-A177-3AD203B41FA5}">
                      <a16:colId xmlns:a16="http://schemas.microsoft.com/office/drawing/2014/main" val="461910272"/>
                    </a:ext>
                  </a:extLst>
                </a:gridCol>
              </a:tblGrid>
              <a:tr h="487534"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</a:t>
                      </a:r>
                      <a:endParaRPr lang="zh-TW" sz="1800" kern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賣出</a:t>
                      </a:r>
                      <a:endParaRPr lang="zh-TW" sz="1800" kern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968362"/>
                  </a:ext>
                </a:extLst>
              </a:tr>
              <a:tr h="603789"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RSI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&gt; 80 and MACD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&lt; DIF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12,26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and 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&lt;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&lt;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sz="1800" kern="100" baseline="-25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9736556"/>
                  </a:ext>
                </a:extLst>
              </a:tr>
              <a:tr h="486636"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RSI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&gt; 70 and MACD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&lt; DIF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12,26</a:t>
                      </a:r>
                      <a:r>
                        <a:rPr lang="zh-TW" alt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and 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&lt;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&lt;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sz="1800" kern="100" baseline="-25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167410"/>
                  </a:ext>
                </a:extLst>
              </a:tr>
              <a:tr h="450218"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RS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I4  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&gt; 50 and MACD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&lt; DIF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12,26</a:t>
                      </a:r>
                      <a:r>
                        <a:rPr lang="zh-TW" altLang="en-US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and 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&lt;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&lt;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EMA</a:t>
                      </a:r>
                      <a:r>
                        <a:rPr lang="en-US" altLang="zh-TW" sz="1800" kern="10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</a:t>
                      </a:r>
                      <a:endParaRPr lang="zh-TW" sz="1800" kern="100" baseline="-25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337196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7CA2AB49-0FC1-4AA2-90F0-C816B742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2" y="1988639"/>
            <a:ext cx="3305468" cy="22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2F6E11-A573-4D17-8254-EBCDAFFB7FA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973EE-DBB4-4BB1-A236-64C7677382EA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01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7F352B-948D-4108-B0BD-9CD5C300172F}"/>
              </a:ext>
            </a:extLst>
          </p:cNvPr>
          <p:cNvSpPr/>
          <p:nvPr/>
        </p:nvSpPr>
        <p:spPr>
          <a:xfrm>
            <a:off x="950319" y="2232821"/>
            <a:ext cx="1562574" cy="19666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4969FF42-A7B5-46BD-96AE-F595D26D8D34}"/>
              </a:ext>
            </a:extLst>
          </p:cNvPr>
          <p:cNvSpPr txBox="1"/>
          <p:nvPr/>
        </p:nvSpPr>
        <p:spPr>
          <a:xfrm>
            <a:off x="1183477" y="2663183"/>
            <a:ext cx="2499403" cy="901470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緒論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56FBCC-63D8-4A2A-8618-E32505B28D5E}"/>
              </a:ext>
            </a:extLst>
          </p:cNvPr>
          <p:cNvSpPr/>
          <p:nvPr/>
        </p:nvSpPr>
        <p:spPr>
          <a:xfrm>
            <a:off x="5575578" y="1579226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研究背景與動機</a:t>
            </a:r>
            <a:endParaRPr lang="zh-CN" altLang="en-US" sz="30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EE0A9D-C1F7-4853-BB86-501BF9FBD428}"/>
              </a:ext>
            </a:extLst>
          </p:cNvPr>
          <p:cNvSpPr/>
          <p:nvPr/>
        </p:nvSpPr>
        <p:spPr>
          <a:xfrm>
            <a:off x="5575578" y="2632372"/>
            <a:ext cx="1937746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研究目的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5774D0-C5B9-493E-9373-2C29DD406268}"/>
              </a:ext>
            </a:extLst>
          </p:cNvPr>
          <p:cNvSpPr/>
          <p:nvPr/>
        </p:nvSpPr>
        <p:spPr>
          <a:xfrm>
            <a:off x="5575578" y="3590992"/>
            <a:ext cx="3117322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研究範圍與限制</a:t>
            </a:r>
            <a:endParaRPr lang="zh-CN" altLang="en-US" sz="3000" b="1" spc="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B9AD78-6270-412F-86FF-4EB5F684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3" name="椭圆 3">
            <a:extLst>
              <a:ext uri="{FF2B5EF4-FFF2-40B4-BE49-F238E27FC236}">
                <a16:creationId xmlns:a16="http://schemas.microsoft.com/office/drawing/2014/main" id="{FFA2A0F0-AB5C-4AE5-9803-ED4683822F1E}"/>
              </a:ext>
            </a:extLst>
          </p:cNvPr>
          <p:cNvSpPr/>
          <p:nvPr/>
        </p:nvSpPr>
        <p:spPr>
          <a:xfrm>
            <a:off x="4892261" y="1489953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3">
            <a:extLst>
              <a:ext uri="{FF2B5EF4-FFF2-40B4-BE49-F238E27FC236}">
                <a16:creationId xmlns:a16="http://schemas.microsoft.com/office/drawing/2014/main" id="{CF4FAEF5-5B79-4C40-AE56-0A56D01AF6C1}"/>
              </a:ext>
            </a:extLst>
          </p:cNvPr>
          <p:cNvSpPr/>
          <p:nvPr/>
        </p:nvSpPr>
        <p:spPr>
          <a:xfrm>
            <a:off x="4879505" y="2543099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椭圆 3">
            <a:extLst>
              <a:ext uri="{FF2B5EF4-FFF2-40B4-BE49-F238E27FC236}">
                <a16:creationId xmlns:a16="http://schemas.microsoft.com/office/drawing/2014/main" id="{F1F8FB53-2AB9-4191-BF34-076421B7C558}"/>
              </a:ext>
            </a:extLst>
          </p:cNvPr>
          <p:cNvSpPr/>
          <p:nvPr/>
        </p:nvSpPr>
        <p:spPr>
          <a:xfrm>
            <a:off x="4892261" y="3564653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58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研究方法：投資組合推薦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6C204-66DB-42FC-945B-23FF935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BF14E0-B98E-423E-8922-B162E811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67" y="2138044"/>
            <a:ext cx="8189333" cy="39655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479F05F-B3F8-4703-AEE1-4FF1CF205E4C}"/>
              </a:ext>
            </a:extLst>
          </p:cNvPr>
          <p:cNvSpPr txBox="1"/>
          <p:nvPr/>
        </p:nvSpPr>
        <p:spPr>
          <a:xfrm>
            <a:off x="1792867" y="949850"/>
            <a:ext cx="73914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買進總成本有</a:t>
            </a:r>
            <a:r>
              <a:rPr lang="zh-TW" altLang="zh-TW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低於停損點</a:t>
            </a:r>
            <a:r>
              <a:rPr lang="zh-TW" alt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，且交易訊號為賣出</a:t>
            </a:r>
            <a:r>
              <a:rPr lang="zh-TW" altLang="zh-TW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，則需進行賣出</a:t>
            </a:r>
            <a:r>
              <a:rPr lang="zh-TW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並重新將原先的投資組合重新配置</a:t>
            </a:r>
            <a:r>
              <a:rPr lang="zh-TW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361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評估指標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6C204-66DB-42FC-945B-23FF935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79F05F-B3F8-4703-AEE1-4FF1CF205E4C}"/>
              </a:ext>
            </a:extLst>
          </p:cNvPr>
          <p:cNvSpPr txBox="1"/>
          <p:nvPr/>
        </p:nvSpPr>
        <p:spPr>
          <a:xfrm>
            <a:off x="1792867" y="949850"/>
            <a:ext cx="7391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本研究評估指標是使用</a:t>
            </a:r>
            <a:r>
              <a:rPr lang="zh-TW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平均報酬率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來驗證方法的準確性。</a:t>
            </a:r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E6519D-72A2-4D1F-B3BB-618FCD6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42" y="1953988"/>
            <a:ext cx="6547958" cy="20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2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185E46B-1D99-4C57-86D4-AF5C8E5E170E}"/>
              </a:ext>
            </a:extLst>
          </p:cNvPr>
          <p:cNvSpPr/>
          <p:nvPr/>
        </p:nvSpPr>
        <p:spPr>
          <a:xfrm>
            <a:off x="-36970" y="-88900"/>
            <a:ext cx="3916143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B14497-BB19-43FB-B29E-74FC67716416}"/>
              </a:ext>
            </a:extLst>
          </p:cNvPr>
          <p:cNvSpPr/>
          <p:nvPr/>
        </p:nvSpPr>
        <p:spPr>
          <a:xfrm>
            <a:off x="0" y="504661"/>
            <a:ext cx="3879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2.0 45 Light" panose="00020600040101010101" pitchFamily="18" charset="-122"/>
                <a:cs typeface="Times New Roman" panose="02020603050405020304" pitchFamily="18" charset="0"/>
              </a:rPr>
              <a:t>04</a:t>
            </a:r>
            <a:endParaRPr lang="zh-CN" altLang="en-US" sz="8000" i="1" dirty="0">
              <a:solidFill>
                <a:schemeClr val="bg1"/>
              </a:solidFill>
              <a:latin typeface="Times New Roman" panose="02020603050405020304" pitchFamily="18" charset="0"/>
              <a:ea typeface="阿里巴巴普惠体 2.0 45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DA1B0D-7895-4AFC-BA79-65129BD34BE2}"/>
              </a:ext>
            </a:extLst>
          </p:cNvPr>
          <p:cNvSpPr/>
          <p:nvPr/>
        </p:nvSpPr>
        <p:spPr>
          <a:xfrm>
            <a:off x="794870" y="1957178"/>
            <a:ext cx="1674009" cy="27245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28" name="文本框 18">
            <a:extLst>
              <a:ext uri="{FF2B5EF4-FFF2-40B4-BE49-F238E27FC236}">
                <a16:creationId xmlns:a16="http://schemas.microsoft.com/office/drawing/2014/main" id="{FEE62D1B-3219-42DF-A9B0-F158900E3C52}"/>
              </a:ext>
            </a:extLst>
          </p:cNvPr>
          <p:cNvSpPr txBox="1"/>
          <p:nvPr/>
        </p:nvSpPr>
        <p:spPr>
          <a:xfrm>
            <a:off x="1183477" y="2663182"/>
            <a:ext cx="2499403" cy="1296169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TW" altLang="en-US" sz="8000" b="1" spc="300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預期進度</a:t>
            </a:r>
            <a:endParaRPr lang="zh-CN" altLang="en-US" sz="8000" b="1" spc="300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7FFB2C-A33D-460C-9BFF-85ADB38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14C8AC-5DAA-4F63-9BC3-078E66D24264}"/>
              </a:ext>
            </a:extLst>
          </p:cNvPr>
          <p:cNvSpPr/>
          <p:nvPr/>
        </p:nvSpPr>
        <p:spPr>
          <a:xfrm>
            <a:off x="5708465" y="2530881"/>
            <a:ext cx="2032230" cy="46166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b="1" spc="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預期進度</a:t>
            </a:r>
            <a:endParaRPr lang="zh-CN" altLang="en-US" sz="30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8" name="椭圆 3">
            <a:extLst>
              <a:ext uri="{FF2B5EF4-FFF2-40B4-BE49-F238E27FC236}">
                <a16:creationId xmlns:a16="http://schemas.microsoft.com/office/drawing/2014/main" id="{BA046891-F443-440A-9644-DAC46AAED404}"/>
              </a:ext>
            </a:extLst>
          </p:cNvPr>
          <p:cNvSpPr/>
          <p:nvPr/>
        </p:nvSpPr>
        <p:spPr>
          <a:xfrm>
            <a:off x="5006856" y="2441609"/>
            <a:ext cx="640210" cy="64021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91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39024-5A24-4477-9400-BA83A89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52525"/>
            <a:ext cx="11353800" cy="4552950"/>
          </a:xfrm>
          <a:prstGeom prst="rect">
            <a:avLst/>
          </a:prstGeom>
        </p:spPr>
      </p:pic>
      <p:sp>
        <p:nvSpPr>
          <p:cNvPr id="7" name="任意多边形 5">
            <a:extLst>
              <a:ext uri="{FF2B5EF4-FFF2-40B4-BE49-F238E27FC236}">
                <a16:creationId xmlns:a16="http://schemas.microsoft.com/office/drawing/2014/main" id="{B293D1E3-5CFC-4DEF-8817-FB890F25B985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預期進度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8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185E46B-1D99-4C57-86D4-AF5C8E5E170E}"/>
              </a:ext>
            </a:extLst>
          </p:cNvPr>
          <p:cNvSpPr/>
          <p:nvPr/>
        </p:nvSpPr>
        <p:spPr>
          <a:xfrm>
            <a:off x="-36970" y="-88900"/>
            <a:ext cx="12228970" cy="694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本框 18">
            <a:extLst>
              <a:ext uri="{FF2B5EF4-FFF2-40B4-BE49-F238E27FC236}">
                <a16:creationId xmlns:a16="http://schemas.microsoft.com/office/drawing/2014/main" id="{FEE62D1B-3219-42DF-A9B0-F158900E3C52}"/>
              </a:ext>
            </a:extLst>
          </p:cNvPr>
          <p:cNvSpPr txBox="1"/>
          <p:nvPr/>
        </p:nvSpPr>
        <p:spPr>
          <a:xfrm>
            <a:off x="1183477" y="2663183"/>
            <a:ext cx="9400703" cy="674378"/>
          </a:xfrm>
          <a:prstGeom prst="rect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TW" sz="10000" b="1" spc="3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Q &amp;</a:t>
            </a:r>
            <a:r>
              <a:rPr lang="zh-TW" altLang="en-US" sz="10000" b="1" spc="3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Ａ</a:t>
            </a:r>
            <a:endParaRPr lang="zh-CN" altLang="en-US" sz="10000" b="1" spc="3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7FFB2C-A33D-460C-9BFF-85ADB38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4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(1/)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4998F-5A4C-42B2-BCB4-3FC629D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28" y="2724190"/>
            <a:ext cx="4050631" cy="27141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C56702-8B59-41B8-AF2B-8626CB93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60" y="2712797"/>
            <a:ext cx="3938880" cy="25082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571C86-E949-4B60-8917-E59CED92EEE1}"/>
              </a:ext>
            </a:extLst>
          </p:cNvPr>
          <p:cNvSpPr txBox="1"/>
          <p:nvPr/>
        </p:nvSpPr>
        <p:spPr>
          <a:xfrm>
            <a:off x="1804096" y="5490650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經濟日報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25D5E7-DACB-46DF-B242-A299E4AE2F9E}"/>
              </a:ext>
            </a:extLst>
          </p:cNvPr>
          <p:cNvSpPr txBox="1"/>
          <p:nvPr/>
        </p:nvSpPr>
        <p:spPr>
          <a:xfrm>
            <a:off x="8038927" y="5253695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Advisers, 2021</a:t>
            </a:r>
            <a:endParaRPr lang="zh-TW" altLang="en-US" dirty="0"/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0CD51E2B-3D27-48B7-A576-7D94F7FD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82684"/>
            <a:ext cx="5400600" cy="1160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現今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年中央銀行資料顯示，存款利率已接近零利率的趨勢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經濟日報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2021)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E7A48FBD-7349-4BCE-AC57-2D7F8B6B9448}"/>
              </a:ext>
            </a:extLst>
          </p:cNvPr>
          <p:cNvSpPr txBox="1">
            <a:spLocks/>
          </p:cNvSpPr>
          <p:nvPr/>
        </p:nvSpPr>
        <p:spPr bwMode="auto">
          <a:xfrm>
            <a:off x="5926523" y="1169331"/>
            <a:ext cx="604867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3000"/>
              </a:spcBef>
              <a:spcAft>
                <a:spcPts val="50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年消費者物價指數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(CPI)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年增率來到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2.36%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，超過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2% 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通膨警戒線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(Advisers, 2021)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CCFE939-0E6A-4F33-9245-63CF1C2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09"/>
            <a:ext cx="10515600" cy="1349375"/>
          </a:xfrm>
        </p:spPr>
        <p:txBody>
          <a:bodyPr/>
          <a:lstStyle/>
          <a:p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2020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年財富管理大調查，民眾偏好的投資理財工具以</a:t>
            </a:r>
            <a:r>
              <a:rPr lang="zh-TW" altLang="zh-TW" sz="25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股票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為主要投資標的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股票</a:t>
            </a:r>
            <a:r>
              <a:rPr lang="zh-TW" altLang="zh-TW" sz="25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普遍性高、投資便利，資訊取得上也很方便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財訊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2020)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76EB99-F570-43E7-B955-62E7F967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37" y="2711879"/>
            <a:ext cx="7578685" cy="32987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4C0D28-8714-4D0E-8653-3F0326B6F09C}"/>
              </a:ext>
            </a:extLst>
          </p:cNvPr>
          <p:cNvSpPr txBox="1"/>
          <p:nvPr/>
        </p:nvSpPr>
        <p:spPr>
          <a:xfrm>
            <a:off x="5109220" y="5993627"/>
            <a:ext cx="129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財訊</a:t>
            </a:r>
            <a:r>
              <a:rPr lang="en-US" altLang="zh-TW" sz="1800" dirty="0"/>
              <a:t>, 2020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077AB5-2237-4A87-BE44-ED53FD15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8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424" y="1351055"/>
            <a:ext cx="7543800" cy="3833594"/>
          </a:xfrm>
        </p:spPr>
        <p:txBody>
          <a:bodyPr>
            <a:normAutofit/>
          </a:bodyPr>
          <a:lstStyle/>
          <a:p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投資</a:t>
            </a:r>
            <a:r>
              <a:rPr lang="zh-TW" altLang="zh-TW" sz="25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個性</a:t>
            </a:r>
            <a:r>
              <a:rPr lang="zh-TW" altLang="en-US" sz="25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</a:t>
            </a:r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，分別為</a:t>
            </a:r>
            <a:r>
              <a:rPr lang="zh-TW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風險趨避者、風險中性者、風險偏好者</a:t>
            </a:r>
            <a:r>
              <a:rPr lang="en-US" altLang="zh-TW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接著需找出</a:t>
            </a:r>
            <a:r>
              <a:rPr lang="zh-TW" altLang="zh-TW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相對應風險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的股票清單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 et al. , 2021)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zh-TW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基本面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分析找出營運良好的股票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Yu et al., 2016)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zh-TW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技術指標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找出正確的進場時機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Segoe UI" panose="020B0502040204020203" pitchFamily="34" charset="0"/>
              </a:rPr>
              <a:t>Wei, 2019)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C93B8C-5750-4227-853E-23FDDD34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" y="1690993"/>
            <a:ext cx="4322064" cy="28791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287609-BFA5-4A68-96AF-76D5041979CF}"/>
              </a:ext>
            </a:extLst>
          </p:cNvPr>
          <p:cNvSpPr txBox="1"/>
          <p:nvPr/>
        </p:nvSpPr>
        <p:spPr>
          <a:xfrm>
            <a:off x="1439674" y="4570167"/>
            <a:ext cx="182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 et al. , 2021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84AFD32-8AC8-492A-9612-320933B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0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緒論：研究背景與動機</a:t>
            </a:r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(4/)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2276D-5C0F-4231-973D-35DC9AD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225987"/>
          </a:xfrm>
        </p:spPr>
        <p:txBody>
          <a:bodyPr/>
          <a:lstStyle/>
          <a:p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利用不同資產的組合來分散風險</a:t>
            </a:r>
            <a:r>
              <a:rPr lang="zh-TW" altLang="en-US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並透過</a:t>
            </a:r>
            <a:r>
              <a:rPr lang="zh-TW" altLang="en-US" sz="25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最大化夏普值</a:t>
            </a:r>
            <a:r>
              <a:rPr lang="zh-TW" altLang="zh-TW" sz="25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以達成最適個人化的投資組合</a:t>
            </a:r>
            <a:r>
              <a:rPr lang="en-US" altLang="zh-TW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Harnpadungkij</a:t>
            </a:r>
            <a:r>
              <a:rPr lang="en-US" altLang="zh-TW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</a:t>
            </a:r>
            <a:r>
              <a:rPr lang="en-US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al., 2019) </a:t>
            </a:r>
            <a:r>
              <a:rPr lang="zh-TW" altLang="zh-TW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馬可維茲</a:t>
            </a:r>
            <a:endParaRPr lang="en-US" altLang="zh-TW" sz="2200" kern="1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並透過</a:t>
            </a:r>
            <a:r>
              <a:rPr lang="zh-TW" altLang="en-US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最大化夏普值</a:t>
            </a:r>
            <a:r>
              <a:rPr lang="zh-TW" altLang="zh-TW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以達成最適個人化的投資組合</a:t>
            </a:r>
            <a:r>
              <a:rPr lang="en-US" altLang="zh-TW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Harnpadungkij</a:t>
            </a:r>
            <a:r>
              <a:rPr lang="en-US" altLang="zh-TW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</a:t>
            </a:r>
            <a:r>
              <a:rPr lang="en-US" altLang="zh-TW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al., 2019) </a:t>
            </a:r>
            <a:r>
              <a:rPr lang="zh-TW" altLang="zh-TW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8A580-176E-457D-99B4-0B24A2C3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2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緒論：研究目的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椭圆 42">
            <a:extLst>
              <a:ext uri="{FF2B5EF4-FFF2-40B4-BE49-F238E27FC236}">
                <a16:creationId xmlns:a16="http://schemas.microsoft.com/office/drawing/2014/main" id="{F2783D53-66BB-425B-9CC0-2ED2C5975EA7}"/>
              </a:ext>
            </a:extLst>
          </p:cNvPr>
          <p:cNvSpPr/>
          <p:nvPr/>
        </p:nvSpPr>
        <p:spPr>
          <a:xfrm>
            <a:off x="781726" y="1716804"/>
            <a:ext cx="2844800" cy="2844800"/>
          </a:xfrm>
          <a:prstGeom prst="ellipse">
            <a:avLst/>
          </a:prstGeom>
          <a:solidFill>
            <a:srgbClr val="0042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53" name="椭圆 43">
            <a:extLst>
              <a:ext uri="{FF2B5EF4-FFF2-40B4-BE49-F238E27FC236}">
                <a16:creationId xmlns:a16="http://schemas.microsoft.com/office/drawing/2014/main" id="{F8496BA6-C088-480E-82F4-478B8DCF5F4D}"/>
              </a:ext>
            </a:extLst>
          </p:cNvPr>
          <p:cNvSpPr/>
          <p:nvPr/>
        </p:nvSpPr>
        <p:spPr>
          <a:xfrm>
            <a:off x="667426" y="1602504"/>
            <a:ext cx="3073400" cy="3073400"/>
          </a:xfrm>
          <a:prstGeom prst="ellipse">
            <a:avLst/>
          </a:prstGeom>
          <a:noFill/>
          <a:ln w="12700" cap="flat" cmpd="sng" algn="ctr">
            <a:solidFill>
              <a:srgbClr val="005CA2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阿里巴巴普惠体 R" panose="00020600040101010101" pitchFamily="18" charset="-122"/>
              <a:cs typeface="+mn-cs"/>
            </a:endParaRPr>
          </a:p>
        </p:txBody>
      </p:sp>
      <p:pic>
        <p:nvPicPr>
          <p:cNvPr id="54" name="图片 44" descr="图片包含 屏幕截图&#10;&#10;已生成高可信度的说明">
            <a:extLst>
              <a:ext uri="{FF2B5EF4-FFF2-40B4-BE49-F238E27FC236}">
                <a16:creationId xmlns:a16="http://schemas.microsoft.com/office/drawing/2014/main" id="{0F531892-6321-47E4-90E4-55BF0AF8A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26" y="2119541"/>
            <a:ext cx="990600" cy="990600"/>
          </a:xfrm>
          <a:prstGeom prst="rect">
            <a:avLst/>
          </a:prstGeom>
        </p:spPr>
      </p:pic>
      <p:sp>
        <p:nvSpPr>
          <p:cNvPr id="55" name="文本框 45">
            <a:extLst>
              <a:ext uri="{FF2B5EF4-FFF2-40B4-BE49-F238E27FC236}">
                <a16:creationId xmlns:a16="http://schemas.microsoft.com/office/drawing/2014/main" id="{2AC48ECB-FAB9-47BE-8136-89594A67AD98}"/>
              </a:ext>
            </a:extLst>
          </p:cNvPr>
          <p:cNvSpPr txBox="1"/>
          <p:nvPr/>
        </p:nvSpPr>
        <p:spPr>
          <a:xfrm>
            <a:off x="876976" y="3243322"/>
            <a:ext cx="265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個人化推薦</a:t>
            </a:r>
            <a:endParaRPr lang="zh-CN" altLang="en-US" sz="2800" b="1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文本框 55">
            <a:extLst>
              <a:ext uri="{FF2B5EF4-FFF2-40B4-BE49-F238E27FC236}">
                <a16:creationId xmlns:a16="http://schemas.microsoft.com/office/drawing/2014/main" id="{2637E20F-FCEA-4AE4-AFD3-8D33CFB43CB0}"/>
              </a:ext>
            </a:extLst>
          </p:cNvPr>
          <p:cNvSpPr txBox="1"/>
          <p:nvPr/>
        </p:nvSpPr>
        <p:spPr>
          <a:xfrm>
            <a:off x="5137481" y="990356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投資個性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文本框 56">
            <a:extLst>
              <a:ext uri="{FF2B5EF4-FFF2-40B4-BE49-F238E27FC236}">
                <a16:creationId xmlns:a16="http://schemas.microsoft.com/office/drawing/2014/main" id="{348A76DA-2155-4089-9DEE-DD03CD6AA7FE}"/>
              </a:ext>
            </a:extLst>
          </p:cNvPr>
          <p:cNvSpPr txBox="1"/>
          <p:nvPr/>
        </p:nvSpPr>
        <p:spPr>
          <a:xfrm>
            <a:off x="5126634" y="1303053"/>
            <a:ext cx="445113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首先需評估投資人的投資個性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風險態度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2" name="文本框 57">
            <a:extLst>
              <a:ext uri="{FF2B5EF4-FFF2-40B4-BE49-F238E27FC236}">
                <a16:creationId xmlns:a16="http://schemas.microsoft.com/office/drawing/2014/main" id="{A2E6C8CD-832F-4C88-B473-BA8F4C894109}"/>
              </a:ext>
            </a:extLst>
          </p:cNvPr>
          <p:cNvSpPr txBox="1"/>
          <p:nvPr/>
        </p:nvSpPr>
        <p:spPr>
          <a:xfrm>
            <a:off x="5152126" y="2152603"/>
            <a:ext cx="1979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股票分類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文本框 58">
            <a:extLst>
              <a:ext uri="{FF2B5EF4-FFF2-40B4-BE49-F238E27FC236}">
                <a16:creationId xmlns:a16="http://schemas.microsoft.com/office/drawing/2014/main" id="{9E33D699-8959-40D5-BA88-A3D1AA2A20F0}"/>
              </a:ext>
            </a:extLst>
          </p:cNvPr>
          <p:cNvSpPr txBox="1"/>
          <p:nvPr/>
        </p:nvSpPr>
        <p:spPr>
          <a:xfrm>
            <a:off x="5141280" y="2465300"/>
            <a:ext cx="3380928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找出跟投資人個性對應的股票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文本框 55">
            <a:extLst>
              <a:ext uri="{FF2B5EF4-FFF2-40B4-BE49-F238E27FC236}">
                <a16:creationId xmlns:a16="http://schemas.microsoft.com/office/drawing/2014/main" id="{1658A242-7C82-4B11-B44B-3E9B707762FF}"/>
              </a:ext>
            </a:extLst>
          </p:cNvPr>
          <p:cNvSpPr txBox="1"/>
          <p:nvPr/>
        </p:nvSpPr>
        <p:spPr>
          <a:xfrm>
            <a:off x="5177390" y="3204536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選股策略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7" name="文本框 56">
            <a:extLst>
              <a:ext uri="{FF2B5EF4-FFF2-40B4-BE49-F238E27FC236}">
                <a16:creationId xmlns:a16="http://schemas.microsoft.com/office/drawing/2014/main" id="{95184205-2ABD-44B5-82C9-81C940ECCB10}"/>
              </a:ext>
            </a:extLst>
          </p:cNvPr>
          <p:cNvSpPr txBox="1"/>
          <p:nvPr/>
        </p:nvSpPr>
        <p:spPr>
          <a:xfrm>
            <a:off x="5166543" y="3517233"/>
            <a:ext cx="3940881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透過基本面指標對股票進行評價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8" name="文本框 57">
            <a:extLst>
              <a:ext uri="{FF2B5EF4-FFF2-40B4-BE49-F238E27FC236}">
                <a16:creationId xmlns:a16="http://schemas.microsoft.com/office/drawing/2014/main" id="{B951C05D-628B-4EF9-98B8-12225D390235}"/>
              </a:ext>
            </a:extLst>
          </p:cNvPr>
          <p:cNvSpPr txBox="1"/>
          <p:nvPr/>
        </p:nvSpPr>
        <p:spPr>
          <a:xfrm>
            <a:off x="5192035" y="4366783"/>
            <a:ext cx="1979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擇時交易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769B9E30-1C9A-44FF-97BD-D52D67DC50EE}"/>
              </a:ext>
            </a:extLst>
          </p:cNvPr>
          <p:cNvSpPr txBox="1"/>
          <p:nvPr/>
        </p:nvSpPr>
        <p:spPr>
          <a:xfrm>
            <a:off x="5181189" y="4679480"/>
            <a:ext cx="4932075" cy="39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將技術指標提供給強化學習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來預測未來趨勢。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1" name="文本框 55">
            <a:extLst>
              <a:ext uri="{FF2B5EF4-FFF2-40B4-BE49-F238E27FC236}">
                <a16:creationId xmlns:a16="http://schemas.microsoft.com/office/drawing/2014/main" id="{81456616-8F65-4E77-8E56-9748A580B06F}"/>
              </a:ext>
            </a:extLst>
          </p:cNvPr>
          <p:cNvSpPr txBox="1"/>
          <p:nvPr/>
        </p:nvSpPr>
        <p:spPr>
          <a:xfrm>
            <a:off x="5177390" y="5520449"/>
            <a:ext cx="202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427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資產配置</a:t>
            </a:r>
            <a:endParaRPr lang="en-US" altLang="zh-CN" sz="2200" b="1" dirty="0">
              <a:solidFill>
                <a:srgbClr val="00427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文本框 56">
            <a:extLst>
              <a:ext uri="{FF2B5EF4-FFF2-40B4-BE49-F238E27FC236}">
                <a16:creationId xmlns:a16="http://schemas.microsoft.com/office/drawing/2014/main" id="{F26125FF-15DE-4DF3-8C22-6FCB5B757C09}"/>
              </a:ext>
            </a:extLst>
          </p:cNvPr>
          <p:cNvSpPr txBox="1"/>
          <p:nvPr/>
        </p:nvSpPr>
        <p:spPr>
          <a:xfrm>
            <a:off x="5166543" y="5833146"/>
            <a:ext cx="5586801" cy="3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將股票評價與技術指標提供給強化學習進行資產配置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4" name="图形 47">
            <a:extLst>
              <a:ext uri="{FF2B5EF4-FFF2-40B4-BE49-F238E27FC236}">
                <a16:creationId xmlns:a16="http://schemas.microsoft.com/office/drawing/2014/main" id="{A59CC458-38D3-455E-B102-D78B13CCD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0018" y="3219547"/>
            <a:ext cx="872108" cy="872108"/>
          </a:xfrm>
          <a:prstGeom prst="rect">
            <a:avLst/>
          </a:prstGeom>
        </p:spPr>
      </p:pic>
      <p:sp>
        <p:nvSpPr>
          <p:cNvPr id="95" name="MH_Other_19">
            <a:extLst>
              <a:ext uri="{FF2B5EF4-FFF2-40B4-BE49-F238E27FC236}">
                <a16:creationId xmlns:a16="http://schemas.microsoft.com/office/drawing/2014/main" id="{58863CAE-9AB4-4F99-8C9C-E0851BCC8F0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4405920" y="4436542"/>
            <a:ext cx="672316" cy="642126"/>
          </a:xfrm>
          <a:custGeom>
            <a:avLst/>
            <a:gdLst>
              <a:gd name="T0" fmla="*/ 366124 w 1611313"/>
              <a:gd name="T1" fmla="*/ 1610945 h 1611313"/>
              <a:gd name="T2" fmla="*/ 489434 w 1611313"/>
              <a:gd name="T3" fmla="*/ 1727064 h 1611313"/>
              <a:gd name="T4" fmla="*/ 599113 w 1611313"/>
              <a:gd name="T5" fmla="*/ 1611260 h 1611313"/>
              <a:gd name="T6" fmla="*/ 599113 w 1611313"/>
              <a:gd name="T7" fmla="*/ 1952659 h 1611313"/>
              <a:gd name="T8" fmla="*/ 366124 w 1611313"/>
              <a:gd name="T9" fmla="*/ 1952659 h 1611313"/>
              <a:gd name="T10" fmla="*/ 1027366 w 1611313"/>
              <a:gd name="T11" fmla="*/ 1324703 h 1611313"/>
              <a:gd name="T12" fmla="*/ 1156381 w 1611313"/>
              <a:gd name="T13" fmla="*/ 1446550 h 1611313"/>
              <a:gd name="T14" fmla="*/ 1252430 w 1611313"/>
              <a:gd name="T15" fmla="*/ 1537618 h 1611313"/>
              <a:gd name="T16" fmla="*/ 1260354 w 1611313"/>
              <a:gd name="T17" fmla="*/ 1529368 h 1611313"/>
              <a:gd name="T18" fmla="*/ 1260354 w 1611313"/>
              <a:gd name="T19" fmla="*/ 1952661 h 1611313"/>
              <a:gd name="T20" fmla="*/ 1027366 w 1611313"/>
              <a:gd name="T21" fmla="*/ 1952661 h 1611313"/>
              <a:gd name="T22" fmla="*/ 929733 w 1611313"/>
              <a:gd name="T23" fmla="*/ 1260353 h 1611313"/>
              <a:gd name="T24" fmla="*/ 929733 w 1611313"/>
              <a:gd name="T25" fmla="*/ 1952659 h 1611313"/>
              <a:gd name="T26" fmla="*/ 696745 w 1611313"/>
              <a:gd name="T27" fmla="*/ 1952659 h 1611313"/>
              <a:gd name="T28" fmla="*/ 696745 w 1611313"/>
              <a:gd name="T29" fmla="*/ 1507605 h 1611313"/>
              <a:gd name="T30" fmla="*/ 1590975 w 1611313"/>
              <a:gd name="T31" fmla="*/ 1180471 h 1611313"/>
              <a:gd name="T32" fmla="*/ 1590975 w 1611313"/>
              <a:gd name="T33" fmla="*/ 1952659 h 1611313"/>
              <a:gd name="T34" fmla="*/ 1357986 w 1611313"/>
              <a:gd name="T35" fmla="*/ 1952659 h 1611313"/>
              <a:gd name="T36" fmla="*/ 1357986 w 1611313"/>
              <a:gd name="T37" fmla="*/ 1427204 h 1611313"/>
              <a:gd name="T38" fmla="*/ 1846571 w 1611313"/>
              <a:gd name="T39" fmla="*/ 909762 h 1611313"/>
              <a:gd name="T40" fmla="*/ 1921595 w 1611313"/>
              <a:gd name="T41" fmla="*/ 980386 h 1611313"/>
              <a:gd name="T42" fmla="*/ 1921595 w 1611313"/>
              <a:gd name="T43" fmla="*/ 1952659 h 1611313"/>
              <a:gd name="T44" fmla="*/ 1688608 w 1611313"/>
              <a:gd name="T45" fmla="*/ 1952659 h 1611313"/>
              <a:gd name="T46" fmla="*/ 1688608 w 1611313"/>
              <a:gd name="T47" fmla="*/ 1077614 h 1611313"/>
              <a:gd name="T48" fmla="*/ 1369516 w 1611313"/>
              <a:gd name="T49" fmla="*/ 201924 h 1611313"/>
              <a:gd name="T50" fmla="*/ 1966622 w 1611313"/>
              <a:gd name="T51" fmla="*/ 256445 h 1611313"/>
              <a:gd name="T52" fmla="*/ 2048074 w 1611313"/>
              <a:gd name="T53" fmla="*/ 848901 h 1611313"/>
              <a:gd name="T54" fmla="*/ 1846503 w 1611313"/>
              <a:gd name="T55" fmla="*/ 655536 h 1611313"/>
              <a:gd name="T56" fmla="*/ 1253200 w 1611313"/>
              <a:gd name="T57" fmla="*/ 1284446 h 1611313"/>
              <a:gd name="T58" fmla="*/ 1157170 w 1611313"/>
              <a:gd name="T59" fmla="*/ 1193787 h 1611313"/>
              <a:gd name="T60" fmla="*/ 977783 w 1611313"/>
              <a:gd name="T61" fmla="*/ 1024514 h 1611313"/>
              <a:gd name="T62" fmla="*/ 944188 w 1611313"/>
              <a:gd name="T63" fmla="*/ 992815 h 1611313"/>
              <a:gd name="T64" fmla="*/ 490970 w 1611313"/>
              <a:gd name="T65" fmla="*/ 1473371 h 1611313"/>
              <a:gd name="T66" fmla="*/ 215237 w 1611313"/>
              <a:gd name="T67" fmla="*/ 1213123 h 1611313"/>
              <a:gd name="T68" fmla="*/ 668454 w 1611313"/>
              <a:gd name="T69" fmla="*/ 732565 h 1611313"/>
              <a:gd name="T70" fmla="*/ 793961 w 1611313"/>
              <a:gd name="T71" fmla="*/ 599429 h 1611313"/>
              <a:gd name="T72" fmla="*/ 919784 w 1611313"/>
              <a:gd name="T73" fmla="*/ 466293 h 1611313"/>
              <a:gd name="T74" fmla="*/ 1228796 w 1611313"/>
              <a:gd name="T75" fmla="*/ 757924 h 1611313"/>
              <a:gd name="T76" fmla="*/ 1570770 w 1611313"/>
              <a:gd name="T77" fmla="*/ 395287 h 1611313"/>
              <a:gd name="T78" fmla="*/ 0 w 1611313"/>
              <a:gd name="T79" fmla="*/ 0 h 1611313"/>
              <a:gd name="T80" fmla="*/ 96958 w 1611313"/>
              <a:gd name="T81" fmla="*/ 0 h 1611313"/>
              <a:gd name="T82" fmla="*/ 96958 w 1611313"/>
              <a:gd name="T83" fmla="*/ 2155273 h 1611313"/>
              <a:gd name="T84" fmla="*/ 2252216 w 1611313"/>
              <a:gd name="T85" fmla="*/ 2155273 h 1611313"/>
              <a:gd name="T86" fmla="*/ 2252216 w 1611313"/>
              <a:gd name="T87" fmla="*/ 2252216 h 1611313"/>
              <a:gd name="T88" fmla="*/ 96958 w 1611313"/>
              <a:gd name="T89" fmla="*/ 2252216 h 1611313"/>
              <a:gd name="T90" fmla="*/ 0 w 1611313"/>
              <a:gd name="T91" fmla="*/ 2252216 h 1611313"/>
              <a:gd name="T92" fmla="*/ 0 w 1611313"/>
              <a:gd name="T93" fmla="*/ 2155273 h 16113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11313" h="1611313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00427E"/>
          </a:solidFill>
          <a:ln w="707" cap="flat">
            <a:noFill/>
            <a:prstDash val="solid"/>
            <a:miter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7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97" name="图形 54">
            <a:extLst>
              <a:ext uri="{FF2B5EF4-FFF2-40B4-BE49-F238E27FC236}">
                <a16:creationId xmlns:a16="http://schemas.microsoft.com/office/drawing/2014/main" id="{9F205B75-A9A8-4D1A-9F40-8D018D18DF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7140" y="2191091"/>
            <a:ext cx="725212" cy="725212"/>
          </a:xfrm>
          <a:prstGeom prst="rect">
            <a:avLst/>
          </a:prstGeom>
        </p:spPr>
      </p:pic>
      <p:pic>
        <p:nvPicPr>
          <p:cNvPr id="99" name="图形 49">
            <a:extLst>
              <a:ext uri="{FF2B5EF4-FFF2-40B4-BE49-F238E27FC236}">
                <a16:creationId xmlns:a16="http://schemas.microsoft.com/office/drawing/2014/main" id="{4F504542-CA10-4753-862D-07534743C8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3167" y="5391065"/>
            <a:ext cx="953158" cy="953158"/>
          </a:xfrm>
          <a:prstGeom prst="rect">
            <a:avLst/>
          </a:prstGeom>
        </p:spPr>
      </p:pic>
      <p:pic>
        <p:nvPicPr>
          <p:cNvPr id="102" name="图形 117">
            <a:extLst>
              <a:ext uri="{FF2B5EF4-FFF2-40B4-BE49-F238E27FC236}">
                <a16:creationId xmlns:a16="http://schemas.microsoft.com/office/drawing/2014/main" id="{B31EEF4D-C759-4641-8CD8-CFFEDFFE56B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7122" y="1031000"/>
            <a:ext cx="725212" cy="72521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FAFF87-2935-42F4-8752-8AE17030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>
            <a:extLst>
              <a:ext uri="{FF2B5EF4-FFF2-40B4-BE49-F238E27FC236}">
                <a16:creationId xmlns:a16="http://schemas.microsoft.com/office/drawing/2014/main" id="{43AB43F4-931E-402D-ABA3-DAD45D271163}"/>
              </a:ext>
            </a:extLst>
          </p:cNvPr>
          <p:cNvSpPr/>
          <p:nvPr/>
        </p:nvSpPr>
        <p:spPr>
          <a:xfrm>
            <a:off x="1320802" y="1"/>
            <a:ext cx="9550398" cy="771316"/>
          </a:xfrm>
          <a:custGeom>
            <a:avLst/>
            <a:gdLst>
              <a:gd name="connsiteX0" fmla="*/ 0 w 9550398"/>
              <a:gd name="connsiteY0" fmla="*/ 0 h 638381"/>
              <a:gd name="connsiteX1" fmla="*/ 9550398 w 9550398"/>
              <a:gd name="connsiteY1" fmla="*/ 0 h 638381"/>
              <a:gd name="connsiteX2" fmla="*/ 9550398 w 9550398"/>
              <a:gd name="connsiteY2" fmla="*/ 549495 h 638381"/>
              <a:gd name="connsiteX3" fmla="*/ 9461512 w 9550398"/>
              <a:gd name="connsiteY3" fmla="*/ 638381 h 638381"/>
              <a:gd name="connsiteX4" fmla="*/ 88886 w 9550398"/>
              <a:gd name="connsiteY4" fmla="*/ 638381 h 638381"/>
              <a:gd name="connsiteX5" fmla="*/ 0 w 9550398"/>
              <a:gd name="connsiteY5" fmla="*/ 549495 h 638381"/>
              <a:gd name="connsiteX6" fmla="*/ 0 w 9550398"/>
              <a:gd name="connsiteY6" fmla="*/ 0 h 6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0398" h="638381">
                <a:moveTo>
                  <a:pt x="0" y="0"/>
                </a:moveTo>
                <a:lnTo>
                  <a:pt x="9550398" y="0"/>
                </a:lnTo>
                <a:lnTo>
                  <a:pt x="9550398" y="549495"/>
                </a:lnTo>
                <a:cubicBezTo>
                  <a:pt x="9550398" y="598585"/>
                  <a:pt x="9510602" y="638381"/>
                  <a:pt x="9461512" y="638381"/>
                </a:cubicBezTo>
                <a:lnTo>
                  <a:pt x="88886" y="638381"/>
                </a:lnTo>
                <a:cubicBezTo>
                  <a:pt x="39796" y="638381"/>
                  <a:pt x="0" y="598585"/>
                  <a:pt x="0" y="549495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緒論：研究範圍與限制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0" name="组合 13">
            <a:extLst>
              <a:ext uri="{FF2B5EF4-FFF2-40B4-BE49-F238E27FC236}">
                <a16:creationId xmlns:a16="http://schemas.microsoft.com/office/drawing/2014/main" id="{205AD0AC-8810-46A9-865F-3852EFFF3B99}"/>
              </a:ext>
            </a:extLst>
          </p:cNvPr>
          <p:cNvGrpSpPr>
            <a:grpSpLocks/>
          </p:cNvGrpSpPr>
          <p:nvPr/>
        </p:nvGrpSpPr>
        <p:grpSpPr bwMode="auto">
          <a:xfrm>
            <a:off x="3986139" y="1372510"/>
            <a:ext cx="3578352" cy="451983"/>
            <a:chOff x="0" y="0"/>
            <a:chExt cx="3240360" cy="346442"/>
          </a:xfrm>
          <a:solidFill>
            <a:srgbClr val="902825"/>
          </a:solidFill>
        </p:grpSpPr>
        <p:sp>
          <p:nvSpPr>
            <p:cNvPr id="41" name="矩形 14">
              <a:extLst>
                <a:ext uri="{FF2B5EF4-FFF2-40B4-BE49-F238E27FC236}">
                  <a16:creationId xmlns:a16="http://schemas.microsoft.com/office/drawing/2014/main" id="{8C26A65E-F027-4165-A0A3-43B6D10C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solidFill>
              <a:srgbClr val="00427E"/>
            </a:solidFill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rgbClr val="FFFFFF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42" name="文本框 11">
              <a:extLst>
                <a:ext uri="{FF2B5EF4-FFF2-40B4-BE49-F238E27FC236}">
                  <a16:creationId xmlns:a16="http://schemas.microsoft.com/office/drawing/2014/main" id="{66CD501C-C877-43C6-9AE9-6A5D40DE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5" y="0"/>
              <a:ext cx="3077024" cy="346442"/>
            </a:xfrm>
            <a:prstGeom prst="rect">
              <a:avLst/>
            </a:prstGeom>
            <a:noFill/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01</a:t>
              </a:r>
              <a:r>
                <a:rPr lang="en-US" altLang="zh-CN" sz="2200" b="1" dirty="0">
                  <a:solidFill>
                    <a:srgbClr val="00427E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股票為個股股票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grpSp>
        <p:nvGrpSpPr>
          <p:cNvPr id="50" name="组合 13">
            <a:extLst>
              <a:ext uri="{FF2B5EF4-FFF2-40B4-BE49-F238E27FC236}">
                <a16:creationId xmlns:a16="http://schemas.microsoft.com/office/drawing/2014/main" id="{2746864C-27CC-46FA-A825-D31752FC24D8}"/>
              </a:ext>
            </a:extLst>
          </p:cNvPr>
          <p:cNvGrpSpPr>
            <a:grpSpLocks/>
          </p:cNvGrpSpPr>
          <p:nvPr/>
        </p:nvGrpSpPr>
        <p:grpSpPr bwMode="auto">
          <a:xfrm>
            <a:off x="3986139" y="2480601"/>
            <a:ext cx="3540782" cy="404023"/>
            <a:chOff x="0" y="0"/>
            <a:chExt cx="3827232" cy="404248"/>
          </a:xfrm>
          <a:solidFill>
            <a:srgbClr val="902825"/>
          </a:solidFill>
        </p:grpSpPr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CDDDBA03-78A6-4797-B0AB-2B7BA93E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0"/>
              <a:ext cx="3827232" cy="402348"/>
            </a:xfrm>
            <a:prstGeom prst="rect">
              <a:avLst/>
            </a:prstGeom>
            <a:solidFill>
              <a:srgbClr val="00427E"/>
            </a:solidFill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rgbClr val="FFFFFF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52" name="文本框 11">
              <a:extLst>
                <a:ext uri="{FF2B5EF4-FFF2-40B4-BE49-F238E27FC236}">
                  <a16:creationId xmlns:a16="http://schemas.microsoft.com/office/drawing/2014/main" id="{A51D087B-A11D-443E-8846-6CA686D76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6" y="0"/>
              <a:ext cx="3416571" cy="346442"/>
            </a:xfrm>
            <a:prstGeom prst="rect">
              <a:avLst/>
            </a:prstGeom>
            <a:solidFill>
              <a:srgbClr val="00427E"/>
            </a:solidFill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02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交易為現股交易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sp>
        <p:nvSpPr>
          <p:cNvPr id="53" name="矩形 17">
            <a:extLst>
              <a:ext uri="{FF2B5EF4-FFF2-40B4-BE49-F238E27FC236}">
                <a16:creationId xmlns:a16="http://schemas.microsoft.com/office/drawing/2014/main" id="{EF71A385-1FB9-4585-865B-A19FCEF0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02" y="2861602"/>
            <a:ext cx="2908697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zh-TW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不做融卷放空</a:t>
            </a: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75" name="组合 13">
            <a:extLst>
              <a:ext uri="{FF2B5EF4-FFF2-40B4-BE49-F238E27FC236}">
                <a16:creationId xmlns:a16="http://schemas.microsoft.com/office/drawing/2014/main" id="{506A78C3-4426-427B-93F6-3A6B72BDE13F}"/>
              </a:ext>
            </a:extLst>
          </p:cNvPr>
          <p:cNvGrpSpPr>
            <a:grpSpLocks/>
          </p:cNvGrpSpPr>
          <p:nvPr/>
        </p:nvGrpSpPr>
        <p:grpSpPr bwMode="auto">
          <a:xfrm>
            <a:off x="3986138" y="3617323"/>
            <a:ext cx="3540783" cy="451983"/>
            <a:chOff x="0" y="0"/>
            <a:chExt cx="3629840" cy="346442"/>
          </a:xfrm>
          <a:solidFill>
            <a:srgbClr val="902825"/>
          </a:solidFill>
        </p:grpSpPr>
        <p:sp>
          <p:nvSpPr>
            <p:cNvPr id="76" name="矩形 14">
              <a:extLst>
                <a:ext uri="{FF2B5EF4-FFF2-40B4-BE49-F238E27FC236}">
                  <a16:creationId xmlns:a16="http://schemas.microsoft.com/office/drawing/2014/main" id="{E8F13F04-6E7F-41BA-A5B5-693F5621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0"/>
              <a:ext cx="3629840" cy="326896"/>
            </a:xfrm>
            <a:prstGeom prst="rect">
              <a:avLst/>
            </a:prstGeom>
            <a:solidFill>
              <a:srgbClr val="00427E"/>
            </a:solidFill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rgbClr val="FFFFFF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77" name="文本框 11">
              <a:extLst>
                <a:ext uri="{FF2B5EF4-FFF2-40B4-BE49-F238E27FC236}">
                  <a16:creationId xmlns:a16="http://schemas.microsoft.com/office/drawing/2014/main" id="{1E578095-C455-410F-8618-B276E8A5F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5" y="0"/>
              <a:ext cx="3466505" cy="346442"/>
            </a:xfrm>
            <a:prstGeom prst="rect">
              <a:avLst/>
            </a:prstGeom>
            <a:noFill/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03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個股需包含</a:t>
              </a:r>
              <a:r>
                <a:rPr lang="en-US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年以上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grpSp>
        <p:nvGrpSpPr>
          <p:cNvPr id="78" name="组合 13">
            <a:extLst>
              <a:ext uri="{FF2B5EF4-FFF2-40B4-BE49-F238E27FC236}">
                <a16:creationId xmlns:a16="http://schemas.microsoft.com/office/drawing/2014/main" id="{46ADDD17-7F99-49B0-9943-E0735C3609E4}"/>
              </a:ext>
            </a:extLst>
          </p:cNvPr>
          <p:cNvGrpSpPr>
            <a:grpSpLocks/>
          </p:cNvGrpSpPr>
          <p:nvPr/>
        </p:nvGrpSpPr>
        <p:grpSpPr bwMode="auto">
          <a:xfrm>
            <a:off x="3986138" y="5056530"/>
            <a:ext cx="3578354" cy="404023"/>
            <a:chOff x="-1" y="0"/>
            <a:chExt cx="3931538" cy="404248"/>
          </a:xfrm>
          <a:solidFill>
            <a:srgbClr val="902825"/>
          </a:solidFill>
        </p:grpSpPr>
        <p:sp>
          <p:nvSpPr>
            <p:cNvPr id="79" name="矩形 14">
              <a:extLst>
                <a:ext uri="{FF2B5EF4-FFF2-40B4-BE49-F238E27FC236}">
                  <a16:creationId xmlns:a16="http://schemas.microsoft.com/office/drawing/2014/main" id="{F03835E0-CBFB-45BF-9009-9D4F1465C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900"/>
              <a:ext cx="3931538" cy="402348"/>
            </a:xfrm>
            <a:prstGeom prst="rect">
              <a:avLst/>
            </a:prstGeom>
            <a:solidFill>
              <a:srgbClr val="00427E"/>
            </a:solidFill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 sz="2200" b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  <p:sp>
          <p:nvSpPr>
            <p:cNvPr id="80" name="文本框 11">
              <a:extLst>
                <a:ext uri="{FF2B5EF4-FFF2-40B4-BE49-F238E27FC236}">
                  <a16:creationId xmlns:a16="http://schemas.microsoft.com/office/drawing/2014/main" id="{2ED0DE25-3BA4-4DEC-BAE1-B0AE64208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36" y="0"/>
              <a:ext cx="3768201" cy="346442"/>
            </a:xfrm>
            <a:prstGeom prst="rect">
              <a:avLst/>
            </a:prstGeom>
            <a:solidFill>
              <a:srgbClr val="00427E"/>
            </a:solidFill>
            <a:ln w="707" cap="flat">
              <a:noFill/>
              <a:prstDash val="solid"/>
              <a:miter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+mn-lt"/>
                </a:rPr>
                <a:t>04 </a:t>
              </a:r>
              <a:r>
                <a:rPr lang="zh-TW" altLang="zh-TW" sz="2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投資人需設定停</a:t>
              </a:r>
              <a:r>
                <a:rPr lang="zh-TW" altLang="zh-TW" sz="2200" b="1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損標準</a:t>
              </a:r>
              <a:endParaRPr lang="zh-CN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+mn-lt"/>
              </a:endParaRPr>
            </a:p>
          </p:txBody>
        </p:sp>
      </p:grpSp>
      <p:sp>
        <p:nvSpPr>
          <p:cNvPr id="82" name="矩形 17">
            <a:extLst>
              <a:ext uri="{FF2B5EF4-FFF2-40B4-BE49-F238E27FC236}">
                <a16:creationId xmlns:a16="http://schemas.microsoft.com/office/drawing/2014/main" id="{3FF5CEF0-5122-4777-8B45-0377EB91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38" y="4024727"/>
            <a:ext cx="3540782" cy="69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個股需包含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年以上的交易記錄才會被拿來做資料分析</a:t>
            </a: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5" name="投影片編號版面配置區 84">
            <a:extLst>
              <a:ext uri="{FF2B5EF4-FFF2-40B4-BE49-F238E27FC236}">
                <a16:creationId xmlns:a16="http://schemas.microsoft.com/office/drawing/2014/main" id="{31C02F75-FA56-4A85-B498-2345BF42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65DF-6F26-4D35-B0EB-90B9C6888EB6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47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9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2665</Words>
  <Application>Microsoft Office PowerPoint</Application>
  <PresentationFormat>寬螢幕</PresentationFormat>
  <Paragraphs>587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7" baseType="lpstr">
      <vt:lpstr>Microsoft YaHei</vt:lpstr>
      <vt:lpstr>NexusSerif</vt:lpstr>
      <vt:lpstr>思源黑体 CN Regular</vt:lpstr>
      <vt:lpstr>標楷體</vt:lpstr>
      <vt:lpstr>Arial</vt:lpstr>
      <vt:lpstr>Calibri</vt:lpstr>
      <vt:lpstr>Calibri Light</vt:lpstr>
      <vt:lpstr>Cambria Math</vt:lpstr>
      <vt:lpstr>Georgia</vt:lpstr>
      <vt:lpstr>Microsoft Himalaya</vt:lpstr>
      <vt:lpstr>Segoe UI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翌暄 吳</dc:creator>
  <cp:lastModifiedBy>翌暄 吳</cp:lastModifiedBy>
  <cp:revision>245</cp:revision>
  <dcterms:created xsi:type="dcterms:W3CDTF">2021-12-13T14:41:27Z</dcterms:created>
  <dcterms:modified xsi:type="dcterms:W3CDTF">2021-12-15T15:40:20Z</dcterms:modified>
</cp:coreProperties>
</file>