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0" r:id="rId5"/>
    <p:sldId id="264" r:id="rId6"/>
    <p:sldId id="265" r:id="rId7"/>
    <p:sldId id="266" r:id="rId8"/>
    <p:sldId id="276" r:id="rId9"/>
    <p:sldId id="268" r:id="rId10"/>
    <p:sldId id="274" r:id="rId11"/>
    <p:sldId id="271" r:id="rId12"/>
    <p:sldId id="26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96C602-3EDD-433E-94F6-338F7F6CD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08498A-F049-486F-9DE4-3F291AB38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065934-51E3-47BA-BC8F-4217697F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D304-ADDF-4FE3-B2D5-BCD0FD58F5DB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27BB0C-EEAF-4E2C-8647-50B1D7CE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78FCF6-A09C-42D5-BEC2-024B611B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08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495B7-D8F8-46B8-AF76-8F56EE3F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499EBD-CC9F-4CF4-B724-FBD51079C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3C493F-5E8E-48C2-B9A4-A7E6D79D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D304-ADDF-4FE3-B2D5-BCD0FD58F5DB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51FC84-0C38-41CF-ADA3-7EC87739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F3F7F8-A32A-469A-8CB0-827C1392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98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6CC322B-BA85-4D4D-957A-9FC9EA19D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C97ACF-3A30-4162-83E2-97754E98B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FE27CD-927D-44BC-8C9F-CBC67EC0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D304-ADDF-4FE3-B2D5-BCD0FD58F5DB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DB69B-754E-4FBB-B313-2C7E35AC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43BE0D-731D-429C-90D5-F09FCF17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0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D3790-7894-4095-92BE-F94ADD78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4A9104-D9D5-46C9-A03E-D2D38F2A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1AD02B-ECE4-4878-A3E2-066459FF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D304-ADDF-4FE3-B2D5-BCD0FD58F5DB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442736-9B73-4FFA-A74A-75AEAED6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D5218E-2899-4675-A3D7-3DED74C3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66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30B97-F411-43C0-B34E-18B07E8E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F838A1-84FC-4CB4-835E-7F9F3FD5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9649D8-F5DA-41C1-B39C-EDC6DE49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D304-ADDF-4FE3-B2D5-BCD0FD58F5DB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54D70C-0BD6-44D7-8BDB-4354C932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FB3F3D-EA8C-4828-94F8-DAF878D0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93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98DB7-1D80-4CF8-A9CF-5CEC3A62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609CE-57D2-4281-8838-FE4DD27D5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7C3D5C-D802-48CE-BB5E-BB25BBA95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F99CC6-DC13-4AD2-9171-F6FBDA7B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D304-ADDF-4FE3-B2D5-BCD0FD58F5DB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AD1B00-72DA-46DF-A854-98EAEC4B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6D07F7-8AF4-4ACC-B3F0-F13FB9FB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13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A43F9-7654-45B6-9787-BCD1A4EB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16432-4861-493E-8EB2-17FF62300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7FC600-8D44-4DEF-A1BF-EC533C6B3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45FA70-88C1-44E4-9D08-C6EB9ABA1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AB5738-0F5D-475D-967F-22492FB43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15EC7CD-0F6C-4E4B-9A71-7100C6DD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D304-ADDF-4FE3-B2D5-BCD0FD58F5DB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C7CF4D-3B02-4E0C-8262-EBB51617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716060-012D-4CCE-B464-210F0D0D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0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A971D-4CFA-450F-A3D9-CE98C18C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F421993-B320-4344-AA13-14E2CC27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D304-ADDF-4FE3-B2D5-BCD0FD58F5DB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5F7C53-834B-4B5D-83A6-DFBDE7DB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BFF993-67CE-4E5D-98C3-2DE97786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04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F63A32C-8821-4517-9816-7E511271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D304-ADDF-4FE3-B2D5-BCD0FD58F5DB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76E691-53A8-48FC-BF1A-4E814BA4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2A167C-563F-40CA-AD20-6D675E4A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7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24CBA-3C1A-4856-815D-A7A17E21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511B06-222C-4370-A5DE-D12FE375E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048139-8469-41C4-A176-916C6856D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8147BF-750E-4DAF-BF93-57A86849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D304-ADDF-4FE3-B2D5-BCD0FD58F5DB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8766DB-B55D-4124-A81E-1AD14BEB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43B0A6-FB76-4BBD-9E5B-CD224159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60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57B08-5E7C-4275-8102-33BC57C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8C292EB-3347-4FED-8D7B-4E7F9BE30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8BFBC8-CDBC-4A21-AC1C-9EA020B0A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DFB8C4-F230-4BB2-8365-DECDC4A8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D304-ADDF-4FE3-B2D5-BCD0FD58F5DB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C9B48A-321A-4B3C-A39E-E72CA76E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1C9608-A6EC-419C-9C59-D08EC9EF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1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B09E1F-73BA-4A3A-9D8C-4A92FB80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D7F4E9-0BD4-424B-8148-428C2100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0919B7-BA16-4ECC-8C07-2B896074D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4D304-ADDF-4FE3-B2D5-BCD0FD58F5DB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EDBDA-6BB5-44F2-8640-31235D389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5BDEB9-106D-476F-9D23-D43F67604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24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>
            <a:extLst>
              <a:ext uri="{FF2B5EF4-FFF2-40B4-BE49-F238E27FC236}">
                <a16:creationId xmlns:a16="http://schemas.microsoft.com/office/drawing/2014/main" id="{CAF5BDA6-C25B-4EAB-AFB6-34FD82BBE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8215" y="4378783"/>
            <a:ext cx="7056784" cy="2160240"/>
          </a:xfrm>
        </p:spPr>
        <p:txBody>
          <a:bodyPr>
            <a:noAutofit/>
          </a:bodyPr>
          <a:lstStyle/>
          <a:p>
            <a:pPr algn="r">
              <a:lnSpc>
                <a:spcPct val="80000"/>
              </a:lnSpc>
            </a:pP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審查委員：王維聰 老師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>
              <a:lnSpc>
                <a:spcPct val="80000"/>
              </a:lnSpc>
            </a:pP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侯建任 老師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>
              <a:lnSpc>
                <a:spcPct val="80000"/>
              </a:lnSpc>
            </a:pP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>
              <a:lnSpc>
                <a:spcPct val="80000"/>
              </a:lnSpc>
            </a:pP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指導教授：王惠嘉 老師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>
              <a:lnSpc>
                <a:spcPct val="80000"/>
              </a:lnSpc>
            </a:pP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>
              <a:lnSpc>
                <a:spcPct val="80000"/>
              </a:lnSpc>
            </a:pP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國立成功大學  工資管所  吳翌暄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37EA36-27FB-46C5-AF6E-9561B2EC05F8}"/>
              </a:ext>
            </a:extLst>
          </p:cNvPr>
          <p:cNvGrpSpPr/>
          <p:nvPr/>
        </p:nvGrpSpPr>
        <p:grpSpPr>
          <a:xfrm>
            <a:off x="-152400" y="925623"/>
            <a:ext cx="12064999" cy="3686629"/>
            <a:chOff x="0" y="1230423"/>
            <a:chExt cx="12064999" cy="3686629"/>
          </a:xfrm>
        </p:grpSpPr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0FF0DB11-D65B-477E-B338-AB7D46BB5FAC}"/>
                </a:ext>
              </a:extLst>
            </p:cNvPr>
            <p:cNvSpPr/>
            <p:nvPr/>
          </p:nvSpPr>
          <p:spPr>
            <a:xfrm>
              <a:off x="0" y="3981369"/>
              <a:ext cx="5255097" cy="317858"/>
            </a:xfrm>
            <a:prstGeom prst="trapezoid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FAFE7F6-38D8-4125-A784-4A3B8330F5F7}"/>
                </a:ext>
              </a:extLst>
            </p:cNvPr>
            <p:cNvGrpSpPr/>
            <p:nvPr/>
          </p:nvGrpSpPr>
          <p:grpSpPr>
            <a:xfrm>
              <a:off x="958850" y="1230423"/>
              <a:ext cx="9893300" cy="3686629"/>
              <a:chOff x="1149350" y="951023"/>
              <a:chExt cx="9893300" cy="3686629"/>
            </a:xfrm>
          </p:grpSpPr>
          <p:sp>
            <p:nvSpPr>
              <p:cNvPr id="7" name="圆角矩形 1523">
                <a:extLst>
                  <a:ext uri="{FF2B5EF4-FFF2-40B4-BE49-F238E27FC236}">
                    <a16:creationId xmlns:a16="http://schemas.microsoft.com/office/drawing/2014/main" id="{CB4D301E-EA01-47D4-95A9-6A508CFD6556}"/>
                  </a:ext>
                </a:extLst>
              </p:cNvPr>
              <p:cNvSpPr/>
              <p:nvPr/>
            </p:nvSpPr>
            <p:spPr>
              <a:xfrm>
                <a:off x="2952750" y="951023"/>
                <a:ext cx="6096000" cy="3686629"/>
              </a:xfrm>
              <a:prstGeom prst="roundRect">
                <a:avLst>
                  <a:gd name="adj" fmla="val 2756"/>
                </a:avLst>
              </a:prstGeom>
              <a:noFill/>
              <a:ln w="25400">
                <a:gradFill flip="none" rotWithShape="1">
                  <a:gsLst>
                    <a:gs pos="82000">
                      <a:schemeClr val="bg1">
                        <a:alpha val="0"/>
                      </a:schemeClr>
                    </a:gs>
                    <a:gs pos="23000">
                      <a:schemeClr val="bg1">
                        <a:alpha val="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圆角矩形 5">
                <a:extLst>
                  <a:ext uri="{FF2B5EF4-FFF2-40B4-BE49-F238E27FC236}">
                    <a16:creationId xmlns:a16="http://schemas.microsoft.com/office/drawing/2014/main" id="{E26BE3BE-EFB5-43F1-BC17-9AF6AB25B628}"/>
                  </a:ext>
                </a:extLst>
              </p:cNvPr>
              <p:cNvSpPr/>
              <p:nvPr/>
            </p:nvSpPr>
            <p:spPr>
              <a:xfrm>
                <a:off x="1149350" y="1587500"/>
                <a:ext cx="9893300" cy="2235200"/>
              </a:xfrm>
              <a:prstGeom prst="roundRect">
                <a:avLst>
                  <a:gd name="adj" fmla="val 4545"/>
                </a:avLst>
              </a:prstGeom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TW" altLang="en-US" sz="5000" dirty="0">
                    <a:solidFill>
                      <a:schemeClr val="bg1"/>
                    </a:solidFill>
                    <a:latin typeface="Microsoft Himalaya" panose="01010100010101010101" pitchFamily="2" charset="0"/>
                    <a:ea typeface="標楷體" panose="03000509000000000000" pitchFamily="65" charset="-120"/>
                    <a:cs typeface="Microsoft Himalaya" panose="01010100010101010101" pitchFamily="2" charset="0"/>
                  </a:rPr>
                  <a:t>使用強化學習推薦個人化投資組合</a:t>
                </a:r>
                <a:endParaRPr lang="zh-CN" altLang="en-US" sz="5000" dirty="0">
                  <a:solidFill>
                    <a:schemeClr val="bg1"/>
                  </a:solidFill>
                  <a:latin typeface="Microsoft Himalaya" panose="01010100010101010101" pitchFamily="2" charset="0"/>
                  <a:ea typeface="標楷體" panose="03000509000000000000" pitchFamily="65" charset="-120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3" name="梯形 12">
              <a:extLst>
                <a:ext uri="{FF2B5EF4-FFF2-40B4-BE49-F238E27FC236}">
                  <a16:creationId xmlns:a16="http://schemas.microsoft.com/office/drawing/2014/main" id="{DD555E37-2AE1-469B-BE02-9C6A53D82E3C}"/>
                </a:ext>
              </a:extLst>
            </p:cNvPr>
            <p:cNvSpPr/>
            <p:nvPr/>
          </p:nvSpPr>
          <p:spPr>
            <a:xfrm rot="10800000">
              <a:off x="6962301" y="1600200"/>
              <a:ext cx="5102698" cy="266700"/>
            </a:xfrm>
            <a:prstGeom prst="trapezoid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67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2F6E11-A573-4D17-8254-EBCDAFFB7FAE}"/>
              </a:ext>
            </a:extLst>
          </p:cNvPr>
          <p:cNvSpPr/>
          <p:nvPr/>
        </p:nvSpPr>
        <p:spPr>
          <a:xfrm>
            <a:off x="-36970" y="-88900"/>
            <a:ext cx="3916143" cy="694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973EE-DBB4-4BB1-A236-64C7677382EA}"/>
              </a:ext>
            </a:extLst>
          </p:cNvPr>
          <p:cNvSpPr/>
          <p:nvPr/>
        </p:nvSpPr>
        <p:spPr>
          <a:xfrm>
            <a:off x="0" y="504661"/>
            <a:ext cx="3879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Times New Roman" panose="02020603050405020304" pitchFamily="18" charset="0"/>
                <a:ea typeface="阿里巴巴普惠体 2.0 45 Light" panose="00020600040101010101" pitchFamily="18" charset="-122"/>
                <a:cs typeface="Times New Roman" panose="02020603050405020304" pitchFamily="18" charset="0"/>
              </a:rPr>
              <a:t>02</a:t>
            </a:r>
            <a:endParaRPr lang="zh-CN" altLang="en-US" sz="8000" i="1" dirty="0">
              <a:solidFill>
                <a:schemeClr val="bg1"/>
              </a:solidFill>
              <a:latin typeface="Times New Roman" panose="02020603050405020304" pitchFamily="18" charset="0"/>
              <a:ea typeface="阿里巴巴普惠体 2.0 45 Light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7F352B-948D-4108-B0BD-9CD5C300172F}"/>
              </a:ext>
            </a:extLst>
          </p:cNvPr>
          <p:cNvSpPr/>
          <p:nvPr/>
        </p:nvSpPr>
        <p:spPr>
          <a:xfrm>
            <a:off x="950319" y="2232821"/>
            <a:ext cx="1562574" cy="19666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Segoe UI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15" name="文本框 18">
            <a:extLst>
              <a:ext uri="{FF2B5EF4-FFF2-40B4-BE49-F238E27FC236}">
                <a16:creationId xmlns:a16="http://schemas.microsoft.com/office/drawing/2014/main" id="{4969FF42-A7B5-46BD-96AE-F595D26D8D34}"/>
              </a:ext>
            </a:extLst>
          </p:cNvPr>
          <p:cNvSpPr txBox="1"/>
          <p:nvPr/>
        </p:nvSpPr>
        <p:spPr>
          <a:xfrm>
            <a:off x="1183477" y="2663183"/>
            <a:ext cx="2499403" cy="901470"/>
          </a:xfrm>
          <a:prstGeom prst="rect">
            <a:avLst/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TW" altLang="en-US" sz="8000" b="1" spc="300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文獻</a:t>
            </a:r>
            <a:endParaRPr lang="en-US" altLang="zh-TW" sz="8000" b="1" spc="300" dirty="0">
              <a:solidFill>
                <a:schemeClr val="bg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  <a:p>
            <a:pPr algn="ctr"/>
            <a:r>
              <a:rPr lang="zh-TW" altLang="en-US" sz="8000" b="1" spc="300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探討</a:t>
            </a:r>
            <a:endParaRPr lang="zh-CN" altLang="en-US" sz="8000" b="1" spc="300" dirty="0">
              <a:solidFill>
                <a:schemeClr val="bg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D56FBCC-63D8-4A2A-8618-E32505B28D5E}"/>
              </a:ext>
            </a:extLst>
          </p:cNvPr>
          <p:cNvSpPr/>
          <p:nvPr/>
        </p:nvSpPr>
        <p:spPr>
          <a:xfrm>
            <a:off x="5889518" y="1845926"/>
            <a:ext cx="3851382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研究背景與動機</a:t>
            </a:r>
            <a:endParaRPr lang="zh-CN" altLang="en-US" sz="3800" dirty="0">
              <a:solidFill>
                <a:schemeClr val="tx1"/>
              </a:solidFill>
              <a:cs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CEE0A9D-C1F7-4853-BB86-501BF9FBD428}"/>
              </a:ext>
            </a:extLst>
          </p:cNvPr>
          <p:cNvSpPr/>
          <p:nvPr/>
        </p:nvSpPr>
        <p:spPr>
          <a:xfrm>
            <a:off x="5889518" y="3138202"/>
            <a:ext cx="4727682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800" b="1" spc="300" dirty="0">
                <a:solidFill>
                  <a:schemeClr val="bg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研究目的</a:t>
            </a:r>
            <a:endParaRPr lang="zh-CN" altLang="en-US" sz="3800" dirty="0">
              <a:solidFill>
                <a:schemeClr val="bg2">
                  <a:lumMod val="90000"/>
                </a:schemeClr>
              </a:solidFill>
              <a:cs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25774D0-C5B9-493E-9373-2C29DD406268}"/>
              </a:ext>
            </a:extLst>
          </p:cNvPr>
          <p:cNvSpPr/>
          <p:nvPr/>
        </p:nvSpPr>
        <p:spPr>
          <a:xfrm>
            <a:off x="5889518" y="4406315"/>
            <a:ext cx="3978382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800" b="1" spc="300" dirty="0">
                <a:solidFill>
                  <a:schemeClr val="bg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研究範圍與限制</a:t>
            </a:r>
            <a:endParaRPr lang="zh-CN" altLang="en-US" sz="3800" dirty="0">
              <a:solidFill>
                <a:schemeClr val="bg2">
                  <a:lumMod val="90000"/>
                </a:schemeClr>
              </a:solidFill>
              <a:cs typeface="+mn-ea"/>
            </a:endParaRPr>
          </a:p>
        </p:txBody>
      </p:sp>
      <p:grpSp>
        <p:nvGrpSpPr>
          <p:cNvPr id="42" name="组合 5">
            <a:extLst>
              <a:ext uri="{FF2B5EF4-FFF2-40B4-BE49-F238E27FC236}">
                <a16:creationId xmlns:a16="http://schemas.microsoft.com/office/drawing/2014/main" id="{BC71F190-DEF9-49E4-A665-40676ECDCB9B}"/>
              </a:ext>
            </a:extLst>
          </p:cNvPr>
          <p:cNvGrpSpPr/>
          <p:nvPr/>
        </p:nvGrpSpPr>
        <p:grpSpPr>
          <a:xfrm>
            <a:off x="4758151" y="1648847"/>
            <a:ext cx="1040454" cy="901081"/>
            <a:chOff x="4438248" y="1649887"/>
            <a:chExt cx="720670" cy="642272"/>
          </a:xfrm>
        </p:grpSpPr>
        <p:sp>
          <p:nvSpPr>
            <p:cNvPr id="43" name="圆角矩形 6">
              <a:extLst>
                <a:ext uri="{FF2B5EF4-FFF2-40B4-BE49-F238E27FC236}">
                  <a16:creationId xmlns:a16="http://schemas.microsoft.com/office/drawing/2014/main" id="{E4D619EF-CB65-4EDE-B962-6A421FB42137}"/>
                </a:ext>
              </a:extLst>
            </p:cNvPr>
            <p:cNvSpPr/>
            <p:nvPr/>
          </p:nvSpPr>
          <p:spPr>
            <a:xfrm>
              <a:off x="4460144" y="1649887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文本框 11">
              <a:extLst>
                <a:ext uri="{FF2B5EF4-FFF2-40B4-BE49-F238E27FC236}">
                  <a16:creationId xmlns:a16="http://schemas.microsoft.com/office/drawing/2014/main" id="{F277C3F4-FC0D-4181-8668-110C772F0F50}"/>
                </a:ext>
              </a:extLst>
            </p:cNvPr>
            <p:cNvSpPr txBox="1"/>
            <p:nvPr/>
          </p:nvSpPr>
          <p:spPr>
            <a:xfrm>
              <a:off x="4438248" y="1701763"/>
              <a:ext cx="720670" cy="504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45" name="组合 5">
            <a:extLst>
              <a:ext uri="{FF2B5EF4-FFF2-40B4-BE49-F238E27FC236}">
                <a16:creationId xmlns:a16="http://schemas.microsoft.com/office/drawing/2014/main" id="{D7F85C80-7223-439E-84FD-0D1A8CAB63D2}"/>
              </a:ext>
            </a:extLst>
          </p:cNvPr>
          <p:cNvGrpSpPr/>
          <p:nvPr/>
        </p:nvGrpSpPr>
        <p:grpSpPr>
          <a:xfrm>
            <a:off x="4772680" y="2927880"/>
            <a:ext cx="1040454" cy="901081"/>
            <a:chOff x="4438248" y="1649887"/>
            <a:chExt cx="720670" cy="642272"/>
          </a:xfrm>
        </p:grpSpPr>
        <p:sp>
          <p:nvSpPr>
            <p:cNvPr id="46" name="圆角矩形 6">
              <a:extLst>
                <a:ext uri="{FF2B5EF4-FFF2-40B4-BE49-F238E27FC236}">
                  <a16:creationId xmlns:a16="http://schemas.microsoft.com/office/drawing/2014/main" id="{04273C38-7D98-4FB7-A85B-D42C751153C2}"/>
                </a:ext>
              </a:extLst>
            </p:cNvPr>
            <p:cNvSpPr/>
            <p:nvPr/>
          </p:nvSpPr>
          <p:spPr>
            <a:xfrm>
              <a:off x="4460144" y="1649887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文本框 11">
              <a:extLst>
                <a:ext uri="{FF2B5EF4-FFF2-40B4-BE49-F238E27FC236}">
                  <a16:creationId xmlns:a16="http://schemas.microsoft.com/office/drawing/2014/main" id="{34B6428F-B0C1-4B94-82DA-C7D8236BA661}"/>
                </a:ext>
              </a:extLst>
            </p:cNvPr>
            <p:cNvSpPr txBox="1"/>
            <p:nvPr/>
          </p:nvSpPr>
          <p:spPr>
            <a:xfrm>
              <a:off x="4438248" y="1701763"/>
              <a:ext cx="720670" cy="504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48" name="组合 5">
            <a:extLst>
              <a:ext uri="{FF2B5EF4-FFF2-40B4-BE49-F238E27FC236}">
                <a16:creationId xmlns:a16="http://schemas.microsoft.com/office/drawing/2014/main" id="{71C575A0-E3E6-4131-899C-1DB2EA920109}"/>
              </a:ext>
            </a:extLst>
          </p:cNvPr>
          <p:cNvGrpSpPr/>
          <p:nvPr/>
        </p:nvGrpSpPr>
        <p:grpSpPr>
          <a:xfrm>
            <a:off x="4758151" y="4254293"/>
            <a:ext cx="1040454" cy="901081"/>
            <a:chOff x="4438248" y="1649887"/>
            <a:chExt cx="720670" cy="642272"/>
          </a:xfrm>
        </p:grpSpPr>
        <p:sp>
          <p:nvSpPr>
            <p:cNvPr id="49" name="圆角矩形 6">
              <a:extLst>
                <a:ext uri="{FF2B5EF4-FFF2-40B4-BE49-F238E27FC236}">
                  <a16:creationId xmlns:a16="http://schemas.microsoft.com/office/drawing/2014/main" id="{BEBB117A-5D2B-4799-9A2A-2A1198190E8E}"/>
                </a:ext>
              </a:extLst>
            </p:cNvPr>
            <p:cNvSpPr/>
            <p:nvPr/>
          </p:nvSpPr>
          <p:spPr>
            <a:xfrm>
              <a:off x="4460144" y="1649887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文本框 11">
              <a:extLst>
                <a:ext uri="{FF2B5EF4-FFF2-40B4-BE49-F238E27FC236}">
                  <a16:creationId xmlns:a16="http://schemas.microsoft.com/office/drawing/2014/main" id="{0E67EBA6-0067-414A-B377-7906B7DECAA9}"/>
                </a:ext>
              </a:extLst>
            </p:cNvPr>
            <p:cNvSpPr txBox="1"/>
            <p:nvPr/>
          </p:nvSpPr>
          <p:spPr>
            <a:xfrm>
              <a:off x="4438248" y="1701763"/>
              <a:ext cx="720670" cy="504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61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研究背景與動機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2276D-5C0F-4231-973D-35DC9ADA6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96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67EBD-EF08-4B2F-BF0B-48820AC4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AF9D9B-4F1A-417F-86B2-83E3F1C4A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22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31">
            <a:extLst>
              <a:ext uri="{FF2B5EF4-FFF2-40B4-BE49-F238E27FC236}">
                <a16:creationId xmlns:a16="http://schemas.microsoft.com/office/drawing/2014/main" id="{2EAEF55B-AF5D-4117-A055-89C2090B8C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5872" b="29235"/>
          <a:stretch/>
        </p:blipFill>
        <p:spPr>
          <a:xfrm>
            <a:off x="0" y="-21771"/>
            <a:ext cx="12192000" cy="6879771"/>
          </a:xfrm>
          <a:prstGeom prst="rect">
            <a:avLst/>
          </a:prstGeom>
        </p:spPr>
      </p:pic>
      <p:sp>
        <p:nvSpPr>
          <p:cNvPr id="9" name="圆角矩形 45">
            <a:extLst>
              <a:ext uri="{FF2B5EF4-FFF2-40B4-BE49-F238E27FC236}">
                <a16:creationId xmlns:a16="http://schemas.microsoft.com/office/drawing/2014/main" id="{1C697798-1D3C-4632-8ABB-2B458ACEE6B7}"/>
              </a:ext>
            </a:extLst>
          </p:cNvPr>
          <p:cNvSpPr/>
          <p:nvPr/>
        </p:nvSpPr>
        <p:spPr>
          <a:xfrm>
            <a:off x="3048000" y="780791"/>
            <a:ext cx="6096000" cy="3686629"/>
          </a:xfrm>
          <a:prstGeom prst="roundRect">
            <a:avLst>
              <a:gd name="adj" fmla="val 2756"/>
            </a:avLst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圆角矩形 32">
            <a:extLst>
              <a:ext uri="{FF2B5EF4-FFF2-40B4-BE49-F238E27FC236}">
                <a16:creationId xmlns:a16="http://schemas.microsoft.com/office/drawing/2014/main" id="{D7F138ED-A804-4C8E-9C0C-586BC6A0D398}"/>
              </a:ext>
            </a:extLst>
          </p:cNvPr>
          <p:cNvSpPr/>
          <p:nvPr/>
        </p:nvSpPr>
        <p:spPr>
          <a:xfrm>
            <a:off x="1320802" y="1460500"/>
            <a:ext cx="9550398" cy="4356100"/>
          </a:xfrm>
          <a:prstGeom prst="roundRect">
            <a:avLst>
              <a:gd name="adj" fmla="val 2332"/>
            </a:avLst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39">
            <a:extLst>
              <a:ext uri="{FF2B5EF4-FFF2-40B4-BE49-F238E27FC236}">
                <a16:creationId xmlns:a16="http://schemas.microsoft.com/office/drawing/2014/main" id="{50125BFF-D7A2-4B6E-8403-E97D18152AD9}"/>
              </a:ext>
            </a:extLst>
          </p:cNvPr>
          <p:cNvGrpSpPr/>
          <p:nvPr/>
        </p:nvGrpSpPr>
        <p:grpSpPr>
          <a:xfrm>
            <a:off x="2061620" y="2160239"/>
            <a:ext cx="3772303" cy="669771"/>
            <a:chOff x="4765730" y="1404455"/>
            <a:chExt cx="3772303" cy="669771"/>
          </a:xfrm>
        </p:grpSpPr>
        <p:grpSp>
          <p:nvGrpSpPr>
            <p:cNvPr id="12" name="组合 5">
              <a:extLst>
                <a:ext uri="{FF2B5EF4-FFF2-40B4-BE49-F238E27FC236}">
                  <a16:creationId xmlns:a16="http://schemas.microsoft.com/office/drawing/2014/main" id="{AA7DAA56-1A22-4F9E-BA43-53B593A939FA}"/>
                </a:ext>
              </a:extLst>
            </p:cNvPr>
            <p:cNvGrpSpPr/>
            <p:nvPr/>
          </p:nvGrpSpPr>
          <p:grpSpPr>
            <a:xfrm>
              <a:off x="4765730" y="1431954"/>
              <a:ext cx="720670" cy="642272"/>
              <a:chOff x="4438248" y="1649887"/>
              <a:chExt cx="720670" cy="642272"/>
            </a:xfrm>
          </p:grpSpPr>
          <p:sp>
            <p:nvSpPr>
              <p:cNvPr id="15" name="圆角矩形 6">
                <a:extLst>
                  <a:ext uri="{FF2B5EF4-FFF2-40B4-BE49-F238E27FC236}">
                    <a16:creationId xmlns:a16="http://schemas.microsoft.com/office/drawing/2014/main" id="{44463D2D-404B-4987-85EC-E4C14542C6C5}"/>
                  </a:ext>
                </a:extLst>
              </p:cNvPr>
              <p:cNvSpPr/>
              <p:nvPr/>
            </p:nvSpPr>
            <p:spPr>
              <a:xfrm>
                <a:off x="4460144" y="1649887"/>
                <a:ext cx="673167" cy="642272"/>
              </a:xfrm>
              <a:prstGeom prst="roundRect">
                <a:avLst>
                  <a:gd name="adj" fmla="val 11351"/>
                </a:avLst>
              </a:prstGeom>
              <a:ln w="444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文本框 11">
                <a:extLst>
                  <a:ext uri="{FF2B5EF4-FFF2-40B4-BE49-F238E27FC236}">
                    <a16:creationId xmlns:a16="http://schemas.microsoft.com/office/drawing/2014/main" id="{5FB9E392-039B-4CD9-9FF4-0EECE12AA4E3}"/>
                  </a:ext>
                </a:extLst>
              </p:cNvPr>
              <p:cNvSpPr txBox="1"/>
              <p:nvPr/>
            </p:nvSpPr>
            <p:spPr>
              <a:xfrm>
                <a:off x="4438248" y="1701763"/>
                <a:ext cx="7206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01</a:t>
                </a:r>
                <a:endParaRPr lang="zh-CN" altLang="en-US" sz="3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sp>
          <p:nvSpPr>
            <p:cNvPr id="13" name="文本框 16">
              <a:extLst>
                <a:ext uri="{FF2B5EF4-FFF2-40B4-BE49-F238E27FC236}">
                  <a16:creationId xmlns:a16="http://schemas.microsoft.com/office/drawing/2014/main" id="{185881F2-3963-427C-BF1B-1E382298E6A2}"/>
                </a:ext>
              </a:extLst>
            </p:cNvPr>
            <p:cNvSpPr txBox="1"/>
            <p:nvPr/>
          </p:nvSpPr>
          <p:spPr>
            <a:xfrm>
              <a:off x="5746318" y="1404455"/>
              <a:ext cx="279171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5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緒論</a:t>
              </a:r>
              <a:endParaRPr lang="zh-CN" altLang="en-US" sz="35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grpSp>
        <p:nvGrpSpPr>
          <p:cNvPr id="17" name="组合 38">
            <a:extLst>
              <a:ext uri="{FF2B5EF4-FFF2-40B4-BE49-F238E27FC236}">
                <a16:creationId xmlns:a16="http://schemas.microsoft.com/office/drawing/2014/main" id="{B87562A5-8B79-4CCC-A1F2-CADA3148732A}"/>
              </a:ext>
            </a:extLst>
          </p:cNvPr>
          <p:cNvGrpSpPr/>
          <p:nvPr/>
        </p:nvGrpSpPr>
        <p:grpSpPr>
          <a:xfrm>
            <a:off x="6675327" y="2187738"/>
            <a:ext cx="3772303" cy="669444"/>
            <a:chOff x="4765730" y="2370005"/>
            <a:chExt cx="3772303" cy="669444"/>
          </a:xfrm>
        </p:grpSpPr>
        <p:grpSp>
          <p:nvGrpSpPr>
            <p:cNvPr id="18" name="组合 21">
              <a:extLst>
                <a:ext uri="{FF2B5EF4-FFF2-40B4-BE49-F238E27FC236}">
                  <a16:creationId xmlns:a16="http://schemas.microsoft.com/office/drawing/2014/main" id="{7B0E1566-9A8F-4B24-B248-EDA77B93C5EC}"/>
                </a:ext>
              </a:extLst>
            </p:cNvPr>
            <p:cNvGrpSpPr/>
            <p:nvPr/>
          </p:nvGrpSpPr>
          <p:grpSpPr>
            <a:xfrm>
              <a:off x="4765730" y="2397177"/>
              <a:ext cx="720670" cy="642272"/>
              <a:chOff x="4438248" y="2615110"/>
              <a:chExt cx="720670" cy="642272"/>
            </a:xfrm>
          </p:grpSpPr>
          <p:sp>
            <p:nvSpPr>
              <p:cNvPr id="21" name="圆角矩形 7">
                <a:extLst>
                  <a:ext uri="{FF2B5EF4-FFF2-40B4-BE49-F238E27FC236}">
                    <a16:creationId xmlns:a16="http://schemas.microsoft.com/office/drawing/2014/main" id="{12E3D5A6-A37F-4049-BB3B-D93983266041}"/>
                  </a:ext>
                </a:extLst>
              </p:cNvPr>
              <p:cNvSpPr/>
              <p:nvPr/>
            </p:nvSpPr>
            <p:spPr>
              <a:xfrm>
                <a:off x="4460144" y="2615110"/>
                <a:ext cx="673167" cy="642272"/>
              </a:xfrm>
              <a:prstGeom prst="roundRect">
                <a:avLst>
                  <a:gd name="adj" fmla="val 11351"/>
                </a:avLst>
              </a:prstGeom>
              <a:ln w="444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文本框 12">
                <a:extLst>
                  <a:ext uri="{FF2B5EF4-FFF2-40B4-BE49-F238E27FC236}">
                    <a16:creationId xmlns:a16="http://schemas.microsoft.com/office/drawing/2014/main" id="{E2BF02F2-DC3B-4079-80EE-93EF26A9ACB5}"/>
                  </a:ext>
                </a:extLst>
              </p:cNvPr>
              <p:cNvSpPr txBox="1"/>
              <p:nvPr/>
            </p:nvSpPr>
            <p:spPr>
              <a:xfrm>
                <a:off x="4438248" y="2671694"/>
                <a:ext cx="7206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04</a:t>
                </a:r>
                <a:endParaRPr lang="zh-CN" altLang="en-US" sz="3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sp>
          <p:nvSpPr>
            <p:cNvPr id="19" name="文本框 17">
              <a:extLst>
                <a:ext uri="{FF2B5EF4-FFF2-40B4-BE49-F238E27FC236}">
                  <a16:creationId xmlns:a16="http://schemas.microsoft.com/office/drawing/2014/main" id="{248AABCD-7078-44F8-A63A-0A9DD5CBD137}"/>
                </a:ext>
              </a:extLst>
            </p:cNvPr>
            <p:cNvSpPr txBox="1"/>
            <p:nvPr/>
          </p:nvSpPr>
          <p:spPr>
            <a:xfrm>
              <a:off x="5746318" y="2370005"/>
              <a:ext cx="279171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5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預期進度</a:t>
              </a:r>
              <a:endParaRPr lang="zh-CN" altLang="en-US" sz="35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grpSp>
        <p:nvGrpSpPr>
          <p:cNvPr id="23" name="组合 37">
            <a:extLst>
              <a:ext uri="{FF2B5EF4-FFF2-40B4-BE49-F238E27FC236}">
                <a16:creationId xmlns:a16="http://schemas.microsoft.com/office/drawing/2014/main" id="{EF87BA44-A21C-422D-8388-6DFEAECC93CC}"/>
              </a:ext>
            </a:extLst>
          </p:cNvPr>
          <p:cNvGrpSpPr/>
          <p:nvPr/>
        </p:nvGrpSpPr>
        <p:grpSpPr>
          <a:xfrm>
            <a:off x="2061620" y="3284170"/>
            <a:ext cx="3772302" cy="663995"/>
            <a:chOff x="4765730" y="3340677"/>
            <a:chExt cx="3772302" cy="663995"/>
          </a:xfrm>
        </p:grpSpPr>
        <p:grpSp>
          <p:nvGrpSpPr>
            <p:cNvPr id="24" name="组合 28">
              <a:extLst>
                <a:ext uri="{FF2B5EF4-FFF2-40B4-BE49-F238E27FC236}">
                  <a16:creationId xmlns:a16="http://schemas.microsoft.com/office/drawing/2014/main" id="{DB579B18-6B07-40FA-B44D-B1385A3E9134}"/>
                </a:ext>
              </a:extLst>
            </p:cNvPr>
            <p:cNvGrpSpPr/>
            <p:nvPr/>
          </p:nvGrpSpPr>
          <p:grpSpPr>
            <a:xfrm>
              <a:off x="4765730" y="3362400"/>
              <a:ext cx="720670" cy="642272"/>
              <a:chOff x="4438248" y="3580333"/>
              <a:chExt cx="720670" cy="642272"/>
            </a:xfrm>
          </p:grpSpPr>
          <p:sp>
            <p:nvSpPr>
              <p:cNvPr id="27" name="圆角矩形 8">
                <a:extLst>
                  <a:ext uri="{FF2B5EF4-FFF2-40B4-BE49-F238E27FC236}">
                    <a16:creationId xmlns:a16="http://schemas.microsoft.com/office/drawing/2014/main" id="{1BE0D37C-58C0-400F-A3B5-E95F350CFBE6}"/>
                  </a:ext>
                </a:extLst>
              </p:cNvPr>
              <p:cNvSpPr/>
              <p:nvPr/>
            </p:nvSpPr>
            <p:spPr>
              <a:xfrm>
                <a:off x="4460144" y="3580333"/>
                <a:ext cx="673167" cy="642272"/>
              </a:xfrm>
              <a:prstGeom prst="roundRect">
                <a:avLst>
                  <a:gd name="adj" fmla="val 11351"/>
                </a:avLst>
              </a:prstGeom>
              <a:ln w="444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文本框 13">
                <a:extLst>
                  <a:ext uri="{FF2B5EF4-FFF2-40B4-BE49-F238E27FC236}">
                    <a16:creationId xmlns:a16="http://schemas.microsoft.com/office/drawing/2014/main" id="{AC4FC39C-10F4-44B2-BFED-D725D63C4CA8}"/>
                  </a:ext>
                </a:extLst>
              </p:cNvPr>
              <p:cNvSpPr txBox="1"/>
              <p:nvPr/>
            </p:nvSpPr>
            <p:spPr>
              <a:xfrm>
                <a:off x="4438248" y="3637985"/>
                <a:ext cx="7206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02</a:t>
                </a:r>
                <a:endParaRPr lang="zh-CN" altLang="en-US" sz="3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sp>
          <p:nvSpPr>
            <p:cNvPr id="25" name="文本框 18">
              <a:extLst>
                <a:ext uri="{FF2B5EF4-FFF2-40B4-BE49-F238E27FC236}">
                  <a16:creationId xmlns:a16="http://schemas.microsoft.com/office/drawing/2014/main" id="{CC7444DE-9E2B-47D0-B944-0E8253A1F6F8}"/>
                </a:ext>
              </a:extLst>
            </p:cNvPr>
            <p:cNvSpPr txBox="1"/>
            <p:nvPr/>
          </p:nvSpPr>
          <p:spPr>
            <a:xfrm>
              <a:off x="5746317" y="3340677"/>
              <a:ext cx="279171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5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文獻探討</a:t>
              </a:r>
              <a:endParaRPr lang="zh-CN" altLang="en-US" sz="35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grpSp>
        <p:nvGrpSpPr>
          <p:cNvPr id="35" name="组合 35">
            <a:extLst>
              <a:ext uri="{FF2B5EF4-FFF2-40B4-BE49-F238E27FC236}">
                <a16:creationId xmlns:a16="http://schemas.microsoft.com/office/drawing/2014/main" id="{5B2171AB-5255-4895-80FD-36046561F806}"/>
              </a:ext>
            </a:extLst>
          </p:cNvPr>
          <p:cNvGrpSpPr/>
          <p:nvPr/>
        </p:nvGrpSpPr>
        <p:grpSpPr>
          <a:xfrm>
            <a:off x="2061619" y="4434945"/>
            <a:ext cx="3772303" cy="669444"/>
            <a:chOff x="4765730" y="5265674"/>
            <a:chExt cx="3772303" cy="669444"/>
          </a:xfrm>
        </p:grpSpPr>
        <p:grpSp>
          <p:nvGrpSpPr>
            <p:cNvPr id="36" name="组合 30">
              <a:extLst>
                <a:ext uri="{FF2B5EF4-FFF2-40B4-BE49-F238E27FC236}">
                  <a16:creationId xmlns:a16="http://schemas.microsoft.com/office/drawing/2014/main" id="{67DC560B-6799-436A-9BFE-8ACCE2590495}"/>
                </a:ext>
              </a:extLst>
            </p:cNvPr>
            <p:cNvGrpSpPr/>
            <p:nvPr/>
          </p:nvGrpSpPr>
          <p:grpSpPr>
            <a:xfrm>
              <a:off x="4765730" y="5292846"/>
              <a:ext cx="720670" cy="642272"/>
              <a:chOff x="4438248" y="5510779"/>
              <a:chExt cx="720670" cy="642272"/>
            </a:xfrm>
          </p:grpSpPr>
          <p:sp>
            <p:nvSpPr>
              <p:cNvPr id="39" name="圆角矩形 10">
                <a:extLst>
                  <a:ext uri="{FF2B5EF4-FFF2-40B4-BE49-F238E27FC236}">
                    <a16:creationId xmlns:a16="http://schemas.microsoft.com/office/drawing/2014/main" id="{A0EDE8F8-D7F5-4176-B30A-FE1B38F91F9F}"/>
                  </a:ext>
                </a:extLst>
              </p:cNvPr>
              <p:cNvSpPr/>
              <p:nvPr/>
            </p:nvSpPr>
            <p:spPr>
              <a:xfrm>
                <a:off x="4460144" y="5510779"/>
                <a:ext cx="673167" cy="642272"/>
              </a:xfrm>
              <a:prstGeom prst="roundRect">
                <a:avLst>
                  <a:gd name="adj" fmla="val 11351"/>
                </a:avLst>
              </a:prstGeom>
              <a:ln w="444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文本框 15">
                <a:extLst>
                  <a:ext uri="{FF2B5EF4-FFF2-40B4-BE49-F238E27FC236}">
                    <a16:creationId xmlns:a16="http://schemas.microsoft.com/office/drawing/2014/main" id="{19236535-9723-4A8C-8558-81C92DA1B60D}"/>
                  </a:ext>
                </a:extLst>
              </p:cNvPr>
              <p:cNvSpPr txBox="1"/>
              <p:nvPr/>
            </p:nvSpPr>
            <p:spPr>
              <a:xfrm>
                <a:off x="4438248" y="5570349"/>
                <a:ext cx="7206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03</a:t>
                </a:r>
                <a:endParaRPr lang="zh-CN" altLang="en-US" sz="3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sp>
          <p:nvSpPr>
            <p:cNvPr id="37" name="文本框 20">
              <a:extLst>
                <a:ext uri="{FF2B5EF4-FFF2-40B4-BE49-F238E27FC236}">
                  <a16:creationId xmlns:a16="http://schemas.microsoft.com/office/drawing/2014/main" id="{335357E7-4208-4D26-A649-D8708A76F073}"/>
                </a:ext>
              </a:extLst>
            </p:cNvPr>
            <p:cNvSpPr txBox="1"/>
            <p:nvPr/>
          </p:nvSpPr>
          <p:spPr>
            <a:xfrm>
              <a:off x="5746318" y="5265674"/>
              <a:ext cx="279171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5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研究方法</a:t>
              </a:r>
              <a:endParaRPr lang="zh-CN" altLang="en-US" sz="35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E476E998-5430-4B91-B7EA-87676066BE69}"/>
              </a:ext>
            </a:extLst>
          </p:cNvPr>
          <p:cNvSpPr/>
          <p:nvPr/>
        </p:nvSpPr>
        <p:spPr>
          <a:xfrm>
            <a:off x="3042208" y="773291"/>
            <a:ext cx="610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報告大綱</a:t>
            </a:r>
            <a:endParaRPr lang="zh-CN" altLang="en-US" sz="3600" b="1" i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152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2F6E11-A573-4D17-8254-EBCDAFFB7FAE}"/>
              </a:ext>
            </a:extLst>
          </p:cNvPr>
          <p:cNvSpPr/>
          <p:nvPr/>
        </p:nvSpPr>
        <p:spPr>
          <a:xfrm>
            <a:off x="-36970" y="-88900"/>
            <a:ext cx="3916143" cy="694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973EE-DBB4-4BB1-A236-64C7677382EA}"/>
              </a:ext>
            </a:extLst>
          </p:cNvPr>
          <p:cNvSpPr/>
          <p:nvPr/>
        </p:nvSpPr>
        <p:spPr>
          <a:xfrm>
            <a:off x="0" y="504661"/>
            <a:ext cx="3879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Times New Roman" panose="02020603050405020304" pitchFamily="18" charset="0"/>
                <a:ea typeface="阿里巴巴普惠体 2.0 45 Light" panose="00020600040101010101" pitchFamily="18" charset="-122"/>
                <a:cs typeface="Times New Roman" panose="02020603050405020304" pitchFamily="18" charset="0"/>
              </a:rPr>
              <a:t>01</a:t>
            </a:r>
            <a:endParaRPr lang="zh-CN" altLang="en-US" sz="8000" i="1" dirty="0">
              <a:solidFill>
                <a:schemeClr val="bg1"/>
              </a:solidFill>
              <a:latin typeface="Times New Roman" panose="02020603050405020304" pitchFamily="18" charset="0"/>
              <a:ea typeface="阿里巴巴普惠体 2.0 45 Light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7F352B-948D-4108-B0BD-9CD5C300172F}"/>
              </a:ext>
            </a:extLst>
          </p:cNvPr>
          <p:cNvSpPr/>
          <p:nvPr/>
        </p:nvSpPr>
        <p:spPr>
          <a:xfrm>
            <a:off x="950319" y="2232821"/>
            <a:ext cx="1562574" cy="19666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Segoe UI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15" name="文本框 18">
            <a:extLst>
              <a:ext uri="{FF2B5EF4-FFF2-40B4-BE49-F238E27FC236}">
                <a16:creationId xmlns:a16="http://schemas.microsoft.com/office/drawing/2014/main" id="{4969FF42-A7B5-46BD-96AE-F595D26D8D34}"/>
              </a:ext>
            </a:extLst>
          </p:cNvPr>
          <p:cNvSpPr txBox="1"/>
          <p:nvPr/>
        </p:nvSpPr>
        <p:spPr>
          <a:xfrm>
            <a:off x="1183477" y="2663183"/>
            <a:ext cx="2499403" cy="901470"/>
          </a:xfrm>
          <a:prstGeom prst="rect">
            <a:avLst/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TW" altLang="en-US" sz="8000" b="1" spc="300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緒論</a:t>
            </a:r>
            <a:endParaRPr lang="zh-CN" altLang="en-US" sz="8000" b="1" spc="300" dirty="0">
              <a:solidFill>
                <a:schemeClr val="bg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D56FBCC-63D8-4A2A-8618-E32505B28D5E}"/>
              </a:ext>
            </a:extLst>
          </p:cNvPr>
          <p:cNvSpPr/>
          <p:nvPr/>
        </p:nvSpPr>
        <p:spPr>
          <a:xfrm>
            <a:off x="5889518" y="1845926"/>
            <a:ext cx="3851382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研究背景與動機</a:t>
            </a:r>
            <a:endParaRPr lang="zh-CN" altLang="en-US" sz="3800" dirty="0">
              <a:solidFill>
                <a:schemeClr val="tx1"/>
              </a:solidFill>
              <a:cs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CEE0A9D-C1F7-4853-BB86-501BF9FBD428}"/>
              </a:ext>
            </a:extLst>
          </p:cNvPr>
          <p:cNvSpPr/>
          <p:nvPr/>
        </p:nvSpPr>
        <p:spPr>
          <a:xfrm>
            <a:off x="5889518" y="3138202"/>
            <a:ext cx="4727682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800" b="1" spc="300" dirty="0">
                <a:solidFill>
                  <a:schemeClr val="bg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研究目的</a:t>
            </a:r>
            <a:endParaRPr lang="zh-CN" altLang="en-US" sz="3800" dirty="0">
              <a:solidFill>
                <a:schemeClr val="bg2">
                  <a:lumMod val="90000"/>
                </a:schemeClr>
              </a:solidFill>
              <a:cs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25774D0-C5B9-493E-9373-2C29DD406268}"/>
              </a:ext>
            </a:extLst>
          </p:cNvPr>
          <p:cNvSpPr/>
          <p:nvPr/>
        </p:nvSpPr>
        <p:spPr>
          <a:xfrm>
            <a:off x="5889518" y="4406315"/>
            <a:ext cx="3978382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800" b="1" spc="300" dirty="0">
                <a:solidFill>
                  <a:schemeClr val="bg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研究範圍與限制</a:t>
            </a:r>
            <a:endParaRPr lang="zh-CN" altLang="en-US" sz="3800" dirty="0">
              <a:solidFill>
                <a:schemeClr val="bg2">
                  <a:lumMod val="90000"/>
                </a:schemeClr>
              </a:solidFill>
              <a:cs typeface="+mn-ea"/>
            </a:endParaRPr>
          </a:p>
        </p:txBody>
      </p:sp>
      <p:grpSp>
        <p:nvGrpSpPr>
          <p:cNvPr id="42" name="组合 5">
            <a:extLst>
              <a:ext uri="{FF2B5EF4-FFF2-40B4-BE49-F238E27FC236}">
                <a16:creationId xmlns:a16="http://schemas.microsoft.com/office/drawing/2014/main" id="{BC71F190-DEF9-49E4-A665-40676ECDCB9B}"/>
              </a:ext>
            </a:extLst>
          </p:cNvPr>
          <p:cNvGrpSpPr/>
          <p:nvPr/>
        </p:nvGrpSpPr>
        <p:grpSpPr>
          <a:xfrm>
            <a:off x="4758151" y="1648847"/>
            <a:ext cx="1040454" cy="901081"/>
            <a:chOff x="4438248" y="1649887"/>
            <a:chExt cx="720670" cy="642272"/>
          </a:xfrm>
        </p:grpSpPr>
        <p:sp>
          <p:nvSpPr>
            <p:cNvPr id="43" name="圆角矩形 6">
              <a:extLst>
                <a:ext uri="{FF2B5EF4-FFF2-40B4-BE49-F238E27FC236}">
                  <a16:creationId xmlns:a16="http://schemas.microsoft.com/office/drawing/2014/main" id="{E4D619EF-CB65-4EDE-B962-6A421FB42137}"/>
                </a:ext>
              </a:extLst>
            </p:cNvPr>
            <p:cNvSpPr/>
            <p:nvPr/>
          </p:nvSpPr>
          <p:spPr>
            <a:xfrm>
              <a:off x="4460144" y="1649887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文本框 11">
              <a:extLst>
                <a:ext uri="{FF2B5EF4-FFF2-40B4-BE49-F238E27FC236}">
                  <a16:creationId xmlns:a16="http://schemas.microsoft.com/office/drawing/2014/main" id="{F277C3F4-FC0D-4181-8668-110C772F0F50}"/>
                </a:ext>
              </a:extLst>
            </p:cNvPr>
            <p:cNvSpPr txBox="1"/>
            <p:nvPr/>
          </p:nvSpPr>
          <p:spPr>
            <a:xfrm>
              <a:off x="4438248" y="1701763"/>
              <a:ext cx="720670" cy="504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45" name="组合 5">
            <a:extLst>
              <a:ext uri="{FF2B5EF4-FFF2-40B4-BE49-F238E27FC236}">
                <a16:creationId xmlns:a16="http://schemas.microsoft.com/office/drawing/2014/main" id="{D7F85C80-7223-439E-84FD-0D1A8CAB63D2}"/>
              </a:ext>
            </a:extLst>
          </p:cNvPr>
          <p:cNvGrpSpPr/>
          <p:nvPr/>
        </p:nvGrpSpPr>
        <p:grpSpPr>
          <a:xfrm>
            <a:off x="4772680" y="2927880"/>
            <a:ext cx="1040454" cy="901081"/>
            <a:chOff x="4438248" y="1649887"/>
            <a:chExt cx="720670" cy="642272"/>
          </a:xfrm>
        </p:grpSpPr>
        <p:sp>
          <p:nvSpPr>
            <p:cNvPr id="46" name="圆角矩形 6">
              <a:extLst>
                <a:ext uri="{FF2B5EF4-FFF2-40B4-BE49-F238E27FC236}">
                  <a16:creationId xmlns:a16="http://schemas.microsoft.com/office/drawing/2014/main" id="{04273C38-7D98-4FB7-A85B-D42C751153C2}"/>
                </a:ext>
              </a:extLst>
            </p:cNvPr>
            <p:cNvSpPr/>
            <p:nvPr/>
          </p:nvSpPr>
          <p:spPr>
            <a:xfrm>
              <a:off x="4460144" y="1649887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文本框 11">
              <a:extLst>
                <a:ext uri="{FF2B5EF4-FFF2-40B4-BE49-F238E27FC236}">
                  <a16:creationId xmlns:a16="http://schemas.microsoft.com/office/drawing/2014/main" id="{34B6428F-B0C1-4B94-82DA-C7D8236BA661}"/>
                </a:ext>
              </a:extLst>
            </p:cNvPr>
            <p:cNvSpPr txBox="1"/>
            <p:nvPr/>
          </p:nvSpPr>
          <p:spPr>
            <a:xfrm>
              <a:off x="4438248" y="1701763"/>
              <a:ext cx="720670" cy="504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48" name="组合 5">
            <a:extLst>
              <a:ext uri="{FF2B5EF4-FFF2-40B4-BE49-F238E27FC236}">
                <a16:creationId xmlns:a16="http://schemas.microsoft.com/office/drawing/2014/main" id="{71C575A0-E3E6-4131-899C-1DB2EA920109}"/>
              </a:ext>
            </a:extLst>
          </p:cNvPr>
          <p:cNvGrpSpPr/>
          <p:nvPr/>
        </p:nvGrpSpPr>
        <p:grpSpPr>
          <a:xfrm>
            <a:off x="4758151" y="4254293"/>
            <a:ext cx="1040454" cy="901081"/>
            <a:chOff x="4438248" y="1649887"/>
            <a:chExt cx="720670" cy="642272"/>
          </a:xfrm>
        </p:grpSpPr>
        <p:sp>
          <p:nvSpPr>
            <p:cNvPr id="49" name="圆角矩形 6">
              <a:extLst>
                <a:ext uri="{FF2B5EF4-FFF2-40B4-BE49-F238E27FC236}">
                  <a16:creationId xmlns:a16="http://schemas.microsoft.com/office/drawing/2014/main" id="{BEBB117A-5D2B-4799-9A2A-2A1198190E8E}"/>
                </a:ext>
              </a:extLst>
            </p:cNvPr>
            <p:cNvSpPr/>
            <p:nvPr/>
          </p:nvSpPr>
          <p:spPr>
            <a:xfrm>
              <a:off x="4460144" y="1649887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文本框 11">
              <a:extLst>
                <a:ext uri="{FF2B5EF4-FFF2-40B4-BE49-F238E27FC236}">
                  <a16:creationId xmlns:a16="http://schemas.microsoft.com/office/drawing/2014/main" id="{0E67EBA6-0067-414A-B377-7906B7DECAA9}"/>
                </a:ext>
              </a:extLst>
            </p:cNvPr>
            <p:cNvSpPr txBox="1"/>
            <p:nvPr/>
          </p:nvSpPr>
          <p:spPr>
            <a:xfrm>
              <a:off x="4438248" y="1701763"/>
              <a:ext cx="720670" cy="504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58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研究背景與動機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34998F-5A4C-42B2-BCB4-3FC629D82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513160"/>
            <a:ext cx="4680520" cy="31362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1C56702-8B59-41B8-AF2B-8626CB93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2497626"/>
            <a:ext cx="4973907" cy="316730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E571C86-E949-4B60-8917-E59CED92EEE1}"/>
              </a:ext>
            </a:extLst>
          </p:cNvPr>
          <p:cNvSpPr txBox="1"/>
          <p:nvPr/>
        </p:nvSpPr>
        <p:spPr>
          <a:xfrm>
            <a:off x="1703512" y="5681633"/>
            <a:ext cx="1823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dirty="0"/>
              <a:t>經濟日報</a:t>
            </a:r>
            <a:r>
              <a:rPr lang="en-US" altLang="zh-TW" sz="1800" dirty="0"/>
              <a:t>, 2021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25D5E7-DACB-46DF-B242-A299E4AE2F9E}"/>
              </a:ext>
            </a:extLst>
          </p:cNvPr>
          <p:cNvSpPr txBox="1"/>
          <p:nvPr/>
        </p:nvSpPr>
        <p:spPr>
          <a:xfrm>
            <a:off x="8328248" y="5647807"/>
            <a:ext cx="1823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Advisers, 2021</a:t>
            </a:r>
            <a:endParaRPr lang="zh-TW" altLang="en-US" dirty="0"/>
          </a:p>
        </p:txBody>
      </p:sp>
      <p:sp>
        <p:nvSpPr>
          <p:cNvPr id="9" name="內容版面配置區 6">
            <a:extLst>
              <a:ext uri="{FF2B5EF4-FFF2-40B4-BE49-F238E27FC236}">
                <a16:creationId xmlns:a16="http://schemas.microsoft.com/office/drawing/2014/main" id="{0CD51E2B-3D27-48B7-A576-7D94F7FD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182684"/>
            <a:ext cx="5400600" cy="11604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現今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年中央銀行資料顯示，存款利率已接近零利率的趨勢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經濟日報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2021)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內容版面配置區 6">
            <a:extLst>
              <a:ext uri="{FF2B5EF4-FFF2-40B4-BE49-F238E27FC236}">
                <a16:creationId xmlns:a16="http://schemas.microsoft.com/office/drawing/2014/main" id="{E7A48FBD-7349-4BCE-AC57-2D7F8B6B9448}"/>
              </a:ext>
            </a:extLst>
          </p:cNvPr>
          <p:cNvSpPr txBox="1">
            <a:spLocks/>
          </p:cNvSpPr>
          <p:nvPr/>
        </p:nvSpPr>
        <p:spPr bwMode="auto">
          <a:xfrm>
            <a:off x="6096000" y="1125538"/>
            <a:ext cx="6048672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3000"/>
              </a:spcBef>
              <a:spcAft>
                <a:spcPts val="50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年消費者物價指數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(CPI)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年增率來到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2.36%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，超過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2% 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通膨警戒線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(Advisers, 2021)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162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研究背景與動機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2276D-5C0F-4231-973D-35DC9ADA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09"/>
            <a:ext cx="10515600" cy="1349375"/>
          </a:xfrm>
        </p:spPr>
        <p:txBody>
          <a:bodyPr/>
          <a:lstStyle/>
          <a:p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根據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2020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年財富管理大調查，民眾偏好的投資理財工具以</a:t>
            </a:r>
            <a:r>
              <a:rPr lang="zh-TW" altLang="zh-TW" sz="25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股票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為主要投資標的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股票</a:t>
            </a:r>
            <a:r>
              <a:rPr lang="zh-TW" altLang="zh-TW" sz="25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普遍性高、投資便利，資訊取得上也很方便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財訊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2020)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176EB99-F570-43E7-B955-62E7F967A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37" y="2711879"/>
            <a:ext cx="7578685" cy="32987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4C0D28-8714-4D0E-8653-3F0326B6F09C}"/>
              </a:ext>
            </a:extLst>
          </p:cNvPr>
          <p:cNvSpPr txBox="1"/>
          <p:nvPr/>
        </p:nvSpPr>
        <p:spPr>
          <a:xfrm>
            <a:off x="5109220" y="5993627"/>
            <a:ext cx="1292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財訊</a:t>
            </a:r>
            <a:r>
              <a:rPr lang="en-US" altLang="zh-TW" sz="1800" dirty="0"/>
              <a:t>, 2020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598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研究背景與動機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2276D-5C0F-4231-973D-35DC9ADA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424" y="985294"/>
            <a:ext cx="7543800" cy="5698971"/>
          </a:xfrm>
        </p:spPr>
        <p:txBody>
          <a:bodyPr>
            <a:normAutofit/>
          </a:bodyPr>
          <a:lstStyle/>
          <a:p>
            <a:r>
              <a:rPr lang="zh-TW" altLang="zh-TW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投資</a:t>
            </a:r>
            <a:r>
              <a:rPr lang="zh-TW" altLang="zh-TW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個性</a:t>
            </a:r>
            <a:r>
              <a:rPr lang="zh-TW" altLang="en-US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</a:t>
            </a:r>
            <a:r>
              <a:rPr lang="zh-TW" altLang="en-US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，分別為</a:t>
            </a:r>
            <a:r>
              <a:rPr lang="zh-TW" altLang="zh-TW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風險趨避者、風險中性者、風險偏好者</a:t>
            </a:r>
            <a:r>
              <a:rPr lang="en-US" altLang="zh-TW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 et al. , 2021)</a:t>
            </a:r>
            <a:r>
              <a:rPr lang="zh-TW" altLang="en-US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kern="1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200" kern="1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接著需找出</a:t>
            </a:r>
            <a:r>
              <a:rPr lang="zh-TW" altLang="zh-TW" sz="2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相對應風險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的股票清單</a:t>
            </a:r>
            <a:r>
              <a:rPr lang="en-US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 et al. , 2021)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zh-TW" altLang="zh-TW" sz="2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基本面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分析找出營運良好的股票</a:t>
            </a:r>
            <a:r>
              <a:rPr lang="en-US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200" kern="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Yu et al., 2016)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zh-TW" altLang="zh-TW" sz="2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技術指標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找出正確的進場時機</a:t>
            </a:r>
            <a:r>
              <a:rPr lang="en-US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200" kern="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Wei, 2019)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利用不同資產的組合來分散風險，以達成最適個人化的投資組合</a:t>
            </a:r>
            <a:r>
              <a:rPr lang="en-US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Harnpadungkij</a:t>
            </a:r>
            <a:r>
              <a:rPr lang="en-US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et al., 2019) 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2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C93B8C-5750-4227-853E-23FDDD34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" y="1389241"/>
            <a:ext cx="4322064" cy="287917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F287609-BFA5-4A68-96AF-76D5041979CF}"/>
              </a:ext>
            </a:extLst>
          </p:cNvPr>
          <p:cNvSpPr txBox="1"/>
          <p:nvPr/>
        </p:nvSpPr>
        <p:spPr>
          <a:xfrm>
            <a:off x="1361876" y="4268415"/>
            <a:ext cx="1823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 et al. , 2021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20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研究背景與動機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2276D-5C0F-4231-973D-35DC9ADA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976"/>
            <a:ext cx="10515600" cy="5225987"/>
          </a:xfrm>
        </p:spPr>
        <p:txBody>
          <a:bodyPr/>
          <a:lstStyle/>
          <a:p>
            <a:r>
              <a:rPr lang="zh-TW" altLang="zh-TW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而一般大眾使用的投資方式可以分為三種：自學、找理財顧問、社會討論。</a:t>
            </a:r>
            <a:r>
              <a:rPr lang="en-US" altLang="zh-TW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 et al. , 2021)</a:t>
            </a:r>
            <a:r>
              <a:rPr lang="zh-TW" altLang="zh-TW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kern="1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200" kern="1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612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椭圆 42">
            <a:extLst>
              <a:ext uri="{FF2B5EF4-FFF2-40B4-BE49-F238E27FC236}">
                <a16:creationId xmlns:a16="http://schemas.microsoft.com/office/drawing/2014/main" id="{F2783D53-66BB-425B-9CC0-2ED2C5975EA7}"/>
              </a:ext>
            </a:extLst>
          </p:cNvPr>
          <p:cNvSpPr/>
          <p:nvPr/>
        </p:nvSpPr>
        <p:spPr>
          <a:xfrm>
            <a:off x="781726" y="1716804"/>
            <a:ext cx="2844800" cy="2844800"/>
          </a:xfrm>
          <a:prstGeom prst="ellipse">
            <a:avLst/>
          </a:prstGeom>
          <a:solidFill>
            <a:srgbClr val="00427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53" name="椭圆 43">
            <a:extLst>
              <a:ext uri="{FF2B5EF4-FFF2-40B4-BE49-F238E27FC236}">
                <a16:creationId xmlns:a16="http://schemas.microsoft.com/office/drawing/2014/main" id="{F8496BA6-C088-480E-82F4-478B8DCF5F4D}"/>
              </a:ext>
            </a:extLst>
          </p:cNvPr>
          <p:cNvSpPr/>
          <p:nvPr/>
        </p:nvSpPr>
        <p:spPr>
          <a:xfrm>
            <a:off x="667426" y="1602504"/>
            <a:ext cx="3073400" cy="3073400"/>
          </a:xfrm>
          <a:prstGeom prst="ellipse">
            <a:avLst/>
          </a:prstGeom>
          <a:noFill/>
          <a:ln w="12700" cap="flat" cmpd="sng" algn="ctr">
            <a:solidFill>
              <a:srgbClr val="005CA2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阿里巴巴普惠体 R" panose="00020600040101010101" pitchFamily="18" charset="-122"/>
              <a:cs typeface="+mn-cs"/>
            </a:endParaRPr>
          </a:p>
        </p:txBody>
      </p:sp>
      <p:pic>
        <p:nvPicPr>
          <p:cNvPr id="54" name="图片 44" descr="图片包含 屏幕截图&#10;&#10;已生成高可信度的说明">
            <a:extLst>
              <a:ext uri="{FF2B5EF4-FFF2-40B4-BE49-F238E27FC236}">
                <a16:creationId xmlns:a16="http://schemas.microsoft.com/office/drawing/2014/main" id="{0F531892-6321-47E4-90E4-55BF0AF8A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26" y="2119541"/>
            <a:ext cx="990600" cy="990600"/>
          </a:xfrm>
          <a:prstGeom prst="rect">
            <a:avLst/>
          </a:prstGeom>
        </p:spPr>
      </p:pic>
      <p:sp>
        <p:nvSpPr>
          <p:cNvPr id="55" name="文本框 45">
            <a:extLst>
              <a:ext uri="{FF2B5EF4-FFF2-40B4-BE49-F238E27FC236}">
                <a16:creationId xmlns:a16="http://schemas.microsoft.com/office/drawing/2014/main" id="{2AC48ECB-FAB9-47BE-8136-89594A67AD98}"/>
              </a:ext>
            </a:extLst>
          </p:cNvPr>
          <p:cNvSpPr txBox="1"/>
          <p:nvPr/>
        </p:nvSpPr>
        <p:spPr>
          <a:xfrm>
            <a:off x="876976" y="3243322"/>
            <a:ext cx="265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個人化推薦</a:t>
            </a:r>
            <a:endParaRPr lang="zh-CN" altLang="en-US" sz="2800" b="1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文本框 52">
            <a:extLst>
              <a:ext uri="{FF2B5EF4-FFF2-40B4-BE49-F238E27FC236}">
                <a16:creationId xmlns:a16="http://schemas.microsoft.com/office/drawing/2014/main" id="{A3F192C3-4557-40AF-931F-6577F1F83EA6}"/>
              </a:ext>
            </a:extLst>
          </p:cNvPr>
          <p:cNvSpPr txBox="1"/>
          <p:nvPr/>
        </p:nvSpPr>
        <p:spPr>
          <a:xfrm>
            <a:off x="8065637" y="7596876"/>
            <a:ext cx="1922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427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選股評價</a:t>
            </a:r>
            <a:endParaRPr lang="en-US" altLang="zh-CN" sz="1600" b="1" dirty="0">
              <a:solidFill>
                <a:srgbClr val="00427E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3" name="文本框 53">
            <a:extLst>
              <a:ext uri="{FF2B5EF4-FFF2-40B4-BE49-F238E27FC236}">
                <a16:creationId xmlns:a16="http://schemas.microsoft.com/office/drawing/2014/main" id="{E9C7D8E5-D96C-4491-A4B7-AF44E5939DFC}"/>
              </a:ext>
            </a:extLst>
          </p:cNvPr>
          <p:cNvSpPr txBox="1"/>
          <p:nvPr/>
        </p:nvSpPr>
        <p:spPr>
          <a:xfrm>
            <a:off x="7242991" y="7909573"/>
            <a:ext cx="2744883" cy="590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请在这里输入你组成的正文内容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请在这里输入你组成的正文内容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71" name="图形 54">
            <a:extLst>
              <a:ext uri="{FF2B5EF4-FFF2-40B4-BE49-F238E27FC236}">
                <a16:creationId xmlns:a16="http://schemas.microsoft.com/office/drawing/2014/main" id="{35063EEF-AB78-4B8D-86E6-1FB277FE1E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2401" y="7655822"/>
            <a:ext cx="725212" cy="725212"/>
          </a:xfrm>
          <a:prstGeom prst="rect">
            <a:avLst/>
          </a:prstGeom>
        </p:spPr>
      </p:pic>
      <p:sp>
        <p:nvSpPr>
          <p:cNvPr id="80" name="文本框 55">
            <a:extLst>
              <a:ext uri="{FF2B5EF4-FFF2-40B4-BE49-F238E27FC236}">
                <a16:creationId xmlns:a16="http://schemas.microsoft.com/office/drawing/2014/main" id="{2637E20F-FCEA-4AE4-AFD3-8D33CFB43CB0}"/>
              </a:ext>
            </a:extLst>
          </p:cNvPr>
          <p:cNvSpPr txBox="1"/>
          <p:nvPr/>
        </p:nvSpPr>
        <p:spPr>
          <a:xfrm>
            <a:off x="5137481" y="990356"/>
            <a:ext cx="2023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00427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投資個性</a:t>
            </a:r>
            <a:endParaRPr lang="en-US" altLang="zh-CN" sz="2200" b="1" dirty="0">
              <a:solidFill>
                <a:srgbClr val="00427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文本框 56">
            <a:extLst>
              <a:ext uri="{FF2B5EF4-FFF2-40B4-BE49-F238E27FC236}">
                <a16:creationId xmlns:a16="http://schemas.microsoft.com/office/drawing/2014/main" id="{348A76DA-2155-4089-9DEE-DD03CD6AA7FE}"/>
              </a:ext>
            </a:extLst>
          </p:cNvPr>
          <p:cNvSpPr txBox="1"/>
          <p:nvPr/>
        </p:nvSpPr>
        <p:spPr>
          <a:xfrm>
            <a:off x="5126634" y="1303053"/>
            <a:ext cx="4451135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首先需評估投資人的投資個性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風險態度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。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2" name="文本框 57">
            <a:extLst>
              <a:ext uri="{FF2B5EF4-FFF2-40B4-BE49-F238E27FC236}">
                <a16:creationId xmlns:a16="http://schemas.microsoft.com/office/drawing/2014/main" id="{A2E6C8CD-832F-4C88-B473-BA8F4C894109}"/>
              </a:ext>
            </a:extLst>
          </p:cNvPr>
          <p:cNvSpPr txBox="1"/>
          <p:nvPr/>
        </p:nvSpPr>
        <p:spPr>
          <a:xfrm>
            <a:off x="5152126" y="2152603"/>
            <a:ext cx="1979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00427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股票分類</a:t>
            </a:r>
            <a:endParaRPr lang="en-US" altLang="zh-CN" sz="2200" b="1" dirty="0">
              <a:solidFill>
                <a:srgbClr val="00427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" name="文本框 58">
            <a:extLst>
              <a:ext uri="{FF2B5EF4-FFF2-40B4-BE49-F238E27FC236}">
                <a16:creationId xmlns:a16="http://schemas.microsoft.com/office/drawing/2014/main" id="{9E33D699-8959-40D5-BA88-A3D1AA2A20F0}"/>
              </a:ext>
            </a:extLst>
          </p:cNvPr>
          <p:cNvSpPr txBox="1"/>
          <p:nvPr/>
        </p:nvSpPr>
        <p:spPr>
          <a:xfrm>
            <a:off x="5141280" y="2465300"/>
            <a:ext cx="3380928" cy="39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找出跟投資人個性對應的股票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6" name="文本框 55">
            <a:extLst>
              <a:ext uri="{FF2B5EF4-FFF2-40B4-BE49-F238E27FC236}">
                <a16:creationId xmlns:a16="http://schemas.microsoft.com/office/drawing/2014/main" id="{1658A242-7C82-4B11-B44B-3E9B707762FF}"/>
              </a:ext>
            </a:extLst>
          </p:cNvPr>
          <p:cNvSpPr txBox="1"/>
          <p:nvPr/>
        </p:nvSpPr>
        <p:spPr>
          <a:xfrm>
            <a:off x="5177390" y="3204536"/>
            <a:ext cx="2023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00427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選股策略</a:t>
            </a:r>
            <a:endParaRPr lang="en-US" altLang="zh-CN" sz="2200" b="1" dirty="0">
              <a:solidFill>
                <a:srgbClr val="00427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7" name="文本框 56">
            <a:extLst>
              <a:ext uri="{FF2B5EF4-FFF2-40B4-BE49-F238E27FC236}">
                <a16:creationId xmlns:a16="http://schemas.microsoft.com/office/drawing/2014/main" id="{95184205-2ABD-44B5-82C9-81C940ECCB10}"/>
              </a:ext>
            </a:extLst>
          </p:cNvPr>
          <p:cNvSpPr txBox="1"/>
          <p:nvPr/>
        </p:nvSpPr>
        <p:spPr>
          <a:xfrm>
            <a:off x="5166543" y="3517233"/>
            <a:ext cx="3940881" cy="39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透過基本面指標對股票進行評價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8" name="文本框 57">
            <a:extLst>
              <a:ext uri="{FF2B5EF4-FFF2-40B4-BE49-F238E27FC236}">
                <a16:creationId xmlns:a16="http://schemas.microsoft.com/office/drawing/2014/main" id="{B951C05D-628B-4EF9-98B8-12225D390235}"/>
              </a:ext>
            </a:extLst>
          </p:cNvPr>
          <p:cNvSpPr txBox="1"/>
          <p:nvPr/>
        </p:nvSpPr>
        <p:spPr>
          <a:xfrm>
            <a:off x="5192035" y="4366783"/>
            <a:ext cx="1979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00427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擇時交易</a:t>
            </a:r>
            <a:endParaRPr lang="en-US" altLang="zh-CN" sz="2200" b="1" dirty="0">
              <a:solidFill>
                <a:srgbClr val="00427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769B9E30-1C9A-44FF-97BD-D52D67DC50EE}"/>
              </a:ext>
            </a:extLst>
          </p:cNvPr>
          <p:cNvSpPr txBox="1"/>
          <p:nvPr/>
        </p:nvSpPr>
        <p:spPr>
          <a:xfrm>
            <a:off x="5181189" y="4679480"/>
            <a:ext cx="4932075" cy="39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將技術指標提供給強化學習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來預測未來趨勢。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1" name="文本框 55">
            <a:extLst>
              <a:ext uri="{FF2B5EF4-FFF2-40B4-BE49-F238E27FC236}">
                <a16:creationId xmlns:a16="http://schemas.microsoft.com/office/drawing/2014/main" id="{81456616-8F65-4E77-8E56-9748A580B06F}"/>
              </a:ext>
            </a:extLst>
          </p:cNvPr>
          <p:cNvSpPr txBox="1"/>
          <p:nvPr/>
        </p:nvSpPr>
        <p:spPr>
          <a:xfrm>
            <a:off x="5177390" y="5520449"/>
            <a:ext cx="2023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00427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資產配置</a:t>
            </a:r>
            <a:endParaRPr lang="en-US" altLang="zh-CN" sz="2200" b="1" dirty="0">
              <a:solidFill>
                <a:srgbClr val="00427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" name="文本框 56">
            <a:extLst>
              <a:ext uri="{FF2B5EF4-FFF2-40B4-BE49-F238E27FC236}">
                <a16:creationId xmlns:a16="http://schemas.microsoft.com/office/drawing/2014/main" id="{F26125FF-15DE-4DF3-8C22-6FCB5B757C09}"/>
              </a:ext>
            </a:extLst>
          </p:cNvPr>
          <p:cNvSpPr txBox="1"/>
          <p:nvPr/>
        </p:nvSpPr>
        <p:spPr>
          <a:xfrm>
            <a:off x="5166543" y="5833146"/>
            <a:ext cx="5586801" cy="39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將股票評價與技術指標提供給強化學習進行資產配置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4" name="图形 47">
            <a:extLst>
              <a:ext uri="{FF2B5EF4-FFF2-40B4-BE49-F238E27FC236}">
                <a16:creationId xmlns:a16="http://schemas.microsoft.com/office/drawing/2014/main" id="{A59CC458-38D3-455E-B102-D78B13CCD8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80018" y="3219547"/>
            <a:ext cx="872108" cy="872108"/>
          </a:xfrm>
          <a:prstGeom prst="rect">
            <a:avLst/>
          </a:prstGeom>
        </p:spPr>
      </p:pic>
      <p:sp>
        <p:nvSpPr>
          <p:cNvPr id="95" name="MH_Other_19">
            <a:extLst>
              <a:ext uri="{FF2B5EF4-FFF2-40B4-BE49-F238E27FC236}">
                <a16:creationId xmlns:a16="http://schemas.microsoft.com/office/drawing/2014/main" id="{58863CAE-9AB4-4F99-8C9C-E0851BCC8F0F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4405920" y="4436542"/>
            <a:ext cx="672316" cy="642126"/>
          </a:xfrm>
          <a:custGeom>
            <a:avLst/>
            <a:gdLst>
              <a:gd name="T0" fmla="*/ 366124 w 1611313"/>
              <a:gd name="T1" fmla="*/ 1610945 h 1611313"/>
              <a:gd name="T2" fmla="*/ 489434 w 1611313"/>
              <a:gd name="T3" fmla="*/ 1727064 h 1611313"/>
              <a:gd name="T4" fmla="*/ 599113 w 1611313"/>
              <a:gd name="T5" fmla="*/ 1611260 h 1611313"/>
              <a:gd name="T6" fmla="*/ 599113 w 1611313"/>
              <a:gd name="T7" fmla="*/ 1952659 h 1611313"/>
              <a:gd name="T8" fmla="*/ 366124 w 1611313"/>
              <a:gd name="T9" fmla="*/ 1952659 h 1611313"/>
              <a:gd name="T10" fmla="*/ 1027366 w 1611313"/>
              <a:gd name="T11" fmla="*/ 1324703 h 1611313"/>
              <a:gd name="T12" fmla="*/ 1156381 w 1611313"/>
              <a:gd name="T13" fmla="*/ 1446550 h 1611313"/>
              <a:gd name="T14" fmla="*/ 1252430 w 1611313"/>
              <a:gd name="T15" fmla="*/ 1537618 h 1611313"/>
              <a:gd name="T16" fmla="*/ 1260354 w 1611313"/>
              <a:gd name="T17" fmla="*/ 1529368 h 1611313"/>
              <a:gd name="T18" fmla="*/ 1260354 w 1611313"/>
              <a:gd name="T19" fmla="*/ 1952661 h 1611313"/>
              <a:gd name="T20" fmla="*/ 1027366 w 1611313"/>
              <a:gd name="T21" fmla="*/ 1952661 h 1611313"/>
              <a:gd name="T22" fmla="*/ 929733 w 1611313"/>
              <a:gd name="T23" fmla="*/ 1260353 h 1611313"/>
              <a:gd name="T24" fmla="*/ 929733 w 1611313"/>
              <a:gd name="T25" fmla="*/ 1952659 h 1611313"/>
              <a:gd name="T26" fmla="*/ 696745 w 1611313"/>
              <a:gd name="T27" fmla="*/ 1952659 h 1611313"/>
              <a:gd name="T28" fmla="*/ 696745 w 1611313"/>
              <a:gd name="T29" fmla="*/ 1507605 h 1611313"/>
              <a:gd name="T30" fmla="*/ 1590975 w 1611313"/>
              <a:gd name="T31" fmla="*/ 1180471 h 1611313"/>
              <a:gd name="T32" fmla="*/ 1590975 w 1611313"/>
              <a:gd name="T33" fmla="*/ 1952659 h 1611313"/>
              <a:gd name="T34" fmla="*/ 1357986 w 1611313"/>
              <a:gd name="T35" fmla="*/ 1952659 h 1611313"/>
              <a:gd name="T36" fmla="*/ 1357986 w 1611313"/>
              <a:gd name="T37" fmla="*/ 1427204 h 1611313"/>
              <a:gd name="T38" fmla="*/ 1846571 w 1611313"/>
              <a:gd name="T39" fmla="*/ 909762 h 1611313"/>
              <a:gd name="T40" fmla="*/ 1921595 w 1611313"/>
              <a:gd name="T41" fmla="*/ 980386 h 1611313"/>
              <a:gd name="T42" fmla="*/ 1921595 w 1611313"/>
              <a:gd name="T43" fmla="*/ 1952659 h 1611313"/>
              <a:gd name="T44" fmla="*/ 1688608 w 1611313"/>
              <a:gd name="T45" fmla="*/ 1952659 h 1611313"/>
              <a:gd name="T46" fmla="*/ 1688608 w 1611313"/>
              <a:gd name="T47" fmla="*/ 1077614 h 1611313"/>
              <a:gd name="T48" fmla="*/ 1369516 w 1611313"/>
              <a:gd name="T49" fmla="*/ 201924 h 1611313"/>
              <a:gd name="T50" fmla="*/ 1966622 w 1611313"/>
              <a:gd name="T51" fmla="*/ 256445 h 1611313"/>
              <a:gd name="T52" fmla="*/ 2048074 w 1611313"/>
              <a:gd name="T53" fmla="*/ 848901 h 1611313"/>
              <a:gd name="T54" fmla="*/ 1846503 w 1611313"/>
              <a:gd name="T55" fmla="*/ 655536 h 1611313"/>
              <a:gd name="T56" fmla="*/ 1253200 w 1611313"/>
              <a:gd name="T57" fmla="*/ 1284446 h 1611313"/>
              <a:gd name="T58" fmla="*/ 1157170 w 1611313"/>
              <a:gd name="T59" fmla="*/ 1193787 h 1611313"/>
              <a:gd name="T60" fmla="*/ 977783 w 1611313"/>
              <a:gd name="T61" fmla="*/ 1024514 h 1611313"/>
              <a:gd name="T62" fmla="*/ 944188 w 1611313"/>
              <a:gd name="T63" fmla="*/ 992815 h 1611313"/>
              <a:gd name="T64" fmla="*/ 490970 w 1611313"/>
              <a:gd name="T65" fmla="*/ 1473371 h 1611313"/>
              <a:gd name="T66" fmla="*/ 215237 w 1611313"/>
              <a:gd name="T67" fmla="*/ 1213123 h 1611313"/>
              <a:gd name="T68" fmla="*/ 668454 w 1611313"/>
              <a:gd name="T69" fmla="*/ 732565 h 1611313"/>
              <a:gd name="T70" fmla="*/ 793961 w 1611313"/>
              <a:gd name="T71" fmla="*/ 599429 h 1611313"/>
              <a:gd name="T72" fmla="*/ 919784 w 1611313"/>
              <a:gd name="T73" fmla="*/ 466293 h 1611313"/>
              <a:gd name="T74" fmla="*/ 1228796 w 1611313"/>
              <a:gd name="T75" fmla="*/ 757924 h 1611313"/>
              <a:gd name="T76" fmla="*/ 1570770 w 1611313"/>
              <a:gd name="T77" fmla="*/ 395287 h 1611313"/>
              <a:gd name="T78" fmla="*/ 0 w 1611313"/>
              <a:gd name="T79" fmla="*/ 0 h 1611313"/>
              <a:gd name="T80" fmla="*/ 96958 w 1611313"/>
              <a:gd name="T81" fmla="*/ 0 h 1611313"/>
              <a:gd name="T82" fmla="*/ 96958 w 1611313"/>
              <a:gd name="T83" fmla="*/ 2155273 h 1611313"/>
              <a:gd name="T84" fmla="*/ 2252216 w 1611313"/>
              <a:gd name="T85" fmla="*/ 2155273 h 1611313"/>
              <a:gd name="T86" fmla="*/ 2252216 w 1611313"/>
              <a:gd name="T87" fmla="*/ 2252216 h 1611313"/>
              <a:gd name="T88" fmla="*/ 96958 w 1611313"/>
              <a:gd name="T89" fmla="*/ 2252216 h 1611313"/>
              <a:gd name="T90" fmla="*/ 0 w 1611313"/>
              <a:gd name="T91" fmla="*/ 2252216 h 1611313"/>
              <a:gd name="T92" fmla="*/ 0 w 1611313"/>
              <a:gd name="T93" fmla="*/ 2155273 h 161131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11313" h="1611313">
                <a:moveTo>
                  <a:pt x="261938" y="1152525"/>
                </a:moveTo>
                <a:lnTo>
                  <a:pt x="350158" y="1235601"/>
                </a:lnTo>
                <a:lnTo>
                  <a:pt x="428626" y="1152751"/>
                </a:lnTo>
                <a:lnTo>
                  <a:pt x="428626" y="1397000"/>
                </a:lnTo>
                <a:lnTo>
                  <a:pt x="261938" y="1397000"/>
                </a:lnTo>
                <a:lnTo>
                  <a:pt x="261938" y="1152525"/>
                </a:lnTo>
                <a:close/>
                <a:moveTo>
                  <a:pt x="735013" y="947738"/>
                </a:moveTo>
                <a:lnTo>
                  <a:pt x="827315" y="1034912"/>
                </a:lnTo>
                <a:lnTo>
                  <a:pt x="896031" y="1100065"/>
                </a:lnTo>
                <a:lnTo>
                  <a:pt x="901701" y="1094163"/>
                </a:lnTo>
                <a:lnTo>
                  <a:pt x="901701" y="1397001"/>
                </a:lnTo>
                <a:lnTo>
                  <a:pt x="735013" y="1397001"/>
                </a:lnTo>
                <a:lnTo>
                  <a:pt x="735013" y="947738"/>
                </a:lnTo>
                <a:close/>
                <a:moveTo>
                  <a:pt x="665163" y="901700"/>
                </a:moveTo>
                <a:lnTo>
                  <a:pt x="665163" y="1397000"/>
                </a:lnTo>
                <a:lnTo>
                  <a:pt x="498475" y="1397000"/>
                </a:lnTo>
                <a:lnTo>
                  <a:pt x="498475" y="1078593"/>
                </a:lnTo>
                <a:lnTo>
                  <a:pt x="665163" y="901700"/>
                </a:lnTo>
                <a:close/>
                <a:moveTo>
                  <a:pt x="1138238" y="844550"/>
                </a:moveTo>
                <a:lnTo>
                  <a:pt x="1138238" y="1397000"/>
                </a:lnTo>
                <a:lnTo>
                  <a:pt x="971550" y="1397000"/>
                </a:lnTo>
                <a:lnTo>
                  <a:pt x="971550" y="1021071"/>
                </a:lnTo>
                <a:lnTo>
                  <a:pt x="1138238" y="844550"/>
                </a:lnTo>
                <a:close/>
                <a:moveTo>
                  <a:pt x="1321101" y="650875"/>
                </a:moveTo>
                <a:lnTo>
                  <a:pt x="1374776" y="701402"/>
                </a:lnTo>
                <a:lnTo>
                  <a:pt x="1374776" y="1397000"/>
                </a:lnTo>
                <a:lnTo>
                  <a:pt x="1208088" y="1397000"/>
                </a:lnTo>
                <a:lnTo>
                  <a:pt x="1208088" y="770962"/>
                </a:lnTo>
                <a:lnTo>
                  <a:pt x="1321101" y="650875"/>
                </a:lnTo>
                <a:close/>
                <a:moveTo>
                  <a:pt x="979799" y="144463"/>
                </a:moveTo>
                <a:lnTo>
                  <a:pt x="1406989" y="183470"/>
                </a:lnTo>
                <a:lnTo>
                  <a:pt x="1465263" y="607333"/>
                </a:lnTo>
                <a:lnTo>
                  <a:pt x="1321052" y="468993"/>
                </a:lnTo>
                <a:lnTo>
                  <a:pt x="896583" y="918937"/>
                </a:lnTo>
                <a:lnTo>
                  <a:pt x="827879" y="854076"/>
                </a:lnTo>
                <a:lnTo>
                  <a:pt x="699540" y="732972"/>
                </a:lnTo>
                <a:lnTo>
                  <a:pt x="675505" y="710294"/>
                </a:lnTo>
                <a:lnTo>
                  <a:pt x="351257" y="1054101"/>
                </a:lnTo>
                <a:lnTo>
                  <a:pt x="153988" y="867910"/>
                </a:lnTo>
                <a:lnTo>
                  <a:pt x="478235" y="524102"/>
                </a:lnTo>
                <a:lnTo>
                  <a:pt x="568027" y="428852"/>
                </a:lnTo>
                <a:lnTo>
                  <a:pt x="658045" y="333602"/>
                </a:lnTo>
                <a:lnTo>
                  <a:pt x="879123" y="542245"/>
                </a:lnTo>
                <a:lnTo>
                  <a:pt x="1123783" y="282802"/>
                </a:lnTo>
                <a:lnTo>
                  <a:pt x="979799" y="144463"/>
                </a:lnTo>
                <a:close/>
                <a:moveTo>
                  <a:pt x="0" y="0"/>
                </a:moveTo>
                <a:lnTo>
                  <a:pt x="69367" y="0"/>
                </a:lnTo>
                <a:lnTo>
                  <a:pt x="69367" y="1541956"/>
                </a:lnTo>
                <a:lnTo>
                  <a:pt x="1611313" y="1541956"/>
                </a:lnTo>
                <a:lnTo>
                  <a:pt x="1611313" y="1611313"/>
                </a:lnTo>
                <a:lnTo>
                  <a:pt x="69367" y="1611313"/>
                </a:lnTo>
                <a:lnTo>
                  <a:pt x="0" y="1611313"/>
                </a:lnTo>
                <a:lnTo>
                  <a:pt x="0" y="1541956"/>
                </a:lnTo>
                <a:lnTo>
                  <a:pt x="0" y="0"/>
                </a:lnTo>
                <a:close/>
              </a:path>
            </a:pathLst>
          </a:custGeom>
          <a:solidFill>
            <a:srgbClr val="00427E"/>
          </a:solidFill>
          <a:ln w="707" cap="flat">
            <a:noFill/>
            <a:prstDash val="solid"/>
            <a:miter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7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97" name="图形 54">
            <a:extLst>
              <a:ext uri="{FF2B5EF4-FFF2-40B4-BE49-F238E27FC236}">
                <a16:creationId xmlns:a16="http://schemas.microsoft.com/office/drawing/2014/main" id="{9F205B75-A9A8-4D1A-9F40-8D018D18DF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67140" y="2191091"/>
            <a:ext cx="725212" cy="725212"/>
          </a:xfrm>
          <a:prstGeom prst="rect">
            <a:avLst/>
          </a:prstGeom>
        </p:spPr>
      </p:pic>
      <p:pic>
        <p:nvPicPr>
          <p:cNvPr id="99" name="图形 49">
            <a:extLst>
              <a:ext uri="{FF2B5EF4-FFF2-40B4-BE49-F238E27FC236}">
                <a16:creationId xmlns:a16="http://schemas.microsoft.com/office/drawing/2014/main" id="{4F504542-CA10-4753-862D-07534743C8A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3167" y="5391065"/>
            <a:ext cx="953158" cy="953158"/>
          </a:xfrm>
          <a:prstGeom prst="rect">
            <a:avLst/>
          </a:prstGeom>
        </p:spPr>
      </p:pic>
      <p:pic>
        <p:nvPicPr>
          <p:cNvPr id="102" name="图形 117">
            <a:extLst>
              <a:ext uri="{FF2B5EF4-FFF2-40B4-BE49-F238E27FC236}">
                <a16:creationId xmlns:a16="http://schemas.microsoft.com/office/drawing/2014/main" id="{B31EEF4D-C759-4641-8CD8-CFFEDFFE56B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87122" y="1031000"/>
            <a:ext cx="725212" cy="72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4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研究範圍與限制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2276D-5C0F-4231-973D-35DC9ADA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968"/>
            <a:ext cx="10515600" cy="5289995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股票為個股股票。</a:t>
            </a:r>
            <a:endParaRPr lang="zh-TW" altLang="zh-TW" sz="2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交易為現股交易，不做融卷放空。</a:t>
            </a:r>
            <a:endParaRPr lang="zh-TW" altLang="zh-TW" sz="2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個股需包含</a:t>
            </a:r>
            <a:r>
              <a:rPr lang="en-US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年以上的交易記錄才會被拿來做資料分析。</a:t>
            </a:r>
            <a:endParaRPr lang="zh-TW" altLang="zh-TW" sz="2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投資人需設定停損標準。</a:t>
            </a:r>
            <a:endParaRPr lang="zh-TW" altLang="zh-TW" sz="2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1062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9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469</Words>
  <Application>Microsoft Office PowerPoint</Application>
  <PresentationFormat>寬螢幕</PresentationFormat>
  <Paragraphs>77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思源黑体 CN Regular</vt:lpstr>
      <vt:lpstr>標楷體</vt:lpstr>
      <vt:lpstr>Arial</vt:lpstr>
      <vt:lpstr>Calibri</vt:lpstr>
      <vt:lpstr>Calibri Light</vt:lpstr>
      <vt:lpstr>Microsoft Himalaya</vt:lpstr>
      <vt:lpstr>Segoe UI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翌暄 吳</dc:creator>
  <cp:lastModifiedBy>翌暄 吳</cp:lastModifiedBy>
  <cp:revision>45</cp:revision>
  <dcterms:created xsi:type="dcterms:W3CDTF">2021-12-13T14:41:27Z</dcterms:created>
  <dcterms:modified xsi:type="dcterms:W3CDTF">2021-12-14T00:00:35Z</dcterms:modified>
</cp:coreProperties>
</file>