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3" r:id="rId3"/>
    <p:sldId id="262" r:id="rId4"/>
    <p:sldId id="260" r:id="rId5"/>
    <p:sldId id="264" r:id="rId6"/>
    <p:sldId id="265" r:id="rId7"/>
    <p:sldId id="266" r:id="rId8"/>
    <p:sldId id="276" r:id="rId9"/>
    <p:sldId id="277" r:id="rId10"/>
    <p:sldId id="274" r:id="rId11"/>
    <p:sldId id="301" r:id="rId12"/>
    <p:sldId id="278" r:id="rId13"/>
    <p:sldId id="279" r:id="rId14"/>
    <p:sldId id="280" r:id="rId15"/>
    <p:sldId id="298" r:id="rId16"/>
    <p:sldId id="281" r:id="rId17"/>
    <p:sldId id="282" r:id="rId18"/>
    <p:sldId id="283" r:id="rId19"/>
    <p:sldId id="299" r:id="rId20"/>
    <p:sldId id="284" r:id="rId21"/>
    <p:sldId id="288" r:id="rId22"/>
    <p:sldId id="290" r:id="rId23"/>
    <p:sldId id="291" r:id="rId24"/>
    <p:sldId id="292" r:id="rId25"/>
    <p:sldId id="294" r:id="rId26"/>
    <p:sldId id="302" r:id="rId27"/>
    <p:sldId id="295" r:id="rId28"/>
    <p:sldId id="296" r:id="rId29"/>
    <p:sldId id="303" r:id="rId30"/>
    <p:sldId id="304" r:id="rId31"/>
    <p:sldId id="287" r:id="rId32"/>
    <p:sldId id="289" r:id="rId33"/>
    <p:sldId id="300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翌暄 吳" initials="翌暄" lastIdx="1" clrIdx="0">
    <p:extLst>
      <p:ext uri="{19B8F6BF-5375-455C-9EA6-DF929625EA0E}">
        <p15:presenceInfo xmlns:p15="http://schemas.microsoft.com/office/powerpoint/2012/main" userId="58516c718d30ef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9A116D00-7D6F-4EAE-9891-C93FBE0B80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03793A4-0AE5-4D9F-A14D-F41935DD9A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E3BF8-4534-4AB6-BA74-42E42B655290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0C0514D-0C3F-4B05-AE3B-3C4D9C60D2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C2CB547-918D-4AC6-AA31-5C466F95AB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63CF3-8BBF-493E-9C1C-88A777CDB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622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918E1-70C6-4A29-97EC-9BA2FD109046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BD88A-AEDB-4630-81BE-A41CA62DB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100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96C602-3EDD-433E-94F6-338F7F6CD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808498A-F049-486F-9DE4-3F291AB38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065934-51E3-47BA-BC8F-4217697F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AEFE-4254-43E1-9264-95395A6B89EF}" type="datetime1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27BB0C-EEAF-4E2C-8647-50B1D7CE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78FCF6-A09C-42D5-BEC2-024B611B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08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E495B7-D8F8-46B8-AF76-8F56EE3FA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C499EBD-CC9F-4CF4-B724-FBD51079C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3C493F-5E8E-48C2-B9A4-A7E6D79D2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4B6C-C4BD-4455-9B92-B31CDAA2B33C}" type="datetime1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51FC84-0C38-41CF-ADA3-7EC87739D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F3F7F8-A32A-469A-8CB0-827C1392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98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6CC322B-BA85-4D4D-957A-9FC9EA19D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C97ACF-3A30-4162-83E2-97754E98B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FE27CD-927D-44BC-8C9F-CBC67EC0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5351-AA91-4B49-88B0-84E575A8C472}" type="datetime1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FDB69B-754E-4FBB-B313-2C7E35AC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43BE0D-731D-429C-90D5-F09FCF17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0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7D3790-7894-4095-92BE-F94ADD78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4A9104-D9D5-46C9-A03E-D2D38F2A4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1AD02B-ECE4-4878-A3E2-066459FF4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DF23-2341-4DDC-8AC4-C92AF8142FB2}" type="datetime1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442736-9B73-4FFA-A74A-75AEAED61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D5218E-2899-4675-A3D7-3DED74C3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66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30B97-F411-43C0-B34E-18B07E8E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F838A1-84FC-4CB4-835E-7F9F3FD5B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9649D8-F5DA-41C1-B39C-EDC6DE49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0E29-9689-4A39-A993-68043AAB91F4}" type="datetime1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54D70C-0BD6-44D7-8BDB-4354C9322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FB3F3D-EA8C-4828-94F8-DAF878D0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93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C98DB7-1D80-4CF8-A9CF-5CEC3A62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2609CE-57D2-4281-8838-FE4DD27D5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97C3D5C-D802-48CE-BB5E-BB25BBA95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F99CC6-DC13-4AD2-9171-F6FBDA7B7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3B4A-FD4F-44C9-B5D4-9C0E14A189A0}" type="datetime1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AD1B00-72DA-46DF-A854-98EAEC4B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6D07F7-8AF4-4ACC-B3F0-F13FB9FB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13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1A43F9-7654-45B6-9787-BCD1A4EBC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716432-4861-493E-8EB2-17FF62300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7FC600-8D44-4DEF-A1BF-EC533C6B3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345FA70-88C1-44E4-9D08-C6EB9ABA1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FAB5738-0F5D-475D-967F-22492FB43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15EC7CD-0F6C-4E4B-9A71-7100C6DD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97B5-148D-40E4-A155-431AF5DF575E}" type="datetime1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C7CF4D-3B02-4E0C-8262-EBB51617B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E716060-012D-4CCE-B464-210F0D0D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04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AA971D-4CFA-450F-A3D9-CE98C18C0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F421993-B320-4344-AA13-14E2CC27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475A-A824-404A-A6B0-E9B681EF17D2}" type="datetime1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85F7C53-834B-4B5D-83A6-DFBDE7DB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3BFF993-67CE-4E5D-98C3-2DE97786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04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F63A32C-8821-4517-9816-7E511271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0B27-CD00-4928-A1E8-95FFCC999BA8}" type="datetime1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576E691-53A8-48FC-BF1A-4E814BA4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2A167C-563F-40CA-AD20-6D675E4A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78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B24CBA-3C1A-4856-815D-A7A17E213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511B06-222C-4370-A5DE-D12FE375E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048139-8469-41C4-A176-916C6856D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8147BF-750E-4DAF-BF93-57A868495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7511-3435-4FBA-AA45-E76597ACF4C5}" type="datetime1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8766DB-B55D-4124-A81E-1AD14BEB2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43B0A6-FB76-4BBD-9E5B-CD224159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60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857B08-5E7C-4275-8102-33BC57CC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8C292EB-3347-4FED-8D7B-4E7F9BE30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8BFBC8-CDBC-4A21-AC1C-9EA020B0A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DFB8C4-F230-4BB2-8365-DECDC4A8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8688-3458-45A7-BFFD-B5DC8C2D1457}" type="datetime1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C9B48A-321A-4B3C-A39E-E72CA76E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1C9608-A6EC-419C-9C59-D08EC9EF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1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DB09E1F-73BA-4A3A-9D8C-4A92FB80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D7F4E9-0BD4-424B-8148-428C21004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0919B7-BA16-4ECC-8C07-2B896074D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5EEED-CFC2-4C61-8E2D-AAAE69778839}" type="datetime1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DEDBDA-6BB5-44F2-8640-31235D389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5BDEB9-106D-476F-9D23-D43F67604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865DF-6F26-4D35-B0EB-90B9C6888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24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topics/computer-science/market-volatilit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2">
            <a:extLst>
              <a:ext uri="{FF2B5EF4-FFF2-40B4-BE49-F238E27FC236}">
                <a16:creationId xmlns:a16="http://schemas.microsoft.com/office/drawing/2014/main" id="{CAF5BDA6-C25B-4EAB-AFB6-34FD82BBE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8215" y="4378783"/>
            <a:ext cx="7056784" cy="2160240"/>
          </a:xfrm>
        </p:spPr>
        <p:txBody>
          <a:bodyPr>
            <a:noAutofit/>
          </a:bodyPr>
          <a:lstStyle/>
          <a:p>
            <a:pPr algn="r">
              <a:lnSpc>
                <a:spcPct val="80000"/>
              </a:lnSpc>
            </a:pP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審查委員：王維聰 老師</a:t>
            </a:r>
            <a:endParaRPr lang="en-US" altLang="zh-TW" sz="2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>
              <a:lnSpc>
                <a:spcPct val="80000"/>
              </a:lnSpc>
            </a:pP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侯建任 老師</a:t>
            </a:r>
            <a:endParaRPr lang="en-US" altLang="zh-TW" sz="2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>
              <a:lnSpc>
                <a:spcPct val="80000"/>
              </a:lnSpc>
            </a:pPr>
            <a:endParaRPr lang="en-US" altLang="zh-TW" sz="2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>
              <a:lnSpc>
                <a:spcPct val="80000"/>
              </a:lnSpc>
            </a:pP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指導教授：王惠嘉 老師</a:t>
            </a:r>
            <a:endParaRPr lang="en-US" altLang="zh-TW" sz="2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>
              <a:lnSpc>
                <a:spcPct val="80000"/>
              </a:lnSpc>
            </a:pPr>
            <a:endParaRPr lang="en-US" altLang="zh-TW" sz="2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>
              <a:lnSpc>
                <a:spcPct val="80000"/>
              </a:lnSpc>
            </a:pP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國立成功大學  工資管所  吳翌暄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237EA36-27FB-46C5-AF6E-9561B2EC05F8}"/>
              </a:ext>
            </a:extLst>
          </p:cNvPr>
          <p:cNvGrpSpPr/>
          <p:nvPr/>
        </p:nvGrpSpPr>
        <p:grpSpPr>
          <a:xfrm>
            <a:off x="-152400" y="925623"/>
            <a:ext cx="12064999" cy="3686629"/>
            <a:chOff x="0" y="1230423"/>
            <a:chExt cx="12064999" cy="3686629"/>
          </a:xfrm>
        </p:grpSpPr>
        <p:sp>
          <p:nvSpPr>
            <p:cNvPr id="12" name="梯形 11">
              <a:extLst>
                <a:ext uri="{FF2B5EF4-FFF2-40B4-BE49-F238E27FC236}">
                  <a16:creationId xmlns:a16="http://schemas.microsoft.com/office/drawing/2014/main" id="{0FF0DB11-D65B-477E-B338-AB7D46BB5FAC}"/>
                </a:ext>
              </a:extLst>
            </p:cNvPr>
            <p:cNvSpPr/>
            <p:nvPr/>
          </p:nvSpPr>
          <p:spPr>
            <a:xfrm>
              <a:off x="0" y="3981369"/>
              <a:ext cx="5255097" cy="317858"/>
            </a:xfrm>
            <a:prstGeom prst="trapezoid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EFAFE7F6-38D8-4125-A784-4A3B8330F5F7}"/>
                </a:ext>
              </a:extLst>
            </p:cNvPr>
            <p:cNvGrpSpPr/>
            <p:nvPr/>
          </p:nvGrpSpPr>
          <p:grpSpPr>
            <a:xfrm>
              <a:off x="958850" y="1230423"/>
              <a:ext cx="9893300" cy="3686629"/>
              <a:chOff x="1149350" y="951023"/>
              <a:chExt cx="9893300" cy="3686629"/>
            </a:xfrm>
          </p:grpSpPr>
          <p:sp>
            <p:nvSpPr>
              <p:cNvPr id="7" name="圆角矩形 1523">
                <a:extLst>
                  <a:ext uri="{FF2B5EF4-FFF2-40B4-BE49-F238E27FC236}">
                    <a16:creationId xmlns:a16="http://schemas.microsoft.com/office/drawing/2014/main" id="{CB4D301E-EA01-47D4-95A9-6A508CFD6556}"/>
                  </a:ext>
                </a:extLst>
              </p:cNvPr>
              <p:cNvSpPr/>
              <p:nvPr/>
            </p:nvSpPr>
            <p:spPr>
              <a:xfrm>
                <a:off x="2952750" y="951023"/>
                <a:ext cx="6096000" cy="3686629"/>
              </a:xfrm>
              <a:prstGeom prst="roundRect">
                <a:avLst>
                  <a:gd name="adj" fmla="val 2756"/>
                </a:avLst>
              </a:prstGeom>
              <a:noFill/>
              <a:ln w="25400">
                <a:gradFill flip="none" rotWithShape="1">
                  <a:gsLst>
                    <a:gs pos="82000">
                      <a:schemeClr val="bg1">
                        <a:alpha val="0"/>
                      </a:schemeClr>
                    </a:gs>
                    <a:gs pos="23000">
                      <a:schemeClr val="bg1">
                        <a:alpha val="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圆角矩形 5">
                <a:extLst>
                  <a:ext uri="{FF2B5EF4-FFF2-40B4-BE49-F238E27FC236}">
                    <a16:creationId xmlns:a16="http://schemas.microsoft.com/office/drawing/2014/main" id="{E26BE3BE-EFB5-43F1-BC17-9AF6AB25B628}"/>
                  </a:ext>
                </a:extLst>
              </p:cNvPr>
              <p:cNvSpPr/>
              <p:nvPr/>
            </p:nvSpPr>
            <p:spPr>
              <a:xfrm>
                <a:off x="1149350" y="1587500"/>
                <a:ext cx="9893300" cy="2235200"/>
              </a:xfrm>
              <a:prstGeom prst="roundRect">
                <a:avLst>
                  <a:gd name="adj" fmla="val 4545"/>
                </a:avLst>
              </a:prstGeom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TW" altLang="en-US" sz="5000" dirty="0">
                    <a:solidFill>
                      <a:schemeClr val="bg1"/>
                    </a:solidFill>
                    <a:latin typeface="Microsoft Himalaya" panose="01010100010101010101" pitchFamily="2" charset="0"/>
                    <a:ea typeface="標楷體" panose="03000509000000000000" pitchFamily="65" charset="-120"/>
                    <a:cs typeface="Microsoft Himalaya" panose="01010100010101010101" pitchFamily="2" charset="0"/>
                  </a:rPr>
                  <a:t>使用強化學習推薦個人化投資組合</a:t>
                </a:r>
                <a:endParaRPr lang="zh-CN" altLang="en-US" sz="5000" dirty="0">
                  <a:solidFill>
                    <a:schemeClr val="bg1"/>
                  </a:solidFill>
                  <a:latin typeface="Microsoft Himalaya" panose="01010100010101010101" pitchFamily="2" charset="0"/>
                  <a:ea typeface="標楷體" panose="03000509000000000000" pitchFamily="65" charset="-120"/>
                  <a:cs typeface="Microsoft Himalaya" panose="01010100010101010101" pitchFamily="2" charset="0"/>
                </a:endParaRPr>
              </a:p>
            </p:txBody>
          </p:sp>
        </p:grpSp>
        <p:sp>
          <p:nvSpPr>
            <p:cNvPr id="13" name="梯形 12">
              <a:extLst>
                <a:ext uri="{FF2B5EF4-FFF2-40B4-BE49-F238E27FC236}">
                  <a16:creationId xmlns:a16="http://schemas.microsoft.com/office/drawing/2014/main" id="{DD555E37-2AE1-469B-BE02-9C6A53D82E3C}"/>
                </a:ext>
              </a:extLst>
            </p:cNvPr>
            <p:cNvSpPr/>
            <p:nvPr/>
          </p:nvSpPr>
          <p:spPr>
            <a:xfrm rot="10800000">
              <a:off x="6962301" y="1600200"/>
              <a:ext cx="5102698" cy="266700"/>
            </a:xfrm>
            <a:prstGeom prst="trapezoid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6C7046-42DA-427B-B5A8-246EB5BE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674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72F6E11-A573-4D17-8254-EBCDAFFB7FAE}"/>
              </a:ext>
            </a:extLst>
          </p:cNvPr>
          <p:cNvSpPr/>
          <p:nvPr/>
        </p:nvSpPr>
        <p:spPr>
          <a:xfrm>
            <a:off x="-36970" y="-88900"/>
            <a:ext cx="3916143" cy="694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F973EE-DBB4-4BB1-A236-64C7677382EA}"/>
              </a:ext>
            </a:extLst>
          </p:cNvPr>
          <p:cNvSpPr/>
          <p:nvPr/>
        </p:nvSpPr>
        <p:spPr>
          <a:xfrm>
            <a:off x="0" y="504661"/>
            <a:ext cx="38791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Times New Roman" panose="02020603050405020304" pitchFamily="18" charset="0"/>
                <a:ea typeface="阿里巴巴普惠体 2.0 45 Light" panose="00020600040101010101" pitchFamily="18" charset="-122"/>
                <a:cs typeface="Times New Roman" panose="02020603050405020304" pitchFamily="18" charset="0"/>
              </a:rPr>
              <a:t>02</a:t>
            </a:r>
            <a:endParaRPr lang="zh-CN" altLang="en-US" sz="8000" i="1" dirty="0">
              <a:solidFill>
                <a:schemeClr val="bg1"/>
              </a:solidFill>
              <a:latin typeface="Times New Roman" panose="02020603050405020304" pitchFamily="18" charset="0"/>
              <a:ea typeface="阿里巴巴普惠体 2.0 45 Light" panose="00020600040101010101" pitchFamily="18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7F352B-948D-4108-B0BD-9CD5C300172F}"/>
              </a:ext>
            </a:extLst>
          </p:cNvPr>
          <p:cNvSpPr/>
          <p:nvPr/>
        </p:nvSpPr>
        <p:spPr>
          <a:xfrm>
            <a:off x="794870" y="1957178"/>
            <a:ext cx="1674009" cy="272455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srgbClr val="82318E"/>
              </a:solidFill>
              <a:effectLst/>
              <a:uLnTx/>
              <a:uFillTx/>
              <a:latin typeface="Segoe UI"/>
              <a:ea typeface="阿里巴巴普惠体 R" panose="00020600040101010101" pitchFamily="18" charset="-122"/>
              <a:cs typeface="+mn-cs"/>
            </a:endParaRPr>
          </a:p>
        </p:txBody>
      </p:sp>
      <p:sp>
        <p:nvSpPr>
          <p:cNvPr id="15" name="文本框 18">
            <a:extLst>
              <a:ext uri="{FF2B5EF4-FFF2-40B4-BE49-F238E27FC236}">
                <a16:creationId xmlns:a16="http://schemas.microsoft.com/office/drawing/2014/main" id="{4969FF42-A7B5-46BD-96AE-F595D26D8D34}"/>
              </a:ext>
            </a:extLst>
          </p:cNvPr>
          <p:cNvSpPr txBox="1"/>
          <p:nvPr/>
        </p:nvSpPr>
        <p:spPr>
          <a:xfrm>
            <a:off x="1183477" y="2663182"/>
            <a:ext cx="2499403" cy="1296169"/>
          </a:xfrm>
          <a:prstGeom prst="rect">
            <a:avLst/>
          </a:prstGeom>
          <a:solidFill>
            <a:schemeClr val="accent1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zh-TW" altLang="en-US" sz="8000" b="1" spc="300" dirty="0">
                <a:solidFill>
                  <a:schemeClr val="bg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文獻</a:t>
            </a:r>
            <a:endParaRPr lang="en-US" altLang="zh-TW" sz="8000" b="1" spc="300" dirty="0">
              <a:solidFill>
                <a:schemeClr val="bg1">
                  <a:lumMod val="9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  <a:p>
            <a:pPr algn="ctr"/>
            <a:r>
              <a:rPr lang="zh-TW" altLang="en-US" sz="8000" b="1" spc="300" dirty="0">
                <a:solidFill>
                  <a:schemeClr val="bg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探討</a:t>
            </a:r>
            <a:endParaRPr lang="zh-CN" altLang="en-US" sz="8000" b="1" spc="300" dirty="0">
              <a:solidFill>
                <a:schemeClr val="bg1">
                  <a:lumMod val="9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35503BC-D328-4223-AD62-252B876FF301}"/>
              </a:ext>
            </a:extLst>
          </p:cNvPr>
          <p:cNvSpPr/>
          <p:nvPr/>
        </p:nvSpPr>
        <p:spPr>
          <a:xfrm>
            <a:off x="5502426" y="902570"/>
            <a:ext cx="3117322" cy="461665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b="1" spc="3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投資人風險偏好</a:t>
            </a:r>
            <a:endParaRPr lang="zh-CN" altLang="en-US" sz="3000" dirty="0">
              <a:solidFill>
                <a:schemeClr val="tx1"/>
              </a:solidFill>
              <a:cs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7BB3B1C-689C-4C9E-BD4A-406CFB78E958}"/>
              </a:ext>
            </a:extLst>
          </p:cNvPr>
          <p:cNvSpPr/>
          <p:nvPr/>
        </p:nvSpPr>
        <p:spPr>
          <a:xfrm>
            <a:off x="5502426" y="1955716"/>
            <a:ext cx="1937746" cy="461665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000" b="1" spc="3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</a:rPr>
              <a:t>投資組合</a:t>
            </a:r>
            <a:endParaRPr lang="zh-CN" altLang="en-US" sz="3000" b="1" spc="3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DD03058-A0DA-4D18-8789-CFD1EC8394BD}"/>
              </a:ext>
            </a:extLst>
          </p:cNvPr>
          <p:cNvSpPr/>
          <p:nvPr/>
        </p:nvSpPr>
        <p:spPr>
          <a:xfrm>
            <a:off x="5593866" y="4662558"/>
            <a:ext cx="3117322" cy="461665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000" b="1" spc="3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</a:rPr>
              <a:t>強化學習</a:t>
            </a:r>
            <a:endParaRPr lang="zh-CN" altLang="en-US" sz="3000" b="1" spc="3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59037BE-8FD6-4344-A4A6-A2F4F3F4A83B}"/>
              </a:ext>
            </a:extLst>
          </p:cNvPr>
          <p:cNvSpPr/>
          <p:nvPr/>
        </p:nvSpPr>
        <p:spPr>
          <a:xfrm>
            <a:off x="4955341" y="902570"/>
            <a:ext cx="533400" cy="5334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01</a:t>
            </a:r>
            <a:endParaRPr lang="zh-CN" altLang="en-US" sz="25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17D2279-3E23-4B7E-9A3A-5FF1763E45EC}"/>
              </a:ext>
            </a:extLst>
          </p:cNvPr>
          <p:cNvSpPr/>
          <p:nvPr/>
        </p:nvSpPr>
        <p:spPr>
          <a:xfrm>
            <a:off x="5060466" y="4681728"/>
            <a:ext cx="533400" cy="5334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03</a:t>
            </a:r>
            <a:endParaRPr lang="zh-CN" altLang="en-US" sz="25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299CB69-0AF1-4661-B3BC-4639462E944C}"/>
              </a:ext>
            </a:extLst>
          </p:cNvPr>
          <p:cNvSpPr/>
          <p:nvPr/>
        </p:nvSpPr>
        <p:spPr>
          <a:xfrm>
            <a:off x="4955341" y="1915024"/>
            <a:ext cx="533400" cy="5334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02</a:t>
            </a:r>
            <a:endParaRPr lang="zh-CN" altLang="en-US" sz="25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B34E8DF-F1F7-402E-8CE5-886ACB881A14}"/>
              </a:ext>
            </a:extLst>
          </p:cNvPr>
          <p:cNvSpPr/>
          <p:nvPr/>
        </p:nvSpPr>
        <p:spPr>
          <a:xfrm>
            <a:off x="5593866" y="5643969"/>
            <a:ext cx="3117322" cy="461665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000" b="1" spc="3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</a:rPr>
              <a:t>小結</a:t>
            </a:r>
            <a:endParaRPr lang="zh-CN" altLang="en-US" sz="3000" b="1" spc="3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458657C-EE44-4556-8D68-05313F06C8B5}"/>
              </a:ext>
            </a:extLst>
          </p:cNvPr>
          <p:cNvSpPr/>
          <p:nvPr/>
        </p:nvSpPr>
        <p:spPr>
          <a:xfrm>
            <a:off x="5060466" y="5663139"/>
            <a:ext cx="533400" cy="5334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04</a:t>
            </a:r>
            <a:endParaRPr lang="zh-CN" altLang="en-US" sz="25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269EA20-0554-4DF5-A71F-A8FD68DD4CA8}"/>
              </a:ext>
            </a:extLst>
          </p:cNvPr>
          <p:cNvSpPr/>
          <p:nvPr/>
        </p:nvSpPr>
        <p:spPr>
          <a:xfrm>
            <a:off x="6197946" y="2639191"/>
            <a:ext cx="2108049" cy="461665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200" b="1" spc="3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</a:rPr>
              <a:t>投資組合策略</a:t>
            </a:r>
            <a:endParaRPr lang="zh-CN" altLang="en-US" sz="2200" b="1" spc="3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0AD78E3-171A-418D-B1C9-78300BD759CE}"/>
              </a:ext>
            </a:extLst>
          </p:cNvPr>
          <p:cNvSpPr/>
          <p:nvPr/>
        </p:nvSpPr>
        <p:spPr>
          <a:xfrm>
            <a:off x="5664547" y="2663182"/>
            <a:ext cx="533400" cy="461665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EDBAB24-E840-416F-A4FE-73F454293D82}"/>
              </a:ext>
            </a:extLst>
          </p:cNvPr>
          <p:cNvSpPr/>
          <p:nvPr/>
        </p:nvSpPr>
        <p:spPr>
          <a:xfrm>
            <a:off x="6197947" y="3199705"/>
            <a:ext cx="1937746" cy="461665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200" b="1" spc="3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</a:rPr>
              <a:t>資產配置</a:t>
            </a:r>
            <a:endParaRPr lang="zh-CN" altLang="en-US" sz="2200" b="1" spc="3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B55CA5F-493C-409B-A139-E26D2A6B0E8D}"/>
              </a:ext>
            </a:extLst>
          </p:cNvPr>
          <p:cNvSpPr/>
          <p:nvPr/>
        </p:nvSpPr>
        <p:spPr>
          <a:xfrm>
            <a:off x="5664547" y="3223696"/>
            <a:ext cx="533400" cy="461665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2.2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6A1A985-7630-4899-9268-491E143B9165}"/>
              </a:ext>
            </a:extLst>
          </p:cNvPr>
          <p:cNvSpPr/>
          <p:nvPr/>
        </p:nvSpPr>
        <p:spPr>
          <a:xfrm>
            <a:off x="6197947" y="3774707"/>
            <a:ext cx="1937746" cy="461665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200" b="1" spc="3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</a:rPr>
              <a:t>風險指標</a:t>
            </a:r>
            <a:endParaRPr lang="zh-CN" altLang="en-US" sz="2200" b="1" spc="3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1974B2F-77E4-4719-AA9E-2CE036CF5180}"/>
              </a:ext>
            </a:extLst>
          </p:cNvPr>
          <p:cNvSpPr/>
          <p:nvPr/>
        </p:nvSpPr>
        <p:spPr>
          <a:xfrm>
            <a:off x="5664547" y="3798698"/>
            <a:ext cx="533400" cy="461665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2.3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7A023AD-E9F3-4EE4-BE34-314EB90D2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619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文獻探討：投資個性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F32364CE-52A6-49F9-8BBC-C650003B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11</a:t>
            </a:fld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4D09DDA6-57B8-4B76-B82F-F30CEB86AC2C}"/>
              </a:ext>
            </a:extLst>
          </p:cNvPr>
          <p:cNvGrpSpPr/>
          <p:nvPr/>
        </p:nvGrpSpPr>
        <p:grpSpPr>
          <a:xfrm>
            <a:off x="734959" y="3891988"/>
            <a:ext cx="10513604" cy="2174983"/>
            <a:chOff x="4069167" y="1755318"/>
            <a:chExt cx="3298651" cy="3713391"/>
          </a:xfrm>
        </p:grpSpPr>
        <p:sp>
          <p:nvSpPr>
            <p:cNvPr id="22" name="矩形: 剪去单角 437">
              <a:extLst>
                <a:ext uri="{FF2B5EF4-FFF2-40B4-BE49-F238E27FC236}">
                  <a16:creationId xmlns:a16="http://schemas.microsoft.com/office/drawing/2014/main" id="{6B8AD1E8-F112-44E0-BD6B-E492AAAB2BEE}"/>
                </a:ext>
              </a:extLst>
            </p:cNvPr>
            <p:cNvSpPr/>
            <p:nvPr/>
          </p:nvSpPr>
          <p:spPr>
            <a:xfrm>
              <a:off x="4069167" y="1755318"/>
              <a:ext cx="3298648" cy="3713391"/>
            </a:xfrm>
            <a:prstGeom prst="snip1Rect">
              <a:avLst>
                <a:gd name="adj" fmla="val 29383"/>
              </a:avLst>
            </a:prstGeom>
            <a:solidFill>
              <a:srgbClr val="F6F6F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31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6B2B687-8C3F-413C-A24C-2D77438BFF63}"/>
                </a:ext>
              </a:extLst>
            </p:cNvPr>
            <p:cNvSpPr/>
            <p:nvPr/>
          </p:nvSpPr>
          <p:spPr>
            <a:xfrm>
              <a:off x="4069168" y="5324047"/>
              <a:ext cx="3298648" cy="144662"/>
            </a:xfrm>
            <a:prstGeom prst="rect">
              <a:avLst/>
            </a:prstGeom>
            <a:solidFill>
              <a:srgbClr val="BA8D2D"/>
            </a:solidFill>
            <a:ln w="12700">
              <a:noFill/>
              <a:prstDash val="solid"/>
              <a:round/>
            </a:ln>
            <a:effectLst/>
          </p:spPr>
          <p:txBody>
            <a:bodyPr anchor="ctr"/>
            <a:lstStyle/>
            <a:p>
              <a:pPr algn="ctr" defTabSz="913130"/>
              <a:endParaRPr kern="0" dirty="0">
                <a:solidFill>
                  <a:srgbClr val="000000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4" name="任意多边形: 形状 438">
              <a:extLst>
                <a:ext uri="{FF2B5EF4-FFF2-40B4-BE49-F238E27FC236}">
                  <a16:creationId xmlns:a16="http://schemas.microsoft.com/office/drawing/2014/main" id="{79A6987F-0763-4E1E-969C-5B0F36E14B0C}"/>
                </a:ext>
              </a:extLst>
            </p:cNvPr>
            <p:cNvSpPr/>
            <p:nvPr/>
          </p:nvSpPr>
          <p:spPr bwMode="auto">
            <a:xfrm>
              <a:off x="7066127" y="1755318"/>
              <a:ext cx="301691" cy="845526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BA8D2D"/>
            </a:solidFill>
            <a:ln w="12700">
              <a:noFill/>
              <a:prstDash val="solid"/>
              <a:round/>
            </a:ln>
            <a:effectLst/>
          </p:spPr>
          <p:txBody>
            <a:bodyPr anchor="t"/>
            <a:lstStyle/>
            <a:p>
              <a:pPr algn="r" defTabSz="913130"/>
              <a:r>
                <a:rPr lang="en-US" altLang="ko-KR" sz="22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+mn-lt"/>
                </a:rPr>
                <a:t>2</a:t>
              </a:r>
            </a:p>
          </p:txBody>
        </p:sp>
        <p:grpSp>
          <p:nvGrpSpPr>
            <p:cNvPr id="25" name="组合 117">
              <a:extLst>
                <a:ext uri="{FF2B5EF4-FFF2-40B4-BE49-F238E27FC236}">
                  <a16:creationId xmlns:a16="http://schemas.microsoft.com/office/drawing/2014/main" id="{EFFC9387-B1C1-4069-A954-FAD0F1C9440F}"/>
                </a:ext>
              </a:extLst>
            </p:cNvPr>
            <p:cNvGrpSpPr/>
            <p:nvPr/>
          </p:nvGrpSpPr>
          <p:grpSpPr>
            <a:xfrm>
              <a:off x="4217205" y="2121253"/>
              <a:ext cx="3071371" cy="1850968"/>
              <a:chOff x="874712" y="2919062"/>
              <a:chExt cx="2839999" cy="1684627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FF84A96-0C34-4B5D-A82E-D2996702BE58}"/>
                  </a:ext>
                </a:extLst>
              </p:cNvPr>
              <p:cNvSpPr/>
              <p:nvPr/>
            </p:nvSpPr>
            <p:spPr>
              <a:xfrm>
                <a:off x="874712" y="3981963"/>
                <a:ext cx="2703112" cy="62172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TW" altLang="zh-TW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  <a:sym typeface="Calibri" panose="020F0502020204030204" pitchFamily="34" charset="0"/>
                  </a:rPr>
                  <a:t>風險承受能力是依</a:t>
                </a:r>
                <a:r>
                  <a:rPr lang="zh-TW" altLang="zh-TW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  <a:sym typeface="Calibri" panose="020F0502020204030204" pitchFamily="34" charset="0"/>
                  </a:rPr>
                  <a:t>個人忍受程度</a:t>
                </a:r>
                <a:r>
                  <a:rPr lang="zh-TW" altLang="zh-TW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  <a:sym typeface="Calibri" panose="020F0502020204030204" pitchFamily="34" charset="0"/>
                  </a:rPr>
                  <a:t>而定。</a:t>
                </a:r>
                <a:endParaRPr lang="zh-CN" altLang="en-US" sz="1800" dirty="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2DC77C8-F56A-4DA6-BBF1-00FF218FDF9C}"/>
                  </a:ext>
                </a:extLst>
              </p:cNvPr>
              <p:cNvSpPr/>
              <p:nvPr/>
            </p:nvSpPr>
            <p:spPr>
              <a:xfrm>
                <a:off x="874712" y="2919062"/>
                <a:ext cx="2839999" cy="66955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TW" sz="22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Roszkowski &amp; Grable (2010)</a:t>
                </a:r>
                <a:endParaRPr lang="zh-CN" altLang="en-US" sz="2200" dirty="0">
                  <a:solidFill>
                    <a:schemeClr val="accent6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8C7A1B5E-0191-4638-A30A-0750A790FF3A}"/>
              </a:ext>
            </a:extLst>
          </p:cNvPr>
          <p:cNvGrpSpPr/>
          <p:nvPr/>
        </p:nvGrpSpPr>
        <p:grpSpPr>
          <a:xfrm>
            <a:off x="734941" y="1177929"/>
            <a:ext cx="10513612" cy="2325735"/>
            <a:chOff x="444673" y="1744434"/>
            <a:chExt cx="3298651" cy="3713391"/>
          </a:xfrm>
        </p:grpSpPr>
        <p:grpSp>
          <p:nvGrpSpPr>
            <p:cNvPr id="28" name="组合 130">
              <a:extLst>
                <a:ext uri="{FF2B5EF4-FFF2-40B4-BE49-F238E27FC236}">
                  <a16:creationId xmlns:a16="http://schemas.microsoft.com/office/drawing/2014/main" id="{DD683206-7CB3-47DB-B6B4-B4DCB8746B77}"/>
                </a:ext>
              </a:extLst>
            </p:cNvPr>
            <p:cNvGrpSpPr/>
            <p:nvPr/>
          </p:nvGrpSpPr>
          <p:grpSpPr>
            <a:xfrm>
              <a:off x="444673" y="1744434"/>
              <a:ext cx="3298651" cy="3713391"/>
              <a:chOff x="247577" y="3140968"/>
              <a:chExt cx="2501994" cy="2772295"/>
            </a:xfrm>
          </p:grpSpPr>
          <p:sp>
            <p:nvSpPr>
              <p:cNvPr id="29" name="矩形: 剪去单角 437">
                <a:extLst>
                  <a:ext uri="{FF2B5EF4-FFF2-40B4-BE49-F238E27FC236}">
                    <a16:creationId xmlns:a16="http://schemas.microsoft.com/office/drawing/2014/main" id="{D02BDDFF-DD1C-4D5A-9678-C7FB954DB727}"/>
                  </a:ext>
                </a:extLst>
              </p:cNvPr>
              <p:cNvSpPr/>
              <p:nvPr/>
            </p:nvSpPr>
            <p:spPr>
              <a:xfrm>
                <a:off x="247577" y="3140968"/>
                <a:ext cx="2501992" cy="2772295"/>
              </a:xfrm>
              <a:prstGeom prst="snip1Rect">
                <a:avLst>
                  <a:gd name="adj" fmla="val 29383"/>
                </a:avLst>
              </a:prstGeom>
              <a:solidFill>
                <a:srgbClr val="F6F6F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31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9D4AA3A5-29AC-4F57-AB7C-CBAC6471EB87}"/>
                  </a:ext>
                </a:extLst>
              </p:cNvPr>
              <p:cNvSpPr/>
              <p:nvPr/>
            </p:nvSpPr>
            <p:spPr>
              <a:xfrm>
                <a:off x="247578" y="5805263"/>
                <a:ext cx="2501992" cy="108000"/>
              </a:xfrm>
              <a:prstGeom prst="rect">
                <a:avLst/>
              </a:prstGeom>
              <a:solidFill>
                <a:srgbClr val="293247"/>
              </a:solidFill>
              <a:ln w="12700">
                <a:noFill/>
                <a:prstDash val="solid"/>
                <a:round/>
              </a:ln>
              <a:effectLst/>
            </p:spPr>
            <p:txBody>
              <a:bodyPr anchor="ctr"/>
              <a:lstStyle/>
              <a:p>
                <a:pPr marL="0" marR="0" lvl="0" indent="0" algn="ctr" defTabSz="9131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438">
                <a:extLst>
                  <a:ext uri="{FF2B5EF4-FFF2-40B4-BE49-F238E27FC236}">
                    <a16:creationId xmlns:a16="http://schemas.microsoft.com/office/drawing/2014/main" id="{67A30358-DF72-4E13-ABEB-206B3FE4523A}"/>
                  </a:ext>
                </a:extLst>
              </p:cNvPr>
              <p:cNvSpPr/>
              <p:nvPr/>
            </p:nvSpPr>
            <p:spPr bwMode="auto">
              <a:xfrm>
                <a:off x="2535976" y="3140968"/>
                <a:ext cx="213595" cy="631242"/>
              </a:xfrm>
              <a:custGeom>
                <a:avLst/>
                <a:gdLst>
                  <a:gd name="T0" fmla="*/ 608 w 608"/>
                  <a:gd name="T1" fmla="*/ 0 h 608"/>
                  <a:gd name="T2" fmla="*/ 0 w 608"/>
                  <a:gd name="T3" fmla="*/ 0 h 608"/>
                  <a:gd name="T4" fmla="*/ 608 w 608"/>
                  <a:gd name="T5" fmla="*/ 608 h 608"/>
                  <a:gd name="T6" fmla="*/ 608 w 608"/>
                  <a:gd name="T7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8" h="608">
                    <a:moveTo>
                      <a:pt x="608" y="0"/>
                    </a:moveTo>
                    <a:lnTo>
                      <a:pt x="0" y="0"/>
                    </a:lnTo>
                    <a:lnTo>
                      <a:pt x="608" y="608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293247"/>
              </a:solidFill>
              <a:ln w="12700">
                <a:noFill/>
                <a:prstDash val="solid"/>
                <a:round/>
              </a:ln>
              <a:effectLst/>
            </p:spPr>
            <p:txBody>
              <a:bodyPr vert="horz" wrap="square" lIns="121920" tIns="60960" rIns="121920" bIns="60960" anchor="t" anchorCtr="0" compatLnSpc="1">
                <a:normAutofit/>
              </a:bodyPr>
              <a:lstStyle/>
              <a:p>
                <a:pPr marL="0" marR="0" lvl="0" indent="0" algn="r" defTabSz="9131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lt"/>
                  </a:rPr>
                  <a:t>1</a:t>
                </a:r>
              </a:p>
            </p:txBody>
          </p:sp>
        </p:grpSp>
        <p:grpSp>
          <p:nvGrpSpPr>
            <p:cNvPr id="32" name="组合 117">
              <a:extLst>
                <a:ext uri="{FF2B5EF4-FFF2-40B4-BE49-F238E27FC236}">
                  <a16:creationId xmlns:a16="http://schemas.microsoft.com/office/drawing/2014/main" id="{C22BA953-B60F-42E2-84F9-9C69A447909D}"/>
                </a:ext>
              </a:extLst>
            </p:cNvPr>
            <p:cNvGrpSpPr/>
            <p:nvPr/>
          </p:nvGrpSpPr>
          <p:grpSpPr>
            <a:xfrm>
              <a:off x="592711" y="2260428"/>
              <a:ext cx="2923333" cy="2441794"/>
              <a:chOff x="874712" y="3055633"/>
              <a:chExt cx="2703113" cy="2222355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FFA7557-39A6-495B-87B5-6BA079E5AC0F}"/>
                  </a:ext>
                </a:extLst>
              </p:cNvPr>
              <p:cNvSpPr/>
              <p:nvPr/>
            </p:nvSpPr>
            <p:spPr>
              <a:xfrm>
                <a:off x="874713" y="3802063"/>
                <a:ext cx="2703112" cy="147592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TW" altLang="zh-TW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在測量投資者的風險承受能力的時候，</a:t>
                </a:r>
                <a:r>
                  <a:rPr lang="zh-TW" altLang="zh-TW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會評估他們的性別、年齡、婚</a:t>
                </a:r>
                <a:r>
                  <a:rPr lang="zh-TW" alt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姻</a:t>
                </a:r>
                <a:r>
                  <a:rPr lang="zh-TW" altLang="zh-TW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狀況、收入、本身資產、投資經驗、投資頻率與投資用途等面向來綜合評估</a:t>
                </a:r>
                <a:r>
                  <a:rPr lang="zh-TW" altLang="zh-TW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，有助於</a:t>
                </a:r>
                <a:r>
                  <a:rPr lang="zh-TW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投資者</a:t>
                </a:r>
                <a:r>
                  <a:rPr lang="zh-TW" altLang="zh-TW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風險承受能力</a:t>
                </a:r>
                <a:r>
                  <a:rPr lang="zh-TW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分類</a:t>
                </a:r>
                <a:r>
                  <a:rPr lang="zh-TW" altLang="zh-TW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  <a:endPara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AD6853A-5EF6-4C1D-853B-EBD38F550252}"/>
                  </a:ext>
                </a:extLst>
              </p:cNvPr>
              <p:cNvSpPr/>
              <p:nvPr/>
            </p:nvSpPr>
            <p:spPr>
              <a:xfrm>
                <a:off x="874712" y="3055633"/>
                <a:ext cx="2241974" cy="62615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TW" sz="22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Hallahan et al. (2004)</a:t>
                </a:r>
                <a:endParaRPr lang="zh-CN" altLang="en-US" sz="22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95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文獻探討：投資組合策略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4AFDB4F9-2FDD-4B1B-A666-F9B58A507C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349830"/>
              </p:ext>
            </p:extLst>
          </p:nvPr>
        </p:nvGraphicFramePr>
        <p:xfrm>
          <a:off x="1320802" y="1389230"/>
          <a:ext cx="9212515" cy="4869742"/>
        </p:xfrm>
        <a:graphic>
          <a:graphicData uri="http://schemas.openxmlformats.org/drawingml/2006/table">
            <a:tbl>
              <a:tblPr firstRow="1" bandRow="1"/>
              <a:tblGrid>
                <a:gridCol w="1598902">
                  <a:extLst>
                    <a:ext uri="{9D8B030D-6E8A-4147-A177-3AD203B41FA5}">
                      <a16:colId xmlns:a16="http://schemas.microsoft.com/office/drawing/2014/main" val="3755099623"/>
                    </a:ext>
                  </a:extLst>
                </a:gridCol>
                <a:gridCol w="3618559">
                  <a:extLst>
                    <a:ext uri="{9D8B030D-6E8A-4147-A177-3AD203B41FA5}">
                      <a16:colId xmlns:a16="http://schemas.microsoft.com/office/drawing/2014/main" val="1120066368"/>
                    </a:ext>
                  </a:extLst>
                </a:gridCol>
                <a:gridCol w="3995054">
                  <a:extLst>
                    <a:ext uri="{9D8B030D-6E8A-4147-A177-3AD203B41FA5}">
                      <a16:colId xmlns:a16="http://schemas.microsoft.com/office/drawing/2014/main" val="234495215"/>
                    </a:ext>
                  </a:extLst>
                </a:gridCol>
              </a:tblGrid>
              <a:tr h="624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200" b="1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200" b="1" kern="1200" baseline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保守</a:t>
                      </a:r>
                      <a:r>
                        <a:rPr lang="zh-TW" altLang="zh-TW" sz="2200" b="1" kern="1200" baseline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型投資策略</a:t>
                      </a:r>
                      <a:endParaRPr lang="zh-TW" altLang="en-US" sz="2200" b="1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2200" b="1" kern="1200" baseline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積極型投資策略</a:t>
                      </a:r>
                      <a:endParaRPr lang="zh-TW" altLang="en-US" sz="2200" b="1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847839"/>
                  </a:ext>
                </a:extLst>
              </a:tr>
              <a:tr h="596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200" b="1" kern="1200" baseline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適用環境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市場有效率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市場無效率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772049"/>
                  </a:ext>
                </a:extLst>
              </a:tr>
              <a:tr h="110283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b="1" kern="1200" baseline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方法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200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市場能快速正確地反應各項資產價格，</a:t>
                      </a:r>
                      <a:r>
                        <a:rPr lang="zh-TW" altLang="en-US" sz="2000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不會有</a:t>
                      </a:r>
                      <a:r>
                        <a:rPr lang="zh-TW" altLang="zh-TW" sz="2000" b="1" kern="1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錯誤定價</a:t>
                      </a:r>
                      <a:r>
                        <a:rPr lang="zh-TW" altLang="en-US" sz="2000" b="1" kern="1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的情況</a:t>
                      </a:r>
                      <a:endParaRPr lang="en-US" altLang="zh-TW" sz="2000" b="1" kern="12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TW" sz="2000" kern="1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掌握股票進場時機或挑選股票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867835"/>
                  </a:ext>
                </a:extLst>
              </a:tr>
              <a:tr h="62407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b="1" kern="1200" baseline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調整時機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當市場改變時而調整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隨時調整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171211"/>
                  </a:ext>
                </a:extLst>
              </a:tr>
              <a:tr h="192220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b="1" kern="1200" baseline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舉例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指數股票型基金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(ETF)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200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Silva et al. (2015)</a:t>
                      </a:r>
                      <a:r>
                        <a:rPr lang="zh-TW" altLang="zh-TW" sz="2000" kern="1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在策略上從一開始的股票選擇是基於</a:t>
                      </a:r>
                      <a:r>
                        <a:rPr lang="zh-TW" altLang="zh-TW" sz="2000" b="1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基本面的挑選營運方面最佳的公司，並透過技術指標進入市場的時機點</a:t>
                      </a:r>
                      <a:r>
                        <a:rPr lang="zh-TW" altLang="zh-TW" sz="2000" kern="1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，結果表現優於市場指數。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85826"/>
                  </a:ext>
                </a:extLst>
              </a:tr>
            </a:tbl>
          </a:graphicData>
        </a:graphic>
      </p:graphicFrame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20D535-5592-4291-A9A7-530307A9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467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文獻探討：資產配置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39A62AE6-3C5B-4E3C-A9A6-D91018DE6410}"/>
              </a:ext>
            </a:extLst>
          </p:cNvPr>
          <p:cNvGrpSpPr/>
          <p:nvPr/>
        </p:nvGrpSpPr>
        <p:grpSpPr>
          <a:xfrm>
            <a:off x="3945862" y="1744433"/>
            <a:ext cx="4036499" cy="3713391"/>
            <a:chOff x="4069167" y="1755318"/>
            <a:chExt cx="3298651" cy="3713391"/>
          </a:xfrm>
        </p:grpSpPr>
        <p:sp>
          <p:nvSpPr>
            <p:cNvPr id="10" name="矩形: 剪去单角 437">
              <a:extLst>
                <a:ext uri="{FF2B5EF4-FFF2-40B4-BE49-F238E27FC236}">
                  <a16:creationId xmlns:a16="http://schemas.microsoft.com/office/drawing/2014/main" id="{C863F117-DC7C-4AC7-9B28-73101931C72C}"/>
                </a:ext>
              </a:extLst>
            </p:cNvPr>
            <p:cNvSpPr/>
            <p:nvPr/>
          </p:nvSpPr>
          <p:spPr>
            <a:xfrm>
              <a:off x="4069167" y="1755318"/>
              <a:ext cx="3298648" cy="3713391"/>
            </a:xfrm>
            <a:prstGeom prst="snip1Rect">
              <a:avLst>
                <a:gd name="adj" fmla="val 29383"/>
              </a:avLst>
            </a:prstGeom>
            <a:solidFill>
              <a:srgbClr val="F6F6F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31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3366EC1-E4C6-4A92-95DE-40A200086618}"/>
                </a:ext>
              </a:extLst>
            </p:cNvPr>
            <p:cNvSpPr/>
            <p:nvPr/>
          </p:nvSpPr>
          <p:spPr>
            <a:xfrm>
              <a:off x="4069168" y="5324047"/>
              <a:ext cx="3298648" cy="144662"/>
            </a:xfrm>
            <a:prstGeom prst="rect">
              <a:avLst/>
            </a:prstGeom>
            <a:solidFill>
              <a:srgbClr val="BA8D2D"/>
            </a:solidFill>
            <a:ln w="12700">
              <a:noFill/>
              <a:prstDash val="solid"/>
              <a:round/>
            </a:ln>
            <a:effectLst/>
          </p:spPr>
          <p:txBody>
            <a:bodyPr anchor="ctr"/>
            <a:lstStyle/>
            <a:p>
              <a:pPr algn="ctr" defTabSz="913130"/>
              <a:endParaRPr kern="0" dirty="0">
                <a:solidFill>
                  <a:srgbClr val="000000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2" name="任意多边形: 形状 438">
              <a:extLst>
                <a:ext uri="{FF2B5EF4-FFF2-40B4-BE49-F238E27FC236}">
                  <a16:creationId xmlns:a16="http://schemas.microsoft.com/office/drawing/2014/main" id="{2EA32828-7AD9-405D-8155-64A586F78594}"/>
                </a:ext>
              </a:extLst>
            </p:cNvPr>
            <p:cNvSpPr/>
            <p:nvPr/>
          </p:nvSpPr>
          <p:spPr bwMode="auto">
            <a:xfrm>
              <a:off x="6535583" y="1755318"/>
              <a:ext cx="832235" cy="845526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BA8D2D"/>
            </a:solidFill>
            <a:ln w="12700">
              <a:noFill/>
              <a:prstDash val="solid"/>
              <a:round/>
            </a:ln>
            <a:effectLst/>
          </p:spPr>
          <p:txBody>
            <a:bodyPr anchor="t"/>
            <a:lstStyle/>
            <a:p>
              <a:pPr algn="r" defTabSz="913130"/>
              <a:r>
                <a:rPr lang="en-US" altLang="ko-KR" sz="22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+mn-lt"/>
                </a:rPr>
                <a:t>2</a:t>
              </a:r>
            </a:p>
          </p:txBody>
        </p:sp>
        <p:grpSp>
          <p:nvGrpSpPr>
            <p:cNvPr id="17" name="组合 117">
              <a:extLst>
                <a:ext uri="{FF2B5EF4-FFF2-40B4-BE49-F238E27FC236}">
                  <a16:creationId xmlns:a16="http://schemas.microsoft.com/office/drawing/2014/main" id="{3D816355-BB3A-439A-B79D-A9E49066274E}"/>
                </a:ext>
              </a:extLst>
            </p:cNvPr>
            <p:cNvGrpSpPr/>
            <p:nvPr/>
          </p:nvGrpSpPr>
          <p:grpSpPr>
            <a:xfrm>
              <a:off x="4217205" y="2567482"/>
              <a:ext cx="3071371" cy="2250268"/>
              <a:chOff x="874712" y="3325188"/>
              <a:chExt cx="2839999" cy="2048042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8731178-31C3-4321-818C-BA523785BED6}"/>
                  </a:ext>
                </a:extLst>
              </p:cNvPr>
              <p:cNvSpPr/>
              <p:nvPr/>
            </p:nvSpPr>
            <p:spPr>
              <a:xfrm>
                <a:off x="874713" y="3802063"/>
                <a:ext cx="2703112" cy="1571167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913130">
                  <a:lnSpc>
                    <a:spcPct val="120000"/>
                  </a:lnSpc>
                </a:pPr>
                <a:r>
                  <a:rPr lang="zh-TW" altLang="zh-TW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推導出報酬率和標準差構面下的效率前緣，找出投資組合風險固定的情況下，可以使得投資組合報酬率極大化。</a:t>
                </a:r>
                <a:r>
                  <a:rPr lang="en-US" altLang="zh-TW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Markowitz(1952)</a:t>
                </a:r>
                <a:endParaRPr lang="zh-CN" altLang="en-US" sz="1100" dirty="0">
                  <a:solidFill>
                    <a:srgbClr val="767171">
                      <a:lumMod val="65000"/>
                      <a:lumOff val="35000"/>
                    </a:srgbClr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4CB9764-2C5B-4EF7-A069-5D7B62A0E32B}"/>
                  </a:ext>
                </a:extLst>
              </p:cNvPr>
              <p:cNvSpPr/>
              <p:nvPr/>
            </p:nvSpPr>
            <p:spPr>
              <a:xfrm>
                <a:off x="874712" y="3325188"/>
                <a:ext cx="2839999" cy="79244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913130">
                  <a:lnSpc>
                    <a:spcPct val="120000"/>
                  </a:lnSpc>
                </a:pPr>
                <a:r>
                  <a:rPr lang="zh-TW" altLang="zh-TW" sz="2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平均值</a:t>
                </a:r>
                <a:r>
                  <a:rPr lang="en-US" altLang="zh-TW" sz="2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-</a:t>
                </a:r>
                <a:r>
                  <a:rPr lang="zh-TW" altLang="zh-TW" sz="2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變異數投資組合模型</a:t>
                </a:r>
                <a:endParaRPr lang="zh-CN" altLang="en-US" sz="2200" b="1" dirty="0">
                  <a:solidFill>
                    <a:srgbClr val="767171">
                      <a:lumMod val="65000"/>
                      <a:lumOff val="35000"/>
                    </a:srgbClr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0" name="组合 130">
            <a:extLst>
              <a:ext uri="{FF2B5EF4-FFF2-40B4-BE49-F238E27FC236}">
                <a16:creationId xmlns:a16="http://schemas.microsoft.com/office/drawing/2014/main" id="{84934BA3-DEEF-4A5F-A51D-E5E7DA057D30}"/>
              </a:ext>
            </a:extLst>
          </p:cNvPr>
          <p:cNvGrpSpPr/>
          <p:nvPr/>
        </p:nvGrpSpPr>
        <p:grpSpPr>
          <a:xfrm>
            <a:off x="444673" y="1744434"/>
            <a:ext cx="3298651" cy="3713391"/>
            <a:chOff x="247577" y="3140968"/>
            <a:chExt cx="2501994" cy="2772295"/>
          </a:xfrm>
        </p:grpSpPr>
        <p:sp>
          <p:nvSpPr>
            <p:cNvPr id="35" name="矩形: 剪去单角 437">
              <a:extLst>
                <a:ext uri="{FF2B5EF4-FFF2-40B4-BE49-F238E27FC236}">
                  <a16:creationId xmlns:a16="http://schemas.microsoft.com/office/drawing/2014/main" id="{A3A17F4D-D03D-4048-B188-C4A1ECDE88DE}"/>
                </a:ext>
              </a:extLst>
            </p:cNvPr>
            <p:cNvSpPr/>
            <p:nvPr/>
          </p:nvSpPr>
          <p:spPr>
            <a:xfrm>
              <a:off x="247577" y="3140968"/>
              <a:ext cx="2501992" cy="2772295"/>
            </a:xfrm>
            <a:prstGeom prst="snip1Rect">
              <a:avLst>
                <a:gd name="adj" fmla="val 29383"/>
              </a:avLst>
            </a:prstGeom>
            <a:solidFill>
              <a:srgbClr val="F6F6F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31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6F86AF3-248E-424C-957D-21606A8D9B49}"/>
                </a:ext>
              </a:extLst>
            </p:cNvPr>
            <p:cNvSpPr/>
            <p:nvPr/>
          </p:nvSpPr>
          <p:spPr>
            <a:xfrm>
              <a:off x="247578" y="5805263"/>
              <a:ext cx="2501992" cy="108000"/>
            </a:xfrm>
            <a:prstGeom prst="rect">
              <a:avLst/>
            </a:prstGeom>
            <a:solidFill>
              <a:srgbClr val="293247"/>
            </a:solidFill>
            <a:ln w="12700">
              <a:noFill/>
              <a:prstDash val="solid"/>
              <a:round/>
            </a:ln>
            <a:effectLst/>
          </p:spPr>
          <p:txBody>
            <a:bodyPr anchor="ctr"/>
            <a:lstStyle/>
            <a:p>
              <a:pPr marL="0" marR="0" lvl="0" indent="0" algn="ctr" defTabSz="9131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7" name="任意多边形: 形状 438">
              <a:extLst>
                <a:ext uri="{FF2B5EF4-FFF2-40B4-BE49-F238E27FC236}">
                  <a16:creationId xmlns:a16="http://schemas.microsoft.com/office/drawing/2014/main" id="{4894F61B-5D48-4EE7-9F56-1FBC2A15C8C9}"/>
                </a:ext>
              </a:extLst>
            </p:cNvPr>
            <p:cNvSpPr/>
            <p:nvPr/>
          </p:nvSpPr>
          <p:spPr bwMode="auto">
            <a:xfrm>
              <a:off x="2118329" y="3140968"/>
              <a:ext cx="631242" cy="631242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293247"/>
            </a:solidFill>
            <a:ln w="12700">
              <a:noFill/>
              <a:prstDash val="solid"/>
              <a:round/>
            </a:ln>
            <a:effectLst/>
          </p:spPr>
          <p:txBody>
            <a:bodyPr vert="horz" wrap="square" lIns="121920" tIns="60960" rIns="121920" bIns="60960" anchor="t" anchorCtr="0" compatLnSpc="1">
              <a:normAutofit/>
            </a:bodyPr>
            <a:lstStyle/>
            <a:p>
              <a:pPr marL="0" marR="0" lvl="0" indent="0" algn="r" defTabSz="9131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+mn-lt"/>
                </a:rPr>
                <a:t>1</a:t>
              </a:r>
            </a:p>
          </p:txBody>
        </p:sp>
      </p:grpSp>
      <p:grpSp>
        <p:nvGrpSpPr>
          <p:cNvPr id="31" name="组合 117">
            <a:extLst>
              <a:ext uri="{FF2B5EF4-FFF2-40B4-BE49-F238E27FC236}">
                <a16:creationId xmlns:a16="http://schemas.microsoft.com/office/drawing/2014/main" id="{026CBEB0-41C9-410E-B391-936B519B5B5F}"/>
              </a:ext>
            </a:extLst>
          </p:cNvPr>
          <p:cNvGrpSpPr/>
          <p:nvPr/>
        </p:nvGrpSpPr>
        <p:grpSpPr>
          <a:xfrm>
            <a:off x="592711" y="2556599"/>
            <a:ext cx="2923333" cy="1917549"/>
            <a:chOff x="874712" y="3325188"/>
            <a:chExt cx="2703113" cy="1745223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F396547-8E8E-4B77-BF5B-C6B04EF678C7}"/>
                </a:ext>
              </a:extLst>
            </p:cNvPr>
            <p:cNvSpPr/>
            <p:nvPr/>
          </p:nvSpPr>
          <p:spPr>
            <a:xfrm>
              <a:off x="874713" y="3802063"/>
              <a:ext cx="2703112" cy="126834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3130">
                <a:lnSpc>
                  <a:spcPct val="120000"/>
                </a:lnSpc>
              </a:pPr>
              <a:r>
                <a:rPr lang="zh-TW" altLang="zh-TW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市值加權法是把所有股票的市值加起來，當成總分，按照個股的市值加權</a:t>
              </a:r>
              <a:r>
                <a:rPr lang="zh-TW" alt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。</a:t>
              </a:r>
              <a:r>
                <a:rPr lang="en-US" altLang="zh-TW" dirty="0">
                  <a:solidFill>
                    <a:srgbClr val="222222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(</a:t>
              </a:r>
              <a:r>
                <a:rPr lang="en-US" altLang="zh-TW" dirty="0" err="1">
                  <a:solidFill>
                    <a:srgbClr val="222222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Xucheng</a:t>
              </a:r>
              <a:r>
                <a:rPr lang="en-US" altLang="zh-TW" dirty="0">
                  <a:solidFill>
                    <a:srgbClr val="222222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 &amp; </a:t>
              </a:r>
              <a:r>
                <a:rPr lang="en-US" altLang="zh-TW" dirty="0" err="1">
                  <a:solidFill>
                    <a:srgbClr val="222222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Zhiha</a:t>
              </a:r>
              <a:r>
                <a:rPr lang="en-US" altLang="zh-TW" dirty="0">
                  <a:solidFill>
                    <a:srgbClr val="222222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, 2019)</a:t>
              </a:r>
              <a:endParaRPr lang="zh-CN" altLang="en-US" sz="1100" dirty="0">
                <a:solidFill>
                  <a:srgbClr val="767171">
                    <a:lumMod val="65000"/>
                    <a:lumOff val="35000"/>
                  </a:srgbClr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BFABF0F-331D-4DBD-9087-7F7266E2AB5D}"/>
                </a:ext>
              </a:extLst>
            </p:cNvPr>
            <p:cNvSpPr/>
            <p:nvPr/>
          </p:nvSpPr>
          <p:spPr>
            <a:xfrm>
              <a:off x="874712" y="3325188"/>
              <a:ext cx="2241974" cy="4226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3130">
                <a:lnSpc>
                  <a:spcPct val="120000"/>
                </a:lnSpc>
              </a:pPr>
              <a:r>
                <a:rPr lang="zh-TW" altLang="zh-TW" sz="2200" b="1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市值加權法</a:t>
              </a:r>
              <a:endParaRPr lang="zh-CN" altLang="en-US" sz="22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39" name="组合 130">
            <a:extLst>
              <a:ext uri="{FF2B5EF4-FFF2-40B4-BE49-F238E27FC236}">
                <a16:creationId xmlns:a16="http://schemas.microsoft.com/office/drawing/2014/main" id="{6D3BF84E-7DF2-436C-BD95-34FABB7B5212}"/>
              </a:ext>
            </a:extLst>
          </p:cNvPr>
          <p:cNvGrpSpPr/>
          <p:nvPr/>
        </p:nvGrpSpPr>
        <p:grpSpPr>
          <a:xfrm>
            <a:off x="8184905" y="1755318"/>
            <a:ext cx="3298651" cy="3713391"/>
            <a:chOff x="247577" y="3140968"/>
            <a:chExt cx="2501994" cy="2772295"/>
          </a:xfrm>
        </p:grpSpPr>
        <p:sp>
          <p:nvSpPr>
            <p:cNvPr id="44" name="矩形: 剪去单角 437">
              <a:extLst>
                <a:ext uri="{FF2B5EF4-FFF2-40B4-BE49-F238E27FC236}">
                  <a16:creationId xmlns:a16="http://schemas.microsoft.com/office/drawing/2014/main" id="{19DFA58B-6CF9-4E44-8301-9CE1C89E527C}"/>
                </a:ext>
              </a:extLst>
            </p:cNvPr>
            <p:cNvSpPr/>
            <p:nvPr/>
          </p:nvSpPr>
          <p:spPr>
            <a:xfrm>
              <a:off x="247577" y="3140968"/>
              <a:ext cx="2501992" cy="2772295"/>
            </a:xfrm>
            <a:prstGeom prst="snip1Rect">
              <a:avLst>
                <a:gd name="adj" fmla="val 29383"/>
              </a:avLst>
            </a:prstGeom>
            <a:solidFill>
              <a:srgbClr val="F6F6F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31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5E37F6C-B075-45CA-95EC-2B326AB7E413}"/>
                </a:ext>
              </a:extLst>
            </p:cNvPr>
            <p:cNvSpPr/>
            <p:nvPr/>
          </p:nvSpPr>
          <p:spPr>
            <a:xfrm>
              <a:off x="247578" y="5805263"/>
              <a:ext cx="2501992" cy="108000"/>
            </a:xfrm>
            <a:prstGeom prst="rect">
              <a:avLst/>
            </a:prstGeom>
            <a:solidFill>
              <a:srgbClr val="293247"/>
            </a:solidFill>
            <a:ln w="12700">
              <a:noFill/>
              <a:prstDash val="solid"/>
              <a:round/>
            </a:ln>
            <a:effectLst/>
          </p:spPr>
          <p:txBody>
            <a:bodyPr anchor="ctr"/>
            <a:lstStyle/>
            <a:p>
              <a:pPr marL="0" marR="0" lvl="0" indent="0" algn="ctr" defTabSz="9131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6" name="任意多边形: 形状 438">
              <a:extLst>
                <a:ext uri="{FF2B5EF4-FFF2-40B4-BE49-F238E27FC236}">
                  <a16:creationId xmlns:a16="http://schemas.microsoft.com/office/drawing/2014/main" id="{2684CAC4-4207-43A8-912B-881C3A208DD9}"/>
                </a:ext>
              </a:extLst>
            </p:cNvPr>
            <p:cNvSpPr/>
            <p:nvPr/>
          </p:nvSpPr>
          <p:spPr bwMode="auto">
            <a:xfrm>
              <a:off x="2118329" y="3140968"/>
              <a:ext cx="631242" cy="631242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293247"/>
            </a:solidFill>
            <a:ln w="12700">
              <a:noFill/>
              <a:prstDash val="solid"/>
              <a:round/>
            </a:ln>
            <a:effectLst/>
          </p:spPr>
          <p:txBody>
            <a:bodyPr vert="horz" wrap="square" lIns="121920" tIns="60960" rIns="121920" bIns="60960" anchor="t" anchorCtr="0" compatLnSpc="1">
              <a:normAutofit/>
            </a:bodyPr>
            <a:lstStyle/>
            <a:p>
              <a:pPr algn="r" defTabSz="913130"/>
              <a:r>
                <a:rPr lang="en-US" altLang="ko-KR" sz="22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+mn-lt"/>
                </a:rPr>
                <a:t>3</a:t>
              </a:r>
            </a:p>
          </p:txBody>
        </p:sp>
      </p:grpSp>
      <p:grpSp>
        <p:nvGrpSpPr>
          <p:cNvPr id="40" name="组合 117">
            <a:extLst>
              <a:ext uri="{FF2B5EF4-FFF2-40B4-BE49-F238E27FC236}">
                <a16:creationId xmlns:a16="http://schemas.microsoft.com/office/drawing/2014/main" id="{28876455-7E68-4EF2-A821-E670E2A07E0F}"/>
              </a:ext>
            </a:extLst>
          </p:cNvPr>
          <p:cNvGrpSpPr/>
          <p:nvPr/>
        </p:nvGrpSpPr>
        <p:grpSpPr>
          <a:xfrm>
            <a:off x="8332943" y="2567482"/>
            <a:ext cx="2923333" cy="1584509"/>
            <a:chOff x="874712" y="3325188"/>
            <a:chExt cx="2703113" cy="1442113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30BADA7-8853-4363-BAA7-0B516171940F}"/>
                </a:ext>
              </a:extLst>
            </p:cNvPr>
            <p:cNvSpPr/>
            <p:nvPr/>
          </p:nvSpPr>
          <p:spPr>
            <a:xfrm>
              <a:off x="874713" y="3802063"/>
              <a:ext cx="2703112" cy="96523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3130">
                <a:lnSpc>
                  <a:spcPct val="120000"/>
                </a:lnSpc>
              </a:pPr>
              <a:r>
                <a:rPr lang="zh-TW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最大化夏普比率來控制投資組合股票之間的比例。</a:t>
              </a:r>
              <a:r>
                <a:rPr lang="en-US" altLang="zh-TW" sz="18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(</a:t>
              </a:r>
              <a:r>
                <a:rPr lang="en-US" altLang="zh-TW" sz="1800" kern="1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Harnpadungkij</a:t>
              </a:r>
              <a:r>
                <a:rPr lang="en-US" altLang="zh-TW" sz="18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et al.,2019)</a:t>
              </a:r>
              <a:endPara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CDCBE5B7-441B-449E-A392-E62165673992}"/>
                </a:ext>
              </a:extLst>
            </p:cNvPr>
            <p:cNvSpPr/>
            <p:nvPr/>
          </p:nvSpPr>
          <p:spPr>
            <a:xfrm>
              <a:off x="874712" y="3325188"/>
              <a:ext cx="2241974" cy="42251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3130">
                <a:lnSpc>
                  <a:spcPct val="120000"/>
                </a:lnSpc>
              </a:pPr>
              <a:r>
                <a:rPr lang="zh-TW" altLang="en-US" sz="2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最大化夏普值</a:t>
              </a:r>
              <a:endPara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53" name="投影片編號版面配置區 52">
            <a:extLst>
              <a:ext uri="{FF2B5EF4-FFF2-40B4-BE49-F238E27FC236}">
                <a16:creationId xmlns:a16="http://schemas.microsoft.com/office/drawing/2014/main" id="{9B15A53D-A213-4C68-8707-9470A5A6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81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文獻探討：風險指標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12CF40-D2A4-40E3-8807-350DDC3C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14</a:t>
            </a:fld>
            <a:endParaRPr lang="zh-TW" altLang="en-US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CE05A11B-79DE-4AAD-9764-1DB27DC7A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868810"/>
              </p:ext>
            </p:extLst>
          </p:nvPr>
        </p:nvGraphicFramePr>
        <p:xfrm>
          <a:off x="2425381" y="3983925"/>
          <a:ext cx="6903085" cy="21813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0433">
                  <a:extLst>
                    <a:ext uri="{9D8B030D-6E8A-4147-A177-3AD203B41FA5}">
                      <a16:colId xmlns:a16="http://schemas.microsoft.com/office/drawing/2014/main" val="3138592239"/>
                    </a:ext>
                  </a:extLst>
                </a:gridCol>
                <a:gridCol w="1738659">
                  <a:extLst>
                    <a:ext uri="{9D8B030D-6E8A-4147-A177-3AD203B41FA5}">
                      <a16:colId xmlns:a16="http://schemas.microsoft.com/office/drawing/2014/main" val="1026498530"/>
                    </a:ext>
                  </a:extLst>
                </a:gridCol>
                <a:gridCol w="1844260">
                  <a:extLst>
                    <a:ext uri="{9D8B030D-6E8A-4147-A177-3AD203B41FA5}">
                      <a16:colId xmlns:a16="http://schemas.microsoft.com/office/drawing/2014/main" val="1587418001"/>
                    </a:ext>
                  </a:extLst>
                </a:gridCol>
                <a:gridCol w="1629733">
                  <a:extLst>
                    <a:ext uri="{9D8B030D-6E8A-4147-A177-3AD203B41FA5}">
                      <a16:colId xmlns:a16="http://schemas.microsoft.com/office/drawing/2014/main" val="1401862472"/>
                    </a:ext>
                  </a:extLst>
                </a:gridCol>
              </a:tblGrid>
              <a:tr h="7254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sz="22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投資標的物</a:t>
                      </a:r>
                      <a:endParaRPr lang="zh-TW" sz="22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sz="22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標準差</a:t>
                      </a:r>
                      <a:r>
                        <a:rPr lang="en-US" sz="22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%</a:t>
                      </a:r>
                      <a:endParaRPr lang="zh-TW" sz="22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sz="22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報酬率</a:t>
                      </a:r>
                      <a:r>
                        <a:rPr lang="en-US" sz="22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%</a:t>
                      </a:r>
                      <a:endParaRPr lang="zh-TW" sz="22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sz="22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夏普值</a:t>
                      </a:r>
                      <a:endParaRPr lang="zh-TW" sz="22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21322"/>
                  </a:ext>
                </a:extLst>
              </a:tr>
              <a:tr h="7279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2200" b="1" kern="100" baseline="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甲股票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5.5</a:t>
                      </a:r>
                      <a:endParaRPr lang="zh-TW" sz="22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8.5</a:t>
                      </a:r>
                      <a:endParaRPr lang="zh-TW" sz="22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1.36</a:t>
                      </a:r>
                      <a:r>
                        <a:rPr lang="en-US" altLang="zh-TW" sz="22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zh-TW" sz="22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勝</a:t>
                      </a:r>
                      <a:r>
                        <a:rPr lang="en-US" altLang="zh-TW" sz="22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22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2394102"/>
                  </a:ext>
                </a:extLst>
              </a:tr>
              <a:tr h="7279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2200" b="1" kern="100" baseline="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乙股票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15.2</a:t>
                      </a:r>
                      <a:endParaRPr lang="zh-TW" sz="22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15.5</a:t>
                      </a:r>
                      <a:endParaRPr lang="zh-TW" sz="22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0.95</a:t>
                      </a:r>
                      <a:endParaRPr lang="zh-TW" sz="22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6956985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C74661-BD4A-4344-9E56-7FA054DDFB72}"/>
              </a:ext>
            </a:extLst>
          </p:cNvPr>
          <p:cNvSpPr txBox="1"/>
          <p:nvPr/>
        </p:nvSpPr>
        <p:spPr>
          <a:xfrm>
            <a:off x="2466974" y="2673444"/>
            <a:ext cx="770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公式：夏普值 </a:t>
            </a:r>
            <a:r>
              <a:rPr lang="en-US" altLang="zh-TW" sz="2200" b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= (</a:t>
            </a:r>
            <a:r>
              <a:rPr lang="zh-TW" altLang="en-US" sz="2200" b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報酬率</a:t>
            </a:r>
            <a:r>
              <a:rPr lang="en-US" altLang="zh-TW" sz="2200" b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-</a:t>
            </a:r>
            <a:r>
              <a:rPr lang="zh-TW" altLang="en-US" sz="2200" b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市場定存利率</a:t>
            </a:r>
            <a:r>
              <a:rPr lang="en-US" altLang="zh-TW" sz="2200" b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  <a:r>
              <a:rPr lang="zh-TW" altLang="en-US" sz="2400" b="0" kern="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  <a:sym typeface="Symbol" panose="05050102010706020507" pitchFamily="18" charset="2"/>
              </a:rPr>
              <a:t> </a:t>
            </a:r>
            <a:r>
              <a:rPr lang="zh-TW" altLang="en-US" sz="2200" b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報酬標準差。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EB3BE32-07C6-4F5F-8008-BBBA958E369A}"/>
              </a:ext>
            </a:extLst>
          </p:cNvPr>
          <p:cNvSpPr txBox="1"/>
          <p:nvPr/>
        </p:nvSpPr>
        <p:spPr>
          <a:xfrm>
            <a:off x="2466975" y="3317668"/>
            <a:ext cx="8696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公式：報酬率 </a:t>
            </a:r>
            <a:r>
              <a:rPr lang="en-US" altLang="zh-TW" sz="2200" b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= (</a:t>
            </a:r>
            <a:r>
              <a:rPr lang="zh-TW" altLang="en-US" sz="2200" b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今日資產淨值</a:t>
            </a:r>
            <a:r>
              <a:rPr lang="en-US" altLang="zh-TW" sz="2200" b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-</a:t>
            </a:r>
            <a:r>
              <a:rPr lang="zh-TW" altLang="en-US" sz="2200" b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昨日資產淨值</a:t>
            </a:r>
            <a:r>
              <a:rPr lang="en-US" altLang="zh-TW" sz="2200" b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  <a:r>
              <a:rPr lang="zh-TW" altLang="en-US" sz="2400" b="0" kern="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  <a:sym typeface="Symbol" panose="05050102010706020507" pitchFamily="18" charset="2"/>
              </a:rPr>
              <a:t></a:t>
            </a:r>
            <a:r>
              <a:rPr lang="en-US" altLang="zh-TW" sz="2200" b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200" b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昨日資產淨值。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14F68482-E14C-40F0-B1FA-D55306E95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7114" y="1061182"/>
            <a:ext cx="8153400" cy="1545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被拿來驗證市場的效率性</a:t>
            </a:r>
            <a:r>
              <a:rPr lang="zh-TW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endParaRPr lang="en-US" altLang="zh-TW" sz="2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它是衡量投資資產是否能用越小的波動來創造越高的獲利，</a:t>
            </a:r>
            <a:endParaRPr lang="en-US" altLang="zh-TW" sz="2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也就是承受每單位風險所得的報酬</a:t>
            </a:r>
            <a:r>
              <a:rPr lang="en-US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Harnpadungkij</a:t>
            </a:r>
            <a:r>
              <a:rPr lang="en-US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et al., 2019)</a:t>
            </a:r>
            <a:r>
              <a:rPr lang="zh-TW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endParaRPr lang="zh-TW" altLang="en-US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92B1E8D-466E-431B-A87F-4606CA186F7E}"/>
              </a:ext>
            </a:extLst>
          </p:cNvPr>
          <p:cNvSpPr txBox="1"/>
          <p:nvPr/>
        </p:nvSpPr>
        <p:spPr>
          <a:xfrm>
            <a:off x="5401909" y="6171684"/>
            <a:ext cx="1388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夏普值舉例</a:t>
            </a:r>
          </a:p>
        </p:txBody>
      </p:sp>
    </p:spTree>
    <p:extLst>
      <p:ext uri="{BB962C8B-B14F-4D97-AF65-F5344CB8AC3E}">
        <p14:creationId xmlns:p14="http://schemas.microsoft.com/office/powerpoint/2010/main" val="1335604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文獻探討：風險指標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B194DB-4681-4472-937A-012857D3E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15</a:t>
            </a:fld>
            <a:endParaRPr lang="zh-TW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D1DED36-56DA-4D76-A1E7-4EF9E4B57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56782"/>
              </p:ext>
            </p:extLst>
          </p:nvPr>
        </p:nvGraphicFramePr>
        <p:xfrm>
          <a:off x="1162050" y="4014733"/>
          <a:ext cx="9259644" cy="1453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5989">
                  <a:extLst>
                    <a:ext uri="{9D8B030D-6E8A-4147-A177-3AD203B41FA5}">
                      <a16:colId xmlns:a16="http://schemas.microsoft.com/office/drawing/2014/main" val="3138592239"/>
                    </a:ext>
                  </a:extLst>
                </a:gridCol>
                <a:gridCol w="839268">
                  <a:extLst>
                    <a:ext uri="{9D8B030D-6E8A-4147-A177-3AD203B41FA5}">
                      <a16:colId xmlns:a16="http://schemas.microsoft.com/office/drawing/2014/main" val="63073369"/>
                    </a:ext>
                  </a:extLst>
                </a:gridCol>
                <a:gridCol w="839268">
                  <a:extLst>
                    <a:ext uri="{9D8B030D-6E8A-4147-A177-3AD203B41FA5}">
                      <a16:colId xmlns:a16="http://schemas.microsoft.com/office/drawing/2014/main" val="3107318068"/>
                    </a:ext>
                  </a:extLst>
                </a:gridCol>
                <a:gridCol w="839268">
                  <a:extLst>
                    <a:ext uri="{9D8B030D-6E8A-4147-A177-3AD203B41FA5}">
                      <a16:colId xmlns:a16="http://schemas.microsoft.com/office/drawing/2014/main" val="3010322327"/>
                    </a:ext>
                  </a:extLst>
                </a:gridCol>
                <a:gridCol w="839268">
                  <a:extLst>
                    <a:ext uri="{9D8B030D-6E8A-4147-A177-3AD203B41FA5}">
                      <a16:colId xmlns:a16="http://schemas.microsoft.com/office/drawing/2014/main" val="1435914313"/>
                    </a:ext>
                  </a:extLst>
                </a:gridCol>
                <a:gridCol w="839268">
                  <a:extLst>
                    <a:ext uri="{9D8B030D-6E8A-4147-A177-3AD203B41FA5}">
                      <a16:colId xmlns:a16="http://schemas.microsoft.com/office/drawing/2014/main" val="2777536816"/>
                    </a:ext>
                  </a:extLst>
                </a:gridCol>
                <a:gridCol w="839268">
                  <a:extLst>
                    <a:ext uri="{9D8B030D-6E8A-4147-A177-3AD203B41FA5}">
                      <a16:colId xmlns:a16="http://schemas.microsoft.com/office/drawing/2014/main" val="3358006312"/>
                    </a:ext>
                  </a:extLst>
                </a:gridCol>
                <a:gridCol w="839268">
                  <a:extLst>
                    <a:ext uri="{9D8B030D-6E8A-4147-A177-3AD203B41FA5}">
                      <a16:colId xmlns:a16="http://schemas.microsoft.com/office/drawing/2014/main" val="957741436"/>
                    </a:ext>
                  </a:extLst>
                </a:gridCol>
                <a:gridCol w="839268">
                  <a:extLst>
                    <a:ext uri="{9D8B030D-6E8A-4147-A177-3AD203B41FA5}">
                      <a16:colId xmlns:a16="http://schemas.microsoft.com/office/drawing/2014/main" val="1930401477"/>
                    </a:ext>
                  </a:extLst>
                </a:gridCol>
                <a:gridCol w="839268">
                  <a:extLst>
                    <a:ext uri="{9D8B030D-6E8A-4147-A177-3AD203B41FA5}">
                      <a16:colId xmlns:a16="http://schemas.microsoft.com/office/drawing/2014/main" val="1026498530"/>
                    </a:ext>
                  </a:extLst>
                </a:gridCol>
                <a:gridCol w="890243">
                  <a:extLst>
                    <a:ext uri="{9D8B030D-6E8A-4147-A177-3AD203B41FA5}">
                      <a16:colId xmlns:a16="http://schemas.microsoft.com/office/drawing/2014/main" val="1587418001"/>
                    </a:ext>
                  </a:extLst>
                </a:gridCol>
              </a:tblGrid>
              <a:tr h="725479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風險系數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日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日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一個月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三個月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半年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一年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三年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五年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十年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二十年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21322"/>
                  </a:ext>
                </a:extLst>
              </a:tr>
              <a:tr h="727920">
                <a:tc vMerge="1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endParaRPr lang="zh-TW" altLang="en-US" sz="1800" b="1" kern="100" baseline="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3.49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1.23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1.14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1.16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1.06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1.08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1.24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1.29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1.27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1.13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2394102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E37AF18A-D9C7-4373-BC62-68AEB0875EB6}"/>
              </a:ext>
            </a:extLst>
          </p:cNvPr>
          <p:cNvSpPr txBox="1"/>
          <p:nvPr/>
        </p:nvSpPr>
        <p:spPr>
          <a:xfrm>
            <a:off x="3962400" y="5453618"/>
            <a:ext cx="4905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台積電不同區間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Beta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值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台灣股市資訊網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, 2021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DC72C324-9AA6-4F9D-94BD-3D8157CCE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649"/>
            <a:ext cx="10515600" cy="1984801"/>
          </a:xfrm>
        </p:spPr>
        <p:txBody>
          <a:bodyPr/>
          <a:lstStyle/>
          <a:p>
            <a:r>
              <a:rPr lang="en-US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Beta</a:t>
            </a:r>
            <a:r>
              <a:rPr lang="zh-TW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是衡量股票市場</a:t>
            </a:r>
            <a:r>
              <a:rPr lang="en-US" altLang="zh-TW" sz="25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 tooltip="從 ScienceDirect 的 AI 生成的主題頁面了解有關市場波動的更多信息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波動</a:t>
            </a:r>
            <a:r>
              <a:rPr lang="zh-TW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的指標之一，是指個股跟大盤連動性的比較。</a:t>
            </a:r>
            <a:endParaRPr lang="en-US" altLang="zh-TW" sz="2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8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Beta &gt; 1</a:t>
            </a:r>
            <a:r>
              <a:rPr lang="zh-TW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，表示波動比大盤大</a:t>
            </a:r>
            <a:endParaRPr lang="en-US" altLang="zh-TW" sz="2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當市場上揚</a:t>
            </a:r>
            <a:r>
              <a:rPr lang="en-US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10%</a:t>
            </a:r>
            <a:r>
              <a:rPr lang="zh-TW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，股票會上漲超過</a:t>
            </a:r>
            <a:r>
              <a:rPr lang="en-US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10% </a:t>
            </a:r>
            <a:r>
              <a:rPr lang="zh-TW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當市場</a:t>
            </a:r>
            <a:r>
              <a:rPr lang="zh-TW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下跌</a:t>
            </a:r>
            <a:r>
              <a:rPr lang="en-US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10%</a:t>
            </a:r>
            <a:r>
              <a:rPr lang="zh-TW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，股票會</a:t>
            </a:r>
            <a:r>
              <a:rPr lang="zh-TW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下跌</a:t>
            </a:r>
            <a:r>
              <a:rPr lang="zh-TW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超過</a:t>
            </a:r>
            <a:r>
              <a:rPr lang="en-US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10% </a:t>
            </a:r>
            <a:r>
              <a:rPr lang="zh-TW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zh-TW" altLang="en-US" sz="18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5FBF040-9719-4EDA-ADBD-C0018AE0BAA8}"/>
              </a:ext>
            </a:extLst>
          </p:cNvPr>
          <p:cNvSpPr txBox="1"/>
          <p:nvPr/>
        </p:nvSpPr>
        <p:spPr>
          <a:xfrm>
            <a:off x="1162050" y="3347391"/>
            <a:ext cx="601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公式：</a:t>
            </a:r>
            <a:r>
              <a:rPr lang="en-US" altLang="zh-TW" sz="2200" b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Beta = </a:t>
            </a:r>
            <a:r>
              <a:rPr lang="zh-TW" altLang="en-US" sz="2200" b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個股波動</a:t>
            </a:r>
            <a:r>
              <a:rPr lang="en-US" altLang="zh-TW" sz="2200" b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  <a:r>
              <a:rPr lang="zh-TW" altLang="en-US" sz="2400" b="0" kern="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  <a:sym typeface="Symbol" panose="05050102010706020507" pitchFamily="18" charset="2"/>
              </a:rPr>
              <a:t></a:t>
            </a:r>
            <a:r>
              <a:rPr lang="en-US" altLang="zh-TW" sz="2200" b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200" b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市場波動。</a:t>
            </a:r>
          </a:p>
        </p:txBody>
      </p:sp>
    </p:spTree>
    <p:extLst>
      <p:ext uri="{BB962C8B-B14F-4D97-AF65-F5344CB8AC3E}">
        <p14:creationId xmlns:p14="http://schemas.microsoft.com/office/powerpoint/2010/main" val="269083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文獻探討：選股策略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C9066A-2A62-4EDC-B74A-9A4BC866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16</a:t>
            </a:fld>
            <a:endParaRPr lang="zh-TW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94C8B65-5536-48CE-86E9-8D7BA8DB1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205246"/>
              </p:ext>
            </p:extLst>
          </p:nvPr>
        </p:nvGraphicFramePr>
        <p:xfrm>
          <a:off x="123826" y="1161489"/>
          <a:ext cx="7185024" cy="4919018"/>
        </p:xfrm>
        <a:graphic>
          <a:graphicData uri="http://schemas.openxmlformats.org/drawingml/2006/table">
            <a:tbl>
              <a:tblPr firstRow="1" firstCol="1" bandRow="1"/>
              <a:tblGrid>
                <a:gridCol w="1921232">
                  <a:extLst>
                    <a:ext uri="{9D8B030D-6E8A-4147-A177-3AD203B41FA5}">
                      <a16:colId xmlns:a16="http://schemas.microsoft.com/office/drawing/2014/main" val="1909626863"/>
                    </a:ext>
                  </a:extLst>
                </a:gridCol>
                <a:gridCol w="1847398">
                  <a:extLst>
                    <a:ext uri="{9D8B030D-6E8A-4147-A177-3AD203B41FA5}">
                      <a16:colId xmlns:a16="http://schemas.microsoft.com/office/drawing/2014/main" val="2676270857"/>
                    </a:ext>
                  </a:extLst>
                </a:gridCol>
                <a:gridCol w="1169576">
                  <a:extLst>
                    <a:ext uri="{9D8B030D-6E8A-4147-A177-3AD203B41FA5}">
                      <a16:colId xmlns:a16="http://schemas.microsoft.com/office/drawing/2014/main" val="2437133506"/>
                    </a:ext>
                  </a:extLst>
                </a:gridCol>
                <a:gridCol w="1159317">
                  <a:extLst>
                    <a:ext uri="{9D8B030D-6E8A-4147-A177-3AD203B41FA5}">
                      <a16:colId xmlns:a16="http://schemas.microsoft.com/office/drawing/2014/main" val="1524355854"/>
                    </a:ext>
                  </a:extLst>
                </a:gridCol>
                <a:gridCol w="1087501">
                  <a:extLst>
                    <a:ext uri="{9D8B030D-6E8A-4147-A177-3AD203B41FA5}">
                      <a16:colId xmlns:a16="http://schemas.microsoft.com/office/drawing/2014/main" val="1974513459"/>
                    </a:ext>
                  </a:extLst>
                </a:gridCol>
              </a:tblGrid>
              <a:tr h="703907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構面</a:t>
                      </a: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基本面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財務指標</a:t>
                      </a: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Hajjami</a:t>
                      </a:r>
                      <a:r>
                        <a:rPr 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 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&amp; Amin </a:t>
                      </a:r>
                      <a:endParaRPr lang="zh-TW" altLang="en-US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(2018)</a:t>
                      </a:r>
                      <a:endParaRPr lang="zh-TW" altLang="en-US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Yang 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&amp; Chen 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(2019)</a:t>
                      </a:r>
                      <a:endParaRPr lang="zh-TW" altLang="en-US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Li et al.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 (2021)</a:t>
                      </a:r>
                      <a:endParaRPr lang="zh-TW" altLang="en-US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179645"/>
                  </a:ext>
                </a:extLst>
              </a:tr>
              <a:tr h="314078">
                <a:tc rowSpan="4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獲利能力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4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(Yang &amp; Chen , 2019)</a:t>
                      </a:r>
                      <a:endParaRPr lang="zh-TW" altLang="en-US" sz="14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淨值報酬率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9050495"/>
                  </a:ext>
                </a:extLst>
              </a:tr>
              <a:tr h="31407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資產報酬率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5532477"/>
                  </a:ext>
                </a:extLst>
              </a:tr>
              <a:tr h="31407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營業利潤率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6780019"/>
                  </a:ext>
                </a:extLst>
              </a:tr>
              <a:tr h="31407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淨利潤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7581892"/>
                  </a:ext>
                </a:extLst>
              </a:tr>
              <a:tr h="65062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槓桿作用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4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(Yang &amp; Chen , 2019)</a:t>
                      </a:r>
                      <a:endParaRPr lang="zh-TW" altLang="en-US" sz="14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債務資產比率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5382997"/>
                  </a:ext>
                </a:extLst>
              </a:tr>
              <a:tr h="314078">
                <a:tc row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流動性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4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(Yang &amp; Chen , 2019)</a:t>
                      </a:r>
                      <a:endParaRPr lang="zh-TW" altLang="en-US" sz="14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速動比率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5599629"/>
                  </a:ext>
                </a:extLst>
              </a:tr>
              <a:tr h="33654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現金流量比率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4316503"/>
                  </a:ext>
                </a:extLst>
              </a:tr>
              <a:tr h="314078">
                <a:tc row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效率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4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(Yang &amp; Chen , 2019)</a:t>
                      </a:r>
                      <a:endParaRPr lang="zh-TW" altLang="en-US" sz="14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存貨周轉率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7724234"/>
                  </a:ext>
                </a:extLst>
              </a:tr>
              <a:tr h="33654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應收帳款周轉率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3349548"/>
                  </a:ext>
                </a:extLst>
              </a:tr>
              <a:tr h="314078">
                <a:tc row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成長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4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(Yang &amp; Chen , 2019)</a:t>
                      </a:r>
                      <a:endParaRPr lang="zh-TW" altLang="en-US" sz="14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營收成長率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68472228"/>
                  </a:ext>
                </a:extLst>
              </a:tr>
              <a:tr h="33654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稅後淨利成長率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8264026"/>
                  </a:ext>
                </a:extLst>
              </a:tr>
              <a:tr h="31407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股票評價指標</a:t>
                      </a: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每股收益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1640180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EF557BFE-E5D7-4E04-9117-E18F91EC46D6}"/>
              </a:ext>
            </a:extLst>
          </p:cNvPr>
          <p:cNvSpPr txBox="1"/>
          <p:nvPr/>
        </p:nvSpPr>
        <p:spPr>
          <a:xfrm>
            <a:off x="7308851" y="1475814"/>
            <a:ext cx="4759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Hajjami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&amp; Amin (2018) 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使用兩種視角來探討選股問題，一種是以投資人視角，尋找高報酬的股票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;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第二種是以債權人視角尋找最大化還款能力</a:t>
            </a:r>
            <a:r>
              <a:rPr lang="zh-TW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sz="2200" b="1" kern="1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064AE3F-CA84-42B6-B2A0-AD70658FB4BF}"/>
              </a:ext>
            </a:extLst>
          </p:cNvPr>
          <p:cNvSpPr txBox="1"/>
          <p:nvPr/>
        </p:nvSpPr>
        <p:spPr>
          <a:xfrm>
            <a:off x="7308850" y="3178943"/>
            <a:ext cx="4759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Yang et al. (2019) 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提出了一種新的選股模型，透過多因子評價模式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基本面指標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並搭配股票預測，有效地捕捉到股票的未來趨勢</a:t>
            </a:r>
            <a:r>
              <a:rPr lang="zh-TW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sz="2200" b="1" kern="1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D67F2D5-3B0E-4754-A133-C386A8B55ADA}"/>
              </a:ext>
            </a:extLst>
          </p:cNvPr>
          <p:cNvSpPr txBox="1"/>
          <p:nvPr/>
        </p:nvSpPr>
        <p:spPr>
          <a:xfrm>
            <a:off x="7308850" y="4605074"/>
            <a:ext cx="4759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Li et al. (2021) 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提出使用風險指標將股票進行分群，並透過財務報表來挑選營運良好的股票，有效地找出適合不同類型投資人的股票。</a:t>
            </a:r>
            <a:endParaRPr lang="zh-TW" altLang="en-US" sz="2200" b="1" kern="1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7534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文獻探討：擇時策略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5CD32C-1E6E-4FB9-8EFA-FB79A0C7A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17</a:t>
            </a:fld>
            <a:endParaRPr lang="zh-TW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E60BF3C-0F60-4B7E-A53E-314368C5A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631384"/>
              </p:ext>
            </p:extLst>
          </p:nvPr>
        </p:nvGraphicFramePr>
        <p:xfrm>
          <a:off x="333377" y="1285314"/>
          <a:ext cx="5762623" cy="3727102"/>
        </p:xfrm>
        <a:graphic>
          <a:graphicData uri="http://schemas.openxmlformats.org/drawingml/2006/table">
            <a:tbl>
              <a:tblPr firstRow="1" firstCol="1" bandRow="1"/>
              <a:tblGrid>
                <a:gridCol w="2446901">
                  <a:extLst>
                    <a:ext uri="{9D8B030D-6E8A-4147-A177-3AD203B41FA5}">
                      <a16:colId xmlns:a16="http://schemas.microsoft.com/office/drawing/2014/main" val="1396507339"/>
                    </a:ext>
                  </a:extLst>
                </a:gridCol>
                <a:gridCol w="1115449">
                  <a:extLst>
                    <a:ext uri="{9D8B030D-6E8A-4147-A177-3AD203B41FA5}">
                      <a16:colId xmlns:a16="http://schemas.microsoft.com/office/drawing/2014/main" val="271896195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3638309167"/>
                    </a:ext>
                  </a:extLst>
                </a:gridCol>
                <a:gridCol w="1190623">
                  <a:extLst>
                    <a:ext uri="{9D8B030D-6E8A-4147-A177-3AD203B41FA5}">
                      <a16:colId xmlns:a16="http://schemas.microsoft.com/office/drawing/2014/main" val="3838768756"/>
                    </a:ext>
                  </a:extLst>
                </a:gridCol>
              </a:tblGrid>
              <a:tr h="86719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zh-TW" altLang="en-US" sz="1600" b="1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技術指標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Sang &amp; Di</a:t>
                      </a:r>
                      <a:endParaRPr lang="zh-TW" altLang="en-US" sz="1600" b="1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(2019)</a:t>
                      </a:r>
                      <a:endParaRPr lang="zh-TW" altLang="en-US" sz="1600" b="1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1" kern="1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Pardeshi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 et al. </a:t>
                      </a:r>
                      <a:endParaRPr lang="zh-TW" altLang="en-US" sz="1600" b="1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(2021)</a:t>
                      </a:r>
                      <a:endParaRPr lang="zh-TW" altLang="en-US" sz="1600" b="1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1" kern="1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Salkar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 et al.</a:t>
                      </a:r>
                      <a:endParaRPr lang="zh-TW" altLang="en-US" sz="1600" b="1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(2021)</a:t>
                      </a:r>
                      <a:endParaRPr lang="zh-TW" altLang="en-US" sz="1600" b="1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503294"/>
                  </a:ext>
                </a:extLst>
              </a:tr>
              <a:tr h="57198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簡單移動平均線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(SMA)</a:t>
                      </a:r>
                      <a:endParaRPr lang="zh-TW" altLang="en-US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1193389"/>
                  </a:ext>
                </a:extLst>
              </a:tr>
              <a:tr h="57198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zh-TW" altLang="en-US" sz="1600" b="0" kern="1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指數平滑移動平均線</a:t>
                      </a:r>
                      <a:r>
                        <a:rPr lang="en-US" sz="1600" b="0" kern="1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(EMA)</a:t>
                      </a:r>
                      <a:endParaRPr lang="zh-TW" altLang="en-US" sz="1600" b="0" kern="1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025700"/>
                  </a:ext>
                </a:extLst>
              </a:tr>
              <a:tr h="57198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相對強弱指數 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(RSI)</a:t>
                      </a:r>
                      <a:endParaRPr lang="zh-TW" altLang="en-US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9058675"/>
                  </a:ext>
                </a:extLst>
              </a:tr>
              <a:tr h="57198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指數平滑異同移動平均線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 (MACD)</a:t>
                      </a:r>
                      <a:endParaRPr lang="zh-TW" altLang="en-US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0538900"/>
                  </a:ext>
                </a:extLst>
              </a:tr>
              <a:tr h="57198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能量潮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(OBV)</a:t>
                      </a:r>
                      <a:endParaRPr lang="zh-TW" altLang="en-US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40398669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250D66AD-9F48-4453-8168-D5B1354F3CF3}"/>
              </a:ext>
            </a:extLst>
          </p:cNvPr>
          <p:cNvSpPr txBox="1"/>
          <p:nvPr/>
        </p:nvSpPr>
        <p:spPr>
          <a:xfrm>
            <a:off x="6403976" y="1285314"/>
            <a:ext cx="5311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Sang &amp; Di (2019) 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提出使用三種技術指標並與</a:t>
            </a:r>
            <a:r>
              <a:rPr lang="zh-TW" altLang="zh-TW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S&amp;P 500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做比較，實驗一年，證實累計報酬率為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RSI(43.63%) &gt; SMA(18.25%) &gt; MACD(16.58%)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sz="2200" b="1" kern="1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1D08126-F74B-4C43-9416-447C2FF33EBF}"/>
              </a:ext>
            </a:extLst>
          </p:cNvPr>
          <p:cNvSpPr txBox="1"/>
          <p:nvPr/>
        </p:nvSpPr>
        <p:spPr>
          <a:xfrm>
            <a:off x="6403976" y="2604269"/>
            <a:ext cx="5311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Pardeshi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et al. (2021) 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提出使用三個指標來找出交易訊號並比較這三個指標的準確性。訓練四年資料，預測一天的準確率為</a:t>
            </a:r>
            <a:endParaRPr lang="en-US" altLang="zh-TW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RSI(53%) &gt; EMA(52%) &gt; MACD(49%)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sz="2200" b="1" kern="1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BB35BF-C009-48BB-9FBA-761462D9B472}"/>
              </a:ext>
            </a:extLst>
          </p:cNvPr>
          <p:cNvSpPr txBox="1"/>
          <p:nvPr/>
        </p:nvSpPr>
        <p:spPr>
          <a:xfrm>
            <a:off x="6403976" y="4158551"/>
            <a:ext cx="5311774" cy="1709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Salkar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et al. (2021) </a:t>
            </a:r>
            <a:r>
              <a:rPr lang="zh-TW" altLang="zh-TW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提出兩種組合式的交易策略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zh-TW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三個技術指標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zh-TW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，分別為：第一組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MACD+RSI</a:t>
            </a:r>
            <a:r>
              <a:rPr lang="zh-TW" altLang="zh-TW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、第二組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MACD+OBV</a:t>
            </a:r>
            <a:r>
              <a:rPr lang="zh-TW" altLang="zh-TW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，實驗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zh-TW" altLang="zh-TW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個月，</a:t>
            </a:r>
            <a:endParaRPr lang="en-US" altLang="zh-TW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</a:t>
            </a:r>
            <a:r>
              <a:rPr lang="zh-TW" altLang="zh-TW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累計報酬率為第一組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(12%)  &gt; </a:t>
            </a:r>
            <a:r>
              <a:rPr lang="zh-TW" altLang="zh-TW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第二組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(6%)</a:t>
            </a:r>
            <a:r>
              <a:rPr lang="zh-TW" altLang="zh-TW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18562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文獻探討：機器學習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C07B21-C1A5-4A42-B934-FF9EE07F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18</a:t>
            </a:fld>
            <a:endParaRPr lang="zh-TW" altLang="en-US"/>
          </a:p>
        </p:txBody>
      </p:sp>
      <p:grpSp>
        <p:nvGrpSpPr>
          <p:cNvPr id="41" name="组合 130">
            <a:extLst>
              <a:ext uri="{FF2B5EF4-FFF2-40B4-BE49-F238E27FC236}">
                <a16:creationId xmlns:a16="http://schemas.microsoft.com/office/drawing/2014/main" id="{A305815A-7B06-4C9A-8622-2683424E8FEE}"/>
              </a:ext>
            </a:extLst>
          </p:cNvPr>
          <p:cNvGrpSpPr/>
          <p:nvPr/>
        </p:nvGrpSpPr>
        <p:grpSpPr>
          <a:xfrm>
            <a:off x="288832" y="1755318"/>
            <a:ext cx="3710895" cy="4162590"/>
            <a:chOff x="247577" y="3140968"/>
            <a:chExt cx="2501994" cy="2772295"/>
          </a:xfrm>
        </p:grpSpPr>
        <p:sp>
          <p:nvSpPr>
            <p:cNvPr id="42" name="矩形: 剪去单角 437">
              <a:extLst>
                <a:ext uri="{FF2B5EF4-FFF2-40B4-BE49-F238E27FC236}">
                  <a16:creationId xmlns:a16="http://schemas.microsoft.com/office/drawing/2014/main" id="{EC05F540-0463-4E3B-A34C-C6765550DB63}"/>
                </a:ext>
              </a:extLst>
            </p:cNvPr>
            <p:cNvSpPr/>
            <p:nvPr/>
          </p:nvSpPr>
          <p:spPr>
            <a:xfrm>
              <a:off x="247577" y="3140968"/>
              <a:ext cx="2501992" cy="2772295"/>
            </a:xfrm>
            <a:prstGeom prst="snip1Rect">
              <a:avLst>
                <a:gd name="adj" fmla="val 29383"/>
              </a:avLst>
            </a:prstGeom>
            <a:solidFill>
              <a:srgbClr val="F6F6F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31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4F429D2-FF5D-4D51-819A-E0F8AD4C11AC}"/>
                </a:ext>
              </a:extLst>
            </p:cNvPr>
            <p:cNvSpPr/>
            <p:nvPr/>
          </p:nvSpPr>
          <p:spPr>
            <a:xfrm>
              <a:off x="247578" y="5805263"/>
              <a:ext cx="2501992" cy="108000"/>
            </a:xfrm>
            <a:prstGeom prst="rect">
              <a:avLst/>
            </a:prstGeom>
            <a:solidFill>
              <a:srgbClr val="293247"/>
            </a:solidFill>
            <a:ln w="12700">
              <a:noFill/>
              <a:prstDash val="solid"/>
              <a:round/>
            </a:ln>
            <a:effectLst/>
          </p:spPr>
          <p:txBody>
            <a:bodyPr anchor="ctr"/>
            <a:lstStyle/>
            <a:p>
              <a:pPr marL="0" marR="0" lvl="0" indent="0" algn="ctr" defTabSz="9131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4" name="任意多边形: 形状 438">
              <a:extLst>
                <a:ext uri="{FF2B5EF4-FFF2-40B4-BE49-F238E27FC236}">
                  <a16:creationId xmlns:a16="http://schemas.microsoft.com/office/drawing/2014/main" id="{FFCB1487-CF8B-4B5B-82D4-24C098BC710C}"/>
                </a:ext>
              </a:extLst>
            </p:cNvPr>
            <p:cNvSpPr/>
            <p:nvPr/>
          </p:nvSpPr>
          <p:spPr bwMode="auto">
            <a:xfrm>
              <a:off x="2118329" y="3140968"/>
              <a:ext cx="631242" cy="631242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293247"/>
            </a:solidFill>
            <a:ln w="12700">
              <a:noFill/>
              <a:prstDash val="solid"/>
              <a:round/>
            </a:ln>
            <a:effectLst/>
          </p:spPr>
          <p:txBody>
            <a:bodyPr vert="horz" wrap="square" lIns="121920" tIns="60960" rIns="121920" bIns="60960" anchor="t" anchorCtr="0" compatLnSpc="1">
              <a:normAutofit/>
            </a:bodyPr>
            <a:lstStyle/>
            <a:p>
              <a:pPr marL="0" marR="0" lvl="0" indent="0" algn="r" defTabSz="9131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+mn-lt"/>
                </a:rPr>
                <a:t>1</a:t>
              </a:r>
            </a:p>
          </p:txBody>
        </p:sp>
      </p:grpSp>
      <p:grpSp>
        <p:nvGrpSpPr>
          <p:cNvPr id="45" name="组合 117">
            <a:extLst>
              <a:ext uri="{FF2B5EF4-FFF2-40B4-BE49-F238E27FC236}">
                <a16:creationId xmlns:a16="http://schemas.microsoft.com/office/drawing/2014/main" id="{4CBA872D-1D28-4CAD-B27B-9841AE6F7911}"/>
              </a:ext>
            </a:extLst>
          </p:cNvPr>
          <p:cNvGrpSpPr/>
          <p:nvPr/>
        </p:nvGrpSpPr>
        <p:grpSpPr>
          <a:xfrm>
            <a:off x="592711" y="2556601"/>
            <a:ext cx="2923333" cy="919712"/>
            <a:chOff x="874712" y="3325188"/>
            <a:chExt cx="2703113" cy="837059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000B9F97-EF57-4A97-98D1-E5FBF88EC1FE}"/>
                </a:ext>
              </a:extLst>
            </p:cNvPr>
            <p:cNvSpPr/>
            <p:nvPr/>
          </p:nvSpPr>
          <p:spPr>
            <a:xfrm>
              <a:off x="874713" y="3802063"/>
              <a:ext cx="2703112" cy="36018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3130">
                <a:lnSpc>
                  <a:spcPct val="120000"/>
                </a:lnSpc>
              </a:pP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CF48B3A-EDC7-4CFC-8F0C-A82FAF04468F}"/>
                </a:ext>
              </a:extLst>
            </p:cNvPr>
            <p:cNvSpPr/>
            <p:nvPr/>
          </p:nvSpPr>
          <p:spPr>
            <a:xfrm>
              <a:off x="874712" y="3325188"/>
              <a:ext cx="2241974" cy="4226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3130">
                <a:lnSpc>
                  <a:spcPct val="120000"/>
                </a:lnSpc>
              </a:pPr>
              <a:r>
                <a:rPr lang="zh-TW" altLang="en-US" sz="2200" b="1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監督式學習</a:t>
              </a:r>
              <a:endParaRPr lang="zh-CN" altLang="en-US" sz="22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48" name="组合 130">
            <a:extLst>
              <a:ext uri="{FF2B5EF4-FFF2-40B4-BE49-F238E27FC236}">
                <a16:creationId xmlns:a16="http://schemas.microsoft.com/office/drawing/2014/main" id="{24CAF432-387F-41FA-A118-B19B511911ED}"/>
              </a:ext>
            </a:extLst>
          </p:cNvPr>
          <p:cNvGrpSpPr/>
          <p:nvPr/>
        </p:nvGrpSpPr>
        <p:grpSpPr>
          <a:xfrm>
            <a:off x="8035085" y="1755318"/>
            <a:ext cx="3979085" cy="4162590"/>
            <a:chOff x="247577" y="3140968"/>
            <a:chExt cx="2501994" cy="2772295"/>
          </a:xfrm>
        </p:grpSpPr>
        <p:sp>
          <p:nvSpPr>
            <p:cNvPr id="49" name="矩形: 剪去单角 437">
              <a:extLst>
                <a:ext uri="{FF2B5EF4-FFF2-40B4-BE49-F238E27FC236}">
                  <a16:creationId xmlns:a16="http://schemas.microsoft.com/office/drawing/2014/main" id="{5387EDED-851C-4D16-BBDC-A39326AD0DF9}"/>
                </a:ext>
              </a:extLst>
            </p:cNvPr>
            <p:cNvSpPr/>
            <p:nvPr/>
          </p:nvSpPr>
          <p:spPr>
            <a:xfrm>
              <a:off x="247577" y="3140968"/>
              <a:ext cx="2501992" cy="2772295"/>
            </a:xfrm>
            <a:prstGeom prst="snip1Rect">
              <a:avLst>
                <a:gd name="adj" fmla="val 29383"/>
              </a:avLst>
            </a:prstGeom>
            <a:solidFill>
              <a:srgbClr val="F6F6F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31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93A7710-3302-4325-BF60-E1D33F9D6502}"/>
                </a:ext>
              </a:extLst>
            </p:cNvPr>
            <p:cNvSpPr/>
            <p:nvPr/>
          </p:nvSpPr>
          <p:spPr>
            <a:xfrm>
              <a:off x="247578" y="5805263"/>
              <a:ext cx="2501992" cy="108000"/>
            </a:xfrm>
            <a:prstGeom prst="rect">
              <a:avLst/>
            </a:prstGeom>
            <a:solidFill>
              <a:srgbClr val="293247"/>
            </a:solidFill>
            <a:ln w="12700">
              <a:noFill/>
              <a:prstDash val="solid"/>
              <a:round/>
            </a:ln>
            <a:effectLst/>
          </p:spPr>
          <p:txBody>
            <a:bodyPr anchor="ctr"/>
            <a:lstStyle/>
            <a:p>
              <a:pPr marL="0" marR="0" lvl="0" indent="0" algn="ctr" defTabSz="9131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1" name="任意多边形: 形状 438">
              <a:extLst>
                <a:ext uri="{FF2B5EF4-FFF2-40B4-BE49-F238E27FC236}">
                  <a16:creationId xmlns:a16="http://schemas.microsoft.com/office/drawing/2014/main" id="{9DE8A596-BAB9-4EBE-872A-596C249F5142}"/>
                </a:ext>
              </a:extLst>
            </p:cNvPr>
            <p:cNvSpPr/>
            <p:nvPr/>
          </p:nvSpPr>
          <p:spPr bwMode="auto">
            <a:xfrm>
              <a:off x="2118329" y="3140968"/>
              <a:ext cx="631242" cy="631242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293247"/>
            </a:solidFill>
            <a:ln w="12700">
              <a:noFill/>
              <a:prstDash val="solid"/>
              <a:round/>
            </a:ln>
            <a:effectLst/>
          </p:spPr>
          <p:txBody>
            <a:bodyPr vert="horz" wrap="square" lIns="121920" tIns="60960" rIns="121920" bIns="60960" anchor="t" anchorCtr="0" compatLnSpc="1">
              <a:normAutofit/>
            </a:bodyPr>
            <a:lstStyle/>
            <a:p>
              <a:pPr algn="r" defTabSz="913130"/>
              <a:r>
                <a:rPr lang="en-US" altLang="ko-KR" sz="22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+mn-lt"/>
                </a:rPr>
                <a:t>3</a:t>
              </a:r>
            </a:p>
          </p:txBody>
        </p:sp>
      </p:grpSp>
      <p:grpSp>
        <p:nvGrpSpPr>
          <p:cNvPr id="52" name="组合 117">
            <a:extLst>
              <a:ext uri="{FF2B5EF4-FFF2-40B4-BE49-F238E27FC236}">
                <a16:creationId xmlns:a16="http://schemas.microsoft.com/office/drawing/2014/main" id="{1E298583-E807-4464-91F9-55DD8AD6463C}"/>
              </a:ext>
            </a:extLst>
          </p:cNvPr>
          <p:cNvGrpSpPr/>
          <p:nvPr/>
        </p:nvGrpSpPr>
        <p:grpSpPr>
          <a:xfrm>
            <a:off x="8239788" y="2334855"/>
            <a:ext cx="3526348" cy="920545"/>
            <a:chOff x="874712" y="3325188"/>
            <a:chExt cx="2703113" cy="837818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8E774A0-238D-45F2-BE11-143602149AFA}"/>
                </a:ext>
              </a:extLst>
            </p:cNvPr>
            <p:cNvSpPr/>
            <p:nvPr/>
          </p:nvSpPr>
          <p:spPr>
            <a:xfrm>
              <a:off x="874713" y="3802063"/>
              <a:ext cx="2703112" cy="3609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3130">
                <a:lnSpc>
                  <a:spcPct val="120000"/>
                </a:lnSpc>
              </a:pPr>
              <a:endPara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34065DC-7622-44F3-835D-E929F68A2332}"/>
                </a:ext>
              </a:extLst>
            </p:cNvPr>
            <p:cNvSpPr/>
            <p:nvPr/>
          </p:nvSpPr>
          <p:spPr>
            <a:xfrm>
              <a:off x="874712" y="3325188"/>
              <a:ext cx="2241974" cy="42251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3130">
                <a:lnSpc>
                  <a:spcPct val="120000"/>
                </a:lnSpc>
              </a:pPr>
              <a:r>
                <a:rPr lang="zh-TW" altLang="en-US" sz="2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非監督式學習</a:t>
              </a:r>
              <a:endPara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endParaRPr>
            </a:p>
          </p:txBody>
        </p:sp>
      </p:grpSp>
      <p:pic>
        <p:nvPicPr>
          <p:cNvPr id="56" name="圖片 55">
            <a:extLst>
              <a:ext uri="{FF2B5EF4-FFF2-40B4-BE49-F238E27FC236}">
                <a16:creationId xmlns:a16="http://schemas.microsoft.com/office/drawing/2014/main" id="{63AA4423-427C-4E20-8D2A-758AC1BEE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65" y="3446735"/>
            <a:ext cx="3495736" cy="1216032"/>
          </a:xfrm>
          <a:prstGeom prst="rect">
            <a:avLst/>
          </a:prstGeom>
        </p:spPr>
      </p:pic>
      <p:grpSp>
        <p:nvGrpSpPr>
          <p:cNvPr id="74" name="组合 130">
            <a:extLst>
              <a:ext uri="{FF2B5EF4-FFF2-40B4-BE49-F238E27FC236}">
                <a16:creationId xmlns:a16="http://schemas.microsoft.com/office/drawing/2014/main" id="{79EF228F-7087-4718-8697-C4510D626511}"/>
              </a:ext>
            </a:extLst>
          </p:cNvPr>
          <p:cNvGrpSpPr/>
          <p:nvPr/>
        </p:nvGrpSpPr>
        <p:grpSpPr>
          <a:xfrm>
            <a:off x="4087778" y="1727886"/>
            <a:ext cx="3829268" cy="4162590"/>
            <a:chOff x="247577" y="3140968"/>
            <a:chExt cx="2501994" cy="2772295"/>
          </a:xfrm>
        </p:grpSpPr>
        <p:sp>
          <p:nvSpPr>
            <p:cNvPr id="75" name="矩形: 剪去单角 437">
              <a:extLst>
                <a:ext uri="{FF2B5EF4-FFF2-40B4-BE49-F238E27FC236}">
                  <a16:creationId xmlns:a16="http://schemas.microsoft.com/office/drawing/2014/main" id="{54762F10-3153-4AA6-8877-7304FF68EF3C}"/>
                </a:ext>
              </a:extLst>
            </p:cNvPr>
            <p:cNvSpPr/>
            <p:nvPr/>
          </p:nvSpPr>
          <p:spPr>
            <a:xfrm>
              <a:off x="247577" y="3140968"/>
              <a:ext cx="2501992" cy="2772295"/>
            </a:xfrm>
            <a:prstGeom prst="snip1Rect">
              <a:avLst>
                <a:gd name="adj" fmla="val 29383"/>
              </a:avLst>
            </a:prstGeom>
            <a:solidFill>
              <a:srgbClr val="F6F6F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31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A636E8A7-D995-4000-8F0A-970C1975BC62}"/>
                </a:ext>
              </a:extLst>
            </p:cNvPr>
            <p:cNvSpPr/>
            <p:nvPr/>
          </p:nvSpPr>
          <p:spPr>
            <a:xfrm>
              <a:off x="247578" y="5805263"/>
              <a:ext cx="2501992" cy="108000"/>
            </a:xfrm>
            <a:prstGeom prst="rect">
              <a:avLst/>
            </a:prstGeom>
            <a:solidFill>
              <a:srgbClr val="293247"/>
            </a:solidFill>
            <a:ln w="12700">
              <a:noFill/>
              <a:prstDash val="solid"/>
              <a:round/>
            </a:ln>
            <a:effectLst/>
          </p:spPr>
          <p:txBody>
            <a:bodyPr anchor="ctr"/>
            <a:lstStyle/>
            <a:p>
              <a:pPr marL="0" marR="0" lvl="0" indent="0" algn="ctr" defTabSz="9131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7" name="任意多边形: 形状 438">
              <a:extLst>
                <a:ext uri="{FF2B5EF4-FFF2-40B4-BE49-F238E27FC236}">
                  <a16:creationId xmlns:a16="http://schemas.microsoft.com/office/drawing/2014/main" id="{36D5DC05-001A-44B8-BEA5-89A5318B4704}"/>
                </a:ext>
              </a:extLst>
            </p:cNvPr>
            <p:cNvSpPr/>
            <p:nvPr/>
          </p:nvSpPr>
          <p:spPr bwMode="auto">
            <a:xfrm>
              <a:off x="2118329" y="3140968"/>
              <a:ext cx="631242" cy="631242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293247"/>
            </a:solidFill>
            <a:ln w="12700">
              <a:noFill/>
              <a:prstDash val="solid"/>
              <a:round/>
            </a:ln>
            <a:effectLst/>
          </p:spPr>
          <p:txBody>
            <a:bodyPr vert="horz" wrap="square" lIns="121920" tIns="60960" rIns="121920" bIns="60960" anchor="t" anchorCtr="0" compatLnSpc="1">
              <a:normAutofit/>
            </a:bodyPr>
            <a:lstStyle/>
            <a:p>
              <a:pPr algn="r" defTabSz="913130"/>
              <a:r>
                <a:rPr lang="en-US" altLang="ko-KR" sz="22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+mn-lt"/>
                </a:rPr>
                <a:t>2</a:t>
              </a:r>
            </a:p>
          </p:txBody>
        </p:sp>
      </p:grpSp>
      <p:grpSp>
        <p:nvGrpSpPr>
          <p:cNvPr id="78" name="组合 117">
            <a:extLst>
              <a:ext uri="{FF2B5EF4-FFF2-40B4-BE49-F238E27FC236}">
                <a16:creationId xmlns:a16="http://schemas.microsoft.com/office/drawing/2014/main" id="{36841C8B-3719-4E3C-9B60-977CF90ACD3B}"/>
              </a:ext>
            </a:extLst>
          </p:cNvPr>
          <p:cNvGrpSpPr/>
          <p:nvPr/>
        </p:nvGrpSpPr>
        <p:grpSpPr>
          <a:xfrm>
            <a:off x="4235816" y="2430336"/>
            <a:ext cx="3184352" cy="1120253"/>
            <a:chOff x="874712" y="3213828"/>
            <a:chExt cx="2703113" cy="909550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478C4CC2-D8B0-4494-B687-A07275A6B95C}"/>
                </a:ext>
              </a:extLst>
            </p:cNvPr>
            <p:cNvSpPr/>
            <p:nvPr/>
          </p:nvSpPr>
          <p:spPr>
            <a:xfrm>
              <a:off x="874713" y="3802063"/>
              <a:ext cx="2703112" cy="32131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3130">
                <a:lnSpc>
                  <a:spcPct val="120000"/>
                </a:lnSpc>
              </a:pPr>
              <a:endPara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F508C1C4-3409-4D72-BFDD-C82A8123C865}"/>
                </a:ext>
              </a:extLst>
            </p:cNvPr>
            <p:cNvSpPr/>
            <p:nvPr/>
          </p:nvSpPr>
          <p:spPr>
            <a:xfrm>
              <a:off x="874712" y="3213828"/>
              <a:ext cx="2241974" cy="3760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3130">
                <a:lnSpc>
                  <a:spcPct val="120000"/>
                </a:lnSpc>
              </a:pPr>
              <a:r>
                <a:rPr lang="zh-TW" altLang="en-US" sz="2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強化學習</a:t>
              </a:r>
              <a:endPara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endParaRPr>
            </a:p>
          </p:txBody>
        </p:sp>
      </p:grpSp>
      <p:pic>
        <p:nvPicPr>
          <p:cNvPr id="58" name="圖片 57">
            <a:extLst>
              <a:ext uri="{FF2B5EF4-FFF2-40B4-BE49-F238E27FC236}">
                <a16:creationId xmlns:a16="http://schemas.microsoft.com/office/drawing/2014/main" id="{D15361AF-8CBA-4950-9436-7FB877820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820" y="3374272"/>
            <a:ext cx="3593179" cy="1616071"/>
          </a:xfrm>
          <a:prstGeom prst="rect">
            <a:avLst/>
          </a:prstGeom>
        </p:spPr>
      </p:pic>
      <p:pic>
        <p:nvPicPr>
          <p:cNvPr id="82" name="圖片 81">
            <a:extLst>
              <a:ext uri="{FF2B5EF4-FFF2-40B4-BE49-F238E27FC236}">
                <a16:creationId xmlns:a16="http://schemas.microsoft.com/office/drawing/2014/main" id="{53D348F2-BFF8-4841-A8CE-695893BD3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835" y="3392559"/>
            <a:ext cx="3868332" cy="137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30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文獻探討：強化學習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C07B21-C1A5-4A42-B934-FF9EE07F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13207FA-B3BF-46C1-8FAC-351435546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619" y="1297114"/>
            <a:ext cx="5940981" cy="21318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7A54B327-4FD1-4DF0-BD31-89DE14A940DA}"/>
                  </a:ext>
                </a:extLst>
              </p:cNvPr>
              <p:cNvSpPr txBox="1"/>
              <p:nvPr/>
            </p:nvSpPr>
            <p:spPr>
              <a:xfrm>
                <a:off x="3387896" y="3954797"/>
                <a:ext cx="3384376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：狀態。</a:t>
                </a:r>
                <a:endPara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：動作。</a:t>
                </a:r>
                <a:endPara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TW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：獎勵。</a:t>
                </a:r>
                <a:endPara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TW" altLang="en-US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：下一個狀態。</a:t>
                </a:r>
                <a:br>
                  <a:rPr lang="en-US" altLang="zh-TW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7A54B327-4FD1-4DF0-BD31-89DE14A94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896" y="3954797"/>
                <a:ext cx="3384376" cy="1477328"/>
              </a:xfrm>
              <a:prstGeom prst="rect">
                <a:avLst/>
              </a:prstGeom>
              <a:blipFill>
                <a:blip r:embed="rId3"/>
                <a:stretch>
                  <a:fillRect t="-20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66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31">
            <a:extLst>
              <a:ext uri="{FF2B5EF4-FFF2-40B4-BE49-F238E27FC236}">
                <a16:creationId xmlns:a16="http://schemas.microsoft.com/office/drawing/2014/main" id="{2EAEF55B-AF5D-4117-A055-89C2090B8C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5872" b="29235"/>
          <a:stretch/>
        </p:blipFill>
        <p:spPr>
          <a:xfrm>
            <a:off x="0" y="-21771"/>
            <a:ext cx="12192000" cy="6879771"/>
          </a:xfrm>
          <a:prstGeom prst="rect">
            <a:avLst/>
          </a:prstGeom>
        </p:spPr>
      </p:pic>
      <p:sp>
        <p:nvSpPr>
          <p:cNvPr id="9" name="圆角矩形 45">
            <a:extLst>
              <a:ext uri="{FF2B5EF4-FFF2-40B4-BE49-F238E27FC236}">
                <a16:creationId xmlns:a16="http://schemas.microsoft.com/office/drawing/2014/main" id="{1C697798-1D3C-4632-8ABB-2B458ACEE6B7}"/>
              </a:ext>
            </a:extLst>
          </p:cNvPr>
          <p:cNvSpPr/>
          <p:nvPr/>
        </p:nvSpPr>
        <p:spPr>
          <a:xfrm>
            <a:off x="3048000" y="780791"/>
            <a:ext cx="6096000" cy="3686629"/>
          </a:xfrm>
          <a:prstGeom prst="roundRect">
            <a:avLst>
              <a:gd name="adj" fmla="val 2756"/>
            </a:avLst>
          </a:prstGeom>
          <a:solidFill>
            <a:schemeClr val="accent1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圆角矩形 32">
            <a:extLst>
              <a:ext uri="{FF2B5EF4-FFF2-40B4-BE49-F238E27FC236}">
                <a16:creationId xmlns:a16="http://schemas.microsoft.com/office/drawing/2014/main" id="{D7F138ED-A804-4C8E-9C0C-586BC6A0D398}"/>
              </a:ext>
            </a:extLst>
          </p:cNvPr>
          <p:cNvSpPr/>
          <p:nvPr/>
        </p:nvSpPr>
        <p:spPr>
          <a:xfrm>
            <a:off x="1320802" y="1460500"/>
            <a:ext cx="9550398" cy="4356100"/>
          </a:xfrm>
          <a:prstGeom prst="roundRect">
            <a:avLst>
              <a:gd name="adj" fmla="val 2332"/>
            </a:avLst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1" name="组合 39">
            <a:extLst>
              <a:ext uri="{FF2B5EF4-FFF2-40B4-BE49-F238E27FC236}">
                <a16:creationId xmlns:a16="http://schemas.microsoft.com/office/drawing/2014/main" id="{50125BFF-D7A2-4B6E-8403-E97D18152AD9}"/>
              </a:ext>
            </a:extLst>
          </p:cNvPr>
          <p:cNvGrpSpPr/>
          <p:nvPr/>
        </p:nvGrpSpPr>
        <p:grpSpPr>
          <a:xfrm>
            <a:off x="2061620" y="2160239"/>
            <a:ext cx="3772303" cy="669771"/>
            <a:chOff x="4765730" y="1404455"/>
            <a:chExt cx="3772303" cy="669771"/>
          </a:xfrm>
        </p:grpSpPr>
        <p:grpSp>
          <p:nvGrpSpPr>
            <p:cNvPr id="12" name="组合 5">
              <a:extLst>
                <a:ext uri="{FF2B5EF4-FFF2-40B4-BE49-F238E27FC236}">
                  <a16:creationId xmlns:a16="http://schemas.microsoft.com/office/drawing/2014/main" id="{AA7DAA56-1A22-4F9E-BA43-53B593A939FA}"/>
                </a:ext>
              </a:extLst>
            </p:cNvPr>
            <p:cNvGrpSpPr/>
            <p:nvPr/>
          </p:nvGrpSpPr>
          <p:grpSpPr>
            <a:xfrm>
              <a:off x="4765730" y="1431954"/>
              <a:ext cx="720670" cy="642272"/>
              <a:chOff x="4438248" y="1649887"/>
              <a:chExt cx="720670" cy="642272"/>
            </a:xfrm>
          </p:grpSpPr>
          <p:sp>
            <p:nvSpPr>
              <p:cNvPr id="15" name="圆角矩形 6">
                <a:extLst>
                  <a:ext uri="{FF2B5EF4-FFF2-40B4-BE49-F238E27FC236}">
                    <a16:creationId xmlns:a16="http://schemas.microsoft.com/office/drawing/2014/main" id="{44463D2D-404B-4987-85EC-E4C14542C6C5}"/>
                  </a:ext>
                </a:extLst>
              </p:cNvPr>
              <p:cNvSpPr/>
              <p:nvPr/>
            </p:nvSpPr>
            <p:spPr>
              <a:xfrm>
                <a:off x="4460144" y="1649887"/>
                <a:ext cx="673167" cy="642272"/>
              </a:xfrm>
              <a:prstGeom prst="roundRect">
                <a:avLst>
                  <a:gd name="adj" fmla="val 11351"/>
                </a:avLst>
              </a:prstGeom>
              <a:ln w="444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文本框 11">
                <a:extLst>
                  <a:ext uri="{FF2B5EF4-FFF2-40B4-BE49-F238E27FC236}">
                    <a16:creationId xmlns:a16="http://schemas.microsoft.com/office/drawing/2014/main" id="{5FB9E392-039B-4CD9-9FF4-0EECE12AA4E3}"/>
                  </a:ext>
                </a:extLst>
              </p:cNvPr>
              <p:cNvSpPr txBox="1"/>
              <p:nvPr/>
            </p:nvSpPr>
            <p:spPr>
              <a:xfrm>
                <a:off x="4438248" y="1701763"/>
                <a:ext cx="7206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b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01</a:t>
                </a:r>
                <a:endParaRPr lang="zh-CN" altLang="en-US" sz="3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</p:grpSp>
        <p:sp>
          <p:nvSpPr>
            <p:cNvPr id="13" name="文本框 16">
              <a:extLst>
                <a:ext uri="{FF2B5EF4-FFF2-40B4-BE49-F238E27FC236}">
                  <a16:creationId xmlns:a16="http://schemas.microsoft.com/office/drawing/2014/main" id="{185881F2-3963-427C-BF1B-1E382298E6A2}"/>
                </a:ext>
              </a:extLst>
            </p:cNvPr>
            <p:cNvSpPr txBox="1"/>
            <p:nvPr/>
          </p:nvSpPr>
          <p:spPr>
            <a:xfrm>
              <a:off x="5746318" y="1404455"/>
              <a:ext cx="279171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500" b="1" spc="300" dirty="0"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  <a:sym typeface="+mn-lt"/>
                </a:rPr>
                <a:t>緒論</a:t>
              </a:r>
              <a:endParaRPr lang="zh-CN" altLang="en-US" sz="3500" b="1" spc="300" dirty="0"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  <p:grpSp>
        <p:nvGrpSpPr>
          <p:cNvPr id="17" name="组合 38">
            <a:extLst>
              <a:ext uri="{FF2B5EF4-FFF2-40B4-BE49-F238E27FC236}">
                <a16:creationId xmlns:a16="http://schemas.microsoft.com/office/drawing/2014/main" id="{B87562A5-8B79-4CCC-A1F2-CADA3148732A}"/>
              </a:ext>
            </a:extLst>
          </p:cNvPr>
          <p:cNvGrpSpPr/>
          <p:nvPr/>
        </p:nvGrpSpPr>
        <p:grpSpPr>
          <a:xfrm>
            <a:off x="6675327" y="2187738"/>
            <a:ext cx="3772303" cy="669444"/>
            <a:chOff x="4765730" y="2370005"/>
            <a:chExt cx="3772303" cy="669444"/>
          </a:xfrm>
        </p:grpSpPr>
        <p:grpSp>
          <p:nvGrpSpPr>
            <p:cNvPr id="18" name="组合 21">
              <a:extLst>
                <a:ext uri="{FF2B5EF4-FFF2-40B4-BE49-F238E27FC236}">
                  <a16:creationId xmlns:a16="http://schemas.microsoft.com/office/drawing/2014/main" id="{7B0E1566-9A8F-4B24-B248-EDA77B93C5EC}"/>
                </a:ext>
              </a:extLst>
            </p:cNvPr>
            <p:cNvGrpSpPr/>
            <p:nvPr/>
          </p:nvGrpSpPr>
          <p:grpSpPr>
            <a:xfrm>
              <a:off x="4765730" y="2397177"/>
              <a:ext cx="720670" cy="642272"/>
              <a:chOff x="4438248" y="2615110"/>
              <a:chExt cx="720670" cy="642272"/>
            </a:xfrm>
          </p:grpSpPr>
          <p:sp>
            <p:nvSpPr>
              <p:cNvPr id="21" name="圆角矩形 7">
                <a:extLst>
                  <a:ext uri="{FF2B5EF4-FFF2-40B4-BE49-F238E27FC236}">
                    <a16:creationId xmlns:a16="http://schemas.microsoft.com/office/drawing/2014/main" id="{12E3D5A6-A37F-4049-BB3B-D93983266041}"/>
                  </a:ext>
                </a:extLst>
              </p:cNvPr>
              <p:cNvSpPr/>
              <p:nvPr/>
            </p:nvSpPr>
            <p:spPr>
              <a:xfrm>
                <a:off x="4460144" y="2615110"/>
                <a:ext cx="673167" cy="642272"/>
              </a:xfrm>
              <a:prstGeom prst="roundRect">
                <a:avLst>
                  <a:gd name="adj" fmla="val 11351"/>
                </a:avLst>
              </a:prstGeom>
              <a:ln w="444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文本框 12">
                <a:extLst>
                  <a:ext uri="{FF2B5EF4-FFF2-40B4-BE49-F238E27FC236}">
                    <a16:creationId xmlns:a16="http://schemas.microsoft.com/office/drawing/2014/main" id="{E2BF02F2-DC3B-4079-80EE-93EF26A9ACB5}"/>
                  </a:ext>
                </a:extLst>
              </p:cNvPr>
              <p:cNvSpPr txBox="1"/>
              <p:nvPr/>
            </p:nvSpPr>
            <p:spPr>
              <a:xfrm>
                <a:off x="4438248" y="2671694"/>
                <a:ext cx="7206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04</a:t>
                </a:r>
                <a:endParaRPr lang="zh-CN" altLang="en-US" sz="3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</p:grpSp>
        <p:sp>
          <p:nvSpPr>
            <p:cNvPr id="19" name="文本框 17">
              <a:extLst>
                <a:ext uri="{FF2B5EF4-FFF2-40B4-BE49-F238E27FC236}">
                  <a16:creationId xmlns:a16="http://schemas.microsoft.com/office/drawing/2014/main" id="{248AABCD-7078-44F8-A63A-0A9DD5CBD137}"/>
                </a:ext>
              </a:extLst>
            </p:cNvPr>
            <p:cNvSpPr txBox="1"/>
            <p:nvPr/>
          </p:nvSpPr>
          <p:spPr>
            <a:xfrm>
              <a:off x="5746318" y="2370005"/>
              <a:ext cx="279171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500" b="1" spc="300" dirty="0"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  <a:sym typeface="+mn-lt"/>
                </a:rPr>
                <a:t>預期進度</a:t>
              </a:r>
              <a:endParaRPr lang="zh-CN" altLang="en-US" sz="3500" b="1" spc="300" dirty="0"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  <p:grpSp>
        <p:nvGrpSpPr>
          <p:cNvPr id="23" name="组合 37">
            <a:extLst>
              <a:ext uri="{FF2B5EF4-FFF2-40B4-BE49-F238E27FC236}">
                <a16:creationId xmlns:a16="http://schemas.microsoft.com/office/drawing/2014/main" id="{EF87BA44-A21C-422D-8388-6DFEAECC93CC}"/>
              </a:ext>
            </a:extLst>
          </p:cNvPr>
          <p:cNvGrpSpPr/>
          <p:nvPr/>
        </p:nvGrpSpPr>
        <p:grpSpPr>
          <a:xfrm>
            <a:off x="2061620" y="3284170"/>
            <a:ext cx="3772302" cy="663995"/>
            <a:chOff x="4765730" y="3340677"/>
            <a:chExt cx="3772302" cy="663995"/>
          </a:xfrm>
        </p:grpSpPr>
        <p:grpSp>
          <p:nvGrpSpPr>
            <p:cNvPr id="24" name="组合 28">
              <a:extLst>
                <a:ext uri="{FF2B5EF4-FFF2-40B4-BE49-F238E27FC236}">
                  <a16:creationId xmlns:a16="http://schemas.microsoft.com/office/drawing/2014/main" id="{DB579B18-6B07-40FA-B44D-B1385A3E9134}"/>
                </a:ext>
              </a:extLst>
            </p:cNvPr>
            <p:cNvGrpSpPr/>
            <p:nvPr/>
          </p:nvGrpSpPr>
          <p:grpSpPr>
            <a:xfrm>
              <a:off x="4765730" y="3362400"/>
              <a:ext cx="720670" cy="642272"/>
              <a:chOff x="4438248" y="3580333"/>
              <a:chExt cx="720670" cy="642272"/>
            </a:xfrm>
          </p:grpSpPr>
          <p:sp>
            <p:nvSpPr>
              <p:cNvPr id="27" name="圆角矩形 8">
                <a:extLst>
                  <a:ext uri="{FF2B5EF4-FFF2-40B4-BE49-F238E27FC236}">
                    <a16:creationId xmlns:a16="http://schemas.microsoft.com/office/drawing/2014/main" id="{1BE0D37C-58C0-400F-A3B5-E95F350CFBE6}"/>
                  </a:ext>
                </a:extLst>
              </p:cNvPr>
              <p:cNvSpPr/>
              <p:nvPr/>
            </p:nvSpPr>
            <p:spPr>
              <a:xfrm>
                <a:off x="4460144" y="3580333"/>
                <a:ext cx="673167" cy="642272"/>
              </a:xfrm>
              <a:prstGeom prst="roundRect">
                <a:avLst>
                  <a:gd name="adj" fmla="val 11351"/>
                </a:avLst>
              </a:prstGeom>
              <a:ln w="444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" name="文本框 13">
                <a:extLst>
                  <a:ext uri="{FF2B5EF4-FFF2-40B4-BE49-F238E27FC236}">
                    <a16:creationId xmlns:a16="http://schemas.microsoft.com/office/drawing/2014/main" id="{AC4FC39C-10F4-44B2-BFED-D725D63C4CA8}"/>
                  </a:ext>
                </a:extLst>
              </p:cNvPr>
              <p:cNvSpPr txBox="1"/>
              <p:nvPr/>
            </p:nvSpPr>
            <p:spPr>
              <a:xfrm>
                <a:off x="4438248" y="3637985"/>
                <a:ext cx="7206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02</a:t>
                </a:r>
                <a:endParaRPr lang="zh-CN" altLang="en-US" sz="3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</p:grpSp>
        <p:sp>
          <p:nvSpPr>
            <p:cNvPr id="25" name="文本框 18">
              <a:extLst>
                <a:ext uri="{FF2B5EF4-FFF2-40B4-BE49-F238E27FC236}">
                  <a16:creationId xmlns:a16="http://schemas.microsoft.com/office/drawing/2014/main" id="{CC7444DE-9E2B-47D0-B944-0E8253A1F6F8}"/>
                </a:ext>
              </a:extLst>
            </p:cNvPr>
            <p:cNvSpPr txBox="1"/>
            <p:nvPr/>
          </p:nvSpPr>
          <p:spPr>
            <a:xfrm>
              <a:off x="5746317" y="3340677"/>
              <a:ext cx="279171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500" b="1" spc="300" dirty="0"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  <a:sym typeface="+mn-lt"/>
                </a:rPr>
                <a:t>文獻探討</a:t>
              </a:r>
              <a:endParaRPr lang="zh-CN" altLang="en-US" sz="3500" b="1" spc="300" dirty="0"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  <p:grpSp>
        <p:nvGrpSpPr>
          <p:cNvPr id="35" name="组合 35">
            <a:extLst>
              <a:ext uri="{FF2B5EF4-FFF2-40B4-BE49-F238E27FC236}">
                <a16:creationId xmlns:a16="http://schemas.microsoft.com/office/drawing/2014/main" id="{5B2171AB-5255-4895-80FD-36046561F806}"/>
              </a:ext>
            </a:extLst>
          </p:cNvPr>
          <p:cNvGrpSpPr/>
          <p:nvPr/>
        </p:nvGrpSpPr>
        <p:grpSpPr>
          <a:xfrm>
            <a:off x="2061619" y="4434945"/>
            <a:ext cx="3772303" cy="669444"/>
            <a:chOff x="4765730" y="5265674"/>
            <a:chExt cx="3772303" cy="669444"/>
          </a:xfrm>
        </p:grpSpPr>
        <p:grpSp>
          <p:nvGrpSpPr>
            <p:cNvPr id="36" name="组合 30">
              <a:extLst>
                <a:ext uri="{FF2B5EF4-FFF2-40B4-BE49-F238E27FC236}">
                  <a16:creationId xmlns:a16="http://schemas.microsoft.com/office/drawing/2014/main" id="{67DC560B-6799-436A-9BFE-8ACCE2590495}"/>
                </a:ext>
              </a:extLst>
            </p:cNvPr>
            <p:cNvGrpSpPr/>
            <p:nvPr/>
          </p:nvGrpSpPr>
          <p:grpSpPr>
            <a:xfrm>
              <a:off x="4765730" y="5292846"/>
              <a:ext cx="720670" cy="642272"/>
              <a:chOff x="4438248" y="5510779"/>
              <a:chExt cx="720670" cy="642272"/>
            </a:xfrm>
          </p:grpSpPr>
          <p:sp>
            <p:nvSpPr>
              <p:cNvPr id="39" name="圆角矩形 10">
                <a:extLst>
                  <a:ext uri="{FF2B5EF4-FFF2-40B4-BE49-F238E27FC236}">
                    <a16:creationId xmlns:a16="http://schemas.microsoft.com/office/drawing/2014/main" id="{A0EDE8F8-D7F5-4176-B30A-FE1B38F91F9F}"/>
                  </a:ext>
                </a:extLst>
              </p:cNvPr>
              <p:cNvSpPr/>
              <p:nvPr/>
            </p:nvSpPr>
            <p:spPr>
              <a:xfrm>
                <a:off x="4460144" y="5510779"/>
                <a:ext cx="673167" cy="642272"/>
              </a:xfrm>
              <a:prstGeom prst="roundRect">
                <a:avLst>
                  <a:gd name="adj" fmla="val 11351"/>
                </a:avLst>
              </a:prstGeom>
              <a:ln w="444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文本框 15">
                <a:extLst>
                  <a:ext uri="{FF2B5EF4-FFF2-40B4-BE49-F238E27FC236}">
                    <a16:creationId xmlns:a16="http://schemas.microsoft.com/office/drawing/2014/main" id="{19236535-9723-4A8C-8558-81C92DA1B60D}"/>
                  </a:ext>
                </a:extLst>
              </p:cNvPr>
              <p:cNvSpPr txBox="1"/>
              <p:nvPr/>
            </p:nvSpPr>
            <p:spPr>
              <a:xfrm>
                <a:off x="4438248" y="5570349"/>
                <a:ext cx="7206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03</a:t>
                </a:r>
                <a:endParaRPr lang="zh-CN" altLang="en-US" sz="3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</p:grpSp>
        <p:sp>
          <p:nvSpPr>
            <p:cNvPr id="37" name="文本框 20">
              <a:extLst>
                <a:ext uri="{FF2B5EF4-FFF2-40B4-BE49-F238E27FC236}">
                  <a16:creationId xmlns:a16="http://schemas.microsoft.com/office/drawing/2014/main" id="{335357E7-4208-4D26-A649-D8708A76F073}"/>
                </a:ext>
              </a:extLst>
            </p:cNvPr>
            <p:cNvSpPr txBox="1"/>
            <p:nvPr/>
          </p:nvSpPr>
          <p:spPr>
            <a:xfrm>
              <a:off x="5746318" y="5265674"/>
              <a:ext cx="279171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500" b="1" spc="300" dirty="0"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  <a:sym typeface="+mn-lt"/>
                </a:rPr>
                <a:t>研究方法</a:t>
              </a:r>
              <a:endParaRPr lang="zh-CN" altLang="en-US" sz="3500" b="1" spc="300" dirty="0"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E476E998-5430-4B91-B7EA-87676066BE69}"/>
              </a:ext>
            </a:extLst>
          </p:cNvPr>
          <p:cNvSpPr/>
          <p:nvPr/>
        </p:nvSpPr>
        <p:spPr>
          <a:xfrm>
            <a:off x="3042208" y="773291"/>
            <a:ext cx="6101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報告大綱</a:t>
            </a:r>
            <a:endParaRPr lang="zh-CN" altLang="en-US" sz="3600" b="1" i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7FA117-317C-4C60-84AB-73F7B014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521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文獻探討：小結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52276D-5C0F-4231-973D-35DC9ADA6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2" y="1497892"/>
            <a:ext cx="8847326" cy="435133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zh-TW" altLang="en-US" sz="2200" spc="25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Segoe UI" panose="020B0502040204020203" pitchFamily="34" charset="0"/>
              </a:rPr>
              <a:t>投資之前需先</a:t>
            </a:r>
            <a:r>
              <a:rPr lang="zh-TW" altLang="en-US" sz="2200" b="1" spc="25" dirty="0">
                <a:latin typeface="Times New Roman" panose="02020603050405020304" pitchFamily="18" charset="0"/>
                <a:ea typeface="標楷體" panose="03000509000000000000" pitchFamily="65" charset="-120"/>
                <a:cs typeface="Segoe UI" panose="020B0502040204020203" pitchFamily="34" charset="0"/>
              </a:rPr>
              <a:t>評估個人的承擔風險能力</a:t>
            </a:r>
          </a:p>
          <a:p>
            <a:pPr>
              <a:buFont typeface="+mj-lt"/>
              <a:buAutoNum type="arabicPeriod"/>
            </a:pPr>
            <a:r>
              <a:rPr lang="zh-TW" altLang="zh-TW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投資組合策略上</a:t>
            </a:r>
            <a:r>
              <a:rPr lang="zh-TW" alt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依投資者進行保守</a:t>
            </a:r>
            <a:r>
              <a:rPr lang="zh-TW" altLang="zh-TW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型</a:t>
            </a:r>
            <a:r>
              <a:rPr lang="zh-TW" alt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或是</a:t>
            </a:r>
            <a:r>
              <a:rPr lang="zh-TW" altLang="zh-TW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積極型</a:t>
            </a:r>
            <a:r>
              <a:rPr lang="zh-TW" alt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的管理策略。</a:t>
            </a:r>
            <a:endParaRPr lang="en-US" altLang="zh-TW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200" spc="25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Segoe UI" panose="020B0502040204020203" pitchFamily="34" charset="0"/>
              </a:rPr>
              <a:t>	2.1</a:t>
            </a:r>
            <a:r>
              <a:rPr lang="zh-TW" altLang="en-US" sz="2200" spc="25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Segoe UI" panose="020B0502040204020203" pitchFamily="34" charset="0"/>
              </a:rPr>
              <a:t> </a:t>
            </a:r>
            <a:r>
              <a:rPr lang="zh-TW" altLang="en-US" sz="22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Segoe UI" panose="020B0502040204020203" pitchFamily="34" charset="0"/>
              </a:rPr>
              <a:t> 選股策略：基本面篩選適合財務指標挑選股票。</a:t>
            </a:r>
            <a:endParaRPr lang="en-US" altLang="zh-TW" sz="2200" spc="25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altLang="zh-TW" sz="22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Segoe UI" panose="020B0502040204020203" pitchFamily="34" charset="0"/>
              </a:rPr>
              <a:t>	2.2</a:t>
            </a:r>
            <a:r>
              <a:rPr lang="zh-TW" altLang="en-US" sz="22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Segoe UI" panose="020B0502040204020203" pitchFamily="34" charset="0"/>
              </a:rPr>
              <a:t>  擇時策略：透過技術面分析適合買賣時機。</a:t>
            </a:r>
            <a:endParaRPr lang="en-US" altLang="zh-TW" sz="2200" spc="25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altLang="zh-TW" sz="22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Segoe UI" panose="020B0502040204020203" pitchFamily="34" charset="0"/>
              </a:rPr>
              <a:t>	2.3</a:t>
            </a:r>
            <a:r>
              <a:rPr lang="zh-TW" altLang="en-US" sz="22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Segoe UI" panose="020B0502040204020203" pitchFamily="34" charset="0"/>
              </a:rPr>
              <a:t>  資產配置：透過風險指標來配置投資權重。</a:t>
            </a:r>
            <a:endParaRPr lang="en-US" altLang="zh-TW" sz="2200" spc="25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Segoe UI" panose="020B0502040204020203" pitchFamily="34" charset="0"/>
            </a:endParaRPr>
          </a:p>
          <a:p>
            <a:pPr>
              <a:buFont typeface="+mj-lt"/>
              <a:buAutoNum type="arabicPeriod" startAt="3"/>
            </a:pPr>
            <a:r>
              <a:rPr lang="zh-TW" altLang="en-US" sz="2200" spc="25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Segoe UI" panose="020B0502040204020203" pitchFamily="34" charset="0"/>
              </a:rPr>
              <a:t>並</a:t>
            </a:r>
            <a:r>
              <a:rPr lang="zh-TW" altLang="en-US" sz="2200" spc="25" dirty="0">
                <a:latin typeface="Times New Roman" panose="02020603050405020304" pitchFamily="18" charset="0"/>
                <a:ea typeface="標楷體" panose="03000509000000000000" pitchFamily="65" charset="-120"/>
                <a:cs typeface="Segoe UI" panose="020B0502040204020203" pitchFamily="34" charset="0"/>
              </a:rPr>
              <a:t>透過強化學習</a:t>
            </a:r>
            <a:r>
              <a:rPr lang="zh-TW" altLang="en-US" sz="2200" spc="25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Segoe UI" panose="020B0502040204020203" pitchFamily="34" charset="0"/>
              </a:rPr>
              <a:t>來輔助決策。</a:t>
            </a:r>
            <a:endParaRPr lang="en-US" altLang="zh-TW" sz="2200" spc="25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E6C26C-8DF3-402B-A302-D62DC32C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350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72F6E11-A573-4D17-8254-EBCDAFFB7FAE}"/>
              </a:ext>
            </a:extLst>
          </p:cNvPr>
          <p:cNvSpPr/>
          <p:nvPr/>
        </p:nvSpPr>
        <p:spPr>
          <a:xfrm>
            <a:off x="-36970" y="-88900"/>
            <a:ext cx="3916143" cy="694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F973EE-DBB4-4BB1-A236-64C7677382EA}"/>
              </a:ext>
            </a:extLst>
          </p:cNvPr>
          <p:cNvSpPr/>
          <p:nvPr/>
        </p:nvSpPr>
        <p:spPr>
          <a:xfrm>
            <a:off x="0" y="504661"/>
            <a:ext cx="38791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Times New Roman" panose="02020603050405020304" pitchFamily="18" charset="0"/>
                <a:ea typeface="阿里巴巴普惠体 2.0 45 Light" panose="00020600040101010101" pitchFamily="18" charset="-122"/>
                <a:cs typeface="Times New Roman" panose="02020603050405020304" pitchFamily="18" charset="0"/>
              </a:rPr>
              <a:t>03</a:t>
            </a:r>
            <a:endParaRPr lang="zh-CN" altLang="en-US" sz="8000" i="1" dirty="0">
              <a:solidFill>
                <a:schemeClr val="bg1"/>
              </a:solidFill>
              <a:latin typeface="Times New Roman" panose="02020603050405020304" pitchFamily="18" charset="0"/>
              <a:ea typeface="阿里巴巴普惠体 2.0 45 Light" panose="00020600040101010101" pitchFamily="18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7F352B-948D-4108-B0BD-9CD5C300172F}"/>
              </a:ext>
            </a:extLst>
          </p:cNvPr>
          <p:cNvSpPr/>
          <p:nvPr/>
        </p:nvSpPr>
        <p:spPr>
          <a:xfrm>
            <a:off x="794870" y="1957178"/>
            <a:ext cx="1674009" cy="272455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srgbClr val="82318E"/>
              </a:solidFill>
              <a:effectLst/>
              <a:uLnTx/>
              <a:uFillTx/>
              <a:latin typeface="Segoe UI"/>
              <a:ea typeface="阿里巴巴普惠体 R" panose="00020600040101010101" pitchFamily="18" charset="-122"/>
              <a:cs typeface="+mn-cs"/>
            </a:endParaRPr>
          </a:p>
        </p:txBody>
      </p:sp>
      <p:sp>
        <p:nvSpPr>
          <p:cNvPr id="15" name="文本框 18">
            <a:extLst>
              <a:ext uri="{FF2B5EF4-FFF2-40B4-BE49-F238E27FC236}">
                <a16:creationId xmlns:a16="http://schemas.microsoft.com/office/drawing/2014/main" id="{4969FF42-A7B5-46BD-96AE-F595D26D8D34}"/>
              </a:ext>
            </a:extLst>
          </p:cNvPr>
          <p:cNvSpPr txBox="1"/>
          <p:nvPr/>
        </p:nvSpPr>
        <p:spPr>
          <a:xfrm>
            <a:off x="1183477" y="2663182"/>
            <a:ext cx="2499403" cy="1296169"/>
          </a:xfrm>
          <a:prstGeom prst="rect">
            <a:avLst/>
          </a:prstGeom>
          <a:solidFill>
            <a:schemeClr val="accent1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zh-TW" altLang="en-US" sz="8000" b="1" spc="300" dirty="0">
                <a:solidFill>
                  <a:schemeClr val="bg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研究方法</a:t>
            </a:r>
            <a:endParaRPr lang="zh-CN" altLang="en-US" sz="8000" b="1" spc="300" dirty="0">
              <a:solidFill>
                <a:schemeClr val="bg1">
                  <a:lumMod val="9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BE2CC20-B380-4FB3-8AC9-22477F21D880}"/>
              </a:ext>
            </a:extLst>
          </p:cNvPr>
          <p:cNvSpPr/>
          <p:nvPr/>
        </p:nvSpPr>
        <p:spPr>
          <a:xfrm>
            <a:off x="5286907" y="372779"/>
            <a:ext cx="2032230" cy="461665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000" b="1" spc="3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研究架構</a:t>
            </a:r>
            <a:endParaRPr lang="zh-CN" altLang="en-US" sz="3000" dirty="0">
              <a:solidFill>
                <a:schemeClr val="tx1"/>
              </a:solidFill>
              <a:cs typeface="+mn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85D421-6AD3-43ED-9578-933FDE225C4D}"/>
              </a:ext>
            </a:extLst>
          </p:cNvPr>
          <p:cNvSpPr/>
          <p:nvPr/>
        </p:nvSpPr>
        <p:spPr>
          <a:xfrm>
            <a:off x="5286907" y="1425925"/>
            <a:ext cx="1937746" cy="461665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000" b="1" spc="3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</a:rPr>
              <a:t>投資個性</a:t>
            </a:r>
            <a:endParaRPr lang="zh-CN" altLang="en-US" sz="3000" b="1" spc="3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7825253-EFA8-4FDC-9EA8-8EF39B05C784}"/>
              </a:ext>
            </a:extLst>
          </p:cNvPr>
          <p:cNvSpPr/>
          <p:nvPr/>
        </p:nvSpPr>
        <p:spPr>
          <a:xfrm>
            <a:off x="5286907" y="2384545"/>
            <a:ext cx="3117322" cy="461665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000" b="1" spc="3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</a:rPr>
              <a:t>股票分類</a:t>
            </a:r>
            <a:endParaRPr lang="zh-CN" altLang="en-US" sz="3000" b="1" spc="3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90B2C96-58A7-45F9-A478-B9097BF7525A}"/>
              </a:ext>
            </a:extLst>
          </p:cNvPr>
          <p:cNvSpPr/>
          <p:nvPr/>
        </p:nvSpPr>
        <p:spPr>
          <a:xfrm>
            <a:off x="4739822" y="372779"/>
            <a:ext cx="533400" cy="5334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01</a:t>
            </a:r>
            <a:endParaRPr lang="zh-CN" altLang="en-US" sz="25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553C02B-E906-410D-B284-793493D2BFB4}"/>
              </a:ext>
            </a:extLst>
          </p:cNvPr>
          <p:cNvSpPr/>
          <p:nvPr/>
        </p:nvSpPr>
        <p:spPr>
          <a:xfrm>
            <a:off x="4753507" y="2403715"/>
            <a:ext cx="533400" cy="5334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03</a:t>
            </a:r>
            <a:endParaRPr lang="zh-CN" altLang="en-US" sz="25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C9165A3-9CB8-417A-990E-FF987EE21C63}"/>
              </a:ext>
            </a:extLst>
          </p:cNvPr>
          <p:cNvSpPr/>
          <p:nvPr/>
        </p:nvSpPr>
        <p:spPr>
          <a:xfrm>
            <a:off x="4739822" y="1385233"/>
            <a:ext cx="533400" cy="5334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02</a:t>
            </a:r>
            <a:endParaRPr lang="zh-CN" altLang="en-US" sz="25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B61AC9D-039B-4597-A52D-EB3CAA1AA31B}"/>
              </a:ext>
            </a:extLst>
          </p:cNvPr>
          <p:cNvSpPr/>
          <p:nvPr/>
        </p:nvSpPr>
        <p:spPr>
          <a:xfrm>
            <a:off x="5296985" y="4905011"/>
            <a:ext cx="3117322" cy="461665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000" b="1" spc="3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</a:rPr>
              <a:t>投資組合推薦</a:t>
            </a:r>
            <a:endParaRPr lang="zh-CN" altLang="en-US" sz="3000" b="1" spc="3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4AF94C6-E54C-4FC9-808C-23F91400A414}"/>
              </a:ext>
            </a:extLst>
          </p:cNvPr>
          <p:cNvSpPr/>
          <p:nvPr/>
        </p:nvSpPr>
        <p:spPr>
          <a:xfrm>
            <a:off x="4763585" y="4924181"/>
            <a:ext cx="533400" cy="5334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04</a:t>
            </a:r>
            <a:endParaRPr lang="zh-CN" altLang="en-US" sz="25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B80D93B-CD25-4F23-8827-4C2616337DCB}"/>
              </a:ext>
            </a:extLst>
          </p:cNvPr>
          <p:cNvSpPr/>
          <p:nvPr/>
        </p:nvSpPr>
        <p:spPr>
          <a:xfrm>
            <a:off x="5296985" y="5803780"/>
            <a:ext cx="3117322" cy="461665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000" b="1" spc="3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</a:rPr>
              <a:t>評估指標</a:t>
            </a:r>
            <a:endParaRPr lang="zh-CN" altLang="en-US" sz="3000" b="1" spc="3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CE22C35-BFDE-4FDF-8E9A-CCB372A55BBD}"/>
              </a:ext>
            </a:extLst>
          </p:cNvPr>
          <p:cNvSpPr/>
          <p:nvPr/>
        </p:nvSpPr>
        <p:spPr>
          <a:xfrm>
            <a:off x="4763585" y="5822950"/>
            <a:ext cx="533400" cy="5334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05</a:t>
            </a:r>
            <a:endParaRPr lang="zh-CN" altLang="en-US" sz="25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335D4C-B836-413E-8F98-9105196E8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452FD2C-21B1-4C73-8A3C-21D016CF6FF1}"/>
              </a:ext>
            </a:extLst>
          </p:cNvPr>
          <p:cNvSpPr/>
          <p:nvPr/>
        </p:nvSpPr>
        <p:spPr>
          <a:xfrm>
            <a:off x="5830384" y="3037746"/>
            <a:ext cx="2108049" cy="461665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200" b="1" spc="3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</a:rPr>
              <a:t>分類規則</a:t>
            </a:r>
            <a:endParaRPr lang="zh-CN" altLang="en-US" sz="2200" b="1" spc="3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7628E40-E0ED-47FB-8B9C-4AB341E0A2F6}"/>
              </a:ext>
            </a:extLst>
          </p:cNvPr>
          <p:cNvSpPr/>
          <p:nvPr/>
        </p:nvSpPr>
        <p:spPr>
          <a:xfrm>
            <a:off x="5296985" y="3061737"/>
            <a:ext cx="533400" cy="461665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6C4B5FD-0080-4616-B6FA-25E26D57CE94}"/>
              </a:ext>
            </a:extLst>
          </p:cNvPr>
          <p:cNvSpPr/>
          <p:nvPr/>
        </p:nvSpPr>
        <p:spPr>
          <a:xfrm>
            <a:off x="5830385" y="3598260"/>
            <a:ext cx="1937746" cy="461665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200" b="1" spc="3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</a:rPr>
              <a:t>股票評價</a:t>
            </a:r>
            <a:endParaRPr lang="zh-CN" altLang="en-US" sz="2200" b="1" spc="3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442A4D2-200B-4772-A169-A30C1ABB8B50}"/>
              </a:ext>
            </a:extLst>
          </p:cNvPr>
          <p:cNvSpPr/>
          <p:nvPr/>
        </p:nvSpPr>
        <p:spPr>
          <a:xfrm>
            <a:off x="5296985" y="3622251"/>
            <a:ext cx="533400" cy="461665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3.2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516C357-23E8-478F-A370-E1718F3FBC0A}"/>
              </a:ext>
            </a:extLst>
          </p:cNvPr>
          <p:cNvSpPr/>
          <p:nvPr/>
        </p:nvSpPr>
        <p:spPr>
          <a:xfrm>
            <a:off x="5830385" y="4173262"/>
            <a:ext cx="1937746" cy="461665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200" b="1" spc="3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</a:rPr>
              <a:t>技術指標</a:t>
            </a:r>
            <a:endParaRPr lang="zh-CN" altLang="en-US" sz="2200" b="1" spc="3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1BD9ED3-127A-4ECE-AF04-5B31D4755DB1}"/>
              </a:ext>
            </a:extLst>
          </p:cNvPr>
          <p:cNvSpPr/>
          <p:nvPr/>
        </p:nvSpPr>
        <p:spPr>
          <a:xfrm>
            <a:off x="5296985" y="4197253"/>
            <a:ext cx="533400" cy="461665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3.3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2994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研究方法：研究架構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21E7F9-728B-4E49-B023-E8294F0E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8E9C19E-31D7-4629-9045-0219A6977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6" y="1587310"/>
            <a:ext cx="10230164" cy="432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09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研究方法：投資個性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52276D-5C0F-4231-973D-35DC9ADA6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476" y="901700"/>
            <a:ext cx="8137074" cy="1126578"/>
          </a:xfrm>
        </p:spPr>
        <p:txBody>
          <a:bodyPr>
            <a:normAutofit/>
          </a:bodyPr>
          <a:lstStyle/>
          <a:p>
            <a:r>
              <a:rPr lang="zh-TW" altLang="en-US" sz="2200" b="1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屬性評估：</a:t>
            </a:r>
            <a:r>
              <a:rPr lang="zh-TW" altLang="zh-TW" sz="22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年齡、</a:t>
            </a:r>
            <a:r>
              <a:rPr lang="zh-TW" altLang="zh-TW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投資經驗、風險承擔能力、虧損影響程度、購買金融商品種類、個人投資專業人力、投資目標等屬性來綜合評估</a:t>
            </a:r>
            <a:r>
              <a:rPr lang="zh-TW" alt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sz="2200" dirty="0"/>
          </a:p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3402AC-6D71-4643-B754-24BA687D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DCBB86-81F2-4C19-BED8-3063FF4DCFC4}"/>
              </a:ext>
            </a:extLst>
          </p:cNvPr>
          <p:cNvSpPr txBox="1"/>
          <p:nvPr/>
        </p:nvSpPr>
        <p:spPr>
          <a:xfrm>
            <a:off x="1597476" y="6068536"/>
            <a:ext cx="2869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問卷畫面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元大證券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, 2021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D5F44EA-96F6-4E6D-89BE-8F3E1611893E}"/>
              </a:ext>
            </a:extLst>
          </p:cNvPr>
          <p:cNvSpPr txBox="1"/>
          <p:nvPr/>
        </p:nvSpPr>
        <p:spPr>
          <a:xfrm>
            <a:off x="8153400" y="5381664"/>
            <a:ext cx="2038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投資個性分類流程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1D8CE5D-7F53-4492-9317-C3661B026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14" y="2076773"/>
            <a:ext cx="7850386" cy="387952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29C791F-D8AC-4E4E-B2A5-C4F3ECB19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5" y="2768221"/>
            <a:ext cx="5084950" cy="263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60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研究方法：股票分類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94C5A9-F6A3-46BE-ADF8-7C3192115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4E676A7-7536-4084-9C52-320E312D1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17" y="882360"/>
            <a:ext cx="3194382" cy="4430304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5736663A-DB96-4558-913B-441B7C2AAC57}"/>
              </a:ext>
            </a:extLst>
          </p:cNvPr>
          <p:cNvGrpSpPr/>
          <p:nvPr/>
        </p:nvGrpSpPr>
        <p:grpSpPr>
          <a:xfrm>
            <a:off x="3621621" y="1034470"/>
            <a:ext cx="3986188" cy="3747842"/>
            <a:chOff x="2975428" y="4235109"/>
            <a:chExt cx="4009834" cy="3713391"/>
          </a:xfrm>
        </p:grpSpPr>
        <p:grpSp>
          <p:nvGrpSpPr>
            <p:cNvPr id="9" name="组合 130">
              <a:extLst>
                <a:ext uri="{FF2B5EF4-FFF2-40B4-BE49-F238E27FC236}">
                  <a16:creationId xmlns:a16="http://schemas.microsoft.com/office/drawing/2014/main" id="{509C23A7-44BA-47E8-9B84-B063FA470F51}"/>
                </a:ext>
              </a:extLst>
            </p:cNvPr>
            <p:cNvGrpSpPr/>
            <p:nvPr/>
          </p:nvGrpSpPr>
          <p:grpSpPr>
            <a:xfrm>
              <a:off x="2975430" y="4235109"/>
              <a:ext cx="4009832" cy="3713391"/>
              <a:chOff x="247577" y="3140968"/>
              <a:chExt cx="2501994" cy="2772295"/>
            </a:xfrm>
          </p:grpSpPr>
          <p:sp>
            <p:nvSpPr>
              <p:cNvPr id="14" name="矩形: 剪去单角 437">
                <a:extLst>
                  <a:ext uri="{FF2B5EF4-FFF2-40B4-BE49-F238E27FC236}">
                    <a16:creationId xmlns:a16="http://schemas.microsoft.com/office/drawing/2014/main" id="{7F60D2EC-1B81-483B-899D-06AF66FB570D}"/>
                  </a:ext>
                </a:extLst>
              </p:cNvPr>
              <p:cNvSpPr/>
              <p:nvPr/>
            </p:nvSpPr>
            <p:spPr>
              <a:xfrm>
                <a:off x="247577" y="3140968"/>
                <a:ext cx="2501992" cy="2772295"/>
              </a:xfrm>
              <a:prstGeom prst="snip1Rect">
                <a:avLst>
                  <a:gd name="adj" fmla="val 29383"/>
                </a:avLst>
              </a:prstGeom>
              <a:solidFill>
                <a:srgbClr val="F6F6F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31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11AB554-3552-4094-8B09-5074A18805A2}"/>
                  </a:ext>
                </a:extLst>
              </p:cNvPr>
              <p:cNvSpPr/>
              <p:nvPr/>
            </p:nvSpPr>
            <p:spPr>
              <a:xfrm>
                <a:off x="247578" y="5805263"/>
                <a:ext cx="2501992" cy="108000"/>
              </a:xfrm>
              <a:prstGeom prst="rect">
                <a:avLst/>
              </a:prstGeom>
              <a:solidFill>
                <a:srgbClr val="293247"/>
              </a:solidFill>
              <a:ln w="12700">
                <a:noFill/>
                <a:prstDash val="solid"/>
                <a:round/>
              </a:ln>
              <a:effectLst/>
            </p:spPr>
            <p:txBody>
              <a:bodyPr anchor="ctr"/>
              <a:lstStyle/>
              <a:p>
                <a:pPr marL="0" marR="0" lvl="0" indent="0" algn="ctr" defTabSz="9131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6" name="任意多边形: 形状 438">
                <a:extLst>
                  <a:ext uri="{FF2B5EF4-FFF2-40B4-BE49-F238E27FC236}">
                    <a16:creationId xmlns:a16="http://schemas.microsoft.com/office/drawing/2014/main" id="{10DB23CF-F4A3-4885-817D-BC20D98F48AA}"/>
                  </a:ext>
                </a:extLst>
              </p:cNvPr>
              <p:cNvSpPr/>
              <p:nvPr/>
            </p:nvSpPr>
            <p:spPr bwMode="auto">
              <a:xfrm>
                <a:off x="2118329" y="3140968"/>
                <a:ext cx="631242" cy="631242"/>
              </a:xfrm>
              <a:custGeom>
                <a:avLst/>
                <a:gdLst>
                  <a:gd name="T0" fmla="*/ 608 w 608"/>
                  <a:gd name="T1" fmla="*/ 0 h 608"/>
                  <a:gd name="T2" fmla="*/ 0 w 608"/>
                  <a:gd name="T3" fmla="*/ 0 h 608"/>
                  <a:gd name="T4" fmla="*/ 608 w 608"/>
                  <a:gd name="T5" fmla="*/ 608 h 608"/>
                  <a:gd name="T6" fmla="*/ 608 w 608"/>
                  <a:gd name="T7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8" h="608">
                    <a:moveTo>
                      <a:pt x="608" y="0"/>
                    </a:moveTo>
                    <a:lnTo>
                      <a:pt x="0" y="0"/>
                    </a:lnTo>
                    <a:lnTo>
                      <a:pt x="608" y="608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293247"/>
              </a:solidFill>
              <a:ln w="12700">
                <a:noFill/>
                <a:prstDash val="solid"/>
                <a:round/>
              </a:ln>
              <a:effectLst/>
            </p:spPr>
            <p:txBody>
              <a:bodyPr vert="horz" wrap="square" lIns="121920" tIns="60960" rIns="121920" bIns="60960" anchor="t" anchorCtr="0" compatLnSpc="1">
                <a:normAutofit/>
              </a:bodyPr>
              <a:lstStyle/>
              <a:p>
                <a:pPr marL="0" marR="0" lvl="0" indent="0" algn="r" defTabSz="9131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+mn-lt"/>
                </a:endParaRPr>
              </a:p>
            </p:txBody>
          </p:sp>
        </p:grpSp>
        <p:grpSp>
          <p:nvGrpSpPr>
            <p:cNvPr id="10" name="组合 117">
              <a:extLst>
                <a:ext uri="{FF2B5EF4-FFF2-40B4-BE49-F238E27FC236}">
                  <a16:creationId xmlns:a16="http://schemas.microsoft.com/office/drawing/2014/main" id="{F4E8BED5-A63C-416B-B31A-96081A7D98C2}"/>
                </a:ext>
              </a:extLst>
            </p:cNvPr>
            <p:cNvGrpSpPr/>
            <p:nvPr/>
          </p:nvGrpSpPr>
          <p:grpSpPr>
            <a:xfrm>
              <a:off x="2975428" y="5047274"/>
              <a:ext cx="4009831" cy="1530290"/>
              <a:chOff x="874712" y="3325188"/>
              <a:chExt cx="2865531" cy="1392766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33BAF99-38E4-4F2C-AFE7-AB9A6D2FEDEC}"/>
                  </a:ext>
                </a:extLst>
              </p:cNvPr>
              <p:cNvSpPr/>
              <p:nvPr/>
            </p:nvSpPr>
            <p:spPr>
              <a:xfrm>
                <a:off x="874713" y="3802063"/>
                <a:ext cx="2865530" cy="91589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TW" altLang="en-US" sz="20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保守型股票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=  Beta &lt; 0.75 </a:t>
                </a:r>
              </a:p>
              <a:p>
                <a:r>
                  <a:rPr lang="zh-TW" altLang="en-US" sz="20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穩健型股票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=  1.25  ≤  Beta  ≤  0.75</a:t>
                </a:r>
              </a:p>
              <a:p>
                <a:r>
                  <a:rPr lang="zh-TW" altLang="en-US" sz="20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積極型股票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=  Beta  &gt; 1.25 </a:t>
                </a:r>
                <a:endParaRPr lang="zh-TW" altLang="en-US" sz="20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6AB123E-07F7-4588-8C4F-23AF6913558B}"/>
                  </a:ext>
                </a:extLst>
              </p:cNvPr>
              <p:cNvSpPr/>
              <p:nvPr/>
            </p:nvSpPr>
            <p:spPr>
              <a:xfrm>
                <a:off x="874712" y="3325188"/>
                <a:ext cx="2241974" cy="42268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913130">
                  <a:lnSpc>
                    <a:spcPct val="120000"/>
                  </a:lnSpc>
                </a:pPr>
                <a:r>
                  <a:rPr lang="zh-TW" altLang="en-US" sz="2200" b="1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規則</a:t>
                </a:r>
                <a:endParaRPr lang="zh-CN" altLang="en-US" sz="2200" b="1" dirty="0"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10E4C50-6CB2-411E-9F99-4B396E915388}"/>
                </a:ext>
              </a:extLst>
            </p:cNvPr>
            <p:cNvSpPr txBox="1"/>
            <p:nvPr/>
          </p:nvSpPr>
          <p:spPr>
            <a:xfrm>
              <a:off x="3607890" y="6694621"/>
              <a:ext cx="187234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0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(Li et al. , 2021)</a:t>
              </a:r>
              <a:r>
                <a:rPr lang="zh-TW" altLang="zh-TW" sz="20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。</a:t>
              </a:r>
              <a:endParaRPr lang="zh-TW" altLang="en-US" sz="2000" dirty="0"/>
            </a:p>
          </p:txBody>
        </p: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C12C4112-0DB1-4BAB-87DC-88318E240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607" y="3354834"/>
            <a:ext cx="4496907" cy="338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27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研究方法：股票評價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93EDCE-B82E-43BD-91FC-F9C36FE7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25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E96C123-CECE-4502-8D11-14CEFC104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762489"/>
              </p:ext>
            </p:extLst>
          </p:nvPr>
        </p:nvGraphicFramePr>
        <p:xfrm>
          <a:off x="1400939" y="1201179"/>
          <a:ext cx="8581261" cy="4919018"/>
        </p:xfrm>
        <a:graphic>
          <a:graphicData uri="http://schemas.openxmlformats.org/drawingml/2006/table">
            <a:tbl>
              <a:tblPr firstRow="1" firstCol="1" bandRow="1"/>
              <a:tblGrid>
                <a:gridCol w="2286617">
                  <a:extLst>
                    <a:ext uri="{9D8B030D-6E8A-4147-A177-3AD203B41FA5}">
                      <a16:colId xmlns:a16="http://schemas.microsoft.com/office/drawing/2014/main" val="1909626863"/>
                    </a:ext>
                  </a:extLst>
                </a:gridCol>
                <a:gridCol w="1622661">
                  <a:extLst>
                    <a:ext uri="{9D8B030D-6E8A-4147-A177-3AD203B41FA5}">
                      <a16:colId xmlns:a16="http://schemas.microsoft.com/office/drawing/2014/main" val="2676270857"/>
                    </a:ext>
                  </a:extLst>
                </a:gridCol>
                <a:gridCol w="1213226">
                  <a:extLst>
                    <a:ext uri="{9D8B030D-6E8A-4147-A177-3AD203B41FA5}">
                      <a16:colId xmlns:a16="http://schemas.microsoft.com/office/drawing/2014/main" val="2437133506"/>
                    </a:ext>
                  </a:extLst>
                </a:gridCol>
                <a:gridCol w="1202583">
                  <a:extLst>
                    <a:ext uri="{9D8B030D-6E8A-4147-A177-3AD203B41FA5}">
                      <a16:colId xmlns:a16="http://schemas.microsoft.com/office/drawing/2014/main" val="1524355854"/>
                    </a:ext>
                  </a:extLst>
                </a:gridCol>
                <a:gridCol w="1128087">
                  <a:extLst>
                    <a:ext uri="{9D8B030D-6E8A-4147-A177-3AD203B41FA5}">
                      <a16:colId xmlns:a16="http://schemas.microsoft.com/office/drawing/2014/main" val="1974513459"/>
                    </a:ext>
                  </a:extLst>
                </a:gridCol>
                <a:gridCol w="1128087">
                  <a:extLst>
                    <a:ext uri="{9D8B030D-6E8A-4147-A177-3AD203B41FA5}">
                      <a16:colId xmlns:a16="http://schemas.microsoft.com/office/drawing/2014/main" val="1600768201"/>
                    </a:ext>
                  </a:extLst>
                </a:gridCol>
              </a:tblGrid>
              <a:tr h="703907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構面</a:t>
                      </a: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基本面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財務指標</a:t>
                      </a: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Hajjami</a:t>
                      </a:r>
                      <a:r>
                        <a:rPr 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 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&amp; Amin </a:t>
                      </a:r>
                      <a:endParaRPr lang="zh-TW" altLang="en-US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(2018)</a:t>
                      </a:r>
                      <a:endParaRPr lang="zh-TW" altLang="en-US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Yang 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&amp; Chen 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(2019)</a:t>
                      </a:r>
                      <a:endParaRPr lang="zh-TW" altLang="en-US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Li et al.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 (2021)</a:t>
                      </a:r>
                      <a:endParaRPr lang="zh-TW" altLang="en-US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本次</a:t>
                      </a:r>
                      <a:endParaRPr lang="en-US" altLang="zh-TW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研究</a:t>
                      </a: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179645"/>
                  </a:ext>
                </a:extLst>
              </a:tr>
              <a:tr h="314078">
                <a:tc rowSpan="4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獲利能力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4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(Yang &amp; Chen , 2019)</a:t>
                      </a:r>
                      <a:endParaRPr lang="zh-TW" altLang="en-US" sz="14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淨值報酬率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50495"/>
                  </a:ext>
                </a:extLst>
              </a:tr>
              <a:tr h="31407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資產報酬率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TW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532477"/>
                  </a:ext>
                </a:extLst>
              </a:tr>
              <a:tr h="31407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營業利潤率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endParaRPr lang="zh-TW" altLang="en-US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780019"/>
                  </a:ext>
                </a:extLst>
              </a:tr>
              <a:tr h="31407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淨利潤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endParaRPr lang="zh-TW" altLang="en-US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581892"/>
                  </a:ext>
                </a:extLst>
              </a:tr>
              <a:tr h="65062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槓桿作用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4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(Yang &amp; Chen , 2019)</a:t>
                      </a:r>
                      <a:endParaRPr lang="zh-TW" altLang="en-US" sz="14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債務資產比率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br>
                        <a:rPr lang="en-US" altLang="zh-TW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en-US" altLang="zh-TW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82997"/>
                  </a:ext>
                </a:extLst>
              </a:tr>
              <a:tr h="314078">
                <a:tc row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流動性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4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(Yang &amp; Chen , 2019)</a:t>
                      </a:r>
                      <a:endParaRPr lang="zh-TW" altLang="en-US" sz="14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速動比率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TW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599629"/>
                  </a:ext>
                </a:extLst>
              </a:tr>
              <a:tr h="33654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現金流量比率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TW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316503"/>
                  </a:ext>
                </a:extLst>
              </a:tr>
              <a:tr h="314078">
                <a:tc row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效率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4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(Yang &amp; Chen , 2019)</a:t>
                      </a:r>
                      <a:endParaRPr lang="zh-TW" altLang="en-US" sz="14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存貨周轉率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TW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724234"/>
                  </a:ext>
                </a:extLst>
              </a:tr>
              <a:tr h="33654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應收帳款周轉率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TW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349548"/>
                  </a:ext>
                </a:extLst>
              </a:tr>
              <a:tr h="314078">
                <a:tc row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成長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4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(Yang &amp; Chen , 2019)</a:t>
                      </a:r>
                      <a:endParaRPr lang="zh-TW" altLang="en-US" sz="14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營收成長率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endParaRPr lang="zh-TW" altLang="en-US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472228"/>
                  </a:ext>
                </a:extLst>
              </a:tr>
              <a:tr h="33654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稅後淨利成長率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endParaRPr lang="zh-TW" altLang="en-US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264026"/>
                  </a:ext>
                </a:extLst>
              </a:tr>
              <a:tr h="31407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股票評價指標</a:t>
                      </a: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每股收益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TW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40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351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研究方法：股票評價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93EDCE-B82E-43BD-91FC-F9C36FE7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26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E96C123-CECE-4502-8D11-14CEFC104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808633"/>
              </p:ext>
            </p:extLst>
          </p:nvPr>
        </p:nvGraphicFramePr>
        <p:xfrm>
          <a:off x="1092074" y="1527148"/>
          <a:ext cx="9779126" cy="3803704"/>
        </p:xfrm>
        <a:graphic>
          <a:graphicData uri="http://schemas.openxmlformats.org/drawingml/2006/table">
            <a:tbl>
              <a:tblPr firstRow="1" firstCol="1" bandRow="1"/>
              <a:tblGrid>
                <a:gridCol w="2324700">
                  <a:extLst>
                    <a:ext uri="{9D8B030D-6E8A-4147-A177-3AD203B41FA5}">
                      <a16:colId xmlns:a16="http://schemas.microsoft.com/office/drawing/2014/main" val="2676270857"/>
                    </a:ext>
                  </a:extLst>
                </a:gridCol>
                <a:gridCol w="3230914">
                  <a:extLst>
                    <a:ext uri="{9D8B030D-6E8A-4147-A177-3AD203B41FA5}">
                      <a16:colId xmlns:a16="http://schemas.microsoft.com/office/drawing/2014/main" val="1600768201"/>
                    </a:ext>
                  </a:extLst>
                </a:gridCol>
                <a:gridCol w="4223512">
                  <a:extLst>
                    <a:ext uri="{9D8B030D-6E8A-4147-A177-3AD203B41FA5}">
                      <a16:colId xmlns:a16="http://schemas.microsoft.com/office/drawing/2014/main" val="383563453"/>
                    </a:ext>
                  </a:extLst>
                </a:gridCol>
              </a:tblGrid>
              <a:tr h="82093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22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基本面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22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財務指標</a:t>
                      </a: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22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公式</a:t>
                      </a: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22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選用原因</a:t>
                      </a: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179645"/>
                  </a:ext>
                </a:extLst>
              </a:tr>
              <a:tr h="36629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資產報酬率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稅後淨利</a:t>
                      </a: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  <a:sym typeface="Symbol" panose="05050102010706020507" pitchFamily="18" charset="2"/>
                        </a:rPr>
                        <a:t></a:t>
                      </a: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總資產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TW" altLang="zh-TW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衡量公司運用資金能創造多少獲利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5532477"/>
                  </a:ext>
                </a:extLst>
              </a:tr>
              <a:tr h="7587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債務資產比率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負債總額</a:t>
                      </a: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  <a:sym typeface="Symbol" panose="05050102010706020507" pitchFamily="18" charset="2"/>
                        </a:rPr>
                        <a:t>資產總額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TW" altLang="zh-TW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衡量企業負債水平及風險程度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5382997"/>
                  </a:ext>
                </a:extLst>
              </a:tr>
              <a:tr h="36629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速動比率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速動資產</a:t>
                      </a: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  <a:sym typeface="Symbol" panose="05050102010706020507" pitchFamily="18" charset="2"/>
                        </a:rPr>
                        <a:t>流動資產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TW" altLang="zh-TW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衡量企業償債能力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5599629"/>
                  </a:ext>
                </a:extLst>
              </a:tr>
              <a:tr h="392501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現金流量比率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  <a:sym typeface="Symbol" panose="05050102010706020507" pitchFamily="18" charset="2"/>
                        </a:rPr>
                        <a:t>營業活動淨現金流量流動負債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TW" altLang="zh-TW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企業兌現承諾的能力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4316503"/>
                  </a:ext>
                </a:extLst>
              </a:tr>
              <a:tr h="36629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應收帳款周轉率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  <a:sym typeface="Symbol" panose="05050102010706020507" pitchFamily="18" charset="2"/>
                        </a:rPr>
                        <a:t>營業收入平均應收帳款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TW" altLang="zh-TW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企業經營績效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7724234"/>
                  </a:ext>
                </a:extLst>
              </a:tr>
              <a:tr h="36629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存貨周轉率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  <a:sym typeface="Symbol" panose="05050102010706020507" pitchFamily="18" charset="2"/>
                        </a:rPr>
                        <a:t>銷貨成平均存貨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TW" altLang="zh-TW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企業收回帳款的比率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3097076"/>
                  </a:ext>
                </a:extLst>
              </a:tr>
              <a:tr h="36629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每股收益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  <a:sym typeface="Symbol" panose="05050102010706020507" pitchFamily="18" charset="2"/>
                        </a:rPr>
                        <a:t>期末淨利潤期末股份總數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TW" altLang="zh-TW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反應公司的獲利能力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1640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171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研究方法：技術指標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D07556-2BD6-4781-95E5-26E3C946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27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D7105A7-ADC5-4578-A1EE-2489A5E80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930524"/>
              </p:ext>
            </p:extLst>
          </p:nvPr>
        </p:nvGraphicFramePr>
        <p:xfrm>
          <a:off x="662560" y="1276170"/>
          <a:ext cx="7420737" cy="3727102"/>
        </p:xfrm>
        <a:graphic>
          <a:graphicData uri="http://schemas.openxmlformats.org/drawingml/2006/table">
            <a:tbl>
              <a:tblPr firstRow="1" firstCol="1" bandRow="1"/>
              <a:tblGrid>
                <a:gridCol w="2611415">
                  <a:extLst>
                    <a:ext uri="{9D8B030D-6E8A-4147-A177-3AD203B41FA5}">
                      <a16:colId xmlns:a16="http://schemas.microsoft.com/office/drawing/2014/main" val="1396507339"/>
                    </a:ext>
                  </a:extLst>
                </a:gridCol>
                <a:gridCol w="1190445">
                  <a:extLst>
                    <a:ext uri="{9D8B030D-6E8A-4147-A177-3AD203B41FA5}">
                      <a16:colId xmlns:a16="http://schemas.microsoft.com/office/drawing/2014/main" val="2718961958"/>
                    </a:ext>
                  </a:extLst>
                </a:gridCol>
                <a:gridCol w="1077533">
                  <a:extLst>
                    <a:ext uri="{9D8B030D-6E8A-4147-A177-3AD203B41FA5}">
                      <a16:colId xmlns:a16="http://schemas.microsoft.com/office/drawing/2014/main" val="3638309167"/>
                    </a:ext>
                  </a:extLst>
                </a:gridCol>
                <a:gridCol w="1270672">
                  <a:extLst>
                    <a:ext uri="{9D8B030D-6E8A-4147-A177-3AD203B41FA5}">
                      <a16:colId xmlns:a16="http://schemas.microsoft.com/office/drawing/2014/main" val="3838768756"/>
                    </a:ext>
                  </a:extLst>
                </a:gridCol>
                <a:gridCol w="1270672">
                  <a:extLst>
                    <a:ext uri="{9D8B030D-6E8A-4147-A177-3AD203B41FA5}">
                      <a16:colId xmlns:a16="http://schemas.microsoft.com/office/drawing/2014/main" val="231080542"/>
                    </a:ext>
                  </a:extLst>
                </a:gridCol>
              </a:tblGrid>
              <a:tr h="86719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zh-TW" altLang="en-US" sz="1600" b="1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技術指標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Sang &amp; Di</a:t>
                      </a:r>
                      <a:endParaRPr lang="zh-TW" altLang="en-US" sz="1600" b="1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(2019)</a:t>
                      </a:r>
                      <a:endParaRPr lang="zh-TW" altLang="en-US" sz="1600" b="1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1" kern="1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Pardeshi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 et al. </a:t>
                      </a:r>
                      <a:endParaRPr lang="zh-TW" altLang="en-US" sz="1600" b="1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(2021)</a:t>
                      </a:r>
                      <a:endParaRPr lang="zh-TW" altLang="en-US" sz="1600" b="1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1" kern="1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Salkar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 et al.</a:t>
                      </a:r>
                      <a:endParaRPr lang="zh-TW" altLang="en-US" sz="1600" b="1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(2021)</a:t>
                      </a:r>
                      <a:endParaRPr lang="zh-TW" altLang="en-US" sz="1600" b="1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zh-TW" altLang="en-US" sz="1600" b="1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本次</a:t>
                      </a:r>
                      <a:endParaRPr lang="en-US" altLang="zh-TW" sz="1600" b="1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zh-TW" altLang="en-US" sz="1600" b="1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研究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503294"/>
                  </a:ext>
                </a:extLst>
              </a:tr>
              <a:tr h="57198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簡單移動平均線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(SMA)</a:t>
                      </a:r>
                      <a:endParaRPr lang="zh-TW" altLang="en-US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endParaRPr lang="zh-TW" altLang="en-US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93389"/>
                  </a:ext>
                </a:extLst>
              </a:tr>
              <a:tr h="57198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zh-TW" altLang="en-US" sz="1600" b="0" kern="1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指數平滑移動平均線</a:t>
                      </a:r>
                      <a:r>
                        <a:rPr lang="en-US" sz="1600" b="0" kern="1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(EMA)</a:t>
                      </a:r>
                      <a:endParaRPr lang="zh-TW" altLang="en-US" sz="1600" b="0" kern="1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endParaRPr lang="zh-TW" altLang="en-US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025700"/>
                  </a:ext>
                </a:extLst>
              </a:tr>
              <a:tr h="57198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相對強弱指數 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(RSI)</a:t>
                      </a:r>
                      <a:endParaRPr lang="zh-TW" altLang="en-US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altLang="zh-TW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058675"/>
                  </a:ext>
                </a:extLst>
              </a:tr>
              <a:tr h="57198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指數平滑異同移動平均線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 (MACD)</a:t>
                      </a:r>
                      <a:endParaRPr lang="zh-TW" altLang="en-US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altLang="zh-TW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538900"/>
                  </a:ext>
                </a:extLst>
              </a:tr>
              <a:tr h="57198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能量潮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(OBV)</a:t>
                      </a:r>
                      <a:endParaRPr lang="zh-TW" altLang="en-US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endParaRPr lang="zh-TW" altLang="en-US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398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282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研究方法：投資組合推薦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86C204-66DB-42FC-945B-23FF9350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0A8BB24-BED3-4FEA-8025-49AB162DC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116" y="1264793"/>
            <a:ext cx="5278120" cy="345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97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研究方法：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52276D-5C0F-4231-973D-35DC9ADA6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86C204-66DB-42FC-945B-23FF9350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36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72F6E11-A573-4D17-8254-EBCDAFFB7FAE}"/>
              </a:ext>
            </a:extLst>
          </p:cNvPr>
          <p:cNvSpPr/>
          <p:nvPr/>
        </p:nvSpPr>
        <p:spPr>
          <a:xfrm>
            <a:off x="-36970" y="-88900"/>
            <a:ext cx="3916143" cy="694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F973EE-DBB4-4BB1-A236-64C7677382EA}"/>
              </a:ext>
            </a:extLst>
          </p:cNvPr>
          <p:cNvSpPr/>
          <p:nvPr/>
        </p:nvSpPr>
        <p:spPr>
          <a:xfrm>
            <a:off x="0" y="504661"/>
            <a:ext cx="38791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Times New Roman" panose="02020603050405020304" pitchFamily="18" charset="0"/>
                <a:ea typeface="阿里巴巴普惠体 2.0 45 Light" panose="00020600040101010101" pitchFamily="18" charset="-122"/>
                <a:cs typeface="Times New Roman" panose="02020603050405020304" pitchFamily="18" charset="0"/>
              </a:rPr>
              <a:t>01</a:t>
            </a:r>
            <a:endParaRPr lang="zh-CN" altLang="en-US" sz="8000" i="1" dirty="0">
              <a:solidFill>
                <a:schemeClr val="bg1"/>
              </a:solidFill>
              <a:latin typeface="Times New Roman" panose="02020603050405020304" pitchFamily="18" charset="0"/>
              <a:ea typeface="阿里巴巴普惠体 2.0 45 Light" panose="00020600040101010101" pitchFamily="18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7F352B-948D-4108-B0BD-9CD5C300172F}"/>
              </a:ext>
            </a:extLst>
          </p:cNvPr>
          <p:cNvSpPr/>
          <p:nvPr/>
        </p:nvSpPr>
        <p:spPr>
          <a:xfrm>
            <a:off x="950319" y="2232821"/>
            <a:ext cx="1562574" cy="196664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srgbClr val="82318E"/>
              </a:solidFill>
              <a:effectLst/>
              <a:uLnTx/>
              <a:uFillTx/>
              <a:latin typeface="Segoe UI"/>
              <a:ea typeface="阿里巴巴普惠体 R" panose="00020600040101010101" pitchFamily="18" charset="-122"/>
              <a:cs typeface="+mn-cs"/>
            </a:endParaRPr>
          </a:p>
        </p:txBody>
      </p:sp>
      <p:sp>
        <p:nvSpPr>
          <p:cNvPr id="15" name="文本框 18">
            <a:extLst>
              <a:ext uri="{FF2B5EF4-FFF2-40B4-BE49-F238E27FC236}">
                <a16:creationId xmlns:a16="http://schemas.microsoft.com/office/drawing/2014/main" id="{4969FF42-A7B5-46BD-96AE-F595D26D8D34}"/>
              </a:ext>
            </a:extLst>
          </p:cNvPr>
          <p:cNvSpPr txBox="1"/>
          <p:nvPr/>
        </p:nvSpPr>
        <p:spPr>
          <a:xfrm>
            <a:off x="1183477" y="2663183"/>
            <a:ext cx="2499403" cy="901470"/>
          </a:xfrm>
          <a:prstGeom prst="rect">
            <a:avLst/>
          </a:prstGeom>
          <a:solidFill>
            <a:schemeClr val="accent1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zh-TW" altLang="en-US" sz="8000" b="1" spc="300" dirty="0">
                <a:solidFill>
                  <a:schemeClr val="bg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緒論</a:t>
            </a:r>
            <a:endParaRPr lang="zh-CN" altLang="en-US" sz="8000" b="1" spc="300" dirty="0">
              <a:solidFill>
                <a:schemeClr val="bg1">
                  <a:lumMod val="9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D56FBCC-63D8-4A2A-8618-E32505B28D5E}"/>
              </a:ext>
            </a:extLst>
          </p:cNvPr>
          <p:cNvSpPr/>
          <p:nvPr/>
        </p:nvSpPr>
        <p:spPr>
          <a:xfrm>
            <a:off x="5575578" y="1579226"/>
            <a:ext cx="3117322" cy="461665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b="1" spc="3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研究背景與動機</a:t>
            </a:r>
            <a:endParaRPr lang="zh-CN" altLang="en-US" sz="3000" dirty="0">
              <a:solidFill>
                <a:schemeClr val="tx1"/>
              </a:solidFill>
              <a:cs typeface="+mn-ea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CEE0A9D-C1F7-4853-BB86-501BF9FBD428}"/>
              </a:ext>
            </a:extLst>
          </p:cNvPr>
          <p:cNvSpPr/>
          <p:nvPr/>
        </p:nvSpPr>
        <p:spPr>
          <a:xfrm>
            <a:off x="5575578" y="2632372"/>
            <a:ext cx="1937746" cy="461665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000" b="1" spc="3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研究目的</a:t>
            </a:r>
            <a:endParaRPr lang="zh-CN" altLang="en-US" sz="3000" b="1" spc="3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25774D0-C5B9-493E-9373-2C29DD406268}"/>
              </a:ext>
            </a:extLst>
          </p:cNvPr>
          <p:cNvSpPr/>
          <p:nvPr/>
        </p:nvSpPr>
        <p:spPr>
          <a:xfrm>
            <a:off x="5575578" y="3590992"/>
            <a:ext cx="3117322" cy="461665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000" b="1" spc="3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研究範圍與限制</a:t>
            </a:r>
            <a:endParaRPr lang="zh-CN" altLang="en-US" sz="3000" b="1" spc="3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05A6536-9AF6-454F-BFB5-F80B14B51112}"/>
              </a:ext>
            </a:extLst>
          </p:cNvPr>
          <p:cNvSpPr/>
          <p:nvPr/>
        </p:nvSpPr>
        <p:spPr>
          <a:xfrm>
            <a:off x="5028493" y="1579226"/>
            <a:ext cx="533400" cy="5334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01</a:t>
            </a:r>
            <a:endParaRPr lang="zh-CN" altLang="en-US" sz="25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4975846-AC1B-4154-811B-E5D57701398C}"/>
              </a:ext>
            </a:extLst>
          </p:cNvPr>
          <p:cNvSpPr/>
          <p:nvPr/>
        </p:nvSpPr>
        <p:spPr>
          <a:xfrm>
            <a:off x="5042178" y="3610162"/>
            <a:ext cx="533400" cy="5334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03</a:t>
            </a:r>
            <a:endParaRPr lang="zh-CN" altLang="en-US" sz="25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73DE112-B051-4266-A188-0E14BB2722BB}"/>
              </a:ext>
            </a:extLst>
          </p:cNvPr>
          <p:cNvSpPr/>
          <p:nvPr/>
        </p:nvSpPr>
        <p:spPr>
          <a:xfrm>
            <a:off x="5028493" y="2591680"/>
            <a:ext cx="533400" cy="5334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02</a:t>
            </a:r>
            <a:endParaRPr lang="zh-CN" altLang="en-US" sz="25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CB9AD78-6270-412F-86FF-4EB5F684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587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研究方法：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52276D-5C0F-4231-973D-35DC9ADA6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86C204-66DB-42FC-945B-23FF9350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210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185E46B-1D99-4C57-86D4-AF5C8E5E170E}"/>
              </a:ext>
            </a:extLst>
          </p:cNvPr>
          <p:cNvSpPr/>
          <p:nvPr/>
        </p:nvSpPr>
        <p:spPr>
          <a:xfrm>
            <a:off x="-36970" y="-88900"/>
            <a:ext cx="3916143" cy="694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FB14497-BB19-43FB-B29E-74FC67716416}"/>
              </a:ext>
            </a:extLst>
          </p:cNvPr>
          <p:cNvSpPr/>
          <p:nvPr/>
        </p:nvSpPr>
        <p:spPr>
          <a:xfrm>
            <a:off x="0" y="504661"/>
            <a:ext cx="38791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Times New Roman" panose="02020603050405020304" pitchFamily="18" charset="0"/>
                <a:ea typeface="阿里巴巴普惠体 2.0 45 Light" panose="00020600040101010101" pitchFamily="18" charset="-122"/>
                <a:cs typeface="Times New Roman" panose="02020603050405020304" pitchFamily="18" charset="0"/>
              </a:rPr>
              <a:t>04</a:t>
            </a:r>
            <a:endParaRPr lang="zh-CN" altLang="en-US" sz="8000" i="1" dirty="0">
              <a:solidFill>
                <a:schemeClr val="bg1"/>
              </a:solidFill>
              <a:latin typeface="Times New Roman" panose="02020603050405020304" pitchFamily="18" charset="0"/>
              <a:ea typeface="阿里巴巴普惠体 2.0 45 Light" panose="00020600040101010101" pitchFamily="18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7DA1B0D-7895-4AFC-BA79-65129BD34BE2}"/>
              </a:ext>
            </a:extLst>
          </p:cNvPr>
          <p:cNvSpPr/>
          <p:nvPr/>
        </p:nvSpPr>
        <p:spPr>
          <a:xfrm>
            <a:off x="794870" y="1957178"/>
            <a:ext cx="1674009" cy="272455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srgbClr val="82318E"/>
              </a:solidFill>
              <a:effectLst/>
              <a:uLnTx/>
              <a:uFillTx/>
              <a:latin typeface="Segoe UI"/>
              <a:ea typeface="阿里巴巴普惠体 R" panose="00020600040101010101" pitchFamily="18" charset="-122"/>
              <a:cs typeface="+mn-cs"/>
            </a:endParaRPr>
          </a:p>
        </p:txBody>
      </p:sp>
      <p:sp>
        <p:nvSpPr>
          <p:cNvPr id="28" name="文本框 18">
            <a:extLst>
              <a:ext uri="{FF2B5EF4-FFF2-40B4-BE49-F238E27FC236}">
                <a16:creationId xmlns:a16="http://schemas.microsoft.com/office/drawing/2014/main" id="{FEE62D1B-3219-42DF-A9B0-F158900E3C52}"/>
              </a:ext>
            </a:extLst>
          </p:cNvPr>
          <p:cNvSpPr txBox="1"/>
          <p:nvPr/>
        </p:nvSpPr>
        <p:spPr>
          <a:xfrm>
            <a:off x="1183477" y="2663182"/>
            <a:ext cx="2499403" cy="1296169"/>
          </a:xfrm>
          <a:prstGeom prst="rect">
            <a:avLst/>
          </a:prstGeom>
          <a:solidFill>
            <a:schemeClr val="accent1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zh-TW" altLang="en-US" sz="8000" b="1" spc="300" dirty="0">
                <a:solidFill>
                  <a:schemeClr val="bg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預期進度</a:t>
            </a:r>
            <a:endParaRPr lang="zh-CN" altLang="en-US" sz="8000" b="1" spc="300" dirty="0">
              <a:solidFill>
                <a:schemeClr val="bg1">
                  <a:lumMod val="9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17FFB2C-A33D-460C-9BFF-85ADB385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914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6839024-5A24-4477-9400-BA83A891E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152525"/>
            <a:ext cx="11353800" cy="4552950"/>
          </a:xfrm>
          <a:prstGeom prst="rect">
            <a:avLst/>
          </a:prstGeom>
        </p:spPr>
      </p:pic>
      <p:sp>
        <p:nvSpPr>
          <p:cNvPr id="7" name="任意多边形 5">
            <a:extLst>
              <a:ext uri="{FF2B5EF4-FFF2-40B4-BE49-F238E27FC236}">
                <a16:creationId xmlns:a16="http://schemas.microsoft.com/office/drawing/2014/main" id="{B293D1E3-5CFC-4DEF-8817-FB890F25B985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預期進度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983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AD17F4-7315-483A-AA2E-C5A4441D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D9A58002-0B4E-478F-8330-204CD3C1BCE2}"/>
              </a:ext>
            </a:extLst>
          </p:cNvPr>
          <p:cNvSpPr txBox="1">
            <a:spLocks/>
          </p:cNvSpPr>
          <p:nvPr/>
        </p:nvSpPr>
        <p:spPr>
          <a:xfrm>
            <a:off x="2176320" y="1833400"/>
            <a:ext cx="6511925" cy="2374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 defTabSz="457200">
              <a:lnSpc>
                <a:spcPct val="130000"/>
              </a:lnSpc>
              <a:buClr>
                <a:schemeClr val="accent5"/>
              </a:buClr>
              <a:defRPr/>
            </a:pPr>
            <a:r>
              <a:rPr lang="en-US" altLang="zh-TW" sz="7000" cap="all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 &amp;</a:t>
            </a:r>
            <a:r>
              <a:rPr lang="zh-TW" altLang="en-US" sz="7000" cap="all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Ａ</a:t>
            </a:r>
            <a:endParaRPr lang="en-US" altLang="zh-TW" sz="7000" cap="all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2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緒論：研究背景與動機</a:t>
            </a:r>
            <a:r>
              <a:rPr lang="en-US" altLang="zh-TW" sz="36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(1/)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F34998F-5A4C-42B2-BCB4-3FC629D82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2513160"/>
            <a:ext cx="4680520" cy="313623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1C56702-8B59-41B8-AF2B-8626CB93D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2497626"/>
            <a:ext cx="4973907" cy="316730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E571C86-E949-4B60-8917-E59CED92EEE1}"/>
              </a:ext>
            </a:extLst>
          </p:cNvPr>
          <p:cNvSpPr txBox="1"/>
          <p:nvPr/>
        </p:nvSpPr>
        <p:spPr>
          <a:xfrm>
            <a:off x="1703512" y="5681633"/>
            <a:ext cx="1823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dirty="0"/>
              <a:t>經濟日報</a:t>
            </a:r>
            <a:r>
              <a:rPr lang="en-US" altLang="zh-TW" sz="1800" dirty="0"/>
              <a:t>, 2021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825D5E7-DACB-46DF-B242-A299E4AE2F9E}"/>
              </a:ext>
            </a:extLst>
          </p:cNvPr>
          <p:cNvSpPr txBox="1"/>
          <p:nvPr/>
        </p:nvSpPr>
        <p:spPr>
          <a:xfrm>
            <a:off x="8328248" y="5647807"/>
            <a:ext cx="1823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Advisers, 2021</a:t>
            </a:r>
            <a:endParaRPr lang="zh-TW" altLang="en-US" dirty="0"/>
          </a:p>
        </p:txBody>
      </p:sp>
      <p:sp>
        <p:nvSpPr>
          <p:cNvPr id="9" name="內容版面配置區 6">
            <a:extLst>
              <a:ext uri="{FF2B5EF4-FFF2-40B4-BE49-F238E27FC236}">
                <a16:creationId xmlns:a16="http://schemas.microsoft.com/office/drawing/2014/main" id="{0CD51E2B-3D27-48B7-A576-7D94F7FDD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1182684"/>
            <a:ext cx="5400600" cy="11604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現今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2021</a:t>
            </a:r>
            <a:r>
              <a:rPr lang="zh-TW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年中央銀行資料顯示，存款利率已接近零利率的趨勢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經濟日報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, 2021)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內容版面配置區 6">
            <a:extLst>
              <a:ext uri="{FF2B5EF4-FFF2-40B4-BE49-F238E27FC236}">
                <a16:creationId xmlns:a16="http://schemas.microsoft.com/office/drawing/2014/main" id="{E7A48FBD-7349-4BCE-AC57-2D7F8B6B9448}"/>
              </a:ext>
            </a:extLst>
          </p:cNvPr>
          <p:cNvSpPr txBox="1">
            <a:spLocks/>
          </p:cNvSpPr>
          <p:nvPr/>
        </p:nvSpPr>
        <p:spPr bwMode="auto">
          <a:xfrm>
            <a:off x="6096000" y="1125538"/>
            <a:ext cx="6048672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ts val="3000"/>
              </a:spcBef>
              <a:spcAft>
                <a:spcPts val="50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2021</a:t>
            </a:r>
            <a:r>
              <a:rPr lang="zh-TW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年消費者物價指數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(CPI)</a:t>
            </a:r>
            <a:r>
              <a:rPr lang="zh-TW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年增率來到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2.36%</a:t>
            </a:r>
            <a:r>
              <a:rPr lang="zh-TW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，超過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2% </a:t>
            </a:r>
            <a:r>
              <a:rPr lang="zh-TW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通膨警戒線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(Advisers, 2021)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BCCFE939-0E6A-4F33-9245-63CF1C2B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62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緒論：研究背景與動機</a:t>
            </a:r>
            <a:r>
              <a:rPr lang="en-US" altLang="zh-TW" sz="36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(2/)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52276D-5C0F-4231-973D-35DC9ADA6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309"/>
            <a:ext cx="10515600" cy="1349375"/>
          </a:xfrm>
        </p:spPr>
        <p:txBody>
          <a:bodyPr/>
          <a:lstStyle/>
          <a:p>
            <a:r>
              <a:rPr lang="zh-TW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根據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2020</a:t>
            </a:r>
            <a:r>
              <a:rPr lang="zh-TW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年財富管理大調查，民眾偏好的投資理財工具以</a:t>
            </a:r>
            <a:r>
              <a:rPr lang="zh-TW" altLang="zh-TW" sz="25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股票</a:t>
            </a:r>
            <a:r>
              <a:rPr lang="zh-TW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為主要投資標的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股票</a:t>
            </a:r>
            <a:r>
              <a:rPr lang="zh-TW" altLang="zh-TW" sz="25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普遍性高、投資便利，資訊取得上也很方便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財訊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, 2020)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176EB99-F570-43E7-B955-62E7F967A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37" y="2711879"/>
            <a:ext cx="7578685" cy="329876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4C0D28-8714-4D0E-8653-3F0326B6F09C}"/>
              </a:ext>
            </a:extLst>
          </p:cNvPr>
          <p:cNvSpPr txBox="1"/>
          <p:nvPr/>
        </p:nvSpPr>
        <p:spPr>
          <a:xfrm>
            <a:off x="5109220" y="5993627"/>
            <a:ext cx="1292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財訊</a:t>
            </a:r>
            <a:r>
              <a:rPr lang="en-US" altLang="zh-TW" sz="1800" dirty="0"/>
              <a:t>, 2020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077AB5-2237-4A87-BE44-ED53FD15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988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緒論：研究背景與動機</a:t>
            </a:r>
            <a:r>
              <a:rPr lang="en-US" altLang="zh-TW" sz="36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(3/)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52276D-5C0F-4231-973D-35DC9ADA6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5424" y="985294"/>
            <a:ext cx="7543800" cy="5698971"/>
          </a:xfrm>
        </p:spPr>
        <p:txBody>
          <a:bodyPr>
            <a:normAutofit/>
          </a:bodyPr>
          <a:lstStyle/>
          <a:p>
            <a:r>
              <a:rPr lang="zh-TW" altLang="zh-TW" sz="2200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投資</a:t>
            </a:r>
            <a:r>
              <a:rPr lang="zh-TW" altLang="zh-TW" sz="25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個性</a:t>
            </a:r>
            <a:r>
              <a:rPr lang="zh-TW" altLang="en-US" sz="25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評估</a:t>
            </a:r>
            <a:r>
              <a:rPr lang="zh-TW" altLang="en-US" sz="2200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，分別為</a:t>
            </a:r>
            <a:r>
              <a:rPr lang="zh-TW" altLang="zh-TW" sz="2200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風險趨避者、風險中性者、風險偏好者</a:t>
            </a:r>
            <a:r>
              <a:rPr lang="en-US" altLang="zh-TW" sz="2200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(Li et al. , 2021)</a:t>
            </a:r>
            <a:r>
              <a:rPr lang="zh-TW" altLang="en-US" sz="2200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200" kern="1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200" kern="1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zh-TW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接著需找出</a:t>
            </a:r>
            <a:r>
              <a:rPr lang="zh-TW" altLang="zh-TW" sz="25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相對應風險</a:t>
            </a:r>
            <a:r>
              <a:rPr lang="zh-TW" altLang="zh-TW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的股票清單</a:t>
            </a:r>
            <a:r>
              <a:rPr lang="en-US" altLang="zh-TW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(Li et al. , 2021)</a:t>
            </a:r>
            <a:r>
              <a:rPr lang="zh-TW" altLang="zh-TW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zh-TW" altLang="zh-TW" sz="25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基本面</a:t>
            </a:r>
            <a:r>
              <a:rPr lang="zh-TW" altLang="zh-TW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分析找出營運良好的股票</a:t>
            </a:r>
            <a:r>
              <a:rPr lang="en-US" altLang="zh-TW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200" kern="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Segoe UI" panose="020B0502040204020203" pitchFamily="34" charset="0"/>
              </a:rPr>
              <a:t>Yu et al., 2016)</a:t>
            </a:r>
            <a:r>
              <a:rPr lang="zh-TW" altLang="zh-TW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zh-TW" altLang="zh-TW" sz="25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技術指標</a:t>
            </a:r>
            <a:r>
              <a:rPr lang="zh-TW" altLang="zh-TW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找出正確的進場時機</a:t>
            </a:r>
            <a:r>
              <a:rPr lang="en-US" altLang="zh-TW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200" kern="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Segoe UI" panose="020B0502040204020203" pitchFamily="34" charset="0"/>
              </a:rPr>
              <a:t>Wei, 2019)</a:t>
            </a:r>
            <a:r>
              <a:rPr lang="zh-TW" altLang="zh-TW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zh-TW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利用不同資產的組合來分散風險</a:t>
            </a:r>
            <a:r>
              <a:rPr lang="zh-TW" altLang="en-US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，並透過</a:t>
            </a:r>
            <a:r>
              <a:rPr lang="zh-TW" altLang="en-US" sz="25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最大化夏普值</a:t>
            </a:r>
            <a:r>
              <a:rPr lang="zh-TW" altLang="zh-TW" sz="25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zh-TW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以達成最適個人化的投資組合</a:t>
            </a:r>
            <a:r>
              <a:rPr lang="en-US" altLang="zh-TW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Harnpadungkij</a:t>
            </a:r>
            <a:r>
              <a:rPr lang="en-US" altLang="zh-TW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et al., 2019) </a:t>
            </a:r>
            <a:r>
              <a:rPr lang="zh-TW" altLang="zh-TW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zh-TW" sz="2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FC93B8C-5750-4227-853E-23FDDD34E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" y="1690993"/>
            <a:ext cx="4322064" cy="287917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F287609-BFA5-4A68-96AF-76D5041979CF}"/>
              </a:ext>
            </a:extLst>
          </p:cNvPr>
          <p:cNvSpPr txBox="1"/>
          <p:nvPr/>
        </p:nvSpPr>
        <p:spPr>
          <a:xfrm>
            <a:off x="1439674" y="4570167"/>
            <a:ext cx="1823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 et al. , 2021</a:t>
            </a:r>
            <a:endParaRPr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484AFD32-8AC8-492A-9612-320933B4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0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緒論：研究背景與動機</a:t>
            </a:r>
            <a:r>
              <a:rPr lang="en-US" altLang="zh-TW" sz="36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(4/)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52276D-5C0F-4231-973D-35DC9ADA6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0976"/>
            <a:ext cx="10515600" cy="5225987"/>
          </a:xfrm>
        </p:spPr>
        <p:txBody>
          <a:bodyPr/>
          <a:lstStyle/>
          <a:p>
            <a:r>
              <a:rPr lang="zh-TW" altLang="en-US" sz="2200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馬可維茲</a:t>
            </a:r>
            <a:endParaRPr lang="en-US" altLang="zh-TW" sz="2200" kern="1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D8A580-176E-457D-99B4-0B24A2C3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124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緒論：研究目的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2" name="椭圆 42">
            <a:extLst>
              <a:ext uri="{FF2B5EF4-FFF2-40B4-BE49-F238E27FC236}">
                <a16:creationId xmlns:a16="http://schemas.microsoft.com/office/drawing/2014/main" id="{F2783D53-66BB-425B-9CC0-2ED2C5975EA7}"/>
              </a:ext>
            </a:extLst>
          </p:cNvPr>
          <p:cNvSpPr/>
          <p:nvPr/>
        </p:nvSpPr>
        <p:spPr>
          <a:xfrm>
            <a:off x="781726" y="1716804"/>
            <a:ext cx="2844800" cy="2844800"/>
          </a:xfrm>
          <a:prstGeom prst="ellipse">
            <a:avLst/>
          </a:prstGeom>
          <a:solidFill>
            <a:srgbClr val="00427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阿里巴巴普惠体 R" panose="00020600040101010101" pitchFamily="18" charset="-122"/>
              <a:cs typeface="+mn-cs"/>
            </a:endParaRPr>
          </a:p>
        </p:txBody>
      </p:sp>
      <p:sp>
        <p:nvSpPr>
          <p:cNvPr id="53" name="椭圆 43">
            <a:extLst>
              <a:ext uri="{FF2B5EF4-FFF2-40B4-BE49-F238E27FC236}">
                <a16:creationId xmlns:a16="http://schemas.microsoft.com/office/drawing/2014/main" id="{F8496BA6-C088-480E-82F4-478B8DCF5F4D}"/>
              </a:ext>
            </a:extLst>
          </p:cNvPr>
          <p:cNvSpPr/>
          <p:nvPr/>
        </p:nvSpPr>
        <p:spPr>
          <a:xfrm>
            <a:off x="667426" y="1602504"/>
            <a:ext cx="3073400" cy="3073400"/>
          </a:xfrm>
          <a:prstGeom prst="ellipse">
            <a:avLst/>
          </a:prstGeom>
          <a:noFill/>
          <a:ln w="12700" cap="flat" cmpd="sng" algn="ctr">
            <a:solidFill>
              <a:srgbClr val="005CA2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阿里巴巴普惠体 R" panose="00020600040101010101" pitchFamily="18" charset="-122"/>
              <a:cs typeface="+mn-cs"/>
            </a:endParaRPr>
          </a:p>
        </p:txBody>
      </p:sp>
      <p:pic>
        <p:nvPicPr>
          <p:cNvPr id="54" name="图片 44" descr="图片包含 屏幕截图&#10;&#10;已生成高可信度的说明">
            <a:extLst>
              <a:ext uri="{FF2B5EF4-FFF2-40B4-BE49-F238E27FC236}">
                <a16:creationId xmlns:a16="http://schemas.microsoft.com/office/drawing/2014/main" id="{0F531892-6321-47E4-90E4-55BF0AF8A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826" y="2119541"/>
            <a:ext cx="990600" cy="990600"/>
          </a:xfrm>
          <a:prstGeom prst="rect">
            <a:avLst/>
          </a:prstGeom>
        </p:spPr>
      </p:pic>
      <p:sp>
        <p:nvSpPr>
          <p:cNvPr id="55" name="文本框 45">
            <a:extLst>
              <a:ext uri="{FF2B5EF4-FFF2-40B4-BE49-F238E27FC236}">
                <a16:creationId xmlns:a16="http://schemas.microsoft.com/office/drawing/2014/main" id="{2AC48ECB-FAB9-47BE-8136-89594A67AD98}"/>
              </a:ext>
            </a:extLst>
          </p:cNvPr>
          <p:cNvSpPr txBox="1"/>
          <p:nvPr/>
        </p:nvSpPr>
        <p:spPr>
          <a:xfrm>
            <a:off x="876976" y="3243322"/>
            <a:ext cx="2654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個人化推薦</a:t>
            </a:r>
            <a:endParaRPr lang="zh-CN" altLang="en-US" sz="2800" b="1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0" name="文本框 55">
            <a:extLst>
              <a:ext uri="{FF2B5EF4-FFF2-40B4-BE49-F238E27FC236}">
                <a16:creationId xmlns:a16="http://schemas.microsoft.com/office/drawing/2014/main" id="{2637E20F-FCEA-4AE4-AFD3-8D33CFB43CB0}"/>
              </a:ext>
            </a:extLst>
          </p:cNvPr>
          <p:cNvSpPr txBox="1"/>
          <p:nvPr/>
        </p:nvSpPr>
        <p:spPr>
          <a:xfrm>
            <a:off x="5137481" y="990356"/>
            <a:ext cx="2023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dirty="0">
                <a:solidFill>
                  <a:srgbClr val="00427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投資個性</a:t>
            </a:r>
            <a:endParaRPr lang="en-US" altLang="zh-CN" sz="2200" b="1" dirty="0">
              <a:solidFill>
                <a:srgbClr val="00427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1" name="文本框 56">
            <a:extLst>
              <a:ext uri="{FF2B5EF4-FFF2-40B4-BE49-F238E27FC236}">
                <a16:creationId xmlns:a16="http://schemas.microsoft.com/office/drawing/2014/main" id="{348A76DA-2155-4089-9DEE-DD03CD6AA7FE}"/>
              </a:ext>
            </a:extLst>
          </p:cNvPr>
          <p:cNvSpPr txBox="1"/>
          <p:nvPr/>
        </p:nvSpPr>
        <p:spPr>
          <a:xfrm>
            <a:off x="5126634" y="1303053"/>
            <a:ext cx="4451135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首先需評估投資人的投資個性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風險態度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。</a:t>
            </a:r>
            <a:endParaRPr lang="en-US" altLang="zh-CN" sz="1400" dirty="0">
              <a:solidFill>
                <a:prstClr val="black">
                  <a:lumMod val="75000"/>
                  <a:lumOff val="25000"/>
                </a:prst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2" name="文本框 57">
            <a:extLst>
              <a:ext uri="{FF2B5EF4-FFF2-40B4-BE49-F238E27FC236}">
                <a16:creationId xmlns:a16="http://schemas.microsoft.com/office/drawing/2014/main" id="{A2E6C8CD-832F-4C88-B473-BA8F4C894109}"/>
              </a:ext>
            </a:extLst>
          </p:cNvPr>
          <p:cNvSpPr txBox="1"/>
          <p:nvPr/>
        </p:nvSpPr>
        <p:spPr>
          <a:xfrm>
            <a:off x="5152126" y="2152603"/>
            <a:ext cx="19790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dirty="0">
                <a:solidFill>
                  <a:srgbClr val="00427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股票分類</a:t>
            </a:r>
            <a:endParaRPr lang="en-US" altLang="zh-CN" sz="2200" b="1" dirty="0">
              <a:solidFill>
                <a:srgbClr val="00427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3" name="文本框 58">
            <a:extLst>
              <a:ext uri="{FF2B5EF4-FFF2-40B4-BE49-F238E27FC236}">
                <a16:creationId xmlns:a16="http://schemas.microsoft.com/office/drawing/2014/main" id="{9E33D699-8959-40D5-BA88-A3D1AA2A20F0}"/>
              </a:ext>
            </a:extLst>
          </p:cNvPr>
          <p:cNvSpPr txBox="1"/>
          <p:nvPr/>
        </p:nvSpPr>
        <p:spPr>
          <a:xfrm>
            <a:off x="5141280" y="2465300"/>
            <a:ext cx="3380928" cy="396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找出跟投資人個性對應的股票</a:t>
            </a:r>
            <a:r>
              <a:rPr lang="zh-TW" alt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CN" sz="1400" dirty="0">
              <a:solidFill>
                <a:prstClr val="black">
                  <a:lumMod val="75000"/>
                  <a:lumOff val="25000"/>
                </a:prst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6" name="文本框 55">
            <a:extLst>
              <a:ext uri="{FF2B5EF4-FFF2-40B4-BE49-F238E27FC236}">
                <a16:creationId xmlns:a16="http://schemas.microsoft.com/office/drawing/2014/main" id="{1658A242-7C82-4B11-B44B-3E9B707762FF}"/>
              </a:ext>
            </a:extLst>
          </p:cNvPr>
          <p:cNvSpPr txBox="1"/>
          <p:nvPr/>
        </p:nvSpPr>
        <p:spPr>
          <a:xfrm>
            <a:off x="5177390" y="3204536"/>
            <a:ext cx="2023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dirty="0">
                <a:solidFill>
                  <a:srgbClr val="00427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選股策略</a:t>
            </a:r>
            <a:endParaRPr lang="en-US" altLang="zh-CN" sz="2200" b="1" dirty="0">
              <a:solidFill>
                <a:srgbClr val="00427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7" name="文本框 56">
            <a:extLst>
              <a:ext uri="{FF2B5EF4-FFF2-40B4-BE49-F238E27FC236}">
                <a16:creationId xmlns:a16="http://schemas.microsoft.com/office/drawing/2014/main" id="{95184205-2ABD-44B5-82C9-81C940ECCB10}"/>
              </a:ext>
            </a:extLst>
          </p:cNvPr>
          <p:cNvSpPr txBox="1"/>
          <p:nvPr/>
        </p:nvSpPr>
        <p:spPr>
          <a:xfrm>
            <a:off x="5166543" y="3517233"/>
            <a:ext cx="3940881" cy="396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透過基本面指標對股票進行評價</a:t>
            </a:r>
            <a:r>
              <a:rPr lang="zh-TW" alt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CN" sz="1400" dirty="0">
              <a:solidFill>
                <a:prstClr val="black">
                  <a:lumMod val="75000"/>
                  <a:lumOff val="25000"/>
                </a:prst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8" name="文本框 57">
            <a:extLst>
              <a:ext uri="{FF2B5EF4-FFF2-40B4-BE49-F238E27FC236}">
                <a16:creationId xmlns:a16="http://schemas.microsoft.com/office/drawing/2014/main" id="{B951C05D-628B-4EF9-98B8-12225D390235}"/>
              </a:ext>
            </a:extLst>
          </p:cNvPr>
          <p:cNvSpPr txBox="1"/>
          <p:nvPr/>
        </p:nvSpPr>
        <p:spPr>
          <a:xfrm>
            <a:off x="5192035" y="4366783"/>
            <a:ext cx="19790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dirty="0">
                <a:solidFill>
                  <a:srgbClr val="00427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擇時交易</a:t>
            </a:r>
            <a:endParaRPr lang="en-US" altLang="zh-CN" sz="2200" b="1" dirty="0">
              <a:solidFill>
                <a:srgbClr val="00427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9" name="文本框 58">
            <a:extLst>
              <a:ext uri="{FF2B5EF4-FFF2-40B4-BE49-F238E27FC236}">
                <a16:creationId xmlns:a16="http://schemas.microsoft.com/office/drawing/2014/main" id="{769B9E30-1C9A-44FF-97BD-D52D67DC50EE}"/>
              </a:ext>
            </a:extLst>
          </p:cNvPr>
          <p:cNvSpPr txBox="1"/>
          <p:nvPr/>
        </p:nvSpPr>
        <p:spPr>
          <a:xfrm>
            <a:off x="5181189" y="4679480"/>
            <a:ext cx="4932075" cy="396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將技術指標提供給強化學習</a:t>
            </a:r>
            <a:r>
              <a:rPr lang="zh-TW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來預測未來趨勢。</a:t>
            </a:r>
            <a:endParaRPr lang="en-US" altLang="zh-CN" sz="1400" dirty="0">
              <a:solidFill>
                <a:prstClr val="black">
                  <a:lumMod val="75000"/>
                  <a:lumOff val="25000"/>
                </a:prst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91" name="文本框 55">
            <a:extLst>
              <a:ext uri="{FF2B5EF4-FFF2-40B4-BE49-F238E27FC236}">
                <a16:creationId xmlns:a16="http://schemas.microsoft.com/office/drawing/2014/main" id="{81456616-8F65-4E77-8E56-9748A580B06F}"/>
              </a:ext>
            </a:extLst>
          </p:cNvPr>
          <p:cNvSpPr txBox="1"/>
          <p:nvPr/>
        </p:nvSpPr>
        <p:spPr>
          <a:xfrm>
            <a:off x="5177390" y="5520449"/>
            <a:ext cx="2023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dirty="0">
                <a:solidFill>
                  <a:srgbClr val="00427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資產配置</a:t>
            </a:r>
            <a:endParaRPr lang="en-US" altLang="zh-CN" sz="2200" b="1" dirty="0">
              <a:solidFill>
                <a:srgbClr val="00427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2" name="文本框 56">
            <a:extLst>
              <a:ext uri="{FF2B5EF4-FFF2-40B4-BE49-F238E27FC236}">
                <a16:creationId xmlns:a16="http://schemas.microsoft.com/office/drawing/2014/main" id="{F26125FF-15DE-4DF3-8C22-6FCB5B757C09}"/>
              </a:ext>
            </a:extLst>
          </p:cNvPr>
          <p:cNvSpPr txBox="1"/>
          <p:nvPr/>
        </p:nvSpPr>
        <p:spPr>
          <a:xfrm>
            <a:off x="5166543" y="5833146"/>
            <a:ext cx="5586801" cy="396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將股票評價與技術指標提供給強化學習進行資產配置</a:t>
            </a:r>
            <a:r>
              <a:rPr lang="zh-TW" alt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CN" sz="1400" dirty="0">
              <a:solidFill>
                <a:prstClr val="black">
                  <a:lumMod val="75000"/>
                  <a:lumOff val="25000"/>
                </a:prst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4" name="图形 47">
            <a:extLst>
              <a:ext uri="{FF2B5EF4-FFF2-40B4-BE49-F238E27FC236}">
                <a16:creationId xmlns:a16="http://schemas.microsoft.com/office/drawing/2014/main" id="{A59CC458-38D3-455E-B102-D78B13CCD8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80018" y="3219547"/>
            <a:ext cx="872108" cy="872108"/>
          </a:xfrm>
          <a:prstGeom prst="rect">
            <a:avLst/>
          </a:prstGeom>
        </p:spPr>
      </p:pic>
      <p:sp>
        <p:nvSpPr>
          <p:cNvPr id="95" name="MH_Other_19">
            <a:extLst>
              <a:ext uri="{FF2B5EF4-FFF2-40B4-BE49-F238E27FC236}">
                <a16:creationId xmlns:a16="http://schemas.microsoft.com/office/drawing/2014/main" id="{58863CAE-9AB4-4F99-8C9C-E0851BCC8F0F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4405920" y="4436542"/>
            <a:ext cx="672316" cy="642126"/>
          </a:xfrm>
          <a:custGeom>
            <a:avLst/>
            <a:gdLst>
              <a:gd name="T0" fmla="*/ 366124 w 1611313"/>
              <a:gd name="T1" fmla="*/ 1610945 h 1611313"/>
              <a:gd name="T2" fmla="*/ 489434 w 1611313"/>
              <a:gd name="T3" fmla="*/ 1727064 h 1611313"/>
              <a:gd name="T4" fmla="*/ 599113 w 1611313"/>
              <a:gd name="T5" fmla="*/ 1611260 h 1611313"/>
              <a:gd name="T6" fmla="*/ 599113 w 1611313"/>
              <a:gd name="T7" fmla="*/ 1952659 h 1611313"/>
              <a:gd name="T8" fmla="*/ 366124 w 1611313"/>
              <a:gd name="T9" fmla="*/ 1952659 h 1611313"/>
              <a:gd name="T10" fmla="*/ 1027366 w 1611313"/>
              <a:gd name="T11" fmla="*/ 1324703 h 1611313"/>
              <a:gd name="T12" fmla="*/ 1156381 w 1611313"/>
              <a:gd name="T13" fmla="*/ 1446550 h 1611313"/>
              <a:gd name="T14" fmla="*/ 1252430 w 1611313"/>
              <a:gd name="T15" fmla="*/ 1537618 h 1611313"/>
              <a:gd name="T16" fmla="*/ 1260354 w 1611313"/>
              <a:gd name="T17" fmla="*/ 1529368 h 1611313"/>
              <a:gd name="T18" fmla="*/ 1260354 w 1611313"/>
              <a:gd name="T19" fmla="*/ 1952661 h 1611313"/>
              <a:gd name="T20" fmla="*/ 1027366 w 1611313"/>
              <a:gd name="T21" fmla="*/ 1952661 h 1611313"/>
              <a:gd name="T22" fmla="*/ 929733 w 1611313"/>
              <a:gd name="T23" fmla="*/ 1260353 h 1611313"/>
              <a:gd name="T24" fmla="*/ 929733 w 1611313"/>
              <a:gd name="T25" fmla="*/ 1952659 h 1611313"/>
              <a:gd name="T26" fmla="*/ 696745 w 1611313"/>
              <a:gd name="T27" fmla="*/ 1952659 h 1611313"/>
              <a:gd name="T28" fmla="*/ 696745 w 1611313"/>
              <a:gd name="T29" fmla="*/ 1507605 h 1611313"/>
              <a:gd name="T30" fmla="*/ 1590975 w 1611313"/>
              <a:gd name="T31" fmla="*/ 1180471 h 1611313"/>
              <a:gd name="T32" fmla="*/ 1590975 w 1611313"/>
              <a:gd name="T33" fmla="*/ 1952659 h 1611313"/>
              <a:gd name="T34" fmla="*/ 1357986 w 1611313"/>
              <a:gd name="T35" fmla="*/ 1952659 h 1611313"/>
              <a:gd name="T36" fmla="*/ 1357986 w 1611313"/>
              <a:gd name="T37" fmla="*/ 1427204 h 1611313"/>
              <a:gd name="T38" fmla="*/ 1846571 w 1611313"/>
              <a:gd name="T39" fmla="*/ 909762 h 1611313"/>
              <a:gd name="T40" fmla="*/ 1921595 w 1611313"/>
              <a:gd name="T41" fmla="*/ 980386 h 1611313"/>
              <a:gd name="T42" fmla="*/ 1921595 w 1611313"/>
              <a:gd name="T43" fmla="*/ 1952659 h 1611313"/>
              <a:gd name="T44" fmla="*/ 1688608 w 1611313"/>
              <a:gd name="T45" fmla="*/ 1952659 h 1611313"/>
              <a:gd name="T46" fmla="*/ 1688608 w 1611313"/>
              <a:gd name="T47" fmla="*/ 1077614 h 1611313"/>
              <a:gd name="T48" fmla="*/ 1369516 w 1611313"/>
              <a:gd name="T49" fmla="*/ 201924 h 1611313"/>
              <a:gd name="T50" fmla="*/ 1966622 w 1611313"/>
              <a:gd name="T51" fmla="*/ 256445 h 1611313"/>
              <a:gd name="T52" fmla="*/ 2048074 w 1611313"/>
              <a:gd name="T53" fmla="*/ 848901 h 1611313"/>
              <a:gd name="T54" fmla="*/ 1846503 w 1611313"/>
              <a:gd name="T55" fmla="*/ 655536 h 1611313"/>
              <a:gd name="T56" fmla="*/ 1253200 w 1611313"/>
              <a:gd name="T57" fmla="*/ 1284446 h 1611313"/>
              <a:gd name="T58" fmla="*/ 1157170 w 1611313"/>
              <a:gd name="T59" fmla="*/ 1193787 h 1611313"/>
              <a:gd name="T60" fmla="*/ 977783 w 1611313"/>
              <a:gd name="T61" fmla="*/ 1024514 h 1611313"/>
              <a:gd name="T62" fmla="*/ 944188 w 1611313"/>
              <a:gd name="T63" fmla="*/ 992815 h 1611313"/>
              <a:gd name="T64" fmla="*/ 490970 w 1611313"/>
              <a:gd name="T65" fmla="*/ 1473371 h 1611313"/>
              <a:gd name="T66" fmla="*/ 215237 w 1611313"/>
              <a:gd name="T67" fmla="*/ 1213123 h 1611313"/>
              <a:gd name="T68" fmla="*/ 668454 w 1611313"/>
              <a:gd name="T69" fmla="*/ 732565 h 1611313"/>
              <a:gd name="T70" fmla="*/ 793961 w 1611313"/>
              <a:gd name="T71" fmla="*/ 599429 h 1611313"/>
              <a:gd name="T72" fmla="*/ 919784 w 1611313"/>
              <a:gd name="T73" fmla="*/ 466293 h 1611313"/>
              <a:gd name="T74" fmla="*/ 1228796 w 1611313"/>
              <a:gd name="T75" fmla="*/ 757924 h 1611313"/>
              <a:gd name="T76" fmla="*/ 1570770 w 1611313"/>
              <a:gd name="T77" fmla="*/ 395287 h 1611313"/>
              <a:gd name="T78" fmla="*/ 0 w 1611313"/>
              <a:gd name="T79" fmla="*/ 0 h 1611313"/>
              <a:gd name="T80" fmla="*/ 96958 w 1611313"/>
              <a:gd name="T81" fmla="*/ 0 h 1611313"/>
              <a:gd name="T82" fmla="*/ 96958 w 1611313"/>
              <a:gd name="T83" fmla="*/ 2155273 h 1611313"/>
              <a:gd name="T84" fmla="*/ 2252216 w 1611313"/>
              <a:gd name="T85" fmla="*/ 2155273 h 1611313"/>
              <a:gd name="T86" fmla="*/ 2252216 w 1611313"/>
              <a:gd name="T87" fmla="*/ 2252216 h 1611313"/>
              <a:gd name="T88" fmla="*/ 96958 w 1611313"/>
              <a:gd name="T89" fmla="*/ 2252216 h 1611313"/>
              <a:gd name="T90" fmla="*/ 0 w 1611313"/>
              <a:gd name="T91" fmla="*/ 2252216 h 1611313"/>
              <a:gd name="T92" fmla="*/ 0 w 1611313"/>
              <a:gd name="T93" fmla="*/ 2155273 h 161131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11313" h="1611313">
                <a:moveTo>
                  <a:pt x="261938" y="1152525"/>
                </a:moveTo>
                <a:lnTo>
                  <a:pt x="350158" y="1235601"/>
                </a:lnTo>
                <a:lnTo>
                  <a:pt x="428626" y="1152751"/>
                </a:lnTo>
                <a:lnTo>
                  <a:pt x="428626" y="1397000"/>
                </a:lnTo>
                <a:lnTo>
                  <a:pt x="261938" y="1397000"/>
                </a:lnTo>
                <a:lnTo>
                  <a:pt x="261938" y="1152525"/>
                </a:lnTo>
                <a:close/>
                <a:moveTo>
                  <a:pt x="735013" y="947738"/>
                </a:moveTo>
                <a:lnTo>
                  <a:pt x="827315" y="1034912"/>
                </a:lnTo>
                <a:lnTo>
                  <a:pt x="896031" y="1100065"/>
                </a:lnTo>
                <a:lnTo>
                  <a:pt x="901701" y="1094163"/>
                </a:lnTo>
                <a:lnTo>
                  <a:pt x="901701" y="1397001"/>
                </a:lnTo>
                <a:lnTo>
                  <a:pt x="735013" y="1397001"/>
                </a:lnTo>
                <a:lnTo>
                  <a:pt x="735013" y="947738"/>
                </a:lnTo>
                <a:close/>
                <a:moveTo>
                  <a:pt x="665163" y="901700"/>
                </a:moveTo>
                <a:lnTo>
                  <a:pt x="665163" y="1397000"/>
                </a:lnTo>
                <a:lnTo>
                  <a:pt x="498475" y="1397000"/>
                </a:lnTo>
                <a:lnTo>
                  <a:pt x="498475" y="1078593"/>
                </a:lnTo>
                <a:lnTo>
                  <a:pt x="665163" y="901700"/>
                </a:lnTo>
                <a:close/>
                <a:moveTo>
                  <a:pt x="1138238" y="844550"/>
                </a:moveTo>
                <a:lnTo>
                  <a:pt x="1138238" y="1397000"/>
                </a:lnTo>
                <a:lnTo>
                  <a:pt x="971550" y="1397000"/>
                </a:lnTo>
                <a:lnTo>
                  <a:pt x="971550" y="1021071"/>
                </a:lnTo>
                <a:lnTo>
                  <a:pt x="1138238" y="844550"/>
                </a:lnTo>
                <a:close/>
                <a:moveTo>
                  <a:pt x="1321101" y="650875"/>
                </a:moveTo>
                <a:lnTo>
                  <a:pt x="1374776" y="701402"/>
                </a:lnTo>
                <a:lnTo>
                  <a:pt x="1374776" y="1397000"/>
                </a:lnTo>
                <a:lnTo>
                  <a:pt x="1208088" y="1397000"/>
                </a:lnTo>
                <a:lnTo>
                  <a:pt x="1208088" y="770962"/>
                </a:lnTo>
                <a:lnTo>
                  <a:pt x="1321101" y="650875"/>
                </a:lnTo>
                <a:close/>
                <a:moveTo>
                  <a:pt x="979799" y="144463"/>
                </a:moveTo>
                <a:lnTo>
                  <a:pt x="1406989" y="183470"/>
                </a:lnTo>
                <a:lnTo>
                  <a:pt x="1465263" y="607333"/>
                </a:lnTo>
                <a:lnTo>
                  <a:pt x="1321052" y="468993"/>
                </a:lnTo>
                <a:lnTo>
                  <a:pt x="896583" y="918937"/>
                </a:lnTo>
                <a:lnTo>
                  <a:pt x="827879" y="854076"/>
                </a:lnTo>
                <a:lnTo>
                  <a:pt x="699540" y="732972"/>
                </a:lnTo>
                <a:lnTo>
                  <a:pt x="675505" y="710294"/>
                </a:lnTo>
                <a:lnTo>
                  <a:pt x="351257" y="1054101"/>
                </a:lnTo>
                <a:lnTo>
                  <a:pt x="153988" y="867910"/>
                </a:lnTo>
                <a:lnTo>
                  <a:pt x="478235" y="524102"/>
                </a:lnTo>
                <a:lnTo>
                  <a:pt x="568027" y="428852"/>
                </a:lnTo>
                <a:lnTo>
                  <a:pt x="658045" y="333602"/>
                </a:lnTo>
                <a:lnTo>
                  <a:pt x="879123" y="542245"/>
                </a:lnTo>
                <a:lnTo>
                  <a:pt x="1123783" y="282802"/>
                </a:lnTo>
                <a:lnTo>
                  <a:pt x="979799" y="144463"/>
                </a:lnTo>
                <a:close/>
                <a:moveTo>
                  <a:pt x="0" y="0"/>
                </a:moveTo>
                <a:lnTo>
                  <a:pt x="69367" y="0"/>
                </a:lnTo>
                <a:lnTo>
                  <a:pt x="69367" y="1541956"/>
                </a:lnTo>
                <a:lnTo>
                  <a:pt x="1611313" y="1541956"/>
                </a:lnTo>
                <a:lnTo>
                  <a:pt x="1611313" y="1611313"/>
                </a:lnTo>
                <a:lnTo>
                  <a:pt x="69367" y="1611313"/>
                </a:lnTo>
                <a:lnTo>
                  <a:pt x="0" y="1611313"/>
                </a:lnTo>
                <a:lnTo>
                  <a:pt x="0" y="1541956"/>
                </a:lnTo>
                <a:lnTo>
                  <a:pt x="0" y="0"/>
                </a:lnTo>
                <a:close/>
              </a:path>
            </a:pathLst>
          </a:custGeom>
          <a:solidFill>
            <a:srgbClr val="00427E"/>
          </a:solidFill>
          <a:ln w="707" cap="flat">
            <a:noFill/>
            <a:prstDash val="solid"/>
            <a:miter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70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97" name="图形 54">
            <a:extLst>
              <a:ext uri="{FF2B5EF4-FFF2-40B4-BE49-F238E27FC236}">
                <a16:creationId xmlns:a16="http://schemas.microsoft.com/office/drawing/2014/main" id="{9F205B75-A9A8-4D1A-9F40-8D018D18DF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67140" y="2191091"/>
            <a:ext cx="725212" cy="725212"/>
          </a:xfrm>
          <a:prstGeom prst="rect">
            <a:avLst/>
          </a:prstGeom>
        </p:spPr>
      </p:pic>
      <p:pic>
        <p:nvPicPr>
          <p:cNvPr id="99" name="图形 49">
            <a:extLst>
              <a:ext uri="{FF2B5EF4-FFF2-40B4-BE49-F238E27FC236}">
                <a16:creationId xmlns:a16="http://schemas.microsoft.com/office/drawing/2014/main" id="{4F504542-CA10-4753-862D-07534743C8A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53167" y="5391065"/>
            <a:ext cx="953158" cy="953158"/>
          </a:xfrm>
          <a:prstGeom prst="rect">
            <a:avLst/>
          </a:prstGeom>
        </p:spPr>
      </p:pic>
      <p:pic>
        <p:nvPicPr>
          <p:cNvPr id="102" name="图形 117">
            <a:extLst>
              <a:ext uri="{FF2B5EF4-FFF2-40B4-BE49-F238E27FC236}">
                <a16:creationId xmlns:a16="http://schemas.microsoft.com/office/drawing/2014/main" id="{B31EEF4D-C759-4641-8CD8-CFFEDFFE56B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87122" y="1031000"/>
            <a:ext cx="725212" cy="725212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EFAFF87-2935-42F4-8752-8AE17030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04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緒論：研究範圍與限制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40" name="组合 13">
            <a:extLst>
              <a:ext uri="{FF2B5EF4-FFF2-40B4-BE49-F238E27FC236}">
                <a16:creationId xmlns:a16="http://schemas.microsoft.com/office/drawing/2014/main" id="{205AD0AC-8810-46A9-865F-3852EFFF3B99}"/>
              </a:ext>
            </a:extLst>
          </p:cNvPr>
          <p:cNvGrpSpPr>
            <a:grpSpLocks/>
          </p:cNvGrpSpPr>
          <p:nvPr/>
        </p:nvGrpSpPr>
        <p:grpSpPr bwMode="auto">
          <a:xfrm>
            <a:off x="3986139" y="1372510"/>
            <a:ext cx="3578352" cy="451983"/>
            <a:chOff x="0" y="0"/>
            <a:chExt cx="3240360" cy="346442"/>
          </a:xfrm>
          <a:solidFill>
            <a:srgbClr val="902825"/>
          </a:solidFill>
        </p:grpSpPr>
        <p:sp>
          <p:nvSpPr>
            <p:cNvPr id="41" name="矩形 14">
              <a:extLst>
                <a:ext uri="{FF2B5EF4-FFF2-40B4-BE49-F238E27FC236}">
                  <a16:creationId xmlns:a16="http://schemas.microsoft.com/office/drawing/2014/main" id="{8C26A65E-F027-4165-A0A3-43B6D10C6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00"/>
              <a:ext cx="3240360" cy="326896"/>
            </a:xfrm>
            <a:prstGeom prst="rect">
              <a:avLst/>
            </a:prstGeom>
            <a:solidFill>
              <a:srgbClr val="3D61AA"/>
            </a:solidFill>
            <a:ln>
              <a:noFill/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zh-CN">
                <a:solidFill>
                  <a:srgbClr val="FFFFFF"/>
                </a:solidFill>
                <a:latin typeface="Arial"/>
                <a:cs typeface="+mn-ea"/>
                <a:sym typeface="+mn-lt"/>
              </a:endParaRPr>
            </a:p>
          </p:txBody>
        </p:sp>
        <p:sp>
          <p:nvSpPr>
            <p:cNvPr id="42" name="文本框 11">
              <a:extLst>
                <a:ext uri="{FF2B5EF4-FFF2-40B4-BE49-F238E27FC236}">
                  <a16:creationId xmlns:a16="http://schemas.microsoft.com/office/drawing/2014/main" id="{66CD501C-C877-43C6-9AE9-6A5D40DEA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35" y="0"/>
              <a:ext cx="3077024" cy="34644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2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+mn-lt"/>
                </a:rPr>
                <a:t>01</a:t>
              </a:r>
              <a:r>
                <a:rPr lang="en-US" altLang="zh-CN" sz="2200" b="1" dirty="0">
                  <a:solidFill>
                    <a:srgbClr val="00427E"/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+mn-lt"/>
                </a:rPr>
                <a:t> </a:t>
              </a:r>
              <a:r>
                <a:rPr lang="zh-TW" altLang="zh-TW" sz="22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股票為個股股票</a:t>
              </a:r>
              <a:endParaRPr lang="zh-CN" altLang="en-US" sz="2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+mn-lt"/>
              </a:endParaRPr>
            </a:p>
          </p:txBody>
        </p:sp>
      </p:grpSp>
      <p:grpSp>
        <p:nvGrpSpPr>
          <p:cNvPr id="50" name="组合 13">
            <a:extLst>
              <a:ext uri="{FF2B5EF4-FFF2-40B4-BE49-F238E27FC236}">
                <a16:creationId xmlns:a16="http://schemas.microsoft.com/office/drawing/2014/main" id="{2746864C-27CC-46FA-A825-D31752FC24D8}"/>
              </a:ext>
            </a:extLst>
          </p:cNvPr>
          <p:cNvGrpSpPr>
            <a:grpSpLocks/>
          </p:cNvGrpSpPr>
          <p:nvPr/>
        </p:nvGrpSpPr>
        <p:grpSpPr bwMode="auto">
          <a:xfrm>
            <a:off x="3986139" y="2480601"/>
            <a:ext cx="3540782" cy="404023"/>
            <a:chOff x="0" y="0"/>
            <a:chExt cx="3827232" cy="404248"/>
          </a:xfrm>
          <a:solidFill>
            <a:srgbClr val="902825"/>
          </a:solidFill>
        </p:grpSpPr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CDDDBA03-78A6-4797-B0AB-2B7BA93E0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00"/>
              <a:ext cx="3827232" cy="402348"/>
            </a:xfrm>
            <a:prstGeom prst="rect">
              <a:avLst/>
            </a:prstGeom>
            <a:solidFill>
              <a:srgbClr val="6E91CB"/>
            </a:solidFill>
            <a:ln>
              <a:noFill/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zh-CN">
                <a:solidFill>
                  <a:srgbClr val="FFFFFF"/>
                </a:solidFill>
                <a:latin typeface="Arial"/>
                <a:cs typeface="+mn-ea"/>
                <a:sym typeface="+mn-lt"/>
              </a:endParaRPr>
            </a:p>
          </p:txBody>
        </p:sp>
        <p:sp>
          <p:nvSpPr>
            <p:cNvPr id="52" name="文本框 11">
              <a:extLst>
                <a:ext uri="{FF2B5EF4-FFF2-40B4-BE49-F238E27FC236}">
                  <a16:creationId xmlns:a16="http://schemas.microsoft.com/office/drawing/2014/main" id="{A51D087B-A11D-443E-8846-6CA686D76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36" y="0"/>
              <a:ext cx="3416571" cy="34644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2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+mn-lt"/>
                </a:rPr>
                <a:t>02 </a:t>
              </a:r>
              <a:r>
                <a:rPr lang="zh-TW" altLang="zh-TW" sz="22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交易為現股交易</a:t>
              </a:r>
              <a:endParaRPr lang="zh-CN" altLang="en-US" sz="2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+mn-lt"/>
              </a:endParaRPr>
            </a:p>
          </p:txBody>
        </p:sp>
      </p:grpSp>
      <p:sp>
        <p:nvSpPr>
          <p:cNvPr id="53" name="矩形 17">
            <a:extLst>
              <a:ext uri="{FF2B5EF4-FFF2-40B4-BE49-F238E27FC236}">
                <a16:creationId xmlns:a16="http://schemas.microsoft.com/office/drawing/2014/main" id="{EF71A385-1FB9-4585-865B-A19FCEF00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02" y="2861602"/>
            <a:ext cx="2908697" cy="38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14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TW" altLang="zh-TW" sz="18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不做融卷放空</a:t>
            </a:r>
            <a:r>
              <a:rPr lang="zh-TW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75" name="组合 13">
            <a:extLst>
              <a:ext uri="{FF2B5EF4-FFF2-40B4-BE49-F238E27FC236}">
                <a16:creationId xmlns:a16="http://schemas.microsoft.com/office/drawing/2014/main" id="{506A78C3-4426-427B-93F6-3A6B72BDE13F}"/>
              </a:ext>
            </a:extLst>
          </p:cNvPr>
          <p:cNvGrpSpPr>
            <a:grpSpLocks/>
          </p:cNvGrpSpPr>
          <p:nvPr/>
        </p:nvGrpSpPr>
        <p:grpSpPr bwMode="auto">
          <a:xfrm>
            <a:off x="3986138" y="3617323"/>
            <a:ext cx="3540783" cy="451983"/>
            <a:chOff x="0" y="0"/>
            <a:chExt cx="3629840" cy="346442"/>
          </a:xfrm>
          <a:solidFill>
            <a:srgbClr val="902825"/>
          </a:solidFill>
        </p:grpSpPr>
        <p:sp>
          <p:nvSpPr>
            <p:cNvPr id="76" name="矩形 14">
              <a:extLst>
                <a:ext uri="{FF2B5EF4-FFF2-40B4-BE49-F238E27FC236}">
                  <a16:creationId xmlns:a16="http://schemas.microsoft.com/office/drawing/2014/main" id="{E8F13F04-6E7F-41BA-A5B5-693F56218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00"/>
              <a:ext cx="3629840" cy="326896"/>
            </a:xfrm>
            <a:prstGeom prst="rect">
              <a:avLst/>
            </a:prstGeom>
            <a:solidFill>
              <a:srgbClr val="3D61AA"/>
            </a:solidFill>
            <a:ln>
              <a:noFill/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zh-CN">
                <a:solidFill>
                  <a:srgbClr val="FFFFFF"/>
                </a:solidFill>
                <a:latin typeface="Arial"/>
                <a:cs typeface="+mn-ea"/>
                <a:sym typeface="+mn-lt"/>
              </a:endParaRPr>
            </a:p>
          </p:txBody>
        </p:sp>
        <p:sp>
          <p:nvSpPr>
            <p:cNvPr id="77" name="文本框 11">
              <a:extLst>
                <a:ext uri="{FF2B5EF4-FFF2-40B4-BE49-F238E27FC236}">
                  <a16:creationId xmlns:a16="http://schemas.microsoft.com/office/drawing/2014/main" id="{1E578095-C455-410F-8618-B276E8A5F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35" y="0"/>
              <a:ext cx="3466505" cy="34644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2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+mn-lt"/>
                </a:rPr>
                <a:t>03 </a:t>
              </a:r>
              <a:r>
                <a:rPr lang="zh-TW" altLang="zh-TW" sz="22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個股需包含</a:t>
              </a:r>
              <a:r>
                <a:rPr lang="en-US" altLang="zh-TW" sz="22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3</a:t>
              </a:r>
              <a:r>
                <a:rPr lang="zh-TW" altLang="zh-TW" sz="22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年以上</a:t>
              </a:r>
              <a:endParaRPr lang="zh-CN" altLang="en-US" sz="2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+mn-lt"/>
              </a:endParaRPr>
            </a:p>
          </p:txBody>
        </p:sp>
      </p:grpSp>
      <p:grpSp>
        <p:nvGrpSpPr>
          <p:cNvPr id="78" name="组合 13">
            <a:extLst>
              <a:ext uri="{FF2B5EF4-FFF2-40B4-BE49-F238E27FC236}">
                <a16:creationId xmlns:a16="http://schemas.microsoft.com/office/drawing/2014/main" id="{46ADDD17-7F99-49B0-9943-E0735C3609E4}"/>
              </a:ext>
            </a:extLst>
          </p:cNvPr>
          <p:cNvGrpSpPr>
            <a:grpSpLocks/>
          </p:cNvGrpSpPr>
          <p:nvPr/>
        </p:nvGrpSpPr>
        <p:grpSpPr bwMode="auto">
          <a:xfrm>
            <a:off x="3986137" y="4899150"/>
            <a:ext cx="3578354" cy="404023"/>
            <a:chOff x="-1" y="0"/>
            <a:chExt cx="3931538" cy="404248"/>
          </a:xfrm>
          <a:solidFill>
            <a:srgbClr val="902825"/>
          </a:solidFill>
        </p:grpSpPr>
        <p:sp>
          <p:nvSpPr>
            <p:cNvPr id="79" name="矩形 14">
              <a:extLst>
                <a:ext uri="{FF2B5EF4-FFF2-40B4-BE49-F238E27FC236}">
                  <a16:creationId xmlns:a16="http://schemas.microsoft.com/office/drawing/2014/main" id="{F03835E0-CBFB-45BF-9009-9D4F1465C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" y="1900"/>
              <a:ext cx="3931538" cy="402348"/>
            </a:xfrm>
            <a:prstGeom prst="rect">
              <a:avLst/>
            </a:prstGeom>
            <a:solidFill>
              <a:srgbClr val="6E91CB"/>
            </a:solidFill>
            <a:ln>
              <a:noFill/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zh-CN">
                <a:solidFill>
                  <a:srgbClr val="FFFFFF"/>
                </a:solidFill>
                <a:latin typeface="Arial"/>
                <a:cs typeface="+mn-ea"/>
                <a:sym typeface="+mn-lt"/>
              </a:endParaRPr>
            </a:p>
          </p:txBody>
        </p:sp>
        <p:sp>
          <p:nvSpPr>
            <p:cNvPr id="80" name="文本框 11">
              <a:extLst>
                <a:ext uri="{FF2B5EF4-FFF2-40B4-BE49-F238E27FC236}">
                  <a16:creationId xmlns:a16="http://schemas.microsoft.com/office/drawing/2014/main" id="{2ED0DE25-3BA4-4DEC-BAE1-B0AE64208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36" y="0"/>
              <a:ext cx="3768201" cy="34644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2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+mn-lt"/>
                </a:rPr>
                <a:t>04 </a:t>
              </a:r>
              <a:r>
                <a:rPr lang="zh-TW" altLang="zh-TW" sz="22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投資人需設定停損標準</a:t>
              </a:r>
              <a:endParaRPr lang="zh-CN" altLang="en-US" sz="2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+mn-lt"/>
              </a:endParaRPr>
            </a:p>
          </p:txBody>
        </p:sp>
      </p:grpSp>
      <p:sp>
        <p:nvSpPr>
          <p:cNvPr id="82" name="矩形 17">
            <a:extLst>
              <a:ext uri="{FF2B5EF4-FFF2-40B4-BE49-F238E27FC236}">
                <a16:creationId xmlns:a16="http://schemas.microsoft.com/office/drawing/2014/main" id="{3FF5CEF0-5122-4777-8B45-0377EB91B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138" y="4024727"/>
            <a:ext cx="3540782" cy="699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14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TW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個股需包含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年以上的交易記錄才會被拿來做資料分析</a:t>
            </a:r>
            <a:r>
              <a:rPr lang="zh-TW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85" name="投影片編號版面配置區 84">
            <a:extLst>
              <a:ext uri="{FF2B5EF4-FFF2-40B4-BE49-F238E27FC236}">
                <a16:creationId xmlns:a16="http://schemas.microsoft.com/office/drawing/2014/main" id="{31C02F75-FA56-4A85-B498-2345BF42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8029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851"/>
  <p:tag name="MH_LIBRARY" val="GRAPHIC"/>
  <p:tag name="MH_TYPE" val="Other"/>
  <p:tag name="MH_ORDER" val="19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2113</Words>
  <Application>Microsoft Office PowerPoint</Application>
  <PresentationFormat>寬螢幕</PresentationFormat>
  <Paragraphs>503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4" baseType="lpstr">
      <vt:lpstr>微软雅黑</vt:lpstr>
      <vt:lpstr>思源黑体 CN Regular</vt:lpstr>
      <vt:lpstr>標楷體</vt:lpstr>
      <vt:lpstr>Arial</vt:lpstr>
      <vt:lpstr>Calibri</vt:lpstr>
      <vt:lpstr>Calibri Light</vt:lpstr>
      <vt:lpstr>Cambria Math</vt:lpstr>
      <vt:lpstr>Microsoft Himalaya</vt:lpstr>
      <vt:lpstr>Segoe UI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翌暄 吳</dc:creator>
  <cp:lastModifiedBy>翌暄 吳</cp:lastModifiedBy>
  <cp:revision>150</cp:revision>
  <dcterms:created xsi:type="dcterms:W3CDTF">2021-12-13T14:41:27Z</dcterms:created>
  <dcterms:modified xsi:type="dcterms:W3CDTF">2021-12-14T23:10:00Z</dcterms:modified>
</cp:coreProperties>
</file>