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546" r:id="rId3"/>
    <p:sldId id="260" r:id="rId4"/>
    <p:sldId id="550" r:id="rId5"/>
    <p:sldId id="559" r:id="rId6"/>
    <p:sldId id="560" r:id="rId7"/>
    <p:sldId id="561" r:id="rId8"/>
    <p:sldId id="564" r:id="rId9"/>
    <p:sldId id="562" r:id="rId10"/>
    <p:sldId id="563" r:id="rId11"/>
    <p:sldId id="565" r:id="rId12"/>
    <p:sldId id="566" r:id="rId13"/>
    <p:sldId id="567" r:id="rId14"/>
    <p:sldId id="568" r:id="rId15"/>
    <p:sldId id="259" r:id="rId16"/>
    <p:sldId id="268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00A5E0"/>
    <a:srgbClr val="A2AEB7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5316" autoAdjust="0"/>
  </p:normalViewPr>
  <p:slideViewPr>
    <p:cSldViewPr snapToGrid="0">
      <p:cViewPr varScale="1">
        <p:scale>
          <a:sx n="94" d="100"/>
          <a:sy n="94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CDF8F67-9390-43EB-BB9E-0B3E31309005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754C250-CE78-40C6-BF8F-CEF18631C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98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廠線經理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(OM)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面臨是否在該班次執行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的決定。</a:t>
            </a:r>
            <a:endParaRPr lang="en-US" altLang="zh-TW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如果沒有執行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，則機器在下一個班次中出現故障的可能性更高。當機器出現故障時，將有一些與執行維修相關的成本，以及在機器維修時保持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或失去需求的成本。隨著修復時間的增加，這兩個成本要素都會增加。</a:t>
            </a:r>
            <a:endParaRPr lang="en-US" altLang="zh-TW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另一方面，如果執行了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，則機器在下一個班次內發生故障的概率會降低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5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7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7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5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8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0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1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54DB-BF26-47F3-84C2-82A987F7786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8A5D-BDE3-4FF2-9B57-3894A4701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66FA-ABD1-4AA6-8AB0-B8898EFE406B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7911-DE89-4E11-A3E0-53000A8A5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3663-3234-4A49-84F7-62A33B7C3F41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3923-AF79-49DE-9278-7E4F2FAB6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3838-70EB-4FDE-BE5E-AF31A2A50C14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99B1-A192-4DDF-9497-7077F39E74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6133-505A-49A3-BBB2-AECCB2D027DA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6A631-47A4-4D31-9EE7-82FB371CEE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27AD-DAC4-4726-8009-12045F87B596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DE80-E5AF-4728-A9AD-869D2A578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BC0E-0324-47A2-8716-FBB179875A1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BCB7-0583-456A-9CF4-413575CFC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9378-552C-4BD1-A34B-FEBB1105F1E8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572-512D-42D6-952E-AB023F1EB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1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CBCA-0311-42CC-927B-2478BB14ACBB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1423-A8E8-4FF4-BE7D-E52838590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347635" y="1041595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6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578" name="图片 157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sp>
        <p:nvSpPr>
          <p:cNvPr id="1579" name="任意多边形 1578"/>
          <p:cNvSpPr/>
          <p:nvPr userDrawn="1"/>
        </p:nvSpPr>
        <p:spPr bwMode="auto">
          <a:xfrm>
            <a:off x="0" y="0"/>
            <a:ext cx="4113967" cy="456711"/>
          </a:xfrm>
          <a:custGeom>
            <a:avLst/>
            <a:gdLst>
              <a:gd name="connsiteX0" fmla="*/ 0 w 4113967"/>
              <a:gd name="connsiteY0" fmla="*/ 0 h 456711"/>
              <a:gd name="connsiteX1" fmla="*/ 1571705 w 4113967"/>
              <a:gd name="connsiteY1" fmla="*/ 0 h 456711"/>
              <a:gd name="connsiteX2" fmla="*/ 1923456 w 4113967"/>
              <a:gd name="connsiteY2" fmla="*/ 0 h 456711"/>
              <a:gd name="connsiteX3" fmla="*/ 4111832 w 4113967"/>
              <a:gd name="connsiteY3" fmla="*/ 0 h 456711"/>
              <a:gd name="connsiteX4" fmla="*/ 4097626 w 4113967"/>
              <a:gd name="connsiteY4" fmla="*/ 24440 h 456711"/>
              <a:gd name="connsiteX5" fmla="*/ 3999201 w 4113967"/>
              <a:gd name="connsiteY5" fmla="*/ 195620 h 456711"/>
              <a:gd name="connsiteX6" fmla="*/ 4113967 w 4113967"/>
              <a:gd name="connsiteY6" fmla="*/ 456711 h 456711"/>
              <a:gd name="connsiteX7" fmla="*/ 1923456 w 4113967"/>
              <a:gd name="connsiteY7" fmla="*/ 456711 h 456711"/>
              <a:gd name="connsiteX8" fmla="*/ 1571705 w 4113967"/>
              <a:gd name="connsiteY8" fmla="*/ 456711 h 456711"/>
              <a:gd name="connsiteX9" fmla="*/ 0 w 4113967"/>
              <a:gd name="connsiteY9" fmla="*/ 456711 h 456711"/>
              <a:gd name="connsiteX10" fmla="*/ 0 w 4113967"/>
              <a:gd name="connsiteY10" fmla="*/ 0 h 45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13967" h="456711">
                <a:moveTo>
                  <a:pt x="0" y="0"/>
                </a:moveTo>
                <a:lnTo>
                  <a:pt x="1571705" y="0"/>
                </a:lnTo>
                <a:lnTo>
                  <a:pt x="1923456" y="0"/>
                </a:lnTo>
                <a:lnTo>
                  <a:pt x="4111832" y="0"/>
                </a:lnTo>
                <a:lnTo>
                  <a:pt x="4097626" y="24440"/>
                </a:lnTo>
                <a:cubicBezTo>
                  <a:pt x="4055293" y="97339"/>
                  <a:pt x="4017722" y="162319"/>
                  <a:pt x="3999201" y="195620"/>
                </a:cubicBezTo>
                <a:lnTo>
                  <a:pt x="4113967" y="456711"/>
                </a:lnTo>
                <a:lnTo>
                  <a:pt x="1923456" y="456711"/>
                </a:lnTo>
                <a:lnTo>
                  <a:pt x="1571705" y="456711"/>
                </a:lnTo>
                <a:lnTo>
                  <a:pt x="0" y="456711"/>
                </a:lnTo>
                <a:lnTo>
                  <a:pt x="0" y="0"/>
                </a:lnTo>
                <a:close/>
              </a:path>
            </a:pathLst>
          </a:custGeom>
          <a:solidFill>
            <a:srgbClr val="00A5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6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02E4-5B4B-44D2-B4E9-AB93309DA92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78CF-B660-4C4D-BA3F-1A871DE622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4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791D-1A4A-4DC4-916D-31E3E7710418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F2577-69A6-4440-9579-E98975134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F360E-E2A5-4CC9-8BF7-C835EF8C3BEA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E70F18-97DF-45EE-9429-D3459EF29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4040" y="765824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33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63668" y="777577"/>
            <a:ext cx="527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atin typeface="Times New Roman" panose="02020603050405020304" pitchFamily="18" charset="0"/>
                <a:ea typeface="標楷體" panose="03000509000000000000" pitchFamily="65" charset="-120"/>
                <a:cs typeface="阿里巴巴普惠体 2.0 115 Black" panose="00020600040101010101" pitchFamily="18" charset="-122"/>
                <a:sym typeface="+mn-lt"/>
              </a:rPr>
              <a:t>動態規劃報告</a:t>
            </a:r>
            <a:endParaRPr lang="zh-CN" altLang="en-US" sz="6600" b="1" dirty="0">
              <a:latin typeface="Times New Roman" panose="02020603050405020304" pitchFamily="18" charset="0"/>
              <a:ea typeface="標楷體" panose="03000509000000000000" pitchFamily="65" charset="-120"/>
              <a:cs typeface="阿里巴巴普惠体 2.0 115 Black" panose="00020600040101010101" pitchFamily="18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564640" y="2487996"/>
            <a:ext cx="954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單機工作站的時間和庫存相關最佳維護策略 </a:t>
            </a:r>
            <a:r>
              <a:rPr lang="en-US" altLang="zh-TW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MDP </a:t>
            </a:r>
            <a:r>
              <a:rPr lang="zh-TW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8132585" y="4567747"/>
            <a:ext cx="32303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學號：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R37091304 </a:t>
            </a:r>
          </a:p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學生：吳翌暄</a:t>
            </a:r>
            <a:endParaRPr lang="zh-CN" alt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316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(Action)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19E3EB9-8A84-4388-BE33-19E072EF6A8B}"/>
                  </a:ext>
                </a:extLst>
              </p:cNvPr>
              <p:cNvSpPr txBox="1"/>
              <p:nvPr/>
            </p:nvSpPr>
            <p:spPr>
              <a:xfrm>
                <a:off x="741680" y="741680"/>
                <a:ext cx="10627360" cy="321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動作決策有兩種：在輪班開始之前，決定</a:t>
                </a:r>
                <a:endParaRPr lang="en-US" altLang="zh-TW" sz="2400" dirty="0">
                  <a:solidFill>
                    <a:srgbClr val="2E2E2E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PM(Y)</a:t>
                </a:r>
                <a:r>
                  <a:rPr lang="zh-TW" altLang="en-US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：執行保養。</a:t>
                </a:r>
                <a:endParaRPr lang="en-US" altLang="zh-TW" sz="2400" dirty="0">
                  <a:solidFill>
                    <a:srgbClr val="2E2E2E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PM(N)</a:t>
                </a:r>
                <a:r>
                  <a:rPr lang="zh-TW" altLang="en-US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：不執行保養。</a:t>
                </a:r>
                <a:endParaRPr lang="en-US" altLang="zh-TW" sz="2400" dirty="0">
                  <a:solidFill>
                    <a:srgbClr val="2E2E2E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dirty="0">
                  <a:solidFill>
                    <a:srgbClr val="2E2E2E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2E2E2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A(x)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solidFill>
                              <a:srgbClr val="2E2E2E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b="0" i="1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𝑌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        </m:t>
                            </m:r>
                            <m:r>
                              <a:rPr lang="en-US" altLang="zh-TW" sz="2400" b="0" i="1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𝑓𝑜𝑟</m:t>
                            </m:r>
                            <m:r>
                              <a:rPr lang="en-US" altLang="zh-TW" sz="2400" b="0" i="1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𝑥</m:t>
                            </m:r>
                            <m:r>
                              <a:rPr lang="zh-TW" altLang="en-US" sz="2400" i="1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i="1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</m:t>
                            </m:r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TW" sz="2400" baseline="-250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T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b="0" i="1" dirty="0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dirty="0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            </m:t>
                            </m:r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𝑓𝑜𝑟</m:t>
                            </m:r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𝑥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i="1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</m:t>
                            </m:r>
                            <m:r>
                              <m:rPr>
                                <m:nor/>
                              </m:rPr>
                              <a:rPr lang="en-US" altLang="zh-TW" sz="240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S</m:t>
                            </m:r>
                            <m:r>
                              <a:rPr lang="en-US" altLang="zh-TW" sz="2400" b="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𝑀</m:t>
                            </m:r>
                            <m:r>
                              <a:rPr lang="en-US" altLang="zh-TW" sz="2400" b="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  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b="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b="0" i="1" dirty="0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dirty="0" smtClean="0">
                                    <a:solidFill>
                                      <a:srgbClr val="2E2E2E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  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240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𝑓𝑜𝑟</m:t>
                            </m:r>
                            <m:r>
                              <a:rPr lang="en-US" altLang="zh-TW" sz="2400" b="0" i="1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𝑥</m:t>
                            </m:r>
                            <m:r>
                              <a:rPr lang="zh-TW" altLang="en-US" sz="2400" i="1" dirty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400" i="1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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S</m:t>
                            </m:r>
                            <m:r>
                              <a:rPr lang="en-US" altLang="zh-TW" sz="2400" b="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𝐹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  <a:sym typeface="Symbol" panose="05050102010706020507" pitchFamily="18" charset="2"/>
                              </a:rPr>
                              <m:t></m:t>
                            </m:r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TW" sz="2400" baseline="-25000" dirty="0">
                                <a:solidFill>
                                  <a:srgbClr val="2E2E2E"/>
                                </a:solidFill>
                                <a:latin typeface="Times New Roman" panose="02020603050405020304" pitchFamily="18" charset="0"/>
                                <a:ea typeface="標楷體" panose="03000509000000000000" pitchFamily="65" charset="-120"/>
                              </a:rPr>
                              <m:t>W</m:t>
                            </m:r>
                            <m:r>
                              <a:rPr lang="en-US" altLang="zh-TW" sz="2400" b="0" i="1" baseline="-25000" dirty="0" smtClean="0">
                                <a:solidFill>
                                  <a:srgbClr val="2E2E2E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>
                  <a:solidFill>
                    <a:srgbClr val="2E2E2E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TW" altLang="en-US" dirty="0"/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19E3EB9-8A84-4388-BE33-19E072EF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741680"/>
                <a:ext cx="10627360" cy="3214213"/>
              </a:xfrm>
              <a:prstGeom prst="rect">
                <a:avLst/>
              </a:prstGeom>
              <a:blipFill>
                <a:blip r:embed="rId3"/>
                <a:stretch>
                  <a:fillRect l="-803" t="-1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316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(Reward)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92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轉移機率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00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90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0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C77E-19B1-4D6C-8D5D-116AD7F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  <a:r>
              <a:rPr lang="en-US" altLang="zh-TW" dirty="0"/>
              <a:t>A</a:t>
            </a:r>
            <a:r>
              <a:rPr lang="zh-TW" altLang="en-US" dirty="0"/>
              <a:t>：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當機器不可用時持有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會受到懲罰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812BB3-455C-4B31-A6B1-CB5606BE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除了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PM 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和故障成本之外，機器不可用時的空閒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WIP 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也會受到懲罰</a:t>
                </a:r>
                <a:endParaRPr lang="en-US" altLang="zh-TW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假設到達工作站的過程和處理時間是獨立的</a:t>
                </a:r>
                <a:endParaRPr lang="en-US" altLang="zh-TW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r>
                  <a:rPr lang="zh-TW" altLang="en-US" dirty="0">
                    <a:solidFill>
                      <a:srgbClr val="2E2E2E"/>
                    </a:solidFill>
                    <a:latin typeface="NexusSerif"/>
                  </a:rPr>
                  <a:t>假設</a:t>
                </a:r>
                <a:r>
                  <a:rPr lang="en-US" altLang="zh-TW" dirty="0">
                    <a:solidFill>
                      <a:srgbClr val="2E2E2E"/>
                    </a:solidFill>
                    <a:latin typeface="NexusSerif"/>
                  </a:rPr>
                  <a:t>K</a:t>
                </a:r>
                <a:r>
                  <a:rPr lang="zh-TW" altLang="en-US" dirty="0">
                    <a:solidFill>
                      <a:srgbClr val="2E2E2E"/>
                    </a:solidFill>
                    <a:latin typeface="NexusSerif"/>
                  </a:rPr>
                  <a:t>為機器可至多可生產</a:t>
                </a:r>
                <a:r>
                  <a:rPr lang="en-US" altLang="zh-TW" dirty="0">
                    <a:solidFill>
                      <a:srgbClr val="2E2E2E"/>
                    </a:solidFill>
                    <a:latin typeface="NexusSerif"/>
                  </a:rPr>
                  <a:t>WIP</a:t>
                </a:r>
                <a:r>
                  <a:rPr lang="zh-TW" altLang="en-US" dirty="0">
                    <a:solidFill>
                      <a:srgbClr val="2E2E2E"/>
                    </a:solidFill>
                    <a:latin typeface="NexusSerif"/>
                  </a:rPr>
                  <a:t>容量。</a:t>
                </a:r>
                <a:endParaRPr lang="en-US" altLang="zh-TW" dirty="0">
                  <a:solidFill>
                    <a:srgbClr val="2E2E2E"/>
                  </a:solidFill>
                  <a:latin typeface="NexusSerif"/>
                </a:endParaRPr>
              </a:p>
              <a:p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每當新批次到達時機器中的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WIP 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級別增加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1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，每當處理批次時減少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1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。如果機器上的 </a:t>
                </a:r>
                <a:r>
                  <a:rPr lang="en-US" altLang="zh-TW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WIP 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級別為</a:t>
                </a:r>
                <a:r>
                  <a:rPr lang="en-US" altLang="zh-TW" b="0" i="1" dirty="0">
                    <a:solidFill>
                      <a:srgbClr val="2E2E2E"/>
                    </a:solidFill>
                    <a:effectLst/>
                    <a:latin typeface="NexusSerif"/>
                  </a:rPr>
                  <a:t>K</a:t>
                </a:r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，批次到達機器被中斷，只有在機器適放出一個容量，即其恢復批次到達機器。 </a:t>
                </a:r>
                <a:endParaRPr lang="en-US" altLang="zh-TW" b="0" i="1" dirty="0">
                  <a:solidFill>
                    <a:srgbClr val="2E2E2E"/>
                  </a:solidFill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2E2E2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2E2E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2E2E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2E2E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zh-TW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：機器的剩餘壽命。</a:t>
                </a:r>
                <a:endParaRPr lang="en-US" altLang="zh-TW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812BB3-455C-4B31-A6B1-CB5606BE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8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9"/>
          <p:cNvSpPr>
            <a:spLocks noChangeArrowheads="1"/>
          </p:cNvSpPr>
          <p:nvPr/>
        </p:nvSpPr>
        <p:spPr bwMode="auto">
          <a:xfrm>
            <a:off x="785813" y="1544638"/>
            <a:ext cx="6992547" cy="1581150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1" name="TextBox 13"/>
          <p:cNvSpPr txBox="1">
            <a:spLocks noChangeArrowheads="1"/>
          </p:cNvSpPr>
          <p:nvPr/>
        </p:nvSpPr>
        <p:spPr bwMode="auto">
          <a:xfrm>
            <a:off x="1946275" y="2020888"/>
            <a:ext cx="195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2" name="TextBox 13"/>
          <p:cNvSpPr txBox="1">
            <a:spLocks noChangeArrowheads="1"/>
          </p:cNvSpPr>
          <p:nvPr/>
        </p:nvSpPr>
        <p:spPr bwMode="auto">
          <a:xfrm>
            <a:off x="1951038" y="2306638"/>
            <a:ext cx="233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3" name="矩形 7"/>
          <p:cNvSpPr>
            <a:spLocks noChangeArrowheads="1"/>
          </p:cNvSpPr>
          <p:nvPr/>
        </p:nvSpPr>
        <p:spPr bwMode="auto">
          <a:xfrm>
            <a:off x="794086" y="3962400"/>
            <a:ext cx="489822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  <a:endParaRPr 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4" name="TextBox 13"/>
          <p:cNvSpPr txBox="1">
            <a:spLocks noChangeArrowheads="1"/>
          </p:cNvSpPr>
          <p:nvPr/>
        </p:nvSpPr>
        <p:spPr bwMode="auto">
          <a:xfrm>
            <a:off x="794087" y="3590925"/>
            <a:ext cx="2752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+mn-lt"/>
                <a:ea typeface="+mn-ea"/>
                <a:cs typeface="+mn-ea"/>
                <a:sym typeface="+mn-lt"/>
              </a:rPr>
              <a:t>添加标题文本</a:t>
            </a:r>
            <a:endParaRPr 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884" y="0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单击此处添加标题文本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073317" y="2122519"/>
            <a:ext cx="7040340" cy="5281970"/>
            <a:chOff x="6218460" y="2122519"/>
            <a:chExt cx="7040340" cy="5281970"/>
          </a:xfrm>
        </p:grpSpPr>
        <p:grpSp>
          <p:nvGrpSpPr>
            <p:cNvPr id="11" name="组合 10"/>
            <p:cNvGrpSpPr/>
            <p:nvPr/>
          </p:nvGrpSpPr>
          <p:grpSpPr>
            <a:xfrm>
              <a:off x="6218460" y="4302158"/>
              <a:ext cx="2133601" cy="2713010"/>
              <a:chOff x="6218460" y="4151340"/>
              <a:chExt cx="2133601" cy="2713010"/>
            </a:xfrm>
          </p:grpSpPr>
          <p:sp>
            <p:nvSpPr>
              <p:cNvPr id="24" name="平行四边形 23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218460" y="4736265"/>
                <a:ext cx="1401539" cy="212808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 bwMode="auto">
              <a:xfrm rot="16200000" flipV="1">
                <a:off x="6632700" y="5138639"/>
                <a:ext cx="2706660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829549" y="3604849"/>
              <a:ext cx="2133601" cy="3799640"/>
              <a:chOff x="6218460" y="4151340"/>
              <a:chExt cx="2133601" cy="3799640"/>
            </a:xfrm>
          </p:grpSpPr>
          <p:sp>
            <p:nvSpPr>
              <p:cNvPr id="21" name="平行四边形 20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6218460" y="4736265"/>
                <a:ext cx="1401539" cy="287657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 bwMode="auto">
              <a:xfrm rot="16200000" flipV="1">
                <a:off x="6086210" y="5685129"/>
                <a:ext cx="3799640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465132" y="2886773"/>
              <a:ext cx="2133601" cy="4359276"/>
              <a:chOff x="6218460" y="4151339"/>
              <a:chExt cx="2133601" cy="4359276"/>
            </a:xfrm>
          </p:grpSpPr>
          <p:sp>
            <p:nvSpPr>
              <p:cNvPr id="18" name="平行四边形 17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218460" y="4736265"/>
                <a:ext cx="1401539" cy="377435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 bwMode="auto">
              <a:xfrm rot="16200000" flipV="1">
                <a:off x="5806392" y="5964946"/>
                <a:ext cx="4359275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25199" y="2122519"/>
              <a:ext cx="2133601" cy="4359276"/>
              <a:chOff x="6218460" y="4151339"/>
              <a:chExt cx="2133601" cy="4359276"/>
            </a:xfrm>
          </p:grpSpPr>
          <p:sp>
            <p:nvSpPr>
              <p:cNvPr id="15" name="平行四边形 14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218460" y="4736265"/>
                <a:ext cx="1401539" cy="377435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 bwMode="auto">
              <a:xfrm rot="16200000" flipV="1">
                <a:off x="5806392" y="5964946"/>
                <a:ext cx="4359275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06366" y="1071258"/>
            <a:ext cx="2076453" cy="2681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4040" y="765824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33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0984" y="35657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gradFill>
                  <a:gsLst>
                    <a:gs pos="0">
                      <a:srgbClr val="00A5E0"/>
                    </a:gs>
                    <a:gs pos="100000">
                      <a:srgbClr val="0075BB"/>
                    </a:gs>
                  </a:gsLst>
                  <a:lin ang="5400000" scaled="1"/>
                </a:gradFill>
                <a:latin typeface="字体圈欣意冠黑体" panose="00000500000000000000" pitchFamily="2" charset="-122"/>
                <a:ea typeface="字体圈欣意冠黑体" panose="00000500000000000000" pitchFamily="2" charset="-122"/>
                <a:cs typeface="阿里巴巴普惠体 2.0 115 Black" panose="00020600040101010101" pitchFamily="18" charset="-122"/>
                <a:sym typeface="+mn-lt"/>
              </a:rPr>
              <a:t>目錄</a:t>
            </a:r>
            <a:endParaRPr lang="zh-CN" altLang="en-US" sz="5400" b="1" dirty="0">
              <a:gradFill>
                <a:gsLst>
                  <a:gs pos="0">
                    <a:srgbClr val="00A5E0"/>
                  </a:gs>
                  <a:gs pos="100000">
                    <a:srgbClr val="0075BB"/>
                  </a:gs>
                </a:gsLst>
                <a:lin ang="5400000" scaled="1"/>
              </a:gradFill>
              <a:latin typeface="字体圈欣意冠黑体" panose="00000500000000000000" pitchFamily="2" charset="-122"/>
              <a:ea typeface="字体圈欣意冠黑体" panose="00000500000000000000" pitchFamily="2" charset="-122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629" y="1309464"/>
            <a:ext cx="1886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0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05460" y="1953677"/>
            <a:ext cx="4732773" cy="3113556"/>
            <a:chOff x="1250890" y="1837562"/>
            <a:chExt cx="4732773" cy="3113556"/>
          </a:xfrm>
        </p:grpSpPr>
        <p:sp>
          <p:nvSpPr>
            <p:cNvPr id="1848" name="任意多边形 1847"/>
            <p:cNvSpPr/>
            <p:nvPr/>
          </p:nvSpPr>
          <p:spPr bwMode="auto">
            <a:xfrm flipH="1">
              <a:off x="1250890" y="1837562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52" name="任意多边形 1851"/>
            <p:cNvSpPr/>
            <p:nvPr/>
          </p:nvSpPr>
          <p:spPr bwMode="auto">
            <a:xfrm flipH="1">
              <a:off x="1250890" y="2723177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53" name="任意多边形 1852"/>
            <p:cNvSpPr/>
            <p:nvPr/>
          </p:nvSpPr>
          <p:spPr bwMode="auto">
            <a:xfrm flipH="1">
              <a:off x="1250890" y="3608792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54" name="任意多边形 1853"/>
            <p:cNvSpPr/>
            <p:nvPr/>
          </p:nvSpPr>
          <p:spPr bwMode="auto">
            <a:xfrm flipH="1">
              <a:off x="1250890" y="4494407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19" name="文本框 3"/>
            <p:cNvSpPr txBox="1">
              <a:spLocks noChangeArrowheads="1"/>
            </p:cNvSpPr>
            <p:nvPr/>
          </p:nvSpPr>
          <p:spPr bwMode="auto">
            <a:xfrm>
              <a:off x="1614645" y="1863557"/>
              <a:ext cx="4005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一、</a:t>
              </a:r>
              <a:r>
                <a:rPr lang="zh-TW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問題描述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5" name="文本框 3"/>
            <p:cNvSpPr txBox="1">
              <a:spLocks noChangeArrowheads="1"/>
            </p:cNvSpPr>
            <p:nvPr/>
          </p:nvSpPr>
          <p:spPr bwMode="auto">
            <a:xfrm>
              <a:off x="1614645" y="2749172"/>
              <a:ext cx="4005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二、</a:t>
              </a:r>
              <a:r>
                <a:rPr lang="zh-TW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處理策略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6" name="文本框 3"/>
            <p:cNvSpPr txBox="1">
              <a:spLocks noChangeArrowheads="1"/>
            </p:cNvSpPr>
            <p:nvPr/>
          </p:nvSpPr>
          <p:spPr bwMode="auto">
            <a:xfrm>
              <a:off x="1614645" y="3634787"/>
              <a:ext cx="4005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三、</a:t>
              </a:r>
              <a:r>
                <a:rPr lang="zh-TW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解決方法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7" name="文本框 3"/>
            <p:cNvSpPr txBox="1">
              <a:spLocks noChangeArrowheads="1"/>
            </p:cNvSpPr>
            <p:nvPr/>
          </p:nvSpPr>
          <p:spPr bwMode="auto">
            <a:xfrm>
              <a:off x="1614645" y="4520402"/>
              <a:ext cx="4005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四、</a:t>
              </a:r>
              <a:r>
                <a:rPr lang="zh-TW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結</a:t>
              </a:r>
              <a:r>
                <a:rPr lang="en-US" altLang="zh-TW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  </a:t>
              </a:r>
              <a:r>
                <a:rPr lang="zh-TW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論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9529019"/>
            <a:ext cx="388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1F1F1"/>
                </a:solidFill>
              </a:rPr>
              <a:t>51PPT</a:t>
            </a:r>
            <a:r>
              <a:rPr lang="zh-CN" altLang="en-US" dirty="0">
                <a:solidFill>
                  <a:srgbClr val="F1F1F1"/>
                </a:solidFill>
              </a:rPr>
              <a:t>模板网   </a:t>
            </a:r>
            <a:r>
              <a:rPr lang="en-US" altLang="zh-CN" dirty="0">
                <a:solidFill>
                  <a:srgbClr val="F1F1F1"/>
                </a:solidFill>
              </a:rPr>
              <a:t>www.51pp tmoban.com</a:t>
            </a:r>
            <a:endParaRPr lang="zh-CN" altLang="en-US" dirty="0">
              <a:solidFill>
                <a:srgbClr val="F1F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reeform 5"/>
          <p:cNvSpPr>
            <a:spLocks/>
          </p:cNvSpPr>
          <p:nvPr/>
        </p:nvSpPr>
        <p:spPr bwMode="auto">
          <a:xfrm>
            <a:off x="388938" y="1917700"/>
            <a:ext cx="10140950" cy="4468813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60" name="Group 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901281"/>
            <a:ext cx="14811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Group 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84" y="3283585"/>
            <a:ext cx="11572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Group 6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616075"/>
            <a:ext cx="111442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Group 7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109663"/>
            <a:ext cx="9937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Group 7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4248150"/>
            <a:ext cx="148113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Freeform 105"/>
          <p:cNvSpPr>
            <a:spLocks noEditPoints="1"/>
          </p:cNvSpPr>
          <p:nvPr/>
        </p:nvSpPr>
        <p:spPr bwMode="auto">
          <a:xfrm>
            <a:off x="5508625" y="1770063"/>
            <a:ext cx="417513" cy="412750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70" name="TextBox 13"/>
          <p:cNvSpPr txBox="1">
            <a:spLocks noChangeArrowheads="1"/>
          </p:cNvSpPr>
          <p:nvPr/>
        </p:nvSpPr>
        <p:spPr bwMode="auto">
          <a:xfrm>
            <a:off x="2081212" y="1123950"/>
            <a:ext cx="1692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沒有保養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6350000" y="1696006"/>
            <a:ext cx="2426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不可預測故障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4" name="TextBox 13"/>
          <p:cNvSpPr txBox="1">
            <a:spLocks noChangeArrowheads="1"/>
          </p:cNvSpPr>
          <p:nvPr/>
        </p:nvSpPr>
        <p:spPr bwMode="auto">
          <a:xfrm>
            <a:off x="969963" y="3239532"/>
            <a:ext cx="1836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機台無法生產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6" name="TextBox 13"/>
          <p:cNvSpPr txBox="1">
            <a:spLocks noChangeArrowheads="1"/>
          </p:cNvSpPr>
          <p:nvPr/>
        </p:nvSpPr>
        <p:spPr bwMode="auto">
          <a:xfrm>
            <a:off x="6120942" y="4150043"/>
            <a:ext cx="1641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維修成本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8" name="TextBox 13"/>
          <p:cNvSpPr txBox="1">
            <a:spLocks noChangeArrowheads="1"/>
          </p:cNvSpPr>
          <p:nvPr/>
        </p:nvSpPr>
        <p:spPr bwMode="auto">
          <a:xfrm>
            <a:off x="9955124" y="4370150"/>
            <a:ext cx="1698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影響需求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884" y="-81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6" name="组合 32">
            <a:extLst>
              <a:ext uri="{FF2B5EF4-FFF2-40B4-BE49-F238E27FC236}">
                <a16:creationId xmlns:a16="http://schemas.microsoft.com/office/drawing/2014/main" id="{38822CAB-98D5-4D0F-9AD6-B03464B480A8}"/>
              </a:ext>
            </a:extLst>
          </p:cNvPr>
          <p:cNvGrpSpPr>
            <a:grpSpLocks noChangeAspect="1"/>
          </p:cNvGrpSpPr>
          <p:nvPr/>
        </p:nvGrpSpPr>
        <p:grpSpPr>
          <a:xfrm>
            <a:off x="1359616" y="1183151"/>
            <a:ext cx="411318" cy="465212"/>
            <a:chOff x="4994016" y="4872553"/>
            <a:chExt cx="406394" cy="459644"/>
          </a:xfrm>
          <a:solidFill>
            <a:schemeClr val="bg1"/>
          </a:solidFill>
          <a:effectLst/>
        </p:grpSpPr>
        <p:sp>
          <p:nvSpPr>
            <p:cNvPr id="27" name="Freeform 148">
              <a:extLst>
                <a:ext uri="{FF2B5EF4-FFF2-40B4-BE49-F238E27FC236}">
                  <a16:creationId xmlns:a16="http://schemas.microsoft.com/office/drawing/2014/main" id="{A667B355-D0C7-49A6-8661-797389FAE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49">
              <a:extLst>
                <a:ext uri="{FF2B5EF4-FFF2-40B4-BE49-F238E27FC236}">
                  <a16:creationId xmlns:a16="http://schemas.microsoft.com/office/drawing/2014/main" id="{6942A395-6840-478D-85BA-B65D4D34A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Oval 150">
              <a:extLst>
                <a:ext uri="{FF2B5EF4-FFF2-40B4-BE49-F238E27FC236}">
                  <a16:creationId xmlns:a16="http://schemas.microsoft.com/office/drawing/2014/main" id="{BB9FEFC0-06E9-475F-BCDD-0A671F05B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0" name="图形 49">
            <a:extLst>
              <a:ext uri="{FF2B5EF4-FFF2-40B4-BE49-F238E27FC236}">
                <a16:creationId xmlns:a16="http://schemas.microsoft.com/office/drawing/2014/main" id="{2C68740A-DFC0-4D4C-BE6E-0C1CB8DD0E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2537" y="4031794"/>
            <a:ext cx="676711" cy="676711"/>
          </a:xfrm>
          <a:prstGeom prst="rect">
            <a:avLst/>
          </a:prstGeom>
        </p:spPr>
      </p:pic>
      <p:pic>
        <p:nvPicPr>
          <p:cNvPr id="31" name="图形 106">
            <a:extLst>
              <a:ext uri="{FF2B5EF4-FFF2-40B4-BE49-F238E27FC236}">
                <a16:creationId xmlns:a16="http://schemas.microsoft.com/office/drawing/2014/main" id="{7AC1D8E5-7E98-4E03-9DC4-FA2209675D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6847" y="3419594"/>
            <a:ext cx="470606" cy="470606"/>
          </a:xfrm>
          <a:prstGeom prst="rect">
            <a:avLst/>
          </a:prstGeom>
        </p:spPr>
      </p:pic>
      <p:grpSp>
        <p:nvGrpSpPr>
          <p:cNvPr id="32" name="Group 4">
            <a:extLst>
              <a:ext uri="{FF2B5EF4-FFF2-40B4-BE49-F238E27FC236}">
                <a16:creationId xmlns:a16="http://schemas.microsoft.com/office/drawing/2014/main" id="{D993147D-C098-4A7E-A809-050AE44C820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776502" y="4496098"/>
            <a:ext cx="548472" cy="486768"/>
            <a:chOff x="330" y="1320"/>
            <a:chExt cx="560" cy="497"/>
          </a:xfrm>
          <a:solidFill>
            <a:schemeClr val="bg1"/>
          </a:solidFill>
        </p:grpSpPr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92D7E0F9-9D2C-456B-8784-D1733888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1320"/>
              <a:ext cx="116" cy="1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965C003-F987-40C2-9DE8-13D18A3D2B16}"/>
                </a:ext>
              </a:extLst>
            </p:cNvPr>
            <p:cNvSpPr/>
            <p:nvPr/>
          </p:nvSpPr>
          <p:spPr bwMode="auto">
            <a:xfrm>
              <a:off x="402" y="1420"/>
              <a:ext cx="212" cy="397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E5F9B7F5-60C7-4321-8BF4-E019276FA5F1}"/>
                </a:ext>
              </a:extLst>
            </p:cNvPr>
            <p:cNvSpPr/>
            <p:nvPr/>
          </p:nvSpPr>
          <p:spPr bwMode="auto">
            <a:xfrm>
              <a:off x="330" y="1456"/>
              <a:ext cx="134" cy="94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6E8FDAA-AF2E-47A3-B4F9-B266D806FB43}"/>
                </a:ext>
              </a:extLst>
            </p:cNvPr>
            <p:cNvSpPr/>
            <p:nvPr/>
          </p:nvSpPr>
          <p:spPr bwMode="auto">
            <a:xfrm>
              <a:off x="512" y="1421"/>
              <a:ext cx="217" cy="96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C91B42B-31BA-4435-A88A-14D2E78A2630}"/>
                </a:ext>
              </a:extLst>
            </p:cNvPr>
            <p:cNvSpPr/>
            <p:nvPr/>
          </p:nvSpPr>
          <p:spPr bwMode="auto">
            <a:xfrm>
              <a:off x="541" y="1556"/>
              <a:ext cx="153" cy="181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5931569-59A7-47D9-A0D9-70879676B6F7}"/>
                </a:ext>
              </a:extLst>
            </p:cNvPr>
            <p:cNvSpPr/>
            <p:nvPr/>
          </p:nvSpPr>
          <p:spPr bwMode="auto">
            <a:xfrm>
              <a:off x="635" y="1682"/>
              <a:ext cx="172" cy="68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B34241B-8E96-4825-A351-CEE273C96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" y="1452"/>
              <a:ext cx="205" cy="216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C6033ACF-44D2-4952-A1E0-20E7DEBF683F}"/>
                </a:ext>
              </a:extLst>
            </p:cNvPr>
            <p:cNvSpPr/>
            <p:nvPr/>
          </p:nvSpPr>
          <p:spPr bwMode="auto">
            <a:xfrm>
              <a:off x="522" y="1377"/>
              <a:ext cx="179" cy="55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238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處理策略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C0E9224-5D1E-4C5F-978E-34EF52B3B75F}"/>
              </a:ext>
            </a:extLst>
          </p:cNvPr>
          <p:cNvGrpSpPr/>
          <p:nvPr/>
        </p:nvGrpSpPr>
        <p:grpSpPr>
          <a:xfrm>
            <a:off x="355608" y="1920649"/>
            <a:ext cx="11147489" cy="3016702"/>
            <a:chOff x="647904" y="2627174"/>
            <a:chExt cx="11147489" cy="3016702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45056A9-1605-4380-9E69-1173CACF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5768" y="2833361"/>
              <a:ext cx="1269869" cy="1191278"/>
            </a:xfrm>
            <a:prstGeom prst="rect">
              <a:avLst/>
            </a:prstGeom>
          </p:spPr>
        </p:pic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CED1F4D-11C8-477A-9BAA-DDA2A726D28A}"/>
                </a:ext>
              </a:extLst>
            </p:cNvPr>
            <p:cNvGrpSpPr/>
            <p:nvPr/>
          </p:nvGrpSpPr>
          <p:grpSpPr>
            <a:xfrm>
              <a:off x="1374511" y="2627174"/>
              <a:ext cx="1334049" cy="1325563"/>
              <a:chOff x="656193" y="2210562"/>
              <a:chExt cx="2304065" cy="2235706"/>
            </a:xfrm>
          </p:grpSpPr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9693A03-0BAA-4268-B494-C111C5FB85DE}"/>
                  </a:ext>
                </a:extLst>
              </p:cNvPr>
              <p:cNvSpPr/>
              <p:nvPr/>
            </p:nvSpPr>
            <p:spPr>
              <a:xfrm>
                <a:off x="656193" y="2210562"/>
                <a:ext cx="2304065" cy="2235706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BA6070DC-3D07-4985-BF0D-ACC1B97AC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576" y="2558319"/>
                <a:ext cx="1257300" cy="1540193"/>
              </a:xfrm>
              <a:prstGeom prst="rect">
                <a:avLst/>
              </a:prstGeom>
            </p:spPr>
          </p:pic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ED48FC4-F18F-4951-879D-55ABDDBF85B9}"/>
                </a:ext>
              </a:extLst>
            </p:cNvPr>
            <p:cNvSpPr txBox="1"/>
            <p:nvPr/>
          </p:nvSpPr>
          <p:spPr>
            <a:xfrm>
              <a:off x="1196429" y="4606295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</a:t>
              </a:r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線經理人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B97C14-6FB6-4DCB-9374-40AFBC839F61}"/>
                </a:ext>
              </a:extLst>
            </p:cNvPr>
            <p:cNvSpPr txBox="1"/>
            <p:nvPr/>
          </p:nvSpPr>
          <p:spPr>
            <a:xfrm>
              <a:off x="3820715" y="4586477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保養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D0BD1B9-5E88-44B5-8008-7774526EA0D5}"/>
                </a:ext>
              </a:extLst>
            </p:cNvPr>
            <p:cNvSpPr txBox="1"/>
            <p:nvPr/>
          </p:nvSpPr>
          <p:spPr>
            <a:xfrm>
              <a:off x="6912827" y="4663764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機器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C4360BE-FE5D-449E-99A8-6F88408B6034}"/>
                </a:ext>
              </a:extLst>
            </p:cNvPr>
            <p:cNvSpPr txBox="1"/>
            <p:nvPr/>
          </p:nvSpPr>
          <p:spPr>
            <a:xfrm>
              <a:off x="9333616" y="4644571"/>
              <a:ext cx="2176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降低故障發生率</a:t>
              </a:r>
            </a:p>
          </p:txBody>
        </p:sp>
        <p:sp>
          <p:nvSpPr>
            <p:cNvPr id="35" name="箭號: 燕尾形向右 34">
              <a:extLst>
                <a:ext uri="{FF2B5EF4-FFF2-40B4-BE49-F238E27FC236}">
                  <a16:creationId xmlns:a16="http://schemas.microsoft.com/office/drawing/2014/main" id="{F69FD06C-F377-4416-B5FA-ED678BFF66D3}"/>
                </a:ext>
              </a:extLst>
            </p:cNvPr>
            <p:cNvSpPr/>
            <p:nvPr/>
          </p:nvSpPr>
          <p:spPr>
            <a:xfrm>
              <a:off x="647904" y="4158924"/>
              <a:ext cx="2892800" cy="430887"/>
            </a:xfrm>
            <a:prstGeom prst="notch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箭號: 燕尾形向右 35">
              <a:extLst>
                <a:ext uri="{FF2B5EF4-FFF2-40B4-BE49-F238E27FC236}">
                  <a16:creationId xmlns:a16="http://schemas.microsoft.com/office/drawing/2014/main" id="{795AD50B-19D4-4913-842E-F5FF6C335641}"/>
                </a:ext>
              </a:extLst>
            </p:cNvPr>
            <p:cNvSpPr/>
            <p:nvPr/>
          </p:nvSpPr>
          <p:spPr>
            <a:xfrm>
              <a:off x="6206700" y="4158922"/>
              <a:ext cx="3163717" cy="430887"/>
            </a:xfrm>
            <a:prstGeom prst="notch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箭號: 燕尾形向右 36">
              <a:extLst>
                <a:ext uri="{FF2B5EF4-FFF2-40B4-BE49-F238E27FC236}">
                  <a16:creationId xmlns:a16="http://schemas.microsoft.com/office/drawing/2014/main" id="{01513AC1-A273-474A-A5CE-7BE3C81A191E}"/>
                </a:ext>
              </a:extLst>
            </p:cNvPr>
            <p:cNvSpPr/>
            <p:nvPr/>
          </p:nvSpPr>
          <p:spPr>
            <a:xfrm>
              <a:off x="3470978" y="4158923"/>
              <a:ext cx="2778997" cy="430887"/>
            </a:xfrm>
            <a:prstGeom prst="notchedRightArrow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8DC2FB79-F81C-446F-A3B3-6E8764B3C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6650" y="2627174"/>
              <a:ext cx="1451381" cy="823991"/>
            </a:xfrm>
            <a:prstGeom prst="rect">
              <a:avLst/>
            </a:prstGeom>
          </p:spPr>
        </p:pic>
        <p:sp>
          <p:nvSpPr>
            <p:cNvPr id="39" name="箭號: 燕尾形向右 38">
              <a:extLst>
                <a:ext uri="{FF2B5EF4-FFF2-40B4-BE49-F238E27FC236}">
                  <a16:creationId xmlns:a16="http://schemas.microsoft.com/office/drawing/2014/main" id="{3DC2B7E2-806E-42F9-9BB3-2ED164666544}"/>
                </a:ext>
              </a:extLst>
            </p:cNvPr>
            <p:cNvSpPr/>
            <p:nvPr/>
          </p:nvSpPr>
          <p:spPr>
            <a:xfrm>
              <a:off x="9297850" y="4155590"/>
              <a:ext cx="2497542" cy="430887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DA63EC-BB25-4D08-95A7-446C56A210A4}"/>
                </a:ext>
              </a:extLst>
            </p:cNvPr>
            <p:cNvSpPr/>
            <p:nvPr/>
          </p:nvSpPr>
          <p:spPr>
            <a:xfrm>
              <a:off x="11545677" y="3994109"/>
              <a:ext cx="249716" cy="658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C50E08F-1F21-4B43-AA18-4181731F534A}"/>
                </a:ext>
              </a:extLst>
            </p:cNvPr>
            <p:cNvCxnSpPr>
              <a:stCxn id="49" idx="4"/>
            </p:cNvCxnSpPr>
            <p:nvPr/>
          </p:nvCxnSpPr>
          <p:spPr>
            <a:xfrm flipH="1">
              <a:off x="2038117" y="3952737"/>
              <a:ext cx="3419" cy="382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E46C960F-E679-485C-B783-CF83B93E7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1180" y="3952737"/>
              <a:ext cx="1" cy="37069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3D1795CB-4737-4235-A7E1-0FCA1375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8026" y="2663084"/>
              <a:ext cx="1334049" cy="1331025"/>
            </a:xfrm>
            <a:prstGeom prst="rect">
              <a:avLst/>
            </a:prstGeom>
          </p:spPr>
        </p:pic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74ADFA6-5286-45EB-9D22-306110F3A654}"/>
                </a:ext>
              </a:extLst>
            </p:cNvPr>
            <p:cNvCxnSpPr/>
            <p:nvPr/>
          </p:nvCxnSpPr>
          <p:spPr>
            <a:xfrm flipH="1">
              <a:off x="7681981" y="4024639"/>
              <a:ext cx="3419" cy="382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17BED8C-7BF8-4B5D-9E23-AC178BAA6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7790" y="3970245"/>
              <a:ext cx="1" cy="37069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0E618583-D292-48E4-9BE8-DCA803EB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6649" y="3245356"/>
              <a:ext cx="969187" cy="823991"/>
            </a:xfrm>
            <a:prstGeom prst="rect">
              <a:avLst/>
            </a:prstGeom>
          </p:spPr>
        </p:pic>
        <p:cxnSp>
          <p:nvCxnSpPr>
            <p:cNvPr id="47" name="接點: 弧形 46">
              <a:extLst>
                <a:ext uri="{FF2B5EF4-FFF2-40B4-BE49-F238E27FC236}">
                  <a16:creationId xmlns:a16="http://schemas.microsoft.com/office/drawing/2014/main" id="{DB11FF5A-32DD-4459-A915-A7A11A6D8274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 rot="5400000" flipH="1" flipV="1">
              <a:off x="3396538" y="3715130"/>
              <a:ext cx="19818" cy="2624286"/>
            </a:xfrm>
            <a:prstGeom prst="curvedConnector3">
              <a:avLst>
                <a:gd name="adj1" fmla="val -332739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8539D99-A795-4ABE-85CA-41D5CB05539C}"/>
                </a:ext>
              </a:extLst>
            </p:cNvPr>
            <p:cNvSpPr txBox="1"/>
            <p:nvPr/>
          </p:nvSpPr>
          <p:spPr>
            <a:xfrm>
              <a:off x="2508572" y="5212989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75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238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1778000" y="1330960"/>
            <a:ext cx="6827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在第一個模型中，除了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和故障成本之外，機器不可用時的空閒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也會受到懲罰。在第二種模型中，當機器不可用時，我們懲罰未滿足的需求，而不是懲罰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。我們介紹兩種截然不同的模型的目的是，在一些操作複雜、原材料和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昂貴的行業中，例如半導體製造，運營經理的重點主要是在機器上保持較低的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水平。另一方面，在流程較短且在製品成本較低的行業中，直接客戶需求是管理人員的主要關注點，懲罰損失的需求似乎是更合適的績效改進標準。。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8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238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環境：</a:t>
            </a:r>
            <a:endParaRPr lang="en-US" altLang="zh-TW" sz="2800" b="1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一般製造環境中的單機工作站，是固定在持續時間的班次中工作。</a:t>
            </a:r>
            <a:endParaRPr lang="en-US" altLang="zh-TW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假設：</a:t>
            </a:r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機器要定期做保養，假設執行</a:t>
            </a:r>
            <a:r>
              <a:rPr lang="en-US" altLang="zh-TW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PM</a:t>
            </a: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會降低在後續班次中出現故障的風險。</a:t>
            </a:r>
            <a:endParaRPr lang="en-US" altLang="zh-TW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一旦有安排到保養，會在下一個班次開始前保養完成。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假設到達工作站的過程和處理時間是獨立的。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06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238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損失一單位需求的單位成本。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8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800" b="1" i="0" baseline="-250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en-US" sz="28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修理機器所花費的成本</a:t>
            </a:r>
            <a:r>
              <a:rPr lang="en-US" altLang="zh-TW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單位時間</a:t>
            </a:r>
            <a:r>
              <a:rPr lang="en-US" altLang="zh-TW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800" b="1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800" b="1" baseline="-250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機台故障而影響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無法生產的成本。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800" b="1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800" b="1" baseline="-250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pm</a:t>
            </a:r>
            <a:r>
              <a:rPr lang="en-US" altLang="zh-TW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(m)</a:t>
            </a:r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：因</a:t>
            </a:r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9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316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7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316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(State)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 = S</a:t>
            </a:r>
            <a:r>
              <a:rPr lang="en-US" altLang="zh-TW" sz="3200" b="1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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3200" b="1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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3200" b="1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 </a:t>
            </a:r>
            <a:r>
              <a:rPr lang="en-US" altLang="zh-TW" sz="32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3200" b="1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endParaRPr lang="en-US" altLang="zh-TW" sz="32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：當下機器未故障。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n,m,b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：當下機器故障。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n,m,b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en-US" altLang="zh-TW" sz="24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：機器到達最大生產週期而沒有故障。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n,m,b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：機器初始狀態。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(n,0,-1)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b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水平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數量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：機器連續工作次數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繼上次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後，單位為班別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0 ⩽ m ⩽ M</a:t>
            </a:r>
            <a:r>
              <a:rPr lang="zh-TW" altLang="en-US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：機器中斷的原因。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 = 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為保養，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 = -1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為故障。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98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jkglyxry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Pages>0</Pages>
  <Words>1615</Words>
  <Characters>0</Characters>
  <Application>Microsoft Office PowerPoint</Application>
  <DocSecurity>0</DocSecurity>
  <PresentationFormat>寬螢幕</PresentationFormat>
  <Lines>0</Lines>
  <Paragraphs>109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NexusSerif</vt:lpstr>
      <vt:lpstr>字体圈欣意冠黑体</vt:lpstr>
      <vt:lpstr>阿里巴巴普惠体 2.0 55 Regular</vt:lpstr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模型A：當機器不可用時持有 WIP 會受到懲罰</vt:lpstr>
      <vt:lpstr>PowerPoint 簡報</vt:lpstr>
    </vt:vector>
  </TitlesOfParts>
  <Manager>www.51 pptmoban.com</Manager>
  <Company>——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大学生职业生涯规划ppt模板</dc:title>
  <dc:creator>51PPT模板网</dc:creator>
  <cp:keywords>www.51pptmoban.com</cp:keywords>
  <dc:description>www.51pptm oban.com</dc:description>
  <cp:lastModifiedBy>翌暄 吳</cp:lastModifiedBy>
  <cp:revision>144</cp:revision>
  <dcterms:created xsi:type="dcterms:W3CDTF">2015-07-28T09:57:04Z</dcterms:created>
  <dcterms:modified xsi:type="dcterms:W3CDTF">2021-12-20T23:48:51Z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