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handoutMasterIdLst>
    <p:handoutMasterId r:id="rId59"/>
  </p:handoutMasterIdLst>
  <p:sldIdLst>
    <p:sldId id="256" r:id="rId2"/>
    <p:sldId id="263" r:id="rId3"/>
    <p:sldId id="262" r:id="rId4"/>
    <p:sldId id="260" r:id="rId5"/>
    <p:sldId id="264" r:id="rId6"/>
    <p:sldId id="265" r:id="rId7"/>
    <p:sldId id="322" r:id="rId8"/>
    <p:sldId id="323" r:id="rId9"/>
    <p:sldId id="324" r:id="rId10"/>
    <p:sldId id="276" r:id="rId11"/>
    <p:sldId id="305" r:id="rId12"/>
    <p:sldId id="274" r:id="rId13"/>
    <p:sldId id="278" r:id="rId14"/>
    <p:sldId id="281" r:id="rId15"/>
    <p:sldId id="282" r:id="rId16"/>
    <p:sldId id="326" r:id="rId17"/>
    <p:sldId id="283" r:id="rId18"/>
    <p:sldId id="299" r:id="rId19"/>
    <p:sldId id="370" r:id="rId20"/>
    <p:sldId id="331" r:id="rId21"/>
    <p:sldId id="330" r:id="rId22"/>
    <p:sldId id="284" r:id="rId23"/>
    <p:sldId id="288" r:id="rId24"/>
    <p:sldId id="290" r:id="rId25"/>
    <p:sldId id="333" r:id="rId26"/>
    <p:sldId id="334" r:id="rId27"/>
    <p:sldId id="335" r:id="rId28"/>
    <p:sldId id="336" r:id="rId29"/>
    <p:sldId id="337" r:id="rId30"/>
    <p:sldId id="338" r:id="rId31"/>
    <p:sldId id="339" r:id="rId32"/>
    <p:sldId id="287" r:id="rId33"/>
    <p:sldId id="340" r:id="rId34"/>
    <p:sldId id="341" r:id="rId35"/>
    <p:sldId id="342" r:id="rId36"/>
    <p:sldId id="347" r:id="rId37"/>
    <p:sldId id="348" r:id="rId38"/>
    <p:sldId id="343" r:id="rId39"/>
    <p:sldId id="351" r:id="rId40"/>
    <p:sldId id="353" r:id="rId41"/>
    <p:sldId id="354" r:id="rId42"/>
    <p:sldId id="355" r:id="rId43"/>
    <p:sldId id="356" r:id="rId44"/>
    <p:sldId id="357" r:id="rId45"/>
    <p:sldId id="358" r:id="rId46"/>
    <p:sldId id="359" r:id="rId47"/>
    <p:sldId id="360" r:id="rId48"/>
    <p:sldId id="361" r:id="rId49"/>
    <p:sldId id="362" r:id="rId50"/>
    <p:sldId id="363" r:id="rId51"/>
    <p:sldId id="364" r:id="rId52"/>
    <p:sldId id="365" r:id="rId53"/>
    <p:sldId id="367" r:id="rId54"/>
    <p:sldId id="366" r:id="rId55"/>
    <p:sldId id="368" r:id="rId56"/>
    <p:sldId id="310" r:id="rId5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翌暄 吳" initials="翌暄" lastIdx="1" clrIdx="0">
    <p:extLst>
      <p:ext uri="{19B8F6BF-5375-455C-9EA6-DF929625EA0E}">
        <p15:presenceInfo xmlns:p15="http://schemas.microsoft.com/office/powerpoint/2012/main" userId="58516c718d30efc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7" autoAdjust="0"/>
    <p:restoredTop sz="85073" autoAdjust="0"/>
  </p:normalViewPr>
  <p:slideViewPr>
    <p:cSldViewPr snapToGrid="0">
      <p:cViewPr varScale="1">
        <p:scale>
          <a:sx n="97" d="100"/>
          <a:sy n="97" d="100"/>
        </p:scale>
        <p:origin x="67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9A116D00-7D6F-4EAE-9891-C93FBE0B80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603793A4-0AE5-4D9F-A14D-F41935DD9A2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BE3BF8-4534-4AB6-BA74-42E42B655290}" type="datetimeFigureOut">
              <a:rPr lang="zh-TW" altLang="en-US" smtClean="0"/>
              <a:t>2022/7/17</a:t>
            </a:fld>
            <a:endParaRPr lang="zh-TW" altLang="en-US"/>
          </a:p>
        </p:txBody>
      </p:sp>
      <p:sp>
        <p:nvSpPr>
          <p:cNvPr id="4" name="頁尾版面配置區 3">
            <a:extLst>
              <a:ext uri="{FF2B5EF4-FFF2-40B4-BE49-F238E27FC236}">
                <a16:creationId xmlns:a16="http://schemas.microsoft.com/office/drawing/2014/main" id="{30C0514D-0C3F-4B05-AE3B-3C4D9C60D2A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3C2CB547-918D-4AC6-AA31-5C466F95AB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E63CF3-8BBF-493E-9C1C-88A777CDB7CB}" type="slidenum">
              <a:rPr lang="zh-TW" altLang="en-US" smtClean="0"/>
              <a:t>‹#›</a:t>
            </a:fld>
            <a:endParaRPr lang="zh-TW" altLang="en-US"/>
          </a:p>
        </p:txBody>
      </p:sp>
    </p:spTree>
    <p:extLst>
      <p:ext uri="{BB962C8B-B14F-4D97-AF65-F5344CB8AC3E}">
        <p14:creationId xmlns:p14="http://schemas.microsoft.com/office/powerpoint/2010/main" val="8186220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E918E1-70C6-4A29-97EC-9BA2FD109046}" type="datetimeFigureOut">
              <a:rPr lang="zh-TW" altLang="en-US" smtClean="0"/>
              <a:t>2022/7/17</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ABD88A-AEDB-4630-81BE-A41CA62DBEA6}" type="slidenum">
              <a:rPr lang="zh-TW" altLang="en-US" smtClean="0"/>
              <a:t>‹#›</a:t>
            </a:fld>
            <a:endParaRPr lang="zh-TW" altLang="en-US"/>
          </a:p>
        </p:txBody>
      </p:sp>
    </p:spTree>
    <p:extLst>
      <p:ext uri="{BB962C8B-B14F-4D97-AF65-F5344CB8AC3E}">
        <p14:creationId xmlns:p14="http://schemas.microsoft.com/office/powerpoint/2010/main" val="669100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BABD88A-AEDB-4630-81BE-A41CA62DBEA6}" type="slidenum">
              <a:rPr lang="zh-TW" altLang="en-US" smtClean="0"/>
              <a:t>4</a:t>
            </a:fld>
            <a:endParaRPr lang="zh-TW" altLang="en-US"/>
          </a:p>
        </p:txBody>
      </p:sp>
    </p:spTree>
    <p:extLst>
      <p:ext uri="{BB962C8B-B14F-4D97-AF65-F5344CB8AC3E}">
        <p14:creationId xmlns:p14="http://schemas.microsoft.com/office/powerpoint/2010/main" val="7826311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BABD88A-AEDB-4630-81BE-A41CA62DBEA6}" type="slidenum">
              <a:rPr lang="zh-TW" altLang="en-US" smtClean="0"/>
              <a:t>20</a:t>
            </a:fld>
            <a:endParaRPr lang="zh-TW" altLang="en-US"/>
          </a:p>
        </p:txBody>
      </p:sp>
    </p:spTree>
    <p:extLst>
      <p:ext uri="{BB962C8B-B14F-4D97-AF65-F5344CB8AC3E}">
        <p14:creationId xmlns:p14="http://schemas.microsoft.com/office/powerpoint/2010/main" val="1384570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BABD88A-AEDB-4630-81BE-A41CA62DBEA6}" type="slidenum">
              <a:rPr lang="zh-TW" altLang="en-US" smtClean="0"/>
              <a:t>21</a:t>
            </a:fld>
            <a:endParaRPr lang="zh-TW" altLang="en-US"/>
          </a:p>
        </p:txBody>
      </p:sp>
    </p:spTree>
    <p:extLst>
      <p:ext uri="{BB962C8B-B14F-4D97-AF65-F5344CB8AC3E}">
        <p14:creationId xmlns:p14="http://schemas.microsoft.com/office/powerpoint/2010/main" val="1300302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BABD88A-AEDB-4630-81BE-A41CA62DBEA6}" type="slidenum">
              <a:rPr lang="zh-TW" altLang="en-US" smtClean="0"/>
              <a:t>29</a:t>
            </a:fld>
            <a:endParaRPr lang="zh-TW" altLang="en-US"/>
          </a:p>
        </p:txBody>
      </p:sp>
    </p:spTree>
    <p:extLst>
      <p:ext uri="{BB962C8B-B14F-4D97-AF65-F5344CB8AC3E}">
        <p14:creationId xmlns:p14="http://schemas.microsoft.com/office/powerpoint/2010/main" val="3071817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此實驗結論是保守型跟積極型的投資組合累計報酬會隨著訓練集增加而增 加，然而穩健型卻是相反，會隨著訓練集增加而報酬會跟著減少。 </a:t>
            </a:r>
          </a:p>
        </p:txBody>
      </p:sp>
      <p:sp>
        <p:nvSpPr>
          <p:cNvPr id="4" name="投影片編號版面配置區 3"/>
          <p:cNvSpPr>
            <a:spLocks noGrp="1"/>
          </p:cNvSpPr>
          <p:nvPr>
            <p:ph type="sldNum" sz="quarter" idx="5"/>
          </p:nvPr>
        </p:nvSpPr>
        <p:spPr/>
        <p:txBody>
          <a:bodyPr/>
          <a:lstStyle/>
          <a:p>
            <a:fld id="{EBABD88A-AEDB-4630-81BE-A41CA62DBEA6}" type="slidenum">
              <a:rPr lang="zh-TW" altLang="en-US" smtClean="0"/>
              <a:t>43</a:t>
            </a:fld>
            <a:endParaRPr lang="zh-TW" altLang="en-US"/>
          </a:p>
        </p:txBody>
      </p:sp>
    </p:spTree>
    <p:extLst>
      <p:ext uri="{BB962C8B-B14F-4D97-AF65-F5344CB8AC3E}">
        <p14:creationId xmlns:p14="http://schemas.microsoft.com/office/powerpoint/2010/main" val="3194366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BABD88A-AEDB-4630-81BE-A41CA62DBEA6}" type="slidenum">
              <a:rPr lang="zh-TW" altLang="en-US" smtClean="0"/>
              <a:t>44</a:t>
            </a:fld>
            <a:endParaRPr lang="zh-TW" altLang="en-US"/>
          </a:p>
        </p:txBody>
      </p:sp>
    </p:spTree>
    <p:extLst>
      <p:ext uri="{BB962C8B-B14F-4D97-AF65-F5344CB8AC3E}">
        <p14:creationId xmlns:p14="http://schemas.microsoft.com/office/powerpoint/2010/main" val="17107514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BABD88A-AEDB-4630-81BE-A41CA62DBEA6}" type="slidenum">
              <a:rPr lang="zh-TW" altLang="en-US" smtClean="0"/>
              <a:t>45</a:t>
            </a:fld>
            <a:endParaRPr lang="zh-TW" altLang="en-US"/>
          </a:p>
        </p:txBody>
      </p:sp>
    </p:spTree>
    <p:extLst>
      <p:ext uri="{BB962C8B-B14F-4D97-AF65-F5344CB8AC3E}">
        <p14:creationId xmlns:p14="http://schemas.microsoft.com/office/powerpoint/2010/main" val="16886639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BABD88A-AEDB-4630-81BE-A41CA62DBEA6}" type="slidenum">
              <a:rPr lang="zh-TW" altLang="en-US" smtClean="0"/>
              <a:t>46</a:t>
            </a:fld>
            <a:endParaRPr lang="zh-TW" altLang="en-US"/>
          </a:p>
        </p:txBody>
      </p:sp>
    </p:spTree>
    <p:extLst>
      <p:ext uri="{BB962C8B-B14F-4D97-AF65-F5344CB8AC3E}">
        <p14:creationId xmlns:p14="http://schemas.microsoft.com/office/powerpoint/2010/main" val="22063370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BABD88A-AEDB-4630-81BE-A41CA62DBEA6}" type="slidenum">
              <a:rPr lang="zh-TW" altLang="en-US" smtClean="0"/>
              <a:t>47</a:t>
            </a:fld>
            <a:endParaRPr lang="zh-TW" altLang="en-US"/>
          </a:p>
        </p:txBody>
      </p:sp>
    </p:spTree>
    <p:extLst>
      <p:ext uri="{BB962C8B-B14F-4D97-AF65-F5344CB8AC3E}">
        <p14:creationId xmlns:p14="http://schemas.microsoft.com/office/powerpoint/2010/main" val="19113151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BABD88A-AEDB-4630-81BE-A41CA62DBEA6}" type="slidenum">
              <a:rPr lang="zh-TW" altLang="en-US" smtClean="0"/>
              <a:t>48</a:t>
            </a:fld>
            <a:endParaRPr lang="zh-TW" altLang="en-US"/>
          </a:p>
        </p:txBody>
      </p:sp>
    </p:spTree>
    <p:extLst>
      <p:ext uri="{BB962C8B-B14F-4D97-AF65-F5344CB8AC3E}">
        <p14:creationId xmlns:p14="http://schemas.microsoft.com/office/powerpoint/2010/main" val="3953259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此單元實驗，分析出保守型在 </a:t>
            </a:r>
            <a:r>
              <a:rPr lang="en-US" altLang="zh-TW" dirty="0"/>
              <a:t>2018 </a:t>
            </a:r>
            <a:r>
              <a:rPr lang="zh-TW" altLang="en-US" dirty="0"/>
              <a:t>年沒有虧損</a:t>
            </a:r>
            <a:r>
              <a:rPr lang="en-US" altLang="zh-TW" dirty="0"/>
              <a:t>(2018 </a:t>
            </a:r>
            <a:r>
              <a:rPr lang="zh-TW" altLang="en-US" dirty="0"/>
              <a:t>年為股災</a:t>
            </a:r>
            <a:r>
              <a:rPr lang="en-US" altLang="zh-TW" dirty="0"/>
              <a:t>)</a:t>
            </a:r>
            <a:r>
              <a:rPr lang="zh-TW" altLang="en-US" dirty="0"/>
              <a:t>，屬於風險 趨避型，因股票波動較小。但是穩健型與積極型皆在 </a:t>
            </a:r>
            <a:r>
              <a:rPr lang="en-US" altLang="zh-TW" dirty="0"/>
              <a:t>2018 </a:t>
            </a:r>
            <a:r>
              <a:rPr lang="zh-TW" altLang="en-US" dirty="0"/>
              <a:t>年有虧損，從風險個 性得到結論是積極型個性是勇於承擔波動大損失與獲利，所以從實驗結果在 </a:t>
            </a:r>
            <a:r>
              <a:rPr lang="en-US" altLang="zh-TW" dirty="0"/>
              <a:t>2018 </a:t>
            </a:r>
            <a:r>
              <a:rPr lang="zh-TW" altLang="en-US" dirty="0"/>
              <a:t>年積極型損失大於穩健型，但在其他年份獲利是大於其他兩者。</a:t>
            </a:r>
          </a:p>
        </p:txBody>
      </p:sp>
      <p:sp>
        <p:nvSpPr>
          <p:cNvPr id="4" name="投影片編號版面配置區 3"/>
          <p:cNvSpPr>
            <a:spLocks noGrp="1"/>
          </p:cNvSpPr>
          <p:nvPr>
            <p:ph type="sldNum" sz="quarter" idx="5"/>
          </p:nvPr>
        </p:nvSpPr>
        <p:spPr/>
        <p:txBody>
          <a:bodyPr/>
          <a:lstStyle/>
          <a:p>
            <a:fld id="{EBABD88A-AEDB-4630-81BE-A41CA62DBEA6}" type="slidenum">
              <a:rPr lang="zh-TW" altLang="en-US" smtClean="0"/>
              <a:t>49</a:t>
            </a:fld>
            <a:endParaRPr lang="zh-TW" altLang="en-US"/>
          </a:p>
        </p:txBody>
      </p:sp>
    </p:spTree>
    <p:extLst>
      <p:ext uri="{BB962C8B-B14F-4D97-AF65-F5344CB8AC3E}">
        <p14:creationId xmlns:p14="http://schemas.microsoft.com/office/powerpoint/2010/main" val="722724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BABD88A-AEDB-4630-81BE-A41CA62DBEA6}" type="slidenum">
              <a:rPr lang="zh-TW" altLang="en-US" smtClean="0"/>
              <a:t>6</a:t>
            </a:fld>
            <a:endParaRPr lang="zh-TW" altLang="en-US"/>
          </a:p>
        </p:txBody>
      </p:sp>
    </p:spTree>
    <p:extLst>
      <p:ext uri="{BB962C8B-B14F-4D97-AF65-F5344CB8AC3E}">
        <p14:creationId xmlns:p14="http://schemas.microsoft.com/office/powerpoint/2010/main" val="42382063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此單元實驗，分析出保守型在 </a:t>
            </a:r>
            <a:r>
              <a:rPr lang="en-US" altLang="zh-TW" dirty="0"/>
              <a:t>2018 </a:t>
            </a:r>
            <a:r>
              <a:rPr lang="zh-TW" altLang="en-US" dirty="0"/>
              <a:t>年沒有虧損</a:t>
            </a:r>
            <a:r>
              <a:rPr lang="en-US" altLang="zh-TW" dirty="0"/>
              <a:t>(2018 </a:t>
            </a:r>
            <a:r>
              <a:rPr lang="zh-TW" altLang="en-US" dirty="0"/>
              <a:t>年為股災</a:t>
            </a:r>
            <a:r>
              <a:rPr lang="en-US" altLang="zh-TW" dirty="0"/>
              <a:t>)</a:t>
            </a:r>
            <a:r>
              <a:rPr lang="zh-TW" altLang="en-US" dirty="0"/>
              <a:t>，屬於風險 趨避型，因股票波動較小。但是穩健型與積極型皆在 </a:t>
            </a:r>
            <a:r>
              <a:rPr lang="en-US" altLang="zh-TW" dirty="0"/>
              <a:t>2018 </a:t>
            </a:r>
            <a:r>
              <a:rPr lang="zh-TW" altLang="en-US" dirty="0"/>
              <a:t>年有虧損，從風險個 性得到結論是積極型個性是勇於承擔波動大損失與獲利，所以從實驗結果在 </a:t>
            </a:r>
            <a:r>
              <a:rPr lang="en-US" altLang="zh-TW" dirty="0"/>
              <a:t>2018 </a:t>
            </a:r>
            <a:r>
              <a:rPr lang="zh-TW" altLang="en-US" dirty="0"/>
              <a:t>年積極型損失大於穩健型，但在其他年份獲利是大於其他兩者。</a:t>
            </a:r>
          </a:p>
        </p:txBody>
      </p:sp>
      <p:sp>
        <p:nvSpPr>
          <p:cNvPr id="4" name="投影片編號版面配置區 3"/>
          <p:cNvSpPr>
            <a:spLocks noGrp="1"/>
          </p:cNvSpPr>
          <p:nvPr>
            <p:ph type="sldNum" sz="quarter" idx="5"/>
          </p:nvPr>
        </p:nvSpPr>
        <p:spPr/>
        <p:txBody>
          <a:bodyPr/>
          <a:lstStyle/>
          <a:p>
            <a:fld id="{EBABD88A-AEDB-4630-81BE-A41CA62DBEA6}" type="slidenum">
              <a:rPr lang="zh-TW" altLang="en-US" smtClean="0"/>
              <a:t>50</a:t>
            </a:fld>
            <a:endParaRPr lang="zh-TW" altLang="en-US"/>
          </a:p>
        </p:txBody>
      </p:sp>
    </p:spTree>
    <p:extLst>
      <p:ext uri="{BB962C8B-B14F-4D97-AF65-F5344CB8AC3E}">
        <p14:creationId xmlns:p14="http://schemas.microsoft.com/office/powerpoint/2010/main" val="20258487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BABD88A-AEDB-4630-81BE-A41CA62DBEA6}" type="slidenum">
              <a:rPr lang="zh-TW" altLang="en-US" smtClean="0"/>
              <a:t>52</a:t>
            </a:fld>
            <a:endParaRPr lang="zh-TW" altLang="en-US"/>
          </a:p>
        </p:txBody>
      </p:sp>
    </p:spTree>
    <p:extLst>
      <p:ext uri="{BB962C8B-B14F-4D97-AF65-F5344CB8AC3E}">
        <p14:creationId xmlns:p14="http://schemas.microsoft.com/office/powerpoint/2010/main" val="15770569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BABD88A-AEDB-4630-81BE-A41CA62DBEA6}" type="slidenum">
              <a:rPr lang="zh-TW" altLang="en-US" smtClean="0"/>
              <a:t>53</a:t>
            </a:fld>
            <a:endParaRPr lang="zh-TW" altLang="en-US"/>
          </a:p>
        </p:txBody>
      </p:sp>
    </p:spTree>
    <p:extLst>
      <p:ext uri="{BB962C8B-B14F-4D97-AF65-F5344CB8AC3E}">
        <p14:creationId xmlns:p14="http://schemas.microsoft.com/office/powerpoint/2010/main" val="39133212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BABD88A-AEDB-4630-81BE-A41CA62DBEA6}" type="slidenum">
              <a:rPr lang="zh-TW" altLang="en-US" smtClean="0"/>
              <a:t>54</a:t>
            </a:fld>
            <a:endParaRPr lang="zh-TW" altLang="en-US"/>
          </a:p>
        </p:txBody>
      </p:sp>
    </p:spTree>
    <p:extLst>
      <p:ext uri="{BB962C8B-B14F-4D97-AF65-F5344CB8AC3E}">
        <p14:creationId xmlns:p14="http://schemas.microsoft.com/office/powerpoint/2010/main" val="12573253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BABD88A-AEDB-4630-81BE-A41CA62DBEA6}" type="slidenum">
              <a:rPr lang="zh-TW" altLang="en-US" smtClean="0"/>
              <a:t>55</a:t>
            </a:fld>
            <a:endParaRPr lang="zh-TW" altLang="en-US"/>
          </a:p>
        </p:txBody>
      </p:sp>
    </p:spTree>
    <p:extLst>
      <p:ext uri="{BB962C8B-B14F-4D97-AF65-F5344CB8AC3E}">
        <p14:creationId xmlns:p14="http://schemas.microsoft.com/office/powerpoint/2010/main" val="1432712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BABD88A-AEDB-4630-81BE-A41CA62DBEA6}" type="slidenum">
              <a:rPr lang="zh-TW" altLang="en-US" smtClean="0"/>
              <a:t>7</a:t>
            </a:fld>
            <a:endParaRPr lang="zh-TW" altLang="en-US"/>
          </a:p>
        </p:txBody>
      </p:sp>
    </p:spTree>
    <p:extLst>
      <p:ext uri="{BB962C8B-B14F-4D97-AF65-F5344CB8AC3E}">
        <p14:creationId xmlns:p14="http://schemas.microsoft.com/office/powerpoint/2010/main" val="4229663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686700" lvl="1" indent="-342900"/>
            <a:r>
              <a:rPr lang="en-US" altLang="zh-TW" sz="1200" dirty="0">
                <a:latin typeface="Times New Roman" panose="02020603050405020304" pitchFamily="18" charset="0"/>
                <a:ea typeface="標楷體" panose="03000509000000000000" pitchFamily="65" charset="-120"/>
              </a:rPr>
              <a:t>Yu et al.(2016)</a:t>
            </a:r>
            <a:r>
              <a:rPr lang="zh-TW" altLang="en-US" sz="1200" dirty="0">
                <a:latin typeface="Times New Roman" panose="02020603050405020304" pitchFamily="18" charset="0"/>
                <a:ea typeface="標楷體" panose="03000509000000000000" pitchFamily="65" charset="-120"/>
              </a:rPr>
              <a:t>基於財務指標對股票進行評分，並以排名靠前的股票進行等權重投資組合，因</a:t>
            </a:r>
            <a:r>
              <a:rPr lang="zh-TW" altLang="en-US" sz="1200" b="1" dirty="0">
                <a:latin typeface="Times New Roman" panose="02020603050405020304" pitchFamily="18" charset="0"/>
                <a:ea typeface="標楷體" panose="03000509000000000000" pitchFamily="65" charset="-120"/>
              </a:rPr>
              <a:t>選股模型尚未考量到投資風險性，組合出來的風險極高</a:t>
            </a:r>
            <a:r>
              <a:rPr lang="en-US" altLang="zh-TW" sz="1200" b="1" dirty="0">
                <a:latin typeface="Times New Roman" panose="02020603050405020304" pitchFamily="18" charset="0"/>
                <a:ea typeface="標楷體" panose="03000509000000000000" pitchFamily="65" charset="-120"/>
              </a:rPr>
              <a:t>(</a:t>
            </a:r>
            <a:r>
              <a:rPr lang="zh-TW" altLang="en-US" sz="1200" b="1" dirty="0">
                <a:latin typeface="Times New Roman" panose="02020603050405020304" pitchFamily="18" charset="0"/>
                <a:ea typeface="標楷體" panose="03000509000000000000" pitchFamily="65" charset="-120"/>
              </a:rPr>
              <a:t>高報酬高風險</a:t>
            </a:r>
            <a:r>
              <a:rPr lang="en-US" altLang="zh-TW" sz="1200" b="1" dirty="0">
                <a:latin typeface="Times New Roman" panose="02020603050405020304" pitchFamily="18" charset="0"/>
                <a:ea typeface="標楷體" panose="03000509000000000000" pitchFamily="65" charset="-120"/>
              </a:rPr>
              <a:t>)</a:t>
            </a:r>
            <a:r>
              <a:rPr lang="zh-TW" altLang="en-US" sz="1200" b="1" dirty="0">
                <a:latin typeface="Times New Roman" panose="02020603050405020304" pitchFamily="18" charset="0"/>
                <a:ea typeface="標楷體" panose="03000509000000000000" pitchFamily="65" charset="-120"/>
              </a:rPr>
              <a:t>。</a:t>
            </a:r>
            <a:endParaRPr lang="en-US" altLang="zh-TW" sz="1200" b="1" dirty="0">
              <a:latin typeface="Times New Roman" panose="02020603050405020304" pitchFamily="18" charset="0"/>
              <a:ea typeface="標楷體" panose="03000509000000000000" pitchFamily="65" charset="-120"/>
            </a:endParaRPr>
          </a:p>
          <a:p>
            <a:pPr lvl="1" indent="-342000"/>
            <a:endParaRPr lang="en-US" altLang="zh-TW" sz="1200" dirty="0">
              <a:latin typeface="Times New Roman" panose="02020603050405020304" pitchFamily="18" charset="0"/>
              <a:ea typeface="標楷體" panose="03000509000000000000" pitchFamily="65" charset="-120"/>
            </a:endParaRPr>
          </a:p>
          <a:p>
            <a:pPr marL="686700" lvl="1" indent="-342900"/>
            <a:r>
              <a:rPr lang="en-US" altLang="zh-TW" sz="1200" dirty="0" err="1">
                <a:latin typeface="Times New Roman" panose="02020603050405020304" pitchFamily="18" charset="0"/>
                <a:ea typeface="標楷體" panose="03000509000000000000" pitchFamily="65" charset="-120"/>
              </a:rPr>
              <a:t>Soleymani</a:t>
            </a:r>
            <a:r>
              <a:rPr lang="en-US" altLang="zh-TW" sz="1200" dirty="0">
                <a:latin typeface="Times New Roman" panose="02020603050405020304" pitchFamily="18" charset="0"/>
                <a:ea typeface="標楷體" panose="03000509000000000000" pitchFamily="65" charset="-120"/>
              </a:rPr>
              <a:t> and Paquet(2020)</a:t>
            </a:r>
            <a:r>
              <a:rPr lang="zh-TW" altLang="en-US" sz="1200" dirty="0">
                <a:latin typeface="Times New Roman" panose="02020603050405020304" pitchFamily="18" charset="0"/>
                <a:ea typeface="標楷體" panose="03000509000000000000" pitchFamily="65" charset="-120"/>
              </a:rPr>
              <a:t>運用</a:t>
            </a:r>
            <a:r>
              <a:rPr lang="en-US" altLang="zh-TW" sz="1200" dirty="0" err="1">
                <a:latin typeface="Times New Roman" panose="02020603050405020304" pitchFamily="18" charset="0"/>
                <a:ea typeface="標楷體" panose="03000509000000000000" pitchFamily="65" charset="-120"/>
              </a:rPr>
              <a:t>AutoEncoder</a:t>
            </a:r>
            <a:r>
              <a:rPr lang="zh-TW" altLang="en-US" sz="1200" dirty="0">
                <a:latin typeface="Times New Roman" panose="02020603050405020304" pitchFamily="18" charset="0"/>
                <a:ea typeface="標楷體" panose="03000509000000000000" pitchFamily="65" charset="-120"/>
              </a:rPr>
              <a:t>與技術指標進行特徵選取以達到風險最低之投資組合，顯然</a:t>
            </a:r>
            <a:r>
              <a:rPr lang="en-US" altLang="zh-TW" sz="1200" b="1" dirty="0" err="1">
                <a:latin typeface="Times New Roman" panose="02020603050405020304" pitchFamily="18" charset="0"/>
                <a:ea typeface="標楷體" panose="03000509000000000000" pitchFamily="65" charset="-120"/>
              </a:rPr>
              <a:t>AutoEncoder</a:t>
            </a:r>
            <a:r>
              <a:rPr lang="en-US" altLang="zh-TW" sz="1200" b="1" dirty="0">
                <a:latin typeface="Times New Roman" panose="02020603050405020304" pitchFamily="18" charset="0"/>
                <a:ea typeface="標楷體" panose="03000509000000000000" pitchFamily="65" charset="-120"/>
              </a:rPr>
              <a:t> </a:t>
            </a:r>
            <a:r>
              <a:rPr lang="zh-TW" altLang="en-US" sz="1200" b="1" dirty="0">
                <a:latin typeface="Times New Roman" panose="02020603050405020304" pitchFamily="18" charset="0"/>
                <a:ea typeface="標楷體" panose="03000509000000000000" pitchFamily="65" charset="-120"/>
              </a:rPr>
              <a:t>是設計只挑選低風險股票</a:t>
            </a:r>
            <a:r>
              <a:rPr lang="zh-TW" altLang="en-US" sz="1200" dirty="0">
                <a:latin typeface="Times New Roman" panose="02020603050405020304" pitchFamily="18" charset="0"/>
                <a:ea typeface="標楷體" panose="03000509000000000000" pitchFamily="65" charset="-120"/>
              </a:rPr>
              <a:t>。</a:t>
            </a:r>
            <a:endParaRPr lang="en-US" altLang="zh-TW" sz="1200" dirty="0">
              <a:latin typeface="Times New Roman" panose="02020603050405020304" pitchFamily="18" charset="0"/>
              <a:ea typeface="標楷體" panose="03000509000000000000" pitchFamily="65" charset="-120"/>
            </a:endParaRPr>
          </a:p>
          <a:p>
            <a:pPr marL="343800" lvl="1" indent="0">
              <a:buNone/>
            </a:pPr>
            <a:endParaRPr lang="en-US" altLang="zh-TW" sz="1200" kern="1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endParaRPr>
          </a:p>
          <a:p>
            <a:pPr marL="686700" lvl="1" indent="-342900"/>
            <a:r>
              <a:rPr lang="zh-TW" altLang="en-US" sz="1200" kern="10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建議是將兩者的優點整合在一起，就是從高報酬的清單裡篩選出低風險的股票。</a:t>
            </a:r>
            <a:endParaRPr lang="en-US" altLang="zh-TW" sz="1200" kern="1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EBABD88A-AEDB-4630-81BE-A41CA62DBEA6}" type="slidenum">
              <a:rPr lang="zh-TW" altLang="en-US" smtClean="0"/>
              <a:t>8</a:t>
            </a:fld>
            <a:endParaRPr lang="zh-TW" altLang="en-US"/>
          </a:p>
        </p:txBody>
      </p:sp>
    </p:spTree>
    <p:extLst>
      <p:ext uri="{BB962C8B-B14F-4D97-AF65-F5344CB8AC3E}">
        <p14:creationId xmlns:p14="http://schemas.microsoft.com/office/powerpoint/2010/main" val="1446810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BABD88A-AEDB-4630-81BE-A41CA62DBEA6}" type="slidenum">
              <a:rPr lang="zh-TW" altLang="en-US" smtClean="0"/>
              <a:t>9</a:t>
            </a:fld>
            <a:endParaRPr lang="zh-TW" altLang="en-US"/>
          </a:p>
        </p:txBody>
      </p:sp>
    </p:spTree>
    <p:extLst>
      <p:ext uri="{BB962C8B-B14F-4D97-AF65-F5344CB8AC3E}">
        <p14:creationId xmlns:p14="http://schemas.microsoft.com/office/powerpoint/2010/main" val="2408802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BABD88A-AEDB-4630-81BE-A41CA62DBEA6}" type="slidenum">
              <a:rPr lang="zh-TW" altLang="en-US" smtClean="0"/>
              <a:t>10</a:t>
            </a:fld>
            <a:endParaRPr lang="zh-TW" altLang="en-US"/>
          </a:p>
        </p:txBody>
      </p:sp>
    </p:spTree>
    <p:extLst>
      <p:ext uri="{BB962C8B-B14F-4D97-AF65-F5344CB8AC3E}">
        <p14:creationId xmlns:p14="http://schemas.microsoft.com/office/powerpoint/2010/main" val="3789171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dirty="0">
                <a:latin typeface="Times New Roman" panose="02020603050405020304" pitchFamily="18" charset="0"/>
                <a:ea typeface="標楷體" panose="03000509000000000000" pitchFamily="65" charset="-120"/>
              </a:rPr>
              <a:t>它是把資料做為輸入</a:t>
            </a:r>
            <a:r>
              <a:rPr lang="en-US" altLang="zh-TW" sz="1200" dirty="0">
                <a:latin typeface="Times New Roman" panose="02020603050405020304" pitchFamily="18" charset="0"/>
                <a:ea typeface="標楷體" panose="03000509000000000000" pitchFamily="65" charset="-120"/>
              </a:rPr>
              <a:t>(Input)</a:t>
            </a:r>
            <a:r>
              <a:rPr lang="zh-TW" altLang="en-US" sz="1200" dirty="0">
                <a:latin typeface="Times New Roman" panose="02020603050405020304" pitchFamily="18" charset="0"/>
                <a:ea typeface="標楷體" panose="03000509000000000000" pitchFamily="65" charset="-120"/>
              </a:rPr>
              <a:t>，並運用 </a:t>
            </a:r>
            <a:r>
              <a:rPr lang="en-US" altLang="zh-TW" sz="1200" dirty="0">
                <a:latin typeface="Times New Roman" panose="02020603050405020304" pitchFamily="18" charset="0"/>
                <a:ea typeface="標楷體" panose="03000509000000000000" pitchFamily="65" charset="-120"/>
              </a:rPr>
              <a:t>Encoder(</a:t>
            </a:r>
            <a:r>
              <a:rPr lang="zh-TW" altLang="en-US" sz="1200" dirty="0">
                <a:latin typeface="Times New Roman" panose="02020603050405020304" pitchFamily="18" charset="0"/>
                <a:ea typeface="標楷體" panose="03000509000000000000" pitchFamily="65" charset="-120"/>
              </a:rPr>
              <a:t>編碼</a:t>
            </a:r>
            <a:r>
              <a:rPr lang="en-US" altLang="zh-TW" sz="1200" dirty="0">
                <a:latin typeface="Times New Roman" panose="02020603050405020304" pitchFamily="18" charset="0"/>
                <a:ea typeface="標楷體" panose="03000509000000000000" pitchFamily="65" charset="-120"/>
              </a:rPr>
              <a:t>)</a:t>
            </a:r>
            <a:r>
              <a:rPr lang="zh-TW" altLang="en-US" sz="1200" dirty="0">
                <a:latin typeface="Times New Roman" panose="02020603050405020304" pitchFamily="18" charset="0"/>
                <a:ea typeface="標楷體" panose="03000509000000000000" pitchFamily="65" charset="-120"/>
              </a:rPr>
              <a:t>轉換成一個向量，再透過 </a:t>
            </a:r>
            <a:r>
              <a:rPr lang="en-US" altLang="zh-TW" sz="1200" dirty="0">
                <a:latin typeface="Times New Roman" panose="02020603050405020304" pitchFamily="18" charset="0"/>
                <a:ea typeface="標楷體" panose="03000509000000000000" pitchFamily="65" charset="-120"/>
              </a:rPr>
              <a:t>Decoder (</a:t>
            </a:r>
            <a:r>
              <a:rPr lang="zh-TW" altLang="en-US" sz="1200" dirty="0">
                <a:latin typeface="Times New Roman" panose="02020603050405020304" pitchFamily="18" charset="0"/>
                <a:ea typeface="標楷體" panose="03000509000000000000" pitchFamily="65" charset="-120"/>
              </a:rPr>
              <a:t>解碼</a:t>
            </a:r>
            <a:r>
              <a:rPr lang="en-US" altLang="zh-TW" sz="1200" dirty="0">
                <a:latin typeface="Times New Roman" panose="02020603050405020304" pitchFamily="18" charset="0"/>
                <a:ea typeface="標楷體" panose="03000509000000000000" pitchFamily="65" charset="-120"/>
              </a:rPr>
              <a:t>)</a:t>
            </a:r>
            <a:r>
              <a:rPr lang="zh-TW" altLang="en-US" sz="1200" dirty="0">
                <a:latin typeface="Times New Roman" panose="02020603050405020304" pitchFamily="18" charset="0"/>
                <a:ea typeface="標楷體" panose="03000509000000000000" pitchFamily="65" charset="-120"/>
              </a:rPr>
              <a:t>重建資料，使其結果</a:t>
            </a:r>
            <a:r>
              <a:rPr lang="en-US" altLang="zh-TW" sz="1200" dirty="0">
                <a:latin typeface="Times New Roman" panose="02020603050405020304" pitchFamily="18" charset="0"/>
                <a:ea typeface="標楷體" panose="03000509000000000000" pitchFamily="65" charset="-120"/>
              </a:rPr>
              <a:t>(Output)</a:t>
            </a:r>
            <a:r>
              <a:rPr lang="zh-TW" altLang="en-US" sz="1200" dirty="0">
                <a:latin typeface="Times New Roman" panose="02020603050405020304" pitchFamily="18" charset="0"/>
                <a:ea typeface="標楷體" panose="03000509000000000000" pitchFamily="65" charset="-120"/>
              </a:rPr>
              <a:t>盡可能接近輸入</a:t>
            </a:r>
            <a:r>
              <a:rPr lang="en-US" altLang="zh-TW" sz="1200" dirty="0">
                <a:latin typeface="Times New Roman" panose="02020603050405020304" pitchFamily="18" charset="0"/>
                <a:ea typeface="標楷體" panose="03000509000000000000" pitchFamily="65" charset="-120"/>
              </a:rPr>
              <a:t>(Input)</a:t>
            </a:r>
            <a:endParaRPr lang="zh-TW" altLang="en-US" dirty="0"/>
          </a:p>
        </p:txBody>
      </p:sp>
      <p:sp>
        <p:nvSpPr>
          <p:cNvPr id="4" name="投影片編號版面配置區 3"/>
          <p:cNvSpPr>
            <a:spLocks noGrp="1"/>
          </p:cNvSpPr>
          <p:nvPr>
            <p:ph type="sldNum" sz="quarter" idx="5"/>
          </p:nvPr>
        </p:nvSpPr>
        <p:spPr/>
        <p:txBody>
          <a:bodyPr/>
          <a:lstStyle/>
          <a:p>
            <a:fld id="{EBABD88A-AEDB-4630-81BE-A41CA62DBEA6}" type="slidenum">
              <a:rPr lang="zh-TW" altLang="en-US" smtClean="0"/>
              <a:t>17</a:t>
            </a:fld>
            <a:endParaRPr lang="zh-TW" altLang="en-US"/>
          </a:p>
        </p:txBody>
      </p:sp>
    </p:spTree>
    <p:extLst>
      <p:ext uri="{BB962C8B-B14F-4D97-AF65-F5344CB8AC3E}">
        <p14:creationId xmlns:p14="http://schemas.microsoft.com/office/powerpoint/2010/main" val="1327610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其運作原理是環境</a:t>
            </a:r>
            <a:r>
              <a:rPr lang="en-US" altLang="zh-TW" dirty="0"/>
              <a:t>(Environment)</a:t>
            </a:r>
            <a:r>
              <a:rPr lang="zh-TW" altLang="en-US" dirty="0"/>
              <a:t>提供狀態</a:t>
            </a:r>
            <a:r>
              <a:rPr lang="en-US" altLang="zh-TW" dirty="0"/>
              <a:t>(State)</a:t>
            </a:r>
            <a:r>
              <a:rPr lang="zh-TW" altLang="en-US" dirty="0"/>
              <a:t>給代理人</a:t>
            </a:r>
            <a:r>
              <a:rPr lang="en-US" altLang="zh-TW" dirty="0"/>
              <a:t>(Agent)</a:t>
            </a:r>
            <a:r>
              <a:rPr lang="zh-TW" altLang="en-US" dirty="0"/>
              <a:t>，而代理人</a:t>
            </a:r>
            <a:r>
              <a:rPr lang="en-US" altLang="zh-TW" dirty="0"/>
              <a:t>(Agent)</a:t>
            </a:r>
            <a:r>
              <a:rPr lang="zh-TW" altLang="en-US" dirty="0"/>
              <a:t>做出相對應的動作</a:t>
            </a:r>
            <a:r>
              <a:rPr lang="en-US" altLang="zh-TW" dirty="0"/>
              <a:t>(Action)</a:t>
            </a:r>
            <a:r>
              <a:rPr lang="zh-TW" altLang="en-US" dirty="0"/>
              <a:t>作為回覆給環境 </a:t>
            </a:r>
            <a:r>
              <a:rPr lang="en-US" altLang="zh-TW" dirty="0"/>
              <a:t>(Environment)</a:t>
            </a:r>
            <a:r>
              <a:rPr lang="zh-TW" altLang="en-US" dirty="0"/>
              <a:t>，然後環境基於此動作給予獎勵</a:t>
            </a:r>
            <a:r>
              <a:rPr lang="en-US" altLang="zh-TW" dirty="0"/>
              <a:t>(Reward)</a:t>
            </a:r>
            <a:r>
              <a:rPr lang="zh-TW" altLang="en-US" dirty="0"/>
              <a:t>與下一個狀態，以這個 理論不斷的運作，來找出大化獎勵</a:t>
            </a:r>
          </a:p>
        </p:txBody>
      </p:sp>
      <p:sp>
        <p:nvSpPr>
          <p:cNvPr id="4" name="投影片編號版面配置區 3"/>
          <p:cNvSpPr>
            <a:spLocks noGrp="1"/>
          </p:cNvSpPr>
          <p:nvPr>
            <p:ph type="sldNum" sz="quarter" idx="5"/>
          </p:nvPr>
        </p:nvSpPr>
        <p:spPr/>
        <p:txBody>
          <a:bodyPr/>
          <a:lstStyle/>
          <a:p>
            <a:fld id="{EBABD88A-AEDB-4630-81BE-A41CA62DBEA6}" type="slidenum">
              <a:rPr lang="zh-TW" altLang="en-US" smtClean="0"/>
              <a:t>18</a:t>
            </a:fld>
            <a:endParaRPr lang="zh-TW" altLang="en-US"/>
          </a:p>
        </p:txBody>
      </p:sp>
    </p:spTree>
    <p:extLst>
      <p:ext uri="{BB962C8B-B14F-4D97-AF65-F5344CB8AC3E}">
        <p14:creationId xmlns:p14="http://schemas.microsoft.com/office/powerpoint/2010/main" val="1363624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BABD88A-AEDB-4630-81BE-A41CA62DBEA6}" type="slidenum">
              <a:rPr lang="zh-TW" altLang="en-US" smtClean="0"/>
              <a:t>19</a:t>
            </a:fld>
            <a:endParaRPr lang="zh-TW" altLang="en-US"/>
          </a:p>
        </p:txBody>
      </p:sp>
    </p:spTree>
    <p:extLst>
      <p:ext uri="{BB962C8B-B14F-4D97-AF65-F5344CB8AC3E}">
        <p14:creationId xmlns:p14="http://schemas.microsoft.com/office/powerpoint/2010/main" val="3429144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96C602-3EDD-433E-94F6-338F7F6CDD5E}"/>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7808498A-F049-486F-9DE4-3F291AB38B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42065934-51E3-47BA-BC8F-4217697F50D5}"/>
              </a:ext>
            </a:extLst>
          </p:cNvPr>
          <p:cNvSpPr>
            <a:spLocks noGrp="1"/>
          </p:cNvSpPr>
          <p:nvPr>
            <p:ph type="dt" sz="half" idx="10"/>
          </p:nvPr>
        </p:nvSpPr>
        <p:spPr/>
        <p:txBody>
          <a:bodyPr/>
          <a:lstStyle/>
          <a:p>
            <a:fld id="{3CD2AEFE-4254-43E1-9264-95395A6B89EF}" type="datetime1">
              <a:rPr lang="zh-TW" altLang="en-US" smtClean="0"/>
              <a:t>2022/7/17</a:t>
            </a:fld>
            <a:endParaRPr lang="zh-TW" altLang="en-US"/>
          </a:p>
        </p:txBody>
      </p:sp>
      <p:sp>
        <p:nvSpPr>
          <p:cNvPr id="5" name="頁尾版面配置區 4">
            <a:extLst>
              <a:ext uri="{FF2B5EF4-FFF2-40B4-BE49-F238E27FC236}">
                <a16:creationId xmlns:a16="http://schemas.microsoft.com/office/drawing/2014/main" id="{D627BB0C-EEAF-4E2C-8647-50B1D7CEE2B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D78FCF6-A09C-42D5-BEC2-024B611B53CE}"/>
              </a:ext>
            </a:extLst>
          </p:cNvPr>
          <p:cNvSpPr>
            <a:spLocks noGrp="1"/>
          </p:cNvSpPr>
          <p:nvPr>
            <p:ph type="sldNum" sz="quarter" idx="12"/>
          </p:nvPr>
        </p:nvSpPr>
        <p:spPr/>
        <p:txBody>
          <a:bodyPr/>
          <a:lstStyle/>
          <a:p>
            <a:fld id="{22A865DF-6F26-4D35-B0EB-90B9C6888EB6}" type="slidenum">
              <a:rPr lang="zh-TW" altLang="en-US" smtClean="0"/>
              <a:t>‹#›</a:t>
            </a:fld>
            <a:endParaRPr lang="zh-TW" altLang="en-US"/>
          </a:p>
        </p:txBody>
      </p:sp>
    </p:spTree>
    <p:extLst>
      <p:ext uri="{BB962C8B-B14F-4D97-AF65-F5344CB8AC3E}">
        <p14:creationId xmlns:p14="http://schemas.microsoft.com/office/powerpoint/2010/main" val="2908080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5E495B7-D8F8-46B8-AF76-8F56EE3FA79E}"/>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DC499EBD-CC9F-4CF4-B724-FBD51079C0AA}"/>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43C493F-5E8E-48C2-B9A4-A7E6D79D29FC}"/>
              </a:ext>
            </a:extLst>
          </p:cNvPr>
          <p:cNvSpPr>
            <a:spLocks noGrp="1"/>
          </p:cNvSpPr>
          <p:nvPr>
            <p:ph type="dt" sz="half" idx="10"/>
          </p:nvPr>
        </p:nvSpPr>
        <p:spPr/>
        <p:txBody>
          <a:bodyPr/>
          <a:lstStyle/>
          <a:p>
            <a:fld id="{DDA84B6C-C4BD-4455-9B92-B31CDAA2B33C}" type="datetime1">
              <a:rPr lang="zh-TW" altLang="en-US" smtClean="0"/>
              <a:t>2022/7/17</a:t>
            </a:fld>
            <a:endParaRPr lang="zh-TW" altLang="en-US"/>
          </a:p>
        </p:txBody>
      </p:sp>
      <p:sp>
        <p:nvSpPr>
          <p:cNvPr id="5" name="頁尾版面配置區 4">
            <a:extLst>
              <a:ext uri="{FF2B5EF4-FFF2-40B4-BE49-F238E27FC236}">
                <a16:creationId xmlns:a16="http://schemas.microsoft.com/office/drawing/2014/main" id="{3251FC84-0C38-41CF-ADA3-7EC87739DFE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CF3F7F8-A32A-469A-8CB0-827C13926906}"/>
              </a:ext>
            </a:extLst>
          </p:cNvPr>
          <p:cNvSpPr>
            <a:spLocks noGrp="1"/>
          </p:cNvSpPr>
          <p:nvPr>
            <p:ph type="sldNum" sz="quarter" idx="12"/>
          </p:nvPr>
        </p:nvSpPr>
        <p:spPr/>
        <p:txBody>
          <a:bodyPr/>
          <a:lstStyle/>
          <a:p>
            <a:fld id="{22A865DF-6F26-4D35-B0EB-90B9C6888EB6}" type="slidenum">
              <a:rPr lang="zh-TW" altLang="en-US" smtClean="0"/>
              <a:t>‹#›</a:t>
            </a:fld>
            <a:endParaRPr lang="zh-TW" altLang="en-US"/>
          </a:p>
        </p:txBody>
      </p:sp>
    </p:spTree>
    <p:extLst>
      <p:ext uri="{BB962C8B-B14F-4D97-AF65-F5344CB8AC3E}">
        <p14:creationId xmlns:p14="http://schemas.microsoft.com/office/powerpoint/2010/main" val="3031982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26CC322B-BA85-4D4D-957A-9FC9EA19DB96}"/>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D0C97ACF-3A30-4162-83E2-97754E98BF33}"/>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0FE27CD-927D-44BC-8C9F-CBC67EC06002}"/>
              </a:ext>
            </a:extLst>
          </p:cNvPr>
          <p:cNvSpPr>
            <a:spLocks noGrp="1"/>
          </p:cNvSpPr>
          <p:nvPr>
            <p:ph type="dt" sz="half" idx="10"/>
          </p:nvPr>
        </p:nvSpPr>
        <p:spPr/>
        <p:txBody>
          <a:bodyPr/>
          <a:lstStyle/>
          <a:p>
            <a:fld id="{27C25351-AA91-4B49-88B0-84E575A8C472}" type="datetime1">
              <a:rPr lang="zh-TW" altLang="en-US" smtClean="0"/>
              <a:t>2022/7/17</a:t>
            </a:fld>
            <a:endParaRPr lang="zh-TW" altLang="en-US"/>
          </a:p>
        </p:txBody>
      </p:sp>
      <p:sp>
        <p:nvSpPr>
          <p:cNvPr id="5" name="頁尾版面配置區 4">
            <a:extLst>
              <a:ext uri="{FF2B5EF4-FFF2-40B4-BE49-F238E27FC236}">
                <a16:creationId xmlns:a16="http://schemas.microsoft.com/office/drawing/2014/main" id="{D4FDB69B-754E-4FBB-B313-2C7E35ACD33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D43BE0D-731D-429C-90D5-F09FCF172440}"/>
              </a:ext>
            </a:extLst>
          </p:cNvPr>
          <p:cNvSpPr>
            <a:spLocks noGrp="1"/>
          </p:cNvSpPr>
          <p:nvPr>
            <p:ph type="sldNum" sz="quarter" idx="12"/>
          </p:nvPr>
        </p:nvSpPr>
        <p:spPr/>
        <p:txBody>
          <a:bodyPr/>
          <a:lstStyle/>
          <a:p>
            <a:fld id="{22A865DF-6F26-4D35-B0EB-90B9C6888EB6}" type="slidenum">
              <a:rPr lang="zh-TW" altLang="en-US" smtClean="0"/>
              <a:t>‹#›</a:t>
            </a:fld>
            <a:endParaRPr lang="zh-TW" altLang="en-US"/>
          </a:p>
        </p:txBody>
      </p:sp>
    </p:spTree>
    <p:extLst>
      <p:ext uri="{BB962C8B-B14F-4D97-AF65-F5344CB8AC3E}">
        <p14:creationId xmlns:p14="http://schemas.microsoft.com/office/powerpoint/2010/main" val="242306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7D3790-7894-4095-92BE-F94ADD788F43}"/>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694A9104-D9D5-46C9-A03E-D2D38F2A4BE5}"/>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11AD02B-ECE4-4878-A3E2-066459FF4294}"/>
              </a:ext>
            </a:extLst>
          </p:cNvPr>
          <p:cNvSpPr>
            <a:spLocks noGrp="1"/>
          </p:cNvSpPr>
          <p:nvPr>
            <p:ph type="dt" sz="half" idx="10"/>
          </p:nvPr>
        </p:nvSpPr>
        <p:spPr/>
        <p:txBody>
          <a:bodyPr/>
          <a:lstStyle/>
          <a:p>
            <a:fld id="{C41EDF23-2341-4DDC-8AC4-C92AF8142FB2}" type="datetime1">
              <a:rPr lang="zh-TW" altLang="en-US" smtClean="0"/>
              <a:t>2022/7/17</a:t>
            </a:fld>
            <a:endParaRPr lang="zh-TW" altLang="en-US"/>
          </a:p>
        </p:txBody>
      </p:sp>
      <p:sp>
        <p:nvSpPr>
          <p:cNvPr id="5" name="頁尾版面配置區 4">
            <a:extLst>
              <a:ext uri="{FF2B5EF4-FFF2-40B4-BE49-F238E27FC236}">
                <a16:creationId xmlns:a16="http://schemas.microsoft.com/office/drawing/2014/main" id="{F2442736-9B73-4FFA-A74A-75AEAED614B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3D5218E-2899-4675-A3D7-3DED74C361DD}"/>
              </a:ext>
            </a:extLst>
          </p:cNvPr>
          <p:cNvSpPr>
            <a:spLocks noGrp="1"/>
          </p:cNvSpPr>
          <p:nvPr>
            <p:ph type="sldNum" sz="quarter" idx="12"/>
          </p:nvPr>
        </p:nvSpPr>
        <p:spPr/>
        <p:txBody>
          <a:bodyPr/>
          <a:lstStyle/>
          <a:p>
            <a:fld id="{22A865DF-6F26-4D35-B0EB-90B9C6888EB6}" type="slidenum">
              <a:rPr lang="zh-TW" altLang="en-US" smtClean="0"/>
              <a:t>‹#›</a:t>
            </a:fld>
            <a:endParaRPr lang="zh-TW" altLang="en-US"/>
          </a:p>
        </p:txBody>
      </p:sp>
    </p:spTree>
    <p:extLst>
      <p:ext uri="{BB962C8B-B14F-4D97-AF65-F5344CB8AC3E}">
        <p14:creationId xmlns:p14="http://schemas.microsoft.com/office/powerpoint/2010/main" val="3517665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30B97-F411-43C0-B34E-18B07E8E51B1}"/>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00F838A1-84FC-4CB4-835E-7F9F3FD5B3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1C9649D8-F5DA-41C1-B39C-EDC6DE49EFEE}"/>
              </a:ext>
            </a:extLst>
          </p:cNvPr>
          <p:cNvSpPr>
            <a:spLocks noGrp="1"/>
          </p:cNvSpPr>
          <p:nvPr>
            <p:ph type="dt" sz="half" idx="10"/>
          </p:nvPr>
        </p:nvSpPr>
        <p:spPr/>
        <p:txBody>
          <a:bodyPr/>
          <a:lstStyle/>
          <a:p>
            <a:fld id="{BAC20E29-9689-4A39-A993-68043AAB91F4}" type="datetime1">
              <a:rPr lang="zh-TW" altLang="en-US" smtClean="0"/>
              <a:t>2022/7/17</a:t>
            </a:fld>
            <a:endParaRPr lang="zh-TW" altLang="en-US"/>
          </a:p>
        </p:txBody>
      </p:sp>
      <p:sp>
        <p:nvSpPr>
          <p:cNvPr id="5" name="頁尾版面配置區 4">
            <a:extLst>
              <a:ext uri="{FF2B5EF4-FFF2-40B4-BE49-F238E27FC236}">
                <a16:creationId xmlns:a16="http://schemas.microsoft.com/office/drawing/2014/main" id="{1854D70C-0BD6-44D7-8BDB-4354C9322E0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6FB3F3D-EA8C-4828-94F8-DAF878D07292}"/>
              </a:ext>
            </a:extLst>
          </p:cNvPr>
          <p:cNvSpPr>
            <a:spLocks noGrp="1"/>
          </p:cNvSpPr>
          <p:nvPr>
            <p:ph type="sldNum" sz="quarter" idx="12"/>
          </p:nvPr>
        </p:nvSpPr>
        <p:spPr/>
        <p:txBody>
          <a:bodyPr/>
          <a:lstStyle/>
          <a:p>
            <a:fld id="{22A865DF-6F26-4D35-B0EB-90B9C6888EB6}" type="slidenum">
              <a:rPr lang="zh-TW" altLang="en-US" smtClean="0"/>
              <a:t>‹#›</a:t>
            </a:fld>
            <a:endParaRPr lang="zh-TW" altLang="en-US"/>
          </a:p>
        </p:txBody>
      </p:sp>
    </p:spTree>
    <p:extLst>
      <p:ext uri="{BB962C8B-B14F-4D97-AF65-F5344CB8AC3E}">
        <p14:creationId xmlns:p14="http://schemas.microsoft.com/office/powerpoint/2010/main" val="1851937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C98DB7-1D80-4CF8-A9CF-5CEC3A62944D}"/>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692609CE-57D2-4281-8838-FE4DD27D5617}"/>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197C3D5C-D802-48CE-BB5E-BB25BBA9552B}"/>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D7F99CC6-DC13-4AD2-9171-F6FBDA7B70C1}"/>
              </a:ext>
            </a:extLst>
          </p:cNvPr>
          <p:cNvSpPr>
            <a:spLocks noGrp="1"/>
          </p:cNvSpPr>
          <p:nvPr>
            <p:ph type="dt" sz="half" idx="10"/>
          </p:nvPr>
        </p:nvSpPr>
        <p:spPr/>
        <p:txBody>
          <a:bodyPr/>
          <a:lstStyle/>
          <a:p>
            <a:fld id="{861A3B4A-FD4F-44C9-B5D4-9C0E14A189A0}" type="datetime1">
              <a:rPr lang="zh-TW" altLang="en-US" smtClean="0"/>
              <a:t>2022/7/17</a:t>
            </a:fld>
            <a:endParaRPr lang="zh-TW" altLang="en-US"/>
          </a:p>
        </p:txBody>
      </p:sp>
      <p:sp>
        <p:nvSpPr>
          <p:cNvPr id="6" name="頁尾版面配置區 5">
            <a:extLst>
              <a:ext uri="{FF2B5EF4-FFF2-40B4-BE49-F238E27FC236}">
                <a16:creationId xmlns:a16="http://schemas.microsoft.com/office/drawing/2014/main" id="{24AD1B00-72DA-46DF-A854-98EAEC4B910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A6D07F7-8AF4-4ACC-B3F0-F13FB9FBCEC2}"/>
              </a:ext>
            </a:extLst>
          </p:cNvPr>
          <p:cNvSpPr>
            <a:spLocks noGrp="1"/>
          </p:cNvSpPr>
          <p:nvPr>
            <p:ph type="sldNum" sz="quarter" idx="12"/>
          </p:nvPr>
        </p:nvSpPr>
        <p:spPr/>
        <p:txBody>
          <a:bodyPr/>
          <a:lstStyle/>
          <a:p>
            <a:fld id="{22A865DF-6F26-4D35-B0EB-90B9C6888EB6}" type="slidenum">
              <a:rPr lang="zh-TW" altLang="en-US" smtClean="0"/>
              <a:t>‹#›</a:t>
            </a:fld>
            <a:endParaRPr lang="zh-TW" altLang="en-US"/>
          </a:p>
        </p:txBody>
      </p:sp>
    </p:spTree>
    <p:extLst>
      <p:ext uri="{BB962C8B-B14F-4D97-AF65-F5344CB8AC3E}">
        <p14:creationId xmlns:p14="http://schemas.microsoft.com/office/powerpoint/2010/main" val="2627133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1A43F9-7654-45B6-9787-BCD1A4EBC1DB}"/>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19716432-4861-493E-8EB2-17FF623009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8B7FC600-8D44-4DEF-A1BF-EC533C6B3EC3}"/>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4345FA70-88C1-44E4-9D08-C6EB9ABA1C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6FAB5738-0F5D-475D-967F-22492FB431D1}"/>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915EC7CD-0F6C-4E4B-9A71-7100C6DD8DE0}"/>
              </a:ext>
            </a:extLst>
          </p:cNvPr>
          <p:cNvSpPr>
            <a:spLocks noGrp="1"/>
          </p:cNvSpPr>
          <p:nvPr>
            <p:ph type="dt" sz="half" idx="10"/>
          </p:nvPr>
        </p:nvSpPr>
        <p:spPr/>
        <p:txBody>
          <a:bodyPr/>
          <a:lstStyle/>
          <a:p>
            <a:fld id="{334497B5-148D-40E4-A155-431AF5DF575E}" type="datetime1">
              <a:rPr lang="zh-TW" altLang="en-US" smtClean="0"/>
              <a:t>2022/7/17</a:t>
            </a:fld>
            <a:endParaRPr lang="zh-TW" altLang="en-US"/>
          </a:p>
        </p:txBody>
      </p:sp>
      <p:sp>
        <p:nvSpPr>
          <p:cNvPr id="8" name="頁尾版面配置區 7">
            <a:extLst>
              <a:ext uri="{FF2B5EF4-FFF2-40B4-BE49-F238E27FC236}">
                <a16:creationId xmlns:a16="http://schemas.microsoft.com/office/drawing/2014/main" id="{18C7CF4D-3B02-4E0C-8262-EBB51617B30C}"/>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BE716060-012D-4CCE-B464-210F0D0DEEDC}"/>
              </a:ext>
            </a:extLst>
          </p:cNvPr>
          <p:cNvSpPr>
            <a:spLocks noGrp="1"/>
          </p:cNvSpPr>
          <p:nvPr>
            <p:ph type="sldNum" sz="quarter" idx="12"/>
          </p:nvPr>
        </p:nvSpPr>
        <p:spPr/>
        <p:txBody>
          <a:bodyPr/>
          <a:lstStyle/>
          <a:p>
            <a:fld id="{22A865DF-6F26-4D35-B0EB-90B9C6888EB6}" type="slidenum">
              <a:rPr lang="zh-TW" altLang="en-US" smtClean="0"/>
              <a:t>‹#›</a:t>
            </a:fld>
            <a:endParaRPr lang="zh-TW" altLang="en-US"/>
          </a:p>
        </p:txBody>
      </p:sp>
    </p:spTree>
    <p:extLst>
      <p:ext uri="{BB962C8B-B14F-4D97-AF65-F5344CB8AC3E}">
        <p14:creationId xmlns:p14="http://schemas.microsoft.com/office/powerpoint/2010/main" val="894049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AA971D-4CFA-450F-A3D9-CE98C18C002B}"/>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2F421993-B320-4344-AA13-14E2CC27B4BB}"/>
              </a:ext>
            </a:extLst>
          </p:cNvPr>
          <p:cNvSpPr>
            <a:spLocks noGrp="1"/>
          </p:cNvSpPr>
          <p:nvPr>
            <p:ph type="dt" sz="half" idx="10"/>
          </p:nvPr>
        </p:nvSpPr>
        <p:spPr/>
        <p:txBody>
          <a:bodyPr/>
          <a:lstStyle/>
          <a:p>
            <a:fld id="{4EC1475A-A824-404A-A6B0-E9B681EF17D2}" type="datetime1">
              <a:rPr lang="zh-TW" altLang="en-US" smtClean="0"/>
              <a:t>2022/7/17</a:t>
            </a:fld>
            <a:endParaRPr lang="zh-TW" altLang="en-US"/>
          </a:p>
        </p:txBody>
      </p:sp>
      <p:sp>
        <p:nvSpPr>
          <p:cNvPr id="4" name="頁尾版面配置區 3">
            <a:extLst>
              <a:ext uri="{FF2B5EF4-FFF2-40B4-BE49-F238E27FC236}">
                <a16:creationId xmlns:a16="http://schemas.microsoft.com/office/drawing/2014/main" id="{985F7C53-834B-4B5D-83A6-DFBDE7DBC72F}"/>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73BFF993-67CE-4E5D-98C3-2DE977864F38}"/>
              </a:ext>
            </a:extLst>
          </p:cNvPr>
          <p:cNvSpPr>
            <a:spLocks noGrp="1"/>
          </p:cNvSpPr>
          <p:nvPr>
            <p:ph type="sldNum" sz="quarter" idx="12"/>
          </p:nvPr>
        </p:nvSpPr>
        <p:spPr/>
        <p:txBody>
          <a:bodyPr/>
          <a:lstStyle/>
          <a:p>
            <a:fld id="{22A865DF-6F26-4D35-B0EB-90B9C6888EB6}" type="slidenum">
              <a:rPr lang="zh-TW" altLang="en-US" smtClean="0"/>
              <a:t>‹#›</a:t>
            </a:fld>
            <a:endParaRPr lang="zh-TW" altLang="en-US"/>
          </a:p>
        </p:txBody>
      </p:sp>
    </p:spTree>
    <p:extLst>
      <p:ext uri="{BB962C8B-B14F-4D97-AF65-F5344CB8AC3E}">
        <p14:creationId xmlns:p14="http://schemas.microsoft.com/office/powerpoint/2010/main" val="1462046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F63A32C-8821-4517-9816-7E511271950D}"/>
              </a:ext>
            </a:extLst>
          </p:cNvPr>
          <p:cNvSpPr>
            <a:spLocks noGrp="1"/>
          </p:cNvSpPr>
          <p:nvPr>
            <p:ph type="dt" sz="half" idx="10"/>
          </p:nvPr>
        </p:nvSpPr>
        <p:spPr/>
        <p:txBody>
          <a:bodyPr/>
          <a:lstStyle/>
          <a:p>
            <a:fld id="{94BE0B27-CD00-4928-A1E8-95FFCC999BA8}" type="datetime1">
              <a:rPr lang="zh-TW" altLang="en-US" smtClean="0"/>
              <a:t>2022/7/17</a:t>
            </a:fld>
            <a:endParaRPr lang="zh-TW" altLang="en-US"/>
          </a:p>
        </p:txBody>
      </p:sp>
      <p:sp>
        <p:nvSpPr>
          <p:cNvPr id="3" name="頁尾版面配置區 2">
            <a:extLst>
              <a:ext uri="{FF2B5EF4-FFF2-40B4-BE49-F238E27FC236}">
                <a16:creationId xmlns:a16="http://schemas.microsoft.com/office/drawing/2014/main" id="{A576E691-53A8-48FC-BF1A-4E814BA4B497}"/>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622A167C-563F-40CA-AD20-6D675E4A3939}"/>
              </a:ext>
            </a:extLst>
          </p:cNvPr>
          <p:cNvSpPr>
            <a:spLocks noGrp="1"/>
          </p:cNvSpPr>
          <p:nvPr>
            <p:ph type="sldNum" sz="quarter" idx="12"/>
          </p:nvPr>
        </p:nvSpPr>
        <p:spPr/>
        <p:txBody>
          <a:bodyPr/>
          <a:lstStyle/>
          <a:p>
            <a:fld id="{22A865DF-6F26-4D35-B0EB-90B9C6888EB6}" type="slidenum">
              <a:rPr lang="zh-TW" altLang="en-US" smtClean="0"/>
              <a:t>‹#›</a:t>
            </a:fld>
            <a:endParaRPr lang="zh-TW" altLang="en-US"/>
          </a:p>
        </p:txBody>
      </p:sp>
    </p:spTree>
    <p:extLst>
      <p:ext uri="{BB962C8B-B14F-4D97-AF65-F5344CB8AC3E}">
        <p14:creationId xmlns:p14="http://schemas.microsoft.com/office/powerpoint/2010/main" val="1812787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B24CBA-3C1A-4856-815D-A7A17E213B8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9B511B06-222C-4370-A5DE-D12FE375E9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E1048139-8469-41C4-A176-916C6856DF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228147BF-750E-4DAF-BF93-57A8684954A4}"/>
              </a:ext>
            </a:extLst>
          </p:cNvPr>
          <p:cNvSpPr>
            <a:spLocks noGrp="1"/>
          </p:cNvSpPr>
          <p:nvPr>
            <p:ph type="dt" sz="half" idx="10"/>
          </p:nvPr>
        </p:nvSpPr>
        <p:spPr/>
        <p:txBody>
          <a:bodyPr/>
          <a:lstStyle/>
          <a:p>
            <a:fld id="{AA697511-3435-4FBA-AA45-E76597ACF4C5}" type="datetime1">
              <a:rPr lang="zh-TW" altLang="en-US" smtClean="0"/>
              <a:t>2022/7/17</a:t>
            </a:fld>
            <a:endParaRPr lang="zh-TW" altLang="en-US"/>
          </a:p>
        </p:txBody>
      </p:sp>
      <p:sp>
        <p:nvSpPr>
          <p:cNvPr id="6" name="頁尾版面配置區 5">
            <a:extLst>
              <a:ext uri="{FF2B5EF4-FFF2-40B4-BE49-F238E27FC236}">
                <a16:creationId xmlns:a16="http://schemas.microsoft.com/office/drawing/2014/main" id="{938766DB-B55D-4124-A81E-1AD14BEB2E8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B43B0A6-FB76-4BBD-9E5B-CD2241594E13}"/>
              </a:ext>
            </a:extLst>
          </p:cNvPr>
          <p:cNvSpPr>
            <a:spLocks noGrp="1"/>
          </p:cNvSpPr>
          <p:nvPr>
            <p:ph type="sldNum" sz="quarter" idx="12"/>
          </p:nvPr>
        </p:nvSpPr>
        <p:spPr/>
        <p:txBody>
          <a:bodyPr/>
          <a:lstStyle/>
          <a:p>
            <a:fld id="{22A865DF-6F26-4D35-B0EB-90B9C6888EB6}" type="slidenum">
              <a:rPr lang="zh-TW" altLang="en-US" smtClean="0"/>
              <a:t>‹#›</a:t>
            </a:fld>
            <a:endParaRPr lang="zh-TW" altLang="en-US"/>
          </a:p>
        </p:txBody>
      </p:sp>
    </p:spTree>
    <p:extLst>
      <p:ext uri="{BB962C8B-B14F-4D97-AF65-F5344CB8AC3E}">
        <p14:creationId xmlns:p14="http://schemas.microsoft.com/office/powerpoint/2010/main" val="2335600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857B08-5E7C-4275-8102-33BC57CC7A3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B8C292EB-3347-4FED-8D7B-4E7F9BE300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DC8BFBC8-CDBC-4A21-AC1C-9EA020B0A8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59DFB8C4-F230-4BB2-8365-DECDC4A88B29}"/>
              </a:ext>
            </a:extLst>
          </p:cNvPr>
          <p:cNvSpPr>
            <a:spLocks noGrp="1"/>
          </p:cNvSpPr>
          <p:nvPr>
            <p:ph type="dt" sz="half" idx="10"/>
          </p:nvPr>
        </p:nvSpPr>
        <p:spPr/>
        <p:txBody>
          <a:bodyPr/>
          <a:lstStyle/>
          <a:p>
            <a:fld id="{79448688-3458-45A7-BFFD-B5DC8C2D1457}" type="datetime1">
              <a:rPr lang="zh-TW" altLang="en-US" smtClean="0"/>
              <a:t>2022/7/17</a:t>
            </a:fld>
            <a:endParaRPr lang="zh-TW" altLang="en-US"/>
          </a:p>
        </p:txBody>
      </p:sp>
      <p:sp>
        <p:nvSpPr>
          <p:cNvPr id="6" name="頁尾版面配置區 5">
            <a:extLst>
              <a:ext uri="{FF2B5EF4-FFF2-40B4-BE49-F238E27FC236}">
                <a16:creationId xmlns:a16="http://schemas.microsoft.com/office/drawing/2014/main" id="{ADC9B48A-321A-4B3C-A39E-E72CA76E35E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0D1C9608-A6EC-419C-9C59-D08EC9EF1A88}"/>
              </a:ext>
            </a:extLst>
          </p:cNvPr>
          <p:cNvSpPr>
            <a:spLocks noGrp="1"/>
          </p:cNvSpPr>
          <p:nvPr>
            <p:ph type="sldNum" sz="quarter" idx="12"/>
          </p:nvPr>
        </p:nvSpPr>
        <p:spPr/>
        <p:txBody>
          <a:bodyPr/>
          <a:lstStyle/>
          <a:p>
            <a:fld id="{22A865DF-6F26-4D35-B0EB-90B9C6888EB6}" type="slidenum">
              <a:rPr lang="zh-TW" altLang="en-US" smtClean="0"/>
              <a:t>‹#›</a:t>
            </a:fld>
            <a:endParaRPr lang="zh-TW" altLang="en-US"/>
          </a:p>
        </p:txBody>
      </p:sp>
    </p:spTree>
    <p:extLst>
      <p:ext uri="{BB962C8B-B14F-4D97-AF65-F5344CB8AC3E}">
        <p14:creationId xmlns:p14="http://schemas.microsoft.com/office/powerpoint/2010/main" val="229419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5DB09E1F-73BA-4A3A-9D8C-4A92FB8074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AD7F4E9-0BD4-424B-8148-428C210045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70919B7-BA16-4ECC-8C07-2B896074D4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55EEED-CFC2-4C61-8E2D-AAAE69778839}" type="datetime1">
              <a:rPr lang="zh-TW" altLang="en-US" smtClean="0"/>
              <a:t>2022/7/17</a:t>
            </a:fld>
            <a:endParaRPr lang="zh-TW" altLang="en-US"/>
          </a:p>
        </p:txBody>
      </p:sp>
      <p:sp>
        <p:nvSpPr>
          <p:cNvPr id="5" name="頁尾版面配置區 4">
            <a:extLst>
              <a:ext uri="{FF2B5EF4-FFF2-40B4-BE49-F238E27FC236}">
                <a16:creationId xmlns:a16="http://schemas.microsoft.com/office/drawing/2014/main" id="{B4DEDBDA-6BB5-44F2-8640-31235D3894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F55BDEB9-106D-476F-9D23-D43F67604E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A865DF-6F26-4D35-B0EB-90B9C6888EB6}" type="slidenum">
              <a:rPr lang="zh-TW" altLang="en-US" smtClean="0"/>
              <a:t>‹#›</a:t>
            </a:fld>
            <a:endParaRPr lang="zh-TW" altLang="en-US"/>
          </a:p>
        </p:txBody>
      </p:sp>
    </p:spTree>
    <p:extLst>
      <p:ext uri="{BB962C8B-B14F-4D97-AF65-F5344CB8AC3E}">
        <p14:creationId xmlns:p14="http://schemas.microsoft.com/office/powerpoint/2010/main" val="3563249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2">
            <a:extLst>
              <a:ext uri="{FF2B5EF4-FFF2-40B4-BE49-F238E27FC236}">
                <a16:creationId xmlns:a16="http://schemas.microsoft.com/office/drawing/2014/main" id="{CAF5BDA6-C25B-4EAB-AFB6-34FD82BBE412}"/>
              </a:ext>
            </a:extLst>
          </p:cNvPr>
          <p:cNvSpPr>
            <a:spLocks noGrp="1"/>
          </p:cNvSpPr>
          <p:nvPr>
            <p:ph type="subTitle" idx="1"/>
          </p:nvPr>
        </p:nvSpPr>
        <p:spPr>
          <a:xfrm>
            <a:off x="5008215" y="4378783"/>
            <a:ext cx="7056784" cy="2160240"/>
          </a:xfrm>
        </p:spPr>
        <p:txBody>
          <a:bodyPr>
            <a:noAutofit/>
          </a:bodyPr>
          <a:lstStyle/>
          <a:p>
            <a:pPr algn="r">
              <a:lnSpc>
                <a:spcPct val="80000"/>
              </a:lnSpc>
            </a:pPr>
            <a:r>
              <a:rPr lang="zh-TW" altLang="en-US" sz="2200" b="1" dirty="0">
                <a:latin typeface="標楷體" panose="03000509000000000000" pitchFamily="65" charset="-120"/>
                <a:ea typeface="標楷體" panose="03000509000000000000" pitchFamily="65" charset="-120"/>
              </a:rPr>
              <a:t>審查委員：吳政翰 博士</a:t>
            </a:r>
            <a:endParaRPr lang="en-US" altLang="zh-TW" sz="2200" b="1" dirty="0">
              <a:latin typeface="標楷體" panose="03000509000000000000" pitchFamily="65" charset="-120"/>
              <a:ea typeface="標楷體" panose="03000509000000000000" pitchFamily="65" charset="-120"/>
            </a:endParaRPr>
          </a:p>
          <a:p>
            <a:pPr algn="r">
              <a:lnSpc>
                <a:spcPct val="80000"/>
              </a:lnSpc>
            </a:pPr>
            <a:r>
              <a:rPr lang="zh-TW" altLang="en-US" sz="2200" b="1" dirty="0">
                <a:latin typeface="標楷體" panose="03000509000000000000" pitchFamily="65" charset="-120"/>
                <a:ea typeface="標楷體" panose="03000509000000000000" pitchFamily="65" charset="-120"/>
              </a:rPr>
              <a:t>侯建任 博士</a:t>
            </a:r>
            <a:endParaRPr lang="en-US" altLang="zh-TW" sz="2200" b="1" dirty="0">
              <a:latin typeface="標楷體" panose="03000509000000000000" pitchFamily="65" charset="-120"/>
              <a:ea typeface="標楷體" panose="03000509000000000000" pitchFamily="65" charset="-120"/>
            </a:endParaRPr>
          </a:p>
          <a:p>
            <a:pPr algn="r">
              <a:lnSpc>
                <a:spcPct val="80000"/>
              </a:lnSpc>
            </a:pPr>
            <a:endParaRPr lang="en-US" altLang="zh-TW" sz="2200" b="1" dirty="0">
              <a:latin typeface="標楷體" panose="03000509000000000000" pitchFamily="65" charset="-120"/>
              <a:ea typeface="標楷體" panose="03000509000000000000" pitchFamily="65" charset="-120"/>
            </a:endParaRPr>
          </a:p>
          <a:p>
            <a:pPr algn="r">
              <a:lnSpc>
                <a:spcPct val="80000"/>
              </a:lnSpc>
            </a:pPr>
            <a:r>
              <a:rPr lang="zh-TW" altLang="en-US" sz="2200" b="1" dirty="0">
                <a:latin typeface="標楷體" panose="03000509000000000000" pitchFamily="65" charset="-120"/>
                <a:ea typeface="標楷體" panose="03000509000000000000" pitchFamily="65" charset="-120"/>
              </a:rPr>
              <a:t>指導教授：王惠嘉 博士</a:t>
            </a:r>
            <a:endParaRPr lang="en-US" altLang="zh-TW" sz="2200" b="1" dirty="0">
              <a:latin typeface="標楷體" panose="03000509000000000000" pitchFamily="65" charset="-120"/>
              <a:ea typeface="標楷體" panose="03000509000000000000" pitchFamily="65" charset="-120"/>
            </a:endParaRPr>
          </a:p>
          <a:p>
            <a:pPr algn="r">
              <a:lnSpc>
                <a:spcPct val="80000"/>
              </a:lnSpc>
            </a:pPr>
            <a:endParaRPr lang="en-US" altLang="zh-TW" sz="2200" b="1" dirty="0">
              <a:latin typeface="標楷體" panose="03000509000000000000" pitchFamily="65" charset="-120"/>
              <a:ea typeface="標楷體" panose="03000509000000000000" pitchFamily="65" charset="-120"/>
            </a:endParaRPr>
          </a:p>
          <a:p>
            <a:pPr algn="r">
              <a:lnSpc>
                <a:spcPct val="80000"/>
              </a:lnSpc>
            </a:pPr>
            <a:r>
              <a:rPr lang="zh-TW" altLang="en-US" sz="2200" b="1" dirty="0">
                <a:latin typeface="標楷體" panose="03000509000000000000" pitchFamily="65" charset="-120"/>
                <a:ea typeface="標楷體" panose="03000509000000000000" pitchFamily="65" charset="-120"/>
              </a:rPr>
              <a:t>國立成功大學  工資管所  吳翌暄</a:t>
            </a:r>
          </a:p>
        </p:txBody>
      </p:sp>
      <p:grpSp>
        <p:nvGrpSpPr>
          <p:cNvPr id="15" name="群組 14">
            <a:extLst>
              <a:ext uri="{FF2B5EF4-FFF2-40B4-BE49-F238E27FC236}">
                <a16:creationId xmlns:a16="http://schemas.microsoft.com/office/drawing/2014/main" id="{4237EA36-27FB-46C5-AF6E-9561B2EC05F8}"/>
              </a:ext>
            </a:extLst>
          </p:cNvPr>
          <p:cNvGrpSpPr/>
          <p:nvPr/>
        </p:nvGrpSpPr>
        <p:grpSpPr>
          <a:xfrm>
            <a:off x="-152400" y="925623"/>
            <a:ext cx="12064999" cy="3686629"/>
            <a:chOff x="0" y="1230423"/>
            <a:chExt cx="12064999" cy="3686629"/>
          </a:xfrm>
        </p:grpSpPr>
        <p:sp>
          <p:nvSpPr>
            <p:cNvPr id="12" name="梯形 11">
              <a:extLst>
                <a:ext uri="{FF2B5EF4-FFF2-40B4-BE49-F238E27FC236}">
                  <a16:creationId xmlns:a16="http://schemas.microsoft.com/office/drawing/2014/main" id="{0FF0DB11-D65B-477E-B338-AB7D46BB5FAC}"/>
                </a:ext>
              </a:extLst>
            </p:cNvPr>
            <p:cNvSpPr/>
            <p:nvPr/>
          </p:nvSpPr>
          <p:spPr>
            <a:xfrm>
              <a:off x="0" y="3981369"/>
              <a:ext cx="5255097" cy="317858"/>
            </a:xfrm>
            <a:prstGeom prst="trapezoid">
              <a:avLst/>
            </a:prstGeom>
            <a:gradFill flip="none" rotWithShape="1">
              <a:gsLst>
                <a:gs pos="0">
                  <a:srgbClr val="0070C0"/>
                </a:gs>
                <a:gs pos="100000">
                  <a:schemeClr val="accent1">
                    <a:lumMod val="60000"/>
                    <a:lumOff val="4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群組 8">
              <a:extLst>
                <a:ext uri="{FF2B5EF4-FFF2-40B4-BE49-F238E27FC236}">
                  <a16:creationId xmlns:a16="http://schemas.microsoft.com/office/drawing/2014/main" id="{EFAFE7F6-38D8-4125-A784-4A3B8330F5F7}"/>
                </a:ext>
              </a:extLst>
            </p:cNvPr>
            <p:cNvGrpSpPr/>
            <p:nvPr/>
          </p:nvGrpSpPr>
          <p:grpSpPr>
            <a:xfrm>
              <a:off x="958850" y="1230423"/>
              <a:ext cx="9893300" cy="3686629"/>
              <a:chOff x="1149350" y="951023"/>
              <a:chExt cx="9893300" cy="3686629"/>
            </a:xfrm>
          </p:grpSpPr>
          <p:sp>
            <p:nvSpPr>
              <p:cNvPr id="7" name="圆角矩形 1523">
                <a:extLst>
                  <a:ext uri="{FF2B5EF4-FFF2-40B4-BE49-F238E27FC236}">
                    <a16:creationId xmlns:a16="http://schemas.microsoft.com/office/drawing/2014/main" id="{CB4D301E-EA01-47D4-95A9-6A508CFD6556}"/>
                  </a:ext>
                </a:extLst>
              </p:cNvPr>
              <p:cNvSpPr/>
              <p:nvPr/>
            </p:nvSpPr>
            <p:spPr>
              <a:xfrm>
                <a:off x="2952750" y="951023"/>
                <a:ext cx="6096000" cy="3686629"/>
              </a:xfrm>
              <a:prstGeom prst="roundRect">
                <a:avLst>
                  <a:gd name="adj" fmla="val 2756"/>
                </a:avLst>
              </a:prstGeom>
              <a:noFill/>
              <a:ln w="25400">
                <a:gradFill flip="none" rotWithShape="1">
                  <a:gsLst>
                    <a:gs pos="82000">
                      <a:schemeClr val="bg1">
                        <a:alpha val="0"/>
                      </a:schemeClr>
                    </a:gs>
                    <a:gs pos="23000">
                      <a:schemeClr val="bg1">
                        <a:alpha val="0"/>
                      </a:schemeClr>
                    </a:gs>
                    <a:gs pos="0">
                      <a:schemeClr val="bg1">
                        <a:lumMod val="75000"/>
                      </a:schemeClr>
                    </a:gs>
                    <a:gs pos="100000">
                      <a:schemeClr val="bg1">
                        <a:lumMod val="75000"/>
                      </a:schemeClr>
                    </a:gs>
                  </a:gsLst>
                  <a:lin ang="162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8" name="圆角矩形 5">
                <a:extLst>
                  <a:ext uri="{FF2B5EF4-FFF2-40B4-BE49-F238E27FC236}">
                    <a16:creationId xmlns:a16="http://schemas.microsoft.com/office/drawing/2014/main" id="{E26BE3BE-EFB5-43F1-BC17-9AF6AB25B628}"/>
                  </a:ext>
                </a:extLst>
              </p:cNvPr>
              <p:cNvSpPr/>
              <p:nvPr/>
            </p:nvSpPr>
            <p:spPr>
              <a:xfrm>
                <a:off x="1149350" y="1587500"/>
                <a:ext cx="9893300" cy="2235200"/>
              </a:xfrm>
              <a:prstGeom prst="roundRect">
                <a:avLst>
                  <a:gd name="adj" fmla="val 4545"/>
                </a:avLst>
              </a:prstGeom>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sz="5000" dirty="0">
                    <a:latin typeface="標楷體" panose="03000509000000000000" pitchFamily="65" charset="-120"/>
                    <a:ea typeface="標楷體" panose="03000509000000000000" pitchFamily="65" charset="-120"/>
                  </a:rPr>
                  <a:t>使用深度強化學習以投資人風險個性進行投資組合管理 </a:t>
                </a:r>
                <a:endParaRPr lang="zh-CN" altLang="en-US" sz="5000" dirty="0">
                  <a:solidFill>
                    <a:schemeClr val="bg1"/>
                  </a:solidFill>
                  <a:latin typeface="標楷體" panose="03000509000000000000" pitchFamily="65" charset="-120"/>
                  <a:ea typeface="標楷體" panose="03000509000000000000" pitchFamily="65" charset="-120"/>
                  <a:cs typeface="Microsoft Himalaya" panose="01010100010101010101" pitchFamily="2" charset="0"/>
                </a:endParaRPr>
              </a:p>
            </p:txBody>
          </p:sp>
        </p:grpSp>
        <p:sp>
          <p:nvSpPr>
            <p:cNvPr id="13" name="梯形 12">
              <a:extLst>
                <a:ext uri="{FF2B5EF4-FFF2-40B4-BE49-F238E27FC236}">
                  <a16:creationId xmlns:a16="http://schemas.microsoft.com/office/drawing/2014/main" id="{DD555E37-2AE1-469B-BE02-9C6A53D82E3C}"/>
                </a:ext>
              </a:extLst>
            </p:cNvPr>
            <p:cNvSpPr/>
            <p:nvPr/>
          </p:nvSpPr>
          <p:spPr>
            <a:xfrm rot="10800000">
              <a:off x="6962301" y="1600200"/>
              <a:ext cx="5102698" cy="266700"/>
            </a:xfrm>
            <a:prstGeom prst="trapezoid">
              <a:avLst/>
            </a:prstGeom>
            <a:gradFill flip="none" rotWithShape="1">
              <a:gsLst>
                <a:gs pos="0">
                  <a:srgbClr val="0070C0"/>
                </a:gs>
                <a:gs pos="100000">
                  <a:schemeClr val="accent1">
                    <a:lumMod val="60000"/>
                    <a:lumOff val="4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投影片編號版面配置區 3">
            <a:extLst>
              <a:ext uri="{FF2B5EF4-FFF2-40B4-BE49-F238E27FC236}">
                <a16:creationId xmlns:a16="http://schemas.microsoft.com/office/drawing/2014/main" id="{F86C7046-42DA-427B-B5A8-246EB5BE98F2}"/>
              </a:ext>
            </a:extLst>
          </p:cNvPr>
          <p:cNvSpPr>
            <a:spLocks noGrp="1"/>
          </p:cNvSpPr>
          <p:nvPr>
            <p:ph type="sldNum" sz="quarter" idx="12"/>
          </p:nvPr>
        </p:nvSpPr>
        <p:spPr/>
        <p:txBody>
          <a:bodyPr/>
          <a:lstStyle/>
          <a:p>
            <a:fld id="{22A865DF-6F26-4D35-B0EB-90B9C6888EB6}" type="slidenum">
              <a:rPr lang="zh-TW" altLang="en-US" smtClean="0"/>
              <a:t>1</a:t>
            </a:fld>
            <a:endParaRPr lang="zh-TW" altLang="en-US"/>
          </a:p>
        </p:txBody>
      </p:sp>
    </p:spTree>
    <p:extLst>
      <p:ext uri="{BB962C8B-B14F-4D97-AF65-F5344CB8AC3E}">
        <p14:creationId xmlns:p14="http://schemas.microsoft.com/office/powerpoint/2010/main" val="1483674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5">
            <a:extLst>
              <a:ext uri="{FF2B5EF4-FFF2-40B4-BE49-F238E27FC236}">
                <a16:creationId xmlns:a16="http://schemas.microsoft.com/office/drawing/2014/main" id="{43AB43F4-931E-402D-ABA3-DAD45D271163}"/>
              </a:ext>
            </a:extLst>
          </p:cNvPr>
          <p:cNvSpPr/>
          <p:nvPr/>
        </p:nvSpPr>
        <p:spPr>
          <a:xfrm>
            <a:off x="1320802" y="1"/>
            <a:ext cx="9550398" cy="771316"/>
          </a:xfrm>
          <a:custGeom>
            <a:avLst/>
            <a:gdLst>
              <a:gd name="connsiteX0" fmla="*/ 0 w 9550398"/>
              <a:gd name="connsiteY0" fmla="*/ 0 h 638381"/>
              <a:gd name="connsiteX1" fmla="*/ 9550398 w 9550398"/>
              <a:gd name="connsiteY1" fmla="*/ 0 h 638381"/>
              <a:gd name="connsiteX2" fmla="*/ 9550398 w 9550398"/>
              <a:gd name="connsiteY2" fmla="*/ 549495 h 638381"/>
              <a:gd name="connsiteX3" fmla="*/ 9461512 w 9550398"/>
              <a:gd name="connsiteY3" fmla="*/ 638381 h 638381"/>
              <a:gd name="connsiteX4" fmla="*/ 88886 w 9550398"/>
              <a:gd name="connsiteY4" fmla="*/ 638381 h 638381"/>
              <a:gd name="connsiteX5" fmla="*/ 0 w 9550398"/>
              <a:gd name="connsiteY5" fmla="*/ 549495 h 638381"/>
              <a:gd name="connsiteX6" fmla="*/ 0 w 9550398"/>
              <a:gd name="connsiteY6" fmla="*/ 0 h 63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0398" h="638381">
                <a:moveTo>
                  <a:pt x="0" y="0"/>
                </a:moveTo>
                <a:lnTo>
                  <a:pt x="9550398" y="0"/>
                </a:lnTo>
                <a:lnTo>
                  <a:pt x="9550398" y="549495"/>
                </a:lnTo>
                <a:cubicBezTo>
                  <a:pt x="9550398" y="598585"/>
                  <a:pt x="9510602" y="638381"/>
                  <a:pt x="9461512" y="638381"/>
                </a:cubicBezTo>
                <a:lnTo>
                  <a:pt x="88886" y="638381"/>
                </a:lnTo>
                <a:cubicBezTo>
                  <a:pt x="39796" y="638381"/>
                  <a:pt x="0" y="598585"/>
                  <a:pt x="0" y="549495"/>
                </a:cubicBez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標楷體" panose="03000509000000000000" pitchFamily="65" charset="-120"/>
                <a:ea typeface="標楷體" panose="03000509000000000000" pitchFamily="65" charset="-120"/>
              </a:rPr>
              <a:t>研究目的</a:t>
            </a:r>
            <a:endParaRPr lang="zh-CN" altLang="en-US" sz="3600" b="1" dirty="0">
              <a:solidFill>
                <a:schemeClr val="bg1"/>
              </a:solidFill>
              <a:latin typeface="標楷體" panose="03000509000000000000" pitchFamily="65" charset="-120"/>
              <a:ea typeface="標楷體" panose="03000509000000000000" pitchFamily="65" charset="-120"/>
            </a:endParaRPr>
          </a:p>
        </p:txBody>
      </p:sp>
      <p:sp>
        <p:nvSpPr>
          <p:cNvPr id="5" name="投影片編號版面配置區 4">
            <a:extLst>
              <a:ext uri="{FF2B5EF4-FFF2-40B4-BE49-F238E27FC236}">
                <a16:creationId xmlns:a16="http://schemas.microsoft.com/office/drawing/2014/main" id="{EEFAFF87-2935-42F4-8752-8AE1703029F0}"/>
              </a:ext>
            </a:extLst>
          </p:cNvPr>
          <p:cNvSpPr>
            <a:spLocks noGrp="1"/>
          </p:cNvSpPr>
          <p:nvPr>
            <p:ph type="sldNum" sz="quarter" idx="12"/>
          </p:nvPr>
        </p:nvSpPr>
        <p:spPr/>
        <p:txBody>
          <a:bodyPr/>
          <a:lstStyle/>
          <a:p>
            <a:fld id="{22A865DF-6F26-4D35-B0EB-90B9C6888EB6}" type="slidenum">
              <a:rPr lang="zh-TW" altLang="en-US" smtClean="0"/>
              <a:t>10</a:t>
            </a:fld>
            <a:endParaRPr lang="zh-TW" altLang="en-US"/>
          </a:p>
        </p:txBody>
      </p:sp>
      <p:sp>
        <p:nvSpPr>
          <p:cNvPr id="23" name="內容版面配置區 2">
            <a:extLst>
              <a:ext uri="{FF2B5EF4-FFF2-40B4-BE49-F238E27FC236}">
                <a16:creationId xmlns:a16="http://schemas.microsoft.com/office/drawing/2014/main" id="{F1815734-9217-DB5A-29E6-C0DCA786BF5F}"/>
              </a:ext>
            </a:extLst>
          </p:cNvPr>
          <p:cNvSpPr>
            <a:spLocks noGrp="1"/>
          </p:cNvSpPr>
          <p:nvPr>
            <p:ph idx="1"/>
          </p:nvPr>
        </p:nvSpPr>
        <p:spPr>
          <a:xfrm>
            <a:off x="1320802" y="1144578"/>
            <a:ext cx="9789650" cy="5098906"/>
          </a:xfrm>
        </p:spPr>
        <p:txBody>
          <a:bodyPr>
            <a:normAutofit/>
          </a:bodyPr>
          <a:lstStyle/>
          <a:p>
            <a:pPr marL="457200" indent="-457200">
              <a:buFont typeface="+mj-lt"/>
              <a:buAutoNum type="arabicPeriod"/>
            </a:pPr>
            <a:r>
              <a:rPr lang="zh-TW" altLang="en-US" sz="2500" dirty="0">
                <a:latin typeface="Times New Roman" panose="02020603050405020304" pitchFamily="18" charset="0"/>
                <a:ea typeface="標楷體" panose="03000509000000000000" pitchFamily="65" charset="-120"/>
              </a:rPr>
              <a:t>探討不同投資組合之資產配置的數量，提出最佳數量的投資組合。</a:t>
            </a:r>
            <a:endParaRPr lang="en-US" altLang="zh-TW" sz="2500" dirty="0">
              <a:latin typeface="Times New Roman" panose="02020603050405020304" pitchFamily="18" charset="0"/>
              <a:ea typeface="標楷體" panose="03000509000000000000" pitchFamily="65" charset="-120"/>
            </a:endParaRPr>
          </a:p>
          <a:p>
            <a:pPr marL="457200" indent="-457200">
              <a:buFont typeface="+mj-lt"/>
              <a:buAutoNum type="arabicPeriod"/>
            </a:pPr>
            <a:endParaRPr lang="en-US" altLang="zh-TW" sz="2500" dirty="0">
              <a:latin typeface="Times New Roman" panose="02020603050405020304" pitchFamily="18" charset="0"/>
              <a:ea typeface="標楷體" panose="03000509000000000000" pitchFamily="65" charset="-120"/>
            </a:endParaRPr>
          </a:p>
          <a:p>
            <a:pPr marL="457200" indent="-457200">
              <a:buFont typeface="+mj-lt"/>
              <a:buAutoNum type="arabicPeriod"/>
            </a:pPr>
            <a:r>
              <a:rPr lang="zh-TW" altLang="en-US" sz="2500" dirty="0">
                <a:latin typeface="Times New Roman" panose="02020603050405020304" pitchFamily="18" charset="0"/>
                <a:ea typeface="標楷體" panose="03000509000000000000" pitchFamily="65" charset="-120"/>
              </a:rPr>
              <a:t>探討不同交易策略，提出最適合的交易策略。 </a:t>
            </a:r>
            <a:endParaRPr lang="en-US" altLang="zh-TW" sz="2500" dirty="0">
              <a:latin typeface="Times New Roman" panose="02020603050405020304" pitchFamily="18" charset="0"/>
              <a:ea typeface="標楷體" panose="03000509000000000000" pitchFamily="65" charset="-120"/>
            </a:endParaRPr>
          </a:p>
          <a:p>
            <a:pPr marL="457200" indent="-457200">
              <a:buFont typeface="+mj-lt"/>
              <a:buAutoNum type="arabicPeriod"/>
            </a:pPr>
            <a:endParaRPr lang="en-US" altLang="zh-TW" sz="2500" dirty="0">
              <a:latin typeface="Times New Roman" panose="02020603050405020304" pitchFamily="18" charset="0"/>
              <a:ea typeface="標楷體" panose="03000509000000000000" pitchFamily="65" charset="-120"/>
            </a:endParaRPr>
          </a:p>
          <a:p>
            <a:pPr marL="457200" indent="-457200">
              <a:buFont typeface="+mj-lt"/>
              <a:buAutoNum type="arabicPeriod"/>
            </a:pPr>
            <a:r>
              <a:rPr lang="zh-TW" altLang="en-US" sz="2500" dirty="0">
                <a:latin typeface="Times New Roman" panose="02020603050405020304" pitchFamily="18" charset="0"/>
                <a:ea typeface="標楷體" panose="03000509000000000000" pitchFamily="65" charset="-120"/>
              </a:rPr>
              <a:t>探討深度強化學習訓練集資料範圍是否會影響到獲利。</a:t>
            </a:r>
            <a:endParaRPr lang="en-US" altLang="zh-TW" sz="2500" dirty="0">
              <a:latin typeface="Times New Roman" panose="02020603050405020304" pitchFamily="18" charset="0"/>
              <a:ea typeface="標楷體" panose="03000509000000000000" pitchFamily="65" charset="-120"/>
            </a:endParaRPr>
          </a:p>
          <a:p>
            <a:pPr marL="457200" indent="-457200">
              <a:buFont typeface="+mj-lt"/>
              <a:buAutoNum type="arabicPeriod"/>
            </a:pPr>
            <a:endParaRPr lang="en-US" altLang="zh-TW" sz="2500" dirty="0">
              <a:latin typeface="Times New Roman" panose="02020603050405020304" pitchFamily="18" charset="0"/>
              <a:ea typeface="標楷體" panose="03000509000000000000" pitchFamily="65" charset="-120"/>
            </a:endParaRPr>
          </a:p>
          <a:p>
            <a:pPr marL="457200" indent="-457200">
              <a:buFont typeface="+mj-lt"/>
              <a:buAutoNum type="arabicPeriod" startAt="4"/>
            </a:pPr>
            <a:r>
              <a:rPr lang="zh-TW" altLang="en-US" sz="2500" dirty="0">
                <a:latin typeface="Times New Roman" panose="02020603050405020304" pitchFamily="18" charset="0"/>
                <a:ea typeface="標楷體" panose="03000509000000000000" pitchFamily="65" charset="-120"/>
              </a:rPr>
              <a:t>探討在同一組投資組合之 </a:t>
            </a:r>
            <a:r>
              <a:rPr lang="en-US" altLang="zh-TW" sz="2500" dirty="0">
                <a:latin typeface="Times New Roman" panose="02020603050405020304" pitchFamily="18" charset="0"/>
                <a:ea typeface="標楷體" panose="03000509000000000000" pitchFamily="65" charset="-120"/>
              </a:rPr>
              <a:t>A2C(Advantage Actor Critic)</a:t>
            </a:r>
            <a:r>
              <a:rPr lang="zh-TW" altLang="zh-TW" sz="2500" dirty="0">
                <a:latin typeface="Times New Roman" panose="02020603050405020304" pitchFamily="18" charset="0"/>
                <a:ea typeface="標楷體" panose="03000509000000000000" pitchFamily="65" charset="-120"/>
              </a:rPr>
              <a:t>與</a:t>
            </a:r>
            <a:r>
              <a:rPr lang="en-US" altLang="zh-TW" sz="2500" dirty="0">
                <a:latin typeface="Times New Roman" panose="02020603050405020304" pitchFamily="18" charset="0"/>
                <a:ea typeface="標楷體" panose="03000509000000000000" pitchFamily="65" charset="-120"/>
              </a:rPr>
              <a:t>PPO(Proximal Policy Optimization)</a:t>
            </a:r>
            <a:r>
              <a:rPr lang="zh-TW" altLang="en-US" sz="2500" dirty="0">
                <a:latin typeface="Times New Roman" panose="02020603050405020304" pitchFamily="18" charset="0"/>
                <a:ea typeface="標楷體" panose="03000509000000000000" pitchFamily="65" charset="-120"/>
              </a:rPr>
              <a:t>模型比較。 </a:t>
            </a:r>
            <a:endParaRPr lang="en-US" altLang="zh-TW" sz="2500" dirty="0">
              <a:latin typeface="Times New Roman" panose="02020603050405020304" pitchFamily="18" charset="0"/>
              <a:ea typeface="標楷體" panose="03000509000000000000" pitchFamily="65" charset="-120"/>
            </a:endParaRPr>
          </a:p>
          <a:p>
            <a:pPr marL="457200" indent="-457200">
              <a:buFont typeface="+mj-lt"/>
              <a:buAutoNum type="arabicPeriod" startAt="4"/>
            </a:pPr>
            <a:endParaRPr lang="en-US" altLang="zh-TW" sz="2500" dirty="0">
              <a:latin typeface="Times New Roman" panose="02020603050405020304" pitchFamily="18" charset="0"/>
              <a:ea typeface="標楷體" panose="03000509000000000000" pitchFamily="65" charset="-120"/>
            </a:endParaRPr>
          </a:p>
          <a:p>
            <a:pPr marL="457200" indent="-457200">
              <a:buFont typeface="+mj-lt"/>
              <a:buAutoNum type="arabicPeriod" startAt="4"/>
            </a:pPr>
            <a:r>
              <a:rPr lang="zh-TW" altLang="en-US" sz="2500" dirty="0">
                <a:latin typeface="Times New Roman" panose="02020603050405020304" pitchFamily="18" charset="0"/>
                <a:ea typeface="標楷體" panose="03000509000000000000" pitchFamily="65" charset="-120"/>
              </a:rPr>
              <a:t>以訓練好的模型為基準，來探討保守型、穩健型、積極型之投資組合是否能勝任銀行利率。 </a:t>
            </a:r>
            <a:endParaRPr lang="en-US" altLang="zh-TW" sz="2500" dirty="0">
              <a:latin typeface="Times New Roman" panose="02020603050405020304" pitchFamily="18" charset="0"/>
              <a:ea typeface="標楷體" panose="03000509000000000000" pitchFamily="65" charset="-120"/>
            </a:endParaRPr>
          </a:p>
          <a:p>
            <a:pPr marL="457200" indent="-457200">
              <a:buFont typeface="+mj-lt"/>
              <a:buAutoNum type="arabicPeriod"/>
            </a:pPr>
            <a:endParaRPr lang="en-US" altLang="zh-TW" sz="2500" dirty="0">
              <a:latin typeface="Times New Roman" panose="02020603050405020304" pitchFamily="18" charset="0"/>
              <a:ea typeface="標楷體" panose="03000509000000000000" pitchFamily="65" charset="-120"/>
            </a:endParaRPr>
          </a:p>
          <a:p>
            <a:pPr marL="457200" indent="-457200">
              <a:buFont typeface="+mj-lt"/>
              <a:buAutoNum type="arabicPeriod"/>
            </a:pPr>
            <a:endParaRPr lang="en-US" altLang="zh-TW" sz="2500" dirty="0">
              <a:latin typeface="Times New Roman" panose="02020603050405020304" pitchFamily="18" charset="0"/>
              <a:ea typeface="標楷體" panose="03000509000000000000" pitchFamily="65" charset="-120"/>
            </a:endParaRPr>
          </a:p>
          <a:p>
            <a:pPr marL="0" indent="0">
              <a:buNone/>
            </a:pPr>
            <a:endParaRPr lang="en-US" altLang="zh-TW" sz="2200" kern="1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sz="2200" kern="100"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endParaRPr lang="zh-TW" altLang="en-US" sz="22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1225044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5">
            <a:extLst>
              <a:ext uri="{FF2B5EF4-FFF2-40B4-BE49-F238E27FC236}">
                <a16:creationId xmlns:a16="http://schemas.microsoft.com/office/drawing/2014/main" id="{43AB43F4-931E-402D-ABA3-DAD45D271163}"/>
              </a:ext>
            </a:extLst>
          </p:cNvPr>
          <p:cNvSpPr/>
          <p:nvPr/>
        </p:nvSpPr>
        <p:spPr>
          <a:xfrm>
            <a:off x="1320802" y="1"/>
            <a:ext cx="9550398" cy="771316"/>
          </a:xfrm>
          <a:custGeom>
            <a:avLst/>
            <a:gdLst>
              <a:gd name="connsiteX0" fmla="*/ 0 w 9550398"/>
              <a:gd name="connsiteY0" fmla="*/ 0 h 638381"/>
              <a:gd name="connsiteX1" fmla="*/ 9550398 w 9550398"/>
              <a:gd name="connsiteY1" fmla="*/ 0 h 638381"/>
              <a:gd name="connsiteX2" fmla="*/ 9550398 w 9550398"/>
              <a:gd name="connsiteY2" fmla="*/ 549495 h 638381"/>
              <a:gd name="connsiteX3" fmla="*/ 9461512 w 9550398"/>
              <a:gd name="connsiteY3" fmla="*/ 638381 h 638381"/>
              <a:gd name="connsiteX4" fmla="*/ 88886 w 9550398"/>
              <a:gd name="connsiteY4" fmla="*/ 638381 h 638381"/>
              <a:gd name="connsiteX5" fmla="*/ 0 w 9550398"/>
              <a:gd name="connsiteY5" fmla="*/ 549495 h 638381"/>
              <a:gd name="connsiteX6" fmla="*/ 0 w 9550398"/>
              <a:gd name="connsiteY6" fmla="*/ 0 h 63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0398" h="638381">
                <a:moveTo>
                  <a:pt x="0" y="0"/>
                </a:moveTo>
                <a:lnTo>
                  <a:pt x="9550398" y="0"/>
                </a:lnTo>
                <a:lnTo>
                  <a:pt x="9550398" y="549495"/>
                </a:lnTo>
                <a:cubicBezTo>
                  <a:pt x="9550398" y="598585"/>
                  <a:pt x="9510602" y="638381"/>
                  <a:pt x="9461512" y="638381"/>
                </a:cubicBezTo>
                <a:lnTo>
                  <a:pt x="88886" y="638381"/>
                </a:lnTo>
                <a:cubicBezTo>
                  <a:pt x="39796" y="638381"/>
                  <a:pt x="0" y="598585"/>
                  <a:pt x="0" y="549495"/>
                </a:cubicBez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標楷體" panose="03000509000000000000" pitchFamily="65" charset="-120"/>
                <a:ea typeface="標楷體" panose="03000509000000000000" pitchFamily="65" charset="-120"/>
              </a:rPr>
              <a:t>研究範圍與限制</a:t>
            </a:r>
            <a:endParaRPr lang="zh-CN" altLang="en-US" sz="3600" b="1" dirty="0">
              <a:solidFill>
                <a:schemeClr val="bg1"/>
              </a:solidFill>
              <a:latin typeface="標楷體" panose="03000509000000000000" pitchFamily="65" charset="-120"/>
              <a:ea typeface="標楷體" panose="03000509000000000000" pitchFamily="65" charset="-120"/>
            </a:endParaRPr>
          </a:p>
        </p:txBody>
      </p:sp>
      <p:sp>
        <p:nvSpPr>
          <p:cNvPr id="85" name="投影片編號版面配置區 84">
            <a:extLst>
              <a:ext uri="{FF2B5EF4-FFF2-40B4-BE49-F238E27FC236}">
                <a16:creationId xmlns:a16="http://schemas.microsoft.com/office/drawing/2014/main" id="{31C02F75-FA56-4A85-B498-2345BF42DFD5}"/>
              </a:ext>
            </a:extLst>
          </p:cNvPr>
          <p:cNvSpPr>
            <a:spLocks noGrp="1"/>
          </p:cNvSpPr>
          <p:nvPr>
            <p:ph type="sldNum" sz="quarter" idx="12"/>
          </p:nvPr>
        </p:nvSpPr>
        <p:spPr/>
        <p:txBody>
          <a:bodyPr/>
          <a:lstStyle/>
          <a:p>
            <a:fld id="{22A865DF-6F26-4D35-B0EB-90B9C6888EB6}" type="slidenum">
              <a:rPr lang="zh-TW" altLang="en-US" smtClean="0"/>
              <a:t>11</a:t>
            </a:fld>
            <a:endParaRPr lang="zh-TW" altLang="en-US" dirty="0"/>
          </a:p>
        </p:txBody>
      </p:sp>
      <p:sp>
        <p:nvSpPr>
          <p:cNvPr id="18" name="內容版面配置區 2">
            <a:extLst>
              <a:ext uri="{FF2B5EF4-FFF2-40B4-BE49-F238E27FC236}">
                <a16:creationId xmlns:a16="http://schemas.microsoft.com/office/drawing/2014/main" id="{993B7E09-21FD-1B6F-8947-C4265833B476}"/>
              </a:ext>
            </a:extLst>
          </p:cNvPr>
          <p:cNvSpPr>
            <a:spLocks noGrp="1"/>
          </p:cNvSpPr>
          <p:nvPr>
            <p:ph idx="1"/>
          </p:nvPr>
        </p:nvSpPr>
        <p:spPr>
          <a:xfrm>
            <a:off x="1320802" y="1351054"/>
            <a:ext cx="9789650" cy="4931759"/>
          </a:xfrm>
        </p:spPr>
        <p:txBody>
          <a:bodyPr>
            <a:normAutofit/>
          </a:bodyPr>
          <a:lstStyle/>
          <a:p>
            <a:pPr marL="457200" indent="-457200">
              <a:buFont typeface="+mj-lt"/>
              <a:buAutoNum type="arabicPeriod"/>
            </a:pPr>
            <a:r>
              <a:rPr lang="zh-TW" altLang="en-US" sz="2500" dirty="0">
                <a:latin typeface="Times New Roman" panose="02020603050405020304" pitchFamily="18" charset="0"/>
                <a:ea typeface="標楷體" panose="03000509000000000000" pitchFamily="65" charset="-120"/>
              </a:rPr>
              <a:t>股票為台灣上市之個股股票。 </a:t>
            </a:r>
            <a:endParaRPr lang="en-US" altLang="zh-TW" sz="2500" dirty="0">
              <a:latin typeface="Times New Roman" panose="02020603050405020304" pitchFamily="18" charset="0"/>
              <a:ea typeface="標楷體" panose="03000509000000000000" pitchFamily="65" charset="-120"/>
            </a:endParaRPr>
          </a:p>
          <a:p>
            <a:pPr marL="457200" indent="-457200">
              <a:buFont typeface="+mj-lt"/>
              <a:buAutoNum type="arabicPeriod"/>
            </a:pPr>
            <a:endParaRPr lang="en-US" altLang="zh-TW" sz="2500" dirty="0">
              <a:latin typeface="Times New Roman" panose="02020603050405020304" pitchFamily="18" charset="0"/>
              <a:ea typeface="標楷體" panose="03000509000000000000" pitchFamily="65" charset="-120"/>
            </a:endParaRPr>
          </a:p>
          <a:p>
            <a:pPr marL="457200" indent="-457200">
              <a:buFont typeface="+mj-lt"/>
              <a:buAutoNum type="arabicPeriod"/>
            </a:pPr>
            <a:r>
              <a:rPr lang="zh-TW" altLang="en-US" sz="2500" dirty="0">
                <a:latin typeface="Times New Roman" panose="02020603050405020304" pitchFamily="18" charset="0"/>
                <a:ea typeface="標楷體" panose="03000509000000000000" pitchFamily="65" charset="-120"/>
              </a:rPr>
              <a:t>股票是以張為單位進行投資組合。 </a:t>
            </a:r>
            <a:endParaRPr lang="en-US" altLang="zh-TW" sz="2500" dirty="0">
              <a:latin typeface="Times New Roman" panose="02020603050405020304" pitchFamily="18" charset="0"/>
              <a:ea typeface="標楷體" panose="03000509000000000000" pitchFamily="65" charset="-120"/>
            </a:endParaRPr>
          </a:p>
          <a:p>
            <a:pPr marL="457200" indent="-457200">
              <a:buFont typeface="+mj-lt"/>
              <a:buAutoNum type="arabicPeriod"/>
            </a:pPr>
            <a:endParaRPr lang="en-US" altLang="zh-TW" sz="2500" dirty="0">
              <a:latin typeface="Times New Roman" panose="02020603050405020304" pitchFamily="18" charset="0"/>
              <a:ea typeface="標楷體" panose="03000509000000000000" pitchFamily="65" charset="-120"/>
            </a:endParaRPr>
          </a:p>
          <a:p>
            <a:pPr marL="457200" indent="-457200">
              <a:buFont typeface="+mj-lt"/>
              <a:buAutoNum type="arabicPeriod"/>
            </a:pPr>
            <a:r>
              <a:rPr lang="zh-TW" altLang="en-US" sz="2500" dirty="0">
                <a:latin typeface="Times New Roman" panose="02020603050405020304" pitchFamily="18" charset="0"/>
                <a:ea typeface="標楷體" panose="03000509000000000000" pitchFamily="65" charset="-120"/>
              </a:rPr>
              <a:t>本研究將以 </a:t>
            </a:r>
            <a:r>
              <a:rPr lang="en-US" altLang="zh-TW" sz="2500" dirty="0">
                <a:latin typeface="Times New Roman" panose="02020603050405020304" pitchFamily="18" charset="0"/>
                <a:ea typeface="標楷體" panose="03000509000000000000" pitchFamily="65" charset="-120"/>
              </a:rPr>
              <a:t>3 </a:t>
            </a:r>
            <a:r>
              <a:rPr lang="zh-TW" altLang="en-US" sz="2500" dirty="0">
                <a:latin typeface="Times New Roman" panose="02020603050405020304" pitchFamily="18" charset="0"/>
                <a:ea typeface="標楷體" panose="03000509000000000000" pitchFamily="65" charset="-120"/>
              </a:rPr>
              <a:t>年 </a:t>
            </a:r>
            <a:r>
              <a:rPr lang="en-US" altLang="zh-TW" sz="2500" dirty="0">
                <a:latin typeface="Times New Roman" panose="02020603050405020304" pitchFamily="18" charset="0"/>
                <a:ea typeface="標楷體" panose="03000509000000000000" pitchFamily="65" charset="-120"/>
              </a:rPr>
              <a:t>Beta </a:t>
            </a:r>
            <a:r>
              <a:rPr lang="zh-TW" altLang="en-US" sz="2500" dirty="0">
                <a:latin typeface="Times New Roman" panose="02020603050405020304" pitchFamily="18" charset="0"/>
                <a:ea typeface="標楷體" panose="03000509000000000000" pitchFamily="65" charset="-120"/>
              </a:rPr>
              <a:t>值將股票進行風險分類。</a:t>
            </a:r>
            <a:endParaRPr lang="en-US" altLang="zh-TW" sz="2500" dirty="0">
              <a:latin typeface="Times New Roman" panose="02020603050405020304" pitchFamily="18" charset="0"/>
              <a:ea typeface="標楷體" panose="03000509000000000000" pitchFamily="65" charset="-120"/>
            </a:endParaRPr>
          </a:p>
          <a:p>
            <a:pPr lvl="1"/>
            <a:r>
              <a:rPr lang="zh-TW" altLang="en-US" sz="2000" dirty="0">
                <a:latin typeface="Times New Roman" panose="02020603050405020304" pitchFamily="18" charset="0"/>
                <a:ea typeface="標楷體" panose="03000509000000000000" pitchFamily="65" charset="-120"/>
              </a:rPr>
              <a:t>於每隔 </a:t>
            </a:r>
            <a:r>
              <a:rPr lang="en-US" altLang="zh-TW" sz="2000" dirty="0">
                <a:latin typeface="Times New Roman" panose="02020603050405020304" pitchFamily="18" charset="0"/>
                <a:ea typeface="標楷體" panose="03000509000000000000" pitchFamily="65" charset="-120"/>
              </a:rPr>
              <a:t>1 </a:t>
            </a:r>
            <a:r>
              <a:rPr lang="zh-TW" altLang="en-US" sz="2000" dirty="0">
                <a:latin typeface="Times New Roman" panose="02020603050405020304" pitchFamily="18" charset="0"/>
                <a:ea typeface="標楷體" panose="03000509000000000000" pitchFamily="65" charset="-120"/>
              </a:rPr>
              <a:t>年重新分配風險分類。</a:t>
            </a:r>
            <a:endParaRPr lang="en-US" altLang="zh-TW" sz="2000" dirty="0">
              <a:latin typeface="Times New Roman" panose="02020603050405020304" pitchFamily="18" charset="0"/>
              <a:ea typeface="標楷體" panose="03000509000000000000" pitchFamily="65" charset="-120"/>
            </a:endParaRPr>
          </a:p>
          <a:p>
            <a:pPr marL="457200" lvl="1" indent="0">
              <a:buNone/>
            </a:pPr>
            <a:endParaRPr lang="en-US" altLang="zh-TW" sz="2000" dirty="0">
              <a:latin typeface="Times New Roman" panose="02020603050405020304" pitchFamily="18" charset="0"/>
              <a:ea typeface="標楷體" panose="03000509000000000000" pitchFamily="65" charset="-120"/>
            </a:endParaRPr>
          </a:p>
          <a:p>
            <a:pPr marL="457200" lvl="1" indent="-457200">
              <a:spcBef>
                <a:spcPts val="1000"/>
              </a:spcBef>
              <a:buFont typeface="+mj-lt"/>
              <a:buAutoNum type="arabicPeriod" startAt="4"/>
            </a:pPr>
            <a:r>
              <a:rPr lang="zh-TW" altLang="en-US" sz="2500" dirty="0">
                <a:latin typeface="Times New Roman" panose="02020603050405020304" pitchFamily="18" charset="0"/>
                <a:ea typeface="標楷體" panose="03000509000000000000" pitchFamily="65" charset="-120"/>
              </a:rPr>
              <a:t>以 </a:t>
            </a:r>
            <a:r>
              <a:rPr lang="en-US" altLang="zh-TW" sz="2500" dirty="0">
                <a:latin typeface="Times New Roman" panose="02020603050405020304" pitchFamily="18" charset="0"/>
                <a:ea typeface="標楷體" panose="03000509000000000000" pitchFamily="65" charset="-120"/>
              </a:rPr>
              <a:t>1 </a:t>
            </a:r>
            <a:r>
              <a:rPr lang="zh-TW" altLang="en-US" sz="2500" dirty="0">
                <a:latin typeface="Times New Roman" panose="02020603050405020304" pitchFamily="18" charset="0"/>
                <a:ea typeface="標楷體" panose="03000509000000000000" pitchFamily="65" charset="-120"/>
              </a:rPr>
              <a:t>年至 </a:t>
            </a:r>
            <a:r>
              <a:rPr lang="en-US" altLang="zh-TW" sz="2500" dirty="0">
                <a:latin typeface="Times New Roman" panose="02020603050405020304" pitchFamily="18" charset="0"/>
                <a:ea typeface="標楷體" panose="03000509000000000000" pitchFamily="65" charset="-120"/>
              </a:rPr>
              <a:t>10 </a:t>
            </a:r>
            <a:r>
              <a:rPr lang="zh-TW" altLang="en-US" sz="2500" dirty="0">
                <a:latin typeface="Times New Roman" panose="02020603050405020304" pitchFamily="18" charset="0"/>
                <a:ea typeface="標楷體" panose="03000509000000000000" pitchFamily="65" charset="-120"/>
              </a:rPr>
              <a:t>年的資料做為訓練集，與 </a:t>
            </a:r>
            <a:r>
              <a:rPr lang="en-US" altLang="zh-TW" sz="2500" dirty="0">
                <a:latin typeface="Times New Roman" panose="02020603050405020304" pitchFamily="18" charset="0"/>
                <a:ea typeface="標楷體" panose="03000509000000000000" pitchFamily="65" charset="-120"/>
              </a:rPr>
              <a:t>1 </a:t>
            </a:r>
            <a:r>
              <a:rPr lang="zh-TW" altLang="en-US" sz="2500" dirty="0">
                <a:latin typeface="Times New Roman" panose="02020603050405020304" pitchFamily="18" charset="0"/>
                <a:ea typeface="標楷體" panose="03000509000000000000" pitchFamily="65" charset="-120"/>
              </a:rPr>
              <a:t>年的資料做為測試集。 </a:t>
            </a:r>
            <a:endParaRPr lang="en-US" altLang="zh-TW" sz="2500" dirty="0">
              <a:latin typeface="Times New Roman" panose="02020603050405020304" pitchFamily="18" charset="0"/>
              <a:ea typeface="標楷體" panose="03000509000000000000" pitchFamily="65" charset="-120"/>
            </a:endParaRPr>
          </a:p>
          <a:p>
            <a:pPr marL="457200" lvl="1" indent="-457200">
              <a:spcBef>
                <a:spcPts val="1000"/>
              </a:spcBef>
              <a:buFont typeface="+mj-lt"/>
              <a:buAutoNum type="arabicPeriod" startAt="4"/>
            </a:pPr>
            <a:endParaRPr lang="en-US" altLang="zh-TW" sz="2500" dirty="0">
              <a:latin typeface="Times New Roman" panose="02020603050405020304" pitchFamily="18" charset="0"/>
              <a:ea typeface="標楷體" panose="03000509000000000000" pitchFamily="65" charset="-120"/>
            </a:endParaRPr>
          </a:p>
          <a:p>
            <a:pPr marL="457200" lvl="1" indent="-457200">
              <a:spcBef>
                <a:spcPts val="1000"/>
              </a:spcBef>
              <a:buFont typeface="+mj-lt"/>
              <a:buAutoNum type="arabicPeriod" startAt="4"/>
            </a:pPr>
            <a:r>
              <a:rPr lang="zh-TW" altLang="en-US" sz="2500" dirty="0">
                <a:latin typeface="Times New Roman" panose="02020603050405020304" pitchFamily="18" charset="0"/>
                <a:ea typeface="標楷體" panose="03000509000000000000" pitchFamily="65" charset="-120"/>
              </a:rPr>
              <a:t>個股至少需包含 </a:t>
            </a:r>
            <a:r>
              <a:rPr lang="en-US" altLang="zh-TW" sz="2500" dirty="0">
                <a:latin typeface="Times New Roman" panose="02020603050405020304" pitchFamily="18" charset="0"/>
                <a:ea typeface="標楷體" panose="03000509000000000000" pitchFamily="65" charset="-120"/>
              </a:rPr>
              <a:t>4 </a:t>
            </a:r>
            <a:r>
              <a:rPr lang="zh-TW" altLang="en-US" sz="2500" dirty="0">
                <a:latin typeface="Times New Roman" panose="02020603050405020304" pitchFamily="18" charset="0"/>
                <a:ea typeface="標楷體" panose="03000509000000000000" pitchFamily="65" charset="-120"/>
              </a:rPr>
              <a:t>年以上的歷史記錄 </a:t>
            </a:r>
            <a:r>
              <a:rPr lang="en-US" altLang="zh-TW" sz="2500" dirty="0">
                <a:latin typeface="Times New Roman" panose="02020603050405020304" pitchFamily="18" charset="0"/>
                <a:ea typeface="標楷體" panose="03000509000000000000" pitchFamily="65" charset="-120"/>
              </a:rPr>
              <a:t>(3 </a:t>
            </a:r>
            <a:r>
              <a:rPr lang="zh-TW" altLang="en-US" sz="2500" dirty="0">
                <a:latin typeface="Times New Roman" panose="02020603050405020304" pitchFamily="18" charset="0"/>
                <a:ea typeface="標楷體" panose="03000509000000000000" pitchFamily="65" charset="-120"/>
              </a:rPr>
              <a:t>年 </a:t>
            </a:r>
            <a:r>
              <a:rPr lang="en-US" altLang="zh-TW" sz="2500" dirty="0">
                <a:latin typeface="Times New Roman" panose="02020603050405020304" pitchFamily="18" charset="0"/>
                <a:ea typeface="標楷體" panose="03000509000000000000" pitchFamily="65" charset="-120"/>
              </a:rPr>
              <a:t>Beta </a:t>
            </a:r>
            <a:r>
              <a:rPr lang="zh-TW" altLang="en-US" sz="2500" dirty="0">
                <a:latin typeface="Times New Roman" panose="02020603050405020304" pitchFamily="18" charset="0"/>
                <a:ea typeface="標楷體" panose="03000509000000000000" pitchFamily="65" charset="-120"/>
              </a:rPr>
              <a:t>值 </a:t>
            </a:r>
            <a:r>
              <a:rPr lang="en-US" altLang="zh-TW" sz="2500" dirty="0">
                <a:latin typeface="Times New Roman" panose="02020603050405020304" pitchFamily="18" charset="0"/>
                <a:ea typeface="標楷體" panose="03000509000000000000" pitchFamily="65" charset="-120"/>
              </a:rPr>
              <a:t>+ 1 </a:t>
            </a:r>
            <a:r>
              <a:rPr lang="zh-TW" altLang="en-US" sz="2500" dirty="0">
                <a:latin typeface="Times New Roman" panose="02020603050405020304" pitchFamily="18" charset="0"/>
                <a:ea typeface="標楷體" panose="03000509000000000000" pitchFamily="65" charset="-120"/>
              </a:rPr>
              <a:t>年測試集</a:t>
            </a:r>
            <a:r>
              <a:rPr lang="en-US" altLang="zh-TW" sz="2500" dirty="0">
                <a:latin typeface="Times New Roman" panose="02020603050405020304" pitchFamily="18" charset="0"/>
                <a:ea typeface="標楷體" panose="03000509000000000000" pitchFamily="65" charset="-120"/>
              </a:rPr>
              <a:t>)</a:t>
            </a:r>
            <a:r>
              <a:rPr lang="zh-TW" altLang="en-US" sz="2500" dirty="0">
                <a:latin typeface="Times New Roman" panose="02020603050405020304" pitchFamily="18" charset="0"/>
                <a:ea typeface="標楷體" panose="03000509000000000000" pitchFamily="65" charset="-120"/>
              </a:rPr>
              <a:t>。 </a:t>
            </a:r>
            <a:endParaRPr lang="en-US" altLang="zh-TW" sz="2500" dirty="0">
              <a:latin typeface="Times New Roman" panose="02020603050405020304" pitchFamily="18" charset="0"/>
              <a:ea typeface="標楷體" panose="03000509000000000000" pitchFamily="65" charset="-120"/>
            </a:endParaRPr>
          </a:p>
          <a:p>
            <a:pPr marL="0" indent="0">
              <a:buNone/>
            </a:pPr>
            <a:endParaRPr lang="en-US" altLang="zh-TW" sz="2200" kern="1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sz="2200" kern="100"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endParaRPr lang="zh-TW" altLang="en-US" sz="22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668547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72F6E11-A573-4D17-8254-EBCDAFFB7FAE}"/>
              </a:ext>
            </a:extLst>
          </p:cNvPr>
          <p:cNvSpPr/>
          <p:nvPr/>
        </p:nvSpPr>
        <p:spPr>
          <a:xfrm>
            <a:off x="-36970" y="-88900"/>
            <a:ext cx="3916143" cy="6946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1FF973EE-DBB4-4BB1-A236-64C7677382EA}"/>
              </a:ext>
            </a:extLst>
          </p:cNvPr>
          <p:cNvSpPr/>
          <p:nvPr/>
        </p:nvSpPr>
        <p:spPr>
          <a:xfrm>
            <a:off x="0" y="504661"/>
            <a:ext cx="3879173" cy="1200329"/>
          </a:xfrm>
          <a:prstGeom prst="rect">
            <a:avLst/>
          </a:prstGeom>
        </p:spPr>
        <p:txBody>
          <a:bodyPr wrap="square">
            <a:spAutoFit/>
          </a:bodyPr>
          <a:lstStyle/>
          <a:p>
            <a:pPr algn="ctr"/>
            <a:r>
              <a:rPr lang="en-US" altLang="zh-CN" sz="7200" dirty="0">
                <a:solidFill>
                  <a:schemeClr val="bg1"/>
                </a:solidFill>
                <a:latin typeface="Times New Roman" panose="02020603050405020304" pitchFamily="18" charset="0"/>
                <a:ea typeface="阿里巴巴普惠体 2.0 45 Light" panose="00020600040101010101" pitchFamily="18" charset="-122"/>
                <a:cs typeface="Times New Roman" panose="02020603050405020304" pitchFamily="18" charset="0"/>
              </a:rPr>
              <a:t>02</a:t>
            </a:r>
            <a:endParaRPr lang="zh-CN" altLang="en-US" sz="8000" i="1" dirty="0">
              <a:solidFill>
                <a:schemeClr val="bg1"/>
              </a:solidFill>
              <a:latin typeface="Times New Roman" panose="02020603050405020304" pitchFamily="18" charset="0"/>
              <a:ea typeface="阿里巴巴普惠体 2.0 45 Light" panose="00020600040101010101" pitchFamily="18" charset="-122"/>
              <a:cs typeface="Times New Roman" panose="02020603050405020304" pitchFamily="18" charset="0"/>
            </a:endParaRPr>
          </a:p>
        </p:txBody>
      </p:sp>
      <p:sp>
        <p:nvSpPr>
          <p:cNvPr id="11" name="矩形 10">
            <a:extLst>
              <a:ext uri="{FF2B5EF4-FFF2-40B4-BE49-F238E27FC236}">
                <a16:creationId xmlns:a16="http://schemas.microsoft.com/office/drawing/2014/main" id="{187F352B-948D-4108-B0BD-9CD5C300172F}"/>
              </a:ext>
            </a:extLst>
          </p:cNvPr>
          <p:cNvSpPr/>
          <p:nvPr/>
        </p:nvSpPr>
        <p:spPr>
          <a:xfrm>
            <a:off x="794870" y="1957178"/>
            <a:ext cx="1674009" cy="272455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solidFill>
                  <a:prstClr val="white"/>
                </a:solidFill>
              </a:ln>
              <a:solidFill>
                <a:srgbClr val="82318E"/>
              </a:solidFill>
              <a:effectLst/>
              <a:uLnTx/>
              <a:uFillTx/>
              <a:latin typeface="Segoe UI"/>
              <a:ea typeface="阿里巴巴普惠体 R" panose="00020600040101010101" pitchFamily="18" charset="-122"/>
              <a:cs typeface="+mn-cs"/>
            </a:endParaRPr>
          </a:p>
        </p:txBody>
      </p:sp>
      <p:sp>
        <p:nvSpPr>
          <p:cNvPr id="15" name="文本框 18">
            <a:extLst>
              <a:ext uri="{FF2B5EF4-FFF2-40B4-BE49-F238E27FC236}">
                <a16:creationId xmlns:a16="http://schemas.microsoft.com/office/drawing/2014/main" id="{4969FF42-A7B5-46BD-96AE-F595D26D8D34}"/>
              </a:ext>
            </a:extLst>
          </p:cNvPr>
          <p:cNvSpPr txBox="1"/>
          <p:nvPr/>
        </p:nvSpPr>
        <p:spPr>
          <a:xfrm>
            <a:off x="1183477" y="2663182"/>
            <a:ext cx="2499403" cy="1296169"/>
          </a:xfrm>
          <a:prstGeom prst="rect">
            <a:avLst/>
          </a:prstGeom>
          <a:solidFill>
            <a:schemeClr val="accent1"/>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algn="ctr">
              <a:defRPr>
                <a:solidFill>
                  <a:schemeClr val="lt1"/>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TW" altLang="en-US" sz="8000" b="1" spc="300" dirty="0">
                <a:solidFill>
                  <a:schemeClr val="bg1">
                    <a:lumMod val="95000"/>
                  </a:schemeClr>
                </a:solidFill>
                <a:latin typeface="標楷體" panose="03000509000000000000" pitchFamily="65" charset="-120"/>
                <a:ea typeface="標楷體" panose="03000509000000000000" pitchFamily="65" charset="-120"/>
                <a:cs typeface="+mn-ea"/>
                <a:sym typeface="+mn-lt"/>
              </a:rPr>
              <a:t>文獻</a:t>
            </a:r>
            <a:endParaRPr lang="en-US" altLang="zh-TW" sz="8000" b="1" spc="300" dirty="0">
              <a:solidFill>
                <a:schemeClr val="bg1">
                  <a:lumMod val="95000"/>
                </a:schemeClr>
              </a:solidFill>
              <a:latin typeface="標楷體" panose="03000509000000000000" pitchFamily="65" charset="-120"/>
              <a:ea typeface="標楷體" panose="03000509000000000000" pitchFamily="65" charset="-120"/>
              <a:cs typeface="+mn-ea"/>
              <a:sym typeface="+mn-lt"/>
            </a:endParaRPr>
          </a:p>
          <a:p>
            <a:pPr algn="ctr"/>
            <a:r>
              <a:rPr lang="zh-TW" altLang="en-US" sz="8000" b="1" spc="300" dirty="0">
                <a:solidFill>
                  <a:schemeClr val="bg1">
                    <a:lumMod val="95000"/>
                  </a:schemeClr>
                </a:solidFill>
                <a:latin typeface="標楷體" panose="03000509000000000000" pitchFamily="65" charset="-120"/>
                <a:ea typeface="標楷體" panose="03000509000000000000" pitchFamily="65" charset="-120"/>
                <a:cs typeface="+mn-ea"/>
                <a:sym typeface="+mn-lt"/>
              </a:rPr>
              <a:t>探討</a:t>
            </a:r>
            <a:endParaRPr lang="zh-CN" altLang="en-US" sz="8000" b="1" spc="300" dirty="0">
              <a:solidFill>
                <a:schemeClr val="bg1">
                  <a:lumMod val="95000"/>
                </a:schemeClr>
              </a:solidFill>
              <a:latin typeface="標楷體" panose="03000509000000000000" pitchFamily="65" charset="-120"/>
              <a:ea typeface="標楷體" panose="03000509000000000000" pitchFamily="65" charset="-120"/>
              <a:cs typeface="+mn-ea"/>
              <a:sym typeface="+mn-lt"/>
            </a:endParaRPr>
          </a:p>
        </p:txBody>
      </p:sp>
      <p:sp>
        <p:nvSpPr>
          <p:cNvPr id="20" name="矩形 19">
            <a:extLst>
              <a:ext uri="{FF2B5EF4-FFF2-40B4-BE49-F238E27FC236}">
                <a16:creationId xmlns:a16="http://schemas.microsoft.com/office/drawing/2014/main" id="{57BB3B1C-689C-4C9E-BD4A-406CFB78E958}"/>
              </a:ext>
            </a:extLst>
          </p:cNvPr>
          <p:cNvSpPr/>
          <p:nvPr/>
        </p:nvSpPr>
        <p:spPr>
          <a:xfrm>
            <a:off x="5473078" y="848709"/>
            <a:ext cx="3208762" cy="461665"/>
          </a:xfrm>
          <a:prstGeom prst="rect">
            <a:avLst/>
          </a:prstGeom>
          <a:no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3000" b="1" spc="300" dirty="0">
                <a:solidFill>
                  <a:schemeClr val="tx1"/>
                </a:solidFill>
                <a:latin typeface="標楷體" panose="03000509000000000000" pitchFamily="65" charset="-120"/>
                <a:ea typeface="標楷體" panose="03000509000000000000" pitchFamily="65" charset="-120"/>
                <a:cs typeface="+mn-ea"/>
              </a:rPr>
              <a:t>投資組合管理</a:t>
            </a:r>
            <a:endParaRPr lang="zh-CN" altLang="en-US" sz="3000" b="1" spc="300" dirty="0">
              <a:solidFill>
                <a:schemeClr val="tx1"/>
              </a:solidFill>
              <a:latin typeface="標楷體" panose="03000509000000000000" pitchFamily="65" charset="-120"/>
              <a:ea typeface="標楷體" panose="03000509000000000000" pitchFamily="65" charset="-120"/>
              <a:cs typeface="+mn-ea"/>
            </a:endParaRPr>
          </a:p>
        </p:txBody>
      </p:sp>
      <p:sp>
        <p:nvSpPr>
          <p:cNvPr id="27" name="矩形 26">
            <a:extLst>
              <a:ext uri="{FF2B5EF4-FFF2-40B4-BE49-F238E27FC236}">
                <a16:creationId xmlns:a16="http://schemas.microsoft.com/office/drawing/2014/main" id="{6269EA20-0554-4DF5-A71F-A8FD68DD4CA8}"/>
              </a:ext>
            </a:extLst>
          </p:cNvPr>
          <p:cNvSpPr/>
          <p:nvPr/>
        </p:nvSpPr>
        <p:spPr>
          <a:xfrm>
            <a:off x="5564517" y="1458001"/>
            <a:ext cx="3879173" cy="461665"/>
          </a:xfrm>
          <a:prstGeom prst="rect">
            <a:avLst/>
          </a:prstGeom>
          <a:no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500" b="1" spc="3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1.1 </a:t>
            </a:r>
            <a:r>
              <a:rPr lang="zh-TW" altLang="en-US" sz="2500" b="1" spc="300" dirty="0">
                <a:solidFill>
                  <a:schemeClr val="tx1"/>
                </a:solidFill>
                <a:latin typeface="標楷體" panose="03000509000000000000" pitchFamily="65" charset="-120"/>
                <a:ea typeface="標楷體" panose="03000509000000000000" pitchFamily="65" charset="-120"/>
                <a:cs typeface="+mn-ea"/>
              </a:rPr>
              <a:t>投資組合管理策略</a:t>
            </a:r>
            <a:endParaRPr lang="zh-CN" altLang="en-US" sz="2500" b="1" spc="300" dirty="0">
              <a:solidFill>
                <a:schemeClr val="tx1"/>
              </a:solidFill>
              <a:latin typeface="標楷體" panose="03000509000000000000" pitchFamily="65" charset="-120"/>
              <a:ea typeface="標楷體" panose="03000509000000000000" pitchFamily="65" charset="-120"/>
              <a:cs typeface="+mn-ea"/>
            </a:endParaRPr>
          </a:p>
        </p:txBody>
      </p:sp>
      <p:sp>
        <p:nvSpPr>
          <p:cNvPr id="31" name="矩形 30">
            <a:extLst>
              <a:ext uri="{FF2B5EF4-FFF2-40B4-BE49-F238E27FC236}">
                <a16:creationId xmlns:a16="http://schemas.microsoft.com/office/drawing/2014/main" id="{2EDBAB24-E840-416F-A4FE-73F454293D82}"/>
              </a:ext>
            </a:extLst>
          </p:cNvPr>
          <p:cNvSpPr/>
          <p:nvPr/>
        </p:nvSpPr>
        <p:spPr>
          <a:xfrm>
            <a:off x="5588902" y="2090331"/>
            <a:ext cx="2411710" cy="461665"/>
          </a:xfrm>
          <a:prstGeom prst="rect">
            <a:avLst/>
          </a:prstGeom>
          <a:no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500" b="1" spc="3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1.2 </a:t>
            </a:r>
            <a:r>
              <a:rPr lang="zh-TW" altLang="en-US" sz="2500" b="1" spc="300" dirty="0">
                <a:solidFill>
                  <a:schemeClr val="tx1"/>
                </a:solidFill>
                <a:latin typeface="標楷體" panose="03000509000000000000" pitchFamily="65" charset="-120"/>
                <a:ea typeface="標楷體" panose="03000509000000000000" pitchFamily="65" charset="-120"/>
                <a:cs typeface="+mn-ea"/>
              </a:rPr>
              <a:t>選股策略</a:t>
            </a:r>
            <a:endParaRPr lang="zh-CN" altLang="en-US" sz="2500" b="1" spc="300" dirty="0">
              <a:solidFill>
                <a:schemeClr val="tx1"/>
              </a:solidFill>
              <a:latin typeface="標楷體" panose="03000509000000000000" pitchFamily="65" charset="-120"/>
              <a:ea typeface="標楷體" panose="03000509000000000000" pitchFamily="65" charset="-120"/>
              <a:cs typeface="+mn-ea"/>
            </a:endParaRPr>
          </a:p>
        </p:txBody>
      </p:sp>
      <p:sp>
        <p:nvSpPr>
          <p:cNvPr id="33" name="矩形 32">
            <a:extLst>
              <a:ext uri="{FF2B5EF4-FFF2-40B4-BE49-F238E27FC236}">
                <a16:creationId xmlns:a16="http://schemas.microsoft.com/office/drawing/2014/main" id="{B6A1A985-7630-4899-9268-491E143B9165}"/>
              </a:ext>
            </a:extLst>
          </p:cNvPr>
          <p:cNvSpPr/>
          <p:nvPr/>
        </p:nvSpPr>
        <p:spPr>
          <a:xfrm>
            <a:off x="5617072" y="2725165"/>
            <a:ext cx="5198412" cy="461665"/>
          </a:xfrm>
          <a:prstGeom prst="rect">
            <a:avLst/>
          </a:prstGeom>
          <a:no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500" b="1" spc="3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1.3 </a:t>
            </a:r>
            <a:r>
              <a:rPr lang="zh-TW" altLang="en-US" sz="2500" b="1" spc="300" dirty="0">
                <a:solidFill>
                  <a:schemeClr val="tx1"/>
                </a:solidFill>
                <a:latin typeface="標楷體" panose="03000509000000000000" pitchFamily="65" charset="-120"/>
                <a:ea typeface="標楷體" panose="03000509000000000000" pitchFamily="65" charset="-120"/>
                <a:cs typeface="+mn-ea"/>
              </a:rPr>
              <a:t>透過技術指標進行資產配置</a:t>
            </a:r>
            <a:endParaRPr lang="zh-CN" altLang="en-US" sz="2500" b="1" spc="300" dirty="0">
              <a:solidFill>
                <a:schemeClr val="tx1"/>
              </a:solidFill>
              <a:latin typeface="標楷體" panose="03000509000000000000" pitchFamily="65" charset="-120"/>
              <a:ea typeface="標楷體" panose="03000509000000000000" pitchFamily="65" charset="-120"/>
              <a:cs typeface="+mn-ea"/>
            </a:endParaRPr>
          </a:p>
        </p:txBody>
      </p:sp>
      <p:sp>
        <p:nvSpPr>
          <p:cNvPr id="5" name="投影片編號版面配置區 4">
            <a:extLst>
              <a:ext uri="{FF2B5EF4-FFF2-40B4-BE49-F238E27FC236}">
                <a16:creationId xmlns:a16="http://schemas.microsoft.com/office/drawing/2014/main" id="{A7A023AD-E9F3-4EE4-BE34-314EB90D2F5D}"/>
              </a:ext>
            </a:extLst>
          </p:cNvPr>
          <p:cNvSpPr>
            <a:spLocks noGrp="1"/>
          </p:cNvSpPr>
          <p:nvPr>
            <p:ph type="sldNum" sz="quarter" idx="12"/>
          </p:nvPr>
        </p:nvSpPr>
        <p:spPr/>
        <p:txBody>
          <a:bodyPr/>
          <a:lstStyle/>
          <a:p>
            <a:fld id="{22A865DF-6F26-4D35-B0EB-90B9C6888EB6}" type="slidenum">
              <a:rPr lang="zh-TW" altLang="en-US" smtClean="0"/>
              <a:t>12</a:t>
            </a:fld>
            <a:endParaRPr lang="zh-TW" altLang="en-US"/>
          </a:p>
        </p:txBody>
      </p:sp>
      <p:sp>
        <p:nvSpPr>
          <p:cNvPr id="30" name="椭圆 3">
            <a:extLst>
              <a:ext uri="{FF2B5EF4-FFF2-40B4-BE49-F238E27FC236}">
                <a16:creationId xmlns:a16="http://schemas.microsoft.com/office/drawing/2014/main" id="{3FE175F3-A1AC-403B-A3E3-F03C179467B2}"/>
              </a:ext>
            </a:extLst>
          </p:cNvPr>
          <p:cNvSpPr/>
          <p:nvPr/>
        </p:nvSpPr>
        <p:spPr>
          <a:xfrm>
            <a:off x="4711013" y="777589"/>
            <a:ext cx="640210" cy="640210"/>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dirty="0">
                <a:latin typeface="Times New Roman" panose="02020603050405020304" pitchFamily="18" charset="0"/>
                <a:cs typeface="Times New Roman" panose="02020603050405020304" pitchFamily="18" charset="0"/>
                <a:sym typeface="+mn-lt"/>
              </a:rPr>
              <a:t>1</a:t>
            </a:r>
            <a:endParaRPr lang="zh-CN" altLang="en-US" sz="3000" dirty="0">
              <a:latin typeface="Times New Roman" panose="02020603050405020304" pitchFamily="18" charset="0"/>
              <a:cs typeface="Times New Roman" panose="02020603050405020304" pitchFamily="18" charset="0"/>
              <a:sym typeface="+mn-lt"/>
            </a:endParaRPr>
          </a:p>
        </p:txBody>
      </p:sp>
      <p:sp>
        <p:nvSpPr>
          <p:cNvPr id="22" name="矩形 21">
            <a:extLst>
              <a:ext uri="{FF2B5EF4-FFF2-40B4-BE49-F238E27FC236}">
                <a16:creationId xmlns:a16="http://schemas.microsoft.com/office/drawing/2014/main" id="{E3D0CB48-51A4-436B-BD45-064E11C748C8}"/>
              </a:ext>
            </a:extLst>
          </p:cNvPr>
          <p:cNvSpPr/>
          <p:nvPr/>
        </p:nvSpPr>
        <p:spPr>
          <a:xfrm>
            <a:off x="5500460" y="3396108"/>
            <a:ext cx="4026997" cy="461665"/>
          </a:xfrm>
          <a:prstGeom prst="rect">
            <a:avLst/>
          </a:prstGeom>
          <a:no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000" spc="3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AutoEncoder</a:t>
            </a:r>
            <a:r>
              <a:rPr lang="en-US" altLang="zh-CN" sz="3000" spc="3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(AE)</a:t>
            </a:r>
            <a:endParaRPr lang="zh-CN" altLang="en-US" sz="3000" spc="3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3" name="矩形 22">
            <a:extLst>
              <a:ext uri="{FF2B5EF4-FFF2-40B4-BE49-F238E27FC236}">
                <a16:creationId xmlns:a16="http://schemas.microsoft.com/office/drawing/2014/main" id="{B51B46CC-3420-4A15-9C17-154D332F744A}"/>
              </a:ext>
            </a:extLst>
          </p:cNvPr>
          <p:cNvSpPr/>
          <p:nvPr/>
        </p:nvSpPr>
        <p:spPr>
          <a:xfrm>
            <a:off x="5500461" y="4244325"/>
            <a:ext cx="2847126" cy="461665"/>
          </a:xfrm>
          <a:prstGeom prst="rect">
            <a:avLst/>
          </a:prstGeom>
          <a:no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3000" b="1" spc="300" dirty="0">
                <a:solidFill>
                  <a:schemeClr val="tx1"/>
                </a:solidFill>
                <a:latin typeface="標楷體" panose="03000509000000000000" pitchFamily="65" charset="-120"/>
                <a:ea typeface="標楷體" panose="03000509000000000000" pitchFamily="65" charset="-120"/>
                <a:cs typeface="+mn-ea"/>
              </a:rPr>
              <a:t>深度強化學習</a:t>
            </a:r>
            <a:endParaRPr lang="zh-CN" altLang="en-US" sz="3000" b="1" spc="300" dirty="0">
              <a:solidFill>
                <a:schemeClr val="tx1"/>
              </a:solidFill>
              <a:latin typeface="標楷體" panose="03000509000000000000" pitchFamily="65" charset="-120"/>
              <a:ea typeface="標楷體" panose="03000509000000000000" pitchFamily="65" charset="-120"/>
              <a:cs typeface="+mn-ea"/>
            </a:endParaRPr>
          </a:p>
        </p:txBody>
      </p:sp>
      <p:sp>
        <p:nvSpPr>
          <p:cNvPr id="24" name="椭圆 3">
            <a:extLst>
              <a:ext uri="{FF2B5EF4-FFF2-40B4-BE49-F238E27FC236}">
                <a16:creationId xmlns:a16="http://schemas.microsoft.com/office/drawing/2014/main" id="{C64EEC4A-0CF2-4157-B4ED-A7D8FD303AAD}"/>
              </a:ext>
            </a:extLst>
          </p:cNvPr>
          <p:cNvSpPr/>
          <p:nvPr/>
        </p:nvSpPr>
        <p:spPr>
          <a:xfrm>
            <a:off x="4738396" y="3306835"/>
            <a:ext cx="640210" cy="640210"/>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dirty="0">
                <a:latin typeface="Times New Roman" panose="02020603050405020304" pitchFamily="18" charset="0"/>
                <a:cs typeface="Times New Roman" panose="02020603050405020304" pitchFamily="18" charset="0"/>
                <a:sym typeface="+mn-lt"/>
              </a:rPr>
              <a:t>2</a:t>
            </a:r>
            <a:endParaRPr lang="zh-CN" altLang="en-US" sz="3000" dirty="0">
              <a:latin typeface="Times New Roman" panose="02020603050405020304" pitchFamily="18" charset="0"/>
              <a:cs typeface="Times New Roman" panose="02020603050405020304" pitchFamily="18" charset="0"/>
              <a:sym typeface="+mn-lt"/>
            </a:endParaRPr>
          </a:p>
        </p:txBody>
      </p:sp>
      <p:sp>
        <p:nvSpPr>
          <p:cNvPr id="26" name="椭圆 3">
            <a:extLst>
              <a:ext uri="{FF2B5EF4-FFF2-40B4-BE49-F238E27FC236}">
                <a16:creationId xmlns:a16="http://schemas.microsoft.com/office/drawing/2014/main" id="{D6B284E4-148B-4966-9836-8B3FB9536C86}"/>
              </a:ext>
            </a:extLst>
          </p:cNvPr>
          <p:cNvSpPr/>
          <p:nvPr/>
        </p:nvSpPr>
        <p:spPr>
          <a:xfrm>
            <a:off x="4738396" y="4173205"/>
            <a:ext cx="640210" cy="640210"/>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dirty="0">
                <a:latin typeface="Times New Roman" panose="02020603050405020304" pitchFamily="18" charset="0"/>
                <a:cs typeface="Times New Roman" panose="02020603050405020304" pitchFamily="18" charset="0"/>
                <a:sym typeface="+mn-lt"/>
              </a:rPr>
              <a:t>3</a:t>
            </a:r>
            <a:endParaRPr lang="zh-CN" altLang="en-US" sz="3000" dirty="0">
              <a:latin typeface="Times New Roman" panose="02020603050405020304" pitchFamily="18" charset="0"/>
              <a:cs typeface="Times New Roman" panose="02020603050405020304" pitchFamily="18" charset="0"/>
              <a:sym typeface="+mn-lt"/>
            </a:endParaRPr>
          </a:p>
        </p:txBody>
      </p:sp>
      <p:sp>
        <p:nvSpPr>
          <p:cNvPr id="28" name="矩形 27">
            <a:extLst>
              <a:ext uri="{FF2B5EF4-FFF2-40B4-BE49-F238E27FC236}">
                <a16:creationId xmlns:a16="http://schemas.microsoft.com/office/drawing/2014/main" id="{A98501F1-AD08-53C4-5642-601E93A449D9}"/>
              </a:ext>
            </a:extLst>
          </p:cNvPr>
          <p:cNvSpPr/>
          <p:nvPr/>
        </p:nvSpPr>
        <p:spPr>
          <a:xfrm>
            <a:off x="5500461" y="5151014"/>
            <a:ext cx="2847126" cy="461665"/>
          </a:xfrm>
          <a:prstGeom prst="rect">
            <a:avLst/>
          </a:prstGeom>
          <a:no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3000" b="1" spc="300" dirty="0">
                <a:solidFill>
                  <a:schemeClr val="tx1"/>
                </a:solidFill>
                <a:latin typeface="標楷體" panose="03000509000000000000" pitchFamily="65" charset="-120"/>
                <a:ea typeface="標楷體" panose="03000509000000000000" pitchFamily="65" charset="-120"/>
                <a:cs typeface="+mn-ea"/>
              </a:rPr>
              <a:t>小結</a:t>
            </a:r>
            <a:endParaRPr lang="zh-CN" altLang="en-US" sz="3000" b="1" spc="300" dirty="0">
              <a:solidFill>
                <a:schemeClr val="tx1"/>
              </a:solidFill>
              <a:latin typeface="標楷體" panose="03000509000000000000" pitchFamily="65" charset="-120"/>
              <a:ea typeface="標楷體" panose="03000509000000000000" pitchFamily="65" charset="-120"/>
              <a:cs typeface="+mn-ea"/>
            </a:endParaRPr>
          </a:p>
        </p:txBody>
      </p:sp>
      <p:sp>
        <p:nvSpPr>
          <p:cNvPr id="32" name="椭圆 3">
            <a:extLst>
              <a:ext uri="{FF2B5EF4-FFF2-40B4-BE49-F238E27FC236}">
                <a16:creationId xmlns:a16="http://schemas.microsoft.com/office/drawing/2014/main" id="{A764DCFA-B34B-F02F-379E-44529A748E07}"/>
              </a:ext>
            </a:extLst>
          </p:cNvPr>
          <p:cNvSpPr/>
          <p:nvPr/>
        </p:nvSpPr>
        <p:spPr>
          <a:xfrm>
            <a:off x="4738396" y="5079894"/>
            <a:ext cx="640210" cy="640210"/>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dirty="0">
                <a:latin typeface="Times New Roman" panose="02020603050405020304" pitchFamily="18" charset="0"/>
                <a:cs typeface="Times New Roman" panose="02020603050405020304" pitchFamily="18" charset="0"/>
                <a:sym typeface="+mn-lt"/>
              </a:rPr>
              <a:t>4</a:t>
            </a:r>
            <a:endParaRPr lang="zh-CN" altLang="en-US" sz="3000" dirty="0">
              <a:latin typeface="Times New Roman" panose="02020603050405020304" pitchFamily="18" charset="0"/>
              <a:cs typeface="Times New Roman" panose="02020603050405020304" pitchFamily="18" charset="0"/>
              <a:sym typeface="+mn-lt"/>
            </a:endParaRPr>
          </a:p>
        </p:txBody>
      </p:sp>
    </p:spTree>
    <p:extLst>
      <p:ext uri="{BB962C8B-B14F-4D97-AF65-F5344CB8AC3E}">
        <p14:creationId xmlns:p14="http://schemas.microsoft.com/office/powerpoint/2010/main" val="4218619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5">
            <a:extLst>
              <a:ext uri="{FF2B5EF4-FFF2-40B4-BE49-F238E27FC236}">
                <a16:creationId xmlns:a16="http://schemas.microsoft.com/office/drawing/2014/main" id="{43AB43F4-931E-402D-ABA3-DAD45D271163}"/>
              </a:ext>
            </a:extLst>
          </p:cNvPr>
          <p:cNvSpPr/>
          <p:nvPr/>
        </p:nvSpPr>
        <p:spPr>
          <a:xfrm>
            <a:off x="1320802" y="1"/>
            <a:ext cx="9550398" cy="771316"/>
          </a:xfrm>
          <a:custGeom>
            <a:avLst/>
            <a:gdLst>
              <a:gd name="connsiteX0" fmla="*/ 0 w 9550398"/>
              <a:gd name="connsiteY0" fmla="*/ 0 h 638381"/>
              <a:gd name="connsiteX1" fmla="*/ 9550398 w 9550398"/>
              <a:gd name="connsiteY1" fmla="*/ 0 h 638381"/>
              <a:gd name="connsiteX2" fmla="*/ 9550398 w 9550398"/>
              <a:gd name="connsiteY2" fmla="*/ 549495 h 638381"/>
              <a:gd name="connsiteX3" fmla="*/ 9461512 w 9550398"/>
              <a:gd name="connsiteY3" fmla="*/ 638381 h 638381"/>
              <a:gd name="connsiteX4" fmla="*/ 88886 w 9550398"/>
              <a:gd name="connsiteY4" fmla="*/ 638381 h 638381"/>
              <a:gd name="connsiteX5" fmla="*/ 0 w 9550398"/>
              <a:gd name="connsiteY5" fmla="*/ 549495 h 638381"/>
              <a:gd name="connsiteX6" fmla="*/ 0 w 9550398"/>
              <a:gd name="connsiteY6" fmla="*/ 0 h 63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0398" h="638381">
                <a:moveTo>
                  <a:pt x="0" y="0"/>
                </a:moveTo>
                <a:lnTo>
                  <a:pt x="9550398" y="0"/>
                </a:lnTo>
                <a:lnTo>
                  <a:pt x="9550398" y="549495"/>
                </a:lnTo>
                <a:cubicBezTo>
                  <a:pt x="9550398" y="598585"/>
                  <a:pt x="9510602" y="638381"/>
                  <a:pt x="9461512" y="638381"/>
                </a:cubicBezTo>
                <a:lnTo>
                  <a:pt x="88886" y="638381"/>
                </a:lnTo>
                <a:cubicBezTo>
                  <a:pt x="39796" y="638381"/>
                  <a:pt x="0" y="598585"/>
                  <a:pt x="0" y="549495"/>
                </a:cubicBez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標楷體" panose="03000509000000000000" pitchFamily="65" charset="-120"/>
                <a:ea typeface="標楷體" panose="03000509000000000000" pitchFamily="65" charset="-120"/>
              </a:rPr>
              <a:t>投資組合管理：投資組合管理策略</a:t>
            </a:r>
            <a:endParaRPr lang="zh-CN" altLang="en-US" sz="3600" b="1" dirty="0">
              <a:solidFill>
                <a:schemeClr val="bg1"/>
              </a:solidFill>
              <a:latin typeface="標楷體" panose="03000509000000000000" pitchFamily="65" charset="-120"/>
              <a:ea typeface="標楷體" panose="03000509000000000000" pitchFamily="65" charset="-120"/>
            </a:endParaRPr>
          </a:p>
        </p:txBody>
      </p:sp>
      <p:graphicFrame>
        <p:nvGraphicFramePr>
          <p:cNvPr id="5" name="表格 3">
            <a:extLst>
              <a:ext uri="{FF2B5EF4-FFF2-40B4-BE49-F238E27FC236}">
                <a16:creationId xmlns:a16="http://schemas.microsoft.com/office/drawing/2014/main" id="{4AFDB4F9-2FDD-4B1B-A666-F9B58A507C05}"/>
              </a:ext>
            </a:extLst>
          </p:cNvPr>
          <p:cNvGraphicFramePr>
            <a:graphicFrameLocks noGrp="1"/>
          </p:cNvGraphicFramePr>
          <p:nvPr>
            <p:ph idx="1"/>
            <p:extLst>
              <p:ext uri="{D42A27DB-BD31-4B8C-83A1-F6EECF244321}">
                <p14:modId xmlns:p14="http://schemas.microsoft.com/office/powerpoint/2010/main" val="2792245940"/>
              </p:ext>
            </p:extLst>
          </p:nvPr>
        </p:nvGraphicFramePr>
        <p:xfrm>
          <a:off x="1320802" y="1223057"/>
          <a:ext cx="9212515" cy="3929377"/>
        </p:xfrm>
        <a:graphic>
          <a:graphicData uri="http://schemas.openxmlformats.org/drawingml/2006/table">
            <a:tbl>
              <a:tblPr firstRow="1" bandRow="1"/>
              <a:tblGrid>
                <a:gridCol w="1598902">
                  <a:extLst>
                    <a:ext uri="{9D8B030D-6E8A-4147-A177-3AD203B41FA5}">
                      <a16:colId xmlns:a16="http://schemas.microsoft.com/office/drawing/2014/main" val="3755099623"/>
                    </a:ext>
                  </a:extLst>
                </a:gridCol>
                <a:gridCol w="3618559">
                  <a:extLst>
                    <a:ext uri="{9D8B030D-6E8A-4147-A177-3AD203B41FA5}">
                      <a16:colId xmlns:a16="http://schemas.microsoft.com/office/drawing/2014/main" val="1120066368"/>
                    </a:ext>
                  </a:extLst>
                </a:gridCol>
                <a:gridCol w="3995054">
                  <a:extLst>
                    <a:ext uri="{9D8B030D-6E8A-4147-A177-3AD203B41FA5}">
                      <a16:colId xmlns:a16="http://schemas.microsoft.com/office/drawing/2014/main" val="234495215"/>
                    </a:ext>
                  </a:extLst>
                </a:gridCol>
              </a:tblGrid>
              <a:tr h="7618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2200" b="1" baseline="0" dirty="0">
                        <a:solidFill>
                          <a:schemeClr val="bg1"/>
                        </a:solidFill>
                        <a:latin typeface="Times New Roman" panose="02020603050405020304" pitchFamily="18" charset="0"/>
                        <a:ea typeface="標楷體" panose="03000509000000000000" pitchFamily="65" charset="-120"/>
                      </a:endParaRPr>
                    </a:p>
                  </a:txBody>
                  <a:tcPr anchor="ctr">
                    <a:solidFill>
                      <a:schemeClr val="tx1">
                        <a:lumMod val="75000"/>
                        <a:lumOff val="2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200" b="1" kern="1200" baseline="0" dirty="0">
                          <a:solidFill>
                            <a:schemeClr val="bg1"/>
                          </a:solidFill>
                          <a:effectLst/>
                          <a:latin typeface="Times New Roman" panose="02020603050405020304" pitchFamily="18" charset="0"/>
                          <a:ea typeface="標楷體" panose="03000509000000000000" pitchFamily="65" charset="-120"/>
                        </a:rPr>
                        <a:t>保守</a:t>
                      </a:r>
                      <a:r>
                        <a:rPr lang="zh-TW" altLang="zh-TW" sz="2200" b="1" kern="1200" baseline="0" dirty="0">
                          <a:solidFill>
                            <a:schemeClr val="bg1"/>
                          </a:solidFill>
                          <a:effectLst/>
                          <a:latin typeface="Times New Roman" panose="02020603050405020304" pitchFamily="18" charset="0"/>
                          <a:ea typeface="標楷體" panose="03000509000000000000" pitchFamily="65" charset="-120"/>
                        </a:rPr>
                        <a:t>型投資策略</a:t>
                      </a:r>
                      <a:endParaRPr lang="en-US" altLang="zh-TW" sz="2200" b="1" kern="1200" baseline="0" dirty="0">
                        <a:solidFill>
                          <a:schemeClr val="bg1"/>
                        </a:solidFill>
                        <a:effectLst/>
                        <a:latin typeface="Times New Roman" panose="02020603050405020304" pitchFamily="18" charset="0"/>
                        <a:ea typeface="標楷體" panose="03000509000000000000" pitchFamily="65" charset="-12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800" kern="1200" dirty="0">
                          <a:solidFill>
                            <a:schemeClr val="bg1"/>
                          </a:solidFill>
                          <a:effectLst/>
                          <a:latin typeface="+mn-lt"/>
                          <a:ea typeface="+mn-ea"/>
                          <a:cs typeface="+mn-cs"/>
                        </a:rPr>
                        <a:t>(Murphy,1999)</a:t>
                      </a:r>
                      <a:endParaRPr lang="zh-TW" altLang="en-US" sz="2200" b="1" baseline="0" dirty="0">
                        <a:solidFill>
                          <a:schemeClr val="bg1"/>
                        </a:solidFill>
                        <a:latin typeface="Times New Roman" panose="02020603050405020304" pitchFamily="18" charset="0"/>
                        <a:ea typeface="標楷體" panose="03000509000000000000" pitchFamily="65" charset="-120"/>
                      </a:endParaRPr>
                    </a:p>
                  </a:txBody>
                  <a:tcPr anchor="ctr">
                    <a:solidFill>
                      <a:schemeClr val="tx1">
                        <a:lumMod val="75000"/>
                        <a:lumOff val="25000"/>
                      </a:schemeClr>
                    </a:solidFill>
                  </a:tcPr>
                </a:tc>
                <a:tc>
                  <a:txBody>
                    <a:bodyPr/>
                    <a:lstStyle/>
                    <a:p>
                      <a:pPr algn="ctr"/>
                      <a:r>
                        <a:rPr lang="zh-TW" altLang="zh-TW" sz="2200" b="1" kern="1200" baseline="0" dirty="0">
                          <a:solidFill>
                            <a:schemeClr val="bg1"/>
                          </a:solidFill>
                          <a:effectLst/>
                          <a:latin typeface="Times New Roman" panose="02020603050405020304" pitchFamily="18" charset="0"/>
                          <a:ea typeface="標楷體" panose="03000509000000000000" pitchFamily="65" charset="-120"/>
                        </a:rPr>
                        <a:t>積極型投資策略</a:t>
                      </a:r>
                      <a:endParaRPr lang="en-US" altLang="zh-TW" sz="2200" b="1" kern="1200" baseline="0" dirty="0">
                        <a:solidFill>
                          <a:schemeClr val="bg1"/>
                        </a:solidFill>
                        <a:effectLst/>
                        <a:latin typeface="Times New Roman" panose="02020603050405020304" pitchFamily="18" charset="0"/>
                        <a:ea typeface="標楷體" panose="03000509000000000000" pitchFamily="65" charset="-120"/>
                      </a:endParaRPr>
                    </a:p>
                    <a:p>
                      <a:pPr algn="ctr"/>
                      <a:r>
                        <a:rPr lang="en-US" altLang="zh-TW" sz="1800" kern="1200" dirty="0">
                          <a:solidFill>
                            <a:schemeClr val="bg1"/>
                          </a:solidFill>
                          <a:effectLst/>
                          <a:latin typeface="+mn-lt"/>
                          <a:ea typeface="+mn-ea"/>
                          <a:cs typeface="+mn-cs"/>
                        </a:rPr>
                        <a:t>(Murphy,1999)</a:t>
                      </a:r>
                      <a:endParaRPr lang="zh-TW" altLang="en-US" sz="2200" b="1" baseline="0" dirty="0">
                        <a:solidFill>
                          <a:schemeClr val="bg1"/>
                        </a:solidFill>
                        <a:latin typeface="Times New Roman" panose="02020603050405020304" pitchFamily="18" charset="0"/>
                        <a:ea typeface="標楷體" panose="03000509000000000000" pitchFamily="65" charset="-120"/>
                      </a:endParaRPr>
                    </a:p>
                  </a:txBody>
                  <a:tcPr anchor="ctr">
                    <a:solidFill>
                      <a:schemeClr val="tx1">
                        <a:lumMod val="75000"/>
                        <a:lumOff val="25000"/>
                      </a:schemeClr>
                    </a:solidFill>
                  </a:tcPr>
                </a:tc>
                <a:extLst>
                  <a:ext uri="{0D108BD9-81ED-4DB2-BD59-A6C34878D82A}">
                    <a16:rowId xmlns:a16="http://schemas.microsoft.com/office/drawing/2014/main" val="1993847839"/>
                  </a:ext>
                </a:extLst>
              </a:tr>
              <a:tr h="5119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200" b="1" kern="1200" baseline="0" dirty="0">
                          <a:solidFill>
                            <a:schemeClr val="tx1"/>
                          </a:solidFill>
                          <a:effectLst/>
                          <a:latin typeface="Times New Roman" panose="02020603050405020304" pitchFamily="18" charset="0"/>
                          <a:ea typeface="標楷體" panose="03000509000000000000" pitchFamily="65" charset="-120"/>
                          <a:cs typeface="+mn-cs"/>
                        </a:rPr>
                        <a:t>適用環境</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000" baseline="0" dirty="0">
                          <a:latin typeface="Times New Roman" panose="02020603050405020304" pitchFamily="18" charset="0"/>
                          <a:ea typeface="標楷體" panose="03000509000000000000" pitchFamily="65" charset="-120"/>
                        </a:rPr>
                        <a:t>市場有效率</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000" baseline="0" dirty="0">
                          <a:latin typeface="Times New Roman" panose="02020603050405020304" pitchFamily="18" charset="0"/>
                          <a:ea typeface="標楷體" panose="03000509000000000000" pitchFamily="65" charset="-120"/>
                        </a:rPr>
                        <a:t>市場無效率</a:t>
                      </a:r>
                    </a:p>
                  </a:txBody>
                  <a:tcPr/>
                </a:tc>
                <a:extLst>
                  <a:ext uri="{0D108BD9-81ED-4DB2-BD59-A6C34878D82A}">
                    <a16:rowId xmlns:a16="http://schemas.microsoft.com/office/drawing/2014/main" val="2585772049"/>
                  </a:ext>
                </a:extLst>
              </a:tr>
              <a:tr h="946516">
                <a:tc>
                  <a:txBody>
                    <a:bodyPr/>
                    <a:lstStyle/>
                    <a:p>
                      <a:pPr algn="ctr"/>
                      <a:r>
                        <a:rPr lang="zh-TW" altLang="en-US" sz="2200" b="1" kern="1200" baseline="0" dirty="0">
                          <a:solidFill>
                            <a:schemeClr val="tx1"/>
                          </a:solidFill>
                          <a:effectLst/>
                          <a:latin typeface="Times New Roman" panose="02020603050405020304" pitchFamily="18" charset="0"/>
                          <a:ea typeface="標楷體" panose="03000509000000000000" pitchFamily="65" charset="-120"/>
                          <a:cs typeface="+mn-cs"/>
                        </a:rPr>
                        <a:t>方法</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2000" kern="1200" baseline="0" dirty="0">
                          <a:solidFill>
                            <a:schemeClr val="tx1"/>
                          </a:solidFill>
                          <a:latin typeface="Times New Roman" panose="02020603050405020304" pitchFamily="18" charset="0"/>
                          <a:ea typeface="標楷體" panose="03000509000000000000" pitchFamily="65" charset="-120"/>
                          <a:cs typeface="+mn-cs"/>
                        </a:rPr>
                        <a:t>市場能快速正確地反應各項資產價格，</a:t>
                      </a:r>
                      <a:r>
                        <a:rPr lang="zh-TW" altLang="en-US" sz="2000" b="1" baseline="0" dirty="0">
                          <a:latin typeface="Times New Roman" panose="02020603050405020304" pitchFamily="18" charset="0"/>
                          <a:ea typeface="標楷體" panose="03000509000000000000" pitchFamily="65" charset="-120"/>
                        </a:rPr>
                        <a:t>不會有</a:t>
                      </a:r>
                      <a:r>
                        <a:rPr lang="zh-TW" altLang="zh-TW" sz="2000" b="1" kern="1200" baseline="0" dirty="0">
                          <a:effectLst/>
                          <a:latin typeface="Times New Roman" panose="02020603050405020304" pitchFamily="18" charset="0"/>
                          <a:ea typeface="標楷體" panose="03000509000000000000" pitchFamily="65" charset="-120"/>
                        </a:rPr>
                        <a:t>錯誤定價</a:t>
                      </a:r>
                      <a:r>
                        <a:rPr lang="zh-TW" altLang="en-US" sz="2000" b="1" kern="1200" baseline="0" dirty="0">
                          <a:effectLst/>
                          <a:latin typeface="Times New Roman" panose="02020603050405020304" pitchFamily="18" charset="0"/>
                          <a:ea typeface="標楷體" panose="03000509000000000000" pitchFamily="65" charset="-120"/>
                        </a:rPr>
                        <a:t>的情況</a:t>
                      </a:r>
                      <a:endParaRPr lang="en-US" altLang="zh-TW" sz="2000" b="1" kern="1200" baseline="0" dirty="0">
                        <a:effectLst/>
                        <a:latin typeface="Times New Roman" panose="02020603050405020304" pitchFamily="18" charset="0"/>
                        <a:ea typeface="標楷體" panose="03000509000000000000" pitchFamily="65" charset="-120"/>
                      </a:endParaRPr>
                    </a:p>
                  </a:txBody>
                  <a:tcPr/>
                </a:tc>
                <a:tc>
                  <a:txBody>
                    <a:bodyPr/>
                    <a:lstStyle/>
                    <a:p>
                      <a:r>
                        <a:rPr lang="zh-TW" altLang="zh-TW" sz="2000" b="1" kern="1200" baseline="0" dirty="0">
                          <a:effectLst/>
                          <a:latin typeface="Times New Roman" panose="02020603050405020304" pitchFamily="18" charset="0"/>
                          <a:ea typeface="標楷體" panose="03000509000000000000" pitchFamily="65" charset="-120"/>
                        </a:rPr>
                        <a:t>掌握股票進場時機或挑選股票</a:t>
                      </a:r>
                      <a:endParaRPr lang="zh-TW" altLang="en-US" sz="2000" b="1" baseline="0" dirty="0">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val="3438867835"/>
                  </a:ext>
                </a:extLst>
              </a:tr>
              <a:tr h="1649742">
                <a:tc>
                  <a:txBody>
                    <a:bodyPr/>
                    <a:lstStyle/>
                    <a:p>
                      <a:pPr algn="ctr"/>
                      <a:r>
                        <a:rPr lang="zh-TW" altLang="en-US" sz="2200" b="1" kern="1200" baseline="0" dirty="0">
                          <a:solidFill>
                            <a:schemeClr val="tx1"/>
                          </a:solidFill>
                          <a:effectLst/>
                          <a:latin typeface="Times New Roman" panose="02020603050405020304" pitchFamily="18" charset="0"/>
                          <a:ea typeface="標楷體" panose="03000509000000000000" pitchFamily="65" charset="-120"/>
                          <a:cs typeface="+mn-cs"/>
                        </a:rPr>
                        <a:t>舉例</a:t>
                      </a:r>
                    </a:p>
                  </a:txBody>
                  <a:tcPr anchor="ctr">
                    <a:noFill/>
                  </a:tcPr>
                </a:tc>
                <a:tc>
                  <a:txBody>
                    <a:bodyPr/>
                    <a:lstStyle/>
                    <a:p>
                      <a:r>
                        <a:rPr lang="zh-TW" altLang="en-US" sz="2000" baseline="0" dirty="0">
                          <a:latin typeface="Times New Roman" panose="02020603050405020304" pitchFamily="18" charset="0"/>
                          <a:ea typeface="標楷體" panose="03000509000000000000" pitchFamily="65" charset="-120"/>
                        </a:rPr>
                        <a:t>指數股票型基金</a:t>
                      </a:r>
                      <a:r>
                        <a:rPr lang="en-US" altLang="zh-TW" sz="2000" baseline="0" dirty="0">
                          <a:latin typeface="Times New Roman" panose="02020603050405020304" pitchFamily="18" charset="0"/>
                          <a:ea typeface="標楷體" panose="03000509000000000000" pitchFamily="65" charset="-120"/>
                        </a:rPr>
                        <a:t>(ETF)</a:t>
                      </a:r>
                      <a:r>
                        <a:rPr lang="zh-TW" altLang="en-US" sz="2000" baseline="0" dirty="0">
                          <a:latin typeface="Times New Roman" panose="02020603050405020304" pitchFamily="18" charset="0"/>
                          <a:ea typeface="標楷體" panose="03000509000000000000" pitchFamily="65" charset="-120"/>
                        </a:rPr>
                        <a:t> </a:t>
                      </a:r>
                      <a:r>
                        <a:rPr lang="zh-TW" altLang="en-US" sz="2000" kern="1200" baseline="0" dirty="0">
                          <a:solidFill>
                            <a:schemeClr val="tx1"/>
                          </a:solidFill>
                          <a:latin typeface="Times New Roman" panose="02020603050405020304" pitchFamily="18" charset="0"/>
                          <a:ea typeface="標楷體" panose="03000509000000000000" pitchFamily="65" charset="-120"/>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kern="1200" baseline="0" dirty="0">
                          <a:effectLst/>
                          <a:latin typeface="Times New Roman" panose="02020603050405020304" pitchFamily="18" charset="0"/>
                          <a:ea typeface="標楷體" panose="03000509000000000000" pitchFamily="65" charset="-120"/>
                        </a:rPr>
                        <a:t>Silva et al. (201</a:t>
                      </a:r>
                      <a:r>
                        <a:rPr lang="en-US" altLang="zh-TW" sz="2000" kern="1200" baseline="0" dirty="0">
                          <a:solidFill>
                            <a:schemeClr val="tx1"/>
                          </a:solidFill>
                          <a:latin typeface="Times New Roman" panose="02020603050405020304" pitchFamily="18" charset="0"/>
                          <a:ea typeface="標楷體" panose="03000509000000000000" pitchFamily="65" charset="-120"/>
                          <a:cs typeface="+mn-cs"/>
                        </a:rPr>
                        <a:t>5)</a:t>
                      </a:r>
                      <a:r>
                        <a:rPr lang="zh-TW" altLang="en-US" sz="2000" kern="1200" baseline="0" dirty="0">
                          <a:solidFill>
                            <a:schemeClr val="tx1"/>
                          </a:solidFill>
                          <a:latin typeface="Times New Roman" panose="02020603050405020304" pitchFamily="18" charset="0"/>
                          <a:ea typeface="標楷體" panose="03000509000000000000" pitchFamily="65" charset="-120"/>
                          <a:cs typeface="+mn-cs"/>
                        </a:rPr>
                        <a:t> 提出股票篩選與進場時機</a:t>
                      </a:r>
                      <a:r>
                        <a:rPr lang="zh-TW" altLang="zh-TW" sz="2000" kern="1200" baseline="0" dirty="0">
                          <a:solidFill>
                            <a:schemeClr val="tx1"/>
                          </a:solidFill>
                          <a:latin typeface="Times New Roman" panose="02020603050405020304" pitchFamily="18" charset="0"/>
                          <a:ea typeface="標楷體" panose="03000509000000000000" pitchFamily="65" charset="-120"/>
                          <a:cs typeface="+mn-cs"/>
                        </a:rPr>
                        <a:t>。</a:t>
                      </a:r>
                    </a:p>
                  </a:txBody>
                  <a:tcPr/>
                </a:tc>
                <a:extLst>
                  <a:ext uri="{0D108BD9-81ED-4DB2-BD59-A6C34878D82A}">
                    <a16:rowId xmlns:a16="http://schemas.microsoft.com/office/drawing/2014/main" val="2122285826"/>
                  </a:ext>
                </a:extLst>
              </a:tr>
            </a:tbl>
          </a:graphicData>
        </a:graphic>
      </p:graphicFrame>
      <p:sp>
        <p:nvSpPr>
          <p:cNvPr id="7" name="投影片編號版面配置區 6">
            <a:extLst>
              <a:ext uri="{FF2B5EF4-FFF2-40B4-BE49-F238E27FC236}">
                <a16:creationId xmlns:a16="http://schemas.microsoft.com/office/drawing/2014/main" id="{B020D535-5592-4291-A9A7-530307A9D5FB}"/>
              </a:ext>
            </a:extLst>
          </p:cNvPr>
          <p:cNvSpPr>
            <a:spLocks noGrp="1"/>
          </p:cNvSpPr>
          <p:nvPr>
            <p:ph type="sldNum" sz="quarter" idx="12"/>
          </p:nvPr>
        </p:nvSpPr>
        <p:spPr/>
        <p:txBody>
          <a:bodyPr/>
          <a:lstStyle/>
          <a:p>
            <a:fld id="{22A865DF-6F26-4D35-B0EB-90B9C6888EB6}" type="slidenum">
              <a:rPr lang="zh-TW" altLang="en-US" smtClean="0"/>
              <a:t>13</a:t>
            </a:fld>
            <a:endParaRPr lang="zh-TW" altLang="en-US"/>
          </a:p>
        </p:txBody>
      </p:sp>
    </p:spTree>
    <p:extLst>
      <p:ext uri="{BB962C8B-B14F-4D97-AF65-F5344CB8AC3E}">
        <p14:creationId xmlns:p14="http://schemas.microsoft.com/office/powerpoint/2010/main" val="1784467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5">
            <a:extLst>
              <a:ext uri="{FF2B5EF4-FFF2-40B4-BE49-F238E27FC236}">
                <a16:creationId xmlns:a16="http://schemas.microsoft.com/office/drawing/2014/main" id="{43AB43F4-931E-402D-ABA3-DAD45D271163}"/>
              </a:ext>
            </a:extLst>
          </p:cNvPr>
          <p:cNvSpPr/>
          <p:nvPr/>
        </p:nvSpPr>
        <p:spPr>
          <a:xfrm>
            <a:off x="1320802" y="1"/>
            <a:ext cx="9550398" cy="771316"/>
          </a:xfrm>
          <a:custGeom>
            <a:avLst/>
            <a:gdLst>
              <a:gd name="connsiteX0" fmla="*/ 0 w 9550398"/>
              <a:gd name="connsiteY0" fmla="*/ 0 h 638381"/>
              <a:gd name="connsiteX1" fmla="*/ 9550398 w 9550398"/>
              <a:gd name="connsiteY1" fmla="*/ 0 h 638381"/>
              <a:gd name="connsiteX2" fmla="*/ 9550398 w 9550398"/>
              <a:gd name="connsiteY2" fmla="*/ 549495 h 638381"/>
              <a:gd name="connsiteX3" fmla="*/ 9461512 w 9550398"/>
              <a:gd name="connsiteY3" fmla="*/ 638381 h 638381"/>
              <a:gd name="connsiteX4" fmla="*/ 88886 w 9550398"/>
              <a:gd name="connsiteY4" fmla="*/ 638381 h 638381"/>
              <a:gd name="connsiteX5" fmla="*/ 0 w 9550398"/>
              <a:gd name="connsiteY5" fmla="*/ 549495 h 638381"/>
              <a:gd name="connsiteX6" fmla="*/ 0 w 9550398"/>
              <a:gd name="connsiteY6" fmla="*/ 0 h 63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0398" h="638381">
                <a:moveTo>
                  <a:pt x="0" y="0"/>
                </a:moveTo>
                <a:lnTo>
                  <a:pt x="9550398" y="0"/>
                </a:lnTo>
                <a:lnTo>
                  <a:pt x="9550398" y="549495"/>
                </a:lnTo>
                <a:cubicBezTo>
                  <a:pt x="9550398" y="598585"/>
                  <a:pt x="9510602" y="638381"/>
                  <a:pt x="9461512" y="638381"/>
                </a:cubicBezTo>
                <a:lnTo>
                  <a:pt x="88886" y="638381"/>
                </a:lnTo>
                <a:cubicBezTo>
                  <a:pt x="39796" y="638381"/>
                  <a:pt x="0" y="598585"/>
                  <a:pt x="0" y="549495"/>
                </a:cubicBez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標楷體" panose="03000509000000000000" pitchFamily="65" charset="-120"/>
                <a:ea typeface="標楷體" panose="03000509000000000000" pitchFamily="65" charset="-120"/>
              </a:rPr>
              <a:t>投資組合管理：選股策略</a:t>
            </a:r>
            <a:endParaRPr lang="zh-CN" altLang="en-US" sz="3600" b="1" dirty="0">
              <a:solidFill>
                <a:schemeClr val="bg1"/>
              </a:solidFill>
              <a:latin typeface="標楷體" panose="03000509000000000000" pitchFamily="65" charset="-120"/>
              <a:ea typeface="標楷體" panose="03000509000000000000" pitchFamily="65" charset="-120"/>
            </a:endParaRPr>
          </a:p>
        </p:txBody>
      </p:sp>
      <p:sp>
        <p:nvSpPr>
          <p:cNvPr id="6" name="投影片編號版面配置區 5">
            <a:extLst>
              <a:ext uri="{FF2B5EF4-FFF2-40B4-BE49-F238E27FC236}">
                <a16:creationId xmlns:a16="http://schemas.microsoft.com/office/drawing/2014/main" id="{9FC9066A-2A62-4EDC-B74A-9A4BC866F25E}"/>
              </a:ext>
            </a:extLst>
          </p:cNvPr>
          <p:cNvSpPr>
            <a:spLocks noGrp="1"/>
          </p:cNvSpPr>
          <p:nvPr>
            <p:ph type="sldNum" sz="quarter" idx="12"/>
          </p:nvPr>
        </p:nvSpPr>
        <p:spPr/>
        <p:txBody>
          <a:bodyPr/>
          <a:lstStyle/>
          <a:p>
            <a:fld id="{22A865DF-6F26-4D35-B0EB-90B9C6888EB6}" type="slidenum">
              <a:rPr lang="zh-TW" altLang="en-US" smtClean="0"/>
              <a:t>14</a:t>
            </a:fld>
            <a:endParaRPr lang="zh-TW" altLang="en-US"/>
          </a:p>
        </p:txBody>
      </p:sp>
      <p:sp>
        <p:nvSpPr>
          <p:cNvPr id="9" name="文字方塊 8">
            <a:extLst>
              <a:ext uri="{FF2B5EF4-FFF2-40B4-BE49-F238E27FC236}">
                <a16:creationId xmlns:a16="http://schemas.microsoft.com/office/drawing/2014/main" id="{EF557BFE-E5D7-4E04-9117-E18F91EC46D6}"/>
              </a:ext>
            </a:extLst>
          </p:cNvPr>
          <p:cNvSpPr txBox="1"/>
          <p:nvPr/>
        </p:nvSpPr>
        <p:spPr>
          <a:xfrm>
            <a:off x="6371303" y="1406994"/>
            <a:ext cx="5598548" cy="923330"/>
          </a:xfrm>
          <a:prstGeom prst="rect">
            <a:avLst/>
          </a:prstGeom>
          <a:noFill/>
        </p:spPr>
        <p:txBody>
          <a:bodyPr wrap="square" rtlCol="0">
            <a:spAutoFit/>
          </a:bodyPr>
          <a:lstStyle/>
          <a:p>
            <a:pPr marL="285750" indent="-285750">
              <a:buFont typeface="Arial" panose="020B0604020202020204" pitchFamily="34" charset="0"/>
              <a:buChar char="•"/>
            </a:pPr>
            <a:r>
              <a:rPr lang="en-US" altLang="zh-TW" sz="1800" dirty="0" err="1">
                <a:solidFill>
                  <a:srgbClr val="000000"/>
                </a:solidFill>
                <a:effectLst/>
                <a:latin typeface="Times New Roman" panose="02020603050405020304" pitchFamily="18" charset="0"/>
                <a:ea typeface="標楷體" panose="03000509000000000000" pitchFamily="65" charset="-120"/>
              </a:rPr>
              <a:t>Hajjami</a:t>
            </a:r>
            <a:r>
              <a:rPr lang="en-US" altLang="zh-TW" sz="1800" dirty="0">
                <a:solidFill>
                  <a:srgbClr val="000000"/>
                </a:solidFill>
                <a:effectLst/>
                <a:latin typeface="Times New Roman" panose="02020603050405020304" pitchFamily="18" charset="0"/>
                <a:ea typeface="標楷體" panose="03000509000000000000" pitchFamily="65" charset="-120"/>
              </a:rPr>
              <a:t> and Amin (2018) </a:t>
            </a:r>
            <a:r>
              <a:rPr lang="zh-TW" altLang="zh-TW" sz="1800"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使用兩種視角來探討選股問題，一種是以</a:t>
            </a:r>
            <a:r>
              <a:rPr lang="zh-TW" altLang="zh-TW" sz="1800" b="1"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投資人視角</a:t>
            </a:r>
            <a:r>
              <a:rPr lang="zh-TW" altLang="zh-TW" sz="1800"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，尋找高報酬的股票</a:t>
            </a:r>
            <a:r>
              <a:rPr lang="en-US" altLang="zh-TW" sz="1800" dirty="0">
                <a:solidFill>
                  <a:srgbClr val="000000"/>
                </a:solidFill>
                <a:effectLst/>
                <a:latin typeface="Times New Roman" panose="02020603050405020304" pitchFamily="18" charset="0"/>
                <a:ea typeface="標楷體" panose="03000509000000000000" pitchFamily="65" charset="-120"/>
              </a:rPr>
              <a:t>;</a:t>
            </a:r>
            <a:r>
              <a:rPr lang="zh-TW" altLang="zh-TW" sz="1800"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第二種是以</a:t>
            </a:r>
            <a:r>
              <a:rPr lang="zh-TW" altLang="zh-TW" sz="1800" b="1"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債權人視角</a:t>
            </a:r>
            <a:r>
              <a:rPr lang="zh-TW" altLang="zh-TW" sz="1800"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尋找最大化還款能力</a:t>
            </a:r>
            <a:r>
              <a:rPr lang="zh-TW" altLang="en-US" sz="1800"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2200" b="1" kern="100" dirty="0">
              <a:latin typeface="Times New Roman" panose="02020603050405020304" pitchFamily="18" charset="0"/>
              <a:ea typeface="標楷體" panose="03000509000000000000" pitchFamily="65" charset="-120"/>
            </a:endParaRPr>
          </a:p>
        </p:txBody>
      </p:sp>
      <p:sp>
        <p:nvSpPr>
          <p:cNvPr id="11" name="文字方塊 10">
            <a:extLst>
              <a:ext uri="{FF2B5EF4-FFF2-40B4-BE49-F238E27FC236}">
                <a16:creationId xmlns:a16="http://schemas.microsoft.com/office/drawing/2014/main" id="{E064AE3F-CA84-42B6-B2A0-AD70658FB4BF}"/>
              </a:ext>
            </a:extLst>
          </p:cNvPr>
          <p:cNvSpPr txBox="1"/>
          <p:nvPr/>
        </p:nvSpPr>
        <p:spPr>
          <a:xfrm>
            <a:off x="6371302" y="2754370"/>
            <a:ext cx="5598548" cy="923330"/>
          </a:xfrm>
          <a:prstGeom prst="rect">
            <a:avLst/>
          </a:prstGeom>
          <a:noFill/>
        </p:spPr>
        <p:txBody>
          <a:bodyPr wrap="square" rtlCol="0">
            <a:spAutoFit/>
          </a:bodyPr>
          <a:lstStyle/>
          <a:p>
            <a:pPr marL="285750" indent="-285750">
              <a:buFont typeface="Arial" panose="020B0604020202020204" pitchFamily="34" charset="0"/>
              <a:buChar char="•"/>
            </a:pPr>
            <a:r>
              <a:rPr lang="en-US" altLang="zh-TW" sz="1800" dirty="0">
                <a:solidFill>
                  <a:srgbClr val="000000"/>
                </a:solidFill>
                <a:effectLst/>
                <a:latin typeface="Times New Roman" panose="02020603050405020304" pitchFamily="18" charset="0"/>
                <a:ea typeface="標楷體" panose="03000509000000000000" pitchFamily="65" charset="-120"/>
              </a:rPr>
              <a:t>Yang et al. (2019) </a:t>
            </a:r>
            <a:r>
              <a:rPr lang="zh-TW" altLang="zh-TW" sz="1800"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提出了一種新的選股模型，透過</a:t>
            </a:r>
            <a:r>
              <a:rPr lang="zh-TW" altLang="zh-TW" sz="1800" b="1"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多因子評價模式</a:t>
            </a:r>
            <a:r>
              <a:rPr lang="en-US" altLang="zh-TW" sz="1800" b="1" dirty="0">
                <a:solidFill>
                  <a:srgbClr val="000000"/>
                </a:solidFill>
                <a:effectLst/>
                <a:latin typeface="Times New Roman" panose="02020603050405020304" pitchFamily="18" charset="0"/>
                <a:ea typeface="標楷體" panose="03000509000000000000" pitchFamily="65" charset="-120"/>
              </a:rPr>
              <a:t>(</a:t>
            </a:r>
            <a:r>
              <a:rPr lang="zh-TW" altLang="en-US" sz="1800" b="1"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財務</a:t>
            </a:r>
            <a:r>
              <a:rPr lang="zh-TW" altLang="zh-TW" sz="1800" b="1"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指標</a:t>
            </a:r>
            <a:r>
              <a:rPr lang="en-US" altLang="zh-TW" sz="1800" b="1" dirty="0">
                <a:solidFill>
                  <a:srgbClr val="000000"/>
                </a:solidFill>
                <a:effectLst/>
                <a:latin typeface="Times New Roman" panose="02020603050405020304" pitchFamily="18" charset="0"/>
                <a:ea typeface="標楷體" panose="03000509000000000000" pitchFamily="65" charset="-120"/>
              </a:rPr>
              <a:t>)</a:t>
            </a:r>
            <a:r>
              <a:rPr lang="zh-TW" altLang="zh-TW" sz="1800" b="1"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並搭配股票預測</a:t>
            </a:r>
            <a:r>
              <a:rPr lang="zh-TW" altLang="zh-TW" sz="1800"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，有效地捕捉到股票的未來趨勢</a:t>
            </a:r>
            <a:r>
              <a:rPr lang="zh-TW" altLang="en-US" sz="1800"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2200" b="1" kern="100" dirty="0">
              <a:latin typeface="Times New Roman" panose="02020603050405020304" pitchFamily="18" charset="0"/>
              <a:ea typeface="標楷體" panose="03000509000000000000" pitchFamily="65" charset="-120"/>
            </a:endParaRPr>
          </a:p>
        </p:txBody>
      </p:sp>
      <p:sp>
        <p:nvSpPr>
          <p:cNvPr id="12" name="文字方塊 11">
            <a:extLst>
              <a:ext uri="{FF2B5EF4-FFF2-40B4-BE49-F238E27FC236}">
                <a16:creationId xmlns:a16="http://schemas.microsoft.com/office/drawing/2014/main" id="{7D67F2D5-3B0E-4754-A133-C386A8B55ADA}"/>
              </a:ext>
            </a:extLst>
          </p:cNvPr>
          <p:cNvSpPr txBox="1"/>
          <p:nvPr/>
        </p:nvSpPr>
        <p:spPr>
          <a:xfrm>
            <a:off x="6371302" y="4101746"/>
            <a:ext cx="5598548" cy="923330"/>
          </a:xfrm>
          <a:prstGeom prst="rect">
            <a:avLst/>
          </a:prstGeom>
          <a:noFill/>
        </p:spPr>
        <p:txBody>
          <a:bodyPr wrap="square" rtlCol="0">
            <a:spAutoFit/>
          </a:bodyPr>
          <a:lstStyle/>
          <a:p>
            <a:pPr marL="285750" indent="-285750">
              <a:buFont typeface="Arial" panose="020B0604020202020204" pitchFamily="34" charset="0"/>
              <a:buChar char="•"/>
            </a:pPr>
            <a:r>
              <a:rPr lang="en-US" altLang="zh-TW" sz="1800" dirty="0">
                <a:solidFill>
                  <a:srgbClr val="000000"/>
                </a:solidFill>
                <a:effectLst/>
                <a:latin typeface="Times New Roman" panose="02020603050405020304" pitchFamily="18" charset="0"/>
                <a:ea typeface="標楷體" panose="03000509000000000000" pitchFamily="65" charset="-120"/>
              </a:rPr>
              <a:t>Li et al. (2021) </a:t>
            </a:r>
            <a:r>
              <a:rPr lang="zh-TW" altLang="zh-TW" sz="1800"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提出使用</a:t>
            </a:r>
            <a:r>
              <a:rPr lang="zh-TW" altLang="zh-TW" sz="1800" b="1"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風險指標</a:t>
            </a:r>
            <a:r>
              <a:rPr lang="en-US" altLang="zh-TW" sz="1800" b="1"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Beta</a:t>
            </a:r>
            <a:r>
              <a:rPr lang="zh-TW" altLang="en-US" sz="1800" b="1"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值</a:t>
            </a:r>
            <a:r>
              <a:rPr lang="zh-TW" altLang="zh-TW" sz="1800" b="1"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將股票進行分群</a:t>
            </a:r>
            <a:r>
              <a:rPr lang="zh-TW" altLang="zh-TW" sz="1800"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，並透過</a:t>
            </a:r>
            <a:r>
              <a:rPr lang="zh-TW" altLang="zh-TW" sz="1800" b="1"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財務</a:t>
            </a:r>
            <a:r>
              <a:rPr lang="zh-TW" altLang="en-US" sz="1800" b="1"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指標</a:t>
            </a:r>
            <a:r>
              <a:rPr lang="zh-TW" altLang="zh-TW" sz="1800" b="1"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來挑選營運良好的股票</a:t>
            </a:r>
            <a:r>
              <a:rPr lang="zh-TW" altLang="zh-TW" sz="1800"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，有效地找出適合不同類型投資人的股票。</a:t>
            </a:r>
            <a:endParaRPr lang="zh-TW" altLang="en-US" sz="2200" b="1" kern="100" dirty="0">
              <a:latin typeface="Times New Roman" panose="02020603050405020304" pitchFamily="18" charset="0"/>
              <a:ea typeface="標楷體" panose="03000509000000000000" pitchFamily="65" charset="-120"/>
            </a:endParaRPr>
          </a:p>
        </p:txBody>
      </p:sp>
      <p:pic>
        <p:nvPicPr>
          <p:cNvPr id="3" name="圖片 2">
            <a:extLst>
              <a:ext uri="{FF2B5EF4-FFF2-40B4-BE49-F238E27FC236}">
                <a16:creationId xmlns:a16="http://schemas.microsoft.com/office/drawing/2014/main" id="{D6B3DFDB-F930-E0A0-B8DD-65EF4A03FDD0}"/>
              </a:ext>
            </a:extLst>
          </p:cNvPr>
          <p:cNvPicPr>
            <a:picLocks noChangeAspect="1"/>
          </p:cNvPicPr>
          <p:nvPr/>
        </p:nvPicPr>
        <p:blipFill>
          <a:blip r:embed="rId2"/>
          <a:stretch>
            <a:fillRect/>
          </a:stretch>
        </p:blipFill>
        <p:spPr>
          <a:xfrm>
            <a:off x="269465" y="1156843"/>
            <a:ext cx="6101837" cy="5564632"/>
          </a:xfrm>
          <a:prstGeom prst="rect">
            <a:avLst/>
          </a:prstGeom>
        </p:spPr>
      </p:pic>
      <p:sp>
        <p:nvSpPr>
          <p:cNvPr id="13" name="文字方塊 12">
            <a:extLst>
              <a:ext uri="{FF2B5EF4-FFF2-40B4-BE49-F238E27FC236}">
                <a16:creationId xmlns:a16="http://schemas.microsoft.com/office/drawing/2014/main" id="{FC400A6B-1000-D659-C3AF-80B294A119E2}"/>
              </a:ext>
            </a:extLst>
          </p:cNvPr>
          <p:cNvSpPr txBox="1"/>
          <p:nvPr/>
        </p:nvSpPr>
        <p:spPr>
          <a:xfrm>
            <a:off x="1748913" y="787511"/>
            <a:ext cx="3511345" cy="369332"/>
          </a:xfrm>
          <a:prstGeom prst="rect">
            <a:avLst/>
          </a:prstGeom>
          <a:noFill/>
        </p:spPr>
        <p:txBody>
          <a:bodyPr wrap="square">
            <a:spAutoFit/>
          </a:bodyPr>
          <a:lstStyle/>
          <a:p>
            <a:r>
              <a:rPr lang="zh-TW" altLang="en-US" dirty="0">
                <a:latin typeface="Times New Roman" panose="02020603050405020304" pitchFamily="18" charset="0"/>
                <a:ea typeface="標楷體" panose="03000509000000000000" pitchFamily="65" charset="-120"/>
              </a:rPr>
              <a:t>表</a:t>
            </a:r>
            <a:r>
              <a:rPr lang="en-US" altLang="zh-TW" dirty="0">
                <a:latin typeface="Times New Roman" panose="02020603050405020304" pitchFamily="18" charset="0"/>
                <a:ea typeface="標楷體" panose="03000509000000000000" pitchFamily="65" charset="-120"/>
              </a:rPr>
              <a:t>2-1 </a:t>
            </a:r>
            <a:r>
              <a:rPr lang="zh-TW" altLang="en-US" dirty="0">
                <a:latin typeface="Times New Roman" panose="02020603050405020304" pitchFamily="18" charset="0"/>
                <a:ea typeface="標楷體" panose="03000509000000000000" pitchFamily="65" charset="-120"/>
              </a:rPr>
              <a:t>使用財務指標之選用表</a:t>
            </a:r>
            <a:endParaRPr lang="zh-TW" altLang="en-US" dirty="0"/>
          </a:p>
        </p:txBody>
      </p:sp>
    </p:spTree>
    <p:extLst>
      <p:ext uri="{BB962C8B-B14F-4D97-AF65-F5344CB8AC3E}">
        <p14:creationId xmlns:p14="http://schemas.microsoft.com/office/powerpoint/2010/main" val="3657534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5">
            <a:extLst>
              <a:ext uri="{FF2B5EF4-FFF2-40B4-BE49-F238E27FC236}">
                <a16:creationId xmlns:a16="http://schemas.microsoft.com/office/drawing/2014/main" id="{43AB43F4-931E-402D-ABA3-DAD45D271163}"/>
              </a:ext>
            </a:extLst>
          </p:cNvPr>
          <p:cNvSpPr/>
          <p:nvPr/>
        </p:nvSpPr>
        <p:spPr>
          <a:xfrm>
            <a:off x="1140542" y="1"/>
            <a:ext cx="9730658" cy="771316"/>
          </a:xfrm>
          <a:custGeom>
            <a:avLst/>
            <a:gdLst>
              <a:gd name="connsiteX0" fmla="*/ 0 w 9550398"/>
              <a:gd name="connsiteY0" fmla="*/ 0 h 638381"/>
              <a:gd name="connsiteX1" fmla="*/ 9550398 w 9550398"/>
              <a:gd name="connsiteY1" fmla="*/ 0 h 638381"/>
              <a:gd name="connsiteX2" fmla="*/ 9550398 w 9550398"/>
              <a:gd name="connsiteY2" fmla="*/ 549495 h 638381"/>
              <a:gd name="connsiteX3" fmla="*/ 9461512 w 9550398"/>
              <a:gd name="connsiteY3" fmla="*/ 638381 h 638381"/>
              <a:gd name="connsiteX4" fmla="*/ 88886 w 9550398"/>
              <a:gd name="connsiteY4" fmla="*/ 638381 h 638381"/>
              <a:gd name="connsiteX5" fmla="*/ 0 w 9550398"/>
              <a:gd name="connsiteY5" fmla="*/ 549495 h 638381"/>
              <a:gd name="connsiteX6" fmla="*/ 0 w 9550398"/>
              <a:gd name="connsiteY6" fmla="*/ 0 h 63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0398" h="638381">
                <a:moveTo>
                  <a:pt x="0" y="0"/>
                </a:moveTo>
                <a:lnTo>
                  <a:pt x="9550398" y="0"/>
                </a:lnTo>
                <a:lnTo>
                  <a:pt x="9550398" y="549495"/>
                </a:lnTo>
                <a:cubicBezTo>
                  <a:pt x="9550398" y="598585"/>
                  <a:pt x="9510602" y="638381"/>
                  <a:pt x="9461512" y="638381"/>
                </a:cubicBezTo>
                <a:lnTo>
                  <a:pt x="88886" y="638381"/>
                </a:lnTo>
                <a:cubicBezTo>
                  <a:pt x="39796" y="638381"/>
                  <a:pt x="0" y="598585"/>
                  <a:pt x="0" y="549495"/>
                </a:cubicBez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標楷體" panose="03000509000000000000" pitchFamily="65" charset="-120"/>
                <a:ea typeface="標楷體" panose="03000509000000000000" pitchFamily="65" charset="-120"/>
              </a:rPr>
              <a:t>投資組合管理：透過技術指標進行資產配置</a:t>
            </a:r>
            <a:r>
              <a:rPr lang="en-US" altLang="zh-TW" sz="3600" b="1"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(1/2)</a:t>
            </a:r>
            <a:endParaRPr lang="zh-CN" altLang="en-US" sz="3600" b="1" dirty="0">
              <a:solidFill>
                <a:schemeClr val="bg1"/>
              </a:solidFill>
              <a:latin typeface="標楷體" panose="03000509000000000000" pitchFamily="65" charset="-120"/>
              <a:ea typeface="標楷體" panose="03000509000000000000" pitchFamily="65" charset="-120"/>
            </a:endParaRPr>
          </a:p>
        </p:txBody>
      </p:sp>
      <p:sp>
        <p:nvSpPr>
          <p:cNvPr id="6" name="投影片編號版面配置區 5">
            <a:extLst>
              <a:ext uri="{FF2B5EF4-FFF2-40B4-BE49-F238E27FC236}">
                <a16:creationId xmlns:a16="http://schemas.microsoft.com/office/drawing/2014/main" id="{895CD32C-1E6E-4FB9-8EFA-FB79A0C7A10F}"/>
              </a:ext>
            </a:extLst>
          </p:cNvPr>
          <p:cNvSpPr>
            <a:spLocks noGrp="1"/>
          </p:cNvSpPr>
          <p:nvPr>
            <p:ph type="sldNum" sz="quarter" idx="12"/>
          </p:nvPr>
        </p:nvSpPr>
        <p:spPr/>
        <p:txBody>
          <a:bodyPr/>
          <a:lstStyle/>
          <a:p>
            <a:fld id="{22A865DF-6F26-4D35-B0EB-90B9C6888EB6}" type="slidenum">
              <a:rPr lang="zh-TW" altLang="en-US" smtClean="0"/>
              <a:t>15</a:t>
            </a:fld>
            <a:endParaRPr lang="zh-TW" altLang="en-US" dirty="0"/>
          </a:p>
        </p:txBody>
      </p:sp>
      <p:sp>
        <p:nvSpPr>
          <p:cNvPr id="13" name="文字方塊 12">
            <a:extLst>
              <a:ext uri="{FF2B5EF4-FFF2-40B4-BE49-F238E27FC236}">
                <a16:creationId xmlns:a16="http://schemas.microsoft.com/office/drawing/2014/main" id="{C173DD1A-4511-388C-3F7F-DFA0080579A3}"/>
              </a:ext>
            </a:extLst>
          </p:cNvPr>
          <p:cNvSpPr txBox="1"/>
          <p:nvPr/>
        </p:nvSpPr>
        <p:spPr>
          <a:xfrm>
            <a:off x="6469627" y="1121858"/>
            <a:ext cx="5598548" cy="923330"/>
          </a:xfrm>
          <a:prstGeom prst="rect">
            <a:avLst/>
          </a:prstGeom>
          <a:noFill/>
        </p:spPr>
        <p:txBody>
          <a:bodyPr wrap="square" rtlCol="0">
            <a:spAutoFit/>
          </a:bodyPr>
          <a:lstStyle/>
          <a:p>
            <a:pPr marL="285750" indent="-285750">
              <a:buFont typeface="Arial" panose="020B0604020202020204" pitchFamily="34" charset="0"/>
              <a:buChar char="•"/>
            </a:pPr>
            <a:r>
              <a:rPr lang="en-US" altLang="zh-TW" dirty="0">
                <a:solidFill>
                  <a:srgbClr val="000000"/>
                </a:solidFill>
                <a:latin typeface="Times New Roman" panose="02020603050405020304" pitchFamily="18" charset="0"/>
                <a:ea typeface="標楷體" panose="03000509000000000000" pitchFamily="65" charset="-120"/>
              </a:rPr>
              <a:t>Fernandez et al. (2019) </a:t>
            </a:r>
            <a:r>
              <a:rPr lang="zh-TW" altLang="en-US" dirty="0">
                <a:solidFill>
                  <a:srgbClr val="000000"/>
                </a:solidFill>
                <a:latin typeface="Times New Roman" panose="02020603050405020304" pitchFamily="18" charset="0"/>
                <a:ea typeface="標楷體" panose="03000509000000000000" pitchFamily="65" charset="-120"/>
              </a:rPr>
              <a:t>根據決策者的偏好進行資源分配，並使用 </a:t>
            </a:r>
            <a:r>
              <a:rPr lang="en-US" altLang="zh-TW" dirty="0">
                <a:solidFill>
                  <a:srgbClr val="000000"/>
                </a:solidFill>
                <a:latin typeface="Times New Roman" panose="02020603050405020304" pitchFamily="18" charset="0"/>
                <a:ea typeface="標楷體" panose="03000509000000000000" pitchFamily="65" charset="-120"/>
              </a:rPr>
              <a:t>5 </a:t>
            </a:r>
            <a:r>
              <a:rPr lang="zh-TW" altLang="en-US" dirty="0">
                <a:solidFill>
                  <a:srgbClr val="000000"/>
                </a:solidFill>
                <a:latin typeface="Times New Roman" panose="02020603050405020304" pitchFamily="18" charset="0"/>
                <a:ea typeface="標楷體" panose="03000509000000000000" pitchFamily="65" charset="-120"/>
              </a:rPr>
              <a:t>種技術指標作為交易策略，實證結果 </a:t>
            </a:r>
            <a:r>
              <a:rPr lang="en-US" altLang="zh-TW" dirty="0">
                <a:solidFill>
                  <a:srgbClr val="000000"/>
                </a:solidFill>
                <a:latin typeface="Times New Roman" panose="02020603050405020304" pitchFamily="18" charset="0"/>
                <a:ea typeface="標楷體" panose="03000509000000000000" pitchFamily="65" charset="-120"/>
              </a:rPr>
              <a:t>3 </a:t>
            </a:r>
            <a:r>
              <a:rPr lang="zh-TW" altLang="en-US" dirty="0">
                <a:solidFill>
                  <a:srgbClr val="000000"/>
                </a:solidFill>
                <a:latin typeface="Times New Roman" panose="02020603050405020304" pitchFamily="18" charset="0"/>
                <a:ea typeface="標楷體" panose="03000509000000000000" pitchFamily="65" charset="-120"/>
              </a:rPr>
              <a:t>年累積報酬為 </a:t>
            </a:r>
            <a:r>
              <a:rPr lang="en-US" altLang="zh-TW" dirty="0">
                <a:solidFill>
                  <a:srgbClr val="000000"/>
                </a:solidFill>
                <a:latin typeface="Times New Roman" panose="02020603050405020304" pitchFamily="18" charset="0"/>
                <a:ea typeface="標楷體" panose="03000509000000000000" pitchFamily="65" charset="-120"/>
              </a:rPr>
              <a:t>21.05%</a:t>
            </a:r>
            <a:r>
              <a:rPr lang="zh-TW" altLang="en-US" dirty="0">
                <a:solidFill>
                  <a:srgbClr val="000000"/>
                </a:solidFill>
                <a:latin typeface="Times New Roman" panose="02020603050405020304" pitchFamily="18" charset="0"/>
                <a:ea typeface="標楷體" panose="03000509000000000000" pitchFamily="65" charset="-120"/>
              </a:rPr>
              <a:t>。</a:t>
            </a:r>
          </a:p>
        </p:txBody>
      </p:sp>
      <p:sp>
        <p:nvSpPr>
          <p:cNvPr id="14" name="文字方塊 13">
            <a:extLst>
              <a:ext uri="{FF2B5EF4-FFF2-40B4-BE49-F238E27FC236}">
                <a16:creationId xmlns:a16="http://schemas.microsoft.com/office/drawing/2014/main" id="{0BAA15E5-392C-9F55-41EE-57054EF45D53}"/>
              </a:ext>
            </a:extLst>
          </p:cNvPr>
          <p:cNvSpPr txBox="1"/>
          <p:nvPr/>
        </p:nvSpPr>
        <p:spPr>
          <a:xfrm>
            <a:off x="6469626" y="2469234"/>
            <a:ext cx="5598548" cy="1200329"/>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solidFill>
                  <a:srgbClr val="000000"/>
                </a:solidFill>
                <a:latin typeface="Times New Roman" panose="02020603050405020304" pitchFamily="18" charset="0"/>
                <a:ea typeface="標楷體" panose="03000509000000000000" pitchFamily="65" charset="-120"/>
              </a:rPr>
              <a:t>楊晴穎 </a:t>
            </a:r>
            <a:r>
              <a:rPr lang="en-US" altLang="zh-TW" dirty="0">
                <a:solidFill>
                  <a:srgbClr val="000000"/>
                </a:solidFill>
                <a:latin typeface="Times New Roman" panose="02020603050405020304" pitchFamily="18" charset="0"/>
                <a:ea typeface="標楷體" panose="03000509000000000000" pitchFamily="65" charset="-120"/>
              </a:rPr>
              <a:t>(2020) </a:t>
            </a:r>
            <a:r>
              <a:rPr lang="zh-TW" altLang="en-US" dirty="0">
                <a:solidFill>
                  <a:srgbClr val="000000"/>
                </a:solidFill>
                <a:latin typeface="Times New Roman" panose="02020603050405020304" pitchFamily="18" charset="0"/>
                <a:ea typeface="標楷體" panose="03000509000000000000" pitchFamily="65" charset="-120"/>
              </a:rPr>
              <a:t>使用 </a:t>
            </a:r>
            <a:r>
              <a:rPr lang="en-US" altLang="zh-TW" dirty="0">
                <a:solidFill>
                  <a:srgbClr val="000000"/>
                </a:solidFill>
                <a:latin typeface="Times New Roman" panose="02020603050405020304" pitchFamily="18" charset="0"/>
                <a:ea typeface="標楷體" panose="03000509000000000000" pitchFamily="65" charset="-120"/>
              </a:rPr>
              <a:t>5 </a:t>
            </a:r>
            <a:r>
              <a:rPr lang="zh-TW" altLang="en-US" dirty="0">
                <a:solidFill>
                  <a:srgbClr val="000000"/>
                </a:solidFill>
                <a:latin typeface="Times New Roman" panose="02020603050405020304" pitchFamily="18" charset="0"/>
                <a:ea typeface="標楷體" panose="03000509000000000000" pitchFamily="65" charset="-120"/>
              </a:rPr>
              <a:t>種技術指標與協方差矩陣透過深度強化學習進行資產配置。投資組合單位為 </a:t>
            </a:r>
            <a:r>
              <a:rPr lang="en-US" altLang="zh-TW" dirty="0">
                <a:solidFill>
                  <a:srgbClr val="000000"/>
                </a:solidFill>
                <a:latin typeface="Times New Roman" panose="02020603050405020304" pitchFamily="18" charset="0"/>
                <a:ea typeface="標楷體" panose="03000509000000000000" pitchFamily="65" charset="-120"/>
              </a:rPr>
              <a:t>5 </a:t>
            </a:r>
            <a:r>
              <a:rPr lang="zh-TW" altLang="en-US" dirty="0">
                <a:solidFill>
                  <a:srgbClr val="000000"/>
                </a:solidFill>
                <a:latin typeface="Times New Roman" panose="02020603050405020304" pitchFamily="18" charset="0"/>
                <a:ea typeface="標楷體" panose="03000509000000000000" pitchFamily="65" charset="-120"/>
              </a:rPr>
              <a:t>隻股票，訓練 </a:t>
            </a:r>
            <a:r>
              <a:rPr lang="en-US" altLang="zh-TW" dirty="0">
                <a:solidFill>
                  <a:srgbClr val="000000"/>
                </a:solidFill>
                <a:latin typeface="Times New Roman" panose="02020603050405020304" pitchFamily="18" charset="0"/>
                <a:ea typeface="標楷體" panose="03000509000000000000" pitchFamily="65" charset="-120"/>
              </a:rPr>
              <a:t>20 </a:t>
            </a:r>
            <a:r>
              <a:rPr lang="zh-TW" altLang="en-US" dirty="0">
                <a:solidFill>
                  <a:srgbClr val="000000"/>
                </a:solidFill>
                <a:latin typeface="Times New Roman" panose="02020603050405020304" pitchFamily="18" charset="0"/>
                <a:ea typeface="標楷體" panose="03000509000000000000" pitchFamily="65" charset="-120"/>
              </a:rPr>
              <a:t>年資料並以 </a:t>
            </a:r>
            <a:r>
              <a:rPr lang="en-US" altLang="zh-TW" dirty="0">
                <a:solidFill>
                  <a:srgbClr val="000000"/>
                </a:solidFill>
                <a:latin typeface="Times New Roman" panose="02020603050405020304" pitchFamily="18" charset="0"/>
                <a:ea typeface="標楷體" panose="03000509000000000000" pitchFamily="65" charset="-120"/>
              </a:rPr>
              <a:t>2 </a:t>
            </a:r>
            <a:r>
              <a:rPr lang="zh-TW" altLang="en-US" dirty="0">
                <a:solidFill>
                  <a:srgbClr val="000000"/>
                </a:solidFill>
                <a:latin typeface="Times New Roman" panose="02020603050405020304" pitchFamily="18" charset="0"/>
                <a:ea typeface="標楷體" panose="03000509000000000000" pitchFamily="65" charset="-120"/>
              </a:rPr>
              <a:t>年為測試集，實證結果年報酬率最高可達到 </a:t>
            </a:r>
            <a:r>
              <a:rPr lang="en-US" altLang="zh-TW" dirty="0">
                <a:solidFill>
                  <a:srgbClr val="000000"/>
                </a:solidFill>
                <a:latin typeface="Times New Roman" panose="02020603050405020304" pitchFamily="18" charset="0"/>
                <a:ea typeface="標楷體" panose="03000509000000000000" pitchFamily="65" charset="-120"/>
              </a:rPr>
              <a:t>46.58%</a:t>
            </a:r>
            <a:r>
              <a:rPr lang="zh-TW" altLang="en-US" dirty="0">
                <a:solidFill>
                  <a:srgbClr val="000000"/>
                </a:solidFill>
                <a:latin typeface="Times New Roman" panose="02020603050405020304" pitchFamily="18" charset="0"/>
                <a:ea typeface="標楷體" panose="03000509000000000000" pitchFamily="65" charset="-120"/>
              </a:rPr>
              <a:t>。</a:t>
            </a:r>
          </a:p>
        </p:txBody>
      </p:sp>
      <p:sp>
        <p:nvSpPr>
          <p:cNvPr id="15" name="文字方塊 14">
            <a:extLst>
              <a:ext uri="{FF2B5EF4-FFF2-40B4-BE49-F238E27FC236}">
                <a16:creationId xmlns:a16="http://schemas.microsoft.com/office/drawing/2014/main" id="{643DE686-C97F-A7B0-70D6-F8D0E238156E}"/>
              </a:ext>
            </a:extLst>
          </p:cNvPr>
          <p:cNvSpPr txBox="1"/>
          <p:nvPr/>
        </p:nvSpPr>
        <p:spPr>
          <a:xfrm>
            <a:off x="6469626" y="4093609"/>
            <a:ext cx="5598548" cy="1200329"/>
          </a:xfrm>
          <a:prstGeom prst="rect">
            <a:avLst/>
          </a:prstGeom>
          <a:noFill/>
        </p:spPr>
        <p:txBody>
          <a:bodyPr wrap="square" rtlCol="0">
            <a:spAutoFit/>
          </a:bodyPr>
          <a:lstStyle/>
          <a:p>
            <a:pPr marL="285750" indent="-285750">
              <a:buFont typeface="Arial" panose="020B0604020202020204" pitchFamily="34" charset="0"/>
              <a:buChar char="•"/>
            </a:pPr>
            <a:r>
              <a:rPr lang="en-US" altLang="zh-TW" dirty="0" err="1">
                <a:solidFill>
                  <a:srgbClr val="000000"/>
                </a:solidFill>
                <a:latin typeface="Times New Roman" panose="02020603050405020304" pitchFamily="18" charset="0"/>
                <a:ea typeface="標楷體" panose="03000509000000000000" pitchFamily="65" charset="-120"/>
              </a:rPr>
              <a:t>Katongo</a:t>
            </a:r>
            <a:r>
              <a:rPr lang="en-US" altLang="zh-TW" dirty="0">
                <a:solidFill>
                  <a:srgbClr val="000000"/>
                </a:solidFill>
                <a:latin typeface="Times New Roman" panose="02020603050405020304" pitchFamily="18" charset="0"/>
                <a:ea typeface="標楷體" panose="03000509000000000000" pitchFamily="65" charset="-120"/>
              </a:rPr>
              <a:t> et al. (2021) </a:t>
            </a:r>
            <a:r>
              <a:rPr lang="zh-TW" altLang="en-US" dirty="0">
                <a:solidFill>
                  <a:srgbClr val="000000"/>
                </a:solidFill>
                <a:latin typeface="Times New Roman" panose="02020603050405020304" pitchFamily="18" charset="0"/>
                <a:ea typeface="標楷體" panose="03000509000000000000" pitchFamily="65" charset="-120"/>
              </a:rPr>
              <a:t>使用深度強化學習將 </a:t>
            </a:r>
            <a:r>
              <a:rPr lang="en-US" altLang="zh-TW" dirty="0">
                <a:solidFill>
                  <a:srgbClr val="000000"/>
                </a:solidFill>
                <a:latin typeface="Times New Roman" panose="02020603050405020304" pitchFamily="18" charset="0"/>
                <a:ea typeface="標楷體" panose="03000509000000000000" pitchFamily="65" charset="-120"/>
              </a:rPr>
              <a:t>10 </a:t>
            </a:r>
            <a:r>
              <a:rPr lang="zh-TW" altLang="en-US" dirty="0">
                <a:solidFill>
                  <a:srgbClr val="000000"/>
                </a:solidFill>
                <a:latin typeface="Times New Roman" panose="02020603050405020304" pitchFamily="18" charset="0"/>
                <a:ea typeface="標楷體" panose="03000509000000000000" pitchFamily="65" charset="-120"/>
              </a:rPr>
              <a:t>種技術指標視為資料特徵來進行權重分配。投資組合單位為 </a:t>
            </a:r>
            <a:r>
              <a:rPr lang="en-US" altLang="zh-TW" dirty="0">
                <a:solidFill>
                  <a:srgbClr val="000000"/>
                </a:solidFill>
                <a:latin typeface="Times New Roman" panose="02020603050405020304" pitchFamily="18" charset="0"/>
                <a:ea typeface="標楷體" panose="03000509000000000000" pitchFamily="65" charset="-120"/>
              </a:rPr>
              <a:t>30 </a:t>
            </a:r>
            <a:r>
              <a:rPr lang="zh-TW" altLang="en-US" dirty="0">
                <a:solidFill>
                  <a:srgbClr val="000000"/>
                </a:solidFill>
                <a:latin typeface="Times New Roman" panose="02020603050405020304" pitchFamily="18" charset="0"/>
                <a:ea typeface="標楷體" panose="03000509000000000000" pitchFamily="65" charset="-120"/>
              </a:rPr>
              <a:t>隻股票，是訓練 </a:t>
            </a:r>
            <a:r>
              <a:rPr lang="en-US" altLang="zh-TW" dirty="0">
                <a:solidFill>
                  <a:srgbClr val="000000"/>
                </a:solidFill>
                <a:latin typeface="Times New Roman" panose="02020603050405020304" pitchFamily="18" charset="0"/>
                <a:ea typeface="標楷體" panose="03000509000000000000" pitchFamily="65" charset="-120"/>
              </a:rPr>
              <a:t>10 </a:t>
            </a:r>
            <a:r>
              <a:rPr lang="zh-TW" altLang="en-US" dirty="0">
                <a:solidFill>
                  <a:srgbClr val="000000"/>
                </a:solidFill>
                <a:latin typeface="Times New Roman" panose="02020603050405020304" pitchFamily="18" charset="0"/>
                <a:ea typeface="標楷體" panose="03000509000000000000" pitchFamily="65" charset="-120"/>
              </a:rPr>
              <a:t>年資料與驗證 </a:t>
            </a:r>
            <a:r>
              <a:rPr lang="en-US" altLang="zh-TW" dirty="0">
                <a:solidFill>
                  <a:srgbClr val="000000"/>
                </a:solidFill>
                <a:latin typeface="Times New Roman" panose="02020603050405020304" pitchFamily="18" charset="0"/>
                <a:ea typeface="標楷體" panose="03000509000000000000" pitchFamily="65" charset="-120"/>
              </a:rPr>
              <a:t>3 </a:t>
            </a:r>
            <a:r>
              <a:rPr lang="zh-TW" altLang="en-US" dirty="0">
                <a:solidFill>
                  <a:srgbClr val="000000"/>
                </a:solidFill>
                <a:latin typeface="Times New Roman" panose="02020603050405020304" pitchFamily="18" charset="0"/>
                <a:ea typeface="標楷體" panose="03000509000000000000" pitchFamily="65" charset="-120"/>
              </a:rPr>
              <a:t>年資料，實證結果在這 </a:t>
            </a:r>
            <a:r>
              <a:rPr lang="en-US" altLang="zh-TW" dirty="0">
                <a:solidFill>
                  <a:srgbClr val="000000"/>
                </a:solidFill>
                <a:latin typeface="Times New Roman" panose="02020603050405020304" pitchFamily="18" charset="0"/>
                <a:ea typeface="標楷體" panose="03000509000000000000" pitchFamily="65" charset="-120"/>
              </a:rPr>
              <a:t>3 </a:t>
            </a:r>
            <a:r>
              <a:rPr lang="zh-TW" altLang="en-US" dirty="0">
                <a:solidFill>
                  <a:srgbClr val="000000"/>
                </a:solidFill>
                <a:latin typeface="Times New Roman" panose="02020603050405020304" pitchFamily="18" charset="0"/>
                <a:ea typeface="標楷體" panose="03000509000000000000" pitchFamily="65" charset="-120"/>
              </a:rPr>
              <a:t>年的年報酬率為 </a:t>
            </a:r>
            <a:r>
              <a:rPr lang="en-US" altLang="zh-TW" dirty="0">
                <a:solidFill>
                  <a:srgbClr val="000000"/>
                </a:solidFill>
                <a:latin typeface="Times New Roman" panose="02020603050405020304" pitchFamily="18" charset="0"/>
                <a:ea typeface="標楷體" panose="03000509000000000000" pitchFamily="65" charset="-120"/>
              </a:rPr>
              <a:t>15.67 %</a:t>
            </a:r>
            <a:r>
              <a:rPr lang="zh-TW" altLang="zh-TW" dirty="0">
                <a:solidFill>
                  <a:srgbClr val="000000"/>
                </a:solidFill>
                <a:latin typeface="Times New Roman" panose="02020603050405020304" pitchFamily="18" charset="0"/>
                <a:ea typeface="標楷體" panose="03000509000000000000" pitchFamily="65" charset="-120"/>
              </a:rPr>
              <a:t>。</a:t>
            </a:r>
            <a:endParaRPr lang="zh-TW" altLang="en-US" dirty="0">
              <a:solidFill>
                <a:srgbClr val="000000"/>
              </a:solidFill>
              <a:latin typeface="Times New Roman" panose="02020603050405020304" pitchFamily="18" charset="0"/>
              <a:ea typeface="標楷體" panose="03000509000000000000" pitchFamily="65" charset="-120"/>
            </a:endParaRPr>
          </a:p>
        </p:txBody>
      </p:sp>
      <p:pic>
        <p:nvPicPr>
          <p:cNvPr id="17" name="圖片 16">
            <a:extLst>
              <a:ext uri="{FF2B5EF4-FFF2-40B4-BE49-F238E27FC236}">
                <a16:creationId xmlns:a16="http://schemas.microsoft.com/office/drawing/2014/main" id="{DB8570BE-8AF6-3B2B-2377-0222E08C0085}"/>
              </a:ext>
            </a:extLst>
          </p:cNvPr>
          <p:cNvPicPr>
            <a:picLocks noChangeAspect="1"/>
          </p:cNvPicPr>
          <p:nvPr/>
        </p:nvPicPr>
        <p:blipFill>
          <a:blip r:embed="rId2"/>
          <a:stretch>
            <a:fillRect/>
          </a:stretch>
        </p:blipFill>
        <p:spPr>
          <a:xfrm>
            <a:off x="636355" y="1270075"/>
            <a:ext cx="5459645" cy="5430834"/>
          </a:xfrm>
          <a:prstGeom prst="rect">
            <a:avLst/>
          </a:prstGeom>
        </p:spPr>
      </p:pic>
      <p:sp>
        <p:nvSpPr>
          <p:cNvPr id="18" name="文字方塊 17">
            <a:extLst>
              <a:ext uri="{FF2B5EF4-FFF2-40B4-BE49-F238E27FC236}">
                <a16:creationId xmlns:a16="http://schemas.microsoft.com/office/drawing/2014/main" id="{195EF555-8453-8877-E761-09249188B684}"/>
              </a:ext>
            </a:extLst>
          </p:cNvPr>
          <p:cNvSpPr txBox="1"/>
          <p:nvPr/>
        </p:nvSpPr>
        <p:spPr>
          <a:xfrm>
            <a:off x="6469626" y="5600169"/>
            <a:ext cx="5598548" cy="646331"/>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solidFill>
                  <a:srgbClr val="000000"/>
                </a:solidFill>
                <a:latin typeface="Times New Roman" panose="02020603050405020304" pitchFamily="18" charset="0"/>
                <a:ea typeface="標楷體" panose="03000509000000000000" pitchFamily="65" charset="-120"/>
              </a:rPr>
              <a:t>本研究將以這 </a:t>
            </a:r>
            <a:r>
              <a:rPr lang="en-US" altLang="zh-TW" dirty="0">
                <a:solidFill>
                  <a:srgbClr val="000000"/>
                </a:solidFill>
                <a:latin typeface="Times New Roman" panose="02020603050405020304" pitchFamily="18" charset="0"/>
                <a:ea typeface="標楷體" panose="03000509000000000000" pitchFamily="65" charset="-120"/>
              </a:rPr>
              <a:t>3 </a:t>
            </a:r>
            <a:r>
              <a:rPr lang="zh-TW" altLang="en-US" dirty="0">
                <a:solidFill>
                  <a:srgbClr val="000000"/>
                </a:solidFill>
                <a:latin typeface="Times New Roman" panose="02020603050405020304" pitchFamily="18" charset="0"/>
                <a:ea typeface="標楷體" panose="03000509000000000000" pitchFamily="65" charset="-120"/>
              </a:rPr>
              <a:t>項對模型進行探討：技術</a:t>
            </a:r>
            <a:r>
              <a:rPr lang="zh-TW" altLang="en-US" sz="1800" dirty="0">
                <a:solidFill>
                  <a:srgbClr val="000000"/>
                </a:solidFill>
                <a:effectLst/>
                <a:latin typeface="Times New Roman" panose="02020603050405020304" pitchFamily="18" charset="0"/>
                <a:ea typeface="標楷體" panose="03000509000000000000" pitchFamily="65" charset="-120"/>
              </a:rPr>
              <a:t>指標、訓練集範圍、投資組合以幾隻股票為一組</a:t>
            </a:r>
            <a:r>
              <a:rPr lang="zh-TW" altLang="zh-TW" sz="1800"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2200" b="1" kern="100" dirty="0">
              <a:latin typeface="Times New Roman" panose="02020603050405020304" pitchFamily="18" charset="0"/>
              <a:ea typeface="標楷體" panose="03000509000000000000" pitchFamily="65" charset="-120"/>
            </a:endParaRPr>
          </a:p>
        </p:txBody>
      </p:sp>
      <p:sp>
        <p:nvSpPr>
          <p:cNvPr id="9" name="文字方塊 8">
            <a:extLst>
              <a:ext uri="{FF2B5EF4-FFF2-40B4-BE49-F238E27FC236}">
                <a16:creationId xmlns:a16="http://schemas.microsoft.com/office/drawing/2014/main" id="{A852F021-6705-4364-5432-4C1CF6DC7CD7}"/>
              </a:ext>
            </a:extLst>
          </p:cNvPr>
          <p:cNvSpPr txBox="1"/>
          <p:nvPr/>
        </p:nvSpPr>
        <p:spPr>
          <a:xfrm>
            <a:off x="1610504" y="875647"/>
            <a:ext cx="3511345" cy="369332"/>
          </a:xfrm>
          <a:prstGeom prst="rect">
            <a:avLst/>
          </a:prstGeom>
          <a:noFill/>
        </p:spPr>
        <p:txBody>
          <a:bodyPr wrap="square">
            <a:spAutoFit/>
          </a:bodyPr>
          <a:lstStyle/>
          <a:p>
            <a:r>
              <a:rPr lang="zh-TW" altLang="en-US" dirty="0">
                <a:latin typeface="Times New Roman" panose="02020603050405020304" pitchFamily="18" charset="0"/>
                <a:ea typeface="標楷體" panose="03000509000000000000" pitchFamily="65" charset="-120"/>
              </a:rPr>
              <a:t>表</a:t>
            </a:r>
            <a:r>
              <a:rPr lang="en-US" altLang="zh-TW" dirty="0">
                <a:latin typeface="Times New Roman" panose="02020603050405020304" pitchFamily="18" charset="0"/>
                <a:ea typeface="標楷體" panose="03000509000000000000" pitchFamily="65" charset="-120"/>
              </a:rPr>
              <a:t>2-2 </a:t>
            </a:r>
            <a:r>
              <a:rPr lang="zh-TW" altLang="en-US" dirty="0">
                <a:latin typeface="Times New Roman" panose="02020603050405020304" pitchFamily="18" charset="0"/>
                <a:ea typeface="標楷體" panose="03000509000000000000" pitchFamily="65" charset="-120"/>
              </a:rPr>
              <a:t>使用技術指標之選用表</a:t>
            </a:r>
            <a:endParaRPr lang="zh-TW" altLang="en-US" dirty="0"/>
          </a:p>
        </p:txBody>
      </p:sp>
    </p:spTree>
    <p:extLst>
      <p:ext uri="{BB962C8B-B14F-4D97-AF65-F5344CB8AC3E}">
        <p14:creationId xmlns:p14="http://schemas.microsoft.com/office/powerpoint/2010/main" val="4218562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5">
            <a:extLst>
              <a:ext uri="{FF2B5EF4-FFF2-40B4-BE49-F238E27FC236}">
                <a16:creationId xmlns:a16="http://schemas.microsoft.com/office/drawing/2014/main" id="{43AB43F4-931E-402D-ABA3-DAD45D271163}"/>
              </a:ext>
            </a:extLst>
          </p:cNvPr>
          <p:cNvSpPr/>
          <p:nvPr/>
        </p:nvSpPr>
        <p:spPr>
          <a:xfrm>
            <a:off x="1081550" y="1"/>
            <a:ext cx="9789650" cy="771316"/>
          </a:xfrm>
          <a:custGeom>
            <a:avLst/>
            <a:gdLst>
              <a:gd name="connsiteX0" fmla="*/ 0 w 9550398"/>
              <a:gd name="connsiteY0" fmla="*/ 0 h 638381"/>
              <a:gd name="connsiteX1" fmla="*/ 9550398 w 9550398"/>
              <a:gd name="connsiteY1" fmla="*/ 0 h 638381"/>
              <a:gd name="connsiteX2" fmla="*/ 9550398 w 9550398"/>
              <a:gd name="connsiteY2" fmla="*/ 549495 h 638381"/>
              <a:gd name="connsiteX3" fmla="*/ 9461512 w 9550398"/>
              <a:gd name="connsiteY3" fmla="*/ 638381 h 638381"/>
              <a:gd name="connsiteX4" fmla="*/ 88886 w 9550398"/>
              <a:gd name="connsiteY4" fmla="*/ 638381 h 638381"/>
              <a:gd name="connsiteX5" fmla="*/ 0 w 9550398"/>
              <a:gd name="connsiteY5" fmla="*/ 549495 h 638381"/>
              <a:gd name="connsiteX6" fmla="*/ 0 w 9550398"/>
              <a:gd name="connsiteY6" fmla="*/ 0 h 63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0398" h="638381">
                <a:moveTo>
                  <a:pt x="0" y="0"/>
                </a:moveTo>
                <a:lnTo>
                  <a:pt x="9550398" y="0"/>
                </a:lnTo>
                <a:lnTo>
                  <a:pt x="9550398" y="549495"/>
                </a:lnTo>
                <a:cubicBezTo>
                  <a:pt x="9550398" y="598585"/>
                  <a:pt x="9510602" y="638381"/>
                  <a:pt x="9461512" y="638381"/>
                </a:cubicBezTo>
                <a:lnTo>
                  <a:pt x="88886" y="638381"/>
                </a:lnTo>
                <a:cubicBezTo>
                  <a:pt x="39796" y="638381"/>
                  <a:pt x="0" y="598585"/>
                  <a:pt x="0" y="549495"/>
                </a:cubicBez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標楷體" panose="03000509000000000000" pitchFamily="65" charset="-120"/>
                <a:ea typeface="標楷體" panose="03000509000000000000" pitchFamily="65" charset="-120"/>
              </a:rPr>
              <a:t>投資組合管理：透過技術指標進行資產配置</a:t>
            </a:r>
            <a:r>
              <a:rPr lang="en-US" altLang="zh-TW" sz="3600" b="1"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(2/2)</a:t>
            </a:r>
            <a:endParaRPr lang="zh-CN" altLang="en-US" sz="3600" b="1"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8" name="內容版面配置區 2">
            <a:extLst>
              <a:ext uri="{FF2B5EF4-FFF2-40B4-BE49-F238E27FC236}">
                <a16:creationId xmlns:a16="http://schemas.microsoft.com/office/drawing/2014/main" id="{6A503CE6-5E73-35F5-C3C1-F92F95A3227C}"/>
              </a:ext>
            </a:extLst>
          </p:cNvPr>
          <p:cNvSpPr>
            <a:spLocks noGrp="1"/>
          </p:cNvSpPr>
          <p:nvPr>
            <p:ph idx="1"/>
          </p:nvPr>
        </p:nvSpPr>
        <p:spPr>
          <a:xfrm>
            <a:off x="1320802" y="1351054"/>
            <a:ext cx="9789650" cy="4931759"/>
          </a:xfrm>
        </p:spPr>
        <p:txBody>
          <a:bodyPr>
            <a:normAutofit/>
          </a:bodyPr>
          <a:lstStyle/>
          <a:p>
            <a:pPr marL="457200" indent="-457200">
              <a:buFont typeface="+mj-lt"/>
              <a:buAutoNum type="arabicPeriod"/>
            </a:pPr>
            <a:r>
              <a:rPr lang="en-US" altLang="zh-TW" sz="2500" dirty="0">
                <a:latin typeface="Times New Roman" panose="02020603050405020304" pitchFamily="18" charset="0"/>
                <a:ea typeface="標楷體" panose="03000509000000000000" pitchFamily="65" charset="-120"/>
              </a:rPr>
              <a:t> Relative Strength Index (RSI)</a:t>
            </a:r>
            <a:r>
              <a:rPr lang="zh-TW" altLang="en-US" sz="2500" dirty="0">
                <a:latin typeface="Times New Roman" panose="02020603050405020304" pitchFamily="18" charset="0"/>
                <a:ea typeface="標楷體" panose="03000509000000000000" pitchFamily="65" charset="-120"/>
              </a:rPr>
              <a:t>： </a:t>
            </a:r>
            <a:endParaRPr lang="en-US" altLang="zh-TW" sz="2500" dirty="0">
              <a:latin typeface="Times New Roman" panose="02020603050405020304" pitchFamily="18" charset="0"/>
              <a:ea typeface="標楷體" panose="03000509000000000000" pitchFamily="65" charset="-120"/>
            </a:endParaRPr>
          </a:p>
          <a:p>
            <a:pPr lvl="1"/>
            <a:r>
              <a:rPr lang="zh-TW" altLang="en-US" sz="2100" dirty="0">
                <a:latin typeface="Times New Roman" panose="02020603050405020304" pitchFamily="18" charset="0"/>
                <a:ea typeface="標楷體" panose="03000509000000000000" pitchFamily="65" charset="-120"/>
              </a:rPr>
              <a:t>中文名稱：相對強弱指數。</a:t>
            </a:r>
            <a:endParaRPr lang="en-US" altLang="zh-TW" sz="2100" dirty="0">
              <a:latin typeface="Times New Roman" panose="02020603050405020304" pitchFamily="18" charset="0"/>
              <a:ea typeface="標楷體" panose="03000509000000000000" pitchFamily="65" charset="-120"/>
            </a:endParaRPr>
          </a:p>
          <a:p>
            <a:pPr lvl="1"/>
            <a:r>
              <a:rPr lang="zh-TW" altLang="en-US" sz="2100" dirty="0">
                <a:latin typeface="Times New Roman" panose="02020603050405020304" pitchFamily="18" charset="0"/>
                <a:ea typeface="標楷體" panose="03000509000000000000" pitchFamily="65" charset="-120"/>
              </a:rPr>
              <a:t>是衡量近期損益的幅度，主要是用來評估股價超買或超賣情況，其震盪範圍是 </a:t>
            </a:r>
            <a:r>
              <a:rPr lang="en-US" altLang="zh-TW" sz="2100" dirty="0">
                <a:latin typeface="Times New Roman" panose="02020603050405020304" pitchFamily="18" charset="0"/>
                <a:ea typeface="標楷體" panose="03000509000000000000" pitchFamily="65" charset="-120"/>
              </a:rPr>
              <a:t>0 </a:t>
            </a:r>
            <a:r>
              <a:rPr lang="zh-TW" altLang="en-US" sz="2100" dirty="0">
                <a:latin typeface="Times New Roman" panose="02020603050405020304" pitchFamily="18" charset="0"/>
                <a:ea typeface="標楷體" panose="03000509000000000000" pitchFamily="65" charset="-120"/>
              </a:rPr>
              <a:t>到 </a:t>
            </a:r>
            <a:r>
              <a:rPr lang="en-US" altLang="zh-TW" sz="2100" dirty="0">
                <a:latin typeface="Times New Roman" panose="02020603050405020304" pitchFamily="18" charset="0"/>
                <a:ea typeface="標楷體" panose="03000509000000000000" pitchFamily="65" charset="-120"/>
              </a:rPr>
              <a:t>100</a:t>
            </a:r>
            <a:r>
              <a:rPr lang="zh-TW" altLang="en-US" sz="2100" dirty="0">
                <a:latin typeface="Times New Roman" panose="02020603050405020304" pitchFamily="18" charset="0"/>
                <a:ea typeface="標楷體" panose="03000509000000000000" pitchFamily="65" charset="-120"/>
              </a:rPr>
              <a:t>。 </a:t>
            </a:r>
            <a:endParaRPr lang="en-US" altLang="zh-TW" sz="2100" dirty="0">
              <a:latin typeface="Times New Roman" panose="02020603050405020304" pitchFamily="18" charset="0"/>
              <a:ea typeface="標楷體" panose="03000509000000000000" pitchFamily="65" charset="-120"/>
            </a:endParaRPr>
          </a:p>
          <a:p>
            <a:pPr marL="457200" indent="-457200">
              <a:buFont typeface="+mj-lt"/>
              <a:buAutoNum type="arabicPeriod"/>
            </a:pPr>
            <a:endParaRPr lang="en-US" altLang="zh-TW" sz="2500" dirty="0">
              <a:latin typeface="Times New Roman" panose="02020603050405020304" pitchFamily="18" charset="0"/>
              <a:ea typeface="標楷體" panose="03000509000000000000" pitchFamily="65" charset="-120"/>
            </a:endParaRPr>
          </a:p>
          <a:p>
            <a:pPr marL="457200" indent="-457200">
              <a:buFont typeface="+mj-lt"/>
              <a:buAutoNum type="arabicPeriod"/>
            </a:pPr>
            <a:r>
              <a:rPr lang="en-US" altLang="zh-TW" sz="2500" dirty="0">
                <a:latin typeface="Times New Roman" panose="02020603050405020304" pitchFamily="18" charset="0"/>
                <a:ea typeface="標楷體" panose="03000509000000000000" pitchFamily="65" charset="-120"/>
              </a:rPr>
              <a:t>Moving Average Convergence Divergence (MACD)</a:t>
            </a:r>
            <a:r>
              <a:rPr lang="zh-TW" altLang="en-US" sz="2500" dirty="0">
                <a:latin typeface="Times New Roman" panose="02020603050405020304" pitchFamily="18" charset="0"/>
                <a:ea typeface="標楷體" panose="03000509000000000000" pitchFamily="65" charset="-120"/>
              </a:rPr>
              <a:t>： </a:t>
            </a:r>
            <a:endParaRPr lang="en-US" altLang="zh-TW" sz="2500" dirty="0">
              <a:latin typeface="Times New Roman" panose="02020603050405020304" pitchFamily="18" charset="0"/>
              <a:ea typeface="標楷體" panose="03000509000000000000" pitchFamily="65" charset="-120"/>
            </a:endParaRPr>
          </a:p>
          <a:p>
            <a:pPr lvl="1"/>
            <a:r>
              <a:rPr lang="zh-TW" altLang="en-US" sz="2100" dirty="0">
                <a:latin typeface="Times New Roman" panose="02020603050405020304" pitchFamily="18" charset="0"/>
                <a:ea typeface="標楷體" panose="03000509000000000000" pitchFamily="65" charset="-120"/>
              </a:rPr>
              <a:t>中文名稱：指數平滑異同移動平均線。</a:t>
            </a:r>
            <a:endParaRPr lang="en-US" altLang="zh-TW" sz="2100" dirty="0">
              <a:latin typeface="Times New Roman" panose="02020603050405020304" pitchFamily="18" charset="0"/>
              <a:ea typeface="標楷體" panose="03000509000000000000" pitchFamily="65" charset="-120"/>
            </a:endParaRPr>
          </a:p>
          <a:p>
            <a:pPr lvl="1"/>
            <a:r>
              <a:rPr lang="zh-TW" altLang="en-US" sz="2100" dirty="0">
                <a:latin typeface="Times New Roman" panose="02020603050405020304" pitchFamily="18" charset="0"/>
                <a:ea typeface="標楷體" panose="03000509000000000000" pitchFamily="65" charset="-120"/>
              </a:rPr>
              <a:t>是由長、短二條指數加權移動平均線</a:t>
            </a:r>
            <a:r>
              <a:rPr lang="en-US" altLang="zh-TW" sz="2100" dirty="0">
                <a:latin typeface="Times New Roman" panose="02020603050405020304" pitchFamily="18" charset="0"/>
                <a:ea typeface="標楷體" panose="03000509000000000000" pitchFamily="65" charset="-120"/>
              </a:rPr>
              <a:t>(Exponential Moving Average, EMA)</a:t>
            </a:r>
            <a:r>
              <a:rPr lang="zh-TW" altLang="en-US" sz="2100" dirty="0">
                <a:latin typeface="Times New Roman" panose="02020603050405020304" pitchFamily="18" charset="0"/>
                <a:ea typeface="標楷體" panose="03000509000000000000" pitchFamily="65" charset="-120"/>
              </a:rPr>
              <a:t>所組成的，是用來確定波段漲幅並找到買賣點。</a:t>
            </a:r>
            <a:endParaRPr lang="en-US" altLang="zh-TW" sz="2100" dirty="0">
              <a:latin typeface="Times New Roman" panose="02020603050405020304" pitchFamily="18" charset="0"/>
              <a:ea typeface="標楷體" panose="03000509000000000000" pitchFamily="65" charset="-120"/>
            </a:endParaRPr>
          </a:p>
          <a:p>
            <a:pPr marL="0" indent="0">
              <a:buNone/>
            </a:pPr>
            <a:endParaRPr lang="zh-TW" altLang="en-US" sz="22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102944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5">
            <a:extLst>
              <a:ext uri="{FF2B5EF4-FFF2-40B4-BE49-F238E27FC236}">
                <a16:creationId xmlns:a16="http://schemas.microsoft.com/office/drawing/2014/main" id="{43AB43F4-931E-402D-ABA3-DAD45D271163}"/>
              </a:ext>
            </a:extLst>
          </p:cNvPr>
          <p:cNvSpPr/>
          <p:nvPr/>
        </p:nvSpPr>
        <p:spPr>
          <a:xfrm>
            <a:off x="1320802" y="1"/>
            <a:ext cx="9550398" cy="771316"/>
          </a:xfrm>
          <a:custGeom>
            <a:avLst/>
            <a:gdLst>
              <a:gd name="connsiteX0" fmla="*/ 0 w 9550398"/>
              <a:gd name="connsiteY0" fmla="*/ 0 h 638381"/>
              <a:gd name="connsiteX1" fmla="*/ 9550398 w 9550398"/>
              <a:gd name="connsiteY1" fmla="*/ 0 h 638381"/>
              <a:gd name="connsiteX2" fmla="*/ 9550398 w 9550398"/>
              <a:gd name="connsiteY2" fmla="*/ 549495 h 638381"/>
              <a:gd name="connsiteX3" fmla="*/ 9461512 w 9550398"/>
              <a:gd name="connsiteY3" fmla="*/ 638381 h 638381"/>
              <a:gd name="connsiteX4" fmla="*/ 88886 w 9550398"/>
              <a:gd name="connsiteY4" fmla="*/ 638381 h 638381"/>
              <a:gd name="connsiteX5" fmla="*/ 0 w 9550398"/>
              <a:gd name="connsiteY5" fmla="*/ 549495 h 638381"/>
              <a:gd name="connsiteX6" fmla="*/ 0 w 9550398"/>
              <a:gd name="connsiteY6" fmla="*/ 0 h 63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0398" h="638381">
                <a:moveTo>
                  <a:pt x="0" y="0"/>
                </a:moveTo>
                <a:lnTo>
                  <a:pt x="9550398" y="0"/>
                </a:lnTo>
                <a:lnTo>
                  <a:pt x="9550398" y="549495"/>
                </a:lnTo>
                <a:cubicBezTo>
                  <a:pt x="9550398" y="598585"/>
                  <a:pt x="9510602" y="638381"/>
                  <a:pt x="9461512" y="638381"/>
                </a:cubicBezTo>
                <a:lnTo>
                  <a:pt x="88886" y="638381"/>
                </a:lnTo>
                <a:cubicBezTo>
                  <a:pt x="39796" y="638381"/>
                  <a:pt x="0" y="598585"/>
                  <a:pt x="0" y="549495"/>
                </a:cubicBez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600" b="1" dirty="0" err="1">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AutoEncoder</a:t>
            </a:r>
            <a:r>
              <a:rPr lang="en-US" altLang="zh-TW" sz="3600" b="1"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(AE)</a:t>
            </a:r>
            <a:endParaRPr lang="zh-CN" altLang="en-US" sz="3600" b="1"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 name="投影片編號版面配置區 5">
            <a:extLst>
              <a:ext uri="{FF2B5EF4-FFF2-40B4-BE49-F238E27FC236}">
                <a16:creationId xmlns:a16="http://schemas.microsoft.com/office/drawing/2014/main" id="{B9C07B21-C1A5-4A42-B934-FF9EE07F4FA3}"/>
              </a:ext>
            </a:extLst>
          </p:cNvPr>
          <p:cNvSpPr>
            <a:spLocks noGrp="1"/>
          </p:cNvSpPr>
          <p:nvPr>
            <p:ph type="sldNum" sz="quarter" idx="12"/>
          </p:nvPr>
        </p:nvSpPr>
        <p:spPr/>
        <p:txBody>
          <a:bodyPr/>
          <a:lstStyle/>
          <a:p>
            <a:fld id="{22A865DF-6F26-4D35-B0EB-90B9C6888EB6}" type="slidenum">
              <a:rPr lang="zh-TW" altLang="en-US" smtClean="0"/>
              <a:t>17</a:t>
            </a:fld>
            <a:endParaRPr lang="zh-TW" altLang="en-US"/>
          </a:p>
        </p:txBody>
      </p:sp>
      <p:pic>
        <p:nvPicPr>
          <p:cNvPr id="3" name="圖片 2">
            <a:extLst>
              <a:ext uri="{FF2B5EF4-FFF2-40B4-BE49-F238E27FC236}">
                <a16:creationId xmlns:a16="http://schemas.microsoft.com/office/drawing/2014/main" id="{464EEEE7-9E50-0433-9865-DAC0C1ADEDA2}"/>
              </a:ext>
            </a:extLst>
          </p:cNvPr>
          <p:cNvPicPr>
            <a:picLocks noChangeAspect="1"/>
          </p:cNvPicPr>
          <p:nvPr/>
        </p:nvPicPr>
        <p:blipFill>
          <a:blip r:embed="rId3"/>
          <a:stretch>
            <a:fillRect/>
          </a:stretch>
        </p:blipFill>
        <p:spPr>
          <a:xfrm>
            <a:off x="2505177" y="783499"/>
            <a:ext cx="7048630" cy="3759004"/>
          </a:xfrm>
          <a:prstGeom prst="rect">
            <a:avLst/>
          </a:prstGeom>
        </p:spPr>
      </p:pic>
      <p:sp>
        <p:nvSpPr>
          <p:cNvPr id="40" name="內容版面配置區 2">
            <a:extLst>
              <a:ext uri="{FF2B5EF4-FFF2-40B4-BE49-F238E27FC236}">
                <a16:creationId xmlns:a16="http://schemas.microsoft.com/office/drawing/2014/main" id="{EDD54311-8907-2720-FC5E-235A93236EC0}"/>
              </a:ext>
            </a:extLst>
          </p:cNvPr>
          <p:cNvSpPr txBox="1">
            <a:spLocks/>
          </p:cNvSpPr>
          <p:nvPr/>
        </p:nvSpPr>
        <p:spPr>
          <a:xfrm>
            <a:off x="614925" y="4629680"/>
            <a:ext cx="11282517" cy="20882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spcBef>
                <a:spcPts val="1000"/>
              </a:spcBef>
            </a:pPr>
            <a:endParaRPr lang="en-US" altLang="zh-TW" sz="2700" dirty="0">
              <a:latin typeface="Times New Roman" panose="02020603050405020304" pitchFamily="18" charset="0"/>
              <a:ea typeface="標楷體" panose="03000509000000000000" pitchFamily="65" charset="-120"/>
            </a:endParaRPr>
          </a:p>
          <a:p>
            <a:pPr marL="228600" lvl="1">
              <a:spcBef>
                <a:spcPts val="1000"/>
              </a:spcBef>
            </a:pPr>
            <a:r>
              <a:rPr lang="en-US" altLang="zh-TW" sz="2500" dirty="0" err="1">
                <a:latin typeface="Times New Roman" panose="02020603050405020304" pitchFamily="18" charset="0"/>
                <a:ea typeface="標楷體" panose="03000509000000000000" pitchFamily="65" charset="-120"/>
              </a:rPr>
              <a:t>Soleymani</a:t>
            </a:r>
            <a:r>
              <a:rPr lang="en-US" altLang="zh-TW" sz="2500" dirty="0">
                <a:latin typeface="Times New Roman" panose="02020603050405020304" pitchFamily="18" charset="0"/>
                <a:ea typeface="標楷體" panose="03000509000000000000" pitchFamily="65" charset="-120"/>
              </a:rPr>
              <a:t> and Paquet (2020) </a:t>
            </a:r>
            <a:r>
              <a:rPr lang="zh-TW" altLang="en-US" sz="2500" dirty="0">
                <a:latin typeface="Times New Roman" panose="02020603050405020304" pitchFamily="18" charset="0"/>
                <a:ea typeface="標楷體" panose="03000509000000000000" pitchFamily="65" charset="-120"/>
              </a:rPr>
              <a:t>提出使用 </a:t>
            </a:r>
            <a:r>
              <a:rPr lang="en-US" altLang="zh-TW" sz="2500" dirty="0" err="1">
                <a:latin typeface="Times New Roman" panose="02020603050405020304" pitchFamily="18" charset="0"/>
                <a:ea typeface="標楷體" panose="03000509000000000000" pitchFamily="65" charset="-120"/>
              </a:rPr>
              <a:t>AutoEncoder</a:t>
            </a:r>
            <a:r>
              <a:rPr lang="en-US" altLang="zh-TW" sz="2500" dirty="0">
                <a:latin typeface="Times New Roman" panose="02020603050405020304" pitchFamily="18" charset="0"/>
                <a:ea typeface="標楷體" panose="03000509000000000000" pitchFamily="65" charset="-120"/>
              </a:rPr>
              <a:t> </a:t>
            </a:r>
            <a:r>
              <a:rPr lang="zh-TW" altLang="en-US" sz="2500" dirty="0">
                <a:latin typeface="Times New Roman" panose="02020603050405020304" pitchFamily="18" charset="0"/>
                <a:ea typeface="標楷體" panose="03000509000000000000" pitchFamily="65" charset="-120"/>
              </a:rPr>
              <a:t>模型以輸入特徵來篩選股票。</a:t>
            </a:r>
            <a:endParaRPr lang="en-US" altLang="zh-TW" sz="2500" dirty="0">
              <a:latin typeface="Times New Roman" panose="02020603050405020304" pitchFamily="18" charset="0"/>
              <a:ea typeface="標楷體" panose="03000509000000000000" pitchFamily="65" charset="-120"/>
            </a:endParaRPr>
          </a:p>
          <a:p>
            <a:pPr marL="228600" lvl="1">
              <a:spcBef>
                <a:spcPts val="1000"/>
              </a:spcBef>
            </a:pPr>
            <a:r>
              <a:rPr lang="en-US" altLang="zh-TW" sz="2500" dirty="0">
                <a:latin typeface="Times New Roman" panose="02020603050405020304" pitchFamily="18" charset="0"/>
                <a:ea typeface="標楷體" panose="03000509000000000000" pitchFamily="65" charset="-120"/>
              </a:rPr>
              <a:t> </a:t>
            </a:r>
            <a:r>
              <a:rPr lang="en-US" altLang="zh-TW" sz="2500" dirty="0" err="1">
                <a:latin typeface="Times New Roman" panose="02020603050405020304" pitchFamily="18" charset="0"/>
                <a:ea typeface="標楷體" panose="03000509000000000000" pitchFamily="65" charset="-120"/>
              </a:rPr>
              <a:t>Katongo</a:t>
            </a:r>
            <a:r>
              <a:rPr lang="en-US" altLang="zh-TW" sz="2500" dirty="0">
                <a:latin typeface="Times New Roman" panose="02020603050405020304" pitchFamily="18" charset="0"/>
                <a:ea typeface="標楷體" panose="03000509000000000000" pitchFamily="65" charset="-120"/>
              </a:rPr>
              <a:t> et al.(2021)</a:t>
            </a:r>
            <a:r>
              <a:rPr lang="zh-TW" altLang="en-US" sz="2500" dirty="0">
                <a:latin typeface="Times New Roman" panose="02020603050405020304" pitchFamily="18" charset="0"/>
                <a:ea typeface="標楷體" panose="03000509000000000000" pitchFamily="65" charset="-120"/>
              </a:rPr>
              <a:t>使用 </a:t>
            </a:r>
            <a:r>
              <a:rPr lang="en-US" altLang="zh-TW" sz="2500" dirty="0" err="1">
                <a:latin typeface="Times New Roman" panose="02020603050405020304" pitchFamily="18" charset="0"/>
                <a:ea typeface="標楷體" panose="03000509000000000000" pitchFamily="65" charset="-120"/>
              </a:rPr>
              <a:t>AutoEncoder</a:t>
            </a:r>
            <a:r>
              <a:rPr lang="en-US" altLang="zh-TW" sz="2500" dirty="0">
                <a:latin typeface="Times New Roman" panose="02020603050405020304" pitchFamily="18" charset="0"/>
                <a:ea typeface="標楷體" panose="03000509000000000000" pitchFamily="65" charset="-120"/>
              </a:rPr>
              <a:t> </a:t>
            </a:r>
            <a:r>
              <a:rPr lang="zh-TW" altLang="en-US" sz="2500" dirty="0">
                <a:latin typeface="Times New Roman" panose="02020603050405020304" pitchFamily="18" charset="0"/>
                <a:ea typeface="標楷體" panose="03000509000000000000" pitchFamily="65" charset="-120"/>
              </a:rPr>
              <a:t>模型並以技術指標對股票進行排名。</a:t>
            </a:r>
            <a:endParaRPr lang="en-US" altLang="zh-TW" sz="2500" dirty="0">
              <a:latin typeface="Times New Roman" panose="02020603050405020304" pitchFamily="18" charset="0"/>
              <a:ea typeface="標楷體" panose="03000509000000000000" pitchFamily="65" charset="-120"/>
            </a:endParaRPr>
          </a:p>
          <a:p>
            <a:pPr marL="0" indent="0">
              <a:buFont typeface="Arial" panose="020B0604020202020204" pitchFamily="34" charset="0"/>
              <a:buNone/>
            </a:pPr>
            <a:endParaRPr lang="zh-TW" altLang="en-US" sz="2200" dirty="0">
              <a:latin typeface="Times New Roman" panose="02020603050405020304" pitchFamily="18" charset="0"/>
              <a:ea typeface="標楷體" panose="03000509000000000000" pitchFamily="65" charset="-120"/>
            </a:endParaRPr>
          </a:p>
        </p:txBody>
      </p:sp>
      <p:sp>
        <p:nvSpPr>
          <p:cNvPr id="55" name="文字方塊 54">
            <a:extLst>
              <a:ext uri="{FF2B5EF4-FFF2-40B4-BE49-F238E27FC236}">
                <a16:creationId xmlns:a16="http://schemas.microsoft.com/office/drawing/2014/main" id="{338925E3-6DD0-BABF-FFBC-FA31FED260D5}"/>
              </a:ext>
            </a:extLst>
          </p:cNvPr>
          <p:cNvSpPr txBox="1"/>
          <p:nvPr/>
        </p:nvSpPr>
        <p:spPr>
          <a:xfrm>
            <a:off x="3606389" y="4445014"/>
            <a:ext cx="5299588" cy="369332"/>
          </a:xfrm>
          <a:prstGeom prst="rect">
            <a:avLst/>
          </a:prstGeom>
          <a:noFill/>
        </p:spPr>
        <p:txBody>
          <a:bodyPr wrap="square">
            <a:spAutoFit/>
          </a:bodyPr>
          <a:lstStyle/>
          <a:p>
            <a:r>
              <a:rPr lang="zh-TW" altLang="en-US" dirty="0">
                <a:latin typeface="Times New Roman" panose="02020603050405020304" pitchFamily="18" charset="0"/>
                <a:ea typeface="標楷體" panose="03000509000000000000" pitchFamily="65" charset="-120"/>
              </a:rPr>
              <a:t>圖</a:t>
            </a:r>
            <a:r>
              <a:rPr lang="en-US" altLang="zh-TW" dirty="0">
                <a:latin typeface="Times New Roman" panose="02020603050405020304" pitchFamily="18" charset="0"/>
                <a:ea typeface="標楷體" panose="03000509000000000000" pitchFamily="65" charset="-120"/>
              </a:rPr>
              <a:t>2-1 </a:t>
            </a:r>
            <a:r>
              <a:rPr lang="en-US" altLang="zh-TW" dirty="0" err="1">
                <a:latin typeface="Times New Roman" panose="02020603050405020304" pitchFamily="18" charset="0"/>
                <a:ea typeface="標楷體" panose="03000509000000000000" pitchFamily="65" charset="-120"/>
              </a:rPr>
              <a:t>AutoEncoder</a:t>
            </a:r>
            <a:r>
              <a:rPr lang="en-US" altLang="zh-TW" dirty="0">
                <a:latin typeface="Times New Roman" panose="02020603050405020304" pitchFamily="18" charset="0"/>
                <a:ea typeface="標楷體" panose="03000509000000000000" pitchFamily="65" charset="-120"/>
              </a:rPr>
              <a:t>(AE)</a:t>
            </a:r>
            <a:r>
              <a:rPr lang="zh-TW" altLang="en-US" dirty="0">
                <a:latin typeface="Times New Roman" panose="02020603050405020304" pitchFamily="18" charset="0"/>
                <a:ea typeface="標楷體" panose="03000509000000000000" pitchFamily="65" charset="-120"/>
              </a:rPr>
              <a:t>之流程架構圖</a:t>
            </a:r>
            <a:r>
              <a:rPr lang="en-US" altLang="zh-TW" dirty="0">
                <a:latin typeface="Times New Roman" panose="02020603050405020304" pitchFamily="18" charset="0"/>
                <a:ea typeface="標楷體" panose="03000509000000000000" pitchFamily="65" charset="-120"/>
              </a:rPr>
              <a:t>(</a:t>
            </a:r>
            <a:r>
              <a:rPr lang="zh-TW" altLang="en-US" dirty="0">
                <a:latin typeface="Times New Roman" panose="02020603050405020304" pitchFamily="18" charset="0"/>
                <a:ea typeface="標楷體" panose="03000509000000000000" pitchFamily="65" charset="-120"/>
              </a:rPr>
              <a:t>台部落</a:t>
            </a:r>
            <a:r>
              <a:rPr lang="en-US" altLang="zh-TW" dirty="0">
                <a:latin typeface="Times New Roman" panose="02020603050405020304" pitchFamily="18" charset="0"/>
                <a:ea typeface="標楷體" panose="03000509000000000000" pitchFamily="65" charset="-120"/>
              </a:rPr>
              <a:t>, 2020)</a:t>
            </a:r>
            <a:endParaRPr lang="zh-TW" altLang="en-US"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1416730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5">
            <a:extLst>
              <a:ext uri="{FF2B5EF4-FFF2-40B4-BE49-F238E27FC236}">
                <a16:creationId xmlns:a16="http://schemas.microsoft.com/office/drawing/2014/main" id="{43AB43F4-931E-402D-ABA3-DAD45D271163}"/>
              </a:ext>
            </a:extLst>
          </p:cNvPr>
          <p:cNvSpPr/>
          <p:nvPr/>
        </p:nvSpPr>
        <p:spPr>
          <a:xfrm>
            <a:off x="1320802" y="1"/>
            <a:ext cx="9550398" cy="771316"/>
          </a:xfrm>
          <a:custGeom>
            <a:avLst/>
            <a:gdLst>
              <a:gd name="connsiteX0" fmla="*/ 0 w 9550398"/>
              <a:gd name="connsiteY0" fmla="*/ 0 h 638381"/>
              <a:gd name="connsiteX1" fmla="*/ 9550398 w 9550398"/>
              <a:gd name="connsiteY1" fmla="*/ 0 h 638381"/>
              <a:gd name="connsiteX2" fmla="*/ 9550398 w 9550398"/>
              <a:gd name="connsiteY2" fmla="*/ 549495 h 638381"/>
              <a:gd name="connsiteX3" fmla="*/ 9461512 w 9550398"/>
              <a:gd name="connsiteY3" fmla="*/ 638381 h 638381"/>
              <a:gd name="connsiteX4" fmla="*/ 88886 w 9550398"/>
              <a:gd name="connsiteY4" fmla="*/ 638381 h 638381"/>
              <a:gd name="connsiteX5" fmla="*/ 0 w 9550398"/>
              <a:gd name="connsiteY5" fmla="*/ 549495 h 638381"/>
              <a:gd name="connsiteX6" fmla="*/ 0 w 9550398"/>
              <a:gd name="connsiteY6" fmla="*/ 0 h 63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0398" h="638381">
                <a:moveTo>
                  <a:pt x="0" y="0"/>
                </a:moveTo>
                <a:lnTo>
                  <a:pt x="9550398" y="0"/>
                </a:lnTo>
                <a:lnTo>
                  <a:pt x="9550398" y="549495"/>
                </a:lnTo>
                <a:cubicBezTo>
                  <a:pt x="9550398" y="598585"/>
                  <a:pt x="9510602" y="638381"/>
                  <a:pt x="9461512" y="638381"/>
                </a:cubicBezTo>
                <a:lnTo>
                  <a:pt x="88886" y="638381"/>
                </a:lnTo>
                <a:cubicBezTo>
                  <a:pt x="39796" y="638381"/>
                  <a:pt x="0" y="598585"/>
                  <a:pt x="0" y="549495"/>
                </a:cubicBez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標楷體" panose="03000509000000000000" pitchFamily="65" charset="-120"/>
                <a:ea typeface="標楷體" panose="03000509000000000000" pitchFamily="65" charset="-120"/>
              </a:rPr>
              <a:t>深度強化學習</a:t>
            </a:r>
            <a:r>
              <a:rPr lang="en-US" altLang="zh-TW" sz="3600" b="1"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(1/4)</a:t>
            </a:r>
            <a:endParaRPr lang="zh-CN" altLang="en-US" sz="3600" b="1"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 name="投影片編號版面配置區 5">
            <a:extLst>
              <a:ext uri="{FF2B5EF4-FFF2-40B4-BE49-F238E27FC236}">
                <a16:creationId xmlns:a16="http://schemas.microsoft.com/office/drawing/2014/main" id="{B9C07B21-C1A5-4A42-B934-FF9EE07F4FA3}"/>
              </a:ext>
            </a:extLst>
          </p:cNvPr>
          <p:cNvSpPr>
            <a:spLocks noGrp="1"/>
          </p:cNvSpPr>
          <p:nvPr>
            <p:ph type="sldNum" sz="quarter" idx="12"/>
          </p:nvPr>
        </p:nvSpPr>
        <p:spPr/>
        <p:txBody>
          <a:bodyPr/>
          <a:lstStyle/>
          <a:p>
            <a:fld id="{22A865DF-6F26-4D35-B0EB-90B9C6888EB6}" type="slidenum">
              <a:rPr lang="zh-TW" altLang="en-US" smtClean="0"/>
              <a:t>18</a:t>
            </a:fld>
            <a:endParaRPr lang="zh-TW" altLang="en-US"/>
          </a:p>
        </p:txBody>
      </p:sp>
      <p:pic>
        <p:nvPicPr>
          <p:cNvPr id="3" name="圖片 2">
            <a:extLst>
              <a:ext uri="{FF2B5EF4-FFF2-40B4-BE49-F238E27FC236}">
                <a16:creationId xmlns:a16="http://schemas.microsoft.com/office/drawing/2014/main" id="{705657C4-8453-4A0B-FDAB-E46D2045A810}"/>
              </a:ext>
            </a:extLst>
          </p:cNvPr>
          <p:cNvPicPr>
            <a:picLocks noChangeAspect="1"/>
          </p:cNvPicPr>
          <p:nvPr/>
        </p:nvPicPr>
        <p:blipFill>
          <a:blip r:embed="rId3"/>
          <a:stretch>
            <a:fillRect/>
          </a:stretch>
        </p:blipFill>
        <p:spPr>
          <a:xfrm>
            <a:off x="1626930" y="2546127"/>
            <a:ext cx="6381750" cy="2733675"/>
          </a:xfrm>
          <a:prstGeom prst="rect">
            <a:avLst/>
          </a:prstGeom>
        </p:spPr>
      </p:pic>
      <p:sp>
        <p:nvSpPr>
          <p:cNvPr id="9" name="文字方塊 8">
            <a:extLst>
              <a:ext uri="{FF2B5EF4-FFF2-40B4-BE49-F238E27FC236}">
                <a16:creationId xmlns:a16="http://schemas.microsoft.com/office/drawing/2014/main" id="{4C65B706-A51D-87EC-540A-65C003F89C5C}"/>
              </a:ext>
            </a:extLst>
          </p:cNvPr>
          <p:cNvSpPr txBox="1"/>
          <p:nvPr/>
        </p:nvSpPr>
        <p:spPr>
          <a:xfrm>
            <a:off x="2212258" y="5279802"/>
            <a:ext cx="5009535" cy="369332"/>
          </a:xfrm>
          <a:prstGeom prst="rect">
            <a:avLst/>
          </a:prstGeom>
          <a:noFill/>
        </p:spPr>
        <p:txBody>
          <a:bodyPr wrap="square">
            <a:spAutoFit/>
          </a:bodyPr>
          <a:lstStyle/>
          <a:p>
            <a:pPr algn="ctr"/>
            <a:r>
              <a:rPr lang="zh-TW" altLang="en-US" dirty="0">
                <a:latin typeface="Times New Roman" panose="02020603050405020304" pitchFamily="18" charset="0"/>
                <a:ea typeface="標楷體" panose="03000509000000000000" pitchFamily="65" charset="-120"/>
              </a:rPr>
              <a:t>圖</a:t>
            </a:r>
            <a:r>
              <a:rPr lang="en-US" altLang="zh-TW" dirty="0">
                <a:latin typeface="Times New Roman" panose="02020603050405020304" pitchFamily="18" charset="0"/>
                <a:ea typeface="標楷體" panose="03000509000000000000" pitchFamily="65" charset="-120"/>
              </a:rPr>
              <a:t>2-2 </a:t>
            </a:r>
            <a:r>
              <a:rPr lang="zh-TW" altLang="en-US" dirty="0">
                <a:latin typeface="Times New Roman" panose="02020603050405020304" pitchFamily="18" charset="0"/>
                <a:ea typeface="標楷體" panose="03000509000000000000" pitchFamily="65" charset="-120"/>
              </a:rPr>
              <a:t>深度強化學習架構圖</a:t>
            </a:r>
            <a:r>
              <a:rPr lang="en-US" altLang="zh-TW" dirty="0">
                <a:latin typeface="Times New Roman" panose="02020603050405020304" pitchFamily="18" charset="0"/>
                <a:ea typeface="標楷體" panose="03000509000000000000" pitchFamily="65" charset="-120"/>
              </a:rPr>
              <a:t>(</a:t>
            </a:r>
            <a:r>
              <a:rPr lang="en-US" altLang="zh-TW" dirty="0" err="1">
                <a:latin typeface="Times New Roman" panose="02020603050405020304" pitchFamily="18" charset="0"/>
                <a:ea typeface="標楷體" panose="03000509000000000000" pitchFamily="65" charset="-120"/>
              </a:rPr>
              <a:t>Katongo</a:t>
            </a:r>
            <a:r>
              <a:rPr lang="en-US" altLang="zh-TW" dirty="0">
                <a:latin typeface="Times New Roman" panose="02020603050405020304" pitchFamily="18" charset="0"/>
                <a:ea typeface="標楷體" panose="03000509000000000000" pitchFamily="65" charset="-120"/>
              </a:rPr>
              <a:t> et al., 2021) </a:t>
            </a:r>
            <a:endParaRPr lang="zh-TW" altLang="en-US" dirty="0">
              <a:latin typeface="Times New Roman" panose="02020603050405020304" pitchFamily="18" charset="0"/>
              <a:ea typeface="標楷體" panose="03000509000000000000" pitchFamily="65" charset="-120"/>
            </a:endParaRPr>
          </a:p>
        </p:txBody>
      </p:sp>
      <p:sp>
        <p:nvSpPr>
          <p:cNvPr id="10" name="內容版面配置區 2">
            <a:extLst>
              <a:ext uri="{FF2B5EF4-FFF2-40B4-BE49-F238E27FC236}">
                <a16:creationId xmlns:a16="http://schemas.microsoft.com/office/drawing/2014/main" id="{9A64D9DF-6AEA-A341-4F23-DA4B3D55680E}"/>
              </a:ext>
            </a:extLst>
          </p:cNvPr>
          <p:cNvSpPr>
            <a:spLocks noGrp="1"/>
          </p:cNvSpPr>
          <p:nvPr>
            <p:ph idx="1"/>
          </p:nvPr>
        </p:nvSpPr>
        <p:spPr>
          <a:xfrm>
            <a:off x="1320802" y="1208866"/>
            <a:ext cx="10032998" cy="1738198"/>
          </a:xfrm>
        </p:spPr>
        <p:txBody>
          <a:bodyPr>
            <a:normAutofit/>
          </a:bodyPr>
          <a:lstStyle/>
          <a:p>
            <a:pPr marL="228600" lvl="1">
              <a:spcBef>
                <a:spcPts val="1000"/>
              </a:spcBef>
            </a:pPr>
            <a:r>
              <a:rPr lang="zh-TW" altLang="en-US" sz="2500" dirty="0">
                <a:latin typeface="Times New Roman" panose="02020603050405020304" pitchFamily="18" charset="0"/>
                <a:ea typeface="標楷體" panose="03000509000000000000" pitchFamily="65" charset="-120"/>
              </a:rPr>
              <a:t>深度強化學習，是深度學習加上強化學習，是由多個神經網路並運用強化學習的理論去學習出最大化獎勵。</a:t>
            </a:r>
            <a:endParaRPr lang="en-US" altLang="zh-TW" sz="2500" dirty="0">
              <a:latin typeface="Times New Roman" panose="02020603050405020304" pitchFamily="18" charset="0"/>
              <a:ea typeface="標楷體" panose="03000509000000000000" pitchFamily="65" charset="-120"/>
            </a:endParaRPr>
          </a:p>
          <a:p>
            <a:pPr marL="228600" lvl="1">
              <a:spcBef>
                <a:spcPts val="1000"/>
              </a:spcBef>
            </a:pPr>
            <a:endParaRPr lang="en-US" altLang="zh-TW" sz="2700" dirty="0">
              <a:latin typeface="Times New Roman" panose="02020603050405020304" pitchFamily="18" charset="0"/>
              <a:ea typeface="標楷體" panose="03000509000000000000" pitchFamily="65" charset="-120"/>
            </a:endParaRPr>
          </a:p>
          <a:p>
            <a:pPr marL="0" indent="0">
              <a:buNone/>
            </a:pPr>
            <a:endParaRPr lang="zh-TW" altLang="en-US" sz="2200" dirty="0">
              <a:latin typeface="Times New Roman" panose="02020603050405020304" pitchFamily="18" charset="0"/>
              <a:ea typeface="標楷體" panose="03000509000000000000" pitchFamily="65" charset="-120"/>
            </a:endParaRPr>
          </a:p>
        </p:txBody>
      </p:sp>
      <p:sp>
        <p:nvSpPr>
          <p:cNvPr id="11" name="文字方塊 10">
            <a:extLst>
              <a:ext uri="{FF2B5EF4-FFF2-40B4-BE49-F238E27FC236}">
                <a16:creationId xmlns:a16="http://schemas.microsoft.com/office/drawing/2014/main" id="{2DD5DF33-6C22-BA25-C58E-2F4799053F61}"/>
              </a:ext>
            </a:extLst>
          </p:cNvPr>
          <p:cNvSpPr txBox="1"/>
          <p:nvPr/>
        </p:nvSpPr>
        <p:spPr>
          <a:xfrm>
            <a:off x="8314808" y="4096527"/>
            <a:ext cx="3384376" cy="1969770"/>
          </a:xfrm>
          <a:prstGeom prst="rect">
            <a:avLst/>
          </a:prstGeom>
          <a:noFill/>
        </p:spPr>
        <p:txBody>
          <a:bodyPr wrap="square">
            <a:spAutoFit/>
          </a:bodyPr>
          <a:lstStyle/>
          <a:p>
            <a:pPr marL="342900" indent="-342900">
              <a:buFont typeface="Arial" panose="020B0604020202020204" pitchFamily="34" charset="0"/>
              <a:buChar char="•"/>
            </a:pPr>
            <a:r>
              <a:rPr lang="en-US" altLang="zh-TW" sz="2000" dirty="0">
                <a:solidFill>
                  <a:schemeClr val="tx1"/>
                </a:solidFill>
                <a:latin typeface="Times New Roman" panose="02020603050405020304" pitchFamily="18" charset="0"/>
                <a:ea typeface="標楷體" panose="03000509000000000000" pitchFamily="65" charset="-120"/>
              </a:rPr>
              <a:t>Agent</a:t>
            </a:r>
            <a:r>
              <a:rPr lang="zh-TW" altLang="en-US" sz="2000" dirty="0">
                <a:solidFill>
                  <a:schemeClr val="tx1"/>
                </a:solidFill>
                <a:latin typeface="Times New Roman" panose="02020603050405020304" pitchFamily="18" charset="0"/>
                <a:ea typeface="標楷體" panose="03000509000000000000" pitchFamily="65" charset="-120"/>
              </a:rPr>
              <a:t>：代理人。</a:t>
            </a:r>
            <a:endParaRPr lang="en-US" altLang="zh-TW" sz="2000" dirty="0">
              <a:solidFill>
                <a:schemeClr val="tx1"/>
              </a:solidFill>
              <a:latin typeface="Times New Roman" panose="0202060305040502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solidFill>
                  <a:schemeClr val="tx1"/>
                </a:solidFill>
                <a:latin typeface="Times New Roman" panose="02020603050405020304" pitchFamily="18" charset="0"/>
                <a:ea typeface="標楷體" panose="03000509000000000000" pitchFamily="65" charset="-120"/>
              </a:rPr>
              <a:t>Environment</a:t>
            </a:r>
            <a:r>
              <a:rPr lang="zh-TW" altLang="en-US" sz="2000" dirty="0">
                <a:solidFill>
                  <a:schemeClr val="tx1"/>
                </a:solidFill>
                <a:latin typeface="Times New Roman" panose="02020603050405020304" pitchFamily="18" charset="0"/>
                <a:ea typeface="標楷體" panose="03000509000000000000" pitchFamily="65" charset="-120"/>
              </a:rPr>
              <a:t>：環境。</a:t>
            </a:r>
            <a:endParaRPr lang="en-US" altLang="zh-TW" sz="2000" dirty="0">
              <a:solidFill>
                <a:schemeClr val="tx1"/>
              </a:solidFill>
              <a:latin typeface="Times New Roman" panose="0202060305040502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Times New Roman" panose="02020603050405020304" pitchFamily="18" charset="0"/>
                <a:ea typeface="標楷體" panose="03000509000000000000" pitchFamily="65" charset="-120"/>
              </a:rPr>
              <a:t>s</a:t>
            </a:r>
            <a:r>
              <a:rPr lang="en-US" altLang="zh-TW" sz="2000" dirty="0">
                <a:solidFill>
                  <a:schemeClr val="tx1"/>
                </a:solidFill>
                <a:latin typeface="Times New Roman" panose="02020603050405020304" pitchFamily="18" charset="0"/>
                <a:ea typeface="標楷體" panose="03000509000000000000" pitchFamily="65" charset="-120"/>
              </a:rPr>
              <a:t>tate(s)</a:t>
            </a:r>
            <a:r>
              <a:rPr lang="zh-TW" altLang="en-US" sz="2000" dirty="0">
                <a:solidFill>
                  <a:schemeClr val="tx1"/>
                </a:solidFill>
                <a:latin typeface="Times New Roman" panose="02020603050405020304" pitchFamily="18" charset="0"/>
                <a:ea typeface="標楷體" panose="03000509000000000000" pitchFamily="65" charset="-120"/>
              </a:rPr>
              <a:t>：狀態。</a:t>
            </a:r>
            <a:endParaRPr lang="en-US" altLang="zh-TW" sz="2000" dirty="0">
              <a:solidFill>
                <a:schemeClr val="tx1"/>
              </a:solidFill>
              <a:latin typeface="Times New Roman" panose="0202060305040502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Times New Roman" panose="02020603050405020304" pitchFamily="18" charset="0"/>
                <a:ea typeface="標楷體" panose="03000509000000000000" pitchFamily="65" charset="-120"/>
              </a:rPr>
              <a:t>a</a:t>
            </a:r>
            <a:r>
              <a:rPr lang="en-US" altLang="zh-TW" sz="2000" dirty="0">
                <a:solidFill>
                  <a:schemeClr val="tx1"/>
                </a:solidFill>
                <a:latin typeface="Times New Roman" panose="02020603050405020304" pitchFamily="18" charset="0"/>
                <a:ea typeface="標楷體" panose="03000509000000000000" pitchFamily="65" charset="-120"/>
              </a:rPr>
              <a:t>ction(a)</a:t>
            </a:r>
            <a:r>
              <a:rPr lang="zh-TW" altLang="en-US" sz="2000" dirty="0">
                <a:solidFill>
                  <a:schemeClr val="tx1"/>
                </a:solidFill>
                <a:latin typeface="Times New Roman" panose="02020603050405020304" pitchFamily="18" charset="0"/>
                <a:ea typeface="標楷體" panose="03000509000000000000" pitchFamily="65" charset="-120"/>
              </a:rPr>
              <a:t>：動作。</a:t>
            </a:r>
            <a:endParaRPr lang="en-US" altLang="zh-TW" sz="2000" dirty="0">
              <a:solidFill>
                <a:schemeClr val="tx1"/>
              </a:solidFill>
              <a:latin typeface="Times New Roman" panose="0202060305040502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Times New Roman" panose="02020603050405020304" pitchFamily="18" charset="0"/>
                <a:ea typeface="標楷體" panose="03000509000000000000" pitchFamily="65" charset="-120"/>
              </a:rPr>
              <a:t>Reward(r)</a:t>
            </a:r>
            <a:r>
              <a:rPr lang="zh-TW" altLang="en-US" sz="2000" dirty="0">
                <a:latin typeface="Times New Roman" panose="02020603050405020304" pitchFamily="18" charset="0"/>
                <a:ea typeface="標楷體" panose="03000509000000000000" pitchFamily="65" charset="-120"/>
              </a:rPr>
              <a:t>：獎勵。</a:t>
            </a:r>
            <a:br>
              <a:rPr lang="en-US" altLang="zh-TW" sz="2200" dirty="0">
                <a:solidFill>
                  <a:srgbClr val="FF0000"/>
                </a:solidFill>
                <a:latin typeface="標楷體" panose="03000509000000000000" pitchFamily="65" charset="-120"/>
                <a:ea typeface="標楷體" panose="03000509000000000000" pitchFamily="65" charset="-120"/>
              </a:rPr>
            </a:br>
            <a:endParaRPr lang="zh-TW" altLang="en-US" sz="22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773664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5">
            <a:extLst>
              <a:ext uri="{FF2B5EF4-FFF2-40B4-BE49-F238E27FC236}">
                <a16:creationId xmlns:a16="http://schemas.microsoft.com/office/drawing/2014/main" id="{43AB43F4-931E-402D-ABA3-DAD45D271163}"/>
              </a:ext>
            </a:extLst>
          </p:cNvPr>
          <p:cNvSpPr/>
          <p:nvPr/>
        </p:nvSpPr>
        <p:spPr>
          <a:xfrm>
            <a:off x="1320802" y="1"/>
            <a:ext cx="9550398" cy="771316"/>
          </a:xfrm>
          <a:custGeom>
            <a:avLst/>
            <a:gdLst>
              <a:gd name="connsiteX0" fmla="*/ 0 w 9550398"/>
              <a:gd name="connsiteY0" fmla="*/ 0 h 638381"/>
              <a:gd name="connsiteX1" fmla="*/ 9550398 w 9550398"/>
              <a:gd name="connsiteY1" fmla="*/ 0 h 638381"/>
              <a:gd name="connsiteX2" fmla="*/ 9550398 w 9550398"/>
              <a:gd name="connsiteY2" fmla="*/ 549495 h 638381"/>
              <a:gd name="connsiteX3" fmla="*/ 9461512 w 9550398"/>
              <a:gd name="connsiteY3" fmla="*/ 638381 h 638381"/>
              <a:gd name="connsiteX4" fmla="*/ 88886 w 9550398"/>
              <a:gd name="connsiteY4" fmla="*/ 638381 h 638381"/>
              <a:gd name="connsiteX5" fmla="*/ 0 w 9550398"/>
              <a:gd name="connsiteY5" fmla="*/ 549495 h 638381"/>
              <a:gd name="connsiteX6" fmla="*/ 0 w 9550398"/>
              <a:gd name="connsiteY6" fmla="*/ 0 h 63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0398" h="638381">
                <a:moveTo>
                  <a:pt x="0" y="0"/>
                </a:moveTo>
                <a:lnTo>
                  <a:pt x="9550398" y="0"/>
                </a:lnTo>
                <a:lnTo>
                  <a:pt x="9550398" y="549495"/>
                </a:lnTo>
                <a:cubicBezTo>
                  <a:pt x="9550398" y="598585"/>
                  <a:pt x="9510602" y="638381"/>
                  <a:pt x="9461512" y="638381"/>
                </a:cubicBezTo>
                <a:lnTo>
                  <a:pt x="88886" y="638381"/>
                </a:lnTo>
                <a:cubicBezTo>
                  <a:pt x="39796" y="638381"/>
                  <a:pt x="0" y="598585"/>
                  <a:pt x="0" y="549495"/>
                </a:cubicBez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標楷體" panose="03000509000000000000" pitchFamily="65" charset="-120"/>
                <a:ea typeface="標楷體" panose="03000509000000000000" pitchFamily="65" charset="-120"/>
              </a:rPr>
              <a:t>深度強化學習</a:t>
            </a:r>
            <a:r>
              <a:rPr lang="en-US" altLang="zh-TW" sz="3600" b="1"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(2/4)</a:t>
            </a:r>
            <a:endParaRPr lang="zh-CN" altLang="en-US" sz="3600" b="1"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 name="投影片編號版面配置區 5">
            <a:extLst>
              <a:ext uri="{FF2B5EF4-FFF2-40B4-BE49-F238E27FC236}">
                <a16:creationId xmlns:a16="http://schemas.microsoft.com/office/drawing/2014/main" id="{B9C07B21-C1A5-4A42-B934-FF9EE07F4FA3}"/>
              </a:ext>
            </a:extLst>
          </p:cNvPr>
          <p:cNvSpPr>
            <a:spLocks noGrp="1"/>
          </p:cNvSpPr>
          <p:nvPr>
            <p:ph type="sldNum" sz="quarter" idx="12"/>
          </p:nvPr>
        </p:nvSpPr>
        <p:spPr/>
        <p:txBody>
          <a:bodyPr/>
          <a:lstStyle/>
          <a:p>
            <a:fld id="{22A865DF-6F26-4D35-B0EB-90B9C6888EB6}" type="slidenum">
              <a:rPr lang="zh-TW" altLang="en-US" smtClean="0"/>
              <a:t>19</a:t>
            </a:fld>
            <a:endParaRPr lang="zh-TW" altLang="en-US"/>
          </a:p>
        </p:txBody>
      </p:sp>
      <p:sp>
        <p:nvSpPr>
          <p:cNvPr id="10" name="內容版面配置區 2">
            <a:extLst>
              <a:ext uri="{FF2B5EF4-FFF2-40B4-BE49-F238E27FC236}">
                <a16:creationId xmlns:a16="http://schemas.microsoft.com/office/drawing/2014/main" id="{9A64D9DF-6AEA-A341-4F23-DA4B3D55680E}"/>
              </a:ext>
            </a:extLst>
          </p:cNvPr>
          <p:cNvSpPr>
            <a:spLocks noGrp="1"/>
          </p:cNvSpPr>
          <p:nvPr>
            <p:ph idx="1"/>
          </p:nvPr>
        </p:nvSpPr>
        <p:spPr>
          <a:xfrm>
            <a:off x="1320802" y="1208866"/>
            <a:ext cx="10032998" cy="4739650"/>
          </a:xfrm>
        </p:spPr>
        <p:txBody>
          <a:bodyPr>
            <a:normAutofit/>
          </a:bodyPr>
          <a:lstStyle/>
          <a:p>
            <a:pPr marL="228600" lvl="1">
              <a:spcBef>
                <a:spcPts val="1000"/>
              </a:spcBef>
            </a:pPr>
            <a:r>
              <a:rPr lang="zh-TW" altLang="en-US" sz="2500" dirty="0">
                <a:latin typeface="Times New Roman" panose="02020603050405020304" pitchFamily="18" charset="0"/>
                <a:ea typeface="標楷體" panose="03000509000000000000" pitchFamily="65" charset="-120"/>
              </a:rPr>
              <a:t>演員與評論家演算法</a:t>
            </a:r>
            <a:r>
              <a:rPr lang="en-US" altLang="zh-TW" sz="2500" dirty="0">
                <a:latin typeface="Times New Roman" panose="02020603050405020304" pitchFamily="18" charset="0"/>
                <a:ea typeface="標楷體" panose="03000509000000000000" pitchFamily="65" charset="-120"/>
              </a:rPr>
              <a:t>(Actor-Critic)</a:t>
            </a:r>
            <a:r>
              <a:rPr lang="zh-TW" altLang="en-US" sz="2500" dirty="0">
                <a:latin typeface="Times New Roman" panose="02020603050405020304" pitchFamily="18" charset="0"/>
                <a:ea typeface="標楷體" panose="03000509000000000000" pitchFamily="65" charset="-120"/>
              </a:rPr>
              <a:t>：</a:t>
            </a:r>
            <a:endParaRPr lang="en-US" altLang="zh-TW" sz="2500" dirty="0">
              <a:latin typeface="Times New Roman" panose="02020603050405020304" pitchFamily="18" charset="0"/>
              <a:ea typeface="標楷體" panose="03000509000000000000" pitchFamily="65" charset="-120"/>
            </a:endParaRPr>
          </a:p>
          <a:p>
            <a:pPr marL="914400" lvl="2" indent="-457200">
              <a:spcBef>
                <a:spcPts val="1000"/>
              </a:spcBef>
              <a:buFont typeface="+mj-lt"/>
              <a:buAutoNum type="arabicPeriod"/>
            </a:pPr>
            <a:r>
              <a:rPr lang="zh-TW" altLang="en-US" sz="2100" dirty="0">
                <a:latin typeface="Times New Roman" panose="02020603050405020304" pitchFamily="18" charset="0"/>
                <a:ea typeface="標楷體" panose="03000509000000000000" pitchFamily="65" charset="-120"/>
              </a:rPr>
              <a:t>演員</a:t>
            </a:r>
            <a:r>
              <a:rPr lang="en-US" altLang="zh-TW" sz="2100" dirty="0">
                <a:latin typeface="Times New Roman" panose="02020603050405020304" pitchFamily="18" charset="0"/>
                <a:ea typeface="標楷體" panose="03000509000000000000" pitchFamily="65" charset="-120"/>
              </a:rPr>
              <a:t>(Actor)</a:t>
            </a:r>
            <a:r>
              <a:rPr lang="zh-TW" altLang="en-US" sz="2100" dirty="0">
                <a:latin typeface="Times New Roman" panose="02020603050405020304" pitchFamily="18" charset="0"/>
                <a:ea typeface="標楷體" panose="03000509000000000000" pitchFamily="65" charset="-120"/>
              </a:rPr>
              <a:t>會依機率給予動作。</a:t>
            </a:r>
            <a:endParaRPr lang="en-US" altLang="zh-TW" sz="2100" dirty="0">
              <a:latin typeface="Times New Roman" panose="02020603050405020304" pitchFamily="18" charset="0"/>
              <a:ea typeface="標楷體" panose="03000509000000000000" pitchFamily="65" charset="-120"/>
            </a:endParaRPr>
          </a:p>
          <a:p>
            <a:pPr marL="914400" lvl="2" indent="-457200">
              <a:spcBef>
                <a:spcPts val="1000"/>
              </a:spcBef>
              <a:buFont typeface="+mj-lt"/>
              <a:buAutoNum type="arabicPeriod"/>
            </a:pPr>
            <a:r>
              <a:rPr lang="zh-TW" altLang="en-US" sz="2100" dirty="0">
                <a:latin typeface="Times New Roman" panose="02020603050405020304" pitchFamily="18" charset="0"/>
                <a:ea typeface="標楷體" panose="03000509000000000000" pitchFamily="65" charset="-120"/>
              </a:rPr>
              <a:t>評論家</a:t>
            </a:r>
            <a:r>
              <a:rPr lang="en-US" altLang="zh-TW" sz="2100" dirty="0">
                <a:latin typeface="Times New Roman" panose="02020603050405020304" pitchFamily="18" charset="0"/>
                <a:ea typeface="標楷體" panose="03000509000000000000" pitchFamily="65" charset="-120"/>
              </a:rPr>
              <a:t>(Critic)</a:t>
            </a:r>
            <a:r>
              <a:rPr lang="zh-TW" altLang="en-US" sz="2100" dirty="0">
                <a:latin typeface="Times New Roman" panose="02020603050405020304" pitchFamily="18" charset="0"/>
                <a:ea typeface="標楷體" panose="03000509000000000000" pitchFamily="65" charset="-120"/>
              </a:rPr>
              <a:t>則是依動作做出價值。</a:t>
            </a:r>
            <a:endParaRPr lang="en-US" altLang="zh-TW" sz="2100" dirty="0">
              <a:latin typeface="Times New Roman" panose="02020603050405020304" pitchFamily="18" charset="0"/>
              <a:ea typeface="標楷體" panose="03000509000000000000" pitchFamily="65" charset="-120"/>
            </a:endParaRPr>
          </a:p>
          <a:p>
            <a:pPr marL="914400" lvl="2" indent="-457200">
              <a:spcBef>
                <a:spcPts val="1000"/>
              </a:spcBef>
              <a:buFont typeface="+mj-lt"/>
              <a:buAutoNum type="arabicPeriod"/>
            </a:pPr>
            <a:r>
              <a:rPr lang="zh-TW" altLang="en-US" sz="2100" dirty="0">
                <a:latin typeface="Times New Roman" panose="02020603050405020304" pitchFamily="18" charset="0"/>
                <a:ea typeface="標楷體" panose="03000509000000000000" pitchFamily="65" charset="-120"/>
              </a:rPr>
              <a:t>代理人會選擇評論家認為最好的動作。</a:t>
            </a:r>
            <a:endParaRPr lang="en-US" altLang="zh-TW" sz="2100" dirty="0">
              <a:latin typeface="Times New Roman" panose="02020603050405020304" pitchFamily="18" charset="0"/>
              <a:ea typeface="標楷體" panose="03000509000000000000" pitchFamily="65" charset="-120"/>
            </a:endParaRPr>
          </a:p>
          <a:p>
            <a:pPr marL="0" lvl="1" indent="0">
              <a:spcBef>
                <a:spcPts val="1000"/>
              </a:spcBef>
              <a:buNone/>
            </a:pPr>
            <a:endParaRPr lang="en-US" altLang="zh-TW" sz="2700" dirty="0">
              <a:latin typeface="Times New Roman" panose="02020603050405020304" pitchFamily="18" charset="0"/>
              <a:ea typeface="標楷體" panose="03000509000000000000" pitchFamily="65" charset="-120"/>
            </a:endParaRPr>
          </a:p>
          <a:p>
            <a:pPr marL="514350" lvl="1" indent="-514350">
              <a:spcBef>
                <a:spcPts val="1000"/>
              </a:spcBef>
            </a:pPr>
            <a:r>
              <a:rPr lang="zh-TW" altLang="en-US" sz="2500" dirty="0">
                <a:latin typeface="Times New Roman" panose="02020603050405020304" pitchFamily="18" charset="0"/>
                <a:ea typeface="標楷體" panose="03000509000000000000" pitchFamily="65" charset="-120"/>
              </a:rPr>
              <a:t>模型可分為：</a:t>
            </a:r>
            <a:endParaRPr lang="en-US" altLang="zh-TW" sz="2500" dirty="0">
              <a:latin typeface="Times New Roman" panose="02020603050405020304" pitchFamily="18" charset="0"/>
              <a:ea typeface="標楷體" panose="03000509000000000000" pitchFamily="65" charset="-120"/>
            </a:endParaRPr>
          </a:p>
          <a:p>
            <a:pPr marL="971550" lvl="2" indent="-514350">
              <a:spcBef>
                <a:spcPts val="1000"/>
              </a:spcBef>
              <a:buFont typeface="+mj-lt"/>
              <a:buAutoNum type="arabicPeriod"/>
            </a:pPr>
            <a:r>
              <a:rPr lang="zh-TW" altLang="en-US" sz="2100" dirty="0">
                <a:latin typeface="Times New Roman" panose="02020603050405020304" pitchFamily="18" charset="0"/>
                <a:ea typeface="標楷體" panose="03000509000000000000" pitchFamily="65" charset="-120"/>
              </a:rPr>
              <a:t>優勢演員評論家</a:t>
            </a:r>
            <a:r>
              <a:rPr lang="en-US" altLang="zh-TW" sz="2100" dirty="0">
                <a:latin typeface="Times New Roman" panose="02020603050405020304" pitchFamily="18" charset="0"/>
                <a:ea typeface="標楷體" panose="03000509000000000000" pitchFamily="65" charset="-120"/>
              </a:rPr>
              <a:t>(Advantage Actor Critic, A2C)</a:t>
            </a:r>
          </a:p>
          <a:p>
            <a:pPr marL="971550" lvl="2" indent="-514350">
              <a:spcBef>
                <a:spcPts val="1000"/>
              </a:spcBef>
              <a:buFont typeface="+mj-lt"/>
              <a:buAutoNum type="arabicPeriod"/>
            </a:pPr>
            <a:r>
              <a:rPr lang="zh-TW" altLang="en-US" sz="2100" dirty="0">
                <a:latin typeface="Times New Roman" panose="02020603050405020304" pitchFamily="18" charset="0"/>
                <a:ea typeface="標楷體" panose="03000509000000000000" pitchFamily="65" charset="-120"/>
              </a:rPr>
              <a:t>近端政策優化</a:t>
            </a:r>
            <a:r>
              <a:rPr lang="en-US" altLang="zh-TW" sz="2100" dirty="0">
                <a:latin typeface="Times New Roman" panose="02020603050405020304" pitchFamily="18" charset="0"/>
                <a:ea typeface="標楷體" panose="03000509000000000000" pitchFamily="65" charset="-120"/>
              </a:rPr>
              <a:t>( Proximal Policy Optimization, PPO)</a:t>
            </a:r>
            <a:r>
              <a:rPr lang="zh-TW" altLang="en-US" sz="2100" dirty="0">
                <a:latin typeface="Times New Roman" panose="02020603050405020304" pitchFamily="18" charset="0"/>
                <a:ea typeface="標楷體" panose="03000509000000000000" pitchFamily="65" charset="-120"/>
              </a:rPr>
              <a:t>。</a:t>
            </a:r>
            <a:endParaRPr lang="en-US" altLang="zh-TW" sz="2100" dirty="0">
              <a:latin typeface="Times New Roman" panose="02020603050405020304" pitchFamily="18" charset="0"/>
              <a:ea typeface="標楷體" panose="03000509000000000000" pitchFamily="65" charset="-120"/>
            </a:endParaRPr>
          </a:p>
          <a:p>
            <a:pPr marL="0" indent="0">
              <a:buNone/>
            </a:pPr>
            <a:endParaRPr lang="zh-TW" altLang="en-US" sz="22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739656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图片 31">
            <a:extLst>
              <a:ext uri="{FF2B5EF4-FFF2-40B4-BE49-F238E27FC236}">
                <a16:creationId xmlns:a16="http://schemas.microsoft.com/office/drawing/2014/main" id="{2EAEF55B-AF5D-4117-A055-89C2090B8CEE}"/>
              </a:ext>
            </a:extLst>
          </p:cNvPr>
          <p:cNvPicPr>
            <a:picLocks noChangeAspect="1"/>
          </p:cNvPicPr>
          <p:nvPr/>
        </p:nvPicPr>
        <p:blipFill rotWithShape="1">
          <a:blip r:embed="rId2">
            <a:grayscl/>
          </a:blip>
          <a:srcRect t="5872" b="29235"/>
          <a:stretch/>
        </p:blipFill>
        <p:spPr>
          <a:xfrm>
            <a:off x="0" y="-21771"/>
            <a:ext cx="12192000" cy="6879771"/>
          </a:xfrm>
          <a:prstGeom prst="rect">
            <a:avLst/>
          </a:prstGeom>
        </p:spPr>
      </p:pic>
      <p:sp>
        <p:nvSpPr>
          <p:cNvPr id="9" name="圆角矩形 45">
            <a:extLst>
              <a:ext uri="{FF2B5EF4-FFF2-40B4-BE49-F238E27FC236}">
                <a16:creationId xmlns:a16="http://schemas.microsoft.com/office/drawing/2014/main" id="{1C697798-1D3C-4632-8ABB-2B458ACEE6B7}"/>
              </a:ext>
            </a:extLst>
          </p:cNvPr>
          <p:cNvSpPr/>
          <p:nvPr/>
        </p:nvSpPr>
        <p:spPr>
          <a:xfrm>
            <a:off x="3048000" y="780791"/>
            <a:ext cx="6096000" cy="3686629"/>
          </a:xfrm>
          <a:prstGeom prst="roundRect">
            <a:avLst>
              <a:gd name="adj" fmla="val 2756"/>
            </a:avLst>
          </a:prstGeom>
          <a:solidFill>
            <a:schemeClr val="accent1"/>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圆角矩形 32">
            <a:extLst>
              <a:ext uri="{FF2B5EF4-FFF2-40B4-BE49-F238E27FC236}">
                <a16:creationId xmlns:a16="http://schemas.microsoft.com/office/drawing/2014/main" id="{D7F138ED-A804-4C8E-9C0C-586BC6A0D398}"/>
              </a:ext>
            </a:extLst>
          </p:cNvPr>
          <p:cNvSpPr/>
          <p:nvPr/>
        </p:nvSpPr>
        <p:spPr>
          <a:xfrm>
            <a:off x="1320802" y="1460500"/>
            <a:ext cx="9550398" cy="4356100"/>
          </a:xfrm>
          <a:prstGeom prst="roundRect">
            <a:avLst>
              <a:gd name="adj" fmla="val 2332"/>
            </a:avLst>
          </a:prstGeom>
          <a:solidFill>
            <a:schemeClr val="bg1"/>
          </a:solidFill>
          <a:ln w="25400">
            <a:gradFill flip="none" rotWithShape="1">
              <a:gsLst>
                <a:gs pos="0">
                  <a:schemeClr val="bg1">
                    <a:lumMod val="75000"/>
                  </a:schemeClr>
                </a:gs>
                <a:gs pos="100000">
                  <a:schemeClr val="bg1">
                    <a:lumMod val="75000"/>
                  </a:schemeClr>
                </a:gs>
              </a:gsLst>
              <a:lin ang="162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1" name="组合 39">
            <a:extLst>
              <a:ext uri="{FF2B5EF4-FFF2-40B4-BE49-F238E27FC236}">
                <a16:creationId xmlns:a16="http://schemas.microsoft.com/office/drawing/2014/main" id="{50125BFF-D7A2-4B6E-8403-E97D18152AD9}"/>
              </a:ext>
            </a:extLst>
          </p:cNvPr>
          <p:cNvGrpSpPr/>
          <p:nvPr/>
        </p:nvGrpSpPr>
        <p:grpSpPr>
          <a:xfrm>
            <a:off x="2061620" y="2160239"/>
            <a:ext cx="3772303" cy="669771"/>
            <a:chOff x="4765730" y="1404455"/>
            <a:chExt cx="3772303" cy="669771"/>
          </a:xfrm>
        </p:grpSpPr>
        <p:grpSp>
          <p:nvGrpSpPr>
            <p:cNvPr id="12" name="组合 5">
              <a:extLst>
                <a:ext uri="{FF2B5EF4-FFF2-40B4-BE49-F238E27FC236}">
                  <a16:creationId xmlns:a16="http://schemas.microsoft.com/office/drawing/2014/main" id="{AA7DAA56-1A22-4F9E-BA43-53B593A939FA}"/>
                </a:ext>
              </a:extLst>
            </p:cNvPr>
            <p:cNvGrpSpPr/>
            <p:nvPr/>
          </p:nvGrpSpPr>
          <p:grpSpPr>
            <a:xfrm>
              <a:off x="4765730" y="1431954"/>
              <a:ext cx="720670" cy="642272"/>
              <a:chOff x="4438248" y="1649887"/>
              <a:chExt cx="720670" cy="642272"/>
            </a:xfrm>
          </p:grpSpPr>
          <p:sp>
            <p:nvSpPr>
              <p:cNvPr id="15" name="圆角矩形 6">
                <a:extLst>
                  <a:ext uri="{FF2B5EF4-FFF2-40B4-BE49-F238E27FC236}">
                    <a16:creationId xmlns:a16="http://schemas.microsoft.com/office/drawing/2014/main" id="{44463D2D-404B-4987-85EC-E4C14542C6C5}"/>
                  </a:ext>
                </a:extLst>
              </p:cNvPr>
              <p:cNvSpPr/>
              <p:nvPr/>
            </p:nvSpPr>
            <p:spPr>
              <a:xfrm>
                <a:off x="4460144" y="1649887"/>
                <a:ext cx="673167" cy="642272"/>
              </a:xfrm>
              <a:prstGeom prst="roundRect">
                <a:avLst>
                  <a:gd name="adj" fmla="val 11351"/>
                </a:avLst>
              </a:prstGeom>
              <a:ln w="444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6" name="文本框 11">
                <a:extLst>
                  <a:ext uri="{FF2B5EF4-FFF2-40B4-BE49-F238E27FC236}">
                    <a16:creationId xmlns:a16="http://schemas.microsoft.com/office/drawing/2014/main" id="{5FB9E392-039B-4CD9-9FF4-0EECE12AA4E3}"/>
                  </a:ext>
                </a:extLst>
              </p:cNvPr>
              <p:cNvSpPr txBox="1"/>
              <p:nvPr/>
            </p:nvSpPr>
            <p:spPr>
              <a:xfrm>
                <a:off x="4438248" y="1701763"/>
                <a:ext cx="720670" cy="553998"/>
              </a:xfrm>
              <a:prstGeom prst="rect">
                <a:avLst/>
              </a:prstGeom>
              <a:noFill/>
            </p:spPr>
            <p:txBody>
              <a:bodyPr wrap="square" rtlCol="0">
                <a:spAutoFit/>
              </a:bodyPr>
              <a:lstStyle/>
              <a:p>
                <a:pPr algn="ctr"/>
                <a:r>
                  <a:rPr lang="en-US" altLang="zh-CN" sz="3000" b="1">
                    <a:solidFill>
                      <a:schemeClr val="bg1"/>
                    </a:solidFill>
                    <a:latin typeface="Times New Roman" panose="02020603050405020304" pitchFamily="18" charset="0"/>
                    <a:cs typeface="Times New Roman" panose="02020603050405020304" pitchFamily="18" charset="0"/>
                    <a:sym typeface="+mn-lt"/>
                  </a:rPr>
                  <a:t>01</a:t>
                </a:r>
                <a:endParaRPr lang="zh-CN" altLang="en-US" sz="3000" b="1" dirty="0">
                  <a:solidFill>
                    <a:schemeClr val="bg1"/>
                  </a:solidFill>
                  <a:latin typeface="Times New Roman" panose="02020603050405020304" pitchFamily="18" charset="0"/>
                  <a:cs typeface="Times New Roman" panose="02020603050405020304" pitchFamily="18" charset="0"/>
                  <a:sym typeface="+mn-lt"/>
                </a:endParaRPr>
              </a:p>
            </p:txBody>
          </p:sp>
        </p:grpSp>
        <p:sp>
          <p:nvSpPr>
            <p:cNvPr id="13" name="文本框 16">
              <a:extLst>
                <a:ext uri="{FF2B5EF4-FFF2-40B4-BE49-F238E27FC236}">
                  <a16:creationId xmlns:a16="http://schemas.microsoft.com/office/drawing/2014/main" id="{185881F2-3963-427C-BF1B-1E382298E6A2}"/>
                </a:ext>
              </a:extLst>
            </p:cNvPr>
            <p:cNvSpPr txBox="1"/>
            <p:nvPr/>
          </p:nvSpPr>
          <p:spPr>
            <a:xfrm>
              <a:off x="5746318" y="1404455"/>
              <a:ext cx="2791715" cy="630942"/>
            </a:xfrm>
            <a:prstGeom prst="rect">
              <a:avLst/>
            </a:prstGeom>
            <a:noFill/>
          </p:spPr>
          <p:txBody>
            <a:bodyPr wrap="square" rtlCol="0">
              <a:spAutoFit/>
            </a:bodyPr>
            <a:lstStyle/>
            <a:p>
              <a:r>
                <a:rPr lang="zh-TW" altLang="en-US" sz="3500" b="1" spc="300" dirty="0">
                  <a:latin typeface="標楷體" panose="03000509000000000000" pitchFamily="65" charset="-120"/>
                  <a:ea typeface="標楷體" panose="03000509000000000000" pitchFamily="65" charset="-120"/>
                  <a:cs typeface="+mn-ea"/>
                  <a:sym typeface="+mn-lt"/>
                </a:rPr>
                <a:t>緒論</a:t>
              </a:r>
              <a:endParaRPr lang="zh-CN" altLang="en-US" sz="3500" b="1" spc="300" dirty="0">
                <a:latin typeface="標楷體" panose="03000509000000000000" pitchFamily="65" charset="-120"/>
                <a:ea typeface="標楷體" panose="03000509000000000000" pitchFamily="65" charset="-120"/>
                <a:cs typeface="+mn-ea"/>
                <a:sym typeface="+mn-lt"/>
              </a:endParaRPr>
            </a:p>
          </p:txBody>
        </p:sp>
      </p:grpSp>
      <p:grpSp>
        <p:nvGrpSpPr>
          <p:cNvPr id="2" name="群組 1">
            <a:extLst>
              <a:ext uri="{FF2B5EF4-FFF2-40B4-BE49-F238E27FC236}">
                <a16:creationId xmlns:a16="http://schemas.microsoft.com/office/drawing/2014/main" id="{11EE7459-08E7-21BA-100F-16CF5376205D}"/>
              </a:ext>
            </a:extLst>
          </p:cNvPr>
          <p:cNvGrpSpPr/>
          <p:nvPr/>
        </p:nvGrpSpPr>
        <p:grpSpPr>
          <a:xfrm>
            <a:off x="5996900" y="2187738"/>
            <a:ext cx="4710648" cy="669444"/>
            <a:chOff x="5996900" y="2187738"/>
            <a:chExt cx="4710648" cy="669444"/>
          </a:xfrm>
        </p:grpSpPr>
        <p:grpSp>
          <p:nvGrpSpPr>
            <p:cNvPr id="18" name="组合 21">
              <a:extLst>
                <a:ext uri="{FF2B5EF4-FFF2-40B4-BE49-F238E27FC236}">
                  <a16:creationId xmlns:a16="http://schemas.microsoft.com/office/drawing/2014/main" id="{7B0E1566-9A8F-4B24-B248-EDA77B93C5EC}"/>
                </a:ext>
              </a:extLst>
            </p:cNvPr>
            <p:cNvGrpSpPr/>
            <p:nvPr/>
          </p:nvGrpSpPr>
          <p:grpSpPr>
            <a:xfrm>
              <a:off x="5996900" y="2214910"/>
              <a:ext cx="720670" cy="642272"/>
              <a:chOff x="4438248" y="2615110"/>
              <a:chExt cx="720670" cy="642272"/>
            </a:xfrm>
          </p:grpSpPr>
          <p:sp>
            <p:nvSpPr>
              <p:cNvPr id="21" name="圆角矩形 7">
                <a:extLst>
                  <a:ext uri="{FF2B5EF4-FFF2-40B4-BE49-F238E27FC236}">
                    <a16:creationId xmlns:a16="http://schemas.microsoft.com/office/drawing/2014/main" id="{12E3D5A6-A37F-4049-BB3B-D93983266041}"/>
                  </a:ext>
                </a:extLst>
              </p:cNvPr>
              <p:cNvSpPr/>
              <p:nvPr/>
            </p:nvSpPr>
            <p:spPr>
              <a:xfrm>
                <a:off x="4460144" y="2615110"/>
                <a:ext cx="673167" cy="642272"/>
              </a:xfrm>
              <a:prstGeom prst="roundRect">
                <a:avLst>
                  <a:gd name="adj" fmla="val 11351"/>
                </a:avLst>
              </a:prstGeom>
              <a:ln w="444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2" name="文本框 12">
                <a:extLst>
                  <a:ext uri="{FF2B5EF4-FFF2-40B4-BE49-F238E27FC236}">
                    <a16:creationId xmlns:a16="http://schemas.microsoft.com/office/drawing/2014/main" id="{E2BF02F2-DC3B-4079-80EE-93EF26A9ACB5}"/>
                  </a:ext>
                </a:extLst>
              </p:cNvPr>
              <p:cNvSpPr txBox="1"/>
              <p:nvPr/>
            </p:nvSpPr>
            <p:spPr>
              <a:xfrm>
                <a:off x="4438248" y="2671694"/>
                <a:ext cx="720670" cy="553998"/>
              </a:xfrm>
              <a:prstGeom prst="rect">
                <a:avLst/>
              </a:prstGeom>
              <a:noFill/>
            </p:spPr>
            <p:txBody>
              <a:bodyPr wrap="square" rtlCol="0">
                <a:spAutoFit/>
              </a:bodyPr>
              <a:lstStyle/>
              <a:p>
                <a:pPr algn="ctr"/>
                <a:r>
                  <a:rPr lang="en-US" altLang="zh-CN" sz="3000" b="1" dirty="0">
                    <a:solidFill>
                      <a:schemeClr val="bg1"/>
                    </a:solidFill>
                    <a:latin typeface="Times New Roman" panose="02020603050405020304" pitchFamily="18" charset="0"/>
                    <a:cs typeface="Times New Roman" panose="02020603050405020304" pitchFamily="18" charset="0"/>
                    <a:sym typeface="+mn-lt"/>
                  </a:rPr>
                  <a:t>04</a:t>
                </a:r>
                <a:endParaRPr lang="zh-CN" altLang="en-US" sz="3000" b="1" dirty="0">
                  <a:solidFill>
                    <a:schemeClr val="bg1"/>
                  </a:solidFill>
                  <a:latin typeface="Times New Roman" panose="02020603050405020304" pitchFamily="18" charset="0"/>
                  <a:cs typeface="Times New Roman" panose="02020603050405020304" pitchFamily="18" charset="0"/>
                  <a:sym typeface="+mn-lt"/>
                </a:endParaRPr>
              </a:p>
            </p:txBody>
          </p:sp>
        </p:grpSp>
        <p:sp>
          <p:nvSpPr>
            <p:cNvPr id="19" name="文本框 17">
              <a:extLst>
                <a:ext uri="{FF2B5EF4-FFF2-40B4-BE49-F238E27FC236}">
                  <a16:creationId xmlns:a16="http://schemas.microsoft.com/office/drawing/2014/main" id="{248AABCD-7078-44F8-A63A-0A9DD5CBD137}"/>
                </a:ext>
              </a:extLst>
            </p:cNvPr>
            <p:cNvSpPr txBox="1"/>
            <p:nvPr/>
          </p:nvSpPr>
          <p:spPr>
            <a:xfrm>
              <a:off x="6977488" y="2187738"/>
              <a:ext cx="3730060" cy="630942"/>
            </a:xfrm>
            <a:prstGeom prst="rect">
              <a:avLst/>
            </a:prstGeom>
            <a:noFill/>
          </p:spPr>
          <p:txBody>
            <a:bodyPr wrap="square" rtlCol="0">
              <a:spAutoFit/>
            </a:bodyPr>
            <a:lstStyle/>
            <a:p>
              <a:r>
                <a:rPr lang="zh-TW" altLang="en-US" sz="3500" b="1" spc="300" dirty="0">
                  <a:latin typeface="標楷體" panose="03000509000000000000" pitchFamily="65" charset="-120"/>
                  <a:ea typeface="標楷體" panose="03000509000000000000" pitchFamily="65" charset="-120"/>
                  <a:cs typeface="+mn-ea"/>
                  <a:sym typeface="+mn-lt"/>
                </a:rPr>
                <a:t>系統建置與驗證</a:t>
              </a:r>
              <a:endParaRPr lang="zh-CN" altLang="en-US" sz="3500" b="1" spc="300" dirty="0">
                <a:latin typeface="標楷體" panose="03000509000000000000" pitchFamily="65" charset="-120"/>
                <a:ea typeface="標楷體" panose="03000509000000000000" pitchFamily="65" charset="-120"/>
                <a:cs typeface="+mn-ea"/>
                <a:sym typeface="+mn-lt"/>
              </a:endParaRPr>
            </a:p>
          </p:txBody>
        </p:sp>
      </p:grpSp>
      <p:grpSp>
        <p:nvGrpSpPr>
          <p:cNvPr id="23" name="组合 37">
            <a:extLst>
              <a:ext uri="{FF2B5EF4-FFF2-40B4-BE49-F238E27FC236}">
                <a16:creationId xmlns:a16="http://schemas.microsoft.com/office/drawing/2014/main" id="{EF87BA44-A21C-422D-8388-6DFEAECC93CC}"/>
              </a:ext>
            </a:extLst>
          </p:cNvPr>
          <p:cNvGrpSpPr/>
          <p:nvPr/>
        </p:nvGrpSpPr>
        <p:grpSpPr>
          <a:xfrm>
            <a:off x="2061620" y="3284170"/>
            <a:ext cx="3772302" cy="663995"/>
            <a:chOff x="4765730" y="3340677"/>
            <a:chExt cx="3772302" cy="663995"/>
          </a:xfrm>
        </p:grpSpPr>
        <p:grpSp>
          <p:nvGrpSpPr>
            <p:cNvPr id="24" name="组合 28">
              <a:extLst>
                <a:ext uri="{FF2B5EF4-FFF2-40B4-BE49-F238E27FC236}">
                  <a16:creationId xmlns:a16="http://schemas.microsoft.com/office/drawing/2014/main" id="{DB579B18-6B07-40FA-B44D-B1385A3E9134}"/>
                </a:ext>
              </a:extLst>
            </p:cNvPr>
            <p:cNvGrpSpPr/>
            <p:nvPr/>
          </p:nvGrpSpPr>
          <p:grpSpPr>
            <a:xfrm>
              <a:off x="4765730" y="3362400"/>
              <a:ext cx="720670" cy="642272"/>
              <a:chOff x="4438248" y="3580333"/>
              <a:chExt cx="720670" cy="642272"/>
            </a:xfrm>
          </p:grpSpPr>
          <p:sp>
            <p:nvSpPr>
              <p:cNvPr id="27" name="圆角矩形 8">
                <a:extLst>
                  <a:ext uri="{FF2B5EF4-FFF2-40B4-BE49-F238E27FC236}">
                    <a16:creationId xmlns:a16="http://schemas.microsoft.com/office/drawing/2014/main" id="{1BE0D37C-58C0-400F-A3B5-E95F350CFBE6}"/>
                  </a:ext>
                </a:extLst>
              </p:cNvPr>
              <p:cNvSpPr/>
              <p:nvPr/>
            </p:nvSpPr>
            <p:spPr>
              <a:xfrm>
                <a:off x="4460144" y="3580333"/>
                <a:ext cx="673167" cy="642272"/>
              </a:xfrm>
              <a:prstGeom prst="roundRect">
                <a:avLst>
                  <a:gd name="adj" fmla="val 11351"/>
                </a:avLst>
              </a:prstGeom>
              <a:ln w="444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8" name="文本框 13">
                <a:extLst>
                  <a:ext uri="{FF2B5EF4-FFF2-40B4-BE49-F238E27FC236}">
                    <a16:creationId xmlns:a16="http://schemas.microsoft.com/office/drawing/2014/main" id="{AC4FC39C-10F4-44B2-BFED-D725D63C4CA8}"/>
                  </a:ext>
                </a:extLst>
              </p:cNvPr>
              <p:cNvSpPr txBox="1"/>
              <p:nvPr/>
            </p:nvSpPr>
            <p:spPr>
              <a:xfrm>
                <a:off x="4438248" y="3637985"/>
                <a:ext cx="720670" cy="553998"/>
              </a:xfrm>
              <a:prstGeom prst="rect">
                <a:avLst/>
              </a:prstGeom>
              <a:noFill/>
            </p:spPr>
            <p:txBody>
              <a:bodyPr wrap="square" rtlCol="0">
                <a:spAutoFit/>
              </a:bodyPr>
              <a:lstStyle/>
              <a:p>
                <a:pPr algn="ctr"/>
                <a:r>
                  <a:rPr lang="en-US" altLang="zh-CN" sz="3000" b="1" dirty="0">
                    <a:solidFill>
                      <a:schemeClr val="bg1"/>
                    </a:solidFill>
                    <a:latin typeface="Times New Roman" panose="02020603050405020304" pitchFamily="18" charset="0"/>
                    <a:cs typeface="Times New Roman" panose="02020603050405020304" pitchFamily="18" charset="0"/>
                    <a:sym typeface="+mn-lt"/>
                  </a:rPr>
                  <a:t>02</a:t>
                </a:r>
                <a:endParaRPr lang="zh-CN" altLang="en-US" sz="3000" b="1" dirty="0">
                  <a:solidFill>
                    <a:schemeClr val="bg1"/>
                  </a:solidFill>
                  <a:latin typeface="Times New Roman" panose="02020603050405020304" pitchFamily="18" charset="0"/>
                  <a:cs typeface="Times New Roman" panose="02020603050405020304" pitchFamily="18" charset="0"/>
                  <a:sym typeface="+mn-lt"/>
                </a:endParaRPr>
              </a:p>
            </p:txBody>
          </p:sp>
        </p:grpSp>
        <p:sp>
          <p:nvSpPr>
            <p:cNvPr id="25" name="文本框 18">
              <a:extLst>
                <a:ext uri="{FF2B5EF4-FFF2-40B4-BE49-F238E27FC236}">
                  <a16:creationId xmlns:a16="http://schemas.microsoft.com/office/drawing/2014/main" id="{CC7444DE-9E2B-47D0-B944-0E8253A1F6F8}"/>
                </a:ext>
              </a:extLst>
            </p:cNvPr>
            <p:cNvSpPr txBox="1"/>
            <p:nvPr/>
          </p:nvSpPr>
          <p:spPr>
            <a:xfrm>
              <a:off x="5746317" y="3340677"/>
              <a:ext cx="2791715" cy="630942"/>
            </a:xfrm>
            <a:prstGeom prst="rect">
              <a:avLst/>
            </a:prstGeom>
            <a:noFill/>
          </p:spPr>
          <p:txBody>
            <a:bodyPr wrap="square" rtlCol="0">
              <a:spAutoFit/>
            </a:bodyPr>
            <a:lstStyle/>
            <a:p>
              <a:r>
                <a:rPr lang="zh-TW" altLang="en-US" sz="3500" b="1" spc="300" dirty="0">
                  <a:latin typeface="標楷體" panose="03000509000000000000" pitchFamily="65" charset="-120"/>
                  <a:ea typeface="標楷體" panose="03000509000000000000" pitchFamily="65" charset="-120"/>
                  <a:cs typeface="+mn-ea"/>
                  <a:sym typeface="+mn-lt"/>
                </a:rPr>
                <a:t>文獻探討</a:t>
              </a:r>
              <a:endParaRPr lang="zh-CN" altLang="en-US" sz="3500" b="1" spc="300" dirty="0">
                <a:latin typeface="標楷體" panose="03000509000000000000" pitchFamily="65" charset="-120"/>
                <a:ea typeface="標楷體" panose="03000509000000000000" pitchFamily="65" charset="-120"/>
                <a:cs typeface="+mn-ea"/>
                <a:sym typeface="+mn-lt"/>
              </a:endParaRPr>
            </a:p>
          </p:txBody>
        </p:sp>
      </p:grpSp>
      <p:grpSp>
        <p:nvGrpSpPr>
          <p:cNvPr id="35" name="组合 35">
            <a:extLst>
              <a:ext uri="{FF2B5EF4-FFF2-40B4-BE49-F238E27FC236}">
                <a16:creationId xmlns:a16="http://schemas.microsoft.com/office/drawing/2014/main" id="{5B2171AB-5255-4895-80FD-36046561F806}"/>
              </a:ext>
            </a:extLst>
          </p:cNvPr>
          <p:cNvGrpSpPr/>
          <p:nvPr/>
        </p:nvGrpSpPr>
        <p:grpSpPr>
          <a:xfrm>
            <a:off x="2061619" y="4434945"/>
            <a:ext cx="3772303" cy="669444"/>
            <a:chOff x="4765730" y="5265674"/>
            <a:chExt cx="3772303" cy="669444"/>
          </a:xfrm>
        </p:grpSpPr>
        <p:grpSp>
          <p:nvGrpSpPr>
            <p:cNvPr id="36" name="组合 30">
              <a:extLst>
                <a:ext uri="{FF2B5EF4-FFF2-40B4-BE49-F238E27FC236}">
                  <a16:creationId xmlns:a16="http://schemas.microsoft.com/office/drawing/2014/main" id="{67DC560B-6799-436A-9BFE-8ACCE2590495}"/>
                </a:ext>
              </a:extLst>
            </p:cNvPr>
            <p:cNvGrpSpPr/>
            <p:nvPr/>
          </p:nvGrpSpPr>
          <p:grpSpPr>
            <a:xfrm>
              <a:off x="4765730" y="5292846"/>
              <a:ext cx="720670" cy="642272"/>
              <a:chOff x="4438248" y="5510779"/>
              <a:chExt cx="720670" cy="642272"/>
            </a:xfrm>
          </p:grpSpPr>
          <p:sp>
            <p:nvSpPr>
              <p:cNvPr id="39" name="圆角矩形 10">
                <a:extLst>
                  <a:ext uri="{FF2B5EF4-FFF2-40B4-BE49-F238E27FC236}">
                    <a16:creationId xmlns:a16="http://schemas.microsoft.com/office/drawing/2014/main" id="{A0EDE8F8-D7F5-4176-B30A-FE1B38F91F9F}"/>
                  </a:ext>
                </a:extLst>
              </p:cNvPr>
              <p:cNvSpPr/>
              <p:nvPr/>
            </p:nvSpPr>
            <p:spPr>
              <a:xfrm>
                <a:off x="4460144" y="5510779"/>
                <a:ext cx="673167" cy="642272"/>
              </a:xfrm>
              <a:prstGeom prst="roundRect">
                <a:avLst>
                  <a:gd name="adj" fmla="val 11351"/>
                </a:avLst>
              </a:prstGeom>
              <a:ln w="444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0" name="文本框 15">
                <a:extLst>
                  <a:ext uri="{FF2B5EF4-FFF2-40B4-BE49-F238E27FC236}">
                    <a16:creationId xmlns:a16="http://schemas.microsoft.com/office/drawing/2014/main" id="{19236535-9723-4A8C-8558-81C92DA1B60D}"/>
                  </a:ext>
                </a:extLst>
              </p:cNvPr>
              <p:cNvSpPr txBox="1"/>
              <p:nvPr/>
            </p:nvSpPr>
            <p:spPr>
              <a:xfrm>
                <a:off x="4438248" y="5570349"/>
                <a:ext cx="720670" cy="553998"/>
              </a:xfrm>
              <a:prstGeom prst="rect">
                <a:avLst/>
              </a:prstGeom>
              <a:noFill/>
            </p:spPr>
            <p:txBody>
              <a:bodyPr wrap="square" rtlCol="0">
                <a:spAutoFit/>
              </a:bodyPr>
              <a:lstStyle/>
              <a:p>
                <a:pPr algn="ctr"/>
                <a:r>
                  <a:rPr lang="en-US" altLang="zh-CN" sz="3000" b="1" dirty="0">
                    <a:solidFill>
                      <a:schemeClr val="bg1"/>
                    </a:solidFill>
                    <a:latin typeface="Times New Roman" panose="02020603050405020304" pitchFamily="18" charset="0"/>
                    <a:cs typeface="Times New Roman" panose="02020603050405020304" pitchFamily="18" charset="0"/>
                    <a:sym typeface="+mn-lt"/>
                  </a:rPr>
                  <a:t>03</a:t>
                </a:r>
                <a:endParaRPr lang="zh-CN" altLang="en-US" sz="3000" b="1" dirty="0">
                  <a:solidFill>
                    <a:schemeClr val="bg1"/>
                  </a:solidFill>
                  <a:latin typeface="Times New Roman" panose="02020603050405020304" pitchFamily="18" charset="0"/>
                  <a:cs typeface="Times New Roman" panose="02020603050405020304" pitchFamily="18" charset="0"/>
                  <a:sym typeface="+mn-lt"/>
                </a:endParaRPr>
              </a:p>
            </p:txBody>
          </p:sp>
        </p:grpSp>
        <p:sp>
          <p:nvSpPr>
            <p:cNvPr id="37" name="文本框 20">
              <a:extLst>
                <a:ext uri="{FF2B5EF4-FFF2-40B4-BE49-F238E27FC236}">
                  <a16:creationId xmlns:a16="http://schemas.microsoft.com/office/drawing/2014/main" id="{335357E7-4208-4D26-A649-D8708A76F073}"/>
                </a:ext>
              </a:extLst>
            </p:cNvPr>
            <p:cNvSpPr txBox="1"/>
            <p:nvPr/>
          </p:nvSpPr>
          <p:spPr>
            <a:xfrm>
              <a:off x="5746318" y="5265674"/>
              <a:ext cx="2791715" cy="630942"/>
            </a:xfrm>
            <a:prstGeom prst="rect">
              <a:avLst/>
            </a:prstGeom>
            <a:noFill/>
          </p:spPr>
          <p:txBody>
            <a:bodyPr wrap="square" rtlCol="0">
              <a:spAutoFit/>
            </a:bodyPr>
            <a:lstStyle/>
            <a:p>
              <a:r>
                <a:rPr lang="zh-TW" altLang="en-US" sz="3500" b="1" spc="300" dirty="0">
                  <a:latin typeface="標楷體" panose="03000509000000000000" pitchFamily="65" charset="-120"/>
                  <a:ea typeface="標楷體" panose="03000509000000000000" pitchFamily="65" charset="-120"/>
                  <a:cs typeface="+mn-ea"/>
                  <a:sym typeface="+mn-lt"/>
                </a:rPr>
                <a:t>研究方法</a:t>
              </a:r>
              <a:endParaRPr lang="zh-CN" altLang="en-US" sz="3500" b="1" spc="300" dirty="0">
                <a:latin typeface="標楷體" panose="03000509000000000000" pitchFamily="65" charset="-120"/>
                <a:ea typeface="標楷體" panose="03000509000000000000" pitchFamily="65" charset="-120"/>
                <a:cs typeface="+mn-ea"/>
                <a:sym typeface="+mn-lt"/>
              </a:endParaRPr>
            </a:p>
          </p:txBody>
        </p:sp>
      </p:grpSp>
      <p:sp>
        <p:nvSpPr>
          <p:cNvPr id="41" name="矩形 40">
            <a:extLst>
              <a:ext uri="{FF2B5EF4-FFF2-40B4-BE49-F238E27FC236}">
                <a16:creationId xmlns:a16="http://schemas.microsoft.com/office/drawing/2014/main" id="{E476E998-5430-4B91-B7EA-87676066BE69}"/>
              </a:ext>
            </a:extLst>
          </p:cNvPr>
          <p:cNvSpPr/>
          <p:nvPr/>
        </p:nvSpPr>
        <p:spPr>
          <a:xfrm>
            <a:off x="3042208" y="773291"/>
            <a:ext cx="6101792" cy="646331"/>
          </a:xfrm>
          <a:prstGeom prst="rect">
            <a:avLst/>
          </a:prstGeom>
        </p:spPr>
        <p:txBody>
          <a:bodyPr wrap="square">
            <a:spAutoFit/>
          </a:bodyPr>
          <a:lstStyle/>
          <a:p>
            <a:pPr algn="ctr"/>
            <a:r>
              <a:rPr lang="zh-TW" altLang="en-US" sz="3600" b="1" dirty="0">
                <a:solidFill>
                  <a:schemeClr val="bg1"/>
                </a:solidFill>
                <a:latin typeface="標楷體" panose="03000509000000000000" pitchFamily="65" charset="-120"/>
                <a:ea typeface="標楷體" panose="03000509000000000000" pitchFamily="65" charset="-120"/>
              </a:rPr>
              <a:t>報告大綱</a:t>
            </a:r>
            <a:endParaRPr lang="zh-CN" altLang="en-US" sz="3600" b="1" i="1" dirty="0">
              <a:solidFill>
                <a:schemeClr val="bg1"/>
              </a:solidFill>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9B7FA117-317C-4C60-84AB-73F7B0140611}"/>
              </a:ext>
            </a:extLst>
          </p:cNvPr>
          <p:cNvSpPr>
            <a:spLocks noGrp="1"/>
          </p:cNvSpPr>
          <p:nvPr>
            <p:ph type="sldNum" sz="quarter" idx="12"/>
          </p:nvPr>
        </p:nvSpPr>
        <p:spPr/>
        <p:txBody>
          <a:bodyPr/>
          <a:lstStyle/>
          <a:p>
            <a:fld id="{22A865DF-6F26-4D35-B0EB-90B9C6888EB6}" type="slidenum">
              <a:rPr lang="zh-TW" altLang="en-US" smtClean="0"/>
              <a:t>2</a:t>
            </a:fld>
            <a:endParaRPr lang="zh-TW" altLang="en-US"/>
          </a:p>
        </p:txBody>
      </p:sp>
      <p:grpSp>
        <p:nvGrpSpPr>
          <p:cNvPr id="29" name="组合 38">
            <a:extLst>
              <a:ext uri="{FF2B5EF4-FFF2-40B4-BE49-F238E27FC236}">
                <a16:creationId xmlns:a16="http://schemas.microsoft.com/office/drawing/2014/main" id="{F65E91AA-A2E1-E07E-CFE1-71607CE13FF3}"/>
              </a:ext>
            </a:extLst>
          </p:cNvPr>
          <p:cNvGrpSpPr/>
          <p:nvPr/>
        </p:nvGrpSpPr>
        <p:grpSpPr>
          <a:xfrm>
            <a:off x="6036227" y="3245668"/>
            <a:ext cx="3772303" cy="669444"/>
            <a:chOff x="4765730" y="2370005"/>
            <a:chExt cx="3772303" cy="669444"/>
          </a:xfrm>
        </p:grpSpPr>
        <p:grpSp>
          <p:nvGrpSpPr>
            <p:cNvPr id="30" name="组合 21">
              <a:extLst>
                <a:ext uri="{FF2B5EF4-FFF2-40B4-BE49-F238E27FC236}">
                  <a16:creationId xmlns:a16="http://schemas.microsoft.com/office/drawing/2014/main" id="{0C76DA07-C5F5-4E41-A1AC-0B857911ECD0}"/>
                </a:ext>
              </a:extLst>
            </p:cNvPr>
            <p:cNvGrpSpPr/>
            <p:nvPr/>
          </p:nvGrpSpPr>
          <p:grpSpPr>
            <a:xfrm>
              <a:off x="4765730" y="2397177"/>
              <a:ext cx="720670" cy="642272"/>
              <a:chOff x="4438248" y="2615110"/>
              <a:chExt cx="720670" cy="642272"/>
            </a:xfrm>
          </p:grpSpPr>
          <p:sp>
            <p:nvSpPr>
              <p:cNvPr id="32" name="圆角矩形 7">
                <a:extLst>
                  <a:ext uri="{FF2B5EF4-FFF2-40B4-BE49-F238E27FC236}">
                    <a16:creationId xmlns:a16="http://schemas.microsoft.com/office/drawing/2014/main" id="{200F9F06-5B86-01D2-8613-216E6DF34957}"/>
                  </a:ext>
                </a:extLst>
              </p:cNvPr>
              <p:cNvSpPr/>
              <p:nvPr/>
            </p:nvSpPr>
            <p:spPr>
              <a:xfrm>
                <a:off x="4460144" y="2615110"/>
                <a:ext cx="673167" cy="642272"/>
              </a:xfrm>
              <a:prstGeom prst="roundRect">
                <a:avLst>
                  <a:gd name="adj" fmla="val 11351"/>
                </a:avLst>
              </a:prstGeom>
              <a:ln w="444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3" name="文本框 12">
                <a:extLst>
                  <a:ext uri="{FF2B5EF4-FFF2-40B4-BE49-F238E27FC236}">
                    <a16:creationId xmlns:a16="http://schemas.microsoft.com/office/drawing/2014/main" id="{509D3ED1-2C33-7AEB-8DC0-ACE5A74AA7B4}"/>
                  </a:ext>
                </a:extLst>
              </p:cNvPr>
              <p:cNvSpPr txBox="1"/>
              <p:nvPr/>
            </p:nvSpPr>
            <p:spPr>
              <a:xfrm>
                <a:off x="4438248" y="2671694"/>
                <a:ext cx="720670" cy="553998"/>
              </a:xfrm>
              <a:prstGeom prst="rect">
                <a:avLst/>
              </a:prstGeom>
              <a:noFill/>
            </p:spPr>
            <p:txBody>
              <a:bodyPr wrap="square" rtlCol="0">
                <a:spAutoFit/>
              </a:bodyPr>
              <a:lstStyle/>
              <a:p>
                <a:pPr algn="ctr"/>
                <a:r>
                  <a:rPr lang="en-US" altLang="zh-CN" sz="3000" b="1" dirty="0">
                    <a:solidFill>
                      <a:schemeClr val="bg1"/>
                    </a:solidFill>
                    <a:latin typeface="Times New Roman" panose="02020603050405020304" pitchFamily="18" charset="0"/>
                    <a:cs typeface="Times New Roman" panose="02020603050405020304" pitchFamily="18" charset="0"/>
                    <a:sym typeface="+mn-lt"/>
                  </a:rPr>
                  <a:t>05</a:t>
                </a:r>
                <a:endParaRPr lang="zh-CN" altLang="en-US" sz="3000" b="1" dirty="0">
                  <a:solidFill>
                    <a:schemeClr val="bg1"/>
                  </a:solidFill>
                  <a:latin typeface="Times New Roman" panose="02020603050405020304" pitchFamily="18" charset="0"/>
                  <a:cs typeface="Times New Roman" panose="02020603050405020304" pitchFamily="18" charset="0"/>
                  <a:sym typeface="+mn-lt"/>
                </a:endParaRPr>
              </a:p>
            </p:txBody>
          </p:sp>
        </p:grpSp>
        <p:sp>
          <p:nvSpPr>
            <p:cNvPr id="31" name="文本框 17">
              <a:extLst>
                <a:ext uri="{FF2B5EF4-FFF2-40B4-BE49-F238E27FC236}">
                  <a16:creationId xmlns:a16="http://schemas.microsoft.com/office/drawing/2014/main" id="{5F46B1DF-8D36-364C-BDC5-7BB5C9C53B6B}"/>
                </a:ext>
              </a:extLst>
            </p:cNvPr>
            <p:cNvSpPr txBox="1"/>
            <p:nvPr/>
          </p:nvSpPr>
          <p:spPr>
            <a:xfrm>
              <a:off x="5746318" y="2370005"/>
              <a:ext cx="2791715" cy="630942"/>
            </a:xfrm>
            <a:prstGeom prst="rect">
              <a:avLst/>
            </a:prstGeom>
            <a:noFill/>
          </p:spPr>
          <p:txBody>
            <a:bodyPr wrap="square" rtlCol="0">
              <a:spAutoFit/>
            </a:bodyPr>
            <a:lstStyle/>
            <a:p>
              <a:r>
                <a:rPr lang="zh-TW" altLang="en-US" sz="3500" b="1" spc="300" dirty="0">
                  <a:latin typeface="標楷體" panose="03000509000000000000" pitchFamily="65" charset="-120"/>
                  <a:ea typeface="標楷體" panose="03000509000000000000" pitchFamily="65" charset="-120"/>
                  <a:cs typeface="+mn-ea"/>
                  <a:sym typeface="+mn-lt"/>
                </a:rPr>
                <a:t>結論</a:t>
              </a:r>
              <a:endParaRPr lang="zh-CN" altLang="en-US" sz="3500" b="1" spc="300" dirty="0">
                <a:latin typeface="標楷體" panose="03000509000000000000" pitchFamily="65" charset="-120"/>
                <a:ea typeface="標楷體" panose="03000509000000000000" pitchFamily="65" charset="-120"/>
                <a:cs typeface="+mn-ea"/>
                <a:sym typeface="+mn-lt"/>
              </a:endParaRPr>
            </a:p>
          </p:txBody>
        </p:sp>
      </p:grpSp>
    </p:spTree>
    <p:extLst>
      <p:ext uri="{BB962C8B-B14F-4D97-AF65-F5344CB8AC3E}">
        <p14:creationId xmlns:p14="http://schemas.microsoft.com/office/powerpoint/2010/main" val="4081521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5">
            <a:extLst>
              <a:ext uri="{FF2B5EF4-FFF2-40B4-BE49-F238E27FC236}">
                <a16:creationId xmlns:a16="http://schemas.microsoft.com/office/drawing/2014/main" id="{43AB43F4-931E-402D-ABA3-DAD45D271163}"/>
              </a:ext>
            </a:extLst>
          </p:cNvPr>
          <p:cNvSpPr/>
          <p:nvPr/>
        </p:nvSpPr>
        <p:spPr>
          <a:xfrm>
            <a:off x="1320802" y="1"/>
            <a:ext cx="9550398" cy="771316"/>
          </a:xfrm>
          <a:custGeom>
            <a:avLst/>
            <a:gdLst>
              <a:gd name="connsiteX0" fmla="*/ 0 w 9550398"/>
              <a:gd name="connsiteY0" fmla="*/ 0 h 638381"/>
              <a:gd name="connsiteX1" fmla="*/ 9550398 w 9550398"/>
              <a:gd name="connsiteY1" fmla="*/ 0 h 638381"/>
              <a:gd name="connsiteX2" fmla="*/ 9550398 w 9550398"/>
              <a:gd name="connsiteY2" fmla="*/ 549495 h 638381"/>
              <a:gd name="connsiteX3" fmla="*/ 9461512 w 9550398"/>
              <a:gd name="connsiteY3" fmla="*/ 638381 h 638381"/>
              <a:gd name="connsiteX4" fmla="*/ 88886 w 9550398"/>
              <a:gd name="connsiteY4" fmla="*/ 638381 h 638381"/>
              <a:gd name="connsiteX5" fmla="*/ 0 w 9550398"/>
              <a:gd name="connsiteY5" fmla="*/ 549495 h 638381"/>
              <a:gd name="connsiteX6" fmla="*/ 0 w 9550398"/>
              <a:gd name="connsiteY6" fmla="*/ 0 h 63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0398" h="638381">
                <a:moveTo>
                  <a:pt x="0" y="0"/>
                </a:moveTo>
                <a:lnTo>
                  <a:pt x="9550398" y="0"/>
                </a:lnTo>
                <a:lnTo>
                  <a:pt x="9550398" y="549495"/>
                </a:lnTo>
                <a:cubicBezTo>
                  <a:pt x="9550398" y="598585"/>
                  <a:pt x="9510602" y="638381"/>
                  <a:pt x="9461512" y="638381"/>
                </a:cubicBezTo>
                <a:lnTo>
                  <a:pt x="88886" y="638381"/>
                </a:lnTo>
                <a:cubicBezTo>
                  <a:pt x="39796" y="638381"/>
                  <a:pt x="0" y="598585"/>
                  <a:pt x="0" y="549495"/>
                </a:cubicBez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標楷體" panose="03000509000000000000" pitchFamily="65" charset="-120"/>
                <a:ea typeface="標楷體" panose="03000509000000000000" pitchFamily="65" charset="-120"/>
              </a:rPr>
              <a:t>深度強化學習</a:t>
            </a:r>
            <a:r>
              <a:rPr lang="en-US" altLang="zh-TW" sz="3600" b="1"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(3/4)</a:t>
            </a:r>
            <a:endParaRPr lang="zh-CN" altLang="en-US" sz="3600" b="1" dirty="0">
              <a:solidFill>
                <a:schemeClr val="bg1"/>
              </a:solidFill>
              <a:latin typeface="標楷體" panose="03000509000000000000" pitchFamily="65" charset="-120"/>
              <a:ea typeface="標楷體" panose="03000509000000000000" pitchFamily="65" charset="-120"/>
            </a:endParaRPr>
          </a:p>
        </p:txBody>
      </p:sp>
      <p:sp>
        <p:nvSpPr>
          <p:cNvPr id="6" name="投影片編號版面配置區 5">
            <a:extLst>
              <a:ext uri="{FF2B5EF4-FFF2-40B4-BE49-F238E27FC236}">
                <a16:creationId xmlns:a16="http://schemas.microsoft.com/office/drawing/2014/main" id="{B9C07B21-C1A5-4A42-B934-FF9EE07F4FA3}"/>
              </a:ext>
            </a:extLst>
          </p:cNvPr>
          <p:cNvSpPr>
            <a:spLocks noGrp="1"/>
          </p:cNvSpPr>
          <p:nvPr>
            <p:ph type="sldNum" sz="quarter" idx="12"/>
          </p:nvPr>
        </p:nvSpPr>
        <p:spPr/>
        <p:txBody>
          <a:bodyPr/>
          <a:lstStyle/>
          <a:p>
            <a:fld id="{22A865DF-6F26-4D35-B0EB-90B9C6888EB6}" type="slidenum">
              <a:rPr lang="zh-TW" altLang="en-US" smtClean="0"/>
              <a:t>20</a:t>
            </a:fld>
            <a:endParaRPr lang="zh-TW" altLang="en-US"/>
          </a:p>
        </p:txBody>
      </p:sp>
      <p:sp>
        <p:nvSpPr>
          <p:cNvPr id="9" name="文字方塊 8">
            <a:extLst>
              <a:ext uri="{FF2B5EF4-FFF2-40B4-BE49-F238E27FC236}">
                <a16:creationId xmlns:a16="http://schemas.microsoft.com/office/drawing/2014/main" id="{4C65B706-A51D-87EC-540A-65C003F89C5C}"/>
              </a:ext>
            </a:extLst>
          </p:cNvPr>
          <p:cNvSpPr txBox="1"/>
          <p:nvPr/>
        </p:nvSpPr>
        <p:spPr>
          <a:xfrm>
            <a:off x="3576484" y="6098122"/>
            <a:ext cx="4783394" cy="369332"/>
          </a:xfrm>
          <a:prstGeom prst="rect">
            <a:avLst/>
          </a:prstGeom>
          <a:noFill/>
        </p:spPr>
        <p:txBody>
          <a:bodyPr wrap="square">
            <a:spAutoFit/>
          </a:bodyPr>
          <a:lstStyle/>
          <a:p>
            <a:pPr algn="ctr"/>
            <a:r>
              <a:rPr lang="zh-TW" altLang="en-US" dirty="0">
                <a:latin typeface="Times New Roman" panose="02020603050405020304" pitchFamily="18" charset="0"/>
                <a:ea typeface="標楷體" panose="03000509000000000000" pitchFamily="65" charset="-120"/>
              </a:rPr>
              <a:t>圖</a:t>
            </a:r>
            <a:r>
              <a:rPr lang="en-US" altLang="zh-TW" dirty="0">
                <a:latin typeface="Times New Roman" panose="02020603050405020304" pitchFamily="18" charset="0"/>
                <a:ea typeface="標楷體" panose="03000509000000000000" pitchFamily="65" charset="-120"/>
              </a:rPr>
              <a:t>2-3 A2C </a:t>
            </a:r>
            <a:r>
              <a:rPr lang="zh-TW" altLang="en-US" dirty="0">
                <a:latin typeface="Times New Roman" panose="02020603050405020304" pitchFamily="18" charset="0"/>
                <a:ea typeface="標楷體" panose="03000509000000000000" pitchFamily="65" charset="-120"/>
              </a:rPr>
              <a:t>流程架構圖</a:t>
            </a:r>
            <a:r>
              <a:rPr lang="en-US" altLang="zh-TW" dirty="0">
                <a:latin typeface="Times New Roman" panose="02020603050405020304" pitchFamily="18" charset="0"/>
                <a:ea typeface="標楷體" panose="03000509000000000000" pitchFamily="65" charset="-120"/>
              </a:rPr>
              <a:t>(</a:t>
            </a:r>
            <a:r>
              <a:rPr lang="en-US" altLang="zh-TW" dirty="0" err="1">
                <a:latin typeface="Times New Roman" panose="02020603050405020304" pitchFamily="18" charset="0"/>
                <a:ea typeface="標楷體" panose="03000509000000000000" pitchFamily="65" charset="-120"/>
              </a:rPr>
              <a:t>Zai</a:t>
            </a:r>
            <a:r>
              <a:rPr lang="en-US" altLang="zh-TW" dirty="0">
                <a:latin typeface="Times New Roman" panose="02020603050405020304" pitchFamily="18" charset="0"/>
                <a:ea typeface="標楷體" panose="03000509000000000000" pitchFamily="65" charset="-120"/>
              </a:rPr>
              <a:t> &amp; Brown, 2020)</a:t>
            </a:r>
            <a:endParaRPr lang="zh-TW" altLang="en-US" dirty="0">
              <a:latin typeface="Times New Roman" panose="02020603050405020304" pitchFamily="18" charset="0"/>
              <a:ea typeface="標楷體" panose="03000509000000000000" pitchFamily="65" charset="-120"/>
            </a:endParaRPr>
          </a:p>
        </p:txBody>
      </p:sp>
      <p:sp>
        <p:nvSpPr>
          <p:cNvPr id="10" name="內容版面配置區 2">
            <a:extLst>
              <a:ext uri="{FF2B5EF4-FFF2-40B4-BE49-F238E27FC236}">
                <a16:creationId xmlns:a16="http://schemas.microsoft.com/office/drawing/2014/main" id="{9A64D9DF-6AEA-A341-4F23-DA4B3D55680E}"/>
              </a:ext>
            </a:extLst>
          </p:cNvPr>
          <p:cNvSpPr>
            <a:spLocks noGrp="1"/>
          </p:cNvSpPr>
          <p:nvPr>
            <p:ph idx="1"/>
          </p:nvPr>
        </p:nvSpPr>
        <p:spPr>
          <a:xfrm>
            <a:off x="1320802" y="1019269"/>
            <a:ext cx="10032998" cy="2045782"/>
          </a:xfrm>
        </p:spPr>
        <p:txBody>
          <a:bodyPr>
            <a:normAutofit/>
          </a:bodyPr>
          <a:lstStyle/>
          <a:p>
            <a:pPr marL="228600" lvl="1">
              <a:spcBef>
                <a:spcPts val="1000"/>
              </a:spcBef>
            </a:pPr>
            <a:r>
              <a:rPr lang="zh-TW" altLang="en-US" sz="2500" dirty="0">
                <a:latin typeface="Times New Roman" panose="02020603050405020304" pitchFamily="18" charset="0"/>
                <a:ea typeface="標楷體" panose="03000509000000000000" pitchFamily="65" charset="-120"/>
              </a:rPr>
              <a:t>優勢演員評論家</a:t>
            </a:r>
            <a:r>
              <a:rPr lang="en-US" altLang="zh-TW" sz="2500" dirty="0">
                <a:latin typeface="Times New Roman" panose="02020603050405020304" pitchFamily="18" charset="0"/>
                <a:ea typeface="標楷體" panose="03000509000000000000" pitchFamily="65" charset="-120"/>
              </a:rPr>
              <a:t>(Advantage Actor Critic, A2C)</a:t>
            </a:r>
            <a:r>
              <a:rPr lang="zh-TW" altLang="en-US" sz="2500" dirty="0">
                <a:latin typeface="Times New Roman" panose="02020603050405020304" pitchFamily="18" charset="0"/>
                <a:ea typeface="標楷體" panose="03000509000000000000" pitchFamily="65" charset="-120"/>
              </a:rPr>
              <a:t>：</a:t>
            </a:r>
            <a:endParaRPr lang="en-US" altLang="zh-TW" sz="2500" dirty="0">
              <a:latin typeface="Times New Roman" panose="02020603050405020304" pitchFamily="18" charset="0"/>
              <a:ea typeface="標楷體" panose="03000509000000000000" pitchFamily="65" charset="-120"/>
            </a:endParaRPr>
          </a:p>
          <a:p>
            <a:pPr marL="685800" lvl="2">
              <a:spcBef>
                <a:spcPts val="1000"/>
              </a:spcBef>
            </a:pPr>
            <a:r>
              <a:rPr lang="zh-TW" altLang="en-US" sz="2100" dirty="0">
                <a:latin typeface="Times New Roman" panose="02020603050405020304" pitchFamily="18" charset="0"/>
                <a:ea typeface="標楷體" panose="03000509000000000000" pitchFamily="65" charset="-120"/>
              </a:rPr>
              <a:t>就是演員做出動作所獲得的獎勵及評論家給的價值之間的差距， </a:t>
            </a:r>
            <a:endParaRPr lang="en-US" altLang="zh-TW" sz="2100" dirty="0">
              <a:latin typeface="Times New Roman" panose="02020603050405020304" pitchFamily="18" charset="0"/>
              <a:ea typeface="標楷體" panose="03000509000000000000" pitchFamily="65" charset="-120"/>
            </a:endParaRPr>
          </a:p>
          <a:p>
            <a:pPr marL="457200" lvl="2" indent="0">
              <a:spcBef>
                <a:spcPts val="1000"/>
              </a:spcBef>
              <a:buNone/>
            </a:pPr>
            <a:r>
              <a:rPr lang="en-US" altLang="zh-TW" sz="2100" dirty="0">
                <a:latin typeface="Times New Roman" panose="02020603050405020304" pitchFamily="18" charset="0"/>
                <a:ea typeface="標楷體" panose="03000509000000000000" pitchFamily="65" charset="-120"/>
              </a:rPr>
              <a:t>   Advantage = Reward - Value(Status) </a:t>
            </a:r>
            <a:r>
              <a:rPr lang="zh-TW" altLang="en-US" sz="2100" dirty="0">
                <a:latin typeface="Times New Roman" panose="02020603050405020304" pitchFamily="18" charset="0"/>
                <a:ea typeface="標楷體" panose="03000509000000000000" pitchFamily="65" charset="-120"/>
              </a:rPr>
              <a:t>來表示。</a:t>
            </a:r>
            <a:endParaRPr lang="en-US" altLang="zh-TW" sz="2100" dirty="0">
              <a:latin typeface="Times New Roman" panose="02020603050405020304" pitchFamily="18" charset="0"/>
              <a:ea typeface="標楷體" panose="03000509000000000000" pitchFamily="65" charset="-120"/>
            </a:endParaRPr>
          </a:p>
          <a:p>
            <a:pPr marL="685800" lvl="2">
              <a:spcBef>
                <a:spcPts val="1000"/>
              </a:spcBef>
            </a:pPr>
            <a:r>
              <a:rPr lang="zh-TW" altLang="en-US" sz="2100" dirty="0">
                <a:latin typeface="Times New Roman" panose="02020603050405020304" pitchFamily="18" charset="0"/>
                <a:ea typeface="標楷體" panose="03000509000000000000" pitchFamily="65" charset="-120"/>
              </a:rPr>
              <a:t>楊晴穎 </a:t>
            </a:r>
            <a:r>
              <a:rPr lang="en-US" altLang="zh-TW" sz="2100" dirty="0">
                <a:latin typeface="Times New Roman" panose="02020603050405020304" pitchFamily="18" charset="0"/>
                <a:ea typeface="標楷體" panose="03000509000000000000" pitchFamily="65" charset="-120"/>
              </a:rPr>
              <a:t>(2020) </a:t>
            </a:r>
            <a:r>
              <a:rPr lang="zh-TW" altLang="en-US" sz="2100" dirty="0">
                <a:latin typeface="Times New Roman" panose="02020603050405020304" pitchFamily="18" charset="0"/>
                <a:ea typeface="標楷體" panose="03000509000000000000" pitchFamily="65" charset="-120"/>
              </a:rPr>
              <a:t>基於美股使用 </a:t>
            </a:r>
            <a:r>
              <a:rPr lang="en-US" altLang="zh-TW" sz="2100" dirty="0">
                <a:latin typeface="Times New Roman" panose="02020603050405020304" pitchFamily="18" charset="0"/>
                <a:ea typeface="標楷體" panose="03000509000000000000" pitchFamily="65" charset="-120"/>
              </a:rPr>
              <a:t>A2C </a:t>
            </a:r>
            <a:r>
              <a:rPr lang="zh-TW" altLang="en-US" sz="2100" dirty="0">
                <a:latin typeface="Times New Roman" panose="02020603050405020304" pitchFamily="18" charset="0"/>
                <a:ea typeface="標楷體" panose="03000509000000000000" pitchFamily="65" charset="-120"/>
              </a:rPr>
              <a:t>進行資產配置，實證結果 </a:t>
            </a:r>
            <a:r>
              <a:rPr lang="en-US" altLang="zh-TW" sz="2100" dirty="0">
                <a:latin typeface="Times New Roman" panose="02020603050405020304" pitchFamily="18" charset="0"/>
                <a:ea typeface="標楷體" panose="03000509000000000000" pitchFamily="65" charset="-120"/>
              </a:rPr>
              <a:t>2 </a:t>
            </a:r>
            <a:r>
              <a:rPr lang="zh-TW" altLang="en-US" sz="2100" dirty="0">
                <a:latin typeface="Times New Roman" panose="02020603050405020304" pitchFamily="18" charset="0"/>
                <a:ea typeface="標楷體" panose="03000509000000000000" pitchFamily="65" charset="-120"/>
              </a:rPr>
              <a:t>年年報酬率最高可達到 </a:t>
            </a:r>
            <a:r>
              <a:rPr lang="en-US" altLang="zh-TW" sz="2100" dirty="0">
                <a:latin typeface="Times New Roman" panose="02020603050405020304" pitchFamily="18" charset="0"/>
                <a:ea typeface="標楷體" panose="03000509000000000000" pitchFamily="65" charset="-120"/>
              </a:rPr>
              <a:t>46.58%</a:t>
            </a:r>
            <a:r>
              <a:rPr lang="zh-TW" altLang="en-US" sz="2100" dirty="0">
                <a:latin typeface="Times New Roman" panose="02020603050405020304" pitchFamily="18" charset="0"/>
                <a:ea typeface="標楷體" panose="03000509000000000000" pitchFamily="65" charset="-120"/>
              </a:rPr>
              <a:t>。</a:t>
            </a:r>
            <a:endParaRPr lang="en-US" altLang="zh-TW" sz="2100" dirty="0">
              <a:latin typeface="Times New Roman" panose="02020603050405020304" pitchFamily="18" charset="0"/>
              <a:ea typeface="標楷體" panose="03000509000000000000" pitchFamily="65" charset="-120"/>
            </a:endParaRPr>
          </a:p>
          <a:p>
            <a:pPr marL="0" indent="0">
              <a:buNone/>
            </a:pPr>
            <a:endParaRPr lang="zh-TW" altLang="en-US" sz="2200" dirty="0">
              <a:latin typeface="Times New Roman" panose="02020603050405020304" pitchFamily="18" charset="0"/>
              <a:ea typeface="標楷體" panose="03000509000000000000" pitchFamily="65" charset="-120"/>
            </a:endParaRPr>
          </a:p>
        </p:txBody>
      </p:sp>
      <p:pic>
        <p:nvPicPr>
          <p:cNvPr id="3" name="圖片 2">
            <a:extLst>
              <a:ext uri="{FF2B5EF4-FFF2-40B4-BE49-F238E27FC236}">
                <a16:creationId xmlns:a16="http://schemas.microsoft.com/office/drawing/2014/main" id="{AD14D7B1-E0B2-AB12-0EA8-B8FDA8A082E1}"/>
              </a:ext>
            </a:extLst>
          </p:cNvPr>
          <p:cNvPicPr>
            <a:picLocks noChangeAspect="1"/>
          </p:cNvPicPr>
          <p:nvPr/>
        </p:nvPicPr>
        <p:blipFill>
          <a:blip r:embed="rId3"/>
          <a:stretch>
            <a:fillRect/>
          </a:stretch>
        </p:blipFill>
        <p:spPr>
          <a:xfrm>
            <a:off x="2793744" y="3094549"/>
            <a:ext cx="5816856" cy="3021093"/>
          </a:xfrm>
          <a:prstGeom prst="rect">
            <a:avLst/>
          </a:prstGeom>
        </p:spPr>
      </p:pic>
    </p:spTree>
    <p:extLst>
      <p:ext uri="{BB962C8B-B14F-4D97-AF65-F5344CB8AC3E}">
        <p14:creationId xmlns:p14="http://schemas.microsoft.com/office/powerpoint/2010/main" val="2360473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5">
            <a:extLst>
              <a:ext uri="{FF2B5EF4-FFF2-40B4-BE49-F238E27FC236}">
                <a16:creationId xmlns:a16="http://schemas.microsoft.com/office/drawing/2014/main" id="{43AB43F4-931E-402D-ABA3-DAD45D271163}"/>
              </a:ext>
            </a:extLst>
          </p:cNvPr>
          <p:cNvSpPr/>
          <p:nvPr/>
        </p:nvSpPr>
        <p:spPr>
          <a:xfrm>
            <a:off x="1320802" y="1"/>
            <a:ext cx="9550398" cy="771316"/>
          </a:xfrm>
          <a:custGeom>
            <a:avLst/>
            <a:gdLst>
              <a:gd name="connsiteX0" fmla="*/ 0 w 9550398"/>
              <a:gd name="connsiteY0" fmla="*/ 0 h 638381"/>
              <a:gd name="connsiteX1" fmla="*/ 9550398 w 9550398"/>
              <a:gd name="connsiteY1" fmla="*/ 0 h 638381"/>
              <a:gd name="connsiteX2" fmla="*/ 9550398 w 9550398"/>
              <a:gd name="connsiteY2" fmla="*/ 549495 h 638381"/>
              <a:gd name="connsiteX3" fmla="*/ 9461512 w 9550398"/>
              <a:gd name="connsiteY3" fmla="*/ 638381 h 638381"/>
              <a:gd name="connsiteX4" fmla="*/ 88886 w 9550398"/>
              <a:gd name="connsiteY4" fmla="*/ 638381 h 638381"/>
              <a:gd name="connsiteX5" fmla="*/ 0 w 9550398"/>
              <a:gd name="connsiteY5" fmla="*/ 549495 h 638381"/>
              <a:gd name="connsiteX6" fmla="*/ 0 w 9550398"/>
              <a:gd name="connsiteY6" fmla="*/ 0 h 63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0398" h="638381">
                <a:moveTo>
                  <a:pt x="0" y="0"/>
                </a:moveTo>
                <a:lnTo>
                  <a:pt x="9550398" y="0"/>
                </a:lnTo>
                <a:lnTo>
                  <a:pt x="9550398" y="549495"/>
                </a:lnTo>
                <a:cubicBezTo>
                  <a:pt x="9550398" y="598585"/>
                  <a:pt x="9510602" y="638381"/>
                  <a:pt x="9461512" y="638381"/>
                </a:cubicBezTo>
                <a:lnTo>
                  <a:pt x="88886" y="638381"/>
                </a:lnTo>
                <a:cubicBezTo>
                  <a:pt x="39796" y="638381"/>
                  <a:pt x="0" y="598585"/>
                  <a:pt x="0" y="549495"/>
                </a:cubicBez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標楷體" panose="03000509000000000000" pitchFamily="65" charset="-120"/>
                <a:ea typeface="標楷體" panose="03000509000000000000" pitchFamily="65" charset="-120"/>
              </a:rPr>
              <a:t>深度強化學習</a:t>
            </a:r>
            <a:r>
              <a:rPr lang="en-US" altLang="zh-TW" sz="3600" b="1"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(4/4)</a:t>
            </a:r>
            <a:endParaRPr lang="zh-CN" altLang="en-US" sz="3600" b="1" dirty="0">
              <a:solidFill>
                <a:schemeClr val="bg1"/>
              </a:solidFill>
              <a:latin typeface="標楷體" panose="03000509000000000000" pitchFamily="65" charset="-120"/>
              <a:ea typeface="標楷體" panose="03000509000000000000" pitchFamily="65" charset="-120"/>
            </a:endParaRPr>
          </a:p>
        </p:txBody>
      </p:sp>
      <p:sp>
        <p:nvSpPr>
          <p:cNvPr id="6" name="投影片編號版面配置區 5">
            <a:extLst>
              <a:ext uri="{FF2B5EF4-FFF2-40B4-BE49-F238E27FC236}">
                <a16:creationId xmlns:a16="http://schemas.microsoft.com/office/drawing/2014/main" id="{B9C07B21-C1A5-4A42-B934-FF9EE07F4FA3}"/>
              </a:ext>
            </a:extLst>
          </p:cNvPr>
          <p:cNvSpPr>
            <a:spLocks noGrp="1"/>
          </p:cNvSpPr>
          <p:nvPr>
            <p:ph type="sldNum" sz="quarter" idx="12"/>
          </p:nvPr>
        </p:nvSpPr>
        <p:spPr/>
        <p:txBody>
          <a:bodyPr/>
          <a:lstStyle/>
          <a:p>
            <a:fld id="{22A865DF-6F26-4D35-B0EB-90B9C6888EB6}" type="slidenum">
              <a:rPr lang="zh-TW" altLang="en-US" smtClean="0"/>
              <a:t>21</a:t>
            </a:fld>
            <a:endParaRPr lang="zh-TW" altLang="en-US"/>
          </a:p>
        </p:txBody>
      </p:sp>
      <p:sp>
        <p:nvSpPr>
          <p:cNvPr id="9" name="文字方塊 8">
            <a:extLst>
              <a:ext uri="{FF2B5EF4-FFF2-40B4-BE49-F238E27FC236}">
                <a16:creationId xmlns:a16="http://schemas.microsoft.com/office/drawing/2014/main" id="{4C65B706-A51D-87EC-540A-65C003F89C5C}"/>
              </a:ext>
            </a:extLst>
          </p:cNvPr>
          <p:cNvSpPr txBox="1"/>
          <p:nvPr/>
        </p:nvSpPr>
        <p:spPr>
          <a:xfrm>
            <a:off x="3918155" y="5574768"/>
            <a:ext cx="4572000" cy="369332"/>
          </a:xfrm>
          <a:prstGeom prst="rect">
            <a:avLst/>
          </a:prstGeom>
          <a:noFill/>
        </p:spPr>
        <p:txBody>
          <a:bodyPr wrap="square">
            <a:spAutoFit/>
          </a:bodyPr>
          <a:lstStyle/>
          <a:p>
            <a:pPr algn="ctr"/>
            <a:r>
              <a:rPr lang="zh-TW" altLang="en-US" dirty="0">
                <a:latin typeface="Times New Roman" panose="02020603050405020304" pitchFamily="18" charset="0"/>
                <a:ea typeface="標楷體" panose="03000509000000000000" pitchFamily="65" charset="-120"/>
              </a:rPr>
              <a:t>圖</a:t>
            </a:r>
            <a:r>
              <a:rPr lang="en-US" altLang="zh-TW" dirty="0">
                <a:latin typeface="Times New Roman" panose="02020603050405020304" pitchFamily="18" charset="0"/>
                <a:ea typeface="標楷體" panose="03000509000000000000" pitchFamily="65" charset="-120"/>
              </a:rPr>
              <a:t>2-4 PPO </a:t>
            </a:r>
            <a:r>
              <a:rPr lang="zh-TW" altLang="en-US" dirty="0">
                <a:latin typeface="Times New Roman" panose="02020603050405020304" pitchFamily="18" charset="0"/>
                <a:ea typeface="標楷體" panose="03000509000000000000" pitchFamily="65" charset="-120"/>
              </a:rPr>
              <a:t>流程架構圖</a:t>
            </a:r>
            <a:r>
              <a:rPr lang="en-US" altLang="zh-TW" dirty="0">
                <a:latin typeface="Times New Roman" panose="02020603050405020304" pitchFamily="18" charset="0"/>
                <a:ea typeface="標楷體" panose="03000509000000000000" pitchFamily="65" charset="-120"/>
              </a:rPr>
              <a:t>(Haring, 2020)</a:t>
            </a:r>
            <a:endParaRPr lang="zh-TW" altLang="en-US" dirty="0">
              <a:latin typeface="Times New Roman" panose="02020603050405020304" pitchFamily="18" charset="0"/>
              <a:ea typeface="標楷體" panose="03000509000000000000" pitchFamily="65" charset="-120"/>
            </a:endParaRPr>
          </a:p>
        </p:txBody>
      </p:sp>
      <p:sp>
        <p:nvSpPr>
          <p:cNvPr id="10" name="內容版面配置區 2">
            <a:extLst>
              <a:ext uri="{FF2B5EF4-FFF2-40B4-BE49-F238E27FC236}">
                <a16:creationId xmlns:a16="http://schemas.microsoft.com/office/drawing/2014/main" id="{9A64D9DF-6AEA-A341-4F23-DA4B3D55680E}"/>
              </a:ext>
            </a:extLst>
          </p:cNvPr>
          <p:cNvSpPr>
            <a:spLocks noGrp="1"/>
          </p:cNvSpPr>
          <p:nvPr>
            <p:ph idx="1"/>
          </p:nvPr>
        </p:nvSpPr>
        <p:spPr>
          <a:xfrm>
            <a:off x="1320802" y="1045027"/>
            <a:ext cx="10032998" cy="1738198"/>
          </a:xfrm>
        </p:spPr>
        <p:txBody>
          <a:bodyPr>
            <a:normAutofit/>
          </a:bodyPr>
          <a:lstStyle/>
          <a:p>
            <a:pPr marL="228600" lvl="1">
              <a:spcBef>
                <a:spcPts val="1000"/>
              </a:spcBef>
            </a:pPr>
            <a:r>
              <a:rPr lang="zh-TW" altLang="en-US" sz="2500" dirty="0">
                <a:latin typeface="Times New Roman" panose="02020603050405020304" pitchFamily="18" charset="0"/>
                <a:ea typeface="標楷體" panose="03000509000000000000" pitchFamily="65" charset="-120"/>
              </a:rPr>
              <a:t>近端政策優化</a:t>
            </a:r>
            <a:r>
              <a:rPr lang="en-US" altLang="zh-TW" sz="2500" dirty="0">
                <a:latin typeface="Times New Roman" panose="02020603050405020304" pitchFamily="18" charset="0"/>
                <a:ea typeface="標楷體" panose="03000509000000000000" pitchFamily="65" charset="-120"/>
              </a:rPr>
              <a:t>( Proximal Policy Optimization, PPO)</a:t>
            </a:r>
            <a:r>
              <a:rPr lang="zh-TW" altLang="en-US" sz="2500" dirty="0">
                <a:latin typeface="Times New Roman" panose="02020603050405020304" pitchFamily="18" charset="0"/>
                <a:ea typeface="標楷體" panose="03000509000000000000" pitchFamily="65" charset="-120"/>
              </a:rPr>
              <a:t>：</a:t>
            </a:r>
            <a:endParaRPr lang="en-US" altLang="zh-TW" sz="2500" dirty="0">
              <a:latin typeface="Times New Roman" panose="02020603050405020304" pitchFamily="18" charset="0"/>
              <a:ea typeface="標楷體" panose="03000509000000000000" pitchFamily="65" charset="-120"/>
            </a:endParaRPr>
          </a:p>
          <a:p>
            <a:pPr marL="685800" lvl="2">
              <a:spcBef>
                <a:spcPts val="1000"/>
              </a:spcBef>
            </a:pPr>
            <a:r>
              <a:rPr lang="en-US" altLang="zh-TW" sz="2100" dirty="0">
                <a:latin typeface="Times New Roman" panose="02020603050405020304" pitchFamily="18" charset="0"/>
                <a:ea typeface="標楷體" panose="03000509000000000000" pitchFamily="65" charset="-120"/>
              </a:rPr>
              <a:t>PPO </a:t>
            </a:r>
            <a:r>
              <a:rPr lang="zh-TW" altLang="en-US" sz="2100" dirty="0">
                <a:latin typeface="Times New Roman" panose="02020603050405020304" pitchFamily="18" charset="0"/>
                <a:ea typeface="標楷體" panose="03000509000000000000" pitchFamily="65" charset="-120"/>
              </a:rPr>
              <a:t>是基於 </a:t>
            </a:r>
            <a:r>
              <a:rPr lang="en-US" altLang="zh-TW" sz="2100" dirty="0">
                <a:latin typeface="Times New Roman" panose="02020603050405020304" pitchFamily="18" charset="0"/>
                <a:ea typeface="標楷體" panose="03000509000000000000" pitchFamily="65" charset="-120"/>
              </a:rPr>
              <a:t>New Policy </a:t>
            </a:r>
            <a:r>
              <a:rPr lang="zh-TW" altLang="en-US" sz="2100" dirty="0">
                <a:latin typeface="Times New Roman" panose="02020603050405020304" pitchFamily="18" charset="0"/>
                <a:ea typeface="標楷體" panose="03000509000000000000" pitchFamily="65" charset="-120"/>
              </a:rPr>
              <a:t>與 </a:t>
            </a:r>
            <a:r>
              <a:rPr lang="en-US" altLang="zh-TW" sz="2100" dirty="0">
                <a:latin typeface="Times New Roman" panose="02020603050405020304" pitchFamily="18" charset="0"/>
                <a:ea typeface="標楷體" panose="03000509000000000000" pitchFamily="65" charset="-120"/>
              </a:rPr>
              <a:t>Old Policy </a:t>
            </a:r>
            <a:r>
              <a:rPr lang="zh-TW" altLang="en-US" sz="2100" dirty="0">
                <a:latin typeface="Times New Roman" panose="02020603050405020304" pitchFamily="18" charset="0"/>
                <a:ea typeface="標楷體" panose="03000509000000000000" pitchFamily="65" charset="-120"/>
              </a:rPr>
              <a:t>的比例，限制了 </a:t>
            </a:r>
            <a:r>
              <a:rPr lang="en-US" altLang="zh-TW" sz="2100" dirty="0">
                <a:latin typeface="Times New Roman" panose="02020603050405020304" pitchFamily="18" charset="0"/>
                <a:ea typeface="標楷體" panose="03000509000000000000" pitchFamily="65" charset="-120"/>
              </a:rPr>
              <a:t>New Policy </a:t>
            </a:r>
            <a:r>
              <a:rPr lang="zh-TW" altLang="en-US" sz="2100" dirty="0">
                <a:latin typeface="Times New Roman" panose="02020603050405020304" pitchFamily="18" charset="0"/>
                <a:ea typeface="標楷體" panose="03000509000000000000" pitchFamily="65" charset="-120"/>
              </a:rPr>
              <a:t>的更新幅度，讓策略梯度對稍微大點的 </a:t>
            </a:r>
            <a:r>
              <a:rPr lang="en-US" altLang="zh-TW" sz="2100" dirty="0">
                <a:latin typeface="Times New Roman" panose="02020603050405020304" pitchFamily="18" charset="0"/>
                <a:ea typeface="標楷體" panose="03000509000000000000" pitchFamily="65" charset="-120"/>
              </a:rPr>
              <a:t>Step size </a:t>
            </a:r>
            <a:r>
              <a:rPr lang="zh-TW" altLang="en-US" sz="2100" dirty="0">
                <a:latin typeface="Times New Roman" panose="02020603050405020304" pitchFamily="18" charset="0"/>
                <a:ea typeface="標楷體" panose="03000509000000000000" pitchFamily="65" charset="-120"/>
              </a:rPr>
              <a:t>不那麼敏感。</a:t>
            </a:r>
            <a:endParaRPr lang="en-US" altLang="zh-TW" sz="2100" dirty="0">
              <a:latin typeface="Times New Roman" panose="02020603050405020304" pitchFamily="18" charset="0"/>
              <a:ea typeface="標楷體" panose="03000509000000000000" pitchFamily="65" charset="-120"/>
            </a:endParaRPr>
          </a:p>
          <a:p>
            <a:pPr marL="0" indent="0">
              <a:buNone/>
            </a:pPr>
            <a:endParaRPr lang="zh-TW" altLang="en-US" sz="2200" dirty="0">
              <a:latin typeface="Times New Roman" panose="02020603050405020304" pitchFamily="18" charset="0"/>
              <a:ea typeface="標楷體" panose="03000509000000000000" pitchFamily="65" charset="-120"/>
            </a:endParaRPr>
          </a:p>
        </p:txBody>
      </p:sp>
      <p:pic>
        <p:nvPicPr>
          <p:cNvPr id="3" name="圖片 2">
            <a:extLst>
              <a:ext uri="{FF2B5EF4-FFF2-40B4-BE49-F238E27FC236}">
                <a16:creationId xmlns:a16="http://schemas.microsoft.com/office/drawing/2014/main" id="{BC551804-0718-70CC-E4BF-41F5D24C2F41}"/>
              </a:ext>
            </a:extLst>
          </p:cNvPr>
          <p:cNvPicPr>
            <a:picLocks noChangeAspect="1"/>
          </p:cNvPicPr>
          <p:nvPr/>
        </p:nvPicPr>
        <p:blipFill>
          <a:blip r:embed="rId3"/>
          <a:stretch>
            <a:fillRect/>
          </a:stretch>
        </p:blipFill>
        <p:spPr>
          <a:xfrm>
            <a:off x="3020807" y="2947064"/>
            <a:ext cx="5934075" cy="2085975"/>
          </a:xfrm>
          <a:prstGeom prst="rect">
            <a:avLst/>
          </a:prstGeom>
        </p:spPr>
      </p:pic>
    </p:spTree>
    <p:extLst>
      <p:ext uri="{BB962C8B-B14F-4D97-AF65-F5344CB8AC3E}">
        <p14:creationId xmlns:p14="http://schemas.microsoft.com/office/powerpoint/2010/main" val="3172904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5">
            <a:extLst>
              <a:ext uri="{FF2B5EF4-FFF2-40B4-BE49-F238E27FC236}">
                <a16:creationId xmlns:a16="http://schemas.microsoft.com/office/drawing/2014/main" id="{43AB43F4-931E-402D-ABA3-DAD45D271163}"/>
              </a:ext>
            </a:extLst>
          </p:cNvPr>
          <p:cNvSpPr/>
          <p:nvPr/>
        </p:nvSpPr>
        <p:spPr>
          <a:xfrm>
            <a:off x="1320802" y="1"/>
            <a:ext cx="9550398" cy="771316"/>
          </a:xfrm>
          <a:custGeom>
            <a:avLst/>
            <a:gdLst>
              <a:gd name="connsiteX0" fmla="*/ 0 w 9550398"/>
              <a:gd name="connsiteY0" fmla="*/ 0 h 638381"/>
              <a:gd name="connsiteX1" fmla="*/ 9550398 w 9550398"/>
              <a:gd name="connsiteY1" fmla="*/ 0 h 638381"/>
              <a:gd name="connsiteX2" fmla="*/ 9550398 w 9550398"/>
              <a:gd name="connsiteY2" fmla="*/ 549495 h 638381"/>
              <a:gd name="connsiteX3" fmla="*/ 9461512 w 9550398"/>
              <a:gd name="connsiteY3" fmla="*/ 638381 h 638381"/>
              <a:gd name="connsiteX4" fmla="*/ 88886 w 9550398"/>
              <a:gd name="connsiteY4" fmla="*/ 638381 h 638381"/>
              <a:gd name="connsiteX5" fmla="*/ 0 w 9550398"/>
              <a:gd name="connsiteY5" fmla="*/ 549495 h 638381"/>
              <a:gd name="connsiteX6" fmla="*/ 0 w 9550398"/>
              <a:gd name="connsiteY6" fmla="*/ 0 h 63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0398" h="638381">
                <a:moveTo>
                  <a:pt x="0" y="0"/>
                </a:moveTo>
                <a:lnTo>
                  <a:pt x="9550398" y="0"/>
                </a:lnTo>
                <a:lnTo>
                  <a:pt x="9550398" y="549495"/>
                </a:lnTo>
                <a:cubicBezTo>
                  <a:pt x="9550398" y="598585"/>
                  <a:pt x="9510602" y="638381"/>
                  <a:pt x="9461512" y="638381"/>
                </a:cubicBezTo>
                <a:lnTo>
                  <a:pt x="88886" y="638381"/>
                </a:lnTo>
                <a:cubicBezTo>
                  <a:pt x="39796" y="638381"/>
                  <a:pt x="0" y="598585"/>
                  <a:pt x="0" y="549495"/>
                </a:cubicBez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標楷體" panose="03000509000000000000" pitchFamily="65" charset="-120"/>
                <a:ea typeface="標楷體" panose="03000509000000000000" pitchFamily="65" charset="-120"/>
              </a:rPr>
              <a:t>小結</a:t>
            </a:r>
            <a:endParaRPr lang="zh-CN" altLang="en-US" sz="3600" b="1" dirty="0">
              <a:solidFill>
                <a:schemeClr val="bg1"/>
              </a:solidFill>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0052276D-5C0F-4231-973D-35DC9ADA6838}"/>
              </a:ext>
            </a:extLst>
          </p:cNvPr>
          <p:cNvSpPr>
            <a:spLocks noGrp="1"/>
          </p:cNvSpPr>
          <p:nvPr>
            <p:ph idx="1"/>
          </p:nvPr>
        </p:nvSpPr>
        <p:spPr>
          <a:xfrm>
            <a:off x="1320802" y="1018973"/>
            <a:ext cx="8847326" cy="5089721"/>
          </a:xfrm>
        </p:spPr>
        <p:txBody>
          <a:bodyPr>
            <a:normAutofit lnSpcReduction="10000"/>
          </a:bodyPr>
          <a:lstStyle/>
          <a:p>
            <a:pPr marL="457200" indent="-457200">
              <a:buFont typeface="+mj-lt"/>
              <a:buAutoNum type="arabicPeriod"/>
            </a:pPr>
            <a:r>
              <a:rPr lang="zh-TW" altLang="en-US" sz="2500" dirty="0">
                <a:latin typeface="Times New Roman" panose="02020603050405020304" pitchFamily="18" charset="0"/>
                <a:ea typeface="標楷體" panose="03000509000000000000" pitchFamily="65" charset="-120"/>
              </a:rPr>
              <a:t>本研究將採用積極型投資管理策略，基於積極地篩選股票與資產配置。</a:t>
            </a:r>
            <a:endParaRPr lang="en-US" altLang="zh-TW" sz="2500" dirty="0">
              <a:latin typeface="Times New Roman" panose="02020603050405020304" pitchFamily="18" charset="0"/>
              <a:ea typeface="標楷體" panose="03000509000000000000" pitchFamily="65" charset="-120"/>
            </a:endParaRPr>
          </a:p>
          <a:p>
            <a:pPr marL="457200" indent="-457200">
              <a:buFont typeface="+mj-lt"/>
              <a:buAutoNum type="arabicPeriod"/>
            </a:pPr>
            <a:endParaRPr lang="en-US" altLang="zh-TW" sz="2500" dirty="0">
              <a:latin typeface="Times New Roman" panose="02020603050405020304" pitchFamily="18" charset="0"/>
              <a:ea typeface="標楷體" panose="03000509000000000000" pitchFamily="65" charset="-120"/>
            </a:endParaRPr>
          </a:p>
          <a:p>
            <a:pPr marL="457200" indent="-457200">
              <a:buFont typeface="+mj-lt"/>
              <a:buAutoNum type="arabicPeriod"/>
            </a:pPr>
            <a:r>
              <a:rPr lang="zh-TW" altLang="en-US" sz="2500" dirty="0">
                <a:latin typeface="Times New Roman" panose="02020603050405020304" pitchFamily="18" charset="0"/>
                <a:ea typeface="標楷體" panose="03000509000000000000" pitchFamily="65" charset="-120"/>
              </a:rPr>
              <a:t>先是將股票進行風險分類，分成保守型、穩建型、積極型，目的是組合出適合不同風險個性之投資組合。</a:t>
            </a:r>
            <a:endParaRPr lang="en-US" altLang="zh-TW" sz="2500" dirty="0">
              <a:latin typeface="Times New Roman" panose="02020603050405020304" pitchFamily="18" charset="0"/>
              <a:ea typeface="標楷體" panose="03000509000000000000" pitchFamily="65" charset="-120"/>
            </a:endParaRPr>
          </a:p>
          <a:p>
            <a:pPr marL="457200" indent="-457200">
              <a:buFont typeface="+mj-lt"/>
              <a:buAutoNum type="arabicPeriod"/>
            </a:pPr>
            <a:endParaRPr lang="en-US" altLang="zh-TW" sz="2500" dirty="0">
              <a:latin typeface="Times New Roman" panose="02020603050405020304" pitchFamily="18" charset="0"/>
              <a:ea typeface="標楷體" panose="03000509000000000000" pitchFamily="65" charset="-120"/>
            </a:endParaRPr>
          </a:p>
          <a:p>
            <a:pPr marL="457200" indent="-457200">
              <a:buFont typeface="+mj-lt"/>
              <a:buAutoNum type="arabicPeriod"/>
            </a:pPr>
            <a:r>
              <a:rPr lang="zh-TW" altLang="en-US" sz="2500" dirty="0">
                <a:latin typeface="Times New Roman" panose="02020603050405020304" pitchFamily="18" charset="0"/>
                <a:ea typeface="標楷體" panose="03000509000000000000" pitchFamily="65" charset="-120"/>
              </a:rPr>
              <a:t>股票挑選是透過財務指標與 </a:t>
            </a:r>
            <a:r>
              <a:rPr lang="en-US" altLang="zh-TW" sz="2500" dirty="0" err="1">
                <a:latin typeface="Times New Roman" panose="02020603050405020304" pitchFamily="18" charset="0"/>
                <a:ea typeface="標楷體" panose="03000509000000000000" pitchFamily="65" charset="-120"/>
              </a:rPr>
              <a:t>AutoEncoder</a:t>
            </a:r>
            <a:r>
              <a:rPr lang="en-US" altLang="zh-TW" sz="2500" dirty="0">
                <a:latin typeface="Times New Roman" panose="02020603050405020304" pitchFamily="18" charset="0"/>
                <a:ea typeface="標楷體" panose="03000509000000000000" pitchFamily="65" charset="-120"/>
              </a:rPr>
              <a:t> </a:t>
            </a:r>
            <a:r>
              <a:rPr lang="zh-TW" altLang="en-US" sz="2500" dirty="0">
                <a:latin typeface="Times New Roman" panose="02020603050405020304" pitchFamily="18" charset="0"/>
                <a:ea typeface="標楷體" panose="03000509000000000000" pitchFamily="65" charset="-120"/>
              </a:rPr>
              <a:t>模型進行篩選。</a:t>
            </a:r>
            <a:endParaRPr lang="en-US" altLang="zh-TW" sz="2500" dirty="0">
              <a:latin typeface="Times New Roman" panose="02020603050405020304" pitchFamily="18" charset="0"/>
              <a:ea typeface="標楷體" panose="03000509000000000000" pitchFamily="65" charset="-120"/>
            </a:endParaRPr>
          </a:p>
          <a:p>
            <a:pPr marL="457200" indent="-457200">
              <a:buFont typeface="+mj-lt"/>
              <a:buAutoNum type="arabicPeriod"/>
            </a:pPr>
            <a:endParaRPr lang="en-US" altLang="zh-TW" sz="2500" dirty="0">
              <a:latin typeface="Times New Roman" panose="02020603050405020304" pitchFamily="18" charset="0"/>
              <a:ea typeface="標楷體" panose="03000509000000000000" pitchFamily="65" charset="-120"/>
            </a:endParaRPr>
          </a:p>
          <a:p>
            <a:pPr marL="457200" indent="-457200">
              <a:buFont typeface="+mj-lt"/>
              <a:buAutoNum type="arabicPeriod"/>
            </a:pPr>
            <a:r>
              <a:rPr lang="zh-TW" altLang="en-US" sz="2500" dirty="0">
                <a:latin typeface="Times New Roman" panose="02020603050405020304" pitchFamily="18" charset="0"/>
                <a:ea typeface="標楷體" panose="03000509000000000000" pitchFamily="65" charset="-120"/>
              </a:rPr>
              <a:t>資產配置是以技術指標、協方差矩陣與深度強化學習進行資產配置。</a:t>
            </a:r>
            <a:endParaRPr lang="en-US" altLang="zh-TW" sz="2500" dirty="0">
              <a:latin typeface="Times New Roman" panose="02020603050405020304" pitchFamily="18" charset="0"/>
              <a:ea typeface="標楷體" panose="03000509000000000000" pitchFamily="65" charset="-120"/>
            </a:endParaRPr>
          </a:p>
          <a:p>
            <a:pPr marL="457200" indent="-457200">
              <a:buFont typeface="+mj-lt"/>
              <a:buAutoNum type="arabicPeriod"/>
            </a:pPr>
            <a:endParaRPr lang="en-US" altLang="zh-TW" sz="2500" dirty="0">
              <a:latin typeface="Times New Roman" panose="02020603050405020304" pitchFamily="18" charset="0"/>
              <a:ea typeface="標楷體" panose="03000509000000000000" pitchFamily="65" charset="-120"/>
            </a:endParaRPr>
          </a:p>
          <a:p>
            <a:pPr marL="457200" indent="-457200">
              <a:buFont typeface="+mj-lt"/>
              <a:buAutoNum type="arabicPeriod"/>
            </a:pPr>
            <a:r>
              <a:rPr lang="zh-TW" altLang="en-US" sz="2500" dirty="0">
                <a:latin typeface="Times New Roman" panose="02020603050405020304" pitchFamily="18" charset="0"/>
                <a:ea typeface="標楷體" panose="03000509000000000000" pitchFamily="65" charset="-120"/>
              </a:rPr>
              <a:t>深度強化學習則是採用 </a:t>
            </a:r>
            <a:r>
              <a:rPr lang="en-US" altLang="zh-TW" sz="2500" dirty="0">
                <a:latin typeface="Times New Roman" panose="02020603050405020304" pitchFamily="18" charset="0"/>
                <a:ea typeface="標楷體" panose="03000509000000000000" pitchFamily="65" charset="-120"/>
              </a:rPr>
              <a:t>A2C </a:t>
            </a:r>
            <a:r>
              <a:rPr lang="zh-TW" altLang="en-US" sz="2500" dirty="0">
                <a:latin typeface="Times New Roman" panose="02020603050405020304" pitchFamily="18" charset="0"/>
                <a:ea typeface="標楷體" panose="03000509000000000000" pitchFamily="65" charset="-120"/>
              </a:rPr>
              <a:t>與 </a:t>
            </a:r>
            <a:r>
              <a:rPr lang="en-US" altLang="zh-TW" sz="2500" dirty="0">
                <a:latin typeface="Times New Roman" panose="02020603050405020304" pitchFamily="18" charset="0"/>
                <a:ea typeface="標楷體" panose="03000509000000000000" pitchFamily="65" charset="-120"/>
              </a:rPr>
              <a:t>PPO </a:t>
            </a:r>
            <a:r>
              <a:rPr lang="zh-TW" altLang="en-US" sz="2500" dirty="0">
                <a:latin typeface="Times New Roman" panose="02020603050405020304" pitchFamily="18" charset="0"/>
                <a:ea typeface="標楷體" panose="03000509000000000000" pitchFamily="65" charset="-120"/>
              </a:rPr>
              <a:t>模型。 </a:t>
            </a:r>
            <a:endParaRPr lang="en-US" altLang="zh-TW" sz="2500" dirty="0">
              <a:latin typeface="Times New Roman" panose="02020603050405020304" pitchFamily="18" charset="0"/>
              <a:ea typeface="標楷體" panose="03000509000000000000" pitchFamily="65" charset="-120"/>
            </a:endParaRPr>
          </a:p>
        </p:txBody>
      </p:sp>
      <p:sp>
        <p:nvSpPr>
          <p:cNvPr id="6" name="投影片編號版面配置區 5">
            <a:extLst>
              <a:ext uri="{FF2B5EF4-FFF2-40B4-BE49-F238E27FC236}">
                <a16:creationId xmlns:a16="http://schemas.microsoft.com/office/drawing/2014/main" id="{64E6C26C-8DF3-402B-A302-D62DC32CEBAE}"/>
              </a:ext>
            </a:extLst>
          </p:cNvPr>
          <p:cNvSpPr>
            <a:spLocks noGrp="1"/>
          </p:cNvSpPr>
          <p:nvPr>
            <p:ph type="sldNum" sz="quarter" idx="12"/>
          </p:nvPr>
        </p:nvSpPr>
        <p:spPr/>
        <p:txBody>
          <a:bodyPr/>
          <a:lstStyle/>
          <a:p>
            <a:fld id="{22A865DF-6F26-4D35-B0EB-90B9C6888EB6}" type="slidenum">
              <a:rPr lang="zh-TW" altLang="en-US" smtClean="0"/>
              <a:t>22</a:t>
            </a:fld>
            <a:endParaRPr lang="zh-TW" altLang="en-US"/>
          </a:p>
        </p:txBody>
      </p:sp>
    </p:spTree>
    <p:extLst>
      <p:ext uri="{BB962C8B-B14F-4D97-AF65-F5344CB8AC3E}">
        <p14:creationId xmlns:p14="http://schemas.microsoft.com/office/powerpoint/2010/main" val="3577350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72F6E11-A573-4D17-8254-EBCDAFFB7FAE}"/>
              </a:ext>
            </a:extLst>
          </p:cNvPr>
          <p:cNvSpPr/>
          <p:nvPr/>
        </p:nvSpPr>
        <p:spPr>
          <a:xfrm>
            <a:off x="-36970" y="-88900"/>
            <a:ext cx="3916143" cy="6946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1FF973EE-DBB4-4BB1-A236-64C7677382EA}"/>
              </a:ext>
            </a:extLst>
          </p:cNvPr>
          <p:cNvSpPr/>
          <p:nvPr/>
        </p:nvSpPr>
        <p:spPr>
          <a:xfrm>
            <a:off x="0" y="504661"/>
            <a:ext cx="3879173" cy="1200329"/>
          </a:xfrm>
          <a:prstGeom prst="rect">
            <a:avLst/>
          </a:prstGeom>
        </p:spPr>
        <p:txBody>
          <a:bodyPr wrap="square">
            <a:spAutoFit/>
          </a:bodyPr>
          <a:lstStyle/>
          <a:p>
            <a:pPr algn="ctr"/>
            <a:r>
              <a:rPr lang="en-US" altLang="zh-CN" sz="7200" dirty="0">
                <a:solidFill>
                  <a:schemeClr val="bg1"/>
                </a:solidFill>
                <a:latin typeface="Times New Roman" panose="02020603050405020304" pitchFamily="18" charset="0"/>
                <a:ea typeface="阿里巴巴普惠体 2.0 45 Light" panose="00020600040101010101" pitchFamily="18" charset="-122"/>
                <a:cs typeface="Times New Roman" panose="02020603050405020304" pitchFamily="18" charset="0"/>
              </a:rPr>
              <a:t>03</a:t>
            </a:r>
            <a:endParaRPr lang="zh-CN" altLang="en-US" sz="8000" i="1" dirty="0">
              <a:solidFill>
                <a:schemeClr val="bg1"/>
              </a:solidFill>
              <a:latin typeface="Times New Roman" panose="02020603050405020304" pitchFamily="18" charset="0"/>
              <a:ea typeface="阿里巴巴普惠体 2.0 45 Light" panose="00020600040101010101" pitchFamily="18" charset="-122"/>
              <a:cs typeface="Times New Roman" panose="02020603050405020304" pitchFamily="18" charset="0"/>
            </a:endParaRPr>
          </a:p>
        </p:txBody>
      </p:sp>
      <p:sp>
        <p:nvSpPr>
          <p:cNvPr id="11" name="矩形 10">
            <a:extLst>
              <a:ext uri="{FF2B5EF4-FFF2-40B4-BE49-F238E27FC236}">
                <a16:creationId xmlns:a16="http://schemas.microsoft.com/office/drawing/2014/main" id="{187F352B-948D-4108-B0BD-9CD5C300172F}"/>
              </a:ext>
            </a:extLst>
          </p:cNvPr>
          <p:cNvSpPr/>
          <p:nvPr/>
        </p:nvSpPr>
        <p:spPr>
          <a:xfrm>
            <a:off x="794870" y="1957178"/>
            <a:ext cx="1674009" cy="272455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solidFill>
                  <a:prstClr val="white"/>
                </a:solidFill>
              </a:ln>
              <a:solidFill>
                <a:srgbClr val="82318E"/>
              </a:solidFill>
              <a:effectLst/>
              <a:uLnTx/>
              <a:uFillTx/>
              <a:latin typeface="Segoe UI"/>
              <a:ea typeface="阿里巴巴普惠体 R" panose="00020600040101010101" pitchFamily="18" charset="-122"/>
              <a:cs typeface="+mn-cs"/>
            </a:endParaRPr>
          </a:p>
        </p:txBody>
      </p:sp>
      <p:sp>
        <p:nvSpPr>
          <p:cNvPr id="15" name="文本框 18">
            <a:extLst>
              <a:ext uri="{FF2B5EF4-FFF2-40B4-BE49-F238E27FC236}">
                <a16:creationId xmlns:a16="http://schemas.microsoft.com/office/drawing/2014/main" id="{4969FF42-A7B5-46BD-96AE-F595D26D8D34}"/>
              </a:ext>
            </a:extLst>
          </p:cNvPr>
          <p:cNvSpPr txBox="1"/>
          <p:nvPr/>
        </p:nvSpPr>
        <p:spPr>
          <a:xfrm>
            <a:off x="1183477" y="2663182"/>
            <a:ext cx="2499403" cy="1296169"/>
          </a:xfrm>
          <a:prstGeom prst="rect">
            <a:avLst/>
          </a:prstGeom>
          <a:solidFill>
            <a:schemeClr val="accent1"/>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algn="ctr">
              <a:defRPr>
                <a:solidFill>
                  <a:schemeClr val="lt1"/>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TW" altLang="en-US" sz="8000" b="1" spc="300" dirty="0">
                <a:solidFill>
                  <a:schemeClr val="bg1">
                    <a:lumMod val="95000"/>
                  </a:schemeClr>
                </a:solidFill>
                <a:latin typeface="標楷體" panose="03000509000000000000" pitchFamily="65" charset="-120"/>
                <a:ea typeface="標楷體" panose="03000509000000000000" pitchFamily="65" charset="-120"/>
                <a:cs typeface="+mn-ea"/>
                <a:sym typeface="+mn-lt"/>
              </a:rPr>
              <a:t>研究方法</a:t>
            </a:r>
            <a:endParaRPr lang="zh-CN" altLang="en-US" sz="8000" b="1" spc="300" dirty="0">
              <a:solidFill>
                <a:schemeClr val="bg1">
                  <a:lumMod val="95000"/>
                </a:schemeClr>
              </a:solidFill>
              <a:latin typeface="標楷體" panose="03000509000000000000" pitchFamily="65" charset="-120"/>
              <a:ea typeface="標楷體" panose="03000509000000000000" pitchFamily="65" charset="-120"/>
              <a:cs typeface="+mn-ea"/>
              <a:sym typeface="+mn-lt"/>
            </a:endParaRPr>
          </a:p>
        </p:txBody>
      </p:sp>
      <p:sp>
        <p:nvSpPr>
          <p:cNvPr id="14" name="矩形 13">
            <a:extLst>
              <a:ext uri="{FF2B5EF4-FFF2-40B4-BE49-F238E27FC236}">
                <a16:creationId xmlns:a16="http://schemas.microsoft.com/office/drawing/2014/main" id="{8BE2CC20-B380-4FB3-8AC9-22477F21D880}"/>
              </a:ext>
            </a:extLst>
          </p:cNvPr>
          <p:cNvSpPr/>
          <p:nvPr/>
        </p:nvSpPr>
        <p:spPr>
          <a:xfrm>
            <a:off x="5198663" y="225797"/>
            <a:ext cx="2032230" cy="461665"/>
          </a:xfrm>
          <a:prstGeom prst="rect">
            <a:avLst/>
          </a:prstGeom>
          <a:no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3000" b="1" spc="300" dirty="0">
                <a:solidFill>
                  <a:schemeClr val="tx1"/>
                </a:solidFill>
                <a:latin typeface="標楷體" panose="03000509000000000000" pitchFamily="65" charset="-120"/>
                <a:ea typeface="標楷體" panose="03000509000000000000" pitchFamily="65" charset="-120"/>
                <a:cs typeface="+mn-ea"/>
                <a:sym typeface="+mn-lt"/>
              </a:rPr>
              <a:t>研究架構</a:t>
            </a:r>
            <a:endParaRPr lang="zh-CN" altLang="en-US" sz="3000" dirty="0">
              <a:solidFill>
                <a:schemeClr val="tx1"/>
              </a:solidFill>
              <a:cs typeface="+mn-ea"/>
            </a:endParaRPr>
          </a:p>
        </p:txBody>
      </p:sp>
      <p:sp>
        <p:nvSpPr>
          <p:cNvPr id="16" name="矩形 15">
            <a:extLst>
              <a:ext uri="{FF2B5EF4-FFF2-40B4-BE49-F238E27FC236}">
                <a16:creationId xmlns:a16="http://schemas.microsoft.com/office/drawing/2014/main" id="{9685D421-6AD3-43ED-9578-933FDE225C4D}"/>
              </a:ext>
            </a:extLst>
          </p:cNvPr>
          <p:cNvSpPr/>
          <p:nvPr/>
        </p:nvSpPr>
        <p:spPr>
          <a:xfrm>
            <a:off x="5188585" y="1189671"/>
            <a:ext cx="1937746" cy="461665"/>
          </a:xfrm>
          <a:prstGeom prst="rect">
            <a:avLst/>
          </a:prstGeom>
          <a:no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3000" b="1" spc="300" dirty="0">
                <a:solidFill>
                  <a:schemeClr val="tx1"/>
                </a:solidFill>
                <a:latin typeface="標楷體" panose="03000509000000000000" pitchFamily="65" charset="-120"/>
                <a:ea typeface="標楷體" panose="03000509000000000000" pitchFamily="65" charset="-120"/>
                <a:cs typeface="+mn-ea"/>
              </a:rPr>
              <a:t>股票分類</a:t>
            </a:r>
            <a:endParaRPr lang="zh-CN" altLang="en-US" sz="3000" b="1" spc="300" dirty="0">
              <a:solidFill>
                <a:schemeClr val="tx1"/>
              </a:solidFill>
              <a:latin typeface="標楷體" panose="03000509000000000000" pitchFamily="65" charset="-120"/>
              <a:ea typeface="標楷體" panose="03000509000000000000" pitchFamily="65" charset="-120"/>
              <a:cs typeface="+mn-ea"/>
            </a:endParaRPr>
          </a:p>
        </p:txBody>
      </p:sp>
      <p:sp>
        <p:nvSpPr>
          <p:cNvPr id="17" name="矩形 16">
            <a:extLst>
              <a:ext uri="{FF2B5EF4-FFF2-40B4-BE49-F238E27FC236}">
                <a16:creationId xmlns:a16="http://schemas.microsoft.com/office/drawing/2014/main" id="{97825253-EFA8-4FDC-9EA8-8EF39B05C784}"/>
              </a:ext>
            </a:extLst>
          </p:cNvPr>
          <p:cNvSpPr/>
          <p:nvPr/>
        </p:nvSpPr>
        <p:spPr>
          <a:xfrm>
            <a:off x="5188585" y="2148291"/>
            <a:ext cx="3117322" cy="461665"/>
          </a:xfrm>
          <a:prstGeom prst="rect">
            <a:avLst/>
          </a:prstGeom>
          <a:no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3000" b="1" spc="300" dirty="0">
                <a:solidFill>
                  <a:schemeClr val="tx1"/>
                </a:solidFill>
                <a:latin typeface="標楷體" panose="03000509000000000000" pitchFamily="65" charset="-120"/>
                <a:ea typeface="標楷體" panose="03000509000000000000" pitchFamily="65" charset="-120"/>
                <a:cs typeface="+mn-ea"/>
              </a:rPr>
              <a:t>股票篩選模型</a:t>
            </a:r>
            <a:endParaRPr lang="zh-CN" altLang="en-US" sz="3000" b="1" spc="300" dirty="0">
              <a:solidFill>
                <a:schemeClr val="tx1"/>
              </a:solidFill>
              <a:latin typeface="標楷體" panose="03000509000000000000" pitchFamily="65" charset="-120"/>
              <a:ea typeface="標楷體" panose="03000509000000000000" pitchFamily="65" charset="-120"/>
              <a:cs typeface="+mn-ea"/>
            </a:endParaRPr>
          </a:p>
        </p:txBody>
      </p:sp>
      <p:sp>
        <p:nvSpPr>
          <p:cNvPr id="29" name="矩形 28">
            <a:extLst>
              <a:ext uri="{FF2B5EF4-FFF2-40B4-BE49-F238E27FC236}">
                <a16:creationId xmlns:a16="http://schemas.microsoft.com/office/drawing/2014/main" id="{3B61AC9D-039B-4597-A52D-EB3CAA1AA31B}"/>
              </a:ext>
            </a:extLst>
          </p:cNvPr>
          <p:cNvSpPr/>
          <p:nvPr/>
        </p:nvSpPr>
        <p:spPr>
          <a:xfrm>
            <a:off x="5198663" y="4167313"/>
            <a:ext cx="3117322" cy="461665"/>
          </a:xfrm>
          <a:prstGeom prst="rect">
            <a:avLst/>
          </a:prstGeom>
          <a:no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3000" b="1" spc="300" dirty="0">
                <a:solidFill>
                  <a:schemeClr val="tx1"/>
                </a:solidFill>
                <a:latin typeface="標楷體" panose="03000509000000000000" pitchFamily="65" charset="-120"/>
                <a:ea typeface="標楷體" panose="03000509000000000000" pitchFamily="65" charset="-120"/>
                <a:cs typeface="+mn-ea"/>
              </a:rPr>
              <a:t>投資組合模型</a:t>
            </a:r>
            <a:endParaRPr lang="zh-CN" altLang="en-US" sz="3000" b="1" spc="300" dirty="0">
              <a:solidFill>
                <a:schemeClr val="tx1"/>
              </a:solidFill>
              <a:latin typeface="標楷體" panose="03000509000000000000" pitchFamily="65" charset="-120"/>
              <a:ea typeface="標楷體" panose="03000509000000000000" pitchFamily="65" charset="-120"/>
              <a:cs typeface="+mn-ea"/>
            </a:endParaRPr>
          </a:p>
        </p:txBody>
      </p:sp>
      <p:sp>
        <p:nvSpPr>
          <p:cNvPr id="5" name="投影片編號版面配置區 4">
            <a:extLst>
              <a:ext uri="{FF2B5EF4-FFF2-40B4-BE49-F238E27FC236}">
                <a16:creationId xmlns:a16="http://schemas.microsoft.com/office/drawing/2014/main" id="{D6335D4C-B836-413E-8F98-9105196E81C3}"/>
              </a:ext>
            </a:extLst>
          </p:cNvPr>
          <p:cNvSpPr>
            <a:spLocks noGrp="1"/>
          </p:cNvSpPr>
          <p:nvPr>
            <p:ph type="sldNum" sz="quarter" idx="12"/>
          </p:nvPr>
        </p:nvSpPr>
        <p:spPr/>
        <p:txBody>
          <a:bodyPr/>
          <a:lstStyle/>
          <a:p>
            <a:fld id="{22A865DF-6F26-4D35-B0EB-90B9C6888EB6}" type="slidenum">
              <a:rPr lang="zh-TW" altLang="en-US" smtClean="0"/>
              <a:t>23</a:t>
            </a:fld>
            <a:endParaRPr lang="zh-TW" altLang="en-US" dirty="0"/>
          </a:p>
        </p:txBody>
      </p:sp>
      <p:sp>
        <p:nvSpPr>
          <p:cNvPr id="33" name="矩形 32">
            <a:extLst>
              <a:ext uri="{FF2B5EF4-FFF2-40B4-BE49-F238E27FC236}">
                <a16:creationId xmlns:a16="http://schemas.microsoft.com/office/drawing/2014/main" id="{E452FD2C-21B1-4C73-8A3C-21D016CF6FF1}"/>
              </a:ext>
            </a:extLst>
          </p:cNvPr>
          <p:cNvSpPr/>
          <p:nvPr/>
        </p:nvSpPr>
        <p:spPr>
          <a:xfrm>
            <a:off x="5297674" y="2797090"/>
            <a:ext cx="2273166" cy="461665"/>
          </a:xfrm>
          <a:prstGeom prst="rect">
            <a:avLst/>
          </a:prstGeom>
          <a:no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200" b="1" spc="3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3.1 </a:t>
            </a:r>
            <a:r>
              <a:rPr lang="zh-TW" altLang="en-US" sz="2200" b="1" spc="300" dirty="0">
                <a:solidFill>
                  <a:schemeClr val="tx1"/>
                </a:solidFill>
                <a:latin typeface="標楷體" panose="03000509000000000000" pitchFamily="65" charset="-120"/>
                <a:ea typeface="標楷體" panose="03000509000000000000" pitchFamily="65" charset="-120"/>
                <a:cs typeface="+mn-ea"/>
              </a:rPr>
              <a:t>股票評分</a:t>
            </a:r>
            <a:endParaRPr lang="zh-CN" altLang="en-US" sz="2200" b="1" spc="300" dirty="0">
              <a:solidFill>
                <a:schemeClr val="tx1"/>
              </a:solidFill>
              <a:latin typeface="標楷體" panose="03000509000000000000" pitchFamily="65" charset="-120"/>
              <a:ea typeface="標楷體" panose="03000509000000000000" pitchFamily="65" charset="-120"/>
              <a:cs typeface="+mn-ea"/>
            </a:endParaRPr>
          </a:p>
        </p:txBody>
      </p:sp>
      <p:sp>
        <p:nvSpPr>
          <p:cNvPr id="35" name="矩形 34">
            <a:extLst>
              <a:ext uri="{FF2B5EF4-FFF2-40B4-BE49-F238E27FC236}">
                <a16:creationId xmlns:a16="http://schemas.microsoft.com/office/drawing/2014/main" id="{16C4B5FD-0080-4616-B6FA-25E26D57CE94}"/>
              </a:ext>
            </a:extLst>
          </p:cNvPr>
          <p:cNvSpPr/>
          <p:nvPr/>
        </p:nvSpPr>
        <p:spPr>
          <a:xfrm>
            <a:off x="5297674" y="3357604"/>
            <a:ext cx="2273166" cy="461665"/>
          </a:xfrm>
          <a:prstGeom prst="rect">
            <a:avLst/>
          </a:prstGeom>
          <a:no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200" b="1" spc="3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3.2</a:t>
            </a:r>
            <a:r>
              <a:rPr lang="en-US" altLang="zh-TW" sz="2200" b="1" spc="300" dirty="0">
                <a:solidFill>
                  <a:schemeClr val="tx1"/>
                </a:solidFill>
                <a:latin typeface="標楷體" panose="03000509000000000000" pitchFamily="65" charset="-120"/>
                <a:ea typeface="標楷體" panose="03000509000000000000" pitchFamily="65" charset="-120"/>
                <a:cs typeface="+mn-ea"/>
              </a:rPr>
              <a:t> </a:t>
            </a:r>
            <a:r>
              <a:rPr lang="zh-TW" altLang="en-US" sz="2200" b="1" spc="300" dirty="0">
                <a:solidFill>
                  <a:schemeClr val="tx1"/>
                </a:solidFill>
                <a:latin typeface="標楷體" panose="03000509000000000000" pitchFamily="65" charset="-120"/>
                <a:ea typeface="標楷體" panose="03000509000000000000" pitchFamily="65" charset="-120"/>
                <a:cs typeface="+mn-ea"/>
              </a:rPr>
              <a:t>股票篩選</a:t>
            </a:r>
            <a:endParaRPr lang="zh-CN" altLang="en-US" sz="2200" b="1" spc="300" dirty="0">
              <a:solidFill>
                <a:schemeClr val="tx1"/>
              </a:solidFill>
              <a:latin typeface="標楷體" panose="03000509000000000000" pitchFamily="65" charset="-120"/>
              <a:ea typeface="標楷體" panose="03000509000000000000" pitchFamily="65" charset="-120"/>
              <a:cs typeface="+mn-ea"/>
            </a:endParaRPr>
          </a:p>
        </p:txBody>
      </p:sp>
      <p:sp>
        <p:nvSpPr>
          <p:cNvPr id="23" name="椭圆 3">
            <a:extLst>
              <a:ext uri="{FF2B5EF4-FFF2-40B4-BE49-F238E27FC236}">
                <a16:creationId xmlns:a16="http://schemas.microsoft.com/office/drawing/2014/main" id="{AA41E926-37C4-49AC-9CBC-8F97499AE847}"/>
              </a:ext>
            </a:extLst>
          </p:cNvPr>
          <p:cNvSpPr/>
          <p:nvPr/>
        </p:nvSpPr>
        <p:spPr>
          <a:xfrm>
            <a:off x="4497054" y="136525"/>
            <a:ext cx="640210" cy="640210"/>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dirty="0">
                <a:latin typeface="Times New Roman" panose="02020603050405020304" pitchFamily="18" charset="0"/>
                <a:cs typeface="Times New Roman" panose="02020603050405020304" pitchFamily="18" charset="0"/>
                <a:sym typeface="+mn-lt"/>
              </a:rPr>
              <a:t>1</a:t>
            </a:r>
            <a:endParaRPr lang="zh-CN" altLang="en-US" sz="3000" dirty="0">
              <a:latin typeface="Times New Roman" panose="02020603050405020304" pitchFamily="18" charset="0"/>
              <a:cs typeface="Times New Roman" panose="02020603050405020304" pitchFamily="18" charset="0"/>
              <a:sym typeface="+mn-lt"/>
            </a:endParaRPr>
          </a:p>
        </p:txBody>
      </p:sp>
      <p:sp>
        <p:nvSpPr>
          <p:cNvPr id="24" name="椭圆 3">
            <a:extLst>
              <a:ext uri="{FF2B5EF4-FFF2-40B4-BE49-F238E27FC236}">
                <a16:creationId xmlns:a16="http://schemas.microsoft.com/office/drawing/2014/main" id="{917BC122-27D7-4069-8B26-DCDE2AB2157E}"/>
              </a:ext>
            </a:extLst>
          </p:cNvPr>
          <p:cNvSpPr/>
          <p:nvPr/>
        </p:nvSpPr>
        <p:spPr>
          <a:xfrm>
            <a:off x="4497054" y="1093784"/>
            <a:ext cx="640210" cy="640210"/>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dirty="0">
                <a:latin typeface="Times New Roman" panose="02020603050405020304" pitchFamily="18" charset="0"/>
                <a:cs typeface="Times New Roman" panose="02020603050405020304" pitchFamily="18" charset="0"/>
                <a:sym typeface="+mn-lt"/>
              </a:rPr>
              <a:t>2</a:t>
            </a:r>
            <a:endParaRPr lang="zh-CN" altLang="en-US" sz="3000" dirty="0">
              <a:latin typeface="Times New Roman" panose="02020603050405020304" pitchFamily="18" charset="0"/>
              <a:cs typeface="Times New Roman" panose="02020603050405020304" pitchFamily="18" charset="0"/>
              <a:sym typeface="+mn-lt"/>
            </a:endParaRPr>
          </a:p>
        </p:txBody>
      </p:sp>
      <p:sp>
        <p:nvSpPr>
          <p:cNvPr id="25" name="椭圆 3">
            <a:extLst>
              <a:ext uri="{FF2B5EF4-FFF2-40B4-BE49-F238E27FC236}">
                <a16:creationId xmlns:a16="http://schemas.microsoft.com/office/drawing/2014/main" id="{F39F77B7-3FB0-4556-B9CC-E5A38F1AD977}"/>
              </a:ext>
            </a:extLst>
          </p:cNvPr>
          <p:cNvSpPr/>
          <p:nvPr/>
        </p:nvSpPr>
        <p:spPr>
          <a:xfrm>
            <a:off x="4497054" y="2099257"/>
            <a:ext cx="640210" cy="640210"/>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a:latin typeface="Times New Roman" panose="02020603050405020304" pitchFamily="18" charset="0"/>
                <a:cs typeface="Times New Roman" panose="02020603050405020304" pitchFamily="18" charset="0"/>
                <a:sym typeface="+mn-lt"/>
              </a:rPr>
              <a:t>3</a:t>
            </a:r>
            <a:endParaRPr lang="zh-CN" altLang="en-US" sz="3000" dirty="0">
              <a:latin typeface="Times New Roman" panose="02020603050405020304" pitchFamily="18" charset="0"/>
              <a:cs typeface="Times New Roman" panose="02020603050405020304" pitchFamily="18" charset="0"/>
              <a:sym typeface="+mn-lt"/>
            </a:endParaRPr>
          </a:p>
        </p:txBody>
      </p:sp>
      <p:sp>
        <p:nvSpPr>
          <p:cNvPr id="26" name="椭圆 3">
            <a:extLst>
              <a:ext uri="{FF2B5EF4-FFF2-40B4-BE49-F238E27FC236}">
                <a16:creationId xmlns:a16="http://schemas.microsoft.com/office/drawing/2014/main" id="{8D39C542-F90B-454E-9CBD-6BDCCA9CAA89}"/>
              </a:ext>
            </a:extLst>
          </p:cNvPr>
          <p:cNvSpPr/>
          <p:nvPr/>
        </p:nvSpPr>
        <p:spPr>
          <a:xfrm>
            <a:off x="4558453" y="4139950"/>
            <a:ext cx="640210" cy="640210"/>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dirty="0">
                <a:latin typeface="Times New Roman" panose="02020603050405020304" pitchFamily="18" charset="0"/>
                <a:cs typeface="Times New Roman" panose="02020603050405020304" pitchFamily="18" charset="0"/>
                <a:sym typeface="+mn-lt"/>
              </a:rPr>
              <a:t>4</a:t>
            </a:r>
            <a:endParaRPr lang="zh-CN" altLang="en-US" sz="3000" dirty="0">
              <a:latin typeface="Times New Roman" panose="02020603050405020304" pitchFamily="18" charset="0"/>
              <a:cs typeface="Times New Roman" panose="02020603050405020304" pitchFamily="18" charset="0"/>
              <a:sym typeface="+mn-lt"/>
            </a:endParaRPr>
          </a:p>
        </p:txBody>
      </p:sp>
      <p:sp>
        <p:nvSpPr>
          <p:cNvPr id="27" name="矩形 26">
            <a:extLst>
              <a:ext uri="{FF2B5EF4-FFF2-40B4-BE49-F238E27FC236}">
                <a16:creationId xmlns:a16="http://schemas.microsoft.com/office/drawing/2014/main" id="{2FC3757A-3C60-867B-0277-3646E9E2BD70}"/>
              </a:ext>
            </a:extLst>
          </p:cNvPr>
          <p:cNvSpPr/>
          <p:nvPr/>
        </p:nvSpPr>
        <p:spPr>
          <a:xfrm>
            <a:off x="5297674" y="4816112"/>
            <a:ext cx="2273166" cy="461665"/>
          </a:xfrm>
          <a:prstGeom prst="rect">
            <a:avLst/>
          </a:prstGeom>
          <a:no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200" b="1" spc="3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4.1 </a:t>
            </a:r>
            <a:r>
              <a:rPr lang="zh-TW" altLang="en-US" sz="2200" b="1" spc="300" dirty="0">
                <a:solidFill>
                  <a:schemeClr val="tx1"/>
                </a:solidFill>
                <a:latin typeface="標楷體" panose="03000509000000000000" pitchFamily="65" charset="-120"/>
                <a:ea typeface="標楷體" panose="03000509000000000000" pitchFamily="65" charset="-120"/>
                <a:cs typeface="+mn-ea"/>
              </a:rPr>
              <a:t>特徵選取</a:t>
            </a:r>
            <a:endParaRPr lang="zh-CN" altLang="en-US" sz="2200" b="1" spc="300" dirty="0">
              <a:solidFill>
                <a:schemeClr val="tx1"/>
              </a:solidFill>
              <a:latin typeface="標楷體" panose="03000509000000000000" pitchFamily="65" charset="-120"/>
              <a:ea typeface="標楷體" panose="03000509000000000000" pitchFamily="65" charset="-120"/>
              <a:cs typeface="+mn-ea"/>
            </a:endParaRPr>
          </a:p>
        </p:txBody>
      </p:sp>
      <p:sp>
        <p:nvSpPr>
          <p:cNvPr id="28" name="矩形 27">
            <a:extLst>
              <a:ext uri="{FF2B5EF4-FFF2-40B4-BE49-F238E27FC236}">
                <a16:creationId xmlns:a16="http://schemas.microsoft.com/office/drawing/2014/main" id="{08186C9D-9BE6-3B23-1F87-87A7F36A6619}"/>
              </a:ext>
            </a:extLst>
          </p:cNvPr>
          <p:cNvSpPr/>
          <p:nvPr/>
        </p:nvSpPr>
        <p:spPr>
          <a:xfrm>
            <a:off x="5297674" y="5376626"/>
            <a:ext cx="4495256" cy="461665"/>
          </a:xfrm>
          <a:prstGeom prst="rect">
            <a:avLst/>
          </a:prstGeom>
          <a:no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200" b="1" spc="3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4.2</a:t>
            </a:r>
            <a:r>
              <a:rPr lang="en-US" altLang="zh-TW" sz="2200" b="1" spc="300" dirty="0">
                <a:solidFill>
                  <a:schemeClr val="tx1"/>
                </a:solidFill>
                <a:latin typeface="標楷體" panose="03000509000000000000" pitchFamily="65" charset="-120"/>
                <a:ea typeface="標楷體" panose="03000509000000000000" pitchFamily="65" charset="-120"/>
                <a:cs typeface="+mn-ea"/>
              </a:rPr>
              <a:t> </a:t>
            </a:r>
            <a:r>
              <a:rPr lang="zh-TW" altLang="en-US" sz="2200" b="1" spc="300" dirty="0">
                <a:solidFill>
                  <a:schemeClr val="tx1"/>
                </a:solidFill>
                <a:latin typeface="標楷體" panose="03000509000000000000" pitchFamily="65" charset="-120"/>
                <a:ea typeface="標楷體" panose="03000509000000000000" pitchFamily="65" charset="-120"/>
                <a:cs typeface="+mn-ea"/>
              </a:rPr>
              <a:t>深度強化學習投資組合</a:t>
            </a:r>
            <a:endParaRPr lang="zh-CN" altLang="en-US" sz="2200" b="1" spc="300" dirty="0">
              <a:solidFill>
                <a:schemeClr val="tx1"/>
              </a:solidFill>
              <a:latin typeface="標楷體" panose="03000509000000000000" pitchFamily="65" charset="-120"/>
              <a:ea typeface="標楷體" panose="03000509000000000000" pitchFamily="65" charset="-120"/>
              <a:cs typeface="+mn-ea"/>
            </a:endParaRPr>
          </a:p>
        </p:txBody>
      </p:sp>
      <p:sp>
        <p:nvSpPr>
          <p:cNvPr id="30" name="矩形 29">
            <a:extLst>
              <a:ext uri="{FF2B5EF4-FFF2-40B4-BE49-F238E27FC236}">
                <a16:creationId xmlns:a16="http://schemas.microsoft.com/office/drawing/2014/main" id="{2DD1F943-0793-7466-786C-18AD7B5A5242}"/>
              </a:ext>
            </a:extLst>
          </p:cNvPr>
          <p:cNvSpPr/>
          <p:nvPr/>
        </p:nvSpPr>
        <p:spPr>
          <a:xfrm>
            <a:off x="5348995" y="6050569"/>
            <a:ext cx="1937746" cy="461665"/>
          </a:xfrm>
          <a:prstGeom prst="rect">
            <a:avLst/>
          </a:prstGeom>
          <a:no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3000" b="1" spc="300" dirty="0">
                <a:solidFill>
                  <a:schemeClr val="tx1"/>
                </a:solidFill>
                <a:latin typeface="標楷體" panose="03000509000000000000" pitchFamily="65" charset="-120"/>
                <a:ea typeface="標楷體" panose="03000509000000000000" pitchFamily="65" charset="-120"/>
                <a:cs typeface="+mn-ea"/>
              </a:rPr>
              <a:t>評估指標</a:t>
            </a:r>
            <a:endParaRPr lang="zh-CN" altLang="en-US" sz="3000" b="1" spc="300" dirty="0">
              <a:solidFill>
                <a:schemeClr val="tx1"/>
              </a:solidFill>
              <a:latin typeface="標楷體" panose="03000509000000000000" pitchFamily="65" charset="-120"/>
              <a:ea typeface="標楷體" panose="03000509000000000000" pitchFamily="65" charset="-120"/>
              <a:cs typeface="+mn-ea"/>
            </a:endParaRPr>
          </a:p>
        </p:txBody>
      </p:sp>
      <p:sp>
        <p:nvSpPr>
          <p:cNvPr id="32" name="椭圆 3">
            <a:extLst>
              <a:ext uri="{FF2B5EF4-FFF2-40B4-BE49-F238E27FC236}">
                <a16:creationId xmlns:a16="http://schemas.microsoft.com/office/drawing/2014/main" id="{84C1C1AA-9184-5A79-FBE6-5E31CF8D1795}"/>
              </a:ext>
            </a:extLst>
          </p:cNvPr>
          <p:cNvSpPr/>
          <p:nvPr/>
        </p:nvSpPr>
        <p:spPr>
          <a:xfrm>
            <a:off x="4657464" y="5954682"/>
            <a:ext cx="640210" cy="640210"/>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dirty="0">
                <a:latin typeface="Times New Roman" panose="02020603050405020304" pitchFamily="18" charset="0"/>
                <a:cs typeface="Times New Roman" panose="02020603050405020304" pitchFamily="18" charset="0"/>
                <a:sym typeface="+mn-lt"/>
              </a:rPr>
              <a:t>5</a:t>
            </a:r>
            <a:endParaRPr lang="zh-CN" altLang="en-US" sz="3000" dirty="0">
              <a:latin typeface="Times New Roman" panose="02020603050405020304" pitchFamily="18" charset="0"/>
              <a:cs typeface="Times New Roman" panose="02020603050405020304" pitchFamily="18" charset="0"/>
              <a:sym typeface="+mn-lt"/>
            </a:endParaRPr>
          </a:p>
        </p:txBody>
      </p:sp>
    </p:spTree>
    <p:extLst>
      <p:ext uri="{BB962C8B-B14F-4D97-AF65-F5344CB8AC3E}">
        <p14:creationId xmlns:p14="http://schemas.microsoft.com/office/powerpoint/2010/main" val="1232994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5">
            <a:extLst>
              <a:ext uri="{FF2B5EF4-FFF2-40B4-BE49-F238E27FC236}">
                <a16:creationId xmlns:a16="http://schemas.microsoft.com/office/drawing/2014/main" id="{43AB43F4-931E-402D-ABA3-DAD45D271163}"/>
              </a:ext>
            </a:extLst>
          </p:cNvPr>
          <p:cNvSpPr/>
          <p:nvPr/>
        </p:nvSpPr>
        <p:spPr>
          <a:xfrm>
            <a:off x="1320802" y="1"/>
            <a:ext cx="9550398" cy="771316"/>
          </a:xfrm>
          <a:custGeom>
            <a:avLst/>
            <a:gdLst>
              <a:gd name="connsiteX0" fmla="*/ 0 w 9550398"/>
              <a:gd name="connsiteY0" fmla="*/ 0 h 638381"/>
              <a:gd name="connsiteX1" fmla="*/ 9550398 w 9550398"/>
              <a:gd name="connsiteY1" fmla="*/ 0 h 638381"/>
              <a:gd name="connsiteX2" fmla="*/ 9550398 w 9550398"/>
              <a:gd name="connsiteY2" fmla="*/ 549495 h 638381"/>
              <a:gd name="connsiteX3" fmla="*/ 9461512 w 9550398"/>
              <a:gd name="connsiteY3" fmla="*/ 638381 h 638381"/>
              <a:gd name="connsiteX4" fmla="*/ 88886 w 9550398"/>
              <a:gd name="connsiteY4" fmla="*/ 638381 h 638381"/>
              <a:gd name="connsiteX5" fmla="*/ 0 w 9550398"/>
              <a:gd name="connsiteY5" fmla="*/ 549495 h 638381"/>
              <a:gd name="connsiteX6" fmla="*/ 0 w 9550398"/>
              <a:gd name="connsiteY6" fmla="*/ 0 h 63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0398" h="638381">
                <a:moveTo>
                  <a:pt x="0" y="0"/>
                </a:moveTo>
                <a:lnTo>
                  <a:pt x="9550398" y="0"/>
                </a:lnTo>
                <a:lnTo>
                  <a:pt x="9550398" y="549495"/>
                </a:lnTo>
                <a:cubicBezTo>
                  <a:pt x="9550398" y="598585"/>
                  <a:pt x="9510602" y="638381"/>
                  <a:pt x="9461512" y="638381"/>
                </a:cubicBezTo>
                <a:lnTo>
                  <a:pt x="88886" y="638381"/>
                </a:lnTo>
                <a:cubicBezTo>
                  <a:pt x="39796" y="638381"/>
                  <a:pt x="0" y="598585"/>
                  <a:pt x="0" y="549495"/>
                </a:cubicBez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標楷體" panose="03000509000000000000" pitchFamily="65" charset="-120"/>
                <a:ea typeface="標楷體" panose="03000509000000000000" pitchFamily="65" charset="-120"/>
              </a:rPr>
              <a:t>研究架構</a:t>
            </a:r>
            <a:endParaRPr lang="zh-CN" altLang="en-US" sz="3600" b="1" dirty="0">
              <a:solidFill>
                <a:schemeClr val="bg1"/>
              </a:solidFill>
              <a:latin typeface="標楷體" panose="03000509000000000000" pitchFamily="65" charset="-120"/>
              <a:ea typeface="標楷體" panose="03000509000000000000" pitchFamily="65" charset="-120"/>
            </a:endParaRPr>
          </a:p>
        </p:txBody>
      </p:sp>
      <p:sp>
        <p:nvSpPr>
          <p:cNvPr id="6" name="投影片編號版面配置區 5">
            <a:extLst>
              <a:ext uri="{FF2B5EF4-FFF2-40B4-BE49-F238E27FC236}">
                <a16:creationId xmlns:a16="http://schemas.microsoft.com/office/drawing/2014/main" id="{8E21E7F9-728B-4E49-B023-E8294F0E54EE}"/>
              </a:ext>
            </a:extLst>
          </p:cNvPr>
          <p:cNvSpPr>
            <a:spLocks noGrp="1"/>
          </p:cNvSpPr>
          <p:nvPr>
            <p:ph type="sldNum" sz="quarter" idx="12"/>
          </p:nvPr>
        </p:nvSpPr>
        <p:spPr/>
        <p:txBody>
          <a:bodyPr/>
          <a:lstStyle/>
          <a:p>
            <a:fld id="{22A865DF-6F26-4D35-B0EB-90B9C6888EB6}" type="slidenum">
              <a:rPr lang="zh-TW" altLang="en-US" smtClean="0"/>
              <a:t>24</a:t>
            </a:fld>
            <a:endParaRPr lang="zh-TW" altLang="en-US" dirty="0"/>
          </a:p>
        </p:txBody>
      </p:sp>
      <p:pic>
        <p:nvPicPr>
          <p:cNvPr id="3" name="圖片 2">
            <a:extLst>
              <a:ext uri="{FF2B5EF4-FFF2-40B4-BE49-F238E27FC236}">
                <a16:creationId xmlns:a16="http://schemas.microsoft.com/office/drawing/2014/main" id="{070D6256-F64E-CA6E-27B9-B139DC0B1569}"/>
              </a:ext>
            </a:extLst>
          </p:cNvPr>
          <p:cNvPicPr>
            <a:picLocks noChangeAspect="1"/>
          </p:cNvPicPr>
          <p:nvPr/>
        </p:nvPicPr>
        <p:blipFill>
          <a:blip r:embed="rId2"/>
          <a:stretch>
            <a:fillRect/>
          </a:stretch>
        </p:blipFill>
        <p:spPr>
          <a:xfrm>
            <a:off x="2305050" y="1196871"/>
            <a:ext cx="6972300" cy="4733925"/>
          </a:xfrm>
          <a:prstGeom prst="rect">
            <a:avLst/>
          </a:prstGeom>
        </p:spPr>
      </p:pic>
      <p:sp>
        <p:nvSpPr>
          <p:cNvPr id="8" name="文字方塊 7">
            <a:extLst>
              <a:ext uri="{FF2B5EF4-FFF2-40B4-BE49-F238E27FC236}">
                <a16:creationId xmlns:a16="http://schemas.microsoft.com/office/drawing/2014/main" id="{D06D1F44-1AC1-AD9D-05CA-C1A4EF8F18DE}"/>
              </a:ext>
            </a:extLst>
          </p:cNvPr>
          <p:cNvSpPr txBox="1"/>
          <p:nvPr/>
        </p:nvSpPr>
        <p:spPr>
          <a:xfrm>
            <a:off x="4925961" y="5958907"/>
            <a:ext cx="2340077" cy="369332"/>
          </a:xfrm>
          <a:prstGeom prst="rect">
            <a:avLst/>
          </a:prstGeom>
          <a:noFill/>
        </p:spPr>
        <p:txBody>
          <a:bodyPr wrap="square">
            <a:spAutoFit/>
          </a:bodyPr>
          <a:lstStyle/>
          <a:p>
            <a:r>
              <a:rPr lang="zh-TW" altLang="en-US" dirty="0">
                <a:latin typeface="Times New Roman" panose="02020603050405020304" pitchFamily="18" charset="0"/>
                <a:ea typeface="標楷體" panose="03000509000000000000" pitchFamily="65" charset="-120"/>
              </a:rPr>
              <a:t>圖</a:t>
            </a:r>
            <a:r>
              <a:rPr lang="en-US" altLang="zh-TW" dirty="0">
                <a:latin typeface="Times New Roman" panose="02020603050405020304" pitchFamily="18" charset="0"/>
                <a:ea typeface="標楷體" panose="03000509000000000000" pitchFamily="65" charset="-120"/>
              </a:rPr>
              <a:t>3-1</a:t>
            </a:r>
            <a:r>
              <a:rPr lang="zh-TW" altLang="en-US" dirty="0">
                <a:latin typeface="Times New Roman" panose="02020603050405020304" pitchFamily="18" charset="0"/>
                <a:ea typeface="標楷體" panose="03000509000000000000" pitchFamily="65" charset="-120"/>
              </a:rPr>
              <a:t>研究架構流程圖 </a:t>
            </a:r>
          </a:p>
        </p:txBody>
      </p:sp>
    </p:spTree>
    <p:extLst>
      <p:ext uri="{BB962C8B-B14F-4D97-AF65-F5344CB8AC3E}">
        <p14:creationId xmlns:p14="http://schemas.microsoft.com/office/powerpoint/2010/main" val="2850909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5">
            <a:extLst>
              <a:ext uri="{FF2B5EF4-FFF2-40B4-BE49-F238E27FC236}">
                <a16:creationId xmlns:a16="http://schemas.microsoft.com/office/drawing/2014/main" id="{43AB43F4-931E-402D-ABA3-DAD45D271163}"/>
              </a:ext>
            </a:extLst>
          </p:cNvPr>
          <p:cNvSpPr/>
          <p:nvPr/>
        </p:nvSpPr>
        <p:spPr>
          <a:xfrm>
            <a:off x="1320802" y="1"/>
            <a:ext cx="9550398" cy="771316"/>
          </a:xfrm>
          <a:custGeom>
            <a:avLst/>
            <a:gdLst>
              <a:gd name="connsiteX0" fmla="*/ 0 w 9550398"/>
              <a:gd name="connsiteY0" fmla="*/ 0 h 638381"/>
              <a:gd name="connsiteX1" fmla="*/ 9550398 w 9550398"/>
              <a:gd name="connsiteY1" fmla="*/ 0 h 638381"/>
              <a:gd name="connsiteX2" fmla="*/ 9550398 w 9550398"/>
              <a:gd name="connsiteY2" fmla="*/ 549495 h 638381"/>
              <a:gd name="connsiteX3" fmla="*/ 9461512 w 9550398"/>
              <a:gd name="connsiteY3" fmla="*/ 638381 h 638381"/>
              <a:gd name="connsiteX4" fmla="*/ 88886 w 9550398"/>
              <a:gd name="connsiteY4" fmla="*/ 638381 h 638381"/>
              <a:gd name="connsiteX5" fmla="*/ 0 w 9550398"/>
              <a:gd name="connsiteY5" fmla="*/ 549495 h 638381"/>
              <a:gd name="connsiteX6" fmla="*/ 0 w 9550398"/>
              <a:gd name="connsiteY6" fmla="*/ 0 h 63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0398" h="638381">
                <a:moveTo>
                  <a:pt x="0" y="0"/>
                </a:moveTo>
                <a:lnTo>
                  <a:pt x="9550398" y="0"/>
                </a:lnTo>
                <a:lnTo>
                  <a:pt x="9550398" y="549495"/>
                </a:lnTo>
                <a:cubicBezTo>
                  <a:pt x="9550398" y="598585"/>
                  <a:pt x="9510602" y="638381"/>
                  <a:pt x="9461512" y="638381"/>
                </a:cubicBezTo>
                <a:lnTo>
                  <a:pt x="88886" y="638381"/>
                </a:lnTo>
                <a:cubicBezTo>
                  <a:pt x="39796" y="638381"/>
                  <a:pt x="0" y="598585"/>
                  <a:pt x="0" y="549495"/>
                </a:cubicBez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標楷體" panose="03000509000000000000" pitchFamily="65" charset="-120"/>
                <a:ea typeface="標楷體" panose="03000509000000000000" pitchFamily="65" charset="-120"/>
              </a:rPr>
              <a:t>股票分類</a:t>
            </a:r>
            <a:endParaRPr lang="zh-CN" altLang="en-US" sz="3600" b="1" dirty="0">
              <a:solidFill>
                <a:schemeClr val="bg1"/>
              </a:solidFill>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0052276D-5C0F-4231-973D-35DC9ADA6838}"/>
              </a:ext>
            </a:extLst>
          </p:cNvPr>
          <p:cNvSpPr>
            <a:spLocks noGrp="1"/>
          </p:cNvSpPr>
          <p:nvPr>
            <p:ph idx="1"/>
          </p:nvPr>
        </p:nvSpPr>
        <p:spPr>
          <a:xfrm>
            <a:off x="1320802" y="1018974"/>
            <a:ext cx="9550398" cy="3051582"/>
          </a:xfrm>
        </p:spPr>
        <p:txBody>
          <a:bodyPr>
            <a:normAutofit/>
          </a:bodyPr>
          <a:lstStyle/>
          <a:p>
            <a:r>
              <a:rPr lang="zh-TW" altLang="en-US" sz="2500" dirty="0">
                <a:latin typeface="Times New Roman" panose="02020603050405020304" pitchFamily="18" charset="0"/>
                <a:ea typeface="標楷體" panose="03000509000000000000" pitchFamily="65" charset="-120"/>
              </a:rPr>
              <a:t>本研究採用三年 </a:t>
            </a:r>
            <a:r>
              <a:rPr lang="en-US" altLang="zh-TW" sz="2500" dirty="0">
                <a:latin typeface="Times New Roman" panose="02020603050405020304" pitchFamily="18" charset="0"/>
                <a:ea typeface="標楷體" panose="03000509000000000000" pitchFamily="65" charset="-120"/>
              </a:rPr>
              <a:t>Beta </a:t>
            </a:r>
            <a:r>
              <a:rPr lang="zh-TW" altLang="en-US" sz="2500" dirty="0">
                <a:latin typeface="Times New Roman" panose="02020603050405020304" pitchFamily="18" charset="0"/>
                <a:ea typeface="標楷體" panose="03000509000000000000" pitchFamily="65" charset="-120"/>
              </a:rPr>
              <a:t>值對股票進行分類，並於每一年重行分類。</a:t>
            </a:r>
            <a:endParaRPr lang="en-US" altLang="zh-TW" sz="2500" dirty="0">
              <a:latin typeface="Times New Roman" panose="02020603050405020304" pitchFamily="18" charset="0"/>
              <a:ea typeface="標楷體" panose="03000509000000000000" pitchFamily="65" charset="-120"/>
            </a:endParaRPr>
          </a:p>
          <a:p>
            <a:endParaRPr lang="en-US" altLang="zh-TW" sz="2500" dirty="0">
              <a:latin typeface="Times New Roman" panose="02020603050405020304" pitchFamily="18" charset="0"/>
              <a:ea typeface="標楷體" panose="03000509000000000000" pitchFamily="65" charset="-120"/>
            </a:endParaRPr>
          </a:p>
          <a:p>
            <a:r>
              <a:rPr lang="zh-TW" altLang="en-US" sz="2500" dirty="0">
                <a:latin typeface="Times New Roman" panose="02020603050405020304" pitchFamily="18" charset="0"/>
                <a:ea typeface="標楷體" panose="03000509000000000000" pitchFamily="65" charset="-120"/>
              </a:rPr>
              <a:t>本研究共分三種類別，分別為保守型股票</a:t>
            </a:r>
            <a:r>
              <a:rPr lang="en-US" altLang="zh-TW" sz="2500" dirty="0">
                <a:latin typeface="Times New Roman" panose="02020603050405020304" pitchFamily="18" charset="0"/>
                <a:ea typeface="標楷體" panose="03000509000000000000" pitchFamily="65" charset="-120"/>
              </a:rPr>
              <a:t>(</a:t>
            </a:r>
            <a:r>
              <a:rPr lang="zh-TW" altLang="en-US" sz="2500" dirty="0">
                <a:latin typeface="Times New Roman" panose="02020603050405020304" pitchFamily="18" charset="0"/>
                <a:ea typeface="標楷體" panose="03000509000000000000" pitchFamily="65" charset="-120"/>
              </a:rPr>
              <a:t>風險低</a:t>
            </a:r>
            <a:r>
              <a:rPr lang="en-US" altLang="zh-TW" sz="2500" dirty="0">
                <a:latin typeface="Times New Roman" panose="02020603050405020304" pitchFamily="18" charset="0"/>
                <a:ea typeface="標楷體" panose="03000509000000000000" pitchFamily="65" charset="-120"/>
              </a:rPr>
              <a:t>)</a:t>
            </a:r>
            <a:r>
              <a:rPr lang="zh-TW" altLang="en-US" sz="2500" dirty="0">
                <a:latin typeface="Times New Roman" panose="02020603050405020304" pitchFamily="18" charset="0"/>
                <a:ea typeface="標楷體" panose="03000509000000000000" pitchFamily="65" charset="-120"/>
              </a:rPr>
              <a:t>、穩健型股票</a:t>
            </a:r>
            <a:r>
              <a:rPr lang="en-US" altLang="zh-TW" sz="2500" dirty="0">
                <a:latin typeface="Times New Roman" panose="02020603050405020304" pitchFamily="18" charset="0"/>
                <a:ea typeface="標楷體" panose="03000509000000000000" pitchFamily="65" charset="-120"/>
              </a:rPr>
              <a:t>(</a:t>
            </a:r>
            <a:r>
              <a:rPr lang="zh-TW" altLang="en-US" sz="2500" dirty="0">
                <a:latin typeface="Times New Roman" panose="02020603050405020304" pitchFamily="18" charset="0"/>
                <a:ea typeface="標楷體" panose="03000509000000000000" pitchFamily="65" charset="-120"/>
              </a:rPr>
              <a:t>風險中</a:t>
            </a:r>
            <a:r>
              <a:rPr lang="en-US" altLang="zh-TW" sz="2500" dirty="0">
                <a:latin typeface="Times New Roman" panose="02020603050405020304" pitchFamily="18" charset="0"/>
                <a:ea typeface="標楷體" panose="03000509000000000000" pitchFamily="65" charset="-120"/>
              </a:rPr>
              <a:t>)</a:t>
            </a:r>
            <a:r>
              <a:rPr lang="zh-TW" altLang="en-US" sz="2500" dirty="0">
                <a:latin typeface="Times New Roman" panose="02020603050405020304" pitchFamily="18" charset="0"/>
                <a:ea typeface="標楷體" panose="03000509000000000000" pitchFamily="65" charset="-120"/>
              </a:rPr>
              <a:t>、積極型股票</a:t>
            </a:r>
            <a:r>
              <a:rPr lang="en-US" altLang="zh-TW" sz="2500" dirty="0">
                <a:latin typeface="Times New Roman" panose="02020603050405020304" pitchFamily="18" charset="0"/>
                <a:ea typeface="標楷體" panose="03000509000000000000" pitchFamily="65" charset="-120"/>
              </a:rPr>
              <a:t>(</a:t>
            </a:r>
            <a:r>
              <a:rPr lang="zh-TW" altLang="en-US" sz="2500" dirty="0">
                <a:latin typeface="Times New Roman" panose="02020603050405020304" pitchFamily="18" charset="0"/>
                <a:ea typeface="標楷體" panose="03000509000000000000" pitchFamily="65" charset="-120"/>
              </a:rPr>
              <a:t>風險高</a:t>
            </a:r>
            <a:r>
              <a:rPr lang="en-US" altLang="zh-TW" sz="2500" dirty="0">
                <a:latin typeface="Times New Roman" panose="02020603050405020304" pitchFamily="18" charset="0"/>
                <a:ea typeface="標楷體" panose="03000509000000000000" pitchFamily="65" charset="-120"/>
              </a:rPr>
              <a:t>)</a:t>
            </a:r>
            <a:r>
              <a:rPr lang="zh-TW" altLang="en-US" sz="2500" dirty="0">
                <a:latin typeface="Times New Roman" panose="02020603050405020304" pitchFamily="18" charset="0"/>
                <a:ea typeface="標楷體" panose="03000509000000000000" pitchFamily="65" charset="-120"/>
              </a:rPr>
              <a:t>。</a:t>
            </a:r>
            <a:endParaRPr lang="en-US" altLang="zh-TW" sz="2500" dirty="0">
              <a:latin typeface="Times New Roman" panose="02020603050405020304" pitchFamily="18" charset="0"/>
              <a:ea typeface="標楷體" panose="03000509000000000000" pitchFamily="65" charset="-120"/>
            </a:endParaRPr>
          </a:p>
        </p:txBody>
      </p:sp>
      <p:sp>
        <p:nvSpPr>
          <p:cNvPr id="6" name="投影片編號版面配置區 5">
            <a:extLst>
              <a:ext uri="{FF2B5EF4-FFF2-40B4-BE49-F238E27FC236}">
                <a16:creationId xmlns:a16="http://schemas.microsoft.com/office/drawing/2014/main" id="{64E6C26C-8DF3-402B-A302-D62DC32CEBAE}"/>
              </a:ext>
            </a:extLst>
          </p:cNvPr>
          <p:cNvSpPr>
            <a:spLocks noGrp="1"/>
          </p:cNvSpPr>
          <p:nvPr>
            <p:ph type="sldNum" sz="quarter" idx="12"/>
          </p:nvPr>
        </p:nvSpPr>
        <p:spPr/>
        <p:txBody>
          <a:bodyPr/>
          <a:lstStyle/>
          <a:p>
            <a:fld id="{22A865DF-6F26-4D35-B0EB-90B9C6888EB6}" type="slidenum">
              <a:rPr lang="zh-TW" altLang="en-US" smtClean="0"/>
              <a:t>25</a:t>
            </a:fld>
            <a:endParaRPr lang="zh-TW" altLang="en-US"/>
          </a:p>
        </p:txBody>
      </p:sp>
      <p:pic>
        <p:nvPicPr>
          <p:cNvPr id="5" name="圖片 4">
            <a:extLst>
              <a:ext uri="{FF2B5EF4-FFF2-40B4-BE49-F238E27FC236}">
                <a16:creationId xmlns:a16="http://schemas.microsoft.com/office/drawing/2014/main" id="{FB2F134F-EAB7-030D-27FC-6AB7311EC75F}"/>
              </a:ext>
            </a:extLst>
          </p:cNvPr>
          <p:cNvPicPr>
            <a:picLocks noChangeAspect="1"/>
          </p:cNvPicPr>
          <p:nvPr/>
        </p:nvPicPr>
        <p:blipFill>
          <a:blip r:embed="rId2"/>
          <a:stretch>
            <a:fillRect/>
          </a:stretch>
        </p:blipFill>
        <p:spPr>
          <a:xfrm>
            <a:off x="4411611" y="3854392"/>
            <a:ext cx="4076700" cy="1647825"/>
          </a:xfrm>
          <a:prstGeom prst="rect">
            <a:avLst/>
          </a:prstGeom>
        </p:spPr>
      </p:pic>
      <p:sp>
        <p:nvSpPr>
          <p:cNvPr id="8" name="文字方塊 7">
            <a:extLst>
              <a:ext uri="{FF2B5EF4-FFF2-40B4-BE49-F238E27FC236}">
                <a16:creationId xmlns:a16="http://schemas.microsoft.com/office/drawing/2014/main" id="{EBEE5F9B-02D1-11F0-D701-9AA249D17568}"/>
              </a:ext>
            </a:extLst>
          </p:cNvPr>
          <p:cNvSpPr txBox="1"/>
          <p:nvPr/>
        </p:nvSpPr>
        <p:spPr>
          <a:xfrm>
            <a:off x="4748982" y="3485060"/>
            <a:ext cx="3566516" cy="369332"/>
          </a:xfrm>
          <a:prstGeom prst="rect">
            <a:avLst/>
          </a:prstGeom>
          <a:noFill/>
        </p:spPr>
        <p:txBody>
          <a:bodyPr wrap="square">
            <a:spAutoFit/>
          </a:bodyPr>
          <a:lstStyle/>
          <a:p>
            <a:r>
              <a:rPr lang="zh-TW" altLang="en-US" dirty="0">
                <a:latin typeface="Times New Roman" panose="02020603050405020304" pitchFamily="18" charset="0"/>
                <a:ea typeface="標楷體" panose="03000509000000000000" pitchFamily="65" charset="-120"/>
              </a:rPr>
              <a:t>表</a:t>
            </a:r>
            <a:r>
              <a:rPr lang="en-US" altLang="zh-TW" dirty="0">
                <a:latin typeface="Times New Roman" panose="02020603050405020304" pitchFamily="18" charset="0"/>
                <a:ea typeface="標楷體" panose="03000509000000000000" pitchFamily="65" charset="-120"/>
              </a:rPr>
              <a:t>3-1</a:t>
            </a:r>
            <a:r>
              <a:rPr lang="zh-TW" altLang="en-US" dirty="0">
                <a:latin typeface="Times New Roman" panose="02020603050405020304" pitchFamily="18" charset="0"/>
                <a:ea typeface="標楷體" panose="03000509000000000000" pitchFamily="65" charset="-120"/>
              </a:rPr>
              <a:t>股票分類規則</a:t>
            </a:r>
            <a:r>
              <a:rPr lang="en-US" altLang="zh-TW" dirty="0">
                <a:latin typeface="Times New Roman" panose="02020603050405020304" pitchFamily="18" charset="0"/>
                <a:ea typeface="標楷體" panose="03000509000000000000" pitchFamily="65" charset="-120"/>
              </a:rPr>
              <a:t>(Li et al., 2021)</a:t>
            </a:r>
            <a:endParaRPr lang="zh-TW" altLang="en-US"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114892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5">
            <a:extLst>
              <a:ext uri="{FF2B5EF4-FFF2-40B4-BE49-F238E27FC236}">
                <a16:creationId xmlns:a16="http://schemas.microsoft.com/office/drawing/2014/main" id="{43AB43F4-931E-402D-ABA3-DAD45D271163}"/>
              </a:ext>
            </a:extLst>
          </p:cNvPr>
          <p:cNvSpPr/>
          <p:nvPr/>
        </p:nvSpPr>
        <p:spPr>
          <a:xfrm>
            <a:off x="1320802" y="1"/>
            <a:ext cx="9550398" cy="771316"/>
          </a:xfrm>
          <a:custGeom>
            <a:avLst/>
            <a:gdLst>
              <a:gd name="connsiteX0" fmla="*/ 0 w 9550398"/>
              <a:gd name="connsiteY0" fmla="*/ 0 h 638381"/>
              <a:gd name="connsiteX1" fmla="*/ 9550398 w 9550398"/>
              <a:gd name="connsiteY1" fmla="*/ 0 h 638381"/>
              <a:gd name="connsiteX2" fmla="*/ 9550398 w 9550398"/>
              <a:gd name="connsiteY2" fmla="*/ 549495 h 638381"/>
              <a:gd name="connsiteX3" fmla="*/ 9461512 w 9550398"/>
              <a:gd name="connsiteY3" fmla="*/ 638381 h 638381"/>
              <a:gd name="connsiteX4" fmla="*/ 88886 w 9550398"/>
              <a:gd name="connsiteY4" fmla="*/ 638381 h 638381"/>
              <a:gd name="connsiteX5" fmla="*/ 0 w 9550398"/>
              <a:gd name="connsiteY5" fmla="*/ 549495 h 638381"/>
              <a:gd name="connsiteX6" fmla="*/ 0 w 9550398"/>
              <a:gd name="connsiteY6" fmla="*/ 0 h 63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0398" h="638381">
                <a:moveTo>
                  <a:pt x="0" y="0"/>
                </a:moveTo>
                <a:lnTo>
                  <a:pt x="9550398" y="0"/>
                </a:lnTo>
                <a:lnTo>
                  <a:pt x="9550398" y="549495"/>
                </a:lnTo>
                <a:cubicBezTo>
                  <a:pt x="9550398" y="598585"/>
                  <a:pt x="9510602" y="638381"/>
                  <a:pt x="9461512" y="638381"/>
                </a:cubicBezTo>
                <a:lnTo>
                  <a:pt x="88886" y="638381"/>
                </a:lnTo>
                <a:cubicBezTo>
                  <a:pt x="39796" y="638381"/>
                  <a:pt x="0" y="598585"/>
                  <a:pt x="0" y="549495"/>
                </a:cubicBez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標楷體" panose="03000509000000000000" pitchFamily="65" charset="-120"/>
                <a:ea typeface="標楷體" panose="03000509000000000000" pitchFamily="65" charset="-120"/>
              </a:rPr>
              <a:t>股票篩選模型：股票評分</a:t>
            </a:r>
            <a:endParaRPr lang="zh-CN" altLang="en-US" sz="3600" b="1" dirty="0">
              <a:solidFill>
                <a:schemeClr val="bg1"/>
              </a:solidFill>
              <a:latin typeface="標楷體" panose="03000509000000000000" pitchFamily="65" charset="-120"/>
              <a:ea typeface="標楷體" panose="03000509000000000000" pitchFamily="65" charset="-120"/>
            </a:endParaRPr>
          </a:p>
        </p:txBody>
      </p:sp>
      <p:sp>
        <p:nvSpPr>
          <p:cNvPr id="6" name="投影片編號版面配置區 5">
            <a:extLst>
              <a:ext uri="{FF2B5EF4-FFF2-40B4-BE49-F238E27FC236}">
                <a16:creationId xmlns:a16="http://schemas.microsoft.com/office/drawing/2014/main" id="{64E6C26C-8DF3-402B-A302-D62DC32CEBAE}"/>
              </a:ext>
            </a:extLst>
          </p:cNvPr>
          <p:cNvSpPr>
            <a:spLocks noGrp="1"/>
          </p:cNvSpPr>
          <p:nvPr>
            <p:ph type="sldNum" sz="quarter" idx="12"/>
          </p:nvPr>
        </p:nvSpPr>
        <p:spPr/>
        <p:txBody>
          <a:bodyPr/>
          <a:lstStyle/>
          <a:p>
            <a:fld id="{22A865DF-6F26-4D35-B0EB-90B9C6888EB6}" type="slidenum">
              <a:rPr lang="zh-TW" altLang="en-US" smtClean="0"/>
              <a:t>26</a:t>
            </a:fld>
            <a:endParaRPr lang="zh-TW" altLang="en-US"/>
          </a:p>
        </p:txBody>
      </p:sp>
      <p:sp>
        <p:nvSpPr>
          <p:cNvPr id="8" name="文字方塊 7">
            <a:extLst>
              <a:ext uri="{FF2B5EF4-FFF2-40B4-BE49-F238E27FC236}">
                <a16:creationId xmlns:a16="http://schemas.microsoft.com/office/drawing/2014/main" id="{EBEE5F9B-02D1-11F0-D701-9AA249D17568}"/>
              </a:ext>
            </a:extLst>
          </p:cNvPr>
          <p:cNvSpPr txBox="1"/>
          <p:nvPr/>
        </p:nvSpPr>
        <p:spPr>
          <a:xfrm>
            <a:off x="1199536" y="1404632"/>
            <a:ext cx="4601496" cy="369332"/>
          </a:xfrm>
          <a:prstGeom prst="rect">
            <a:avLst/>
          </a:prstGeom>
          <a:noFill/>
        </p:spPr>
        <p:txBody>
          <a:bodyPr wrap="square">
            <a:spAutoFit/>
          </a:bodyPr>
          <a:lstStyle/>
          <a:p>
            <a:r>
              <a:rPr lang="zh-TW" altLang="en-US" dirty="0">
                <a:latin typeface="Times New Roman" panose="02020603050405020304" pitchFamily="18" charset="0"/>
                <a:ea typeface="標楷體" panose="03000509000000000000" pitchFamily="65" charset="-120"/>
              </a:rPr>
              <a:t>表</a:t>
            </a:r>
            <a:r>
              <a:rPr lang="en-US" altLang="zh-TW" dirty="0">
                <a:latin typeface="Times New Roman" panose="02020603050405020304" pitchFamily="18" charset="0"/>
                <a:ea typeface="標楷體" panose="03000509000000000000" pitchFamily="65" charset="-120"/>
              </a:rPr>
              <a:t>3-2 </a:t>
            </a:r>
            <a:r>
              <a:rPr lang="zh-TW" altLang="en-US" dirty="0">
                <a:latin typeface="Times New Roman" panose="02020603050405020304" pitchFamily="18" charset="0"/>
                <a:ea typeface="標楷體" panose="03000509000000000000" pitchFamily="65" charset="-120"/>
              </a:rPr>
              <a:t>股票評分標準</a:t>
            </a:r>
            <a:r>
              <a:rPr lang="en-US" altLang="zh-TW" dirty="0">
                <a:latin typeface="Times New Roman" panose="02020603050405020304" pitchFamily="18" charset="0"/>
                <a:ea typeface="標楷體" panose="03000509000000000000" pitchFamily="65" charset="-120"/>
              </a:rPr>
              <a:t>(</a:t>
            </a:r>
            <a:r>
              <a:rPr lang="zh-TW" altLang="en-US" dirty="0">
                <a:latin typeface="Times New Roman" panose="02020603050405020304" pitchFamily="18" charset="0"/>
                <a:ea typeface="標楷體" panose="03000509000000000000" pitchFamily="65" charset="-120"/>
              </a:rPr>
              <a:t>台灣股市資訊網</a:t>
            </a:r>
            <a:r>
              <a:rPr lang="en-US" altLang="zh-TW" dirty="0">
                <a:latin typeface="Times New Roman" panose="02020603050405020304" pitchFamily="18" charset="0"/>
                <a:ea typeface="標楷體" panose="03000509000000000000" pitchFamily="65" charset="-120"/>
              </a:rPr>
              <a:t>, 2021)</a:t>
            </a:r>
            <a:endParaRPr lang="zh-TW" altLang="en-US" dirty="0">
              <a:latin typeface="Times New Roman" panose="02020603050405020304" pitchFamily="18" charset="0"/>
              <a:ea typeface="標楷體" panose="03000509000000000000" pitchFamily="65" charset="-120"/>
            </a:endParaRPr>
          </a:p>
        </p:txBody>
      </p:sp>
      <p:pic>
        <p:nvPicPr>
          <p:cNvPr id="10" name="圖片 9">
            <a:extLst>
              <a:ext uri="{FF2B5EF4-FFF2-40B4-BE49-F238E27FC236}">
                <a16:creationId xmlns:a16="http://schemas.microsoft.com/office/drawing/2014/main" id="{2C89594E-FA0C-B7E5-DF85-B9CCB4894B38}"/>
              </a:ext>
            </a:extLst>
          </p:cNvPr>
          <p:cNvPicPr>
            <a:picLocks noChangeAspect="1"/>
          </p:cNvPicPr>
          <p:nvPr/>
        </p:nvPicPr>
        <p:blipFill>
          <a:blip r:embed="rId2"/>
          <a:stretch>
            <a:fillRect/>
          </a:stretch>
        </p:blipFill>
        <p:spPr>
          <a:xfrm>
            <a:off x="458889" y="1773964"/>
            <a:ext cx="5809794" cy="4354871"/>
          </a:xfrm>
          <a:prstGeom prst="rect">
            <a:avLst/>
          </a:prstGeom>
        </p:spPr>
      </p:pic>
      <p:sp>
        <p:nvSpPr>
          <p:cNvPr id="13" name="內容版面配置區 2">
            <a:extLst>
              <a:ext uri="{FF2B5EF4-FFF2-40B4-BE49-F238E27FC236}">
                <a16:creationId xmlns:a16="http://schemas.microsoft.com/office/drawing/2014/main" id="{369A0551-0A47-5C53-D3CD-1032F6326C98}"/>
              </a:ext>
            </a:extLst>
          </p:cNvPr>
          <p:cNvSpPr>
            <a:spLocks noGrp="1"/>
          </p:cNvSpPr>
          <p:nvPr>
            <p:ph idx="1"/>
          </p:nvPr>
        </p:nvSpPr>
        <p:spPr>
          <a:xfrm>
            <a:off x="6440951" y="1790290"/>
            <a:ext cx="4912849" cy="4113412"/>
          </a:xfrm>
        </p:spPr>
        <p:txBody>
          <a:bodyPr>
            <a:normAutofit/>
          </a:bodyPr>
          <a:lstStyle/>
          <a:p>
            <a:r>
              <a:rPr lang="zh-TW" altLang="en-US" sz="2500" dirty="0">
                <a:latin typeface="Times New Roman" panose="02020603050405020304" pitchFamily="18" charset="0"/>
                <a:ea typeface="標楷體" panose="03000509000000000000" pitchFamily="65" charset="-120"/>
              </a:rPr>
              <a:t>以</a:t>
            </a:r>
            <a:r>
              <a:rPr lang="en-US" altLang="zh-TW" sz="2500" dirty="0">
                <a:latin typeface="Times New Roman" panose="02020603050405020304" pitchFamily="18" charset="0"/>
                <a:ea typeface="標楷體" panose="03000509000000000000" pitchFamily="65" charset="-120"/>
              </a:rPr>
              <a:t>2</a:t>
            </a:r>
            <a:r>
              <a:rPr lang="zh-TW" altLang="en-US" sz="2500" dirty="0">
                <a:latin typeface="Times New Roman" panose="02020603050405020304" pitchFamily="18" charset="0"/>
                <a:ea typeface="標楷體" panose="03000509000000000000" pitchFamily="65" charset="-120"/>
              </a:rPr>
              <a:t>個文獻以上有使用的財務指標為本次研究的範圍清單，總共有 </a:t>
            </a:r>
            <a:r>
              <a:rPr lang="en-US" altLang="zh-TW" sz="2500" dirty="0">
                <a:latin typeface="Times New Roman" panose="02020603050405020304" pitchFamily="18" charset="0"/>
                <a:ea typeface="標楷體" panose="03000509000000000000" pitchFamily="65" charset="-120"/>
              </a:rPr>
              <a:t>5 </a:t>
            </a:r>
            <a:r>
              <a:rPr lang="zh-TW" altLang="en-US" sz="2500" dirty="0">
                <a:latin typeface="Times New Roman" panose="02020603050405020304" pitchFamily="18" charset="0"/>
                <a:ea typeface="標楷體" panose="03000509000000000000" pitchFamily="65" charset="-120"/>
              </a:rPr>
              <a:t>個指標</a:t>
            </a:r>
            <a:r>
              <a:rPr lang="en-US" altLang="zh-TW" sz="2500" dirty="0">
                <a:latin typeface="Times New Roman" panose="02020603050405020304" pitchFamily="18" charset="0"/>
                <a:ea typeface="標楷體" panose="03000509000000000000" pitchFamily="65" charset="-120"/>
              </a:rPr>
              <a:t>(</a:t>
            </a:r>
            <a:r>
              <a:rPr lang="zh-TW" altLang="en-US" sz="2500" dirty="0">
                <a:latin typeface="Times New Roman" panose="02020603050405020304" pitchFamily="18" charset="0"/>
                <a:ea typeface="標楷體" panose="03000509000000000000" pitchFamily="65" charset="-120"/>
              </a:rPr>
              <a:t>左表</a:t>
            </a:r>
            <a:r>
              <a:rPr lang="en-US" altLang="zh-TW" sz="2500" dirty="0">
                <a:latin typeface="Times New Roman" panose="02020603050405020304" pitchFamily="18" charset="0"/>
                <a:ea typeface="標楷體" panose="03000509000000000000" pitchFamily="65" charset="-120"/>
              </a:rPr>
              <a:t>)</a:t>
            </a:r>
            <a:r>
              <a:rPr lang="zh-TW" altLang="en-US" sz="2500" dirty="0">
                <a:latin typeface="Times New Roman" panose="02020603050405020304" pitchFamily="18" charset="0"/>
                <a:ea typeface="標楷體" panose="03000509000000000000" pitchFamily="65" charset="-120"/>
              </a:rPr>
              <a:t>。</a:t>
            </a:r>
            <a:endParaRPr lang="en-US" altLang="zh-TW" sz="2500" dirty="0">
              <a:latin typeface="Times New Roman" panose="02020603050405020304" pitchFamily="18" charset="0"/>
              <a:ea typeface="標楷體" panose="03000509000000000000" pitchFamily="65" charset="-120"/>
            </a:endParaRPr>
          </a:p>
          <a:p>
            <a:endParaRPr lang="en-US" altLang="zh-TW" sz="2500" dirty="0">
              <a:latin typeface="Times New Roman" panose="02020603050405020304" pitchFamily="18" charset="0"/>
              <a:ea typeface="標楷體" panose="03000509000000000000" pitchFamily="65" charset="-120"/>
            </a:endParaRPr>
          </a:p>
          <a:p>
            <a:r>
              <a:rPr lang="zh-TW" altLang="zh-TW" sz="2500" dirty="0">
                <a:latin typeface="Times New Roman" panose="02020603050405020304" pitchFamily="18" charset="0"/>
                <a:ea typeface="標楷體" panose="03000509000000000000" pitchFamily="65" charset="-120"/>
              </a:rPr>
              <a:t>是採用台灣股市資訊網的評分標準，本研究以總分數愈高代表為營運良好的股票，並篩選出各類股的前</a:t>
            </a:r>
            <a:r>
              <a:rPr lang="en-US" altLang="zh-TW" sz="2500" dirty="0">
                <a:latin typeface="Times New Roman" panose="02020603050405020304" pitchFamily="18" charset="0"/>
                <a:ea typeface="標楷體" panose="03000509000000000000" pitchFamily="65" charset="-120"/>
              </a:rPr>
              <a:t>10</a:t>
            </a:r>
            <a:r>
              <a:rPr lang="zh-TW" altLang="zh-TW" sz="2500" dirty="0">
                <a:latin typeface="Times New Roman" panose="02020603050405020304" pitchFamily="18" charset="0"/>
                <a:ea typeface="標楷體" panose="03000509000000000000" pitchFamily="65" charset="-120"/>
              </a:rPr>
              <a:t>名做為投資組合的備選清單</a:t>
            </a:r>
            <a:r>
              <a:rPr lang="zh-TW" altLang="en-US" sz="2500" dirty="0">
                <a:latin typeface="Times New Roman" panose="02020603050405020304" pitchFamily="18" charset="0"/>
                <a:ea typeface="標楷體" panose="03000509000000000000" pitchFamily="65" charset="-120"/>
              </a:rPr>
              <a:t>。</a:t>
            </a:r>
            <a:endParaRPr lang="en-US" altLang="zh-TW" sz="25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23239851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5">
            <a:extLst>
              <a:ext uri="{FF2B5EF4-FFF2-40B4-BE49-F238E27FC236}">
                <a16:creationId xmlns:a16="http://schemas.microsoft.com/office/drawing/2014/main" id="{43AB43F4-931E-402D-ABA3-DAD45D271163}"/>
              </a:ext>
            </a:extLst>
          </p:cNvPr>
          <p:cNvSpPr/>
          <p:nvPr/>
        </p:nvSpPr>
        <p:spPr>
          <a:xfrm>
            <a:off x="1320802" y="1"/>
            <a:ext cx="9550398" cy="771316"/>
          </a:xfrm>
          <a:custGeom>
            <a:avLst/>
            <a:gdLst>
              <a:gd name="connsiteX0" fmla="*/ 0 w 9550398"/>
              <a:gd name="connsiteY0" fmla="*/ 0 h 638381"/>
              <a:gd name="connsiteX1" fmla="*/ 9550398 w 9550398"/>
              <a:gd name="connsiteY1" fmla="*/ 0 h 638381"/>
              <a:gd name="connsiteX2" fmla="*/ 9550398 w 9550398"/>
              <a:gd name="connsiteY2" fmla="*/ 549495 h 638381"/>
              <a:gd name="connsiteX3" fmla="*/ 9461512 w 9550398"/>
              <a:gd name="connsiteY3" fmla="*/ 638381 h 638381"/>
              <a:gd name="connsiteX4" fmla="*/ 88886 w 9550398"/>
              <a:gd name="connsiteY4" fmla="*/ 638381 h 638381"/>
              <a:gd name="connsiteX5" fmla="*/ 0 w 9550398"/>
              <a:gd name="connsiteY5" fmla="*/ 549495 h 638381"/>
              <a:gd name="connsiteX6" fmla="*/ 0 w 9550398"/>
              <a:gd name="connsiteY6" fmla="*/ 0 h 63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0398" h="638381">
                <a:moveTo>
                  <a:pt x="0" y="0"/>
                </a:moveTo>
                <a:lnTo>
                  <a:pt x="9550398" y="0"/>
                </a:lnTo>
                <a:lnTo>
                  <a:pt x="9550398" y="549495"/>
                </a:lnTo>
                <a:cubicBezTo>
                  <a:pt x="9550398" y="598585"/>
                  <a:pt x="9510602" y="638381"/>
                  <a:pt x="9461512" y="638381"/>
                </a:cubicBezTo>
                <a:lnTo>
                  <a:pt x="88886" y="638381"/>
                </a:lnTo>
                <a:cubicBezTo>
                  <a:pt x="39796" y="638381"/>
                  <a:pt x="0" y="598585"/>
                  <a:pt x="0" y="549495"/>
                </a:cubicBez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標楷體" panose="03000509000000000000" pitchFamily="65" charset="-120"/>
                <a:ea typeface="標楷體" panose="03000509000000000000" pitchFamily="65" charset="-120"/>
              </a:rPr>
              <a:t>股票篩選模型：股票篩選</a:t>
            </a:r>
            <a:endParaRPr lang="zh-CN" altLang="en-US" sz="3600" b="1" dirty="0">
              <a:solidFill>
                <a:schemeClr val="bg1"/>
              </a:solidFill>
              <a:latin typeface="標楷體" panose="03000509000000000000" pitchFamily="65" charset="-120"/>
              <a:ea typeface="標楷體" panose="03000509000000000000" pitchFamily="65" charset="-120"/>
            </a:endParaRPr>
          </a:p>
        </p:txBody>
      </p:sp>
      <p:sp>
        <p:nvSpPr>
          <p:cNvPr id="6" name="投影片編號版面配置區 5">
            <a:extLst>
              <a:ext uri="{FF2B5EF4-FFF2-40B4-BE49-F238E27FC236}">
                <a16:creationId xmlns:a16="http://schemas.microsoft.com/office/drawing/2014/main" id="{64E6C26C-8DF3-402B-A302-D62DC32CEBAE}"/>
              </a:ext>
            </a:extLst>
          </p:cNvPr>
          <p:cNvSpPr>
            <a:spLocks noGrp="1"/>
          </p:cNvSpPr>
          <p:nvPr>
            <p:ph type="sldNum" sz="quarter" idx="12"/>
          </p:nvPr>
        </p:nvSpPr>
        <p:spPr/>
        <p:txBody>
          <a:bodyPr/>
          <a:lstStyle/>
          <a:p>
            <a:fld id="{22A865DF-6F26-4D35-B0EB-90B9C6888EB6}" type="slidenum">
              <a:rPr lang="zh-TW" altLang="en-US" smtClean="0"/>
              <a:t>27</a:t>
            </a:fld>
            <a:endParaRPr lang="zh-TW" altLang="en-US"/>
          </a:p>
        </p:txBody>
      </p:sp>
      <p:sp>
        <p:nvSpPr>
          <p:cNvPr id="13" name="內容版面配置區 2">
            <a:extLst>
              <a:ext uri="{FF2B5EF4-FFF2-40B4-BE49-F238E27FC236}">
                <a16:creationId xmlns:a16="http://schemas.microsoft.com/office/drawing/2014/main" id="{369A0551-0A47-5C53-D3CD-1032F6326C98}"/>
              </a:ext>
            </a:extLst>
          </p:cNvPr>
          <p:cNvSpPr>
            <a:spLocks noGrp="1"/>
          </p:cNvSpPr>
          <p:nvPr>
            <p:ph idx="1"/>
          </p:nvPr>
        </p:nvSpPr>
        <p:spPr>
          <a:xfrm>
            <a:off x="1130710" y="1018974"/>
            <a:ext cx="10223090" cy="3204497"/>
          </a:xfrm>
        </p:spPr>
        <p:txBody>
          <a:bodyPr>
            <a:normAutofit/>
          </a:bodyPr>
          <a:lstStyle/>
          <a:p>
            <a:r>
              <a:rPr lang="en-US" altLang="zh-TW" sz="2500" dirty="0">
                <a:latin typeface="Times New Roman" panose="02020603050405020304" pitchFamily="18" charset="0"/>
                <a:ea typeface="標楷體" panose="03000509000000000000" pitchFamily="65" charset="-120"/>
              </a:rPr>
              <a:t>Input </a:t>
            </a:r>
            <a:r>
              <a:rPr lang="zh-TW" altLang="en-US" sz="2500" dirty="0">
                <a:latin typeface="Times New Roman" panose="02020603050405020304" pitchFamily="18" charset="0"/>
                <a:ea typeface="標楷體" panose="03000509000000000000" pitchFamily="65" charset="-120"/>
              </a:rPr>
              <a:t>為股票收盤價，重構 </a:t>
            </a:r>
            <a:r>
              <a:rPr lang="en-US" altLang="zh-TW" sz="2500" dirty="0">
                <a:latin typeface="Times New Roman" panose="02020603050405020304" pitchFamily="18" charset="0"/>
                <a:ea typeface="標楷體" panose="03000509000000000000" pitchFamily="65" charset="-120"/>
              </a:rPr>
              <a:t>Output </a:t>
            </a:r>
            <a:r>
              <a:rPr lang="zh-TW" altLang="en-US" sz="2500" dirty="0">
                <a:latin typeface="Times New Roman" panose="02020603050405020304" pitchFamily="18" charset="0"/>
                <a:ea typeface="標楷體" panose="03000509000000000000" pitchFamily="65" charset="-120"/>
              </a:rPr>
              <a:t>收盤價，誤差小代表波動小，所以誤差小將被納入投資組合清單中。</a:t>
            </a:r>
            <a:endParaRPr lang="en-US" altLang="zh-TW" sz="2500" dirty="0">
              <a:latin typeface="Times New Roman" panose="02020603050405020304" pitchFamily="18" charset="0"/>
              <a:ea typeface="標楷體" panose="03000509000000000000" pitchFamily="65" charset="-120"/>
            </a:endParaRPr>
          </a:p>
          <a:p>
            <a:endParaRPr lang="en-US" altLang="zh-TW" sz="2500" dirty="0">
              <a:latin typeface="Times New Roman" panose="02020603050405020304" pitchFamily="18" charset="0"/>
              <a:ea typeface="標楷體" panose="03000509000000000000" pitchFamily="65" charset="-120"/>
            </a:endParaRPr>
          </a:p>
          <a:p>
            <a:r>
              <a:rPr lang="zh-TW" altLang="en-US" sz="2500" dirty="0">
                <a:latin typeface="Times New Roman" panose="02020603050405020304" pitchFamily="18" charset="0"/>
                <a:ea typeface="標楷體" panose="03000509000000000000" pitchFamily="65" charset="-120"/>
              </a:rPr>
              <a:t>本研究會採取 </a:t>
            </a:r>
            <a:r>
              <a:rPr lang="en-US" altLang="zh-TW" sz="2500" dirty="0">
                <a:latin typeface="Times New Roman" panose="02020603050405020304" pitchFamily="18" charset="0"/>
                <a:ea typeface="標楷體" panose="03000509000000000000" pitchFamily="65" charset="-120"/>
              </a:rPr>
              <a:t>5 </a:t>
            </a:r>
            <a:r>
              <a:rPr lang="zh-TW" altLang="en-US" sz="2500" dirty="0">
                <a:latin typeface="Times New Roman" panose="02020603050405020304" pitchFamily="18" charset="0"/>
                <a:ea typeface="標楷體" panose="03000509000000000000" pitchFamily="65" charset="-120"/>
              </a:rPr>
              <a:t>隻與 </a:t>
            </a:r>
            <a:r>
              <a:rPr lang="en-US" altLang="zh-TW" sz="2500" dirty="0">
                <a:latin typeface="Times New Roman" panose="02020603050405020304" pitchFamily="18" charset="0"/>
                <a:ea typeface="標楷體" panose="03000509000000000000" pitchFamily="65" charset="-120"/>
              </a:rPr>
              <a:t>10 </a:t>
            </a:r>
            <a:r>
              <a:rPr lang="zh-TW" altLang="en-US" sz="2500" dirty="0">
                <a:latin typeface="Times New Roman" panose="02020603050405020304" pitchFamily="18" charset="0"/>
                <a:ea typeface="標楷體" panose="03000509000000000000" pitchFamily="65" charset="-120"/>
              </a:rPr>
              <a:t>隻股票為一組進行實驗，所以每個類股各取誤差小的前 </a:t>
            </a:r>
            <a:r>
              <a:rPr lang="en-US" altLang="zh-TW" sz="2500" dirty="0">
                <a:latin typeface="Times New Roman" panose="02020603050405020304" pitchFamily="18" charset="0"/>
                <a:ea typeface="標楷體" panose="03000509000000000000" pitchFamily="65" charset="-120"/>
              </a:rPr>
              <a:t>5 </a:t>
            </a:r>
            <a:r>
              <a:rPr lang="zh-TW" altLang="en-US" sz="2500" dirty="0">
                <a:latin typeface="Times New Roman" panose="02020603050405020304" pitchFamily="18" charset="0"/>
                <a:ea typeface="標楷體" panose="03000509000000000000" pitchFamily="65" charset="-120"/>
              </a:rPr>
              <a:t>隻與 </a:t>
            </a:r>
            <a:r>
              <a:rPr lang="en-US" altLang="zh-TW" sz="2500" dirty="0">
                <a:latin typeface="Times New Roman" panose="02020603050405020304" pitchFamily="18" charset="0"/>
                <a:ea typeface="標楷體" panose="03000509000000000000" pitchFamily="65" charset="-120"/>
              </a:rPr>
              <a:t>10 </a:t>
            </a:r>
            <a:r>
              <a:rPr lang="zh-TW" altLang="en-US" sz="2500" dirty="0">
                <a:latin typeface="Times New Roman" panose="02020603050405020304" pitchFamily="18" charset="0"/>
                <a:ea typeface="標楷體" panose="03000509000000000000" pitchFamily="65" charset="-120"/>
              </a:rPr>
              <a:t>隻股票來進行投資組合。</a:t>
            </a:r>
            <a:endParaRPr lang="en-US" altLang="zh-TW" sz="2500" dirty="0">
              <a:latin typeface="Times New Roman" panose="02020603050405020304" pitchFamily="18" charset="0"/>
              <a:ea typeface="標楷體" panose="03000509000000000000" pitchFamily="65" charset="-120"/>
            </a:endParaRPr>
          </a:p>
        </p:txBody>
      </p:sp>
      <p:pic>
        <p:nvPicPr>
          <p:cNvPr id="3" name="圖片 2">
            <a:extLst>
              <a:ext uri="{FF2B5EF4-FFF2-40B4-BE49-F238E27FC236}">
                <a16:creationId xmlns:a16="http://schemas.microsoft.com/office/drawing/2014/main" id="{9251D1D0-CD62-E236-7D4C-2E1B5116370A}"/>
              </a:ext>
            </a:extLst>
          </p:cNvPr>
          <p:cNvPicPr>
            <a:picLocks noChangeAspect="1"/>
          </p:cNvPicPr>
          <p:nvPr/>
        </p:nvPicPr>
        <p:blipFill>
          <a:blip r:embed="rId2"/>
          <a:stretch>
            <a:fillRect/>
          </a:stretch>
        </p:blipFill>
        <p:spPr>
          <a:xfrm>
            <a:off x="2229771" y="3895385"/>
            <a:ext cx="7120924" cy="1558413"/>
          </a:xfrm>
          <a:prstGeom prst="rect">
            <a:avLst/>
          </a:prstGeom>
        </p:spPr>
      </p:pic>
      <p:sp>
        <p:nvSpPr>
          <p:cNvPr id="9" name="文字方塊 8">
            <a:extLst>
              <a:ext uri="{FF2B5EF4-FFF2-40B4-BE49-F238E27FC236}">
                <a16:creationId xmlns:a16="http://schemas.microsoft.com/office/drawing/2014/main" id="{1C208F40-FFB8-3FD0-E4CD-254244138922}"/>
              </a:ext>
            </a:extLst>
          </p:cNvPr>
          <p:cNvSpPr txBox="1"/>
          <p:nvPr/>
        </p:nvSpPr>
        <p:spPr>
          <a:xfrm>
            <a:off x="3696930" y="5453798"/>
            <a:ext cx="4508090" cy="369332"/>
          </a:xfrm>
          <a:prstGeom prst="rect">
            <a:avLst/>
          </a:prstGeom>
          <a:noFill/>
        </p:spPr>
        <p:txBody>
          <a:bodyPr wrap="square">
            <a:spAutoFit/>
          </a:bodyPr>
          <a:lstStyle/>
          <a:p>
            <a:r>
              <a:rPr lang="zh-TW" altLang="en-US" dirty="0">
                <a:latin typeface="Times New Roman" panose="02020603050405020304" pitchFamily="18" charset="0"/>
                <a:ea typeface="標楷體" panose="03000509000000000000" pitchFamily="65" charset="-120"/>
              </a:rPr>
              <a:t>圖</a:t>
            </a:r>
            <a:r>
              <a:rPr lang="en-US" altLang="zh-TW" dirty="0">
                <a:latin typeface="Times New Roman" panose="02020603050405020304" pitchFamily="18" charset="0"/>
                <a:ea typeface="標楷體" panose="03000509000000000000" pitchFamily="65" charset="-120"/>
              </a:rPr>
              <a:t>3-2 </a:t>
            </a:r>
            <a:r>
              <a:rPr lang="en-US" altLang="zh-TW" dirty="0" err="1">
                <a:latin typeface="Times New Roman" panose="02020603050405020304" pitchFamily="18" charset="0"/>
                <a:ea typeface="標楷體" panose="03000509000000000000" pitchFamily="65" charset="-120"/>
              </a:rPr>
              <a:t>AutoEncoder</a:t>
            </a:r>
            <a:r>
              <a:rPr lang="en-US" altLang="zh-TW" dirty="0">
                <a:latin typeface="Times New Roman" panose="02020603050405020304" pitchFamily="18" charset="0"/>
                <a:ea typeface="標楷體" panose="03000509000000000000" pitchFamily="65" charset="-120"/>
              </a:rPr>
              <a:t> </a:t>
            </a:r>
            <a:r>
              <a:rPr lang="zh-TW" altLang="en-US" dirty="0">
                <a:latin typeface="Times New Roman" panose="02020603050405020304" pitchFamily="18" charset="0"/>
                <a:ea typeface="標楷體" panose="03000509000000000000" pitchFamily="65" charset="-120"/>
              </a:rPr>
              <a:t>篩選股票之研究架構圖 </a:t>
            </a:r>
          </a:p>
        </p:txBody>
      </p:sp>
    </p:spTree>
    <p:extLst>
      <p:ext uri="{BB962C8B-B14F-4D97-AF65-F5344CB8AC3E}">
        <p14:creationId xmlns:p14="http://schemas.microsoft.com/office/powerpoint/2010/main" val="14306354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5">
            <a:extLst>
              <a:ext uri="{FF2B5EF4-FFF2-40B4-BE49-F238E27FC236}">
                <a16:creationId xmlns:a16="http://schemas.microsoft.com/office/drawing/2014/main" id="{43AB43F4-931E-402D-ABA3-DAD45D271163}"/>
              </a:ext>
            </a:extLst>
          </p:cNvPr>
          <p:cNvSpPr/>
          <p:nvPr/>
        </p:nvSpPr>
        <p:spPr>
          <a:xfrm>
            <a:off x="1320802" y="1"/>
            <a:ext cx="9550398" cy="771316"/>
          </a:xfrm>
          <a:custGeom>
            <a:avLst/>
            <a:gdLst>
              <a:gd name="connsiteX0" fmla="*/ 0 w 9550398"/>
              <a:gd name="connsiteY0" fmla="*/ 0 h 638381"/>
              <a:gd name="connsiteX1" fmla="*/ 9550398 w 9550398"/>
              <a:gd name="connsiteY1" fmla="*/ 0 h 638381"/>
              <a:gd name="connsiteX2" fmla="*/ 9550398 w 9550398"/>
              <a:gd name="connsiteY2" fmla="*/ 549495 h 638381"/>
              <a:gd name="connsiteX3" fmla="*/ 9461512 w 9550398"/>
              <a:gd name="connsiteY3" fmla="*/ 638381 h 638381"/>
              <a:gd name="connsiteX4" fmla="*/ 88886 w 9550398"/>
              <a:gd name="connsiteY4" fmla="*/ 638381 h 638381"/>
              <a:gd name="connsiteX5" fmla="*/ 0 w 9550398"/>
              <a:gd name="connsiteY5" fmla="*/ 549495 h 638381"/>
              <a:gd name="connsiteX6" fmla="*/ 0 w 9550398"/>
              <a:gd name="connsiteY6" fmla="*/ 0 h 63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0398" h="638381">
                <a:moveTo>
                  <a:pt x="0" y="0"/>
                </a:moveTo>
                <a:lnTo>
                  <a:pt x="9550398" y="0"/>
                </a:lnTo>
                <a:lnTo>
                  <a:pt x="9550398" y="549495"/>
                </a:lnTo>
                <a:cubicBezTo>
                  <a:pt x="9550398" y="598585"/>
                  <a:pt x="9510602" y="638381"/>
                  <a:pt x="9461512" y="638381"/>
                </a:cubicBezTo>
                <a:lnTo>
                  <a:pt x="88886" y="638381"/>
                </a:lnTo>
                <a:cubicBezTo>
                  <a:pt x="39796" y="638381"/>
                  <a:pt x="0" y="598585"/>
                  <a:pt x="0" y="549495"/>
                </a:cubicBez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標楷體" panose="03000509000000000000" pitchFamily="65" charset="-120"/>
                <a:ea typeface="標楷體" panose="03000509000000000000" pitchFamily="65" charset="-120"/>
              </a:rPr>
              <a:t>投資組合模型：特徵選取</a:t>
            </a:r>
            <a:endParaRPr lang="zh-CN" altLang="en-US" sz="3600" b="1" dirty="0">
              <a:solidFill>
                <a:schemeClr val="bg1"/>
              </a:solidFill>
              <a:latin typeface="標楷體" panose="03000509000000000000" pitchFamily="65" charset="-120"/>
              <a:ea typeface="標楷體" panose="03000509000000000000" pitchFamily="65" charset="-120"/>
            </a:endParaRPr>
          </a:p>
        </p:txBody>
      </p:sp>
      <p:sp>
        <p:nvSpPr>
          <p:cNvPr id="6" name="投影片編號版面配置區 5">
            <a:extLst>
              <a:ext uri="{FF2B5EF4-FFF2-40B4-BE49-F238E27FC236}">
                <a16:creationId xmlns:a16="http://schemas.microsoft.com/office/drawing/2014/main" id="{64E6C26C-8DF3-402B-A302-D62DC32CEBAE}"/>
              </a:ext>
            </a:extLst>
          </p:cNvPr>
          <p:cNvSpPr>
            <a:spLocks noGrp="1"/>
          </p:cNvSpPr>
          <p:nvPr>
            <p:ph type="sldNum" sz="quarter" idx="12"/>
          </p:nvPr>
        </p:nvSpPr>
        <p:spPr/>
        <p:txBody>
          <a:bodyPr/>
          <a:lstStyle/>
          <a:p>
            <a:fld id="{22A865DF-6F26-4D35-B0EB-90B9C6888EB6}" type="slidenum">
              <a:rPr lang="zh-TW" altLang="en-US" smtClean="0"/>
              <a:t>28</a:t>
            </a:fld>
            <a:endParaRPr lang="zh-TW" altLang="en-US"/>
          </a:p>
        </p:txBody>
      </p:sp>
      <p:sp>
        <p:nvSpPr>
          <p:cNvPr id="13" name="內容版面配置區 2">
            <a:extLst>
              <a:ext uri="{FF2B5EF4-FFF2-40B4-BE49-F238E27FC236}">
                <a16:creationId xmlns:a16="http://schemas.microsoft.com/office/drawing/2014/main" id="{369A0551-0A47-5C53-D3CD-1032F6326C98}"/>
              </a:ext>
            </a:extLst>
          </p:cNvPr>
          <p:cNvSpPr>
            <a:spLocks noGrp="1"/>
          </p:cNvSpPr>
          <p:nvPr>
            <p:ph idx="1"/>
          </p:nvPr>
        </p:nvSpPr>
        <p:spPr>
          <a:xfrm>
            <a:off x="1130710" y="1018974"/>
            <a:ext cx="10223090" cy="3204497"/>
          </a:xfrm>
        </p:spPr>
        <p:txBody>
          <a:bodyPr>
            <a:normAutofit/>
          </a:bodyPr>
          <a:lstStyle/>
          <a:p>
            <a:r>
              <a:rPr lang="zh-TW" altLang="en-US" sz="2500" dirty="0">
                <a:latin typeface="Times New Roman" panose="02020603050405020304" pitchFamily="18" charset="0"/>
                <a:ea typeface="標楷體" panose="03000509000000000000" pitchFamily="65" charset="-120"/>
              </a:rPr>
              <a:t>協方差矩陣：是將投資組合的股票之收盤價轉換成協方差矩陣。 </a:t>
            </a:r>
            <a:endParaRPr lang="en-US" altLang="zh-TW" sz="2500" dirty="0">
              <a:latin typeface="Times New Roman" panose="02020603050405020304" pitchFamily="18" charset="0"/>
              <a:ea typeface="標楷體" panose="03000509000000000000" pitchFamily="65" charset="-120"/>
            </a:endParaRPr>
          </a:p>
          <a:p>
            <a:endParaRPr lang="en-US" altLang="zh-TW" sz="2500" dirty="0">
              <a:latin typeface="Times New Roman" panose="02020603050405020304" pitchFamily="18" charset="0"/>
              <a:ea typeface="標楷體" panose="03000509000000000000" pitchFamily="65" charset="-120"/>
            </a:endParaRPr>
          </a:p>
          <a:p>
            <a:r>
              <a:rPr lang="zh-TW" altLang="en-US" sz="2500" dirty="0">
                <a:latin typeface="Times New Roman" panose="02020603050405020304" pitchFamily="18" charset="0"/>
                <a:ea typeface="標楷體" panose="03000509000000000000" pitchFamily="65" charset="-120"/>
              </a:rPr>
              <a:t>技術指標：</a:t>
            </a:r>
            <a:r>
              <a:rPr lang="en-US" altLang="zh-TW" sz="2500" dirty="0">
                <a:latin typeface="Times New Roman" panose="02020603050405020304" pitchFamily="18" charset="0"/>
                <a:ea typeface="標楷體" panose="03000509000000000000" pitchFamily="65" charset="-120"/>
              </a:rPr>
              <a:t>3 </a:t>
            </a:r>
            <a:r>
              <a:rPr lang="zh-TW" altLang="en-US" sz="2500" dirty="0">
                <a:latin typeface="Times New Roman" panose="02020603050405020304" pitchFamily="18" charset="0"/>
                <a:ea typeface="標楷體" panose="03000509000000000000" pitchFamily="65" charset="-120"/>
              </a:rPr>
              <a:t>篇文獻中有使用到相同的技術指標為本次研究的範圍清單，總共有 </a:t>
            </a:r>
            <a:r>
              <a:rPr lang="en-US" altLang="zh-TW" sz="2500" dirty="0">
                <a:latin typeface="Times New Roman" panose="02020603050405020304" pitchFamily="18" charset="0"/>
                <a:ea typeface="標楷體" panose="03000509000000000000" pitchFamily="65" charset="-120"/>
              </a:rPr>
              <a:t>2 </a:t>
            </a:r>
            <a:r>
              <a:rPr lang="zh-TW" altLang="en-US" sz="2500" dirty="0">
                <a:latin typeface="Times New Roman" panose="02020603050405020304" pitchFamily="18" charset="0"/>
                <a:ea typeface="標楷體" panose="03000509000000000000" pitchFamily="65" charset="-120"/>
              </a:rPr>
              <a:t>個技術指標，為 </a:t>
            </a:r>
            <a:r>
              <a:rPr lang="en-US" altLang="zh-TW" sz="2500" dirty="0">
                <a:latin typeface="Times New Roman" panose="02020603050405020304" pitchFamily="18" charset="0"/>
                <a:ea typeface="標楷體" panose="03000509000000000000" pitchFamily="65" charset="-120"/>
              </a:rPr>
              <a:t>MACD </a:t>
            </a:r>
            <a:r>
              <a:rPr lang="zh-TW" altLang="en-US" sz="2500" dirty="0">
                <a:latin typeface="Times New Roman" panose="02020603050405020304" pitchFamily="18" charset="0"/>
                <a:ea typeface="標楷體" panose="03000509000000000000" pitchFamily="65" charset="-120"/>
              </a:rPr>
              <a:t>與 </a:t>
            </a:r>
            <a:r>
              <a:rPr lang="en-US" altLang="zh-TW" sz="2500" dirty="0">
                <a:latin typeface="Times New Roman" panose="02020603050405020304" pitchFamily="18" charset="0"/>
                <a:ea typeface="標楷體" panose="03000509000000000000" pitchFamily="65" charset="-120"/>
              </a:rPr>
              <a:t>RSI</a:t>
            </a:r>
            <a:r>
              <a:rPr lang="zh-TW" altLang="en-US" sz="2500" dirty="0">
                <a:latin typeface="Times New Roman" panose="02020603050405020304" pitchFamily="18" charset="0"/>
                <a:ea typeface="標楷體" panose="03000509000000000000" pitchFamily="65" charset="-120"/>
              </a:rPr>
              <a:t>。</a:t>
            </a:r>
            <a:endParaRPr lang="en-US" altLang="zh-TW" sz="2500" dirty="0">
              <a:latin typeface="Times New Roman" panose="02020603050405020304" pitchFamily="18" charset="0"/>
              <a:ea typeface="標楷體" panose="03000509000000000000" pitchFamily="65" charset="-120"/>
            </a:endParaRPr>
          </a:p>
        </p:txBody>
      </p:sp>
      <p:sp>
        <p:nvSpPr>
          <p:cNvPr id="9" name="文字方塊 8">
            <a:extLst>
              <a:ext uri="{FF2B5EF4-FFF2-40B4-BE49-F238E27FC236}">
                <a16:creationId xmlns:a16="http://schemas.microsoft.com/office/drawing/2014/main" id="{1C208F40-FFB8-3FD0-E4CD-254244138922}"/>
              </a:ext>
            </a:extLst>
          </p:cNvPr>
          <p:cNvSpPr txBox="1"/>
          <p:nvPr/>
        </p:nvSpPr>
        <p:spPr>
          <a:xfrm>
            <a:off x="4466303" y="3059668"/>
            <a:ext cx="2878394" cy="369332"/>
          </a:xfrm>
          <a:prstGeom prst="rect">
            <a:avLst/>
          </a:prstGeom>
          <a:noFill/>
        </p:spPr>
        <p:txBody>
          <a:bodyPr wrap="square">
            <a:spAutoFit/>
          </a:bodyPr>
          <a:lstStyle/>
          <a:p>
            <a:r>
              <a:rPr lang="zh-TW" altLang="en-US" dirty="0">
                <a:latin typeface="Times New Roman" panose="02020603050405020304" pitchFamily="18" charset="0"/>
                <a:ea typeface="標楷體" panose="03000509000000000000" pitchFamily="65" charset="-120"/>
              </a:rPr>
              <a:t>表</a:t>
            </a:r>
            <a:r>
              <a:rPr lang="en-US" altLang="zh-TW" dirty="0">
                <a:latin typeface="Times New Roman" panose="02020603050405020304" pitchFamily="18" charset="0"/>
                <a:ea typeface="標楷體" panose="03000509000000000000" pitchFamily="65" charset="-120"/>
              </a:rPr>
              <a:t>3-3 </a:t>
            </a:r>
            <a:r>
              <a:rPr lang="zh-TW" altLang="en-US" dirty="0">
                <a:latin typeface="Times New Roman" panose="02020603050405020304" pitchFamily="18" charset="0"/>
                <a:ea typeface="標楷體" panose="03000509000000000000" pitchFamily="65" charset="-120"/>
              </a:rPr>
              <a:t>技術指標參數對應表</a:t>
            </a:r>
          </a:p>
        </p:txBody>
      </p:sp>
      <p:pic>
        <p:nvPicPr>
          <p:cNvPr id="5" name="圖片 4">
            <a:extLst>
              <a:ext uri="{FF2B5EF4-FFF2-40B4-BE49-F238E27FC236}">
                <a16:creationId xmlns:a16="http://schemas.microsoft.com/office/drawing/2014/main" id="{A86A46F4-5BC4-2583-A2A1-372951E5A6D2}"/>
              </a:ext>
            </a:extLst>
          </p:cNvPr>
          <p:cNvPicPr>
            <a:picLocks noChangeAspect="1"/>
          </p:cNvPicPr>
          <p:nvPr/>
        </p:nvPicPr>
        <p:blipFill>
          <a:blip r:embed="rId2"/>
          <a:stretch>
            <a:fillRect/>
          </a:stretch>
        </p:blipFill>
        <p:spPr>
          <a:xfrm>
            <a:off x="2631665" y="3469330"/>
            <a:ext cx="6496050" cy="1819275"/>
          </a:xfrm>
          <a:prstGeom prst="rect">
            <a:avLst/>
          </a:prstGeom>
        </p:spPr>
      </p:pic>
    </p:spTree>
    <p:extLst>
      <p:ext uri="{BB962C8B-B14F-4D97-AF65-F5344CB8AC3E}">
        <p14:creationId xmlns:p14="http://schemas.microsoft.com/office/powerpoint/2010/main" val="7215053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5">
            <a:extLst>
              <a:ext uri="{FF2B5EF4-FFF2-40B4-BE49-F238E27FC236}">
                <a16:creationId xmlns:a16="http://schemas.microsoft.com/office/drawing/2014/main" id="{43AB43F4-931E-402D-ABA3-DAD45D271163}"/>
              </a:ext>
            </a:extLst>
          </p:cNvPr>
          <p:cNvSpPr/>
          <p:nvPr/>
        </p:nvSpPr>
        <p:spPr>
          <a:xfrm>
            <a:off x="1320802" y="1"/>
            <a:ext cx="9550398" cy="771316"/>
          </a:xfrm>
          <a:custGeom>
            <a:avLst/>
            <a:gdLst>
              <a:gd name="connsiteX0" fmla="*/ 0 w 9550398"/>
              <a:gd name="connsiteY0" fmla="*/ 0 h 638381"/>
              <a:gd name="connsiteX1" fmla="*/ 9550398 w 9550398"/>
              <a:gd name="connsiteY1" fmla="*/ 0 h 638381"/>
              <a:gd name="connsiteX2" fmla="*/ 9550398 w 9550398"/>
              <a:gd name="connsiteY2" fmla="*/ 549495 h 638381"/>
              <a:gd name="connsiteX3" fmla="*/ 9461512 w 9550398"/>
              <a:gd name="connsiteY3" fmla="*/ 638381 h 638381"/>
              <a:gd name="connsiteX4" fmla="*/ 88886 w 9550398"/>
              <a:gd name="connsiteY4" fmla="*/ 638381 h 638381"/>
              <a:gd name="connsiteX5" fmla="*/ 0 w 9550398"/>
              <a:gd name="connsiteY5" fmla="*/ 549495 h 638381"/>
              <a:gd name="connsiteX6" fmla="*/ 0 w 9550398"/>
              <a:gd name="connsiteY6" fmla="*/ 0 h 63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0398" h="638381">
                <a:moveTo>
                  <a:pt x="0" y="0"/>
                </a:moveTo>
                <a:lnTo>
                  <a:pt x="9550398" y="0"/>
                </a:lnTo>
                <a:lnTo>
                  <a:pt x="9550398" y="549495"/>
                </a:lnTo>
                <a:cubicBezTo>
                  <a:pt x="9550398" y="598585"/>
                  <a:pt x="9510602" y="638381"/>
                  <a:pt x="9461512" y="638381"/>
                </a:cubicBezTo>
                <a:lnTo>
                  <a:pt x="88886" y="638381"/>
                </a:lnTo>
                <a:cubicBezTo>
                  <a:pt x="39796" y="638381"/>
                  <a:pt x="0" y="598585"/>
                  <a:pt x="0" y="549495"/>
                </a:cubicBez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標楷體" panose="03000509000000000000" pitchFamily="65" charset="-120"/>
                <a:ea typeface="標楷體" panose="03000509000000000000" pitchFamily="65" charset="-120"/>
              </a:rPr>
              <a:t>投資組合模型：深度強化學習投資組合</a:t>
            </a:r>
            <a:r>
              <a:rPr lang="en-US" altLang="zh-TW" sz="3600" b="1"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(1/2)</a:t>
            </a:r>
            <a:endParaRPr lang="zh-CN" altLang="en-US" sz="3600" b="1"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 name="投影片編號版面配置區 5">
            <a:extLst>
              <a:ext uri="{FF2B5EF4-FFF2-40B4-BE49-F238E27FC236}">
                <a16:creationId xmlns:a16="http://schemas.microsoft.com/office/drawing/2014/main" id="{64E6C26C-8DF3-402B-A302-D62DC32CEBAE}"/>
              </a:ext>
            </a:extLst>
          </p:cNvPr>
          <p:cNvSpPr>
            <a:spLocks noGrp="1"/>
          </p:cNvSpPr>
          <p:nvPr>
            <p:ph type="sldNum" sz="quarter" idx="12"/>
          </p:nvPr>
        </p:nvSpPr>
        <p:spPr/>
        <p:txBody>
          <a:bodyPr/>
          <a:lstStyle/>
          <a:p>
            <a:fld id="{22A865DF-6F26-4D35-B0EB-90B9C6888EB6}" type="slidenum">
              <a:rPr lang="zh-TW" altLang="en-US" smtClean="0"/>
              <a:t>29</a:t>
            </a:fld>
            <a:endParaRPr lang="zh-TW" altLang="en-US"/>
          </a:p>
        </p:txBody>
      </p:sp>
      <p:sp>
        <p:nvSpPr>
          <p:cNvPr id="13" name="內容版面配置區 2">
            <a:extLst>
              <a:ext uri="{FF2B5EF4-FFF2-40B4-BE49-F238E27FC236}">
                <a16:creationId xmlns:a16="http://schemas.microsoft.com/office/drawing/2014/main" id="{369A0551-0A47-5C53-D3CD-1032F6326C98}"/>
              </a:ext>
            </a:extLst>
          </p:cNvPr>
          <p:cNvSpPr>
            <a:spLocks noGrp="1"/>
          </p:cNvSpPr>
          <p:nvPr>
            <p:ph idx="1"/>
          </p:nvPr>
        </p:nvSpPr>
        <p:spPr>
          <a:xfrm>
            <a:off x="1130710" y="1018974"/>
            <a:ext cx="10223090" cy="5480149"/>
          </a:xfrm>
        </p:spPr>
        <p:txBody>
          <a:bodyPr>
            <a:normAutofit fontScale="92500" lnSpcReduction="20000"/>
          </a:bodyPr>
          <a:lstStyle/>
          <a:p>
            <a:r>
              <a:rPr lang="zh-TW" altLang="en-US" sz="2500" dirty="0">
                <a:latin typeface="Times New Roman" panose="02020603050405020304" pitchFamily="18" charset="0"/>
                <a:ea typeface="標楷體" panose="03000509000000000000" pitchFamily="65" charset="-120"/>
              </a:rPr>
              <a:t>模型：</a:t>
            </a:r>
            <a:r>
              <a:rPr lang="en-US" altLang="zh-TW" sz="2500" dirty="0">
                <a:latin typeface="Times New Roman" panose="02020603050405020304" pitchFamily="18" charset="0"/>
                <a:ea typeface="標楷體" panose="03000509000000000000" pitchFamily="65" charset="-120"/>
              </a:rPr>
              <a:t>A2C</a:t>
            </a:r>
            <a:r>
              <a:rPr lang="zh-TW" altLang="en-US" sz="2500" dirty="0">
                <a:latin typeface="Times New Roman" panose="02020603050405020304" pitchFamily="18" charset="0"/>
                <a:ea typeface="標楷體" panose="03000509000000000000" pitchFamily="65" charset="-120"/>
              </a:rPr>
              <a:t>、</a:t>
            </a:r>
            <a:r>
              <a:rPr lang="en-US" altLang="zh-TW" sz="2500" dirty="0">
                <a:latin typeface="Times New Roman" panose="02020603050405020304" pitchFamily="18" charset="0"/>
                <a:ea typeface="標楷體" panose="03000509000000000000" pitchFamily="65" charset="-120"/>
              </a:rPr>
              <a:t>PPO</a:t>
            </a:r>
            <a:r>
              <a:rPr lang="zh-TW" altLang="en-US" sz="2500" dirty="0">
                <a:latin typeface="Times New Roman" panose="02020603050405020304" pitchFamily="18" charset="0"/>
                <a:ea typeface="標楷體" panose="03000509000000000000" pitchFamily="65" charset="-120"/>
              </a:rPr>
              <a:t>。</a:t>
            </a:r>
            <a:endParaRPr lang="en-US" altLang="zh-TW" sz="2500" dirty="0">
              <a:latin typeface="Times New Roman" panose="02020603050405020304" pitchFamily="18" charset="0"/>
              <a:ea typeface="標楷體" panose="03000509000000000000" pitchFamily="65" charset="-120"/>
            </a:endParaRPr>
          </a:p>
          <a:p>
            <a:endParaRPr lang="en-US" altLang="zh-TW" sz="2500" dirty="0">
              <a:latin typeface="Times New Roman" panose="02020603050405020304" pitchFamily="18" charset="0"/>
              <a:ea typeface="標楷體" panose="03000509000000000000" pitchFamily="65" charset="-120"/>
            </a:endParaRPr>
          </a:p>
          <a:p>
            <a:r>
              <a:rPr lang="zh-TW" altLang="en-US" sz="2500" dirty="0">
                <a:latin typeface="Times New Roman" panose="02020603050405020304" pitchFamily="18" charset="0"/>
                <a:ea typeface="標楷體" panose="03000509000000000000" pitchFamily="65" charset="-120"/>
              </a:rPr>
              <a:t>訓練集：訓練集部份會採用 </a:t>
            </a:r>
            <a:r>
              <a:rPr lang="en-US" altLang="zh-TW" sz="2500" dirty="0">
                <a:latin typeface="Times New Roman" panose="02020603050405020304" pitchFamily="18" charset="0"/>
                <a:ea typeface="標楷體" panose="03000509000000000000" pitchFamily="65" charset="-120"/>
              </a:rPr>
              <a:t>1 </a:t>
            </a:r>
            <a:r>
              <a:rPr lang="zh-TW" altLang="en-US" sz="2500" dirty="0">
                <a:latin typeface="Times New Roman" panose="02020603050405020304" pitchFamily="18" charset="0"/>
                <a:ea typeface="標楷體" panose="03000509000000000000" pitchFamily="65" charset="-120"/>
              </a:rPr>
              <a:t>至 </a:t>
            </a:r>
            <a:r>
              <a:rPr lang="en-US" altLang="zh-TW" sz="2500" dirty="0">
                <a:latin typeface="Times New Roman" panose="02020603050405020304" pitchFamily="18" charset="0"/>
                <a:ea typeface="標楷體" panose="03000509000000000000" pitchFamily="65" charset="-120"/>
              </a:rPr>
              <a:t>10 </a:t>
            </a:r>
            <a:r>
              <a:rPr lang="zh-TW" altLang="en-US" sz="2500" dirty="0">
                <a:latin typeface="Times New Roman" panose="02020603050405020304" pitchFamily="18" charset="0"/>
                <a:ea typeface="標楷體" panose="03000509000000000000" pitchFamily="65" charset="-120"/>
              </a:rPr>
              <a:t>年分別訓練模型，以找出最佳表現。</a:t>
            </a:r>
            <a:endParaRPr lang="en-US" altLang="zh-TW" sz="2500" dirty="0">
              <a:latin typeface="Times New Roman" panose="02020603050405020304" pitchFamily="18" charset="0"/>
              <a:ea typeface="標楷體" panose="03000509000000000000" pitchFamily="65" charset="-120"/>
            </a:endParaRPr>
          </a:p>
          <a:p>
            <a:endParaRPr lang="en-US" altLang="zh-TW" sz="2500" dirty="0">
              <a:latin typeface="Times New Roman" panose="02020603050405020304" pitchFamily="18" charset="0"/>
              <a:ea typeface="標楷體" panose="03000509000000000000" pitchFamily="65" charset="-120"/>
            </a:endParaRPr>
          </a:p>
          <a:p>
            <a:r>
              <a:rPr lang="zh-TW" altLang="en-US" sz="2500" dirty="0">
                <a:latin typeface="Times New Roman" panose="02020603050405020304" pitchFamily="18" charset="0"/>
                <a:ea typeface="標楷體" panose="03000509000000000000" pitchFamily="65" charset="-120"/>
              </a:rPr>
              <a:t>測試集：採用 </a:t>
            </a:r>
            <a:r>
              <a:rPr lang="en-US" altLang="zh-TW" sz="2500" dirty="0">
                <a:latin typeface="Times New Roman" panose="02020603050405020304" pitchFamily="18" charset="0"/>
                <a:ea typeface="標楷體" panose="03000509000000000000" pitchFamily="65" charset="-120"/>
              </a:rPr>
              <a:t>1 </a:t>
            </a:r>
            <a:r>
              <a:rPr lang="zh-TW" altLang="en-US" sz="2500" dirty="0">
                <a:latin typeface="Times New Roman" panose="02020603050405020304" pitchFamily="18" charset="0"/>
                <a:ea typeface="標楷體" panose="03000509000000000000" pitchFamily="65" charset="-120"/>
              </a:rPr>
              <a:t>年來驗證模型。</a:t>
            </a:r>
            <a:endParaRPr lang="en-US" altLang="zh-TW" sz="2500" dirty="0">
              <a:latin typeface="Times New Roman" panose="02020603050405020304" pitchFamily="18" charset="0"/>
              <a:ea typeface="標楷體" panose="03000509000000000000" pitchFamily="65" charset="-120"/>
            </a:endParaRPr>
          </a:p>
          <a:p>
            <a:endParaRPr lang="en-US" altLang="zh-TW" sz="2500" dirty="0">
              <a:latin typeface="Times New Roman" panose="02020603050405020304" pitchFamily="18" charset="0"/>
              <a:ea typeface="標楷體" panose="03000509000000000000" pitchFamily="65" charset="-120"/>
            </a:endParaRPr>
          </a:p>
          <a:p>
            <a:r>
              <a:rPr lang="zh-TW" altLang="en-US" sz="2500" dirty="0">
                <a:latin typeface="Times New Roman" panose="02020603050405020304" pitchFamily="18" charset="0"/>
                <a:ea typeface="標楷體" panose="03000509000000000000" pitchFamily="65" charset="-120"/>
              </a:rPr>
              <a:t>交易策略：將實驗以每 </a:t>
            </a:r>
            <a:r>
              <a:rPr lang="en-US" altLang="zh-TW" sz="2500" dirty="0">
                <a:latin typeface="Times New Roman" panose="02020603050405020304" pitchFamily="18" charset="0"/>
                <a:ea typeface="標楷體" panose="03000509000000000000" pitchFamily="65" charset="-120"/>
              </a:rPr>
              <a:t>5 </a:t>
            </a:r>
            <a:r>
              <a:rPr lang="zh-TW" altLang="en-US" sz="2500" dirty="0">
                <a:latin typeface="Times New Roman" panose="02020603050405020304" pitchFamily="18" charset="0"/>
                <a:ea typeface="標楷體" panose="03000509000000000000" pitchFamily="65" charset="-120"/>
              </a:rPr>
              <a:t>日、</a:t>
            </a:r>
            <a:r>
              <a:rPr lang="en-US" altLang="zh-TW" sz="2500" dirty="0">
                <a:latin typeface="Times New Roman" panose="02020603050405020304" pitchFamily="18" charset="0"/>
                <a:ea typeface="標楷體" panose="03000509000000000000" pitchFamily="65" charset="-120"/>
              </a:rPr>
              <a:t>10 </a:t>
            </a:r>
            <a:r>
              <a:rPr lang="zh-TW" altLang="en-US" sz="2500" dirty="0">
                <a:latin typeface="Times New Roman" panose="02020603050405020304" pitchFamily="18" charset="0"/>
                <a:ea typeface="標楷體" panose="03000509000000000000" pitchFamily="65" charset="-120"/>
              </a:rPr>
              <a:t>日、</a:t>
            </a:r>
            <a:r>
              <a:rPr lang="en-US" altLang="zh-TW" sz="2500" dirty="0">
                <a:latin typeface="Times New Roman" panose="02020603050405020304" pitchFamily="18" charset="0"/>
                <a:ea typeface="標楷體" panose="03000509000000000000" pitchFamily="65" charset="-120"/>
              </a:rPr>
              <a:t>15 </a:t>
            </a:r>
            <a:r>
              <a:rPr lang="zh-TW" altLang="en-US" sz="2500" dirty="0">
                <a:latin typeface="Times New Roman" panose="02020603050405020304" pitchFamily="18" charset="0"/>
                <a:ea typeface="標楷體" panose="03000509000000000000" pitchFamily="65" charset="-120"/>
              </a:rPr>
              <a:t>日、每月月底進行交易，以驗證投資組合帶來的報酬。</a:t>
            </a:r>
            <a:endParaRPr lang="en-US" altLang="zh-TW" sz="2500" dirty="0">
              <a:latin typeface="Times New Roman" panose="02020603050405020304" pitchFamily="18" charset="0"/>
              <a:ea typeface="標楷體" panose="03000509000000000000" pitchFamily="65" charset="-120"/>
            </a:endParaRPr>
          </a:p>
          <a:p>
            <a:endParaRPr lang="en-US" altLang="zh-TW" sz="2500" dirty="0">
              <a:latin typeface="Times New Roman" panose="02020603050405020304" pitchFamily="18" charset="0"/>
              <a:ea typeface="標楷體" panose="03000509000000000000" pitchFamily="65" charset="-120"/>
            </a:endParaRPr>
          </a:p>
          <a:p>
            <a:r>
              <a:rPr lang="zh-TW" altLang="en-US" sz="2500" dirty="0">
                <a:latin typeface="Times New Roman" panose="02020603050405020304" pitchFamily="18" charset="0"/>
                <a:ea typeface="標楷體" panose="03000509000000000000" pitchFamily="65" charset="-120"/>
              </a:rPr>
              <a:t>資產配置：本研究將以每 </a:t>
            </a:r>
            <a:r>
              <a:rPr lang="en-US" altLang="zh-TW" sz="2500" dirty="0">
                <a:latin typeface="Times New Roman" panose="02020603050405020304" pitchFamily="18" charset="0"/>
                <a:ea typeface="標楷體" panose="03000509000000000000" pitchFamily="65" charset="-120"/>
              </a:rPr>
              <a:t>1 </a:t>
            </a:r>
            <a:r>
              <a:rPr lang="zh-TW" altLang="en-US" sz="2500" dirty="0">
                <a:latin typeface="Times New Roman" panose="02020603050405020304" pitchFamily="18" charset="0"/>
                <a:ea typeface="標楷體" panose="03000509000000000000" pitchFamily="65" charset="-120"/>
              </a:rPr>
              <a:t>年進行資產配置。</a:t>
            </a:r>
            <a:endParaRPr lang="en-US" altLang="zh-TW" sz="2500" dirty="0">
              <a:latin typeface="Times New Roman" panose="02020603050405020304" pitchFamily="18" charset="0"/>
              <a:ea typeface="標楷體" panose="03000509000000000000" pitchFamily="65" charset="-120"/>
            </a:endParaRPr>
          </a:p>
          <a:p>
            <a:endParaRPr lang="en-US" altLang="zh-TW" sz="2500" dirty="0">
              <a:latin typeface="Times New Roman" panose="02020603050405020304" pitchFamily="18" charset="0"/>
              <a:ea typeface="標楷體" panose="03000509000000000000" pitchFamily="65" charset="-120"/>
            </a:endParaRPr>
          </a:p>
          <a:p>
            <a:r>
              <a:rPr lang="en-US" altLang="zh-TW" sz="2500" dirty="0">
                <a:latin typeface="Times New Roman" panose="02020603050405020304" pitchFamily="18" charset="0"/>
                <a:ea typeface="標楷體" panose="03000509000000000000" pitchFamily="65" charset="-120"/>
              </a:rPr>
              <a:t>Input </a:t>
            </a:r>
            <a:r>
              <a:rPr lang="zh-TW" altLang="en-US" sz="2500" dirty="0">
                <a:latin typeface="Times New Roman" panose="02020603050405020304" pitchFamily="18" charset="0"/>
                <a:ea typeface="標楷體" panose="03000509000000000000" pitchFamily="65" charset="-120"/>
              </a:rPr>
              <a:t>：</a:t>
            </a:r>
            <a:r>
              <a:rPr lang="en-US" altLang="zh-TW" sz="2500" dirty="0">
                <a:latin typeface="Times New Roman" panose="02020603050405020304" pitchFamily="18" charset="0"/>
                <a:ea typeface="標楷體" panose="03000509000000000000" pitchFamily="65" charset="-120"/>
              </a:rPr>
              <a:t>MACD</a:t>
            </a:r>
            <a:r>
              <a:rPr lang="zh-TW" altLang="en-US" sz="2500" dirty="0">
                <a:latin typeface="Times New Roman" panose="02020603050405020304" pitchFamily="18" charset="0"/>
                <a:ea typeface="標楷體" panose="03000509000000000000" pitchFamily="65" charset="-120"/>
              </a:rPr>
              <a:t>、</a:t>
            </a:r>
            <a:r>
              <a:rPr lang="en-US" altLang="zh-TW" sz="2500" dirty="0">
                <a:latin typeface="Times New Roman" panose="02020603050405020304" pitchFamily="18" charset="0"/>
                <a:ea typeface="標楷體" panose="03000509000000000000" pitchFamily="65" charset="-120"/>
              </a:rPr>
              <a:t>RSI</a:t>
            </a:r>
            <a:r>
              <a:rPr lang="zh-TW" altLang="en-US" sz="2500" dirty="0">
                <a:latin typeface="Times New Roman" panose="02020603050405020304" pitchFamily="18" charset="0"/>
                <a:ea typeface="標楷體" panose="03000509000000000000" pitchFamily="65" charset="-120"/>
              </a:rPr>
              <a:t>、協方差矩陣。</a:t>
            </a:r>
            <a:endParaRPr lang="en-US" altLang="zh-TW" sz="2500" dirty="0">
              <a:latin typeface="Times New Roman" panose="02020603050405020304" pitchFamily="18" charset="0"/>
              <a:ea typeface="標楷體" panose="03000509000000000000" pitchFamily="65" charset="-120"/>
            </a:endParaRPr>
          </a:p>
          <a:p>
            <a:endParaRPr lang="en-US" altLang="zh-TW" sz="2500" dirty="0">
              <a:latin typeface="Times New Roman" panose="02020603050405020304" pitchFamily="18" charset="0"/>
              <a:ea typeface="標楷體" panose="03000509000000000000" pitchFamily="65" charset="-120"/>
            </a:endParaRPr>
          </a:p>
          <a:p>
            <a:r>
              <a:rPr lang="en-US" altLang="zh-TW" sz="2500" dirty="0">
                <a:latin typeface="Times New Roman" panose="02020603050405020304" pitchFamily="18" charset="0"/>
                <a:ea typeface="標楷體" panose="03000509000000000000" pitchFamily="65" charset="-120"/>
              </a:rPr>
              <a:t>Output</a:t>
            </a:r>
            <a:r>
              <a:rPr lang="zh-TW" altLang="en-US" sz="2500" dirty="0">
                <a:latin typeface="Times New Roman" panose="02020603050405020304" pitchFamily="18" charset="0"/>
                <a:ea typeface="標楷體" panose="03000509000000000000" pitchFamily="65" charset="-120"/>
              </a:rPr>
              <a:t>：由於有 </a:t>
            </a:r>
            <a:r>
              <a:rPr lang="en-US" altLang="zh-TW" sz="2500" dirty="0">
                <a:latin typeface="Times New Roman" panose="02020603050405020304" pitchFamily="18" charset="0"/>
                <a:ea typeface="標楷體" panose="03000509000000000000" pitchFamily="65" charset="-120"/>
              </a:rPr>
              <a:t>3 </a:t>
            </a:r>
            <a:r>
              <a:rPr lang="zh-TW" altLang="en-US" sz="2500" dirty="0">
                <a:latin typeface="Times New Roman" panose="02020603050405020304" pitchFamily="18" charset="0"/>
                <a:ea typeface="標楷體" panose="03000509000000000000" pitchFamily="65" charset="-120"/>
              </a:rPr>
              <a:t>種風險個性，因此分 </a:t>
            </a:r>
            <a:r>
              <a:rPr lang="en-US" altLang="zh-TW" sz="2500" dirty="0">
                <a:latin typeface="Times New Roman" panose="02020603050405020304" pitchFamily="18" charset="0"/>
                <a:ea typeface="標楷體" panose="03000509000000000000" pitchFamily="65" charset="-120"/>
              </a:rPr>
              <a:t>3 </a:t>
            </a:r>
            <a:r>
              <a:rPr lang="zh-TW" altLang="en-US" sz="2500" dirty="0">
                <a:latin typeface="Times New Roman" panose="02020603050405020304" pitchFamily="18" charset="0"/>
                <a:ea typeface="標楷體" panose="03000509000000000000" pitchFamily="65" charset="-120"/>
              </a:rPr>
              <a:t>個批次進行投資組合，</a:t>
            </a:r>
            <a:r>
              <a:rPr lang="en-US" altLang="zh-TW" sz="2500" dirty="0">
                <a:latin typeface="Times New Roman" panose="02020603050405020304" pitchFamily="18" charset="0"/>
                <a:ea typeface="標楷體" panose="03000509000000000000" pitchFamily="65" charset="-120"/>
              </a:rPr>
              <a:t>Output </a:t>
            </a:r>
            <a:r>
              <a:rPr lang="zh-TW" altLang="en-US" sz="2500" dirty="0">
                <a:latin typeface="Times New Roman" panose="02020603050405020304" pitchFamily="18" charset="0"/>
                <a:ea typeface="標楷體" panose="03000509000000000000" pitchFamily="65" charset="-120"/>
              </a:rPr>
              <a:t>為保守型投資組合、穩健型投資組合、積極型投資組合。</a:t>
            </a:r>
            <a:endParaRPr lang="en-US" altLang="zh-TW" sz="25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4130513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72F6E11-A573-4D17-8254-EBCDAFFB7FAE}"/>
              </a:ext>
            </a:extLst>
          </p:cNvPr>
          <p:cNvSpPr/>
          <p:nvPr/>
        </p:nvSpPr>
        <p:spPr>
          <a:xfrm>
            <a:off x="-36970" y="-88900"/>
            <a:ext cx="3916143" cy="6946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1FF973EE-DBB4-4BB1-A236-64C7677382EA}"/>
              </a:ext>
            </a:extLst>
          </p:cNvPr>
          <p:cNvSpPr/>
          <p:nvPr/>
        </p:nvSpPr>
        <p:spPr>
          <a:xfrm>
            <a:off x="0" y="504661"/>
            <a:ext cx="3879173" cy="1200329"/>
          </a:xfrm>
          <a:prstGeom prst="rect">
            <a:avLst/>
          </a:prstGeom>
        </p:spPr>
        <p:txBody>
          <a:bodyPr wrap="square">
            <a:spAutoFit/>
          </a:bodyPr>
          <a:lstStyle/>
          <a:p>
            <a:pPr algn="ctr"/>
            <a:r>
              <a:rPr lang="en-US" altLang="zh-CN" sz="7200" dirty="0">
                <a:solidFill>
                  <a:schemeClr val="bg1"/>
                </a:solidFill>
                <a:latin typeface="Times New Roman" panose="02020603050405020304" pitchFamily="18" charset="0"/>
                <a:ea typeface="阿里巴巴普惠体 2.0 45 Light" panose="00020600040101010101" pitchFamily="18" charset="-122"/>
                <a:cs typeface="Times New Roman" panose="02020603050405020304" pitchFamily="18" charset="0"/>
              </a:rPr>
              <a:t>01</a:t>
            </a:r>
            <a:endParaRPr lang="zh-CN" altLang="en-US" sz="8000" i="1" dirty="0">
              <a:solidFill>
                <a:schemeClr val="bg1"/>
              </a:solidFill>
              <a:latin typeface="Times New Roman" panose="02020603050405020304" pitchFamily="18" charset="0"/>
              <a:ea typeface="阿里巴巴普惠体 2.0 45 Light" panose="00020600040101010101" pitchFamily="18" charset="-122"/>
              <a:cs typeface="Times New Roman" panose="02020603050405020304" pitchFamily="18" charset="0"/>
            </a:endParaRPr>
          </a:p>
        </p:txBody>
      </p:sp>
      <p:sp>
        <p:nvSpPr>
          <p:cNvPr id="11" name="矩形 10">
            <a:extLst>
              <a:ext uri="{FF2B5EF4-FFF2-40B4-BE49-F238E27FC236}">
                <a16:creationId xmlns:a16="http://schemas.microsoft.com/office/drawing/2014/main" id="{187F352B-948D-4108-B0BD-9CD5C300172F}"/>
              </a:ext>
            </a:extLst>
          </p:cNvPr>
          <p:cNvSpPr/>
          <p:nvPr/>
        </p:nvSpPr>
        <p:spPr>
          <a:xfrm>
            <a:off x="950319" y="2232821"/>
            <a:ext cx="1562574" cy="1966644"/>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solidFill>
                  <a:prstClr val="white"/>
                </a:solidFill>
              </a:ln>
              <a:solidFill>
                <a:srgbClr val="82318E"/>
              </a:solidFill>
              <a:effectLst/>
              <a:uLnTx/>
              <a:uFillTx/>
              <a:latin typeface="Segoe UI"/>
              <a:ea typeface="阿里巴巴普惠体 R" panose="00020600040101010101" pitchFamily="18" charset="-122"/>
              <a:cs typeface="+mn-cs"/>
            </a:endParaRPr>
          </a:p>
        </p:txBody>
      </p:sp>
      <p:sp>
        <p:nvSpPr>
          <p:cNvPr id="15" name="文本框 18">
            <a:extLst>
              <a:ext uri="{FF2B5EF4-FFF2-40B4-BE49-F238E27FC236}">
                <a16:creationId xmlns:a16="http://schemas.microsoft.com/office/drawing/2014/main" id="{4969FF42-A7B5-46BD-96AE-F595D26D8D34}"/>
              </a:ext>
            </a:extLst>
          </p:cNvPr>
          <p:cNvSpPr txBox="1"/>
          <p:nvPr/>
        </p:nvSpPr>
        <p:spPr>
          <a:xfrm>
            <a:off x="1183477" y="2663183"/>
            <a:ext cx="2499403" cy="901470"/>
          </a:xfrm>
          <a:prstGeom prst="rect">
            <a:avLst/>
          </a:prstGeom>
          <a:solidFill>
            <a:schemeClr val="accent1"/>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algn="ctr">
              <a:defRPr>
                <a:solidFill>
                  <a:schemeClr val="lt1"/>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TW" altLang="en-US" sz="8000" b="1" spc="300" dirty="0">
                <a:solidFill>
                  <a:schemeClr val="bg1">
                    <a:lumMod val="95000"/>
                  </a:schemeClr>
                </a:solidFill>
                <a:latin typeface="標楷體" panose="03000509000000000000" pitchFamily="65" charset="-120"/>
                <a:ea typeface="標楷體" panose="03000509000000000000" pitchFamily="65" charset="-120"/>
                <a:cs typeface="+mn-ea"/>
                <a:sym typeface="+mn-lt"/>
              </a:rPr>
              <a:t>緒論</a:t>
            </a:r>
            <a:endParaRPr lang="zh-CN" altLang="en-US" sz="8000" b="1" spc="300" dirty="0">
              <a:solidFill>
                <a:schemeClr val="bg1">
                  <a:lumMod val="95000"/>
                </a:schemeClr>
              </a:solidFill>
              <a:latin typeface="標楷體" panose="03000509000000000000" pitchFamily="65" charset="-120"/>
              <a:ea typeface="標楷體" panose="03000509000000000000" pitchFamily="65" charset="-120"/>
              <a:cs typeface="+mn-ea"/>
              <a:sym typeface="+mn-lt"/>
            </a:endParaRPr>
          </a:p>
        </p:txBody>
      </p:sp>
      <p:sp>
        <p:nvSpPr>
          <p:cNvPr id="18" name="矩形 17">
            <a:extLst>
              <a:ext uri="{FF2B5EF4-FFF2-40B4-BE49-F238E27FC236}">
                <a16:creationId xmlns:a16="http://schemas.microsoft.com/office/drawing/2014/main" id="{FD56FBCC-63D8-4A2A-8618-E32505B28D5E}"/>
              </a:ext>
            </a:extLst>
          </p:cNvPr>
          <p:cNvSpPr/>
          <p:nvPr/>
        </p:nvSpPr>
        <p:spPr>
          <a:xfrm>
            <a:off x="5575578" y="1579226"/>
            <a:ext cx="3117322" cy="461665"/>
          </a:xfrm>
          <a:prstGeom prst="rect">
            <a:avLst/>
          </a:prstGeom>
          <a:no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000" b="1" spc="300" dirty="0">
                <a:solidFill>
                  <a:schemeClr val="tx1"/>
                </a:solidFill>
                <a:latin typeface="標楷體" panose="03000509000000000000" pitchFamily="65" charset="-120"/>
                <a:ea typeface="標楷體" panose="03000509000000000000" pitchFamily="65" charset="-120"/>
                <a:cs typeface="+mn-ea"/>
                <a:sym typeface="+mn-lt"/>
              </a:rPr>
              <a:t>研究背景與動機</a:t>
            </a:r>
            <a:endParaRPr lang="zh-CN" altLang="en-US" sz="3000" dirty="0">
              <a:solidFill>
                <a:schemeClr val="tx1"/>
              </a:solidFill>
              <a:cs typeface="+mn-ea"/>
            </a:endParaRPr>
          </a:p>
        </p:txBody>
      </p:sp>
      <p:sp>
        <p:nvSpPr>
          <p:cNvPr id="37" name="矩形 36">
            <a:extLst>
              <a:ext uri="{FF2B5EF4-FFF2-40B4-BE49-F238E27FC236}">
                <a16:creationId xmlns:a16="http://schemas.microsoft.com/office/drawing/2014/main" id="{5CEE0A9D-C1F7-4853-BB86-501BF9FBD428}"/>
              </a:ext>
            </a:extLst>
          </p:cNvPr>
          <p:cNvSpPr/>
          <p:nvPr/>
        </p:nvSpPr>
        <p:spPr>
          <a:xfrm>
            <a:off x="5575578" y="2632372"/>
            <a:ext cx="1937746" cy="461665"/>
          </a:xfrm>
          <a:prstGeom prst="rect">
            <a:avLst/>
          </a:prstGeom>
          <a:no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3000" b="1" spc="300" dirty="0">
                <a:solidFill>
                  <a:schemeClr val="tx1"/>
                </a:solidFill>
                <a:latin typeface="標楷體" panose="03000509000000000000" pitchFamily="65" charset="-120"/>
                <a:ea typeface="標楷體" panose="03000509000000000000" pitchFamily="65" charset="-120"/>
                <a:cs typeface="+mn-ea"/>
                <a:sym typeface="+mn-lt"/>
              </a:rPr>
              <a:t>研究目的</a:t>
            </a:r>
            <a:endParaRPr lang="zh-CN" altLang="en-US" sz="3000" b="1" spc="300" dirty="0">
              <a:solidFill>
                <a:schemeClr val="tx1"/>
              </a:solidFill>
              <a:latin typeface="標楷體" panose="03000509000000000000" pitchFamily="65" charset="-120"/>
              <a:ea typeface="標楷體" panose="03000509000000000000" pitchFamily="65" charset="-120"/>
              <a:cs typeface="+mn-ea"/>
            </a:endParaRPr>
          </a:p>
        </p:txBody>
      </p:sp>
      <p:sp>
        <p:nvSpPr>
          <p:cNvPr id="41" name="矩形 40">
            <a:extLst>
              <a:ext uri="{FF2B5EF4-FFF2-40B4-BE49-F238E27FC236}">
                <a16:creationId xmlns:a16="http://schemas.microsoft.com/office/drawing/2014/main" id="{325774D0-C5B9-493E-9373-2C29DD406268}"/>
              </a:ext>
            </a:extLst>
          </p:cNvPr>
          <p:cNvSpPr/>
          <p:nvPr/>
        </p:nvSpPr>
        <p:spPr>
          <a:xfrm>
            <a:off x="5575578" y="3590992"/>
            <a:ext cx="3117322" cy="461665"/>
          </a:xfrm>
          <a:prstGeom prst="rect">
            <a:avLst/>
          </a:prstGeom>
          <a:no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3000" b="1" spc="300" dirty="0">
                <a:solidFill>
                  <a:schemeClr val="tx1"/>
                </a:solidFill>
                <a:latin typeface="標楷體" panose="03000509000000000000" pitchFamily="65" charset="-120"/>
                <a:ea typeface="標楷體" panose="03000509000000000000" pitchFamily="65" charset="-120"/>
                <a:cs typeface="+mn-ea"/>
                <a:sym typeface="+mn-lt"/>
              </a:rPr>
              <a:t>研究範圍與限制</a:t>
            </a:r>
            <a:endParaRPr lang="zh-CN" altLang="en-US" sz="3000" b="1" spc="300" dirty="0">
              <a:solidFill>
                <a:schemeClr val="tx1"/>
              </a:solidFill>
              <a:latin typeface="標楷體" panose="03000509000000000000" pitchFamily="65" charset="-120"/>
              <a:ea typeface="標楷體" panose="03000509000000000000" pitchFamily="65" charset="-120"/>
              <a:cs typeface="+mn-ea"/>
            </a:endParaRPr>
          </a:p>
        </p:txBody>
      </p:sp>
      <p:sp>
        <p:nvSpPr>
          <p:cNvPr id="5" name="投影片編號版面配置區 4">
            <a:extLst>
              <a:ext uri="{FF2B5EF4-FFF2-40B4-BE49-F238E27FC236}">
                <a16:creationId xmlns:a16="http://schemas.microsoft.com/office/drawing/2014/main" id="{0CB9AD78-6270-412F-86FF-4EB5F6842B98}"/>
              </a:ext>
            </a:extLst>
          </p:cNvPr>
          <p:cNvSpPr>
            <a:spLocks noGrp="1"/>
          </p:cNvSpPr>
          <p:nvPr>
            <p:ph type="sldNum" sz="quarter" idx="12"/>
          </p:nvPr>
        </p:nvSpPr>
        <p:spPr/>
        <p:txBody>
          <a:bodyPr/>
          <a:lstStyle/>
          <a:p>
            <a:fld id="{22A865DF-6F26-4D35-B0EB-90B9C6888EB6}" type="slidenum">
              <a:rPr lang="zh-TW" altLang="en-US" smtClean="0"/>
              <a:t>3</a:t>
            </a:fld>
            <a:endParaRPr lang="zh-TW" altLang="en-US"/>
          </a:p>
        </p:txBody>
      </p:sp>
      <p:sp>
        <p:nvSpPr>
          <p:cNvPr id="13" name="椭圆 3">
            <a:extLst>
              <a:ext uri="{FF2B5EF4-FFF2-40B4-BE49-F238E27FC236}">
                <a16:creationId xmlns:a16="http://schemas.microsoft.com/office/drawing/2014/main" id="{FFA2A0F0-AB5C-4AE5-9803-ED4683822F1E}"/>
              </a:ext>
            </a:extLst>
          </p:cNvPr>
          <p:cNvSpPr/>
          <p:nvPr/>
        </p:nvSpPr>
        <p:spPr>
          <a:xfrm>
            <a:off x="4892261" y="1489953"/>
            <a:ext cx="640210" cy="640210"/>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dirty="0">
                <a:latin typeface="Times New Roman" panose="02020603050405020304" pitchFamily="18" charset="0"/>
                <a:cs typeface="Times New Roman" panose="02020603050405020304" pitchFamily="18" charset="0"/>
                <a:sym typeface="+mn-lt"/>
              </a:rPr>
              <a:t>1</a:t>
            </a:r>
            <a:endParaRPr lang="zh-CN" altLang="en-US" sz="3000" dirty="0">
              <a:latin typeface="Times New Roman" panose="02020603050405020304" pitchFamily="18" charset="0"/>
              <a:cs typeface="Times New Roman" panose="02020603050405020304" pitchFamily="18" charset="0"/>
              <a:sym typeface="+mn-lt"/>
            </a:endParaRPr>
          </a:p>
        </p:txBody>
      </p:sp>
      <p:sp>
        <p:nvSpPr>
          <p:cNvPr id="14" name="椭圆 3">
            <a:extLst>
              <a:ext uri="{FF2B5EF4-FFF2-40B4-BE49-F238E27FC236}">
                <a16:creationId xmlns:a16="http://schemas.microsoft.com/office/drawing/2014/main" id="{CF4FAEF5-5B79-4C40-AE56-0A56D01AF6C1}"/>
              </a:ext>
            </a:extLst>
          </p:cNvPr>
          <p:cNvSpPr/>
          <p:nvPr/>
        </p:nvSpPr>
        <p:spPr>
          <a:xfrm>
            <a:off x="4879505" y="2543099"/>
            <a:ext cx="640210" cy="640210"/>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a:latin typeface="Times New Roman" panose="02020603050405020304" pitchFamily="18" charset="0"/>
                <a:cs typeface="Times New Roman" panose="02020603050405020304" pitchFamily="18" charset="0"/>
                <a:sym typeface="+mn-lt"/>
              </a:rPr>
              <a:t>2</a:t>
            </a:r>
            <a:endParaRPr lang="zh-CN" altLang="en-US" sz="3000" dirty="0">
              <a:latin typeface="Times New Roman" panose="02020603050405020304" pitchFamily="18" charset="0"/>
              <a:cs typeface="Times New Roman" panose="02020603050405020304" pitchFamily="18" charset="0"/>
              <a:sym typeface="+mn-lt"/>
            </a:endParaRPr>
          </a:p>
        </p:txBody>
      </p:sp>
      <p:sp>
        <p:nvSpPr>
          <p:cNvPr id="16" name="椭圆 3">
            <a:extLst>
              <a:ext uri="{FF2B5EF4-FFF2-40B4-BE49-F238E27FC236}">
                <a16:creationId xmlns:a16="http://schemas.microsoft.com/office/drawing/2014/main" id="{F1F8FB53-2AB9-4191-BF34-076421B7C558}"/>
              </a:ext>
            </a:extLst>
          </p:cNvPr>
          <p:cNvSpPr/>
          <p:nvPr/>
        </p:nvSpPr>
        <p:spPr>
          <a:xfrm>
            <a:off x="4892261" y="3564653"/>
            <a:ext cx="640210" cy="640210"/>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a:latin typeface="Times New Roman" panose="02020603050405020304" pitchFamily="18" charset="0"/>
                <a:cs typeface="Times New Roman" panose="02020603050405020304" pitchFamily="18" charset="0"/>
                <a:sym typeface="+mn-lt"/>
              </a:rPr>
              <a:t>3</a:t>
            </a:r>
            <a:endParaRPr lang="zh-CN" altLang="en-US" sz="3000" dirty="0">
              <a:latin typeface="Times New Roman" panose="02020603050405020304" pitchFamily="18" charset="0"/>
              <a:cs typeface="Times New Roman" panose="02020603050405020304" pitchFamily="18" charset="0"/>
              <a:sym typeface="+mn-lt"/>
            </a:endParaRPr>
          </a:p>
        </p:txBody>
      </p:sp>
    </p:spTree>
    <p:extLst>
      <p:ext uri="{BB962C8B-B14F-4D97-AF65-F5344CB8AC3E}">
        <p14:creationId xmlns:p14="http://schemas.microsoft.com/office/powerpoint/2010/main" val="41755870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5">
            <a:extLst>
              <a:ext uri="{FF2B5EF4-FFF2-40B4-BE49-F238E27FC236}">
                <a16:creationId xmlns:a16="http://schemas.microsoft.com/office/drawing/2014/main" id="{43AB43F4-931E-402D-ABA3-DAD45D271163}"/>
              </a:ext>
            </a:extLst>
          </p:cNvPr>
          <p:cNvSpPr/>
          <p:nvPr/>
        </p:nvSpPr>
        <p:spPr>
          <a:xfrm>
            <a:off x="1320802" y="1"/>
            <a:ext cx="9550398" cy="771316"/>
          </a:xfrm>
          <a:custGeom>
            <a:avLst/>
            <a:gdLst>
              <a:gd name="connsiteX0" fmla="*/ 0 w 9550398"/>
              <a:gd name="connsiteY0" fmla="*/ 0 h 638381"/>
              <a:gd name="connsiteX1" fmla="*/ 9550398 w 9550398"/>
              <a:gd name="connsiteY1" fmla="*/ 0 h 638381"/>
              <a:gd name="connsiteX2" fmla="*/ 9550398 w 9550398"/>
              <a:gd name="connsiteY2" fmla="*/ 549495 h 638381"/>
              <a:gd name="connsiteX3" fmla="*/ 9461512 w 9550398"/>
              <a:gd name="connsiteY3" fmla="*/ 638381 h 638381"/>
              <a:gd name="connsiteX4" fmla="*/ 88886 w 9550398"/>
              <a:gd name="connsiteY4" fmla="*/ 638381 h 638381"/>
              <a:gd name="connsiteX5" fmla="*/ 0 w 9550398"/>
              <a:gd name="connsiteY5" fmla="*/ 549495 h 638381"/>
              <a:gd name="connsiteX6" fmla="*/ 0 w 9550398"/>
              <a:gd name="connsiteY6" fmla="*/ 0 h 63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0398" h="638381">
                <a:moveTo>
                  <a:pt x="0" y="0"/>
                </a:moveTo>
                <a:lnTo>
                  <a:pt x="9550398" y="0"/>
                </a:lnTo>
                <a:lnTo>
                  <a:pt x="9550398" y="549495"/>
                </a:lnTo>
                <a:cubicBezTo>
                  <a:pt x="9550398" y="598585"/>
                  <a:pt x="9510602" y="638381"/>
                  <a:pt x="9461512" y="638381"/>
                </a:cubicBezTo>
                <a:lnTo>
                  <a:pt x="88886" y="638381"/>
                </a:lnTo>
                <a:cubicBezTo>
                  <a:pt x="39796" y="638381"/>
                  <a:pt x="0" y="598585"/>
                  <a:pt x="0" y="549495"/>
                </a:cubicBez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標楷體" panose="03000509000000000000" pitchFamily="65" charset="-120"/>
                <a:ea typeface="標楷體" panose="03000509000000000000" pitchFamily="65" charset="-120"/>
              </a:rPr>
              <a:t>投資組合模型：深度強化學習投資組合</a:t>
            </a:r>
            <a:r>
              <a:rPr lang="en-US" altLang="zh-TW" sz="3600" b="1"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(2/2)</a:t>
            </a:r>
            <a:endParaRPr lang="zh-CN" altLang="en-US" sz="3600" b="1" dirty="0">
              <a:solidFill>
                <a:schemeClr val="bg1"/>
              </a:solidFill>
              <a:latin typeface="標楷體" panose="03000509000000000000" pitchFamily="65" charset="-120"/>
              <a:ea typeface="標楷體" panose="03000509000000000000" pitchFamily="65" charset="-120"/>
            </a:endParaRPr>
          </a:p>
        </p:txBody>
      </p:sp>
      <p:sp>
        <p:nvSpPr>
          <p:cNvPr id="6" name="投影片編號版面配置區 5">
            <a:extLst>
              <a:ext uri="{FF2B5EF4-FFF2-40B4-BE49-F238E27FC236}">
                <a16:creationId xmlns:a16="http://schemas.microsoft.com/office/drawing/2014/main" id="{64E6C26C-8DF3-402B-A302-D62DC32CEBAE}"/>
              </a:ext>
            </a:extLst>
          </p:cNvPr>
          <p:cNvSpPr>
            <a:spLocks noGrp="1"/>
          </p:cNvSpPr>
          <p:nvPr>
            <p:ph type="sldNum" sz="quarter" idx="12"/>
          </p:nvPr>
        </p:nvSpPr>
        <p:spPr/>
        <p:txBody>
          <a:bodyPr/>
          <a:lstStyle/>
          <a:p>
            <a:fld id="{22A865DF-6F26-4D35-B0EB-90B9C6888EB6}" type="slidenum">
              <a:rPr lang="zh-TW" altLang="en-US" smtClean="0"/>
              <a:t>30</a:t>
            </a:fld>
            <a:endParaRPr lang="zh-TW" altLang="en-US"/>
          </a:p>
        </p:txBody>
      </p:sp>
      <p:sp>
        <p:nvSpPr>
          <p:cNvPr id="9" name="文字方塊 8">
            <a:extLst>
              <a:ext uri="{FF2B5EF4-FFF2-40B4-BE49-F238E27FC236}">
                <a16:creationId xmlns:a16="http://schemas.microsoft.com/office/drawing/2014/main" id="{1C208F40-FFB8-3FD0-E4CD-254244138922}"/>
              </a:ext>
            </a:extLst>
          </p:cNvPr>
          <p:cNvSpPr txBox="1"/>
          <p:nvPr/>
        </p:nvSpPr>
        <p:spPr>
          <a:xfrm>
            <a:off x="844037" y="4524817"/>
            <a:ext cx="5143807" cy="369332"/>
          </a:xfrm>
          <a:prstGeom prst="rect">
            <a:avLst/>
          </a:prstGeom>
          <a:noFill/>
        </p:spPr>
        <p:txBody>
          <a:bodyPr wrap="square">
            <a:spAutoFit/>
          </a:bodyPr>
          <a:lstStyle/>
          <a:p>
            <a:r>
              <a:rPr lang="zh-TW" altLang="en-US" dirty="0">
                <a:latin typeface="Times New Roman" panose="02020603050405020304" pitchFamily="18" charset="0"/>
                <a:ea typeface="標楷體" panose="03000509000000000000" pitchFamily="65" charset="-120"/>
              </a:rPr>
              <a:t>圖</a:t>
            </a:r>
            <a:r>
              <a:rPr lang="en-US" altLang="zh-TW" dirty="0">
                <a:latin typeface="Times New Roman" panose="02020603050405020304" pitchFamily="18" charset="0"/>
                <a:ea typeface="標楷體" panose="03000509000000000000" pitchFamily="65" charset="-120"/>
              </a:rPr>
              <a:t>3-3 </a:t>
            </a:r>
            <a:r>
              <a:rPr lang="zh-TW" altLang="en-US" dirty="0">
                <a:latin typeface="Times New Roman" panose="02020603050405020304" pitchFamily="18" charset="0"/>
                <a:ea typeface="標楷體" panose="03000509000000000000" pitchFamily="65" charset="-120"/>
              </a:rPr>
              <a:t>深度強化學習於投資組合策略之研究架構圖</a:t>
            </a:r>
          </a:p>
        </p:txBody>
      </p:sp>
      <p:pic>
        <p:nvPicPr>
          <p:cNvPr id="7" name="圖片 6">
            <a:extLst>
              <a:ext uri="{FF2B5EF4-FFF2-40B4-BE49-F238E27FC236}">
                <a16:creationId xmlns:a16="http://schemas.microsoft.com/office/drawing/2014/main" id="{45DD56ED-0973-69FB-DB9E-CFF4E3B59487}"/>
              </a:ext>
            </a:extLst>
          </p:cNvPr>
          <p:cNvPicPr>
            <a:picLocks noChangeAspect="1"/>
          </p:cNvPicPr>
          <p:nvPr/>
        </p:nvPicPr>
        <p:blipFill>
          <a:blip r:embed="rId2"/>
          <a:stretch>
            <a:fillRect/>
          </a:stretch>
        </p:blipFill>
        <p:spPr>
          <a:xfrm>
            <a:off x="192190" y="1799916"/>
            <a:ext cx="6179113" cy="2724901"/>
          </a:xfrm>
          <a:prstGeom prst="rect">
            <a:avLst/>
          </a:prstGeom>
        </p:spPr>
      </p:pic>
      <p:pic>
        <p:nvPicPr>
          <p:cNvPr id="10" name="圖片 9">
            <a:extLst>
              <a:ext uri="{FF2B5EF4-FFF2-40B4-BE49-F238E27FC236}">
                <a16:creationId xmlns:a16="http://schemas.microsoft.com/office/drawing/2014/main" id="{500A26DD-B6F8-D6B1-D857-ACE2AA01245B}"/>
              </a:ext>
            </a:extLst>
          </p:cNvPr>
          <p:cNvPicPr>
            <a:picLocks noChangeAspect="1"/>
          </p:cNvPicPr>
          <p:nvPr/>
        </p:nvPicPr>
        <p:blipFill>
          <a:blip r:embed="rId3"/>
          <a:stretch>
            <a:fillRect/>
          </a:stretch>
        </p:blipFill>
        <p:spPr>
          <a:xfrm>
            <a:off x="6856001" y="1883254"/>
            <a:ext cx="5143807" cy="2770856"/>
          </a:xfrm>
          <a:prstGeom prst="rect">
            <a:avLst/>
          </a:prstGeom>
        </p:spPr>
      </p:pic>
      <p:sp>
        <p:nvSpPr>
          <p:cNvPr id="12" name="文字方塊 11">
            <a:extLst>
              <a:ext uri="{FF2B5EF4-FFF2-40B4-BE49-F238E27FC236}">
                <a16:creationId xmlns:a16="http://schemas.microsoft.com/office/drawing/2014/main" id="{28A91973-62D9-3EFD-5994-7A9087AF354F}"/>
              </a:ext>
            </a:extLst>
          </p:cNvPr>
          <p:cNvSpPr txBox="1"/>
          <p:nvPr/>
        </p:nvSpPr>
        <p:spPr>
          <a:xfrm>
            <a:off x="6646606" y="1513922"/>
            <a:ext cx="5614220" cy="369332"/>
          </a:xfrm>
          <a:prstGeom prst="rect">
            <a:avLst/>
          </a:prstGeom>
          <a:noFill/>
        </p:spPr>
        <p:txBody>
          <a:bodyPr wrap="square">
            <a:spAutoFit/>
          </a:bodyPr>
          <a:lstStyle/>
          <a:p>
            <a:pPr algn="ctr"/>
            <a:r>
              <a:rPr lang="zh-TW" altLang="en-US" dirty="0">
                <a:latin typeface="Times New Roman" panose="02020603050405020304" pitchFamily="18" charset="0"/>
                <a:ea typeface="標楷體" panose="03000509000000000000" pitchFamily="65" charset="-120"/>
              </a:rPr>
              <a:t>表</a:t>
            </a:r>
            <a:r>
              <a:rPr lang="en-US" altLang="zh-TW" dirty="0">
                <a:latin typeface="Times New Roman" panose="02020603050405020304" pitchFamily="18" charset="0"/>
                <a:ea typeface="標楷體" panose="03000509000000000000" pitchFamily="65" charset="-120"/>
              </a:rPr>
              <a:t>3-4 </a:t>
            </a:r>
            <a:r>
              <a:rPr lang="zh-TW" altLang="en-US" dirty="0">
                <a:latin typeface="Times New Roman" panose="02020603050405020304" pitchFamily="18" charset="0"/>
                <a:ea typeface="標楷體" panose="03000509000000000000" pitchFamily="65" charset="-120"/>
              </a:rPr>
              <a:t>使用深度強化學習將資產進行權重分配之視意表</a:t>
            </a:r>
          </a:p>
        </p:txBody>
      </p:sp>
      <p:sp>
        <p:nvSpPr>
          <p:cNvPr id="11" name="箭號: 向右 10">
            <a:extLst>
              <a:ext uri="{FF2B5EF4-FFF2-40B4-BE49-F238E27FC236}">
                <a16:creationId xmlns:a16="http://schemas.microsoft.com/office/drawing/2014/main" id="{89903AE2-9D79-CBFA-6D79-F541868D8862}"/>
              </a:ext>
            </a:extLst>
          </p:cNvPr>
          <p:cNvSpPr/>
          <p:nvPr/>
        </p:nvSpPr>
        <p:spPr>
          <a:xfrm>
            <a:off x="6275896" y="2911643"/>
            <a:ext cx="580103" cy="501446"/>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4579845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5">
            <a:extLst>
              <a:ext uri="{FF2B5EF4-FFF2-40B4-BE49-F238E27FC236}">
                <a16:creationId xmlns:a16="http://schemas.microsoft.com/office/drawing/2014/main" id="{43AB43F4-931E-402D-ABA3-DAD45D271163}"/>
              </a:ext>
            </a:extLst>
          </p:cNvPr>
          <p:cNvSpPr/>
          <p:nvPr/>
        </p:nvSpPr>
        <p:spPr>
          <a:xfrm>
            <a:off x="1320802" y="1"/>
            <a:ext cx="9550398" cy="771316"/>
          </a:xfrm>
          <a:custGeom>
            <a:avLst/>
            <a:gdLst>
              <a:gd name="connsiteX0" fmla="*/ 0 w 9550398"/>
              <a:gd name="connsiteY0" fmla="*/ 0 h 638381"/>
              <a:gd name="connsiteX1" fmla="*/ 9550398 w 9550398"/>
              <a:gd name="connsiteY1" fmla="*/ 0 h 638381"/>
              <a:gd name="connsiteX2" fmla="*/ 9550398 w 9550398"/>
              <a:gd name="connsiteY2" fmla="*/ 549495 h 638381"/>
              <a:gd name="connsiteX3" fmla="*/ 9461512 w 9550398"/>
              <a:gd name="connsiteY3" fmla="*/ 638381 h 638381"/>
              <a:gd name="connsiteX4" fmla="*/ 88886 w 9550398"/>
              <a:gd name="connsiteY4" fmla="*/ 638381 h 638381"/>
              <a:gd name="connsiteX5" fmla="*/ 0 w 9550398"/>
              <a:gd name="connsiteY5" fmla="*/ 549495 h 638381"/>
              <a:gd name="connsiteX6" fmla="*/ 0 w 9550398"/>
              <a:gd name="connsiteY6" fmla="*/ 0 h 63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0398" h="638381">
                <a:moveTo>
                  <a:pt x="0" y="0"/>
                </a:moveTo>
                <a:lnTo>
                  <a:pt x="9550398" y="0"/>
                </a:lnTo>
                <a:lnTo>
                  <a:pt x="9550398" y="549495"/>
                </a:lnTo>
                <a:cubicBezTo>
                  <a:pt x="9550398" y="598585"/>
                  <a:pt x="9510602" y="638381"/>
                  <a:pt x="9461512" y="638381"/>
                </a:cubicBezTo>
                <a:lnTo>
                  <a:pt x="88886" y="638381"/>
                </a:lnTo>
                <a:cubicBezTo>
                  <a:pt x="39796" y="638381"/>
                  <a:pt x="0" y="598585"/>
                  <a:pt x="0" y="549495"/>
                </a:cubicBez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標楷體" panose="03000509000000000000" pitchFamily="65" charset="-120"/>
                <a:ea typeface="標楷體" panose="03000509000000000000" pitchFamily="65" charset="-120"/>
              </a:rPr>
              <a:t>評估指標</a:t>
            </a:r>
            <a:endParaRPr lang="zh-CN" altLang="en-US" sz="3600" b="1" dirty="0">
              <a:solidFill>
                <a:schemeClr val="bg1"/>
              </a:solidFill>
              <a:latin typeface="標楷體" panose="03000509000000000000" pitchFamily="65" charset="-120"/>
              <a:ea typeface="標楷體" panose="03000509000000000000" pitchFamily="65" charset="-120"/>
            </a:endParaRPr>
          </a:p>
        </p:txBody>
      </p:sp>
      <p:sp>
        <p:nvSpPr>
          <p:cNvPr id="6" name="投影片編號版面配置區 5">
            <a:extLst>
              <a:ext uri="{FF2B5EF4-FFF2-40B4-BE49-F238E27FC236}">
                <a16:creationId xmlns:a16="http://schemas.microsoft.com/office/drawing/2014/main" id="{64E6C26C-8DF3-402B-A302-D62DC32CEBAE}"/>
              </a:ext>
            </a:extLst>
          </p:cNvPr>
          <p:cNvSpPr>
            <a:spLocks noGrp="1"/>
          </p:cNvSpPr>
          <p:nvPr>
            <p:ph type="sldNum" sz="quarter" idx="12"/>
          </p:nvPr>
        </p:nvSpPr>
        <p:spPr/>
        <p:txBody>
          <a:bodyPr/>
          <a:lstStyle/>
          <a:p>
            <a:fld id="{22A865DF-6F26-4D35-B0EB-90B9C6888EB6}" type="slidenum">
              <a:rPr lang="zh-TW" altLang="en-US" smtClean="0"/>
              <a:t>31</a:t>
            </a:fld>
            <a:endParaRPr lang="zh-TW" altLang="en-US"/>
          </a:p>
        </p:txBody>
      </p:sp>
      <p:sp>
        <p:nvSpPr>
          <p:cNvPr id="13" name="內容版面配置區 2">
            <a:extLst>
              <a:ext uri="{FF2B5EF4-FFF2-40B4-BE49-F238E27FC236}">
                <a16:creationId xmlns:a16="http://schemas.microsoft.com/office/drawing/2014/main" id="{369A0551-0A47-5C53-D3CD-1032F6326C98}"/>
              </a:ext>
            </a:extLst>
          </p:cNvPr>
          <p:cNvSpPr>
            <a:spLocks noGrp="1"/>
          </p:cNvSpPr>
          <p:nvPr>
            <p:ph idx="1"/>
          </p:nvPr>
        </p:nvSpPr>
        <p:spPr>
          <a:xfrm>
            <a:off x="1130710" y="1018975"/>
            <a:ext cx="10223090" cy="2559968"/>
          </a:xfrm>
        </p:spPr>
        <p:txBody>
          <a:bodyPr>
            <a:normAutofit/>
          </a:bodyPr>
          <a:lstStyle/>
          <a:p>
            <a:r>
              <a:rPr lang="zh-TW" altLang="en-US" sz="2500" dirty="0">
                <a:latin typeface="Times New Roman" panose="02020603050405020304" pitchFamily="18" charset="0"/>
                <a:ea typeface="標楷體" panose="03000509000000000000" pitchFamily="65" charset="-120"/>
              </a:rPr>
              <a:t>本研究將以回測測試集來驗證績效表現，使用累積報酬率與夏普比率對研究結果進行評估。</a:t>
            </a:r>
            <a:endParaRPr lang="en-US" altLang="zh-TW" sz="2500" dirty="0">
              <a:latin typeface="Times New Roman" panose="02020603050405020304" pitchFamily="18" charset="0"/>
              <a:ea typeface="標楷體" panose="03000509000000000000" pitchFamily="65" charset="-120"/>
            </a:endParaRPr>
          </a:p>
        </p:txBody>
      </p:sp>
      <p:pic>
        <p:nvPicPr>
          <p:cNvPr id="3" name="圖片 2">
            <a:extLst>
              <a:ext uri="{FF2B5EF4-FFF2-40B4-BE49-F238E27FC236}">
                <a16:creationId xmlns:a16="http://schemas.microsoft.com/office/drawing/2014/main" id="{C8ABAD39-4938-1927-C238-7E44244BCC72}"/>
              </a:ext>
            </a:extLst>
          </p:cNvPr>
          <p:cNvPicPr>
            <a:picLocks noChangeAspect="1"/>
          </p:cNvPicPr>
          <p:nvPr/>
        </p:nvPicPr>
        <p:blipFill>
          <a:blip r:embed="rId2"/>
          <a:stretch>
            <a:fillRect/>
          </a:stretch>
        </p:blipFill>
        <p:spPr>
          <a:xfrm>
            <a:off x="2433483" y="2504968"/>
            <a:ext cx="6751099" cy="2087511"/>
          </a:xfrm>
          <a:prstGeom prst="rect">
            <a:avLst/>
          </a:prstGeom>
        </p:spPr>
      </p:pic>
    </p:spTree>
    <p:extLst>
      <p:ext uri="{BB962C8B-B14F-4D97-AF65-F5344CB8AC3E}">
        <p14:creationId xmlns:p14="http://schemas.microsoft.com/office/powerpoint/2010/main" val="3347740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185E46B-1D99-4C57-86D4-AF5C8E5E170E}"/>
              </a:ext>
            </a:extLst>
          </p:cNvPr>
          <p:cNvSpPr/>
          <p:nvPr/>
        </p:nvSpPr>
        <p:spPr>
          <a:xfrm>
            <a:off x="0" y="-88900"/>
            <a:ext cx="3916143" cy="6946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a:extLst>
              <a:ext uri="{FF2B5EF4-FFF2-40B4-BE49-F238E27FC236}">
                <a16:creationId xmlns:a16="http://schemas.microsoft.com/office/drawing/2014/main" id="{8FB14497-BB19-43FB-B29E-74FC67716416}"/>
              </a:ext>
            </a:extLst>
          </p:cNvPr>
          <p:cNvSpPr/>
          <p:nvPr/>
        </p:nvSpPr>
        <p:spPr>
          <a:xfrm>
            <a:off x="-285136" y="269031"/>
            <a:ext cx="3879173" cy="1200329"/>
          </a:xfrm>
          <a:prstGeom prst="rect">
            <a:avLst/>
          </a:prstGeom>
        </p:spPr>
        <p:txBody>
          <a:bodyPr wrap="square">
            <a:spAutoFit/>
          </a:bodyPr>
          <a:lstStyle/>
          <a:p>
            <a:pPr algn="ctr"/>
            <a:r>
              <a:rPr lang="en-US" altLang="zh-CN" sz="7200" dirty="0">
                <a:solidFill>
                  <a:schemeClr val="bg1"/>
                </a:solidFill>
                <a:latin typeface="Times New Roman" panose="02020603050405020304" pitchFamily="18" charset="0"/>
                <a:ea typeface="阿里巴巴普惠体 2.0 45 Light" panose="00020600040101010101" pitchFamily="18" charset="-122"/>
                <a:cs typeface="Times New Roman" panose="02020603050405020304" pitchFamily="18" charset="0"/>
              </a:rPr>
              <a:t>04</a:t>
            </a:r>
            <a:endParaRPr lang="zh-CN" altLang="en-US" sz="8000" i="1" dirty="0">
              <a:solidFill>
                <a:schemeClr val="bg1"/>
              </a:solidFill>
              <a:latin typeface="Times New Roman" panose="02020603050405020304" pitchFamily="18" charset="0"/>
              <a:ea typeface="阿里巴巴普惠体 2.0 45 Light" panose="00020600040101010101" pitchFamily="18" charset="-122"/>
              <a:cs typeface="Times New Roman" panose="02020603050405020304" pitchFamily="18" charset="0"/>
            </a:endParaRPr>
          </a:p>
        </p:txBody>
      </p:sp>
      <p:sp>
        <p:nvSpPr>
          <p:cNvPr id="27" name="矩形 26">
            <a:extLst>
              <a:ext uri="{FF2B5EF4-FFF2-40B4-BE49-F238E27FC236}">
                <a16:creationId xmlns:a16="http://schemas.microsoft.com/office/drawing/2014/main" id="{97DA1B0D-7895-4AFC-BA79-65129BD34BE2}"/>
              </a:ext>
            </a:extLst>
          </p:cNvPr>
          <p:cNvSpPr/>
          <p:nvPr/>
        </p:nvSpPr>
        <p:spPr>
          <a:xfrm>
            <a:off x="190441" y="1583553"/>
            <a:ext cx="2242737" cy="494506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solidFill>
                  <a:prstClr val="white"/>
                </a:solidFill>
              </a:ln>
              <a:solidFill>
                <a:srgbClr val="82318E"/>
              </a:solidFill>
              <a:effectLst/>
              <a:uLnTx/>
              <a:uFillTx/>
              <a:latin typeface="Segoe UI"/>
              <a:ea typeface="阿里巴巴普惠体 R" panose="00020600040101010101" pitchFamily="18" charset="-122"/>
              <a:cs typeface="+mn-cs"/>
            </a:endParaRPr>
          </a:p>
        </p:txBody>
      </p:sp>
      <p:sp>
        <p:nvSpPr>
          <p:cNvPr id="28" name="文本框 18">
            <a:extLst>
              <a:ext uri="{FF2B5EF4-FFF2-40B4-BE49-F238E27FC236}">
                <a16:creationId xmlns:a16="http://schemas.microsoft.com/office/drawing/2014/main" id="{FEE62D1B-3219-42DF-A9B0-F158900E3C52}"/>
              </a:ext>
            </a:extLst>
          </p:cNvPr>
          <p:cNvSpPr txBox="1"/>
          <p:nvPr/>
        </p:nvSpPr>
        <p:spPr>
          <a:xfrm>
            <a:off x="285037" y="2123367"/>
            <a:ext cx="3441389" cy="3865437"/>
          </a:xfrm>
          <a:prstGeom prst="rect">
            <a:avLst/>
          </a:prstGeom>
          <a:solidFill>
            <a:schemeClr val="accent1"/>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algn="ctr">
              <a:defRPr>
                <a:solidFill>
                  <a:schemeClr val="lt1"/>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TW" altLang="en-US" sz="6000" b="1" spc="300" dirty="0">
                <a:solidFill>
                  <a:schemeClr val="bg1">
                    <a:lumMod val="95000"/>
                  </a:schemeClr>
                </a:solidFill>
                <a:latin typeface="標楷體" panose="03000509000000000000" pitchFamily="65" charset="-120"/>
                <a:ea typeface="標楷體" panose="03000509000000000000" pitchFamily="65" charset="-120"/>
                <a:cs typeface="+mn-ea"/>
                <a:sym typeface="+mn-lt"/>
              </a:rPr>
              <a:t>系統建置</a:t>
            </a:r>
            <a:endParaRPr lang="en-US" altLang="zh-TW" sz="6000" b="1" spc="300" dirty="0">
              <a:solidFill>
                <a:schemeClr val="bg1">
                  <a:lumMod val="95000"/>
                </a:schemeClr>
              </a:solidFill>
              <a:latin typeface="標楷體" panose="03000509000000000000" pitchFamily="65" charset="-120"/>
              <a:ea typeface="標楷體" panose="03000509000000000000" pitchFamily="65" charset="-120"/>
              <a:cs typeface="+mn-ea"/>
              <a:sym typeface="+mn-lt"/>
            </a:endParaRPr>
          </a:p>
          <a:p>
            <a:pPr algn="ctr"/>
            <a:r>
              <a:rPr lang="zh-TW" altLang="en-US" sz="6000" b="1" spc="300" dirty="0">
                <a:solidFill>
                  <a:schemeClr val="bg1">
                    <a:lumMod val="95000"/>
                  </a:schemeClr>
                </a:solidFill>
                <a:latin typeface="標楷體" panose="03000509000000000000" pitchFamily="65" charset="-120"/>
                <a:ea typeface="標楷體" panose="03000509000000000000" pitchFamily="65" charset="-120"/>
                <a:cs typeface="+mn-ea"/>
                <a:sym typeface="+mn-lt"/>
              </a:rPr>
              <a:t>與</a:t>
            </a:r>
            <a:endParaRPr lang="en-US" altLang="zh-TW" sz="6000" b="1" spc="300" dirty="0">
              <a:solidFill>
                <a:schemeClr val="bg1">
                  <a:lumMod val="95000"/>
                </a:schemeClr>
              </a:solidFill>
              <a:latin typeface="標楷體" panose="03000509000000000000" pitchFamily="65" charset="-120"/>
              <a:ea typeface="標楷體" panose="03000509000000000000" pitchFamily="65" charset="-120"/>
              <a:cs typeface="+mn-ea"/>
              <a:sym typeface="+mn-lt"/>
            </a:endParaRPr>
          </a:p>
          <a:p>
            <a:pPr algn="ctr"/>
            <a:r>
              <a:rPr lang="zh-TW" altLang="en-US" sz="6000" b="1" spc="300" dirty="0">
                <a:solidFill>
                  <a:schemeClr val="bg1">
                    <a:lumMod val="95000"/>
                  </a:schemeClr>
                </a:solidFill>
                <a:latin typeface="標楷體" panose="03000509000000000000" pitchFamily="65" charset="-120"/>
                <a:ea typeface="標楷體" panose="03000509000000000000" pitchFamily="65" charset="-120"/>
                <a:cs typeface="+mn-ea"/>
                <a:sym typeface="+mn-lt"/>
              </a:rPr>
              <a:t>驗證</a:t>
            </a:r>
            <a:endParaRPr lang="zh-CN" altLang="en-US" sz="6000" b="1" spc="300" dirty="0">
              <a:solidFill>
                <a:schemeClr val="bg1">
                  <a:lumMod val="95000"/>
                </a:schemeClr>
              </a:solidFill>
              <a:latin typeface="標楷體" panose="03000509000000000000" pitchFamily="65" charset="-120"/>
              <a:ea typeface="標楷體" panose="03000509000000000000" pitchFamily="65" charset="-120"/>
              <a:cs typeface="+mn-ea"/>
              <a:sym typeface="+mn-lt"/>
            </a:endParaRPr>
          </a:p>
        </p:txBody>
      </p:sp>
      <p:sp>
        <p:nvSpPr>
          <p:cNvPr id="5" name="投影片編號版面配置區 4">
            <a:extLst>
              <a:ext uri="{FF2B5EF4-FFF2-40B4-BE49-F238E27FC236}">
                <a16:creationId xmlns:a16="http://schemas.microsoft.com/office/drawing/2014/main" id="{F17FFB2C-A33D-460C-9BFF-85ADB3856BFE}"/>
              </a:ext>
            </a:extLst>
          </p:cNvPr>
          <p:cNvSpPr>
            <a:spLocks noGrp="1"/>
          </p:cNvSpPr>
          <p:nvPr>
            <p:ph type="sldNum" sz="quarter" idx="12"/>
          </p:nvPr>
        </p:nvSpPr>
        <p:spPr/>
        <p:txBody>
          <a:bodyPr/>
          <a:lstStyle/>
          <a:p>
            <a:fld id="{22A865DF-6F26-4D35-B0EB-90B9C6888EB6}" type="slidenum">
              <a:rPr lang="zh-TW" altLang="en-US" smtClean="0"/>
              <a:t>32</a:t>
            </a:fld>
            <a:endParaRPr lang="zh-TW" altLang="en-US"/>
          </a:p>
        </p:txBody>
      </p:sp>
      <p:sp>
        <p:nvSpPr>
          <p:cNvPr id="7" name="矩形 6">
            <a:extLst>
              <a:ext uri="{FF2B5EF4-FFF2-40B4-BE49-F238E27FC236}">
                <a16:creationId xmlns:a16="http://schemas.microsoft.com/office/drawing/2014/main" id="{C114C8AC-5DAA-4F63-9BC3-078E66D24264}"/>
              </a:ext>
            </a:extLst>
          </p:cNvPr>
          <p:cNvSpPr/>
          <p:nvPr/>
        </p:nvSpPr>
        <p:spPr>
          <a:xfrm>
            <a:off x="5657054" y="2058932"/>
            <a:ext cx="3182145" cy="461665"/>
          </a:xfrm>
          <a:prstGeom prst="rect">
            <a:avLst/>
          </a:prstGeom>
          <a:no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3000" b="1" spc="300" dirty="0">
                <a:solidFill>
                  <a:schemeClr val="tx1"/>
                </a:solidFill>
                <a:latin typeface="標楷體" panose="03000509000000000000" pitchFamily="65" charset="-120"/>
                <a:ea typeface="標楷體" panose="03000509000000000000" pitchFamily="65" charset="-120"/>
                <a:cs typeface="+mn-ea"/>
                <a:sym typeface="+mn-lt"/>
              </a:rPr>
              <a:t>系統環境建置</a:t>
            </a:r>
            <a:endParaRPr lang="zh-CN" altLang="en-US" sz="3000" dirty="0">
              <a:solidFill>
                <a:schemeClr val="tx1"/>
              </a:solidFill>
              <a:cs typeface="+mn-ea"/>
            </a:endParaRPr>
          </a:p>
        </p:txBody>
      </p:sp>
      <p:sp>
        <p:nvSpPr>
          <p:cNvPr id="8" name="椭圆 3">
            <a:extLst>
              <a:ext uri="{FF2B5EF4-FFF2-40B4-BE49-F238E27FC236}">
                <a16:creationId xmlns:a16="http://schemas.microsoft.com/office/drawing/2014/main" id="{BA046891-F443-440A-9644-DAC46AAED404}"/>
              </a:ext>
            </a:extLst>
          </p:cNvPr>
          <p:cNvSpPr/>
          <p:nvPr/>
        </p:nvSpPr>
        <p:spPr>
          <a:xfrm>
            <a:off x="4955446" y="1969660"/>
            <a:ext cx="640210" cy="640210"/>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dirty="0">
                <a:latin typeface="Times New Roman" panose="02020603050405020304" pitchFamily="18" charset="0"/>
                <a:cs typeface="Times New Roman" panose="02020603050405020304" pitchFamily="18" charset="0"/>
                <a:sym typeface="+mn-lt"/>
              </a:rPr>
              <a:t>1</a:t>
            </a:r>
            <a:endParaRPr lang="zh-CN" altLang="en-US" sz="3000" dirty="0">
              <a:latin typeface="Times New Roman" panose="02020603050405020304" pitchFamily="18" charset="0"/>
              <a:cs typeface="Times New Roman" panose="02020603050405020304" pitchFamily="18" charset="0"/>
              <a:sym typeface="+mn-lt"/>
            </a:endParaRPr>
          </a:p>
        </p:txBody>
      </p:sp>
      <p:sp>
        <p:nvSpPr>
          <p:cNvPr id="9" name="矩形 8">
            <a:extLst>
              <a:ext uri="{FF2B5EF4-FFF2-40B4-BE49-F238E27FC236}">
                <a16:creationId xmlns:a16="http://schemas.microsoft.com/office/drawing/2014/main" id="{CD3F2D86-65B2-2537-0EC2-25F1241B4DCC}"/>
              </a:ext>
            </a:extLst>
          </p:cNvPr>
          <p:cNvSpPr/>
          <p:nvPr/>
        </p:nvSpPr>
        <p:spPr>
          <a:xfrm>
            <a:off x="5657054" y="3057883"/>
            <a:ext cx="3182145" cy="461665"/>
          </a:xfrm>
          <a:prstGeom prst="rect">
            <a:avLst/>
          </a:prstGeom>
          <a:no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3000" b="1" spc="300" dirty="0">
                <a:solidFill>
                  <a:schemeClr val="tx1"/>
                </a:solidFill>
                <a:latin typeface="標楷體" panose="03000509000000000000" pitchFamily="65" charset="-120"/>
                <a:ea typeface="標楷體" panose="03000509000000000000" pitchFamily="65" charset="-120"/>
                <a:cs typeface="+mn-ea"/>
                <a:sym typeface="+mn-lt"/>
              </a:rPr>
              <a:t>實驗方法</a:t>
            </a:r>
            <a:endParaRPr lang="zh-CN" altLang="en-US" sz="3000" dirty="0">
              <a:solidFill>
                <a:schemeClr val="tx1"/>
              </a:solidFill>
              <a:cs typeface="+mn-ea"/>
            </a:endParaRPr>
          </a:p>
        </p:txBody>
      </p:sp>
      <p:sp>
        <p:nvSpPr>
          <p:cNvPr id="10" name="椭圆 3">
            <a:extLst>
              <a:ext uri="{FF2B5EF4-FFF2-40B4-BE49-F238E27FC236}">
                <a16:creationId xmlns:a16="http://schemas.microsoft.com/office/drawing/2014/main" id="{0E61951B-750A-20F6-ED48-1A0571DE74DB}"/>
              </a:ext>
            </a:extLst>
          </p:cNvPr>
          <p:cNvSpPr/>
          <p:nvPr/>
        </p:nvSpPr>
        <p:spPr>
          <a:xfrm>
            <a:off x="4955446" y="2968611"/>
            <a:ext cx="640210" cy="640210"/>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dirty="0">
                <a:latin typeface="Times New Roman" panose="02020603050405020304" pitchFamily="18" charset="0"/>
                <a:cs typeface="Times New Roman" panose="02020603050405020304" pitchFamily="18" charset="0"/>
                <a:sym typeface="+mn-lt"/>
              </a:rPr>
              <a:t>2</a:t>
            </a:r>
            <a:endParaRPr lang="zh-CN" altLang="en-US" sz="3000" dirty="0">
              <a:latin typeface="Times New Roman" panose="02020603050405020304" pitchFamily="18" charset="0"/>
              <a:cs typeface="Times New Roman" panose="02020603050405020304" pitchFamily="18" charset="0"/>
              <a:sym typeface="+mn-lt"/>
            </a:endParaRPr>
          </a:p>
        </p:txBody>
      </p:sp>
      <p:sp>
        <p:nvSpPr>
          <p:cNvPr id="11" name="矩形 10">
            <a:extLst>
              <a:ext uri="{FF2B5EF4-FFF2-40B4-BE49-F238E27FC236}">
                <a16:creationId xmlns:a16="http://schemas.microsoft.com/office/drawing/2014/main" id="{D213DB3E-D49C-04F8-930E-BEB502E83C99}"/>
              </a:ext>
            </a:extLst>
          </p:cNvPr>
          <p:cNvSpPr/>
          <p:nvPr/>
        </p:nvSpPr>
        <p:spPr>
          <a:xfrm>
            <a:off x="5657054" y="4086150"/>
            <a:ext cx="3182145" cy="461665"/>
          </a:xfrm>
          <a:prstGeom prst="rect">
            <a:avLst/>
          </a:prstGeom>
          <a:no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3000" b="1" spc="300" dirty="0">
                <a:solidFill>
                  <a:schemeClr val="tx1"/>
                </a:solidFill>
                <a:latin typeface="標楷體" panose="03000509000000000000" pitchFamily="65" charset="-120"/>
                <a:ea typeface="標楷體" panose="03000509000000000000" pitchFamily="65" charset="-120"/>
                <a:cs typeface="+mn-ea"/>
                <a:sym typeface="+mn-lt"/>
              </a:rPr>
              <a:t>實驗結果</a:t>
            </a:r>
            <a:endParaRPr lang="zh-CN" altLang="en-US" sz="3000" dirty="0">
              <a:solidFill>
                <a:schemeClr val="tx1"/>
              </a:solidFill>
              <a:cs typeface="+mn-ea"/>
            </a:endParaRPr>
          </a:p>
        </p:txBody>
      </p:sp>
      <p:sp>
        <p:nvSpPr>
          <p:cNvPr id="12" name="椭圆 3">
            <a:extLst>
              <a:ext uri="{FF2B5EF4-FFF2-40B4-BE49-F238E27FC236}">
                <a16:creationId xmlns:a16="http://schemas.microsoft.com/office/drawing/2014/main" id="{F8CAFBB4-A07A-8BDF-A405-3A27432F4095}"/>
              </a:ext>
            </a:extLst>
          </p:cNvPr>
          <p:cNvSpPr/>
          <p:nvPr/>
        </p:nvSpPr>
        <p:spPr>
          <a:xfrm>
            <a:off x="4955446" y="3996878"/>
            <a:ext cx="640210" cy="640210"/>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dirty="0">
                <a:latin typeface="Times New Roman" panose="02020603050405020304" pitchFamily="18" charset="0"/>
                <a:cs typeface="Times New Roman" panose="02020603050405020304" pitchFamily="18" charset="0"/>
                <a:sym typeface="+mn-lt"/>
              </a:rPr>
              <a:t>3</a:t>
            </a:r>
            <a:endParaRPr lang="zh-CN" altLang="en-US" sz="3000" dirty="0">
              <a:latin typeface="Times New Roman" panose="02020603050405020304" pitchFamily="18" charset="0"/>
              <a:cs typeface="Times New Roman" panose="02020603050405020304" pitchFamily="18" charset="0"/>
              <a:sym typeface="+mn-lt"/>
            </a:endParaRPr>
          </a:p>
        </p:txBody>
      </p:sp>
    </p:spTree>
    <p:extLst>
      <p:ext uri="{BB962C8B-B14F-4D97-AF65-F5344CB8AC3E}">
        <p14:creationId xmlns:p14="http://schemas.microsoft.com/office/powerpoint/2010/main" val="26349145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5">
            <a:extLst>
              <a:ext uri="{FF2B5EF4-FFF2-40B4-BE49-F238E27FC236}">
                <a16:creationId xmlns:a16="http://schemas.microsoft.com/office/drawing/2014/main" id="{43AB43F4-931E-402D-ABA3-DAD45D271163}"/>
              </a:ext>
            </a:extLst>
          </p:cNvPr>
          <p:cNvSpPr/>
          <p:nvPr/>
        </p:nvSpPr>
        <p:spPr>
          <a:xfrm>
            <a:off x="1320802" y="1"/>
            <a:ext cx="9550398" cy="771316"/>
          </a:xfrm>
          <a:custGeom>
            <a:avLst/>
            <a:gdLst>
              <a:gd name="connsiteX0" fmla="*/ 0 w 9550398"/>
              <a:gd name="connsiteY0" fmla="*/ 0 h 638381"/>
              <a:gd name="connsiteX1" fmla="*/ 9550398 w 9550398"/>
              <a:gd name="connsiteY1" fmla="*/ 0 h 638381"/>
              <a:gd name="connsiteX2" fmla="*/ 9550398 w 9550398"/>
              <a:gd name="connsiteY2" fmla="*/ 549495 h 638381"/>
              <a:gd name="connsiteX3" fmla="*/ 9461512 w 9550398"/>
              <a:gd name="connsiteY3" fmla="*/ 638381 h 638381"/>
              <a:gd name="connsiteX4" fmla="*/ 88886 w 9550398"/>
              <a:gd name="connsiteY4" fmla="*/ 638381 h 638381"/>
              <a:gd name="connsiteX5" fmla="*/ 0 w 9550398"/>
              <a:gd name="connsiteY5" fmla="*/ 549495 h 638381"/>
              <a:gd name="connsiteX6" fmla="*/ 0 w 9550398"/>
              <a:gd name="connsiteY6" fmla="*/ 0 h 63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0398" h="638381">
                <a:moveTo>
                  <a:pt x="0" y="0"/>
                </a:moveTo>
                <a:lnTo>
                  <a:pt x="9550398" y="0"/>
                </a:lnTo>
                <a:lnTo>
                  <a:pt x="9550398" y="549495"/>
                </a:lnTo>
                <a:cubicBezTo>
                  <a:pt x="9550398" y="598585"/>
                  <a:pt x="9510602" y="638381"/>
                  <a:pt x="9461512" y="638381"/>
                </a:cubicBezTo>
                <a:lnTo>
                  <a:pt x="88886" y="638381"/>
                </a:lnTo>
                <a:cubicBezTo>
                  <a:pt x="39796" y="638381"/>
                  <a:pt x="0" y="598585"/>
                  <a:pt x="0" y="549495"/>
                </a:cubicBez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標楷體" panose="03000509000000000000" pitchFamily="65" charset="-120"/>
                <a:ea typeface="標楷體" panose="03000509000000000000" pitchFamily="65" charset="-120"/>
              </a:rPr>
              <a:t>系統環境建置</a:t>
            </a:r>
            <a:endParaRPr lang="zh-CN" altLang="en-US" sz="3600" b="1" dirty="0">
              <a:solidFill>
                <a:schemeClr val="bg1"/>
              </a:solidFill>
              <a:latin typeface="標楷體" panose="03000509000000000000" pitchFamily="65" charset="-120"/>
              <a:ea typeface="標楷體" panose="03000509000000000000" pitchFamily="65" charset="-120"/>
            </a:endParaRPr>
          </a:p>
        </p:txBody>
      </p:sp>
      <p:sp>
        <p:nvSpPr>
          <p:cNvPr id="6" name="投影片編號版面配置區 5">
            <a:extLst>
              <a:ext uri="{FF2B5EF4-FFF2-40B4-BE49-F238E27FC236}">
                <a16:creationId xmlns:a16="http://schemas.microsoft.com/office/drawing/2014/main" id="{64E6C26C-8DF3-402B-A302-D62DC32CEBAE}"/>
              </a:ext>
            </a:extLst>
          </p:cNvPr>
          <p:cNvSpPr>
            <a:spLocks noGrp="1"/>
          </p:cNvSpPr>
          <p:nvPr>
            <p:ph type="sldNum" sz="quarter" idx="12"/>
          </p:nvPr>
        </p:nvSpPr>
        <p:spPr/>
        <p:txBody>
          <a:bodyPr/>
          <a:lstStyle/>
          <a:p>
            <a:fld id="{22A865DF-6F26-4D35-B0EB-90B9C6888EB6}" type="slidenum">
              <a:rPr lang="zh-TW" altLang="en-US" smtClean="0"/>
              <a:t>33</a:t>
            </a:fld>
            <a:endParaRPr lang="zh-TW" altLang="en-US"/>
          </a:p>
        </p:txBody>
      </p:sp>
      <p:sp>
        <p:nvSpPr>
          <p:cNvPr id="13" name="內容版面配置區 2">
            <a:extLst>
              <a:ext uri="{FF2B5EF4-FFF2-40B4-BE49-F238E27FC236}">
                <a16:creationId xmlns:a16="http://schemas.microsoft.com/office/drawing/2014/main" id="{369A0551-0A47-5C53-D3CD-1032F6326C98}"/>
              </a:ext>
            </a:extLst>
          </p:cNvPr>
          <p:cNvSpPr>
            <a:spLocks noGrp="1"/>
          </p:cNvSpPr>
          <p:nvPr>
            <p:ph idx="1"/>
          </p:nvPr>
        </p:nvSpPr>
        <p:spPr>
          <a:xfrm>
            <a:off x="1130710" y="1018974"/>
            <a:ext cx="10223090" cy="5480149"/>
          </a:xfrm>
        </p:spPr>
        <p:txBody>
          <a:bodyPr>
            <a:normAutofit/>
          </a:bodyPr>
          <a:lstStyle/>
          <a:p>
            <a:r>
              <a:rPr lang="zh-TW" altLang="en-US" sz="2500" dirty="0">
                <a:latin typeface="Times New Roman" panose="02020603050405020304" pitchFamily="18" charset="0"/>
                <a:ea typeface="標楷體" panose="03000509000000000000" pitchFamily="65" charset="-120"/>
              </a:rPr>
              <a:t>本研究所使用的研究環境為下表。</a:t>
            </a:r>
            <a:endParaRPr lang="en-US" altLang="zh-TW" sz="2500" dirty="0">
              <a:latin typeface="Times New Roman" panose="02020603050405020304" pitchFamily="18" charset="0"/>
              <a:ea typeface="標楷體" panose="03000509000000000000" pitchFamily="65" charset="-120"/>
            </a:endParaRPr>
          </a:p>
          <a:p>
            <a:endParaRPr lang="en-US" altLang="zh-TW" sz="2500" dirty="0">
              <a:latin typeface="Times New Roman" panose="02020603050405020304" pitchFamily="18" charset="0"/>
              <a:ea typeface="標楷體" panose="03000509000000000000" pitchFamily="65" charset="-120"/>
            </a:endParaRPr>
          </a:p>
        </p:txBody>
      </p:sp>
      <p:pic>
        <p:nvPicPr>
          <p:cNvPr id="3" name="圖片 2">
            <a:extLst>
              <a:ext uri="{FF2B5EF4-FFF2-40B4-BE49-F238E27FC236}">
                <a16:creationId xmlns:a16="http://schemas.microsoft.com/office/drawing/2014/main" id="{A79BCDDB-7DC4-7E9B-342E-3718420FD788}"/>
              </a:ext>
            </a:extLst>
          </p:cNvPr>
          <p:cNvPicPr>
            <a:picLocks noChangeAspect="1"/>
          </p:cNvPicPr>
          <p:nvPr/>
        </p:nvPicPr>
        <p:blipFill>
          <a:blip r:embed="rId2"/>
          <a:stretch>
            <a:fillRect/>
          </a:stretch>
        </p:blipFill>
        <p:spPr>
          <a:xfrm>
            <a:off x="1744612" y="2162376"/>
            <a:ext cx="6972300" cy="3676650"/>
          </a:xfrm>
          <a:prstGeom prst="rect">
            <a:avLst/>
          </a:prstGeom>
        </p:spPr>
      </p:pic>
      <p:sp>
        <p:nvSpPr>
          <p:cNvPr id="7" name="文字方塊 6">
            <a:extLst>
              <a:ext uri="{FF2B5EF4-FFF2-40B4-BE49-F238E27FC236}">
                <a16:creationId xmlns:a16="http://schemas.microsoft.com/office/drawing/2014/main" id="{128F33DE-347C-9CAD-F3F1-322E8FBF41AE}"/>
              </a:ext>
            </a:extLst>
          </p:cNvPr>
          <p:cNvSpPr txBox="1"/>
          <p:nvPr/>
        </p:nvSpPr>
        <p:spPr>
          <a:xfrm>
            <a:off x="2920181" y="1793044"/>
            <a:ext cx="4149212" cy="369332"/>
          </a:xfrm>
          <a:prstGeom prst="rect">
            <a:avLst/>
          </a:prstGeom>
          <a:noFill/>
        </p:spPr>
        <p:txBody>
          <a:bodyPr wrap="square">
            <a:spAutoFit/>
          </a:bodyPr>
          <a:lstStyle/>
          <a:p>
            <a:pPr algn="ctr"/>
            <a:r>
              <a:rPr lang="zh-TW" altLang="en-US" dirty="0">
                <a:latin typeface="Times New Roman" panose="02020603050405020304" pitchFamily="18" charset="0"/>
                <a:ea typeface="標楷體" panose="03000509000000000000" pitchFamily="65" charset="-120"/>
              </a:rPr>
              <a:t>表</a:t>
            </a:r>
            <a:r>
              <a:rPr lang="en-US" altLang="zh-TW" dirty="0">
                <a:latin typeface="Times New Roman" panose="02020603050405020304" pitchFamily="18" charset="0"/>
                <a:ea typeface="標楷體" panose="03000509000000000000" pitchFamily="65" charset="-120"/>
              </a:rPr>
              <a:t>4-1 </a:t>
            </a:r>
            <a:r>
              <a:rPr lang="zh-TW" altLang="en-US" dirty="0">
                <a:latin typeface="Times New Roman" panose="02020603050405020304" pitchFamily="18" charset="0"/>
                <a:ea typeface="標楷體" panose="03000509000000000000" pitchFamily="65" charset="-120"/>
              </a:rPr>
              <a:t>系統環境建置</a:t>
            </a:r>
          </a:p>
        </p:txBody>
      </p:sp>
    </p:spTree>
    <p:extLst>
      <p:ext uri="{BB962C8B-B14F-4D97-AF65-F5344CB8AC3E}">
        <p14:creationId xmlns:p14="http://schemas.microsoft.com/office/powerpoint/2010/main" val="37816601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5">
            <a:extLst>
              <a:ext uri="{FF2B5EF4-FFF2-40B4-BE49-F238E27FC236}">
                <a16:creationId xmlns:a16="http://schemas.microsoft.com/office/drawing/2014/main" id="{43AB43F4-931E-402D-ABA3-DAD45D271163}"/>
              </a:ext>
            </a:extLst>
          </p:cNvPr>
          <p:cNvSpPr/>
          <p:nvPr/>
        </p:nvSpPr>
        <p:spPr>
          <a:xfrm>
            <a:off x="1320802" y="1"/>
            <a:ext cx="9550398" cy="771316"/>
          </a:xfrm>
          <a:custGeom>
            <a:avLst/>
            <a:gdLst>
              <a:gd name="connsiteX0" fmla="*/ 0 w 9550398"/>
              <a:gd name="connsiteY0" fmla="*/ 0 h 638381"/>
              <a:gd name="connsiteX1" fmla="*/ 9550398 w 9550398"/>
              <a:gd name="connsiteY1" fmla="*/ 0 h 638381"/>
              <a:gd name="connsiteX2" fmla="*/ 9550398 w 9550398"/>
              <a:gd name="connsiteY2" fmla="*/ 549495 h 638381"/>
              <a:gd name="connsiteX3" fmla="*/ 9461512 w 9550398"/>
              <a:gd name="connsiteY3" fmla="*/ 638381 h 638381"/>
              <a:gd name="connsiteX4" fmla="*/ 88886 w 9550398"/>
              <a:gd name="connsiteY4" fmla="*/ 638381 h 638381"/>
              <a:gd name="connsiteX5" fmla="*/ 0 w 9550398"/>
              <a:gd name="connsiteY5" fmla="*/ 549495 h 638381"/>
              <a:gd name="connsiteX6" fmla="*/ 0 w 9550398"/>
              <a:gd name="connsiteY6" fmla="*/ 0 h 63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0398" h="638381">
                <a:moveTo>
                  <a:pt x="0" y="0"/>
                </a:moveTo>
                <a:lnTo>
                  <a:pt x="9550398" y="0"/>
                </a:lnTo>
                <a:lnTo>
                  <a:pt x="9550398" y="549495"/>
                </a:lnTo>
                <a:cubicBezTo>
                  <a:pt x="9550398" y="598585"/>
                  <a:pt x="9510602" y="638381"/>
                  <a:pt x="9461512" y="638381"/>
                </a:cubicBezTo>
                <a:lnTo>
                  <a:pt x="88886" y="638381"/>
                </a:lnTo>
                <a:cubicBezTo>
                  <a:pt x="39796" y="638381"/>
                  <a:pt x="0" y="598585"/>
                  <a:pt x="0" y="549495"/>
                </a:cubicBez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標楷體" panose="03000509000000000000" pitchFamily="65" charset="-120"/>
                <a:ea typeface="標楷體" panose="03000509000000000000" pitchFamily="65" charset="-120"/>
              </a:rPr>
              <a:t>實驗方法：資料來源</a:t>
            </a:r>
            <a:endParaRPr lang="zh-CN" altLang="en-US" sz="3600" b="1" dirty="0">
              <a:solidFill>
                <a:schemeClr val="bg1"/>
              </a:solidFill>
              <a:latin typeface="標楷體" panose="03000509000000000000" pitchFamily="65" charset="-120"/>
              <a:ea typeface="標楷體" panose="03000509000000000000" pitchFamily="65" charset="-120"/>
            </a:endParaRPr>
          </a:p>
        </p:txBody>
      </p:sp>
      <p:sp>
        <p:nvSpPr>
          <p:cNvPr id="6" name="投影片編號版面配置區 5">
            <a:extLst>
              <a:ext uri="{FF2B5EF4-FFF2-40B4-BE49-F238E27FC236}">
                <a16:creationId xmlns:a16="http://schemas.microsoft.com/office/drawing/2014/main" id="{64E6C26C-8DF3-402B-A302-D62DC32CEBAE}"/>
              </a:ext>
            </a:extLst>
          </p:cNvPr>
          <p:cNvSpPr>
            <a:spLocks noGrp="1"/>
          </p:cNvSpPr>
          <p:nvPr>
            <p:ph type="sldNum" sz="quarter" idx="12"/>
          </p:nvPr>
        </p:nvSpPr>
        <p:spPr/>
        <p:txBody>
          <a:bodyPr/>
          <a:lstStyle/>
          <a:p>
            <a:fld id="{22A865DF-6F26-4D35-B0EB-90B9C6888EB6}" type="slidenum">
              <a:rPr lang="zh-TW" altLang="en-US" smtClean="0"/>
              <a:t>34</a:t>
            </a:fld>
            <a:endParaRPr lang="zh-TW" altLang="en-US"/>
          </a:p>
        </p:txBody>
      </p:sp>
      <p:sp>
        <p:nvSpPr>
          <p:cNvPr id="13" name="內容版面配置區 2">
            <a:extLst>
              <a:ext uri="{FF2B5EF4-FFF2-40B4-BE49-F238E27FC236}">
                <a16:creationId xmlns:a16="http://schemas.microsoft.com/office/drawing/2014/main" id="{369A0551-0A47-5C53-D3CD-1032F6326C98}"/>
              </a:ext>
            </a:extLst>
          </p:cNvPr>
          <p:cNvSpPr>
            <a:spLocks noGrp="1"/>
          </p:cNvSpPr>
          <p:nvPr>
            <p:ph idx="1"/>
          </p:nvPr>
        </p:nvSpPr>
        <p:spPr>
          <a:xfrm>
            <a:off x="1130710" y="1018974"/>
            <a:ext cx="10223090" cy="5480149"/>
          </a:xfrm>
        </p:spPr>
        <p:txBody>
          <a:bodyPr>
            <a:normAutofit/>
          </a:bodyPr>
          <a:lstStyle/>
          <a:p>
            <a:r>
              <a:rPr lang="zh-TW" altLang="en-US" sz="2500" dirty="0">
                <a:latin typeface="Times New Roman" panose="02020603050405020304" pitchFamily="18" charset="0"/>
                <a:ea typeface="標楷體" panose="03000509000000000000" pitchFamily="65" charset="-120"/>
              </a:rPr>
              <a:t>股票：台灣上市股票。</a:t>
            </a:r>
            <a:endParaRPr lang="en-US" altLang="zh-TW" sz="2500" dirty="0">
              <a:latin typeface="Times New Roman" panose="02020603050405020304" pitchFamily="18" charset="0"/>
              <a:ea typeface="標楷體" panose="03000509000000000000" pitchFamily="65" charset="-120"/>
            </a:endParaRPr>
          </a:p>
          <a:p>
            <a:pPr marL="742950" lvl="1" indent="-285750" fontAlgn="base">
              <a:lnSpc>
                <a:spcPct val="160000"/>
              </a:lnSpc>
              <a:spcBef>
                <a:spcPct val="20000"/>
              </a:spcBef>
              <a:spcAft>
                <a:spcPct val="0"/>
              </a:spcAft>
              <a:buFont typeface="Arial" panose="020B0604020202020204" pitchFamily="34" charset="0"/>
              <a:buChar char="–"/>
            </a:pPr>
            <a:r>
              <a:rPr kumimoji="1" lang="zh-TW" altLang="en-US" dirty="0">
                <a:latin typeface="Times New Roman" panose="02020603050405020304" pitchFamily="18" charset="0"/>
                <a:ea typeface="標楷體" panose="03000509000000000000" pitchFamily="65" charset="-120"/>
              </a:rPr>
              <a:t>歷史資料來源為 </a:t>
            </a:r>
            <a:r>
              <a:rPr kumimoji="1" lang="en-US" altLang="zh-TW" dirty="0">
                <a:latin typeface="Times New Roman" panose="02020603050405020304" pitchFamily="18" charset="0"/>
                <a:ea typeface="標楷體" panose="03000509000000000000" pitchFamily="65" charset="-120"/>
              </a:rPr>
              <a:t>TWSE </a:t>
            </a:r>
            <a:r>
              <a:rPr kumimoji="1" lang="zh-TW" altLang="en-US" dirty="0">
                <a:latin typeface="Times New Roman" panose="02020603050405020304" pitchFamily="18" charset="0"/>
                <a:ea typeface="標楷體" panose="03000509000000000000" pitchFamily="65" charset="-120"/>
              </a:rPr>
              <a:t>台灣證券交易所。</a:t>
            </a:r>
            <a:endParaRPr kumimoji="1" lang="en-US" altLang="zh-TW" dirty="0">
              <a:latin typeface="Times New Roman" panose="02020603050405020304" pitchFamily="18" charset="0"/>
              <a:ea typeface="標楷體" panose="03000509000000000000" pitchFamily="65" charset="-120"/>
            </a:endParaRPr>
          </a:p>
          <a:p>
            <a:pPr marL="742950" lvl="1" indent="-285750" fontAlgn="base">
              <a:lnSpc>
                <a:spcPct val="160000"/>
              </a:lnSpc>
              <a:spcBef>
                <a:spcPct val="20000"/>
              </a:spcBef>
              <a:spcAft>
                <a:spcPct val="0"/>
              </a:spcAft>
              <a:buFont typeface="Arial" panose="020B0604020202020204" pitchFamily="34" charset="0"/>
              <a:buChar char="–"/>
            </a:pPr>
            <a:r>
              <a:rPr kumimoji="1" lang="zh-TW" altLang="en-US" dirty="0">
                <a:latin typeface="Times New Roman" panose="02020603050405020304" pitchFamily="18" charset="0"/>
                <a:ea typeface="標楷體" panose="03000509000000000000" pitchFamily="65" charset="-120"/>
              </a:rPr>
              <a:t>財務指標資料來源為台灣股市資訊網。</a:t>
            </a:r>
            <a:endParaRPr kumimoji="1" lang="en-US" altLang="zh-TW" dirty="0">
              <a:latin typeface="Times New Roman" panose="02020603050405020304" pitchFamily="18" charset="0"/>
              <a:ea typeface="標楷體" panose="03000509000000000000" pitchFamily="65" charset="-120"/>
            </a:endParaRPr>
          </a:p>
          <a:p>
            <a:pPr marL="742950" lvl="1" indent="-285750" fontAlgn="base">
              <a:lnSpc>
                <a:spcPct val="160000"/>
              </a:lnSpc>
              <a:spcBef>
                <a:spcPct val="20000"/>
              </a:spcBef>
              <a:spcAft>
                <a:spcPct val="0"/>
              </a:spcAft>
              <a:buFont typeface="Arial" panose="020B0604020202020204" pitchFamily="34" charset="0"/>
              <a:buChar char="–"/>
            </a:pPr>
            <a:r>
              <a:rPr lang="zh-TW" altLang="en-US" sz="2400" dirty="0">
                <a:latin typeface="Times New Roman" panose="02020603050405020304" pitchFamily="18" charset="0"/>
                <a:ea typeface="標楷體" panose="03000509000000000000" pitchFamily="65" charset="-120"/>
              </a:rPr>
              <a:t>基於股票資產配置以一張為單位</a:t>
            </a:r>
            <a:r>
              <a:rPr lang="en-US" altLang="zh-TW" sz="2400" dirty="0">
                <a:latin typeface="Times New Roman" panose="02020603050405020304" pitchFamily="18" charset="0"/>
                <a:ea typeface="標楷體" panose="03000509000000000000" pitchFamily="65" charset="-120"/>
              </a:rPr>
              <a:t>(</a:t>
            </a:r>
            <a:r>
              <a:rPr lang="zh-TW" altLang="en-US" sz="2400" dirty="0">
                <a:latin typeface="Times New Roman" panose="02020603050405020304" pitchFamily="18" charset="0"/>
                <a:ea typeface="標楷體" panose="03000509000000000000" pitchFamily="65" charset="-120"/>
              </a:rPr>
              <a:t>為 </a:t>
            </a:r>
            <a:r>
              <a:rPr lang="en-US" altLang="zh-TW" sz="2400" dirty="0">
                <a:latin typeface="Times New Roman" panose="02020603050405020304" pitchFamily="18" charset="0"/>
                <a:ea typeface="標楷體" panose="03000509000000000000" pitchFamily="65" charset="-120"/>
              </a:rPr>
              <a:t>1000 </a:t>
            </a:r>
            <a:r>
              <a:rPr lang="zh-TW" altLang="en-US" sz="2400" dirty="0">
                <a:latin typeface="Times New Roman" panose="02020603050405020304" pitchFamily="18" charset="0"/>
                <a:ea typeface="標楷體" panose="03000509000000000000" pitchFamily="65" charset="-120"/>
              </a:rPr>
              <a:t>股</a:t>
            </a:r>
            <a:r>
              <a:rPr lang="en-US" altLang="zh-TW" sz="2400" dirty="0">
                <a:latin typeface="Times New Roman" panose="02020603050405020304" pitchFamily="18" charset="0"/>
                <a:ea typeface="標楷體" panose="03000509000000000000" pitchFamily="65" charset="-120"/>
              </a:rPr>
              <a:t>)</a:t>
            </a:r>
            <a:r>
              <a:rPr lang="zh-TW" altLang="en-US" sz="2400" dirty="0">
                <a:latin typeface="Times New Roman" panose="02020603050405020304" pitchFamily="18" charset="0"/>
                <a:ea typeface="標楷體" panose="03000509000000000000" pitchFamily="65" charset="-120"/>
              </a:rPr>
              <a:t>來進行配置。</a:t>
            </a:r>
            <a:endParaRPr lang="en-US" altLang="zh-TW" sz="2400" dirty="0">
              <a:latin typeface="Times New Roman" panose="02020603050405020304" pitchFamily="18" charset="0"/>
              <a:ea typeface="標楷體" panose="03000509000000000000" pitchFamily="65" charset="-120"/>
            </a:endParaRPr>
          </a:p>
          <a:p>
            <a:pPr marL="457200" lvl="1" indent="0" fontAlgn="base">
              <a:lnSpc>
                <a:spcPct val="160000"/>
              </a:lnSpc>
              <a:spcBef>
                <a:spcPct val="20000"/>
              </a:spcBef>
              <a:spcAft>
                <a:spcPct val="0"/>
              </a:spcAft>
              <a:buNone/>
            </a:pPr>
            <a:endParaRPr kumimoji="1" lang="en-US" altLang="zh-TW" sz="1200" dirty="0">
              <a:latin typeface="Times New Roman" panose="02020603050405020304" pitchFamily="18" charset="0"/>
              <a:ea typeface="標楷體" panose="03000509000000000000" pitchFamily="65" charset="-120"/>
            </a:endParaRPr>
          </a:p>
          <a:p>
            <a:r>
              <a:rPr lang="zh-TW" altLang="en-US" sz="2500" dirty="0">
                <a:latin typeface="Times New Roman" panose="02020603050405020304" pitchFamily="18" charset="0"/>
                <a:ea typeface="標楷體" panose="03000509000000000000" pitchFamily="65" charset="-120"/>
              </a:rPr>
              <a:t>訓練資料區間：</a:t>
            </a:r>
            <a:r>
              <a:rPr lang="en-US" altLang="zh-TW" sz="2500" dirty="0">
                <a:latin typeface="Times New Roman" panose="02020603050405020304" pitchFamily="18" charset="0"/>
                <a:ea typeface="標楷體" panose="03000509000000000000" pitchFamily="65" charset="-120"/>
              </a:rPr>
              <a:t>2005-01-01 ~ 2015-12-31</a:t>
            </a:r>
            <a:r>
              <a:rPr lang="zh-TW" altLang="en-US" sz="2500" dirty="0">
                <a:latin typeface="Times New Roman" panose="02020603050405020304" pitchFamily="18" charset="0"/>
                <a:ea typeface="標楷體" panose="03000509000000000000" pitchFamily="65" charset="-120"/>
              </a:rPr>
              <a:t>。</a:t>
            </a:r>
            <a:endParaRPr lang="en-US" altLang="zh-TW" sz="2500" dirty="0">
              <a:latin typeface="Times New Roman" panose="02020603050405020304" pitchFamily="18" charset="0"/>
              <a:ea typeface="標楷體" panose="03000509000000000000" pitchFamily="65" charset="-120"/>
            </a:endParaRPr>
          </a:p>
          <a:p>
            <a:endParaRPr lang="en-US" altLang="zh-TW" sz="2500" dirty="0">
              <a:latin typeface="Times New Roman" panose="02020603050405020304" pitchFamily="18" charset="0"/>
              <a:ea typeface="標楷體" panose="03000509000000000000" pitchFamily="65" charset="-120"/>
            </a:endParaRPr>
          </a:p>
          <a:p>
            <a:r>
              <a:rPr lang="zh-TW" altLang="en-US" sz="2500" dirty="0">
                <a:latin typeface="Times New Roman" panose="02020603050405020304" pitchFamily="18" charset="0"/>
                <a:ea typeface="標楷體" panose="03000509000000000000" pitchFamily="65" charset="-120"/>
              </a:rPr>
              <a:t>驗證資料區間：</a:t>
            </a:r>
            <a:r>
              <a:rPr lang="en-US" altLang="zh-TW" sz="2500" dirty="0">
                <a:latin typeface="Times New Roman" panose="02020603050405020304" pitchFamily="18" charset="0"/>
                <a:ea typeface="標楷體" panose="03000509000000000000" pitchFamily="65" charset="-120"/>
              </a:rPr>
              <a:t>2016-01-01 ~ 2020-12-21</a:t>
            </a:r>
            <a:r>
              <a:rPr lang="zh-TW" altLang="en-US" sz="2500" dirty="0">
                <a:latin typeface="Times New Roman" panose="02020603050405020304" pitchFamily="18" charset="0"/>
                <a:ea typeface="標楷體" panose="03000509000000000000" pitchFamily="65" charset="-120"/>
              </a:rPr>
              <a:t>。</a:t>
            </a:r>
            <a:endParaRPr lang="en-US" altLang="zh-TW" sz="2500" dirty="0">
              <a:latin typeface="Times New Roman" panose="02020603050405020304" pitchFamily="18" charset="0"/>
              <a:ea typeface="標楷體" panose="03000509000000000000" pitchFamily="65" charset="-120"/>
            </a:endParaRPr>
          </a:p>
          <a:p>
            <a:pPr marL="0" indent="0">
              <a:buNone/>
            </a:pPr>
            <a:endParaRPr lang="en-US" altLang="zh-TW" sz="2500" dirty="0">
              <a:latin typeface="Times New Roman" panose="02020603050405020304" pitchFamily="18" charset="0"/>
              <a:ea typeface="標楷體" panose="03000509000000000000" pitchFamily="65" charset="-120"/>
            </a:endParaRPr>
          </a:p>
          <a:p>
            <a:r>
              <a:rPr lang="zh-TW" altLang="en-US" sz="2500" dirty="0">
                <a:latin typeface="Times New Roman" panose="02020603050405020304" pitchFamily="18" charset="0"/>
                <a:ea typeface="標楷體" panose="03000509000000000000" pitchFamily="65" charset="-120"/>
              </a:rPr>
              <a:t>投資金額為一百萬</a:t>
            </a:r>
            <a:r>
              <a:rPr lang="en-US" altLang="zh-TW" sz="2500" dirty="0">
                <a:latin typeface="Times New Roman" panose="02020603050405020304" pitchFamily="18" charset="0"/>
                <a:ea typeface="標楷體" panose="03000509000000000000" pitchFamily="65" charset="-120"/>
              </a:rPr>
              <a:t>(Part et al., 2020)</a:t>
            </a:r>
          </a:p>
          <a:p>
            <a:endParaRPr lang="en-US" altLang="zh-TW" sz="2500" dirty="0">
              <a:latin typeface="Times New Roman" panose="02020603050405020304" pitchFamily="18" charset="0"/>
              <a:ea typeface="標楷體" panose="03000509000000000000" pitchFamily="65" charset="-120"/>
            </a:endParaRPr>
          </a:p>
          <a:p>
            <a:endParaRPr lang="en-US" altLang="zh-TW" sz="25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19037212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5">
            <a:extLst>
              <a:ext uri="{FF2B5EF4-FFF2-40B4-BE49-F238E27FC236}">
                <a16:creationId xmlns:a16="http://schemas.microsoft.com/office/drawing/2014/main" id="{43AB43F4-931E-402D-ABA3-DAD45D271163}"/>
              </a:ext>
            </a:extLst>
          </p:cNvPr>
          <p:cNvSpPr/>
          <p:nvPr/>
        </p:nvSpPr>
        <p:spPr>
          <a:xfrm>
            <a:off x="1320802" y="1"/>
            <a:ext cx="9550398" cy="771316"/>
          </a:xfrm>
          <a:custGeom>
            <a:avLst/>
            <a:gdLst>
              <a:gd name="connsiteX0" fmla="*/ 0 w 9550398"/>
              <a:gd name="connsiteY0" fmla="*/ 0 h 638381"/>
              <a:gd name="connsiteX1" fmla="*/ 9550398 w 9550398"/>
              <a:gd name="connsiteY1" fmla="*/ 0 h 638381"/>
              <a:gd name="connsiteX2" fmla="*/ 9550398 w 9550398"/>
              <a:gd name="connsiteY2" fmla="*/ 549495 h 638381"/>
              <a:gd name="connsiteX3" fmla="*/ 9461512 w 9550398"/>
              <a:gd name="connsiteY3" fmla="*/ 638381 h 638381"/>
              <a:gd name="connsiteX4" fmla="*/ 88886 w 9550398"/>
              <a:gd name="connsiteY4" fmla="*/ 638381 h 638381"/>
              <a:gd name="connsiteX5" fmla="*/ 0 w 9550398"/>
              <a:gd name="connsiteY5" fmla="*/ 549495 h 638381"/>
              <a:gd name="connsiteX6" fmla="*/ 0 w 9550398"/>
              <a:gd name="connsiteY6" fmla="*/ 0 h 63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0398" h="638381">
                <a:moveTo>
                  <a:pt x="0" y="0"/>
                </a:moveTo>
                <a:lnTo>
                  <a:pt x="9550398" y="0"/>
                </a:lnTo>
                <a:lnTo>
                  <a:pt x="9550398" y="549495"/>
                </a:lnTo>
                <a:cubicBezTo>
                  <a:pt x="9550398" y="598585"/>
                  <a:pt x="9510602" y="638381"/>
                  <a:pt x="9461512" y="638381"/>
                </a:cubicBezTo>
                <a:lnTo>
                  <a:pt x="88886" y="638381"/>
                </a:lnTo>
                <a:cubicBezTo>
                  <a:pt x="39796" y="638381"/>
                  <a:pt x="0" y="598585"/>
                  <a:pt x="0" y="549495"/>
                </a:cubicBez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標楷體" panose="03000509000000000000" pitchFamily="65" charset="-120"/>
                <a:ea typeface="標楷體" panose="03000509000000000000" pitchFamily="65" charset="-120"/>
              </a:rPr>
              <a:t>實驗方法</a:t>
            </a:r>
            <a:r>
              <a:rPr lang="en-US" altLang="zh-TW" sz="3600" b="1"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(1/3)</a:t>
            </a:r>
            <a:endParaRPr lang="zh-CN" altLang="en-US" sz="3600" b="1"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 name="投影片編號版面配置區 5">
            <a:extLst>
              <a:ext uri="{FF2B5EF4-FFF2-40B4-BE49-F238E27FC236}">
                <a16:creationId xmlns:a16="http://schemas.microsoft.com/office/drawing/2014/main" id="{64E6C26C-8DF3-402B-A302-D62DC32CEBAE}"/>
              </a:ext>
            </a:extLst>
          </p:cNvPr>
          <p:cNvSpPr>
            <a:spLocks noGrp="1"/>
          </p:cNvSpPr>
          <p:nvPr>
            <p:ph type="sldNum" sz="quarter" idx="12"/>
          </p:nvPr>
        </p:nvSpPr>
        <p:spPr/>
        <p:txBody>
          <a:bodyPr/>
          <a:lstStyle/>
          <a:p>
            <a:fld id="{22A865DF-6F26-4D35-B0EB-90B9C6888EB6}" type="slidenum">
              <a:rPr lang="zh-TW" altLang="en-US" smtClean="0"/>
              <a:t>35</a:t>
            </a:fld>
            <a:endParaRPr lang="zh-TW" altLang="en-US"/>
          </a:p>
        </p:txBody>
      </p:sp>
      <p:sp>
        <p:nvSpPr>
          <p:cNvPr id="13" name="內容版面配置區 2">
            <a:extLst>
              <a:ext uri="{FF2B5EF4-FFF2-40B4-BE49-F238E27FC236}">
                <a16:creationId xmlns:a16="http://schemas.microsoft.com/office/drawing/2014/main" id="{369A0551-0A47-5C53-D3CD-1032F6326C98}"/>
              </a:ext>
            </a:extLst>
          </p:cNvPr>
          <p:cNvSpPr>
            <a:spLocks noGrp="1"/>
          </p:cNvSpPr>
          <p:nvPr>
            <p:ph idx="1"/>
          </p:nvPr>
        </p:nvSpPr>
        <p:spPr>
          <a:xfrm>
            <a:off x="1130710" y="1018974"/>
            <a:ext cx="10223090" cy="5480149"/>
          </a:xfrm>
        </p:spPr>
        <p:txBody>
          <a:bodyPr>
            <a:normAutofit/>
          </a:bodyPr>
          <a:lstStyle/>
          <a:p>
            <a:pPr algn="just">
              <a:lnSpc>
                <a:spcPct val="150000"/>
              </a:lnSpc>
            </a:pPr>
            <a:r>
              <a:rPr lang="zh-TW" altLang="zh-TW" sz="2500" b="1" kern="100" dirty="0">
                <a:effectLst/>
                <a:latin typeface="Times New Roman" panose="02020603050405020304" pitchFamily="18" charset="0"/>
                <a:ea typeface="標楷體" panose="03000509000000000000" pitchFamily="65" charset="-120"/>
                <a:cs typeface="Times New Roman" panose="02020603050405020304" pitchFamily="18" charset="0"/>
              </a:rPr>
              <a:t>實驗一：</a:t>
            </a:r>
            <a:r>
              <a:rPr lang="zh-TW" altLang="zh-TW" sz="2500" b="1"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zh-TW" altLang="zh-TW" sz="2500" b="1" kern="100" dirty="0">
                <a:effectLst/>
                <a:latin typeface="Times New Roman" panose="02020603050405020304" pitchFamily="18" charset="0"/>
                <a:ea typeface="標楷體" panose="03000509000000000000" pitchFamily="65" charset="-120"/>
                <a:cs typeface="Times New Roman" panose="02020603050405020304" pitchFamily="18" charset="0"/>
              </a:rPr>
              <a:t>不同標的數量的投資組合績效比較：</a:t>
            </a:r>
            <a:endParaRPr lang="zh-TW" altLang="zh-TW" sz="25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742950" lvl="1" indent="-285750" fontAlgn="base">
              <a:lnSpc>
                <a:spcPct val="150000"/>
              </a:lnSpc>
              <a:spcBef>
                <a:spcPct val="20000"/>
              </a:spcBef>
              <a:spcAft>
                <a:spcPct val="0"/>
              </a:spcAft>
              <a:buChar char="–"/>
            </a:pPr>
            <a:r>
              <a:rPr kumimoji="1" lang="zh-TW" altLang="zh-TW" dirty="0">
                <a:latin typeface="Times New Roman" panose="02020603050405020304" pitchFamily="18" charset="0"/>
                <a:ea typeface="標楷體" panose="03000509000000000000" pitchFamily="65" charset="-120"/>
              </a:rPr>
              <a:t>本研究將以</a:t>
            </a:r>
            <a:r>
              <a:rPr kumimoji="1" lang="en-US" altLang="zh-TW" dirty="0">
                <a:latin typeface="Times New Roman" panose="02020603050405020304" pitchFamily="18" charset="0"/>
                <a:ea typeface="標楷體" panose="03000509000000000000" pitchFamily="65" charset="-120"/>
              </a:rPr>
              <a:t>5</a:t>
            </a:r>
            <a:r>
              <a:rPr kumimoji="1" lang="zh-TW" altLang="zh-TW" dirty="0">
                <a:latin typeface="Times New Roman" panose="02020603050405020304" pitchFamily="18" charset="0"/>
                <a:ea typeface="標楷體" panose="03000509000000000000" pitchFamily="65" charset="-120"/>
              </a:rPr>
              <a:t>隻與</a:t>
            </a:r>
            <a:r>
              <a:rPr kumimoji="1" lang="en-US" altLang="zh-TW" dirty="0">
                <a:latin typeface="Times New Roman" panose="02020603050405020304" pitchFamily="18" charset="0"/>
                <a:ea typeface="標楷體" panose="03000509000000000000" pitchFamily="65" charset="-120"/>
              </a:rPr>
              <a:t>10</a:t>
            </a:r>
            <a:r>
              <a:rPr kumimoji="1" lang="zh-TW" altLang="zh-TW" dirty="0">
                <a:latin typeface="Times New Roman" panose="02020603050405020304" pitchFamily="18" charset="0"/>
                <a:ea typeface="標楷體" panose="03000509000000000000" pitchFamily="65" charset="-120"/>
              </a:rPr>
              <a:t>隻股票來配置投資組合，並找出最合適的組合。</a:t>
            </a:r>
            <a:r>
              <a:rPr kumimoji="1" lang="en-US" altLang="zh-TW" dirty="0">
                <a:latin typeface="Times New Roman" panose="02020603050405020304" pitchFamily="18" charset="0"/>
                <a:ea typeface="標楷體" panose="03000509000000000000" pitchFamily="65" charset="-120"/>
              </a:rPr>
              <a:t>(</a:t>
            </a:r>
            <a:r>
              <a:rPr kumimoji="1" lang="zh-TW" altLang="zh-TW" dirty="0">
                <a:latin typeface="Times New Roman" panose="02020603050405020304" pitchFamily="18" charset="0"/>
                <a:ea typeface="標楷體" panose="03000509000000000000" pitchFamily="65" charset="-120"/>
              </a:rPr>
              <a:t>以不同類股為一個組合，不能出現相同的類股在投資組合當中</a:t>
            </a:r>
            <a:r>
              <a:rPr kumimoji="1" lang="en-US" altLang="zh-TW" dirty="0">
                <a:latin typeface="Times New Roman" panose="02020603050405020304" pitchFamily="18" charset="0"/>
                <a:ea typeface="標楷體" panose="03000509000000000000" pitchFamily="65" charset="-120"/>
              </a:rPr>
              <a:t>) </a:t>
            </a:r>
          </a:p>
          <a:p>
            <a:pPr marL="742950" lvl="1" indent="-285750" fontAlgn="base">
              <a:lnSpc>
                <a:spcPct val="150000"/>
              </a:lnSpc>
              <a:spcBef>
                <a:spcPct val="20000"/>
              </a:spcBef>
              <a:spcAft>
                <a:spcPct val="0"/>
              </a:spcAft>
              <a:buChar char="–"/>
            </a:pPr>
            <a:endParaRPr kumimoji="1" lang="zh-TW" altLang="zh-TW" dirty="0">
              <a:latin typeface="Times New Roman" panose="02020603050405020304" pitchFamily="18" charset="0"/>
              <a:ea typeface="標楷體" panose="03000509000000000000" pitchFamily="65" charset="-120"/>
            </a:endParaRPr>
          </a:p>
          <a:p>
            <a:pPr algn="just">
              <a:lnSpc>
                <a:spcPct val="150000"/>
              </a:lnSpc>
            </a:pPr>
            <a:r>
              <a:rPr lang="zh-TW" altLang="zh-TW" sz="2500" b="1" kern="100" dirty="0">
                <a:latin typeface="Times New Roman" panose="02020603050405020304" pitchFamily="18" charset="0"/>
                <a:ea typeface="標楷體" panose="03000509000000000000" pitchFamily="65" charset="-120"/>
                <a:cs typeface="Times New Roman" panose="02020603050405020304" pitchFamily="18" charset="0"/>
              </a:rPr>
              <a:t>實驗二：投資組合交易策略：</a:t>
            </a:r>
          </a:p>
          <a:p>
            <a:pPr marL="742950" lvl="1" indent="-285750" fontAlgn="base">
              <a:lnSpc>
                <a:spcPct val="150000"/>
              </a:lnSpc>
              <a:spcBef>
                <a:spcPct val="20000"/>
              </a:spcBef>
              <a:spcAft>
                <a:spcPct val="0"/>
              </a:spcAft>
              <a:buFont typeface="Arial" panose="020B0604020202020204" pitchFamily="34" charset="0"/>
              <a:buChar char="–"/>
            </a:pPr>
            <a:r>
              <a:rPr kumimoji="1" lang="zh-TW" altLang="zh-TW" dirty="0">
                <a:latin typeface="Times New Roman" panose="02020603050405020304" pitchFamily="18" charset="0"/>
                <a:ea typeface="標楷體" panose="03000509000000000000" pitchFamily="65" charset="-120"/>
              </a:rPr>
              <a:t>本研究會針對</a:t>
            </a:r>
            <a:r>
              <a:rPr kumimoji="1" lang="en-US" altLang="zh-TW" dirty="0">
                <a:latin typeface="Times New Roman" panose="02020603050405020304" pitchFamily="18" charset="0"/>
                <a:ea typeface="標楷體" panose="03000509000000000000" pitchFamily="65" charset="-120"/>
              </a:rPr>
              <a:t>5</a:t>
            </a:r>
            <a:r>
              <a:rPr kumimoji="1" lang="zh-TW" altLang="zh-TW" dirty="0">
                <a:latin typeface="Times New Roman" panose="02020603050405020304" pitchFamily="18" charset="0"/>
                <a:ea typeface="標楷體" panose="03000509000000000000" pitchFamily="65" charset="-120"/>
              </a:rPr>
              <a:t>日、</a:t>
            </a:r>
            <a:r>
              <a:rPr kumimoji="1" lang="en-US" altLang="zh-TW" dirty="0">
                <a:latin typeface="Times New Roman" panose="02020603050405020304" pitchFamily="18" charset="0"/>
                <a:ea typeface="標楷體" panose="03000509000000000000" pitchFamily="65" charset="-120"/>
              </a:rPr>
              <a:t>10</a:t>
            </a:r>
            <a:r>
              <a:rPr kumimoji="1" lang="zh-TW" altLang="zh-TW" dirty="0">
                <a:latin typeface="Times New Roman" panose="02020603050405020304" pitchFamily="18" charset="0"/>
                <a:ea typeface="標楷體" panose="03000509000000000000" pitchFamily="65" charset="-120"/>
              </a:rPr>
              <a:t>日、</a:t>
            </a:r>
            <a:r>
              <a:rPr kumimoji="1" lang="en-US" altLang="zh-TW" dirty="0">
                <a:latin typeface="Times New Roman" panose="02020603050405020304" pitchFamily="18" charset="0"/>
                <a:ea typeface="標楷體" panose="03000509000000000000" pitchFamily="65" charset="-120"/>
              </a:rPr>
              <a:t>15</a:t>
            </a:r>
            <a:r>
              <a:rPr kumimoji="1" lang="zh-TW" altLang="zh-TW" dirty="0">
                <a:latin typeface="Times New Roman" panose="02020603050405020304" pitchFamily="18" charset="0"/>
                <a:ea typeface="標楷體" panose="03000509000000000000" pitchFamily="65" charset="-120"/>
              </a:rPr>
              <a:t>日與每月月底進行交易策略</a:t>
            </a:r>
            <a:r>
              <a:rPr kumimoji="1" lang="en-US" altLang="zh-TW" dirty="0">
                <a:latin typeface="Times New Roman" panose="02020603050405020304" pitchFamily="18" charset="0"/>
                <a:ea typeface="標楷體" panose="03000509000000000000" pitchFamily="65" charset="-120"/>
              </a:rPr>
              <a:t>(</a:t>
            </a:r>
            <a:r>
              <a:rPr kumimoji="1" lang="zh-TW" altLang="zh-TW" dirty="0">
                <a:latin typeface="Times New Roman" panose="02020603050405020304" pitchFamily="18" charset="0"/>
                <a:ea typeface="標楷體" panose="03000509000000000000" pitchFamily="65" charset="-120"/>
              </a:rPr>
              <a:t>包含手續費</a:t>
            </a:r>
            <a:r>
              <a:rPr kumimoji="1" lang="en-US" altLang="zh-TW" dirty="0">
                <a:latin typeface="Times New Roman" panose="02020603050405020304" pitchFamily="18" charset="0"/>
                <a:ea typeface="標楷體" panose="03000509000000000000" pitchFamily="65" charset="-120"/>
              </a:rPr>
              <a:t>)</a:t>
            </a:r>
            <a:r>
              <a:rPr kumimoji="1" lang="zh-TW" altLang="zh-TW" dirty="0">
                <a:latin typeface="Times New Roman" panose="02020603050405020304" pitchFamily="18" charset="0"/>
                <a:ea typeface="標楷體" panose="03000509000000000000" pitchFamily="65" charset="-120"/>
              </a:rPr>
              <a:t>，找出能使投資報酬最大化的交易策略。</a:t>
            </a:r>
            <a:endParaRPr lang="en-US" altLang="zh-TW" sz="25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22670150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5">
            <a:extLst>
              <a:ext uri="{FF2B5EF4-FFF2-40B4-BE49-F238E27FC236}">
                <a16:creationId xmlns:a16="http://schemas.microsoft.com/office/drawing/2014/main" id="{43AB43F4-931E-402D-ABA3-DAD45D271163}"/>
              </a:ext>
            </a:extLst>
          </p:cNvPr>
          <p:cNvSpPr/>
          <p:nvPr/>
        </p:nvSpPr>
        <p:spPr>
          <a:xfrm>
            <a:off x="1320802" y="1"/>
            <a:ext cx="9550398" cy="771316"/>
          </a:xfrm>
          <a:custGeom>
            <a:avLst/>
            <a:gdLst>
              <a:gd name="connsiteX0" fmla="*/ 0 w 9550398"/>
              <a:gd name="connsiteY0" fmla="*/ 0 h 638381"/>
              <a:gd name="connsiteX1" fmla="*/ 9550398 w 9550398"/>
              <a:gd name="connsiteY1" fmla="*/ 0 h 638381"/>
              <a:gd name="connsiteX2" fmla="*/ 9550398 w 9550398"/>
              <a:gd name="connsiteY2" fmla="*/ 549495 h 638381"/>
              <a:gd name="connsiteX3" fmla="*/ 9461512 w 9550398"/>
              <a:gd name="connsiteY3" fmla="*/ 638381 h 638381"/>
              <a:gd name="connsiteX4" fmla="*/ 88886 w 9550398"/>
              <a:gd name="connsiteY4" fmla="*/ 638381 h 638381"/>
              <a:gd name="connsiteX5" fmla="*/ 0 w 9550398"/>
              <a:gd name="connsiteY5" fmla="*/ 549495 h 638381"/>
              <a:gd name="connsiteX6" fmla="*/ 0 w 9550398"/>
              <a:gd name="connsiteY6" fmla="*/ 0 h 63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0398" h="638381">
                <a:moveTo>
                  <a:pt x="0" y="0"/>
                </a:moveTo>
                <a:lnTo>
                  <a:pt x="9550398" y="0"/>
                </a:lnTo>
                <a:lnTo>
                  <a:pt x="9550398" y="549495"/>
                </a:lnTo>
                <a:cubicBezTo>
                  <a:pt x="9550398" y="598585"/>
                  <a:pt x="9510602" y="638381"/>
                  <a:pt x="9461512" y="638381"/>
                </a:cubicBezTo>
                <a:lnTo>
                  <a:pt x="88886" y="638381"/>
                </a:lnTo>
                <a:cubicBezTo>
                  <a:pt x="39796" y="638381"/>
                  <a:pt x="0" y="598585"/>
                  <a:pt x="0" y="549495"/>
                </a:cubicBez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標楷體" panose="03000509000000000000" pitchFamily="65" charset="-120"/>
                <a:ea typeface="標楷體" panose="03000509000000000000" pitchFamily="65" charset="-120"/>
              </a:rPr>
              <a:t>實驗方法</a:t>
            </a:r>
            <a:r>
              <a:rPr lang="en-US" altLang="zh-TW" sz="3600" b="1"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(2/3)</a:t>
            </a:r>
            <a:endParaRPr lang="zh-CN" altLang="en-US" sz="3600" b="1" dirty="0">
              <a:solidFill>
                <a:schemeClr val="bg1"/>
              </a:solidFill>
              <a:latin typeface="標楷體" panose="03000509000000000000" pitchFamily="65" charset="-120"/>
              <a:ea typeface="標楷體" panose="03000509000000000000" pitchFamily="65" charset="-120"/>
            </a:endParaRPr>
          </a:p>
        </p:txBody>
      </p:sp>
      <p:sp>
        <p:nvSpPr>
          <p:cNvPr id="6" name="投影片編號版面配置區 5">
            <a:extLst>
              <a:ext uri="{FF2B5EF4-FFF2-40B4-BE49-F238E27FC236}">
                <a16:creationId xmlns:a16="http://schemas.microsoft.com/office/drawing/2014/main" id="{64E6C26C-8DF3-402B-A302-D62DC32CEBAE}"/>
              </a:ext>
            </a:extLst>
          </p:cNvPr>
          <p:cNvSpPr>
            <a:spLocks noGrp="1"/>
          </p:cNvSpPr>
          <p:nvPr>
            <p:ph type="sldNum" sz="quarter" idx="12"/>
          </p:nvPr>
        </p:nvSpPr>
        <p:spPr/>
        <p:txBody>
          <a:bodyPr/>
          <a:lstStyle/>
          <a:p>
            <a:fld id="{22A865DF-6F26-4D35-B0EB-90B9C6888EB6}" type="slidenum">
              <a:rPr lang="zh-TW" altLang="en-US" smtClean="0"/>
              <a:t>36</a:t>
            </a:fld>
            <a:endParaRPr lang="zh-TW" altLang="en-US"/>
          </a:p>
        </p:txBody>
      </p:sp>
      <p:sp>
        <p:nvSpPr>
          <p:cNvPr id="13" name="內容版面配置區 2">
            <a:extLst>
              <a:ext uri="{FF2B5EF4-FFF2-40B4-BE49-F238E27FC236}">
                <a16:creationId xmlns:a16="http://schemas.microsoft.com/office/drawing/2014/main" id="{369A0551-0A47-5C53-D3CD-1032F6326C98}"/>
              </a:ext>
            </a:extLst>
          </p:cNvPr>
          <p:cNvSpPr>
            <a:spLocks noGrp="1"/>
          </p:cNvSpPr>
          <p:nvPr>
            <p:ph idx="1"/>
          </p:nvPr>
        </p:nvSpPr>
        <p:spPr>
          <a:xfrm>
            <a:off x="1130710" y="1018974"/>
            <a:ext cx="10223090" cy="5480149"/>
          </a:xfrm>
        </p:spPr>
        <p:txBody>
          <a:bodyPr>
            <a:normAutofit/>
          </a:bodyPr>
          <a:lstStyle/>
          <a:p>
            <a:pPr algn="just">
              <a:lnSpc>
                <a:spcPct val="150000"/>
              </a:lnSpc>
            </a:pPr>
            <a:r>
              <a:rPr lang="zh-TW" altLang="zh-TW" sz="2500" b="1" kern="100" dirty="0">
                <a:latin typeface="Times New Roman" panose="02020603050405020304" pitchFamily="18" charset="0"/>
                <a:ea typeface="標楷體" panose="03000509000000000000" pitchFamily="65" charset="-120"/>
                <a:cs typeface="Times New Roman" panose="02020603050405020304" pitchFamily="18" charset="0"/>
              </a:rPr>
              <a:t>實驗三：評估訓練資料範圍長短，是否會影響報酬：</a:t>
            </a:r>
          </a:p>
          <a:p>
            <a:pPr marL="742950" lvl="1" indent="-285750" fontAlgn="base">
              <a:lnSpc>
                <a:spcPct val="150000"/>
              </a:lnSpc>
              <a:spcBef>
                <a:spcPct val="20000"/>
              </a:spcBef>
              <a:spcAft>
                <a:spcPct val="0"/>
              </a:spcAft>
              <a:buFont typeface="Arial" panose="020B0604020202020204" pitchFamily="34" charset="0"/>
              <a:buChar char="–"/>
            </a:pPr>
            <a:r>
              <a:rPr kumimoji="1" lang="zh-TW" altLang="zh-TW" dirty="0">
                <a:latin typeface="Times New Roman" panose="02020603050405020304" pitchFamily="18" charset="0"/>
                <a:ea typeface="標楷體" panose="03000509000000000000" pitchFamily="65" charset="-120"/>
              </a:rPr>
              <a:t>本實驗在訓練集部份會採用</a:t>
            </a:r>
            <a:r>
              <a:rPr kumimoji="1" lang="en-US" altLang="zh-TW" dirty="0">
                <a:latin typeface="Times New Roman" panose="02020603050405020304" pitchFamily="18" charset="0"/>
                <a:ea typeface="標楷體" panose="03000509000000000000" pitchFamily="65" charset="-120"/>
              </a:rPr>
              <a:t>1</a:t>
            </a:r>
            <a:r>
              <a:rPr kumimoji="1" lang="zh-TW" altLang="zh-TW" dirty="0">
                <a:latin typeface="Times New Roman" panose="02020603050405020304" pitchFamily="18" charset="0"/>
                <a:ea typeface="標楷體" panose="03000509000000000000" pitchFamily="65" charset="-120"/>
              </a:rPr>
              <a:t>年至</a:t>
            </a:r>
            <a:r>
              <a:rPr kumimoji="1" lang="en-US" altLang="zh-TW" dirty="0">
                <a:latin typeface="Times New Roman" panose="02020603050405020304" pitchFamily="18" charset="0"/>
                <a:ea typeface="標楷體" panose="03000509000000000000" pitchFamily="65" charset="-120"/>
              </a:rPr>
              <a:t>10</a:t>
            </a:r>
            <a:r>
              <a:rPr kumimoji="1" lang="zh-TW" altLang="zh-TW" dirty="0">
                <a:latin typeface="Times New Roman" panose="02020603050405020304" pitchFamily="18" charset="0"/>
                <a:ea typeface="標楷體" panose="03000509000000000000" pitchFamily="65" charset="-120"/>
              </a:rPr>
              <a:t>年分別訓練模型，並驗證</a:t>
            </a:r>
            <a:r>
              <a:rPr kumimoji="1" lang="en-US" altLang="zh-TW" dirty="0">
                <a:latin typeface="Times New Roman" panose="02020603050405020304" pitchFamily="18" charset="0"/>
                <a:ea typeface="標楷體" panose="03000509000000000000" pitchFamily="65" charset="-120"/>
              </a:rPr>
              <a:t>1</a:t>
            </a:r>
            <a:r>
              <a:rPr kumimoji="1" lang="zh-TW" altLang="zh-TW" dirty="0">
                <a:latin typeface="Times New Roman" panose="02020603050405020304" pitchFamily="18" charset="0"/>
                <a:ea typeface="標楷體" panose="03000509000000000000" pitchFamily="65" charset="-120"/>
              </a:rPr>
              <a:t>年的資料來評估訓練資料多少是否會影響到報酬。</a:t>
            </a:r>
            <a:endParaRPr kumimoji="1" lang="en-US" altLang="zh-TW" dirty="0">
              <a:latin typeface="Times New Roman" panose="02020603050405020304" pitchFamily="18" charset="0"/>
              <a:ea typeface="標楷體" panose="03000509000000000000" pitchFamily="65" charset="-120"/>
            </a:endParaRPr>
          </a:p>
          <a:p>
            <a:pPr marL="742950" lvl="1" indent="-285750" fontAlgn="base">
              <a:lnSpc>
                <a:spcPct val="150000"/>
              </a:lnSpc>
              <a:spcBef>
                <a:spcPct val="20000"/>
              </a:spcBef>
              <a:spcAft>
                <a:spcPct val="0"/>
              </a:spcAft>
              <a:buFont typeface="Arial" panose="020B0604020202020204" pitchFamily="34" charset="0"/>
              <a:buChar char="–"/>
            </a:pPr>
            <a:endParaRPr kumimoji="1" lang="zh-TW" altLang="zh-TW" dirty="0">
              <a:latin typeface="Times New Roman" panose="02020603050405020304" pitchFamily="18" charset="0"/>
              <a:ea typeface="標楷體" panose="03000509000000000000" pitchFamily="65" charset="-120"/>
            </a:endParaRPr>
          </a:p>
          <a:p>
            <a:pPr algn="just">
              <a:lnSpc>
                <a:spcPct val="150000"/>
              </a:lnSpc>
            </a:pPr>
            <a:r>
              <a:rPr lang="zh-TW" altLang="zh-TW" sz="2500" b="1" kern="100" dirty="0">
                <a:latin typeface="Times New Roman" panose="02020603050405020304" pitchFamily="18" charset="0"/>
                <a:ea typeface="標楷體" panose="03000509000000000000" pitchFamily="65" charset="-120"/>
                <a:cs typeface="Times New Roman" panose="02020603050405020304" pitchFamily="18" charset="0"/>
              </a:rPr>
              <a:t>實驗四：</a:t>
            </a:r>
            <a:r>
              <a:rPr lang="en-US" altLang="zh-TW" sz="2500" b="1" kern="100" dirty="0">
                <a:latin typeface="Times New Roman" panose="02020603050405020304" pitchFamily="18" charset="0"/>
                <a:ea typeface="標楷體" panose="03000509000000000000" pitchFamily="65" charset="-120"/>
                <a:cs typeface="Times New Roman" panose="02020603050405020304" pitchFamily="18" charset="0"/>
              </a:rPr>
              <a:t>A2C Agent</a:t>
            </a:r>
            <a:r>
              <a:rPr lang="zh-TW" altLang="zh-TW" sz="2500" b="1" kern="100" dirty="0">
                <a:latin typeface="Times New Roman" panose="02020603050405020304" pitchFamily="18" charset="0"/>
                <a:ea typeface="標楷體" panose="03000509000000000000" pitchFamily="65" charset="-120"/>
                <a:cs typeface="Times New Roman" panose="02020603050405020304" pitchFamily="18" charset="0"/>
              </a:rPr>
              <a:t>與</a:t>
            </a:r>
            <a:r>
              <a:rPr lang="en-US" altLang="zh-TW" sz="2500" b="1" kern="100" dirty="0">
                <a:latin typeface="Times New Roman" panose="02020603050405020304" pitchFamily="18" charset="0"/>
                <a:ea typeface="標楷體" panose="03000509000000000000" pitchFamily="65" charset="-120"/>
                <a:cs typeface="Times New Roman" panose="02020603050405020304" pitchFamily="18" charset="0"/>
              </a:rPr>
              <a:t>PPO Agent</a:t>
            </a:r>
            <a:r>
              <a:rPr lang="zh-TW" altLang="zh-TW" sz="2500" b="1" kern="100" dirty="0">
                <a:latin typeface="Times New Roman" panose="02020603050405020304" pitchFamily="18" charset="0"/>
                <a:ea typeface="標楷體" panose="03000509000000000000" pitchFamily="65" charset="-120"/>
                <a:cs typeface="Times New Roman" panose="02020603050405020304" pitchFamily="18" charset="0"/>
              </a:rPr>
              <a:t>之投資組合比較：</a:t>
            </a:r>
          </a:p>
          <a:p>
            <a:pPr marL="742950" lvl="1" indent="-285750" fontAlgn="base">
              <a:lnSpc>
                <a:spcPct val="150000"/>
              </a:lnSpc>
              <a:spcBef>
                <a:spcPct val="20000"/>
              </a:spcBef>
              <a:spcAft>
                <a:spcPct val="0"/>
              </a:spcAft>
              <a:buFont typeface="Arial" panose="020B0604020202020204" pitchFamily="34" charset="0"/>
              <a:buChar char="–"/>
            </a:pPr>
            <a:r>
              <a:rPr kumimoji="1" lang="zh-TW" altLang="zh-TW" dirty="0">
                <a:latin typeface="Times New Roman" panose="02020603050405020304" pitchFamily="18" charset="0"/>
                <a:ea typeface="標楷體" panose="03000509000000000000" pitchFamily="65" charset="-120"/>
              </a:rPr>
              <a:t>將</a:t>
            </a:r>
            <a:r>
              <a:rPr kumimoji="1" lang="en-US" altLang="zh-TW" dirty="0">
                <a:latin typeface="Times New Roman" panose="02020603050405020304" pitchFamily="18" charset="0"/>
                <a:ea typeface="標楷體" panose="03000509000000000000" pitchFamily="65" charset="-120"/>
              </a:rPr>
              <a:t>A2C Agent</a:t>
            </a:r>
            <a:r>
              <a:rPr kumimoji="1" lang="zh-TW" altLang="zh-TW" dirty="0">
                <a:latin typeface="Times New Roman" panose="02020603050405020304" pitchFamily="18" charset="0"/>
                <a:ea typeface="標楷體" panose="03000509000000000000" pitchFamily="65" charset="-120"/>
              </a:rPr>
              <a:t>與 </a:t>
            </a:r>
            <a:r>
              <a:rPr kumimoji="1" lang="en-US" altLang="zh-TW" dirty="0">
                <a:latin typeface="Times New Roman" panose="02020603050405020304" pitchFamily="18" charset="0"/>
                <a:ea typeface="標楷體" panose="03000509000000000000" pitchFamily="65" charset="-120"/>
              </a:rPr>
              <a:t>PPO Agent</a:t>
            </a:r>
            <a:r>
              <a:rPr kumimoji="1" lang="zh-TW" altLang="zh-TW" dirty="0">
                <a:latin typeface="Times New Roman" panose="02020603050405020304" pitchFamily="18" charset="0"/>
                <a:ea typeface="標楷體" panose="03000509000000000000" pitchFamily="65" charset="-120"/>
              </a:rPr>
              <a:t>進行比較，確認</a:t>
            </a:r>
            <a:r>
              <a:rPr kumimoji="1" lang="en-US" altLang="zh-TW" dirty="0">
                <a:latin typeface="Times New Roman" panose="02020603050405020304" pitchFamily="18" charset="0"/>
                <a:ea typeface="標楷體" panose="03000509000000000000" pitchFamily="65" charset="-120"/>
              </a:rPr>
              <a:t>A2C</a:t>
            </a:r>
            <a:r>
              <a:rPr kumimoji="1" lang="zh-TW" altLang="zh-TW" dirty="0">
                <a:latin typeface="Times New Roman" panose="02020603050405020304" pitchFamily="18" charset="0"/>
                <a:ea typeface="標楷體" panose="03000509000000000000" pitchFamily="65" charset="-120"/>
              </a:rPr>
              <a:t>是否能勝任</a:t>
            </a:r>
            <a:r>
              <a:rPr kumimoji="1" lang="en-US" altLang="zh-TW" dirty="0">
                <a:latin typeface="Times New Roman" panose="02020603050405020304" pitchFamily="18" charset="0"/>
                <a:ea typeface="標楷體" panose="03000509000000000000" pitchFamily="65" charset="-120"/>
              </a:rPr>
              <a:t>PPO</a:t>
            </a:r>
            <a:r>
              <a:rPr kumimoji="1" lang="zh-TW" altLang="zh-TW" dirty="0">
                <a:latin typeface="Times New Roman" panose="02020603050405020304" pitchFamily="18" charset="0"/>
                <a:ea typeface="標楷體" panose="03000509000000000000" pitchFamily="65" charset="-120"/>
              </a:rPr>
              <a:t>。</a:t>
            </a:r>
          </a:p>
          <a:p>
            <a:endParaRPr lang="en-US" altLang="zh-TW" sz="25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38283275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5">
            <a:extLst>
              <a:ext uri="{FF2B5EF4-FFF2-40B4-BE49-F238E27FC236}">
                <a16:creationId xmlns:a16="http://schemas.microsoft.com/office/drawing/2014/main" id="{43AB43F4-931E-402D-ABA3-DAD45D271163}"/>
              </a:ext>
            </a:extLst>
          </p:cNvPr>
          <p:cNvSpPr/>
          <p:nvPr/>
        </p:nvSpPr>
        <p:spPr>
          <a:xfrm>
            <a:off x="1320802" y="1"/>
            <a:ext cx="9550398" cy="771316"/>
          </a:xfrm>
          <a:custGeom>
            <a:avLst/>
            <a:gdLst>
              <a:gd name="connsiteX0" fmla="*/ 0 w 9550398"/>
              <a:gd name="connsiteY0" fmla="*/ 0 h 638381"/>
              <a:gd name="connsiteX1" fmla="*/ 9550398 w 9550398"/>
              <a:gd name="connsiteY1" fmla="*/ 0 h 638381"/>
              <a:gd name="connsiteX2" fmla="*/ 9550398 w 9550398"/>
              <a:gd name="connsiteY2" fmla="*/ 549495 h 638381"/>
              <a:gd name="connsiteX3" fmla="*/ 9461512 w 9550398"/>
              <a:gd name="connsiteY3" fmla="*/ 638381 h 638381"/>
              <a:gd name="connsiteX4" fmla="*/ 88886 w 9550398"/>
              <a:gd name="connsiteY4" fmla="*/ 638381 h 638381"/>
              <a:gd name="connsiteX5" fmla="*/ 0 w 9550398"/>
              <a:gd name="connsiteY5" fmla="*/ 549495 h 638381"/>
              <a:gd name="connsiteX6" fmla="*/ 0 w 9550398"/>
              <a:gd name="connsiteY6" fmla="*/ 0 h 63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0398" h="638381">
                <a:moveTo>
                  <a:pt x="0" y="0"/>
                </a:moveTo>
                <a:lnTo>
                  <a:pt x="9550398" y="0"/>
                </a:lnTo>
                <a:lnTo>
                  <a:pt x="9550398" y="549495"/>
                </a:lnTo>
                <a:cubicBezTo>
                  <a:pt x="9550398" y="598585"/>
                  <a:pt x="9510602" y="638381"/>
                  <a:pt x="9461512" y="638381"/>
                </a:cubicBezTo>
                <a:lnTo>
                  <a:pt x="88886" y="638381"/>
                </a:lnTo>
                <a:cubicBezTo>
                  <a:pt x="39796" y="638381"/>
                  <a:pt x="0" y="598585"/>
                  <a:pt x="0" y="549495"/>
                </a:cubicBez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標楷體" panose="03000509000000000000" pitchFamily="65" charset="-120"/>
                <a:ea typeface="標楷體" panose="03000509000000000000" pitchFamily="65" charset="-120"/>
              </a:rPr>
              <a:t>實驗方法</a:t>
            </a:r>
            <a:r>
              <a:rPr lang="en-US" altLang="zh-TW" sz="3600" b="1"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(3/3)</a:t>
            </a:r>
            <a:endParaRPr lang="zh-CN" altLang="en-US" sz="3600" b="1" dirty="0">
              <a:solidFill>
                <a:schemeClr val="bg1"/>
              </a:solidFill>
              <a:latin typeface="標楷體" panose="03000509000000000000" pitchFamily="65" charset="-120"/>
              <a:ea typeface="標楷體" panose="03000509000000000000" pitchFamily="65" charset="-120"/>
            </a:endParaRPr>
          </a:p>
        </p:txBody>
      </p:sp>
      <p:sp>
        <p:nvSpPr>
          <p:cNvPr id="6" name="投影片編號版面配置區 5">
            <a:extLst>
              <a:ext uri="{FF2B5EF4-FFF2-40B4-BE49-F238E27FC236}">
                <a16:creationId xmlns:a16="http://schemas.microsoft.com/office/drawing/2014/main" id="{64E6C26C-8DF3-402B-A302-D62DC32CEBAE}"/>
              </a:ext>
            </a:extLst>
          </p:cNvPr>
          <p:cNvSpPr>
            <a:spLocks noGrp="1"/>
          </p:cNvSpPr>
          <p:nvPr>
            <p:ph type="sldNum" sz="quarter" idx="12"/>
          </p:nvPr>
        </p:nvSpPr>
        <p:spPr/>
        <p:txBody>
          <a:bodyPr/>
          <a:lstStyle/>
          <a:p>
            <a:fld id="{22A865DF-6F26-4D35-B0EB-90B9C6888EB6}" type="slidenum">
              <a:rPr lang="zh-TW" altLang="en-US" smtClean="0"/>
              <a:t>37</a:t>
            </a:fld>
            <a:endParaRPr lang="zh-TW" altLang="en-US"/>
          </a:p>
        </p:txBody>
      </p:sp>
      <p:sp>
        <p:nvSpPr>
          <p:cNvPr id="13" name="內容版面配置區 2">
            <a:extLst>
              <a:ext uri="{FF2B5EF4-FFF2-40B4-BE49-F238E27FC236}">
                <a16:creationId xmlns:a16="http://schemas.microsoft.com/office/drawing/2014/main" id="{369A0551-0A47-5C53-D3CD-1032F6326C98}"/>
              </a:ext>
            </a:extLst>
          </p:cNvPr>
          <p:cNvSpPr>
            <a:spLocks noGrp="1"/>
          </p:cNvSpPr>
          <p:nvPr>
            <p:ph idx="1"/>
          </p:nvPr>
        </p:nvSpPr>
        <p:spPr>
          <a:xfrm>
            <a:off x="1130710" y="1018974"/>
            <a:ext cx="10223090" cy="5480149"/>
          </a:xfrm>
        </p:spPr>
        <p:txBody>
          <a:bodyPr>
            <a:normAutofit/>
          </a:bodyPr>
          <a:lstStyle/>
          <a:p>
            <a:pPr algn="just">
              <a:lnSpc>
                <a:spcPct val="150000"/>
              </a:lnSpc>
            </a:pPr>
            <a:r>
              <a:rPr lang="zh-TW" altLang="zh-TW" sz="2500" b="1" kern="100" dirty="0">
                <a:latin typeface="Times New Roman" panose="02020603050405020304" pitchFamily="18" charset="0"/>
                <a:ea typeface="標楷體" panose="03000509000000000000" pitchFamily="65" charset="-120"/>
                <a:cs typeface="Times New Roman" panose="02020603050405020304" pitchFamily="18" charset="0"/>
              </a:rPr>
              <a:t>實驗五：與銀行利息做比較：</a:t>
            </a:r>
          </a:p>
          <a:p>
            <a:pPr marL="742950" lvl="1" indent="-285750" fontAlgn="base">
              <a:lnSpc>
                <a:spcPct val="150000"/>
              </a:lnSpc>
              <a:spcBef>
                <a:spcPct val="20000"/>
              </a:spcBef>
              <a:spcAft>
                <a:spcPct val="0"/>
              </a:spcAft>
              <a:buFont typeface="Arial" panose="020B0604020202020204" pitchFamily="34" charset="0"/>
              <a:buChar char="–"/>
            </a:pPr>
            <a:r>
              <a:rPr kumimoji="1" lang="zh-TW" altLang="zh-TW" dirty="0">
                <a:latin typeface="Times New Roman" panose="02020603050405020304" pitchFamily="18" charset="0"/>
                <a:ea typeface="標楷體" panose="03000509000000000000" pitchFamily="65" charset="-120"/>
              </a:rPr>
              <a:t>將</a:t>
            </a:r>
            <a:r>
              <a:rPr kumimoji="1" lang="en-US" altLang="zh-TW" dirty="0">
                <a:latin typeface="Times New Roman" panose="02020603050405020304" pitchFamily="18" charset="0"/>
                <a:ea typeface="標楷體" panose="03000509000000000000" pitchFamily="65" charset="-120"/>
              </a:rPr>
              <a:t>2016</a:t>
            </a:r>
            <a:r>
              <a:rPr kumimoji="1" lang="zh-TW" altLang="zh-TW" dirty="0">
                <a:latin typeface="Times New Roman" panose="02020603050405020304" pitchFamily="18" charset="0"/>
                <a:ea typeface="標楷體" panose="03000509000000000000" pitchFamily="65" charset="-120"/>
              </a:rPr>
              <a:t>年至</a:t>
            </a:r>
            <a:r>
              <a:rPr kumimoji="1" lang="en-US" altLang="zh-TW" dirty="0">
                <a:latin typeface="Times New Roman" panose="02020603050405020304" pitchFamily="18" charset="0"/>
                <a:ea typeface="標楷體" panose="03000509000000000000" pitchFamily="65" charset="-120"/>
              </a:rPr>
              <a:t> 2020</a:t>
            </a:r>
            <a:r>
              <a:rPr kumimoji="1" lang="zh-TW" altLang="zh-TW" dirty="0">
                <a:latin typeface="Times New Roman" panose="02020603050405020304" pitchFamily="18" charset="0"/>
                <a:ea typeface="標楷體" panose="03000509000000000000" pitchFamily="65" charset="-120"/>
              </a:rPr>
              <a:t>年之累積報酬率與銀行利息做比較，以確認此模型的可行性。</a:t>
            </a:r>
            <a:endParaRPr kumimoji="1" lang="en-US" altLang="zh-TW" dirty="0">
              <a:latin typeface="Times New Roman" panose="02020603050405020304" pitchFamily="18" charset="0"/>
              <a:ea typeface="標楷體" panose="03000509000000000000" pitchFamily="65" charset="-120"/>
            </a:endParaRPr>
          </a:p>
          <a:p>
            <a:pPr marL="742950" lvl="1" indent="-285750" fontAlgn="base">
              <a:lnSpc>
                <a:spcPct val="150000"/>
              </a:lnSpc>
              <a:spcBef>
                <a:spcPct val="20000"/>
              </a:spcBef>
              <a:spcAft>
                <a:spcPct val="0"/>
              </a:spcAft>
              <a:buFont typeface="Arial" panose="020B0604020202020204" pitchFamily="34" charset="0"/>
              <a:buChar char="–"/>
            </a:pPr>
            <a:endParaRPr kumimoji="1" lang="zh-TW" altLang="zh-TW" dirty="0">
              <a:latin typeface="Times New Roman" panose="02020603050405020304" pitchFamily="18" charset="0"/>
              <a:ea typeface="標楷體" panose="03000509000000000000" pitchFamily="65" charset="-120"/>
            </a:endParaRPr>
          </a:p>
          <a:p>
            <a:pPr algn="just">
              <a:lnSpc>
                <a:spcPct val="150000"/>
              </a:lnSpc>
            </a:pPr>
            <a:r>
              <a:rPr lang="zh-TW" altLang="zh-TW" sz="2500" b="1" kern="100" dirty="0">
                <a:latin typeface="Times New Roman" panose="02020603050405020304" pitchFamily="18" charset="0"/>
                <a:ea typeface="標楷體" panose="03000509000000000000" pitchFamily="65" charset="-120"/>
                <a:cs typeface="Times New Roman" panose="02020603050405020304" pitchFamily="18" charset="0"/>
              </a:rPr>
              <a:t>實驗六：驗證這三種風險類型投資組合之獲利比較</a:t>
            </a:r>
          </a:p>
          <a:p>
            <a:pPr marL="742950" lvl="1" indent="-285750" fontAlgn="base">
              <a:lnSpc>
                <a:spcPct val="150000"/>
              </a:lnSpc>
              <a:spcBef>
                <a:spcPct val="20000"/>
              </a:spcBef>
              <a:spcAft>
                <a:spcPct val="0"/>
              </a:spcAft>
              <a:buFont typeface="Arial" panose="020B0604020202020204" pitchFamily="34" charset="0"/>
              <a:buChar char="–"/>
            </a:pPr>
            <a:r>
              <a:rPr kumimoji="1" lang="zh-TW" altLang="zh-TW" dirty="0">
                <a:latin typeface="Times New Roman" panose="02020603050405020304" pitchFamily="18" charset="0"/>
                <a:ea typeface="標楷體" panose="03000509000000000000" pitchFamily="65" charset="-120"/>
              </a:rPr>
              <a:t>評估這三種風險類型的股票之獲利是否為積極型</a:t>
            </a:r>
            <a:r>
              <a:rPr kumimoji="1" lang="en-US" altLang="zh-TW" dirty="0">
                <a:latin typeface="Times New Roman" panose="02020603050405020304" pitchFamily="18" charset="0"/>
                <a:ea typeface="標楷體" panose="03000509000000000000" pitchFamily="65" charset="-120"/>
              </a:rPr>
              <a:t>&gt;</a:t>
            </a:r>
            <a:r>
              <a:rPr kumimoji="1" lang="zh-TW" altLang="zh-TW" dirty="0">
                <a:latin typeface="Times New Roman" panose="02020603050405020304" pitchFamily="18" charset="0"/>
                <a:ea typeface="標楷體" panose="03000509000000000000" pitchFamily="65" charset="-120"/>
              </a:rPr>
              <a:t>穩健型</a:t>
            </a:r>
            <a:r>
              <a:rPr kumimoji="1" lang="en-US" altLang="zh-TW" dirty="0">
                <a:latin typeface="Times New Roman" panose="02020603050405020304" pitchFamily="18" charset="0"/>
                <a:ea typeface="標楷體" panose="03000509000000000000" pitchFamily="65" charset="-120"/>
              </a:rPr>
              <a:t>&gt;</a:t>
            </a:r>
            <a:r>
              <a:rPr kumimoji="1" lang="zh-TW" altLang="zh-TW" dirty="0">
                <a:latin typeface="Times New Roman" panose="02020603050405020304" pitchFamily="18" charset="0"/>
                <a:ea typeface="標楷體" panose="03000509000000000000" pitchFamily="65" charset="-120"/>
              </a:rPr>
              <a:t>保守型，以及風險為積極型</a:t>
            </a:r>
            <a:r>
              <a:rPr kumimoji="1" lang="en-US" altLang="zh-TW" dirty="0">
                <a:latin typeface="Times New Roman" panose="02020603050405020304" pitchFamily="18" charset="0"/>
                <a:ea typeface="標楷體" panose="03000509000000000000" pitchFamily="65" charset="-120"/>
              </a:rPr>
              <a:t>&gt;</a:t>
            </a:r>
            <a:r>
              <a:rPr kumimoji="1" lang="zh-TW" altLang="zh-TW" dirty="0">
                <a:latin typeface="Times New Roman" panose="02020603050405020304" pitchFamily="18" charset="0"/>
                <a:ea typeface="標楷體" panose="03000509000000000000" pitchFamily="65" charset="-120"/>
              </a:rPr>
              <a:t>穩健型</a:t>
            </a:r>
            <a:r>
              <a:rPr kumimoji="1" lang="en-US" altLang="zh-TW" dirty="0">
                <a:latin typeface="Times New Roman" panose="02020603050405020304" pitchFamily="18" charset="0"/>
                <a:ea typeface="標楷體" panose="03000509000000000000" pitchFamily="65" charset="-120"/>
              </a:rPr>
              <a:t>&gt;</a:t>
            </a:r>
            <a:r>
              <a:rPr kumimoji="1" lang="zh-TW" altLang="zh-TW" dirty="0">
                <a:latin typeface="Times New Roman" panose="02020603050405020304" pitchFamily="18" charset="0"/>
                <a:ea typeface="標楷體" panose="03000509000000000000" pitchFamily="65" charset="-120"/>
              </a:rPr>
              <a:t>保守型之趨勢。</a:t>
            </a:r>
          </a:p>
          <a:p>
            <a:endParaRPr lang="en-US" altLang="zh-TW" sz="25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22702900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5">
            <a:extLst>
              <a:ext uri="{FF2B5EF4-FFF2-40B4-BE49-F238E27FC236}">
                <a16:creationId xmlns:a16="http://schemas.microsoft.com/office/drawing/2014/main" id="{43AB43F4-931E-402D-ABA3-DAD45D271163}"/>
              </a:ext>
            </a:extLst>
          </p:cNvPr>
          <p:cNvSpPr/>
          <p:nvPr/>
        </p:nvSpPr>
        <p:spPr>
          <a:xfrm>
            <a:off x="1320802" y="1"/>
            <a:ext cx="9550398" cy="771316"/>
          </a:xfrm>
          <a:custGeom>
            <a:avLst/>
            <a:gdLst>
              <a:gd name="connsiteX0" fmla="*/ 0 w 9550398"/>
              <a:gd name="connsiteY0" fmla="*/ 0 h 638381"/>
              <a:gd name="connsiteX1" fmla="*/ 9550398 w 9550398"/>
              <a:gd name="connsiteY1" fmla="*/ 0 h 638381"/>
              <a:gd name="connsiteX2" fmla="*/ 9550398 w 9550398"/>
              <a:gd name="connsiteY2" fmla="*/ 549495 h 638381"/>
              <a:gd name="connsiteX3" fmla="*/ 9461512 w 9550398"/>
              <a:gd name="connsiteY3" fmla="*/ 638381 h 638381"/>
              <a:gd name="connsiteX4" fmla="*/ 88886 w 9550398"/>
              <a:gd name="connsiteY4" fmla="*/ 638381 h 638381"/>
              <a:gd name="connsiteX5" fmla="*/ 0 w 9550398"/>
              <a:gd name="connsiteY5" fmla="*/ 549495 h 638381"/>
              <a:gd name="connsiteX6" fmla="*/ 0 w 9550398"/>
              <a:gd name="connsiteY6" fmla="*/ 0 h 63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0398" h="638381">
                <a:moveTo>
                  <a:pt x="0" y="0"/>
                </a:moveTo>
                <a:lnTo>
                  <a:pt x="9550398" y="0"/>
                </a:lnTo>
                <a:lnTo>
                  <a:pt x="9550398" y="549495"/>
                </a:lnTo>
                <a:cubicBezTo>
                  <a:pt x="9550398" y="598585"/>
                  <a:pt x="9510602" y="638381"/>
                  <a:pt x="9461512" y="638381"/>
                </a:cubicBezTo>
                <a:lnTo>
                  <a:pt x="88886" y="638381"/>
                </a:lnTo>
                <a:cubicBezTo>
                  <a:pt x="39796" y="638381"/>
                  <a:pt x="0" y="598585"/>
                  <a:pt x="0" y="549495"/>
                </a:cubicBez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標楷體" panose="03000509000000000000" pitchFamily="65" charset="-120"/>
                <a:ea typeface="標楷體" panose="03000509000000000000" pitchFamily="65" charset="-120"/>
              </a:rPr>
              <a:t>實驗方法：參數設定</a:t>
            </a:r>
            <a:endParaRPr lang="zh-CN" altLang="en-US" sz="3600" b="1" dirty="0">
              <a:solidFill>
                <a:schemeClr val="bg1"/>
              </a:solidFill>
              <a:latin typeface="標楷體" panose="03000509000000000000" pitchFamily="65" charset="-120"/>
              <a:ea typeface="標楷體" panose="03000509000000000000" pitchFamily="65" charset="-120"/>
            </a:endParaRPr>
          </a:p>
        </p:txBody>
      </p:sp>
      <p:sp>
        <p:nvSpPr>
          <p:cNvPr id="6" name="投影片編號版面配置區 5">
            <a:extLst>
              <a:ext uri="{FF2B5EF4-FFF2-40B4-BE49-F238E27FC236}">
                <a16:creationId xmlns:a16="http://schemas.microsoft.com/office/drawing/2014/main" id="{64E6C26C-8DF3-402B-A302-D62DC32CEBAE}"/>
              </a:ext>
            </a:extLst>
          </p:cNvPr>
          <p:cNvSpPr>
            <a:spLocks noGrp="1"/>
          </p:cNvSpPr>
          <p:nvPr>
            <p:ph type="sldNum" sz="quarter" idx="12"/>
          </p:nvPr>
        </p:nvSpPr>
        <p:spPr/>
        <p:txBody>
          <a:bodyPr/>
          <a:lstStyle/>
          <a:p>
            <a:fld id="{22A865DF-6F26-4D35-B0EB-90B9C6888EB6}" type="slidenum">
              <a:rPr lang="zh-TW" altLang="en-US" smtClean="0"/>
              <a:t>38</a:t>
            </a:fld>
            <a:endParaRPr lang="zh-TW" altLang="en-US"/>
          </a:p>
        </p:txBody>
      </p:sp>
      <p:sp>
        <p:nvSpPr>
          <p:cNvPr id="13" name="內容版面配置區 2">
            <a:extLst>
              <a:ext uri="{FF2B5EF4-FFF2-40B4-BE49-F238E27FC236}">
                <a16:creationId xmlns:a16="http://schemas.microsoft.com/office/drawing/2014/main" id="{369A0551-0A47-5C53-D3CD-1032F6326C98}"/>
              </a:ext>
            </a:extLst>
          </p:cNvPr>
          <p:cNvSpPr>
            <a:spLocks noGrp="1"/>
          </p:cNvSpPr>
          <p:nvPr>
            <p:ph idx="1"/>
          </p:nvPr>
        </p:nvSpPr>
        <p:spPr>
          <a:xfrm>
            <a:off x="1130710" y="1018973"/>
            <a:ext cx="10223090" cy="2088021"/>
          </a:xfrm>
        </p:spPr>
        <p:txBody>
          <a:bodyPr>
            <a:normAutofit/>
          </a:bodyPr>
          <a:lstStyle/>
          <a:p>
            <a:r>
              <a:rPr kumimoji="1" lang="zh-TW" altLang="en-US" sz="2400" dirty="0">
                <a:latin typeface="Times New Roman" panose="02020603050405020304" pitchFamily="18" charset="0"/>
                <a:ea typeface="標楷體" panose="03000509000000000000" pitchFamily="65" charset="-120"/>
              </a:rPr>
              <a:t>本研究使用的之參數設定是根據 </a:t>
            </a:r>
            <a:r>
              <a:rPr kumimoji="1" lang="en-US" altLang="zh-TW" sz="2400" dirty="0" err="1">
                <a:latin typeface="Times New Roman" panose="02020603050405020304" pitchFamily="18" charset="0"/>
                <a:ea typeface="標楷體" panose="03000509000000000000" pitchFamily="65" charset="-120"/>
              </a:rPr>
              <a:t>Katongo</a:t>
            </a:r>
            <a:r>
              <a:rPr kumimoji="1" lang="en-US" altLang="zh-TW" sz="2400" dirty="0">
                <a:latin typeface="Times New Roman" panose="02020603050405020304" pitchFamily="18" charset="0"/>
                <a:ea typeface="標楷體" panose="03000509000000000000" pitchFamily="65" charset="-120"/>
              </a:rPr>
              <a:t> et al. (2021) </a:t>
            </a:r>
            <a:r>
              <a:rPr kumimoji="1" lang="zh-TW" altLang="en-US" sz="2400" dirty="0">
                <a:latin typeface="Times New Roman" panose="02020603050405020304" pitchFamily="18" charset="0"/>
                <a:ea typeface="標楷體" panose="03000509000000000000" pitchFamily="65" charset="-120"/>
              </a:rPr>
              <a:t>的實驗數據。</a:t>
            </a:r>
            <a:endParaRPr kumimoji="1" lang="en-US" altLang="zh-TW" sz="2400" dirty="0">
              <a:latin typeface="Times New Roman" panose="02020603050405020304" pitchFamily="18" charset="0"/>
              <a:ea typeface="標楷體" panose="03000509000000000000" pitchFamily="65" charset="-120"/>
            </a:endParaRPr>
          </a:p>
          <a:p>
            <a:endParaRPr kumimoji="1" lang="en-US" altLang="zh-TW" sz="1000" dirty="0">
              <a:latin typeface="Times New Roman" panose="02020603050405020304" pitchFamily="18" charset="0"/>
              <a:ea typeface="標楷體" panose="03000509000000000000" pitchFamily="65" charset="-120"/>
            </a:endParaRPr>
          </a:p>
          <a:p>
            <a:r>
              <a:rPr kumimoji="1" lang="zh-TW" altLang="en-US" sz="2400" dirty="0">
                <a:latin typeface="Times New Roman" panose="02020603050405020304" pitchFamily="18" charset="0"/>
                <a:ea typeface="標楷體" panose="03000509000000000000" pitchFamily="65" charset="-120"/>
              </a:rPr>
              <a:t>經實驗結果 </a:t>
            </a:r>
            <a:r>
              <a:rPr kumimoji="1" lang="en-US" altLang="zh-TW" sz="2400" dirty="0">
                <a:latin typeface="Times New Roman" panose="02020603050405020304" pitchFamily="18" charset="0"/>
                <a:ea typeface="標楷體" panose="03000509000000000000" pitchFamily="65" charset="-120"/>
              </a:rPr>
              <a:t>Total </a:t>
            </a:r>
            <a:r>
              <a:rPr kumimoji="1" lang="en-US" altLang="zh-TW" sz="2400" dirty="0" err="1">
                <a:latin typeface="Times New Roman" panose="02020603050405020304" pitchFamily="18" charset="0"/>
                <a:ea typeface="標楷體" panose="03000509000000000000" pitchFamily="65" charset="-120"/>
              </a:rPr>
              <a:t>timestemps</a:t>
            </a:r>
            <a:r>
              <a:rPr kumimoji="1" lang="en-US" altLang="zh-TW" sz="2400" dirty="0">
                <a:latin typeface="Times New Roman" panose="02020603050405020304" pitchFamily="18" charset="0"/>
                <a:ea typeface="標楷體" panose="03000509000000000000" pitchFamily="65" charset="-120"/>
              </a:rPr>
              <a:t> </a:t>
            </a:r>
            <a:r>
              <a:rPr kumimoji="1" lang="zh-TW" altLang="en-US" sz="2400" dirty="0">
                <a:latin typeface="Times New Roman" panose="02020603050405020304" pitchFamily="18" charset="0"/>
                <a:ea typeface="標楷體" panose="03000509000000000000" pitchFamily="65" charset="-120"/>
              </a:rPr>
              <a:t>數量改設定為 </a:t>
            </a:r>
            <a:r>
              <a:rPr kumimoji="1" lang="en-US" altLang="zh-TW" sz="2400" dirty="0">
                <a:latin typeface="Times New Roman" panose="02020603050405020304" pitchFamily="18" charset="0"/>
                <a:ea typeface="標楷體" panose="03000509000000000000" pitchFamily="65" charset="-120"/>
              </a:rPr>
              <a:t>10,000</a:t>
            </a:r>
            <a:r>
              <a:rPr kumimoji="1" lang="zh-TW" altLang="en-US" sz="2400" dirty="0">
                <a:latin typeface="Times New Roman" panose="02020603050405020304" pitchFamily="18" charset="0"/>
                <a:ea typeface="標楷體" panose="03000509000000000000" pitchFamily="65" charset="-120"/>
              </a:rPr>
              <a:t>，與原本 </a:t>
            </a:r>
            <a:r>
              <a:rPr kumimoji="1" lang="en-US" altLang="zh-TW" sz="2400" dirty="0">
                <a:latin typeface="Times New Roman" panose="02020603050405020304" pitchFamily="18" charset="0"/>
                <a:ea typeface="標楷體" panose="03000509000000000000" pitchFamily="65" charset="-120"/>
              </a:rPr>
              <a:t>50,000 </a:t>
            </a:r>
            <a:r>
              <a:rPr kumimoji="1" lang="zh-TW" altLang="en-US" sz="2400" dirty="0">
                <a:latin typeface="Times New Roman" panose="02020603050405020304" pitchFamily="18" charset="0"/>
                <a:ea typeface="標楷體" panose="03000509000000000000" pitchFamily="65" charset="-120"/>
              </a:rPr>
              <a:t>的效果一樣。</a:t>
            </a:r>
            <a:endParaRPr kumimoji="1" lang="en-US" altLang="zh-TW" sz="2400" dirty="0">
              <a:latin typeface="Times New Roman" panose="02020603050405020304" pitchFamily="18" charset="0"/>
              <a:ea typeface="標楷體" panose="03000509000000000000" pitchFamily="65" charset="-120"/>
            </a:endParaRPr>
          </a:p>
        </p:txBody>
      </p:sp>
      <p:pic>
        <p:nvPicPr>
          <p:cNvPr id="5" name="圖片 4">
            <a:extLst>
              <a:ext uri="{FF2B5EF4-FFF2-40B4-BE49-F238E27FC236}">
                <a16:creationId xmlns:a16="http://schemas.microsoft.com/office/drawing/2014/main" id="{3EEA5747-306B-76BC-C58C-453B8F713CEA}"/>
              </a:ext>
            </a:extLst>
          </p:cNvPr>
          <p:cNvPicPr>
            <a:picLocks noChangeAspect="1"/>
          </p:cNvPicPr>
          <p:nvPr/>
        </p:nvPicPr>
        <p:blipFill>
          <a:blip r:embed="rId2"/>
          <a:stretch>
            <a:fillRect/>
          </a:stretch>
        </p:blipFill>
        <p:spPr>
          <a:xfrm>
            <a:off x="3011129" y="2806039"/>
            <a:ext cx="6123075" cy="3915436"/>
          </a:xfrm>
          <a:prstGeom prst="rect">
            <a:avLst/>
          </a:prstGeom>
        </p:spPr>
      </p:pic>
      <p:sp>
        <p:nvSpPr>
          <p:cNvPr id="7" name="文字方塊 6">
            <a:extLst>
              <a:ext uri="{FF2B5EF4-FFF2-40B4-BE49-F238E27FC236}">
                <a16:creationId xmlns:a16="http://schemas.microsoft.com/office/drawing/2014/main" id="{B92E24D8-8A49-CA2D-8AD4-B9AA6D893814}"/>
              </a:ext>
            </a:extLst>
          </p:cNvPr>
          <p:cNvSpPr txBox="1"/>
          <p:nvPr/>
        </p:nvSpPr>
        <p:spPr>
          <a:xfrm>
            <a:off x="4799388" y="2436707"/>
            <a:ext cx="2546555" cy="369332"/>
          </a:xfrm>
          <a:prstGeom prst="rect">
            <a:avLst/>
          </a:prstGeom>
          <a:noFill/>
        </p:spPr>
        <p:txBody>
          <a:bodyPr wrap="square">
            <a:spAutoFit/>
          </a:bodyPr>
          <a:lstStyle/>
          <a:p>
            <a:pPr algn="ctr"/>
            <a:r>
              <a:rPr lang="zh-TW" altLang="en-US" dirty="0">
                <a:latin typeface="Times New Roman" panose="02020603050405020304" pitchFamily="18" charset="0"/>
                <a:ea typeface="標楷體" panose="03000509000000000000" pitchFamily="65" charset="-120"/>
              </a:rPr>
              <a:t>表</a:t>
            </a:r>
            <a:r>
              <a:rPr lang="en-US" altLang="zh-TW" dirty="0">
                <a:latin typeface="Times New Roman" panose="02020603050405020304" pitchFamily="18" charset="0"/>
                <a:ea typeface="標楷體" panose="03000509000000000000" pitchFamily="65" charset="-120"/>
              </a:rPr>
              <a:t>4-2 </a:t>
            </a:r>
            <a:r>
              <a:rPr lang="zh-TW" altLang="en-US" dirty="0">
                <a:latin typeface="Times New Roman" panose="02020603050405020304" pitchFamily="18" charset="0"/>
                <a:ea typeface="標楷體" panose="03000509000000000000" pitchFamily="65" charset="-120"/>
              </a:rPr>
              <a:t>參數設定</a:t>
            </a:r>
          </a:p>
        </p:txBody>
      </p:sp>
    </p:spTree>
    <p:extLst>
      <p:ext uri="{BB962C8B-B14F-4D97-AF65-F5344CB8AC3E}">
        <p14:creationId xmlns:p14="http://schemas.microsoft.com/office/powerpoint/2010/main" val="13124126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5">
            <a:extLst>
              <a:ext uri="{FF2B5EF4-FFF2-40B4-BE49-F238E27FC236}">
                <a16:creationId xmlns:a16="http://schemas.microsoft.com/office/drawing/2014/main" id="{43AB43F4-931E-402D-ABA3-DAD45D271163}"/>
              </a:ext>
            </a:extLst>
          </p:cNvPr>
          <p:cNvSpPr/>
          <p:nvPr/>
        </p:nvSpPr>
        <p:spPr>
          <a:xfrm>
            <a:off x="1320802" y="1"/>
            <a:ext cx="9550398" cy="771316"/>
          </a:xfrm>
          <a:custGeom>
            <a:avLst/>
            <a:gdLst>
              <a:gd name="connsiteX0" fmla="*/ 0 w 9550398"/>
              <a:gd name="connsiteY0" fmla="*/ 0 h 638381"/>
              <a:gd name="connsiteX1" fmla="*/ 9550398 w 9550398"/>
              <a:gd name="connsiteY1" fmla="*/ 0 h 638381"/>
              <a:gd name="connsiteX2" fmla="*/ 9550398 w 9550398"/>
              <a:gd name="connsiteY2" fmla="*/ 549495 h 638381"/>
              <a:gd name="connsiteX3" fmla="*/ 9461512 w 9550398"/>
              <a:gd name="connsiteY3" fmla="*/ 638381 h 638381"/>
              <a:gd name="connsiteX4" fmla="*/ 88886 w 9550398"/>
              <a:gd name="connsiteY4" fmla="*/ 638381 h 638381"/>
              <a:gd name="connsiteX5" fmla="*/ 0 w 9550398"/>
              <a:gd name="connsiteY5" fmla="*/ 549495 h 638381"/>
              <a:gd name="connsiteX6" fmla="*/ 0 w 9550398"/>
              <a:gd name="connsiteY6" fmla="*/ 0 h 63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0398" h="638381">
                <a:moveTo>
                  <a:pt x="0" y="0"/>
                </a:moveTo>
                <a:lnTo>
                  <a:pt x="9550398" y="0"/>
                </a:lnTo>
                <a:lnTo>
                  <a:pt x="9550398" y="549495"/>
                </a:lnTo>
                <a:cubicBezTo>
                  <a:pt x="9550398" y="598585"/>
                  <a:pt x="9510602" y="638381"/>
                  <a:pt x="9461512" y="638381"/>
                </a:cubicBezTo>
                <a:lnTo>
                  <a:pt x="88886" y="638381"/>
                </a:lnTo>
                <a:cubicBezTo>
                  <a:pt x="39796" y="638381"/>
                  <a:pt x="0" y="598585"/>
                  <a:pt x="0" y="549495"/>
                </a:cubicBez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標楷體" panose="03000509000000000000" pitchFamily="65" charset="-120"/>
                <a:ea typeface="標楷體" panose="03000509000000000000" pitchFamily="65" charset="-120"/>
              </a:rPr>
              <a:t>實驗結果</a:t>
            </a:r>
            <a:r>
              <a:rPr lang="en-US" altLang="zh-TW" sz="3600" b="1" dirty="0">
                <a:solidFill>
                  <a:schemeClr val="bg1"/>
                </a:solidFill>
                <a:latin typeface="標楷體" panose="03000509000000000000" pitchFamily="65" charset="-120"/>
                <a:ea typeface="標楷體" panose="03000509000000000000" pitchFamily="65" charset="-120"/>
              </a:rPr>
              <a:t>-</a:t>
            </a:r>
            <a:r>
              <a:rPr lang="zh-TW" altLang="en-US" sz="3600" b="1" dirty="0">
                <a:solidFill>
                  <a:schemeClr val="bg1"/>
                </a:solidFill>
                <a:latin typeface="標楷體" panose="03000509000000000000" pitchFamily="65" charset="-120"/>
                <a:ea typeface="標楷體" panose="03000509000000000000" pitchFamily="65" charset="-120"/>
              </a:rPr>
              <a:t>實驗一</a:t>
            </a:r>
            <a:endParaRPr lang="zh-CN" altLang="en-US" sz="3600" b="1" dirty="0">
              <a:solidFill>
                <a:schemeClr val="bg1"/>
              </a:solidFill>
              <a:latin typeface="標楷體" panose="03000509000000000000" pitchFamily="65" charset="-120"/>
              <a:ea typeface="標楷體" panose="03000509000000000000" pitchFamily="65" charset="-120"/>
            </a:endParaRPr>
          </a:p>
        </p:txBody>
      </p:sp>
      <p:sp>
        <p:nvSpPr>
          <p:cNvPr id="6" name="投影片編號版面配置區 5">
            <a:extLst>
              <a:ext uri="{FF2B5EF4-FFF2-40B4-BE49-F238E27FC236}">
                <a16:creationId xmlns:a16="http://schemas.microsoft.com/office/drawing/2014/main" id="{64E6C26C-8DF3-402B-A302-D62DC32CEBAE}"/>
              </a:ext>
            </a:extLst>
          </p:cNvPr>
          <p:cNvSpPr>
            <a:spLocks noGrp="1"/>
          </p:cNvSpPr>
          <p:nvPr>
            <p:ph type="sldNum" sz="quarter" idx="12"/>
          </p:nvPr>
        </p:nvSpPr>
        <p:spPr/>
        <p:txBody>
          <a:bodyPr/>
          <a:lstStyle/>
          <a:p>
            <a:fld id="{22A865DF-6F26-4D35-B0EB-90B9C6888EB6}" type="slidenum">
              <a:rPr lang="zh-TW" altLang="en-US" smtClean="0"/>
              <a:t>39</a:t>
            </a:fld>
            <a:endParaRPr lang="zh-TW" altLang="en-US"/>
          </a:p>
        </p:txBody>
      </p:sp>
      <p:sp>
        <p:nvSpPr>
          <p:cNvPr id="13" name="內容版面配置區 2">
            <a:extLst>
              <a:ext uri="{FF2B5EF4-FFF2-40B4-BE49-F238E27FC236}">
                <a16:creationId xmlns:a16="http://schemas.microsoft.com/office/drawing/2014/main" id="{369A0551-0A47-5C53-D3CD-1032F6326C98}"/>
              </a:ext>
            </a:extLst>
          </p:cNvPr>
          <p:cNvSpPr>
            <a:spLocks noGrp="1"/>
          </p:cNvSpPr>
          <p:nvPr>
            <p:ph idx="1"/>
          </p:nvPr>
        </p:nvSpPr>
        <p:spPr>
          <a:xfrm>
            <a:off x="1130710" y="1018975"/>
            <a:ext cx="10223090" cy="1734058"/>
          </a:xfrm>
        </p:spPr>
        <p:txBody>
          <a:bodyPr>
            <a:normAutofit lnSpcReduction="10000"/>
          </a:bodyPr>
          <a:lstStyle/>
          <a:p>
            <a:pPr algn="just">
              <a:lnSpc>
                <a:spcPct val="150000"/>
              </a:lnSpc>
            </a:pPr>
            <a:r>
              <a:rPr lang="zh-TW" altLang="zh-TW" sz="2500" b="1" kern="100" dirty="0">
                <a:effectLst/>
                <a:latin typeface="Times New Roman" panose="02020603050405020304" pitchFamily="18" charset="0"/>
                <a:ea typeface="標楷體" panose="03000509000000000000" pitchFamily="65" charset="-120"/>
                <a:cs typeface="Times New Roman" panose="02020603050405020304" pitchFamily="18" charset="0"/>
              </a:rPr>
              <a:t>實驗一：</a:t>
            </a:r>
            <a:r>
              <a:rPr lang="zh-TW" altLang="zh-TW" sz="2500" b="1"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zh-TW" altLang="zh-TW" sz="2500" b="1" kern="100" dirty="0">
                <a:effectLst/>
                <a:latin typeface="Times New Roman" panose="02020603050405020304" pitchFamily="18" charset="0"/>
                <a:ea typeface="標楷體" panose="03000509000000000000" pitchFamily="65" charset="-120"/>
                <a:cs typeface="Times New Roman" panose="02020603050405020304" pitchFamily="18" charset="0"/>
              </a:rPr>
              <a:t>不同標的數量的投資組合績效比較：</a:t>
            </a:r>
            <a:endParaRPr lang="zh-TW" altLang="zh-TW" sz="25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742950" lvl="1" indent="-285750" fontAlgn="base">
              <a:lnSpc>
                <a:spcPct val="150000"/>
              </a:lnSpc>
              <a:spcBef>
                <a:spcPct val="20000"/>
              </a:spcBef>
              <a:spcAft>
                <a:spcPct val="0"/>
              </a:spcAft>
              <a:buFont typeface="Arial" panose="020B0604020202020204" pitchFamily="34" charset="0"/>
              <a:buChar char="–"/>
            </a:pPr>
            <a:r>
              <a:rPr kumimoji="1" lang="zh-TW" altLang="en-US" dirty="0">
                <a:latin typeface="Times New Roman" panose="02020603050405020304" pitchFamily="18" charset="0"/>
                <a:ea typeface="標楷體" panose="03000509000000000000" pitchFamily="65" charset="-120"/>
              </a:rPr>
              <a:t>實驗結果得出投資組合在 </a:t>
            </a:r>
            <a:r>
              <a:rPr kumimoji="1" lang="en-US" altLang="zh-TW" dirty="0">
                <a:latin typeface="Times New Roman" panose="02020603050405020304" pitchFamily="18" charset="0"/>
                <a:ea typeface="標楷體" panose="03000509000000000000" pitchFamily="65" charset="-120"/>
              </a:rPr>
              <a:t>5 </a:t>
            </a:r>
            <a:r>
              <a:rPr kumimoji="1" lang="zh-TW" altLang="en-US" dirty="0">
                <a:latin typeface="Times New Roman" panose="02020603050405020304" pitchFamily="18" charset="0"/>
                <a:ea typeface="標楷體" panose="03000509000000000000" pitchFamily="65" charset="-120"/>
              </a:rPr>
              <a:t>年平均累積報酬率中以 </a:t>
            </a:r>
            <a:r>
              <a:rPr kumimoji="1" lang="en-US" altLang="zh-TW" dirty="0">
                <a:latin typeface="Times New Roman" panose="02020603050405020304" pitchFamily="18" charset="0"/>
                <a:ea typeface="標楷體" panose="03000509000000000000" pitchFamily="65" charset="-120"/>
              </a:rPr>
              <a:t>5 </a:t>
            </a:r>
            <a:r>
              <a:rPr kumimoji="1" lang="zh-TW" altLang="en-US" dirty="0">
                <a:latin typeface="Times New Roman" panose="02020603050405020304" pitchFamily="18" charset="0"/>
                <a:ea typeface="標楷體" panose="03000509000000000000" pitchFamily="65" charset="-120"/>
              </a:rPr>
              <a:t>隻資產投資組合的表現較好。</a:t>
            </a:r>
            <a:endParaRPr kumimoji="1" lang="en-US" altLang="zh-TW" dirty="0">
              <a:latin typeface="Times New Roman" panose="02020603050405020304" pitchFamily="18" charset="0"/>
              <a:ea typeface="標楷體" panose="03000509000000000000" pitchFamily="65" charset="-120"/>
            </a:endParaRPr>
          </a:p>
        </p:txBody>
      </p:sp>
      <p:pic>
        <p:nvPicPr>
          <p:cNvPr id="3" name="圖片 2">
            <a:extLst>
              <a:ext uri="{FF2B5EF4-FFF2-40B4-BE49-F238E27FC236}">
                <a16:creationId xmlns:a16="http://schemas.microsoft.com/office/drawing/2014/main" id="{F5FDC70A-96F6-095D-DEDC-45F33E2118D6}"/>
              </a:ext>
            </a:extLst>
          </p:cNvPr>
          <p:cNvPicPr>
            <a:picLocks noChangeAspect="1"/>
          </p:cNvPicPr>
          <p:nvPr/>
        </p:nvPicPr>
        <p:blipFill>
          <a:blip r:embed="rId2"/>
          <a:stretch>
            <a:fillRect/>
          </a:stretch>
        </p:blipFill>
        <p:spPr>
          <a:xfrm>
            <a:off x="1764156" y="3429000"/>
            <a:ext cx="9225031" cy="2472352"/>
          </a:xfrm>
          <a:prstGeom prst="rect">
            <a:avLst/>
          </a:prstGeom>
        </p:spPr>
      </p:pic>
      <p:sp>
        <p:nvSpPr>
          <p:cNvPr id="7" name="文字方塊 6">
            <a:extLst>
              <a:ext uri="{FF2B5EF4-FFF2-40B4-BE49-F238E27FC236}">
                <a16:creationId xmlns:a16="http://schemas.microsoft.com/office/drawing/2014/main" id="{4DE5CFC5-6E86-0B08-51A5-C70C923264FF}"/>
              </a:ext>
            </a:extLst>
          </p:cNvPr>
          <p:cNvSpPr txBox="1"/>
          <p:nvPr/>
        </p:nvSpPr>
        <p:spPr>
          <a:xfrm>
            <a:off x="3687096" y="3023365"/>
            <a:ext cx="5614220" cy="369332"/>
          </a:xfrm>
          <a:prstGeom prst="rect">
            <a:avLst/>
          </a:prstGeom>
          <a:noFill/>
        </p:spPr>
        <p:txBody>
          <a:bodyPr wrap="square">
            <a:spAutoFit/>
          </a:bodyPr>
          <a:lstStyle/>
          <a:p>
            <a:pPr algn="ctr"/>
            <a:r>
              <a:rPr lang="zh-TW" altLang="en-US" dirty="0">
                <a:latin typeface="Times New Roman" panose="02020603050405020304" pitchFamily="18" charset="0"/>
                <a:ea typeface="標楷體" panose="03000509000000000000" pitchFamily="65" charset="-120"/>
              </a:rPr>
              <a:t>表</a:t>
            </a:r>
            <a:r>
              <a:rPr lang="en-US" altLang="zh-TW" dirty="0">
                <a:latin typeface="Times New Roman" panose="02020603050405020304" pitchFamily="18" charset="0"/>
                <a:ea typeface="標楷體" panose="03000509000000000000" pitchFamily="65" charset="-120"/>
              </a:rPr>
              <a:t>4-3 </a:t>
            </a:r>
            <a:r>
              <a:rPr lang="zh-TW" altLang="en-US" dirty="0">
                <a:latin typeface="Times New Roman" panose="02020603050405020304" pitchFamily="18" charset="0"/>
                <a:ea typeface="標楷體" panose="03000509000000000000" pitchFamily="65" charset="-120"/>
              </a:rPr>
              <a:t>不同數量投資組合結果表</a:t>
            </a:r>
          </a:p>
        </p:txBody>
      </p:sp>
    </p:spTree>
    <p:extLst>
      <p:ext uri="{BB962C8B-B14F-4D97-AF65-F5344CB8AC3E}">
        <p14:creationId xmlns:p14="http://schemas.microsoft.com/office/powerpoint/2010/main" val="3881741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5">
            <a:extLst>
              <a:ext uri="{FF2B5EF4-FFF2-40B4-BE49-F238E27FC236}">
                <a16:creationId xmlns:a16="http://schemas.microsoft.com/office/drawing/2014/main" id="{43AB43F4-931E-402D-ABA3-DAD45D271163}"/>
              </a:ext>
            </a:extLst>
          </p:cNvPr>
          <p:cNvSpPr/>
          <p:nvPr/>
        </p:nvSpPr>
        <p:spPr>
          <a:xfrm>
            <a:off x="1320802" y="1"/>
            <a:ext cx="9550398" cy="771316"/>
          </a:xfrm>
          <a:custGeom>
            <a:avLst/>
            <a:gdLst>
              <a:gd name="connsiteX0" fmla="*/ 0 w 9550398"/>
              <a:gd name="connsiteY0" fmla="*/ 0 h 638381"/>
              <a:gd name="connsiteX1" fmla="*/ 9550398 w 9550398"/>
              <a:gd name="connsiteY1" fmla="*/ 0 h 638381"/>
              <a:gd name="connsiteX2" fmla="*/ 9550398 w 9550398"/>
              <a:gd name="connsiteY2" fmla="*/ 549495 h 638381"/>
              <a:gd name="connsiteX3" fmla="*/ 9461512 w 9550398"/>
              <a:gd name="connsiteY3" fmla="*/ 638381 h 638381"/>
              <a:gd name="connsiteX4" fmla="*/ 88886 w 9550398"/>
              <a:gd name="connsiteY4" fmla="*/ 638381 h 638381"/>
              <a:gd name="connsiteX5" fmla="*/ 0 w 9550398"/>
              <a:gd name="connsiteY5" fmla="*/ 549495 h 638381"/>
              <a:gd name="connsiteX6" fmla="*/ 0 w 9550398"/>
              <a:gd name="connsiteY6" fmla="*/ 0 h 63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0398" h="638381">
                <a:moveTo>
                  <a:pt x="0" y="0"/>
                </a:moveTo>
                <a:lnTo>
                  <a:pt x="9550398" y="0"/>
                </a:lnTo>
                <a:lnTo>
                  <a:pt x="9550398" y="549495"/>
                </a:lnTo>
                <a:cubicBezTo>
                  <a:pt x="9550398" y="598585"/>
                  <a:pt x="9510602" y="638381"/>
                  <a:pt x="9461512" y="638381"/>
                </a:cubicBezTo>
                <a:lnTo>
                  <a:pt x="88886" y="638381"/>
                </a:lnTo>
                <a:cubicBezTo>
                  <a:pt x="39796" y="638381"/>
                  <a:pt x="0" y="598585"/>
                  <a:pt x="0" y="549495"/>
                </a:cubicBez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標楷體" panose="03000509000000000000" pitchFamily="65" charset="-120"/>
                <a:ea typeface="標楷體" panose="03000509000000000000" pitchFamily="65" charset="-120"/>
              </a:rPr>
              <a:t>緒論：研究背景與動機</a:t>
            </a:r>
            <a:r>
              <a:rPr lang="en-US" altLang="zh-TW" sz="3600" b="1"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(1/6)</a:t>
            </a:r>
            <a:endParaRPr lang="zh-CN" altLang="en-US" sz="3600" b="1"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7" name="文字方塊 6">
            <a:extLst>
              <a:ext uri="{FF2B5EF4-FFF2-40B4-BE49-F238E27FC236}">
                <a16:creationId xmlns:a16="http://schemas.microsoft.com/office/drawing/2014/main" id="{3E571C86-E949-4B60-8917-E59CED92EEE1}"/>
              </a:ext>
            </a:extLst>
          </p:cNvPr>
          <p:cNvSpPr txBox="1"/>
          <p:nvPr/>
        </p:nvSpPr>
        <p:spPr>
          <a:xfrm>
            <a:off x="866328" y="6097119"/>
            <a:ext cx="4452924" cy="369332"/>
          </a:xfrm>
          <a:prstGeom prst="rect">
            <a:avLst/>
          </a:prstGeom>
          <a:noFill/>
        </p:spPr>
        <p:txBody>
          <a:bodyPr wrap="square">
            <a:spAutoFit/>
          </a:bodyPr>
          <a:lstStyle/>
          <a:p>
            <a:pPr algn="ctr"/>
            <a:r>
              <a:rPr lang="zh-TW" altLang="en-US" dirty="0">
                <a:latin typeface="Times New Roman" panose="02020603050405020304" pitchFamily="18" charset="0"/>
                <a:ea typeface="標楷體" panose="03000509000000000000" pitchFamily="65" charset="-120"/>
              </a:rPr>
              <a:t>圖</a:t>
            </a:r>
            <a:r>
              <a:rPr lang="en-US" altLang="zh-TW" dirty="0">
                <a:latin typeface="Times New Roman" panose="02020603050405020304" pitchFamily="18" charset="0"/>
                <a:ea typeface="標楷體" panose="03000509000000000000" pitchFamily="65" charset="-120"/>
              </a:rPr>
              <a:t>1-1 </a:t>
            </a:r>
            <a:r>
              <a:rPr lang="zh-TW" altLang="en-US" dirty="0">
                <a:latin typeface="Times New Roman" panose="02020603050405020304" pitchFamily="18" charset="0"/>
                <a:ea typeface="標楷體" panose="03000509000000000000" pitchFamily="65" charset="-120"/>
              </a:rPr>
              <a:t>國銀存放利差走勢 </a:t>
            </a:r>
            <a:r>
              <a:rPr lang="en-US" altLang="zh-TW" dirty="0">
                <a:latin typeface="Times New Roman" panose="02020603050405020304" pitchFamily="18" charset="0"/>
                <a:ea typeface="標楷體" panose="03000509000000000000" pitchFamily="65" charset="-120"/>
              </a:rPr>
              <a:t>(</a:t>
            </a:r>
            <a:r>
              <a:rPr lang="zh-TW" altLang="en-US" dirty="0">
                <a:latin typeface="Times New Roman" panose="02020603050405020304" pitchFamily="18" charset="0"/>
                <a:ea typeface="標楷體" panose="03000509000000000000" pitchFamily="65" charset="-120"/>
              </a:rPr>
              <a:t>經濟日報</a:t>
            </a:r>
            <a:r>
              <a:rPr lang="en-US" altLang="zh-TW" dirty="0">
                <a:latin typeface="Times New Roman" panose="02020603050405020304" pitchFamily="18" charset="0"/>
                <a:ea typeface="標楷體" panose="03000509000000000000" pitchFamily="65" charset="-120"/>
              </a:rPr>
              <a:t>, 2021) </a:t>
            </a:r>
            <a:endParaRPr lang="zh-TW" altLang="en-US" dirty="0">
              <a:latin typeface="Times New Roman" panose="02020603050405020304" pitchFamily="18" charset="0"/>
              <a:ea typeface="標楷體" panose="03000509000000000000" pitchFamily="65" charset="-120"/>
            </a:endParaRPr>
          </a:p>
        </p:txBody>
      </p:sp>
      <p:sp>
        <p:nvSpPr>
          <p:cNvPr id="8" name="文字方塊 7">
            <a:extLst>
              <a:ext uri="{FF2B5EF4-FFF2-40B4-BE49-F238E27FC236}">
                <a16:creationId xmlns:a16="http://schemas.microsoft.com/office/drawing/2014/main" id="{8825D5E7-DACB-46DF-B242-A299E4AE2F9E}"/>
              </a:ext>
            </a:extLst>
          </p:cNvPr>
          <p:cNvSpPr txBox="1"/>
          <p:nvPr/>
        </p:nvSpPr>
        <p:spPr>
          <a:xfrm>
            <a:off x="6605908" y="6074921"/>
            <a:ext cx="4747892" cy="369332"/>
          </a:xfrm>
          <a:prstGeom prst="rect">
            <a:avLst/>
          </a:prstGeom>
          <a:noFill/>
        </p:spPr>
        <p:txBody>
          <a:bodyPr wrap="square">
            <a:spAutoFit/>
          </a:bodyPr>
          <a:lstStyle/>
          <a:p>
            <a:pPr algn="ctr"/>
            <a:r>
              <a:rPr lang="zh-TW" altLang="en-US" dirty="0">
                <a:latin typeface="Times New Roman" panose="02020603050405020304" pitchFamily="18" charset="0"/>
                <a:ea typeface="標楷體" panose="03000509000000000000" pitchFamily="65" charset="-120"/>
              </a:rPr>
              <a:t>圖</a:t>
            </a:r>
            <a:r>
              <a:rPr lang="en-US" altLang="zh-TW" dirty="0">
                <a:latin typeface="Times New Roman" panose="02020603050405020304" pitchFamily="18" charset="0"/>
                <a:ea typeface="標楷體" panose="03000509000000000000" pitchFamily="65" charset="-120"/>
              </a:rPr>
              <a:t>1-2 </a:t>
            </a:r>
            <a:r>
              <a:rPr lang="zh-TW" altLang="en-US" dirty="0">
                <a:latin typeface="Times New Roman" panose="02020603050405020304" pitchFamily="18" charset="0"/>
                <a:ea typeface="標楷體" panose="03000509000000000000" pitchFamily="65" charset="-120"/>
              </a:rPr>
              <a:t>消費者物價指數走勢 </a:t>
            </a:r>
            <a:r>
              <a:rPr lang="en-US" altLang="zh-TW" dirty="0">
                <a:latin typeface="Times New Roman" panose="02020603050405020304" pitchFamily="18" charset="0"/>
                <a:ea typeface="標楷體" panose="03000509000000000000" pitchFamily="65" charset="-120"/>
              </a:rPr>
              <a:t>(</a:t>
            </a:r>
            <a:r>
              <a:rPr lang="zh-TW" altLang="en-US" dirty="0">
                <a:latin typeface="Times New Roman" panose="02020603050405020304" pitchFamily="18" charset="0"/>
                <a:ea typeface="標楷體" panose="03000509000000000000" pitchFamily="65" charset="-120"/>
              </a:rPr>
              <a:t>中時新聞網</a:t>
            </a:r>
            <a:r>
              <a:rPr lang="en-US" altLang="zh-TW" dirty="0">
                <a:latin typeface="Times New Roman" panose="02020603050405020304" pitchFamily="18" charset="0"/>
                <a:ea typeface="標楷體" panose="03000509000000000000" pitchFamily="65" charset="-120"/>
              </a:rPr>
              <a:t>, 2022)</a:t>
            </a:r>
            <a:endParaRPr lang="zh-TW" altLang="en-US" dirty="0">
              <a:latin typeface="Times New Roman" panose="02020603050405020304" pitchFamily="18" charset="0"/>
              <a:ea typeface="標楷體" panose="03000509000000000000" pitchFamily="65" charset="-120"/>
            </a:endParaRPr>
          </a:p>
        </p:txBody>
      </p:sp>
      <p:sp>
        <p:nvSpPr>
          <p:cNvPr id="9" name="內容版面配置區 6">
            <a:extLst>
              <a:ext uri="{FF2B5EF4-FFF2-40B4-BE49-F238E27FC236}">
                <a16:creationId xmlns:a16="http://schemas.microsoft.com/office/drawing/2014/main" id="{0CD51E2B-3D27-48B7-A576-7D94F7FDDA54}"/>
              </a:ext>
            </a:extLst>
          </p:cNvPr>
          <p:cNvSpPr>
            <a:spLocks noGrp="1"/>
          </p:cNvSpPr>
          <p:nvPr>
            <p:ph idx="1"/>
          </p:nvPr>
        </p:nvSpPr>
        <p:spPr>
          <a:xfrm>
            <a:off x="289664" y="1182683"/>
            <a:ext cx="5400600" cy="1766993"/>
          </a:xfrm>
        </p:spPr>
        <p:txBody>
          <a:bodyPr>
            <a:noAutofit/>
          </a:bodyPr>
          <a:lstStyle/>
          <a:p>
            <a:pPr>
              <a:lnSpc>
                <a:spcPct val="150000"/>
              </a:lnSpc>
            </a:pPr>
            <a:r>
              <a:rPr lang="zh-TW" altLang="zh-TW" sz="2500" dirty="0">
                <a:latin typeface="Times New Roman" panose="02020603050405020304" pitchFamily="18" charset="0"/>
                <a:ea typeface="標楷體" panose="03000509000000000000" pitchFamily="65" charset="-120"/>
              </a:rPr>
              <a:t>現今</a:t>
            </a:r>
            <a:r>
              <a:rPr lang="en-US" altLang="zh-TW" sz="2500" dirty="0">
                <a:latin typeface="Times New Roman" panose="02020603050405020304" pitchFamily="18" charset="0"/>
                <a:ea typeface="標楷體" panose="03000509000000000000" pitchFamily="65" charset="-120"/>
              </a:rPr>
              <a:t>2021</a:t>
            </a:r>
            <a:r>
              <a:rPr lang="zh-TW" altLang="zh-TW" sz="2500" dirty="0">
                <a:latin typeface="Times New Roman" panose="02020603050405020304" pitchFamily="18" charset="0"/>
                <a:ea typeface="標楷體" panose="03000509000000000000" pitchFamily="65" charset="-120"/>
              </a:rPr>
              <a:t>年中央銀行資料顯示，存款利率已接近零利率的趨勢</a:t>
            </a:r>
            <a:r>
              <a:rPr lang="en-US" altLang="zh-TW" sz="2500" dirty="0">
                <a:latin typeface="Times New Roman" panose="02020603050405020304" pitchFamily="18" charset="0"/>
                <a:ea typeface="標楷體" panose="03000509000000000000" pitchFamily="65" charset="-120"/>
              </a:rPr>
              <a:t>(</a:t>
            </a:r>
            <a:r>
              <a:rPr lang="zh-TW" altLang="zh-TW" sz="2500" dirty="0">
                <a:latin typeface="Times New Roman" panose="02020603050405020304" pitchFamily="18" charset="0"/>
                <a:ea typeface="標楷體" panose="03000509000000000000" pitchFamily="65" charset="-120"/>
              </a:rPr>
              <a:t>經濟日報</a:t>
            </a:r>
            <a:r>
              <a:rPr lang="en-US" altLang="zh-TW" sz="2500" dirty="0">
                <a:latin typeface="Times New Roman" panose="02020603050405020304" pitchFamily="18" charset="0"/>
                <a:ea typeface="標楷體" panose="03000509000000000000" pitchFamily="65" charset="-120"/>
              </a:rPr>
              <a:t>, 2021)</a:t>
            </a:r>
            <a:r>
              <a:rPr lang="zh-TW" altLang="en-US" sz="2500" dirty="0">
                <a:latin typeface="Times New Roman" panose="02020603050405020304" pitchFamily="18" charset="0"/>
                <a:ea typeface="標楷體" panose="03000509000000000000" pitchFamily="65" charset="-120"/>
              </a:rPr>
              <a:t>。</a:t>
            </a:r>
            <a:endParaRPr lang="en-US" altLang="zh-TW" sz="2500" dirty="0">
              <a:latin typeface="Times New Roman" panose="02020603050405020304" pitchFamily="18" charset="0"/>
              <a:ea typeface="標楷體" panose="03000509000000000000" pitchFamily="65" charset="-120"/>
            </a:endParaRPr>
          </a:p>
        </p:txBody>
      </p:sp>
      <p:sp>
        <p:nvSpPr>
          <p:cNvPr id="10" name="內容版面配置區 6">
            <a:extLst>
              <a:ext uri="{FF2B5EF4-FFF2-40B4-BE49-F238E27FC236}">
                <a16:creationId xmlns:a16="http://schemas.microsoft.com/office/drawing/2014/main" id="{E7A48FBD-7349-4BCE-AC57-2D7F8B6B9448}"/>
              </a:ext>
            </a:extLst>
          </p:cNvPr>
          <p:cNvSpPr txBox="1">
            <a:spLocks/>
          </p:cNvSpPr>
          <p:nvPr/>
        </p:nvSpPr>
        <p:spPr bwMode="auto">
          <a:xfrm>
            <a:off x="5926523" y="1169330"/>
            <a:ext cx="6048672" cy="1655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00000"/>
              </a:lnSpc>
              <a:spcBef>
                <a:spcPts val="3000"/>
              </a:spcBef>
              <a:spcAft>
                <a:spcPts val="50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a:lstStyle>
          <a:p>
            <a:pPr marL="228600" indent="-228600">
              <a:lnSpc>
                <a:spcPct val="150000"/>
              </a:lnSpc>
              <a:spcBef>
                <a:spcPts val="1000"/>
              </a:spcBef>
              <a:buFont typeface="Arial" panose="020B0604020202020204" pitchFamily="34" charset="0"/>
              <a:buChar char="•"/>
            </a:pPr>
            <a:r>
              <a:rPr lang="en-US" altLang="zh-TW" sz="2500" dirty="0">
                <a:latin typeface="Times New Roman" panose="02020603050405020304" pitchFamily="18" charset="0"/>
                <a:ea typeface="標楷體" panose="03000509000000000000" pitchFamily="65" charset="-120"/>
              </a:rPr>
              <a:t>2021</a:t>
            </a:r>
            <a:r>
              <a:rPr lang="zh-TW" altLang="en-US" sz="2500" dirty="0">
                <a:latin typeface="Times New Roman" panose="02020603050405020304" pitchFamily="18" charset="0"/>
                <a:ea typeface="標楷體" panose="03000509000000000000" pitchFamily="65" charset="-120"/>
              </a:rPr>
              <a:t>年消費者物價指數</a:t>
            </a:r>
            <a:r>
              <a:rPr lang="en-US" altLang="zh-TW" sz="2500" dirty="0">
                <a:latin typeface="Times New Roman" panose="02020603050405020304" pitchFamily="18" charset="0"/>
                <a:ea typeface="標楷體" panose="03000509000000000000" pitchFamily="65" charset="-120"/>
              </a:rPr>
              <a:t>-</a:t>
            </a:r>
            <a:r>
              <a:rPr lang="zh-TW" altLang="en-US" sz="2500" dirty="0">
                <a:latin typeface="Times New Roman" panose="02020603050405020304" pitchFamily="18" charset="0"/>
                <a:ea typeface="標楷體" panose="03000509000000000000" pitchFamily="65" charset="-120"/>
              </a:rPr>
              <a:t>年增率已超過 </a:t>
            </a:r>
            <a:r>
              <a:rPr lang="en-US" altLang="zh-TW" sz="2500" dirty="0">
                <a:latin typeface="Times New Roman" panose="02020603050405020304" pitchFamily="18" charset="0"/>
                <a:ea typeface="標楷體" panose="03000509000000000000" pitchFamily="65" charset="-120"/>
              </a:rPr>
              <a:t>2% </a:t>
            </a:r>
            <a:r>
              <a:rPr lang="zh-TW" altLang="en-US" sz="2500" dirty="0">
                <a:latin typeface="Times New Roman" panose="02020603050405020304" pitchFamily="18" charset="0"/>
                <a:ea typeface="標楷體" panose="03000509000000000000" pitchFamily="65" charset="-120"/>
              </a:rPr>
              <a:t>通膨警戒線</a:t>
            </a:r>
            <a:r>
              <a:rPr lang="en-US" altLang="zh-TW" sz="2500" dirty="0">
                <a:latin typeface="Times New Roman" panose="02020603050405020304" pitchFamily="18" charset="0"/>
                <a:ea typeface="標楷體" panose="03000509000000000000" pitchFamily="65" charset="-120"/>
              </a:rPr>
              <a:t>(</a:t>
            </a:r>
            <a:r>
              <a:rPr lang="zh-TW" altLang="en-US" sz="2500" dirty="0">
                <a:latin typeface="Times New Roman" panose="02020603050405020304" pitchFamily="18" charset="0"/>
                <a:ea typeface="標楷體" panose="03000509000000000000" pitchFamily="65" charset="-120"/>
              </a:rPr>
              <a:t>中時新聞網</a:t>
            </a:r>
            <a:r>
              <a:rPr lang="en-US" altLang="zh-TW" sz="2500" dirty="0">
                <a:latin typeface="Times New Roman" panose="02020603050405020304" pitchFamily="18" charset="0"/>
                <a:ea typeface="標楷體" panose="03000509000000000000" pitchFamily="65" charset="-120"/>
              </a:rPr>
              <a:t>, 2022)</a:t>
            </a:r>
            <a:r>
              <a:rPr lang="zh-TW" altLang="en-US" sz="2500" dirty="0">
                <a:latin typeface="Times New Roman" panose="02020603050405020304" pitchFamily="18" charset="0"/>
                <a:ea typeface="標楷體" panose="03000509000000000000" pitchFamily="65" charset="-120"/>
              </a:rPr>
              <a:t>。</a:t>
            </a:r>
            <a:endParaRPr lang="en-US" altLang="zh-TW" sz="2500" dirty="0">
              <a:latin typeface="Times New Roman" panose="02020603050405020304" pitchFamily="18" charset="0"/>
              <a:ea typeface="標楷體" panose="03000509000000000000" pitchFamily="65" charset="-120"/>
            </a:endParaRPr>
          </a:p>
        </p:txBody>
      </p:sp>
      <p:sp>
        <p:nvSpPr>
          <p:cNvPr id="11" name="投影片編號版面配置區 10">
            <a:extLst>
              <a:ext uri="{FF2B5EF4-FFF2-40B4-BE49-F238E27FC236}">
                <a16:creationId xmlns:a16="http://schemas.microsoft.com/office/drawing/2014/main" id="{BCCFE939-0E6A-4F33-9245-63CF1C2B50CB}"/>
              </a:ext>
            </a:extLst>
          </p:cNvPr>
          <p:cNvSpPr>
            <a:spLocks noGrp="1"/>
          </p:cNvSpPr>
          <p:nvPr>
            <p:ph type="sldNum" sz="quarter" idx="12"/>
          </p:nvPr>
        </p:nvSpPr>
        <p:spPr/>
        <p:txBody>
          <a:bodyPr/>
          <a:lstStyle/>
          <a:p>
            <a:fld id="{22A865DF-6F26-4D35-B0EB-90B9C6888EB6}" type="slidenum">
              <a:rPr lang="zh-TW" altLang="en-US" smtClean="0"/>
              <a:t>4</a:t>
            </a:fld>
            <a:endParaRPr lang="zh-TW" altLang="en-US"/>
          </a:p>
        </p:txBody>
      </p:sp>
      <p:pic>
        <p:nvPicPr>
          <p:cNvPr id="3" name="圖片 2">
            <a:extLst>
              <a:ext uri="{FF2B5EF4-FFF2-40B4-BE49-F238E27FC236}">
                <a16:creationId xmlns:a16="http://schemas.microsoft.com/office/drawing/2014/main" id="{AA853977-5352-128F-A291-25B42A60D049}"/>
              </a:ext>
            </a:extLst>
          </p:cNvPr>
          <p:cNvPicPr>
            <a:picLocks noChangeAspect="1"/>
          </p:cNvPicPr>
          <p:nvPr/>
        </p:nvPicPr>
        <p:blipFill>
          <a:blip r:embed="rId3"/>
          <a:stretch>
            <a:fillRect/>
          </a:stretch>
        </p:blipFill>
        <p:spPr>
          <a:xfrm>
            <a:off x="6470016" y="3101586"/>
            <a:ext cx="4552950" cy="2924175"/>
          </a:xfrm>
          <a:prstGeom prst="rect">
            <a:avLst/>
          </a:prstGeom>
        </p:spPr>
      </p:pic>
      <p:pic>
        <p:nvPicPr>
          <p:cNvPr id="13" name="圖片 12">
            <a:extLst>
              <a:ext uri="{FF2B5EF4-FFF2-40B4-BE49-F238E27FC236}">
                <a16:creationId xmlns:a16="http://schemas.microsoft.com/office/drawing/2014/main" id="{653BB412-5F1A-73DD-3E38-439C5091E82F}"/>
              </a:ext>
            </a:extLst>
          </p:cNvPr>
          <p:cNvPicPr>
            <a:picLocks noChangeAspect="1"/>
          </p:cNvPicPr>
          <p:nvPr/>
        </p:nvPicPr>
        <p:blipFill>
          <a:blip r:embed="rId4"/>
          <a:stretch>
            <a:fillRect/>
          </a:stretch>
        </p:blipFill>
        <p:spPr>
          <a:xfrm>
            <a:off x="681690" y="3129726"/>
            <a:ext cx="4714875" cy="2962275"/>
          </a:xfrm>
          <a:prstGeom prst="rect">
            <a:avLst/>
          </a:prstGeom>
        </p:spPr>
      </p:pic>
    </p:spTree>
    <p:extLst>
      <p:ext uri="{BB962C8B-B14F-4D97-AF65-F5344CB8AC3E}">
        <p14:creationId xmlns:p14="http://schemas.microsoft.com/office/powerpoint/2010/main" val="12816254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5">
            <a:extLst>
              <a:ext uri="{FF2B5EF4-FFF2-40B4-BE49-F238E27FC236}">
                <a16:creationId xmlns:a16="http://schemas.microsoft.com/office/drawing/2014/main" id="{43AB43F4-931E-402D-ABA3-DAD45D271163}"/>
              </a:ext>
            </a:extLst>
          </p:cNvPr>
          <p:cNvSpPr/>
          <p:nvPr/>
        </p:nvSpPr>
        <p:spPr>
          <a:xfrm>
            <a:off x="1320802" y="1"/>
            <a:ext cx="9550398" cy="771316"/>
          </a:xfrm>
          <a:custGeom>
            <a:avLst/>
            <a:gdLst>
              <a:gd name="connsiteX0" fmla="*/ 0 w 9550398"/>
              <a:gd name="connsiteY0" fmla="*/ 0 h 638381"/>
              <a:gd name="connsiteX1" fmla="*/ 9550398 w 9550398"/>
              <a:gd name="connsiteY1" fmla="*/ 0 h 638381"/>
              <a:gd name="connsiteX2" fmla="*/ 9550398 w 9550398"/>
              <a:gd name="connsiteY2" fmla="*/ 549495 h 638381"/>
              <a:gd name="connsiteX3" fmla="*/ 9461512 w 9550398"/>
              <a:gd name="connsiteY3" fmla="*/ 638381 h 638381"/>
              <a:gd name="connsiteX4" fmla="*/ 88886 w 9550398"/>
              <a:gd name="connsiteY4" fmla="*/ 638381 h 638381"/>
              <a:gd name="connsiteX5" fmla="*/ 0 w 9550398"/>
              <a:gd name="connsiteY5" fmla="*/ 549495 h 638381"/>
              <a:gd name="connsiteX6" fmla="*/ 0 w 9550398"/>
              <a:gd name="connsiteY6" fmla="*/ 0 h 63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0398" h="638381">
                <a:moveTo>
                  <a:pt x="0" y="0"/>
                </a:moveTo>
                <a:lnTo>
                  <a:pt x="9550398" y="0"/>
                </a:lnTo>
                <a:lnTo>
                  <a:pt x="9550398" y="549495"/>
                </a:lnTo>
                <a:cubicBezTo>
                  <a:pt x="9550398" y="598585"/>
                  <a:pt x="9510602" y="638381"/>
                  <a:pt x="9461512" y="638381"/>
                </a:cubicBezTo>
                <a:lnTo>
                  <a:pt x="88886" y="638381"/>
                </a:lnTo>
                <a:cubicBezTo>
                  <a:pt x="39796" y="638381"/>
                  <a:pt x="0" y="598585"/>
                  <a:pt x="0" y="549495"/>
                </a:cubicBez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標楷體" panose="03000509000000000000" pitchFamily="65" charset="-120"/>
                <a:ea typeface="標楷體" panose="03000509000000000000" pitchFamily="65" charset="-120"/>
              </a:rPr>
              <a:t>實驗結果</a:t>
            </a:r>
            <a:r>
              <a:rPr lang="en-US" altLang="zh-TW" sz="3600" b="1" dirty="0">
                <a:solidFill>
                  <a:schemeClr val="bg1"/>
                </a:solidFill>
                <a:latin typeface="標楷體" panose="03000509000000000000" pitchFamily="65" charset="-120"/>
                <a:ea typeface="標楷體" panose="03000509000000000000" pitchFamily="65" charset="-120"/>
              </a:rPr>
              <a:t>-</a:t>
            </a:r>
            <a:r>
              <a:rPr lang="zh-TW" altLang="en-US" sz="3600" b="1" dirty="0">
                <a:solidFill>
                  <a:schemeClr val="bg1"/>
                </a:solidFill>
                <a:latin typeface="標楷體" panose="03000509000000000000" pitchFamily="65" charset="-120"/>
                <a:ea typeface="標楷體" panose="03000509000000000000" pitchFamily="65" charset="-120"/>
              </a:rPr>
              <a:t>實驗二</a:t>
            </a:r>
            <a:endParaRPr lang="zh-CN" altLang="en-US" sz="3600" b="1" dirty="0">
              <a:solidFill>
                <a:schemeClr val="bg1"/>
              </a:solidFill>
              <a:latin typeface="標楷體" panose="03000509000000000000" pitchFamily="65" charset="-120"/>
              <a:ea typeface="標楷體" panose="03000509000000000000" pitchFamily="65" charset="-120"/>
            </a:endParaRPr>
          </a:p>
        </p:txBody>
      </p:sp>
      <p:sp>
        <p:nvSpPr>
          <p:cNvPr id="6" name="投影片編號版面配置區 5">
            <a:extLst>
              <a:ext uri="{FF2B5EF4-FFF2-40B4-BE49-F238E27FC236}">
                <a16:creationId xmlns:a16="http://schemas.microsoft.com/office/drawing/2014/main" id="{64E6C26C-8DF3-402B-A302-D62DC32CEBAE}"/>
              </a:ext>
            </a:extLst>
          </p:cNvPr>
          <p:cNvSpPr>
            <a:spLocks noGrp="1"/>
          </p:cNvSpPr>
          <p:nvPr>
            <p:ph type="sldNum" sz="quarter" idx="12"/>
          </p:nvPr>
        </p:nvSpPr>
        <p:spPr/>
        <p:txBody>
          <a:bodyPr/>
          <a:lstStyle/>
          <a:p>
            <a:fld id="{22A865DF-6F26-4D35-B0EB-90B9C6888EB6}" type="slidenum">
              <a:rPr lang="zh-TW" altLang="en-US" smtClean="0"/>
              <a:t>40</a:t>
            </a:fld>
            <a:endParaRPr lang="zh-TW" altLang="en-US"/>
          </a:p>
        </p:txBody>
      </p:sp>
      <p:sp>
        <p:nvSpPr>
          <p:cNvPr id="13" name="內容版面配置區 2">
            <a:extLst>
              <a:ext uri="{FF2B5EF4-FFF2-40B4-BE49-F238E27FC236}">
                <a16:creationId xmlns:a16="http://schemas.microsoft.com/office/drawing/2014/main" id="{369A0551-0A47-5C53-D3CD-1032F6326C98}"/>
              </a:ext>
            </a:extLst>
          </p:cNvPr>
          <p:cNvSpPr>
            <a:spLocks noGrp="1"/>
          </p:cNvSpPr>
          <p:nvPr>
            <p:ph idx="1"/>
          </p:nvPr>
        </p:nvSpPr>
        <p:spPr>
          <a:xfrm>
            <a:off x="540774" y="1008474"/>
            <a:ext cx="4935794" cy="4841051"/>
          </a:xfrm>
        </p:spPr>
        <p:txBody>
          <a:bodyPr>
            <a:normAutofit/>
          </a:bodyPr>
          <a:lstStyle/>
          <a:p>
            <a:pPr algn="just">
              <a:lnSpc>
                <a:spcPct val="150000"/>
              </a:lnSpc>
            </a:pPr>
            <a:r>
              <a:rPr lang="zh-TW" altLang="zh-TW" sz="2500" b="1" kern="100" dirty="0">
                <a:latin typeface="Times New Roman" panose="02020603050405020304" pitchFamily="18" charset="0"/>
                <a:ea typeface="標楷體" panose="03000509000000000000" pitchFamily="65" charset="-120"/>
                <a:cs typeface="Times New Roman" panose="02020603050405020304" pitchFamily="18" charset="0"/>
              </a:rPr>
              <a:t>實驗二：投資組合交易策略：</a:t>
            </a:r>
          </a:p>
          <a:p>
            <a:pPr marL="742950" lvl="1" indent="-285750" fontAlgn="base">
              <a:lnSpc>
                <a:spcPct val="150000"/>
              </a:lnSpc>
              <a:spcBef>
                <a:spcPct val="20000"/>
              </a:spcBef>
              <a:spcAft>
                <a:spcPct val="0"/>
              </a:spcAft>
              <a:buFont typeface="Arial" panose="020B0604020202020204" pitchFamily="34" charset="0"/>
              <a:buChar char="–"/>
            </a:pPr>
            <a:r>
              <a:rPr kumimoji="1" lang="zh-TW" altLang="zh-TW" sz="2200" dirty="0">
                <a:latin typeface="Times New Roman" panose="02020603050405020304" pitchFamily="18" charset="0"/>
                <a:ea typeface="標楷體" panose="03000509000000000000" pitchFamily="65" charset="-120"/>
              </a:rPr>
              <a:t>分析出這</a:t>
            </a:r>
            <a:r>
              <a:rPr kumimoji="1" lang="en-US" altLang="zh-TW" sz="2200" dirty="0">
                <a:latin typeface="Times New Roman" panose="02020603050405020304" pitchFamily="18" charset="0"/>
                <a:ea typeface="標楷體" panose="03000509000000000000" pitchFamily="65" charset="-120"/>
              </a:rPr>
              <a:t>3</a:t>
            </a:r>
            <a:r>
              <a:rPr kumimoji="1" lang="zh-TW" altLang="zh-TW" sz="2200" dirty="0">
                <a:latin typeface="Times New Roman" panose="02020603050405020304" pitchFamily="18" charset="0"/>
                <a:ea typeface="標楷體" panose="03000509000000000000" pitchFamily="65" charset="-120"/>
              </a:rPr>
              <a:t>種風險個性在每</a:t>
            </a:r>
            <a:r>
              <a:rPr kumimoji="1" lang="en-US" altLang="zh-TW" sz="2200" dirty="0">
                <a:latin typeface="Times New Roman" panose="02020603050405020304" pitchFamily="18" charset="0"/>
                <a:ea typeface="標楷體" panose="03000509000000000000" pitchFamily="65" charset="-120"/>
              </a:rPr>
              <a:t>15</a:t>
            </a:r>
            <a:r>
              <a:rPr kumimoji="1" lang="zh-TW" altLang="zh-TW" sz="2200" dirty="0">
                <a:latin typeface="Times New Roman" panose="02020603050405020304" pitchFamily="18" charset="0"/>
                <a:ea typeface="標楷體" panose="03000509000000000000" pitchFamily="65" charset="-120"/>
              </a:rPr>
              <a:t>日進行交易</a:t>
            </a:r>
            <a:r>
              <a:rPr kumimoji="1" lang="en-US" altLang="zh-TW" sz="2200" dirty="0">
                <a:latin typeface="Times New Roman" panose="02020603050405020304" pitchFamily="18" charset="0"/>
                <a:ea typeface="標楷體" panose="03000509000000000000" pitchFamily="65" charset="-120"/>
              </a:rPr>
              <a:t>(</a:t>
            </a:r>
            <a:r>
              <a:rPr kumimoji="1" lang="zh-TW" altLang="zh-TW" sz="2200" dirty="0">
                <a:latin typeface="Times New Roman" panose="02020603050405020304" pitchFamily="18" charset="0"/>
                <a:ea typeface="標楷體" panose="03000509000000000000" pitchFamily="65" charset="-120"/>
              </a:rPr>
              <a:t>第</a:t>
            </a:r>
            <a:r>
              <a:rPr kumimoji="1" lang="en-US" altLang="zh-TW" sz="2200" dirty="0">
                <a:latin typeface="Times New Roman" panose="02020603050405020304" pitchFamily="18" charset="0"/>
                <a:ea typeface="標楷體" panose="03000509000000000000" pitchFamily="65" charset="-120"/>
              </a:rPr>
              <a:t>1</a:t>
            </a:r>
            <a:r>
              <a:rPr kumimoji="1" lang="zh-TW" altLang="zh-TW" sz="2200" dirty="0">
                <a:latin typeface="Times New Roman" panose="02020603050405020304" pitchFamily="18" charset="0"/>
                <a:ea typeface="標楷體" panose="03000509000000000000" pitchFamily="65" charset="-120"/>
              </a:rPr>
              <a:t>日買入，第</a:t>
            </a:r>
            <a:r>
              <a:rPr kumimoji="1" lang="en-US" altLang="zh-TW" sz="2200" dirty="0">
                <a:latin typeface="Times New Roman" panose="02020603050405020304" pitchFamily="18" charset="0"/>
                <a:ea typeface="標楷體" panose="03000509000000000000" pitchFamily="65" charset="-120"/>
              </a:rPr>
              <a:t>15</a:t>
            </a:r>
            <a:r>
              <a:rPr kumimoji="1" lang="zh-TW" altLang="zh-TW" sz="2200" dirty="0">
                <a:latin typeface="Times New Roman" panose="02020603050405020304" pitchFamily="18" charset="0"/>
                <a:ea typeface="標楷體" panose="03000509000000000000" pitchFamily="65" charset="-120"/>
              </a:rPr>
              <a:t>日賣出</a:t>
            </a:r>
            <a:r>
              <a:rPr kumimoji="1" lang="en-US" altLang="zh-TW" sz="2200" dirty="0">
                <a:latin typeface="Times New Roman" panose="02020603050405020304" pitchFamily="18" charset="0"/>
                <a:ea typeface="標楷體" panose="03000509000000000000" pitchFamily="65" charset="-120"/>
              </a:rPr>
              <a:t>)</a:t>
            </a:r>
            <a:r>
              <a:rPr kumimoji="1" lang="zh-TW" altLang="zh-TW" sz="2200" dirty="0">
                <a:latin typeface="Times New Roman" panose="02020603050405020304" pitchFamily="18" charset="0"/>
                <a:ea typeface="標楷體" panose="03000509000000000000" pitchFamily="65" charset="-120"/>
              </a:rPr>
              <a:t>，所獲得累積報酬率比其他交易日好，因此本研究將以每</a:t>
            </a:r>
            <a:r>
              <a:rPr kumimoji="1" lang="en-US" altLang="zh-TW" sz="2200" dirty="0">
                <a:latin typeface="Times New Roman" panose="02020603050405020304" pitchFamily="18" charset="0"/>
                <a:ea typeface="標楷體" panose="03000509000000000000" pitchFamily="65" charset="-120"/>
              </a:rPr>
              <a:t>15</a:t>
            </a:r>
            <a:r>
              <a:rPr kumimoji="1" lang="zh-TW" altLang="zh-TW" sz="2200" dirty="0">
                <a:latin typeface="Times New Roman" panose="02020603050405020304" pitchFamily="18" charset="0"/>
                <a:ea typeface="標楷體" panose="03000509000000000000" pitchFamily="65" charset="-120"/>
              </a:rPr>
              <a:t>日來計算累積報酬率。</a:t>
            </a:r>
            <a:endParaRPr kumimoji="1" lang="en-US" altLang="zh-TW" sz="2200" dirty="0">
              <a:latin typeface="Times New Roman" panose="02020603050405020304" pitchFamily="18" charset="0"/>
              <a:ea typeface="標楷體" panose="03000509000000000000" pitchFamily="65" charset="-120"/>
            </a:endParaRPr>
          </a:p>
        </p:txBody>
      </p:sp>
      <p:pic>
        <p:nvPicPr>
          <p:cNvPr id="5" name="圖片 4">
            <a:extLst>
              <a:ext uri="{FF2B5EF4-FFF2-40B4-BE49-F238E27FC236}">
                <a16:creationId xmlns:a16="http://schemas.microsoft.com/office/drawing/2014/main" id="{CA2560D1-FDFC-A83E-9814-50BACB5A24A8}"/>
              </a:ext>
            </a:extLst>
          </p:cNvPr>
          <p:cNvPicPr>
            <a:picLocks noChangeAspect="1"/>
          </p:cNvPicPr>
          <p:nvPr/>
        </p:nvPicPr>
        <p:blipFill>
          <a:blip r:embed="rId2"/>
          <a:stretch>
            <a:fillRect/>
          </a:stretch>
        </p:blipFill>
        <p:spPr>
          <a:xfrm>
            <a:off x="5928852" y="1220126"/>
            <a:ext cx="6007373" cy="5172636"/>
          </a:xfrm>
          <a:prstGeom prst="rect">
            <a:avLst/>
          </a:prstGeom>
        </p:spPr>
      </p:pic>
      <p:sp>
        <p:nvSpPr>
          <p:cNvPr id="7" name="文字方塊 6">
            <a:extLst>
              <a:ext uri="{FF2B5EF4-FFF2-40B4-BE49-F238E27FC236}">
                <a16:creationId xmlns:a16="http://schemas.microsoft.com/office/drawing/2014/main" id="{220BD895-1696-F4B0-B4D2-E87E792634C7}"/>
              </a:ext>
            </a:extLst>
          </p:cNvPr>
          <p:cNvSpPr txBox="1"/>
          <p:nvPr/>
        </p:nvSpPr>
        <p:spPr>
          <a:xfrm>
            <a:off x="6526162" y="840556"/>
            <a:ext cx="4827638" cy="369332"/>
          </a:xfrm>
          <a:prstGeom prst="rect">
            <a:avLst/>
          </a:prstGeom>
          <a:noFill/>
        </p:spPr>
        <p:txBody>
          <a:bodyPr wrap="square">
            <a:spAutoFit/>
          </a:bodyPr>
          <a:lstStyle/>
          <a:p>
            <a:pPr algn="ctr"/>
            <a:r>
              <a:rPr lang="zh-TW" altLang="en-US" dirty="0">
                <a:latin typeface="Times New Roman" panose="02020603050405020304" pitchFamily="18" charset="0"/>
                <a:ea typeface="標楷體" panose="03000509000000000000" pitchFamily="65" charset="-120"/>
              </a:rPr>
              <a:t>表</a:t>
            </a:r>
            <a:r>
              <a:rPr lang="en-US" altLang="zh-TW" dirty="0">
                <a:latin typeface="Times New Roman" panose="02020603050405020304" pitchFamily="18" charset="0"/>
                <a:ea typeface="標楷體" panose="03000509000000000000" pitchFamily="65" charset="-120"/>
              </a:rPr>
              <a:t>4-4 </a:t>
            </a:r>
            <a:r>
              <a:rPr lang="zh-TW" altLang="en-US" dirty="0">
                <a:latin typeface="Times New Roman" panose="02020603050405020304" pitchFamily="18" charset="0"/>
                <a:ea typeface="標楷體" panose="03000509000000000000" pitchFamily="65" charset="-120"/>
              </a:rPr>
              <a:t>不同交易日之獲利統計表</a:t>
            </a:r>
          </a:p>
        </p:txBody>
      </p:sp>
    </p:spTree>
    <p:extLst>
      <p:ext uri="{BB962C8B-B14F-4D97-AF65-F5344CB8AC3E}">
        <p14:creationId xmlns:p14="http://schemas.microsoft.com/office/powerpoint/2010/main" val="13740611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5">
            <a:extLst>
              <a:ext uri="{FF2B5EF4-FFF2-40B4-BE49-F238E27FC236}">
                <a16:creationId xmlns:a16="http://schemas.microsoft.com/office/drawing/2014/main" id="{43AB43F4-931E-402D-ABA3-DAD45D271163}"/>
              </a:ext>
            </a:extLst>
          </p:cNvPr>
          <p:cNvSpPr/>
          <p:nvPr/>
        </p:nvSpPr>
        <p:spPr>
          <a:xfrm>
            <a:off x="1320802" y="1"/>
            <a:ext cx="9550398" cy="771316"/>
          </a:xfrm>
          <a:custGeom>
            <a:avLst/>
            <a:gdLst>
              <a:gd name="connsiteX0" fmla="*/ 0 w 9550398"/>
              <a:gd name="connsiteY0" fmla="*/ 0 h 638381"/>
              <a:gd name="connsiteX1" fmla="*/ 9550398 w 9550398"/>
              <a:gd name="connsiteY1" fmla="*/ 0 h 638381"/>
              <a:gd name="connsiteX2" fmla="*/ 9550398 w 9550398"/>
              <a:gd name="connsiteY2" fmla="*/ 549495 h 638381"/>
              <a:gd name="connsiteX3" fmla="*/ 9461512 w 9550398"/>
              <a:gd name="connsiteY3" fmla="*/ 638381 h 638381"/>
              <a:gd name="connsiteX4" fmla="*/ 88886 w 9550398"/>
              <a:gd name="connsiteY4" fmla="*/ 638381 h 638381"/>
              <a:gd name="connsiteX5" fmla="*/ 0 w 9550398"/>
              <a:gd name="connsiteY5" fmla="*/ 549495 h 638381"/>
              <a:gd name="connsiteX6" fmla="*/ 0 w 9550398"/>
              <a:gd name="connsiteY6" fmla="*/ 0 h 63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0398" h="638381">
                <a:moveTo>
                  <a:pt x="0" y="0"/>
                </a:moveTo>
                <a:lnTo>
                  <a:pt x="9550398" y="0"/>
                </a:lnTo>
                <a:lnTo>
                  <a:pt x="9550398" y="549495"/>
                </a:lnTo>
                <a:cubicBezTo>
                  <a:pt x="9550398" y="598585"/>
                  <a:pt x="9510602" y="638381"/>
                  <a:pt x="9461512" y="638381"/>
                </a:cubicBezTo>
                <a:lnTo>
                  <a:pt x="88886" y="638381"/>
                </a:lnTo>
                <a:cubicBezTo>
                  <a:pt x="39796" y="638381"/>
                  <a:pt x="0" y="598585"/>
                  <a:pt x="0" y="549495"/>
                </a:cubicBez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標楷體" panose="03000509000000000000" pitchFamily="65" charset="-120"/>
                <a:ea typeface="標楷體" panose="03000509000000000000" pitchFamily="65" charset="-120"/>
              </a:rPr>
              <a:t>實驗結果</a:t>
            </a:r>
            <a:r>
              <a:rPr lang="en-US" altLang="zh-TW" sz="3600" b="1" dirty="0">
                <a:solidFill>
                  <a:schemeClr val="bg1"/>
                </a:solidFill>
                <a:latin typeface="標楷體" panose="03000509000000000000" pitchFamily="65" charset="-120"/>
                <a:ea typeface="標楷體" panose="03000509000000000000" pitchFamily="65" charset="-120"/>
              </a:rPr>
              <a:t>-</a:t>
            </a:r>
            <a:r>
              <a:rPr lang="zh-TW" altLang="en-US" sz="3600" b="1" dirty="0">
                <a:solidFill>
                  <a:schemeClr val="bg1"/>
                </a:solidFill>
                <a:latin typeface="標楷體" panose="03000509000000000000" pitchFamily="65" charset="-120"/>
                <a:ea typeface="標楷體" panose="03000509000000000000" pitchFamily="65" charset="-120"/>
              </a:rPr>
              <a:t>實驗三</a:t>
            </a:r>
            <a:r>
              <a:rPr lang="en-US" altLang="zh-TW" sz="3600" b="1" dirty="0">
                <a:solidFill>
                  <a:schemeClr val="bg1"/>
                </a:solidFill>
                <a:latin typeface="標楷體" panose="03000509000000000000" pitchFamily="65" charset="-120"/>
                <a:ea typeface="標楷體" panose="03000509000000000000" pitchFamily="65" charset="-120"/>
              </a:rPr>
              <a:t>-</a:t>
            </a:r>
            <a:r>
              <a:rPr lang="zh-TW" altLang="en-US" sz="3600" b="1" dirty="0">
                <a:solidFill>
                  <a:schemeClr val="bg1"/>
                </a:solidFill>
                <a:latin typeface="標楷體" panose="03000509000000000000" pitchFamily="65" charset="-120"/>
                <a:ea typeface="標楷體" panose="03000509000000000000" pitchFamily="65" charset="-120"/>
              </a:rPr>
              <a:t>保守型</a:t>
            </a:r>
            <a:endParaRPr lang="zh-CN" altLang="en-US" sz="3600" b="1" dirty="0">
              <a:solidFill>
                <a:schemeClr val="bg1"/>
              </a:solidFill>
              <a:latin typeface="標楷體" panose="03000509000000000000" pitchFamily="65" charset="-120"/>
              <a:ea typeface="標楷體" panose="03000509000000000000" pitchFamily="65" charset="-120"/>
            </a:endParaRPr>
          </a:p>
        </p:txBody>
      </p:sp>
      <p:sp>
        <p:nvSpPr>
          <p:cNvPr id="6" name="投影片編號版面配置區 5">
            <a:extLst>
              <a:ext uri="{FF2B5EF4-FFF2-40B4-BE49-F238E27FC236}">
                <a16:creationId xmlns:a16="http://schemas.microsoft.com/office/drawing/2014/main" id="{64E6C26C-8DF3-402B-A302-D62DC32CEBAE}"/>
              </a:ext>
            </a:extLst>
          </p:cNvPr>
          <p:cNvSpPr>
            <a:spLocks noGrp="1"/>
          </p:cNvSpPr>
          <p:nvPr>
            <p:ph type="sldNum" sz="quarter" idx="12"/>
          </p:nvPr>
        </p:nvSpPr>
        <p:spPr/>
        <p:txBody>
          <a:bodyPr/>
          <a:lstStyle/>
          <a:p>
            <a:fld id="{22A865DF-6F26-4D35-B0EB-90B9C6888EB6}" type="slidenum">
              <a:rPr lang="zh-TW" altLang="en-US" smtClean="0"/>
              <a:t>41</a:t>
            </a:fld>
            <a:endParaRPr lang="zh-TW" altLang="en-US"/>
          </a:p>
        </p:txBody>
      </p:sp>
      <p:sp>
        <p:nvSpPr>
          <p:cNvPr id="13" name="內容版面配置區 2">
            <a:extLst>
              <a:ext uri="{FF2B5EF4-FFF2-40B4-BE49-F238E27FC236}">
                <a16:creationId xmlns:a16="http://schemas.microsoft.com/office/drawing/2014/main" id="{369A0551-0A47-5C53-D3CD-1032F6326C98}"/>
              </a:ext>
            </a:extLst>
          </p:cNvPr>
          <p:cNvSpPr>
            <a:spLocks noGrp="1"/>
          </p:cNvSpPr>
          <p:nvPr>
            <p:ph idx="1"/>
          </p:nvPr>
        </p:nvSpPr>
        <p:spPr>
          <a:xfrm>
            <a:off x="1130710" y="1018975"/>
            <a:ext cx="10223090" cy="1734058"/>
          </a:xfrm>
        </p:spPr>
        <p:txBody>
          <a:bodyPr>
            <a:normAutofit fontScale="85000" lnSpcReduction="10000"/>
          </a:bodyPr>
          <a:lstStyle/>
          <a:p>
            <a:pPr algn="just">
              <a:lnSpc>
                <a:spcPct val="150000"/>
              </a:lnSpc>
            </a:pPr>
            <a:r>
              <a:rPr lang="zh-TW" altLang="zh-TW" sz="2900" b="1" kern="100" dirty="0">
                <a:latin typeface="Times New Roman" panose="02020603050405020304" pitchFamily="18" charset="0"/>
                <a:ea typeface="標楷體" panose="03000509000000000000" pitchFamily="65" charset="-120"/>
                <a:cs typeface="Times New Roman" panose="02020603050405020304" pitchFamily="18" charset="0"/>
              </a:rPr>
              <a:t>實驗三：評估訓練資料範圍長短，是否會影響報酬：</a:t>
            </a:r>
          </a:p>
          <a:p>
            <a:pPr marL="742950" lvl="1" indent="-285750" fontAlgn="base">
              <a:lnSpc>
                <a:spcPct val="150000"/>
              </a:lnSpc>
              <a:spcBef>
                <a:spcPct val="20000"/>
              </a:spcBef>
              <a:spcAft>
                <a:spcPct val="0"/>
              </a:spcAft>
              <a:buFont typeface="Arial" panose="020B0604020202020204" pitchFamily="34" charset="0"/>
              <a:buChar char="–"/>
            </a:pPr>
            <a:r>
              <a:rPr kumimoji="1" lang="zh-TW" altLang="en-US" sz="2600" dirty="0">
                <a:latin typeface="Times New Roman" panose="02020603050405020304" pitchFamily="18" charset="0"/>
                <a:ea typeface="標楷體" panose="03000509000000000000" pitchFamily="65" charset="-120"/>
              </a:rPr>
              <a:t>以 </a:t>
            </a:r>
            <a:r>
              <a:rPr kumimoji="1" lang="en-US" altLang="zh-TW" sz="2600" dirty="0">
                <a:latin typeface="Times New Roman" panose="02020603050405020304" pitchFamily="18" charset="0"/>
                <a:ea typeface="標楷體" panose="03000509000000000000" pitchFamily="65" charset="-120"/>
              </a:rPr>
              <a:t>5 </a:t>
            </a:r>
            <a:r>
              <a:rPr kumimoji="1" lang="zh-TW" altLang="en-US" sz="2600" dirty="0">
                <a:latin typeface="Times New Roman" panose="02020603050405020304" pitchFamily="18" charset="0"/>
                <a:ea typeface="標楷體" panose="03000509000000000000" pitchFamily="65" charset="-120"/>
              </a:rPr>
              <a:t>年平均累積報酬率得出以訓練 </a:t>
            </a:r>
            <a:r>
              <a:rPr kumimoji="1" lang="en-US" altLang="zh-TW" sz="2600" dirty="0">
                <a:latin typeface="Times New Roman" panose="02020603050405020304" pitchFamily="18" charset="0"/>
                <a:ea typeface="標楷體" panose="03000509000000000000" pitchFamily="65" charset="-120"/>
              </a:rPr>
              <a:t>10 </a:t>
            </a:r>
            <a:r>
              <a:rPr kumimoji="1" lang="zh-TW" altLang="en-US" sz="2600" dirty="0">
                <a:latin typeface="Times New Roman" panose="02020603050405020304" pitchFamily="18" charset="0"/>
                <a:ea typeface="標楷體" panose="03000509000000000000" pitchFamily="65" charset="-120"/>
              </a:rPr>
              <a:t>年所獲得的報酬較好 </a:t>
            </a:r>
            <a:r>
              <a:rPr kumimoji="1" lang="en-US" altLang="zh-TW" sz="2600" dirty="0">
                <a:latin typeface="Times New Roman" panose="02020603050405020304" pitchFamily="18" charset="0"/>
                <a:ea typeface="標楷體" panose="03000509000000000000" pitchFamily="65" charset="-120"/>
              </a:rPr>
              <a:t>20.65%</a:t>
            </a:r>
            <a:r>
              <a:rPr kumimoji="1" lang="zh-TW" altLang="en-US" sz="2600" dirty="0">
                <a:latin typeface="Times New Roman" panose="02020603050405020304" pitchFamily="18" charset="0"/>
                <a:ea typeface="標楷體" panose="03000509000000000000" pitchFamily="65" charset="-120"/>
              </a:rPr>
              <a:t>，以 </a:t>
            </a:r>
            <a:r>
              <a:rPr kumimoji="1" lang="en-US" altLang="zh-TW" sz="2600" dirty="0">
                <a:latin typeface="Times New Roman" panose="02020603050405020304" pitchFamily="18" charset="0"/>
                <a:ea typeface="標楷體" panose="03000509000000000000" pitchFamily="65" charset="-120"/>
              </a:rPr>
              <a:t>2017 </a:t>
            </a:r>
            <a:r>
              <a:rPr kumimoji="1" lang="zh-TW" altLang="en-US" sz="2600" dirty="0">
                <a:latin typeface="Times New Roman" panose="02020603050405020304" pitchFamily="18" charset="0"/>
                <a:ea typeface="標楷體" panose="03000509000000000000" pitchFamily="65" charset="-120"/>
              </a:rPr>
              <a:t>年累積報酬率最高達到 </a:t>
            </a:r>
            <a:r>
              <a:rPr kumimoji="1" lang="en-US" altLang="zh-TW" sz="2600" dirty="0">
                <a:latin typeface="Times New Roman" panose="02020603050405020304" pitchFamily="18" charset="0"/>
                <a:ea typeface="標楷體" panose="03000509000000000000" pitchFamily="65" charset="-120"/>
              </a:rPr>
              <a:t>49.61%</a:t>
            </a:r>
            <a:r>
              <a:rPr kumimoji="1" lang="zh-TW" altLang="en-US" sz="2600" dirty="0">
                <a:latin typeface="Times New Roman" panose="02020603050405020304" pitchFamily="18" charset="0"/>
                <a:ea typeface="標楷體" panose="03000509000000000000" pitchFamily="65" charset="-120"/>
              </a:rPr>
              <a:t>。因此，保守型投資組合適合採用訓練 </a:t>
            </a:r>
            <a:r>
              <a:rPr kumimoji="1" lang="en-US" altLang="zh-TW" sz="2600" dirty="0">
                <a:latin typeface="Times New Roman" panose="02020603050405020304" pitchFamily="18" charset="0"/>
                <a:ea typeface="標楷體" panose="03000509000000000000" pitchFamily="65" charset="-120"/>
              </a:rPr>
              <a:t>10 </a:t>
            </a:r>
            <a:r>
              <a:rPr kumimoji="1" lang="zh-TW" altLang="en-US" sz="2600" dirty="0">
                <a:latin typeface="Times New Roman" panose="02020603050405020304" pitchFamily="18" charset="0"/>
                <a:ea typeface="標楷體" panose="03000509000000000000" pitchFamily="65" charset="-120"/>
              </a:rPr>
              <a:t>年。</a:t>
            </a:r>
            <a:endParaRPr kumimoji="1" lang="en-US" altLang="zh-TW" sz="2600" dirty="0">
              <a:latin typeface="Times New Roman" panose="02020603050405020304" pitchFamily="18" charset="0"/>
              <a:ea typeface="標楷體" panose="03000509000000000000" pitchFamily="65" charset="-120"/>
            </a:endParaRPr>
          </a:p>
        </p:txBody>
      </p:sp>
      <p:pic>
        <p:nvPicPr>
          <p:cNvPr id="5" name="圖片 4">
            <a:extLst>
              <a:ext uri="{FF2B5EF4-FFF2-40B4-BE49-F238E27FC236}">
                <a16:creationId xmlns:a16="http://schemas.microsoft.com/office/drawing/2014/main" id="{2BC49683-025E-2B0C-98AB-08436BADE49F}"/>
              </a:ext>
            </a:extLst>
          </p:cNvPr>
          <p:cNvPicPr>
            <a:picLocks noChangeAspect="1"/>
          </p:cNvPicPr>
          <p:nvPr/>
        </p:nvPicPr>
        <p:blipFill>
          <a:blip r:embed="rId2"/>
          <a:stretch>
            <a:fillRect/>
          </a:stretch>
        </p:blipFill>
        <p:spPr>
          <a:xfrm>
            <a:off x="2116086" y="3232781"/>
            <a:ext cx="7866114" cy="3123569"/>
          </a:xfrm>
          <a:prstGeom prst="rect">
            <a:avLst/>
          </a:prstGeom>
        </p:spPr>
      </p:pic>
      <p:sp>
        <p:nvSpPr>
          <p:cNvPr id="7" name="文字方塊 6">
            <a:extLst>
              <a:ext uri="{FF2B5EF4-FFF2-40B4-BE49-F238E27FC236}">
                <a16:creationId xmlns:a16="http://schemas.microsoft.com/office/drawing/2014/main" id="{2B8D0D54-F4D2-DBCD-2D0C-FCB0AF82994C}"/>
              </a:ext>
            </a:extLst>
          </p:cNvPr>
          <p:cNvSpPr txBox="1"/>
          <p:nvPr/>
        </p:nvSpPr>
        <p:spPr>
          <a:xfrm>
            <a:off x="3782962" y="2816025"/>
            <a:ext cx="4827638" cy="369332"/>
          </a:xfrm>
          <a:prstGeom prst="rect">
            <a:avLst/>
          </a:prstGeom>
          <a:noFill/>
        </p:spPr>
        <p:txBody>
          <a:bodyPr wrap="square">
            <a:spAutoFit/>
          </a:bodyPr>
          <a:lstStyle/>
          <a:p>
            <a:pPr algn="ctr"/>
            <a:r>
              <a:rPr lang="zh-TW" altLang="en-US" dirty="0">
                <a:latin typeface="Times New Roman" panose="02020603050405020304" pitchFamily="18" charset="0"/>
                <a:ea typeface="標楷體" panose="03000509000000000000" pitchFamily="65" charset="-120"/>
              </a:rPr>
              <a:t>表</a:t>
            </a:r>
            <a:r>
              <a:rPr lang="en-US" altLang="zh-TW" dirty="0">
                <a:latin typeface="Times New Roman" panose="02020603050405020304" pitchFamily="18" charset="0"/>
                <a:ea typeface="標楷體" panose="03000509000000000000" pitchFamily="65" charset="-120"/>
              </a:rPr>
              <a:t>4-5 </a:t>
            </a:r>
            <a:r>
              <a:rPr lang="zh-TW" altLang="en-US" dirty="0">
                <a:latin typeface="Times New Roman" panose="02020603050405020304" pitchFamily="18" charset="0"/>
                <a:ea typeface="標楷體" panose="03000509000000000000" pitchFamily="65" charset="-120"/>
              </a:rPr>
              <a:t>保守型</a:t>
            </a:r>
            <a:r>
              <a:rPr lang="en-US" altLang="zh-TW" dirty="0">
                <a:latin typeface="Times New Roman" panose="02020603050405020304" pitchFamily="18" charset="0"/>
                <a:ea typeface="標楷體" panose="03000509000000000000" pitchFamily="65" charset="-120"/>
              </a:rPr>
              <a:t>-</a:t>
            </a:r>
            <a:r>
              <a:rPr lang="zh-TW" altLang="en-US" dirty="0">
                <a:latin typeface="Times New Roman" panose="02020603050405020304" pitchFamily="18" charset="0"/>
                <a:ea typeface="標楷體" panose="03000509000000000000" pitchFamily="65" charset="-120"/>
              </a:rPr>
              <a:t>訓練年數之獲利匯整表</a:t>
            </a:r>
          </a:p>
        </p:txBody>
      </p:sp>
    </p:spTree>
    <p:extLst>
      <p:ext uri="{BB962C8B-B14F-4D97-AF65-F5344CB8AC3E}">
        <p14:creationId xmlns:p14="http://schemas.microsoft.com/office/powerpoint/2010/main" val="27255799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5">
            <a:extLst>
              <a:ext uri="{FF2B5EF4-FFF2-40B4-BE49-F238E27FC236}">
                <a16:creationId xmlns:a16="http://schemas.microsoft.com/office/drawing/2014/main" id="{43AB43F4-931E-402D-ABA3-DAD45D271163}"/>
              </a:ext>
            </a:extLst>
          </p:cNvPr>
          <p:cNvSpPr/>
          <p:nvPr/>
        </p:nvSpPr>
        <p:spPr>
          <a:xfrm>
            <a:off x="1320802" y="1"/>
            <a:ext cx="9550398" cy="771316"/>
          </a:xfrm>
          <a:custGeom>
            <a:avLst/>
            <a:gdLst>
              <a:gd name="connsiteX0" fmla="*/ 0 w 9550398"/>
              <a:gd name="connsiteY0" fmla="*/ 0 h 638381"/>
              <a:gd name="connsiteX1" fmla="*/ 9550398 w 9550398"/>
              <a:gd name="connsiteY1" fmla="*/ 0 h 638381"/>
              <a:gd name="connsiteX2" fmla="*/ 9550398 w 9550398"/>
              <a:gd name="connsiteY2" fmla="*/ 549495 h 638381"/>
              <a:gd name="connsiteX3" fmla="*/ 9461512 w 9550398"/>
              <a:gd name="connsiteY3" fmla="*/ 638381 h 638381"/>
              <a:gd name="connsiteX4" fmla="*/ 88886 w 9550398"/>
              <a:gd name="connsiteY4" fmla="*/ 638381 h 638381"/>
              <a:gd name="connsiteX5" fmla="*/ 0 w 9550398"/>
              <a:gd name="connsiteY5" fmla="*/ 549495 h 638381"/>
              <a:gd name="connsiteX6" fmla="*/ 0 w 9550398"/>
              <a:gd name="connsiteY6" fmla="*/ 0 h 63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0398" h="638381">
                <a:moveTo>
                  <a:pt x="0" y="0"/>
                </a:moveTo>
                <a:lnTo>
                  <a:pt x="9550398" y="0"/>
                </a:lnTo>
                <a:lnTo>
                  <a:pt x="9550398" y="549495"/>
                </a:lnTo>
                <a:cubicBezTo>
                  <a:pt x="9550398" y="598585"/>
                  <a:pt x="9510602" y="638381"/>
                  <a:pt x="9461512" y="638381"/>
                </a:cubicBezTo>
                <a:lnTo>
                  <a:pt x="88886" y="638381"/>
                </a:lnTo>
                <a:cubicBezTo>
                  <a:pt x="39796" y="638381"/>
                  <a:pt x="0" y="598585"/>
                  <a:pt x="0" y="549495"/>
                </a:cubicBez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標楷體" panose="03000509000000000000" pitchFamily="65" charset="-120"/>
                <a:ea typeface="標楷體" panose="03000509000000000000" pitchFamily="65" charset="-120"/>
              </a:rPr>
              <a:t>實驗結果</a:t>
            </a:r>
            <a:r>
              <a:rPr lang="en-US" altLang="zh-TW" sz="3600" b="1" dirty="0">
                <a:solidFill>
                  <a:schemeClr val="bg1"/>
                </a:solidFill>
                <a:latin typeface="標楷體" panose="03000509000000000000" pitchFamily="65" charset="-120"/>
                <a:ea typeface="標楷體" panose="03000509000000000000" pitchFamily="65" charset="-120"/>
              </a:rPr>
              <a:t>-</a:t>
            </a:r>
            <a:r>
              <a:rPr lang="zh-TW" altLang="en-US" sz="3600" b="1" dirty="0">
                <a:solidFill>
                  <a:schemeClr val="bg1"/>
                </a:solidFill>
                <a:latin typeface="標楷體" panose="03000509000000000000" pitchFamily="65" charset="-120"/>
                <a:ea typeface="標楷體" panose="03000509000000000000" pitchFamily="65" charset="-120"/>
              </a:rPr>
              <a:t>實驗三</a:t>
            </a:r>
            <a:r>
              <a:rPr lang="en-US" altLang="zh-TW" sz="3600" b="1" dirty="0">
                <a:solidFill>
                  <a:schemeClr val="bg1"/>
                </a:solidFill>
                <a:latin typeface="標楷體" panose="03000509000000000000" pitchFamily="65" charset="-120"/>
                <a:ea typeface="標楷體" panose="03000509000000000000" pitchFamily="65" charset="-120"/>
              </a:rPr>
              <a:t>-</a:t>
            </a:r>
            <a:r>
              <a:rPr lang="zh-TW" altLang="en-US" sz="3600" b="1" dirty="0">
                <a:solidFill>
                  <a:schemeClr val="bg1"/>
                </a:solidFill>
                <a:latin typeface="標楷體" panose="03000509000000000000" pitchFamily="65" charset="-120"/>
                <a:ea typeface="標楷體" panose="03000509000000000000" pitchFamily="65" charset="-120"/>
              </a:rPr>
              <a:t>穩健型</a:t>
            </a:r>
            <a:endParaRPr lang="zh-CN" altLang="en-US" sz="3600" b="1" dirty="0">
              <a:solidFill>
                <a:schemeClr val="bg1"/>
              </a:solidFill>
              <a:latin typeface="標楷體" panose="03000509000000000000" pitchFamily="65" charset="-120"/>
              <a:ea typeface="標楷體" panose="03000509000000000000" pitchFamily="65" charset="-120"/>
            </a:endParaRPr>
          </a:p>
        </p:txBody>
      </p:sp>
      <p:sp>
        <p:nvSpPr>
          <p:cNvPr id="6" name="投影片編號版面配置區 5">
            <a:extLst>
              <a:ext uri="{FF2B5EF4-FFF2-40B4-BE49-F238E27FC236}">
                <a16:creationId xmlns:a16="http://schemas.microsoft.com/office/drawing/2014/main" id="{64E6C26C-8DF3-402B-A302-D62DC32CEBAE}"/>
              </a:ext>
            </a:extLst>
          </p:cNvPr>
          <p:cNvSpPr>
            <a:spLocks noGrp="1"/>
          </p:cNvSpPr>
          <p:nvPr>
            <p:ph type="sldNum" sz="quarter" idx="12"/>
          </p:nvPr>
        </p:nvSpPr>
        <p:spPr/>
        <p:txBody>
          <a:bodyPr/>
          <a:lstStyle/>
          <a:p>
            <a:fld id="{22A865DF-6F26-4D35-B0EB-90B9C6888EB6}" type="slidenum">
              <a:rPr lang="zh-TW" altLang="en-US" smtClean="0"/>
              <a:t>42</a:t>
            </a:fld>
            <a:endParaRPr lang="zh-TW" altLang="en-US"/>
          </a:p>
        </p:txBody>
      </p:sp>
      <p:sp>
        <p:nvSpPr>
          <p:cNvPr id="13" name="內容版面配置區 2">
            <a:extLst>
              <a:ext uri="{FF2B5EF4-FFF2-40B4-BE49-F238E27FC236}">
                <a16:creationId xmlns:a16="http://schemas.microsoft.com/office/drawing/2014/main" id="{369A0551-0A47-5C53-D3CD-1032F6326C98}"/>
              </a:ext>
            </a:extLst>
          </p:cNvPr>
          <p:cNvSpPr>
            <a:spLocks noGrp="1"/>
          </p:cNvSpPr>
          <p:nvPr>
            <p:ph idx="1"/>
          </p:nvPr>
        </p:nvSpPr>
        <p:spPr>
          <a:xfrm>
            <a:off x="1130710" y="1018975"/>
            <a:ext cx="10223090" cy="1734058"/>
          </a:xfrm>
        </p:spPr>
        <p:txBody>
          <a:bodyPr>
            <a:normAutofit/>
          </a:bodyPr>
          <a:lstStyle/>
          <a:p>
            <a:pPr algn="just">
              <a:lnSpc>
                <a:spcPct val="150000"/>
              </a:lnSpc>
            </a:pPr>
            <a:r>
              <a:rPr lang="zh-TW" altLang="zh-TW" sz="2500" b="1" kern="100" dirty="0">
                <a:latin typeface="Times New Roman" panose="02020603050405020304" pitchFamily="18" charset="0"/>
                <a:ea typeface="標楷體" panose="03000509000000000000" pitchFamily="65" charset="-120"/>
                <a:cs typeface="Times New Roman" panose="02020603050405020304" pitchFamily="18" charset="0"/>
              </a:rPr>
              <a:t>實驗三：評估訓練資料範圍長短，是否會影響報酬：</a:t>
            </a:r>
          </a:p>
          <a:p>
            <a:pPr marL="742950" lvl="1" indent="-285750" fontAlgn="base">
              <a:lnSpc>
                <a:spcPct val="150000"/>
              </a:lnSpc>
              <a:spcBef>
                <a:spcPct val="20000"/>
              </a:spcBef>
              <a:spcAft>
                <a:spcPct val="0"/>
              </a:spcAft>
              <a:buFont typeface="Arial" panose="020B0604020202020204" pitchFamily="34" charset="0"/>
              <a:buChar char="–"/>
            </a:pPr>
            <a:r>
              <a:rPr kumimoji="1" lang="zh-TW" altLang="en-US" sz="2200" dirty="0">
                <a:latin typeface="Times New Roman" panose="02020603050405020304" pitchFamily="18" charset="0"/>
                <a:ea typeface="標楷體" panose="03000509000000000000" pitchFamily="65" charset="-120"/>
              </a:rPr>
              <a:t>以 </a:t>
            </a:r>
            <a:r>
              <a:rPr kumimoji="1" lang="en-US" altLang="zh-TW" sz="2200" dirty="0">
                <a:latin typeface="Times New Roman" panose="02020603050405020304" pitchFamily="18" charset="0"/>
                <a:ea typeface="標楷體" panose="03000509000000000000" pitchFamily="65" charset="-120"/>
              </a:rPr>
              <a:t>5 </a:t>
            </a:r>
            <a:r>
              <a:rPr kumimoji="1" lang="zh-TW" altLang="en-US" sz="2200" dirty="0">
                <a:latin typeface="Times New Roman" panose="02020603050405020304" pitchFamily="18" charset="0"/>
                <a:ea typeface="標楷體" panose="03000509000000000000" pitchFamily="65" charset="-120"/>
              </a:rPr>
              <a:t>年平均累積報酬率得 出以訓練 </a:t>
            </a:r>
            <a:r>
              <a:rPr kumimoji="1" lang="en-US" altLang="zh-TW" sz="2200" dirty="0">
                <a:latin typeface="Times New Roman" panose="02020603050405020304" pitchFamily="18" charset="0"/>
                <a:ea typeface="標楷體" panose="03000509000000000000" pitchFamily="65" charset="-120"/>
              </a:rPr>
              <a:t>1 </a:t>
            </a:r>
            <a:r>
              <a:rPr kumimoji="1" lang="zh-TW" altLang="en-US" sz="2200" dirty="0">
                <a:latin typeface="Times New Roman" panose="02020603050405020304" pitchFamily="18" charset="0"/>
                <a:ea typeface="標楷體" panose="03000509000000000000" pitchFamily="65" charset="-120"/>
              </a:rPr>
              <a:t>年所獲得的報酬較好 </a:t>
            </a:r>
            <a:r>
              <a:rPr kumimoji="1" lang="en-US" altLang="zh-TW" sz="2200" dirty="0">
                <a:latin typeface="Times New Roman" panose="02020603050405020304" pitchFamily="18" charset="0"/>
                <a:ea typeface="標楷體" panose="03000509000000000000" pitchFamily="65" charset="-120"/>
              </a:rPr>
              <a:t>21.74%</a:t>
            </a:r>
            <a:r>
              <a:rPr kumimoji="1" lang="zh-TW" altLang="en-US" sz="2200" dirty="0">
                <a:latin typeface="Times New Roman" panose="02020603050405020304" pitchFamily="18" charset="0"/>
                <a:ea typeface="標楷體" panose="03000509000000000000" pitchFamily="65" charset="-120"/>
              </a:rPr>
              <a:t>，以 </a:t>
            </a:r>
            <a:r>
              <a:rPr kumimoji="1" lang="en-US" altLang="zh-TW" sz="2200" dirty="0">
                <a:latin typeface="Times New Roman" panose="02020603050405020304" pitchFamily="18" charset="0"/>
                <a:ea typeface="標楷體" panose="03000509000000000000" pitchFamily="65" charset="-120"/>
              </a:rPr>
              <a:t>2020 </a:t>
            </a:r>
            <a:r>
              <a:rPr kumimoji="1" lang="zh-TW" altLang="en-US" sz="2200" dirty="0">
                <a:latin typeface="Times New Roman" panose="02020603050405020304" pitchFamily="18" charset="0"/>
                <a:ea typeface="標楷體" panose="03000509000000000000" pitchFamily="65" charset="-120"/>
              </a:rPr>
              <a:t>年報酬率最高可達 </a:t>
            </a:r>
            <a:r>
              <a:rPr kumimoji="1" lang="en-US" altLang="zh-TW" sz="2200" dirty="0">
                <a:latin typeface="Times New Roman" panose="02020603050405020304" pitchFamily="18" charset="0"/>
                <a:ea typeface="標楷體" panose="03000509000000000000" pitchFamily="65" charset="-120"/>
              </a:rPr>
              <a:t>82.04%</a:t>
            </a:r>
            <a:r>
              <a:rPr kumimoji="1" lang="zh-TW" altLang="en-US" sz="2200" dirty="0">
                <a:latin typeface="Times New Roman" panose="02020603050405020304" pitchFamily="18" charset="0"/>
                <a:ea typeface="標楷體" panose="03000509000000000000" pitchFamily="65" charset="-120"/>
              </a:rPr>
              <a:t>。 因此，穩健型投資組合適合採用訓練 </a:t>
            </a:r>
            <a:r>
              <a:rPr kumimoji="1" lang="en-US" altLang="zh-TW" sz="2200" dirty="0">
                <a:latin typeface="Times New Roman" panose="02020603050405020304" pitchFamily="18" charset="0"/>
                <a:ea typeface="標楷體" panose="03000509000000000000" pitchFamily="65" charset="-120"/>
              </a:rPr>
              <a:t>1 </a:t>
            </a:r>
            <a:r>
              <a:rPr kumimoji="1" lang="zh-TW" altLang="en-US" sz="2200" dirty="0">
                <a:latin typeface="Times New Roman" panose="02020603050405020304" pitchFamily="18" charset="0"/>
                <a:ea typeface="標楷體" panose="03000509000000000000" pitchFamily="65" charset="-120"/>
              </a:rPr>
              <a:t>年。</a:t>
            </a:r>
            <a:endParaRPr kumimoji="1" lang="en-US" altLang="zh-TW" sz="2200" dirty="0">
              <a:latin typeface="Times New Roman" panose="02020603050405020304" pitchFamily="18" charset="0"/>
              <a:ea typeface="標楷體" panose="03000509000000000000" pitchFamily="65" charset="-120"/>
            </a:endParaRPr>
          </a:p>
        </p:txBody>
      </p:sp>
      <p:pic>
        <p:nvPicPr>
          <p:cNvPr id="3" name="圖片 2">
            <a:extLst>
              <a:ext uri="{FF2B5EF4-FFF2-40B4-BE49-F238E27FC236}">
                <a16:creationId xmlns:a16="http://schemas.microsoft.com/office/drawing/2014/main" id="{2D687B81-CD9D-0EEC-8E67-F0333FE7648C}"/>
              </a:ext>
            </a:extLst>
          </p:cNvPr>
          <p:cNvPicPr>
            <a:picLocks noChangeAspect="1"/>
          </p:cNvPicPr>
          <p:nvPr/>
        </p:nvPicPr>
        <p:blipFill>
          <a:blip r:embed="rId2"/>
          <a:stretch>
            <a:fillRect/>
          </a:stretch>
        </p:blipFill>
        <p:spPr>
          <a:xfrm>
            <a:off x="2379407" y="3234019"/>
            <a:ext cx="7941392" cy="3122331"/>
          </a:xfrm>
          <a:prstGeom prst="rect">
            <a:avLst/>
          </a:prstGeom>
        </p:spPr>
      </p:pic>
      <p:sp>
        <p:nvSpPr>
          <p:cNvPr id="7" name="文字方塊 6">
            <a:extLst>
              <a:ext uri="{FF2B5EF4-FFF2-40B4-BE49-F238E27FC236}">
                <a16:creationId xmlns:a16="http://schemas.microsoft.com/office/drawing/2014/main" id="{29358883-89F1-38FF-F53F-E1C4E112713C}"/>
              </a:ext>
            </a:extLst>
          </p:cNvPr>
          <p:cNvSpPr txBox="1"/>
          <p:nvPr/>
        </p:nvSpPr>
        <p:spPr>
          <a:xfrm>
            <a:off x="3782962" y="2816025"/>
            <a:ext cx="4827638" cy="369332"/>
          </a:xfrm>
          <a:prstGeom prst="rect">
            <a:avLst/>
          </a:prstGeom>
          <a:noFill/>
        </p:spPr>
        <p:txBody>
          <a:bodyPr wrap="square">
            <a:spAutoFit/>
          </a:bodyPr>
          <a:lstStyle/>
          <a:p>
            <a:pPr algn="ctr"/>
            <a:r>
              <a:rPr lang="zh-TW" altLang="en-US" dirty="0">
                <a:latin typeface="Times New Roman" panose="02020603050405020304" pitchFamily="18" charset="0"/>
                <a:ea typeface="標楷體" panose="03000509000000000000" pitchFamily="65" charset="-120"/>
              </a:rPr>
              <a:t>表</a:t>
            </a:r>
            <a:r>
              <a:rPr lang="en-US" altLang="zh-TW" dirty="0">
                <a:latin typeface="Times New Roman" panose="02020603050405020304" pitchFamily="18" charset="0"/>
                <a:ea typeface="標楷體" panose="03000509000000000000" pitchFamily="65" charset="-120"/>
              </a:rPr>
              <a:t>4-6 </a:t>
            </a:r>
            <a:r>
              <a:rPr lang="zh-TW" altLang="en-US" dirty="0">
                <a:latin typeface="Times New Roman" panose="02020603050405020304" pitchFamily="18" charset="0"/>
                <a:ea typeface="標楷體" panose="03000509000000000000" pitchFamily="65" charset="-120"/>
              </a:rPr>
              <a:t>穩健型</a:t>
            </a:r>
            <a:r>
              <a:rPr lang="en-US" altLang="zh-TW" dirty="0">
                <a:latin typeface="Times New Roman" panose="02020603050405020304" pitchFamily="18" charset="0"/>
                <a:ea typeface="標楷體" panose="03000509000000000000" pitchFamily="65" charset="-120"/>
              </a:rPr>
              <a:t>-</a:t>
            </a:r>
            <a:r>
              <a:rPr lang="zh-TW" altLang="en-US" dirty="0">
                <a:latin typeface="Times New Roman" panose="02020603050405020304" pitchFamily="18" charset="0"/>
                <a:ea typeface="標楷體" panose="03000509000000000000" pitchFamily="65" charset="-120"/>
              </a:rPr>
              <a:t>訓練年數之獲利匯整表</a:t>
            </a:r>
          </a:p>
        </p:txBody>
      </p:sp>
    </p:spTree>
    <p:extLst>
      <p:ext uri="{BB962C8B-B14F-4D97-AF65-F5344CB8AC3E}">
        <p14:creationId xmlns:p14="http://schemas.microsoft.com/office/powerpoint/2010/main" val="12003103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5">
            <a:extLst>
              <a:ext uri="{FF2B5EF4-FFF2-40B4-BE49-F238E27FC236}">
                <a16:creationId xmlns:a16="http://schemas.microsoft.com/office/drawing/2014/main" id="{43AB43F4-931E-402D-ABA3-DAD45D271163}"/>
              </a:ext>
            </a:extLst>
          </p:cNvPr>
          <p:cNvSpPr/>
          <p:nvPr/>
        </p:nvSpPr>
        <p:spPr>
          <a:xfrm>
            <a:off x="1320802" y="1"/>
            <a:ext cx="9550398" cy="771316"/>
          </a:xfrm>
          <a:custGeom>
            <a:avLst/>
            <a:gdLst>
              <a:gd name="connsiteX0" fmla="*/ 0 w 9550398"/>
              <a:gd name="connsiteY0" fmla="*/ 0 h 638381"/>
              <a:gd name="connsiteX1" fmla="*/ 9550398 w 9550398"/>
              <a:gd name="connsiteY1" fmla="*/ 0 h 638381"/>
              <a:gd name="connsiteX2" fmla="*/ 9550398 w 9550398"/>
              <a:gd name="connsiteY2" fmla="*/ 549495 h 638381"/>
              <a:gd name="connsiteX3" fmla="*/ 9461512 w 9550398"/>
              <a:gd name="connsiteY3" fmla="*/ 638381 h 638381"/>
              <a:gd name="connsiteX4" fmla="*/ 88886 w 9550398"/>
              <a:gd name="connsiteY4" fmla="*/ 638381 h 638381"/>
              <a:gd name="connsiteX5" fmla="*/ 0 w 9550398"/>
              <a:gd name="connsiteY5" fmla="*/ 549495 h 638381"/>
              <a:gd name="connsiteX6" fmla="*/ 0 w 9550398"/>
              <a:gd name="connsiteY6" fmla="*/ 0 h 63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0398" h="638381">
                <a:moveTo>
                  <a:pt x="0" y="0"/>
                </a:moveTo>
                <a:lnTo>
                  <a:pt x="9550398" y="0"/>
                </a:lnTo>
                <a:lnTo>
                  <a:pt x="9550398" y="549495"/>
                </a:lnTo>
                <a:cubicBezTo>
                  <a:pt x="9550398" y="598585"/>
                  <a:pt x="9510602" y="638381"/>
                  <a:pt x="9461512" y="638381"/>
                </a:cubicBezTo>
                <a:lnTo>
                  <a:pt x="88886" y="638381"/>
                </a:lnTo>
                <a:cubicBezTo>
                  <a:pt x="39796" y="638381"/>
                  <a:pt x="0" y="598585"/>
                  <a:pt x="0" y="549495"/>
                </a:cubicBez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標楷體" panose="03000509000000000000" pitchFamily="65" charset="-120"/>
                <a:ea typeface="標楷體" panose="03000509000000000000" pitchFamily="65" charset="-120"/>
              </a:rPr>
              <a:t>實驗結果</a:t>
            </a:r>
            <a:r>
              <a:rPr lang="en-US" altLang="zh-TW" sz="3600" b="1" dirty="0">
                <a:solidFill>
                  <a:schemeClr val="bg1"/>
                </a:solidFill>
                <a:latin typeface="標楷體" panose="03000509000000000000" pitchFamily="65" charset="-120"/>
                <a:ea typeface="標楷體" panose="03000509000000000000" pitchFamily="65" charset="-120"/>
              </a:rPr>
              <a:t>-</a:t>
            </a:r>
            <a:r>
              <a:rPr lang="zh-TW" altLang="en-US" sz="3600" b="1" dirty="0">
                <a:solidFill>
                  <a:schemeClr val="bg1"/>
                </a:solidFill>
                <a:latin typeface="標楷體" panose="03000509000000000000" pitchFamily="65" charset="-120"/>
                <a:ea typeface="標楷體" panose="03000509000000000000" pitchFamily="65" charset="-120"/>
              </a:rPr>
              <a:t>實驗三</a:t>
            </a:r>
            <a:r>
              <a:rPr lang="en-US" altLang="zh-TW" sz="3600" b="1" dirty="0">
                <a:solidFill>
                  <a:schemeClr val="bg1"/>
                </a:solidFill>
                <a:latin typeface="標楷體" panose="03000509000000000000" pitchFamily="65" charset="-120"/>
                <a:ea typeface="標楷體" panose="03000509000000000000" pitchFamily="65" charset="-120"/>
              </a:rPr>
              <a:t>-</a:t>
            </a:r>
            <a:r>
              <a:rPr lang="zh-TW" altLang="en-US" sz="3600" b="1" dirty="0">
                <a:solidFill>
                  <a:schemeClr val="bg1"/>
                </a:solidFill>
                <a:latin typeface="標楷體" panose="03000509000000000000" pitchFamily="65" charset="-120"/>
                <a:ea typeface="標楷體" panose="03000509000000000000" pitchFamily="65" charset="-120"/>
              </a:rPr>
              <a:t>積極型</a:t>
            </a:r>
            <a:endParaRPr lang="zh-CN" altLang="en-US" sz="3600" b="1" dirty="0">
              <a:solidFill>
                <a:schemeClr val="bg1"/>
              </a:solidFill>
              <a:latin typeface="標楷體" panose="03000509000000000000" pitchFamily="65" charset="-120"/>
              <a:ea typeface="標楷體" panose="03000509000000000000" pitchFamily="65" charset="-120"/>
            </a:endParaRPr>
          </a:p>
        </p:txBody>
      </p:sp>
      <p:sp>
        <p:nvSpPr>
          <p:cNvPr id="6" name="投影片編號版面配置區 5">
            <a:extLst>
              <a:ext uri="{FF2B5EF4-FFF2-40B4-BE49-F238E27FC236}">
                <a16:creationId xmlns:a16="http://schemas.microsoft.com/office/drawing/2014/main" id="{64E6C26C-8DF3-402B-A302-D62DC32CEBAE}"/>
              </a:ext>
            </a:extLst>
          </p:cNvPr>
          <p:cNvSpPr>
            <a:spLocks noGrp="1"/>
          </p:cNvSpPr>
          <p:nvPr>
            <p:ph type="sldNum" sz="quarter" idx="12"/>
          </p:nvPr>
        </p:nvSpPr>
        <p:spPr/>
        <p:txBody>
          <a:bodyPr/>
          <a:lstStyle/>
          <a:p>
            <a:fld id="{22A865DF-6F26-4D35-B0EB-90B9C6888EB6}" type="slidenum">
              <a:rPr lang="zh-TW" altLang="en-US" smtClean="0"/>
              <a:t>43</a:t>
            </a:fld>
            <a:endParaRPr lang="zh-TW" altLang="en-US"/>
          </a:p>
        </p:txBody>
      </p:sp>
      <p:sp>
        <p:nvSpPr>
          <p:cNvPr id="13" name="內容版面配置區 2">
            <a:extLst>
              <a:ext uri="{FF2B5EF4-FFF2-40B4-BE49-F238E27FC236}">
                <a16:creationId xmlns:a16="http://schemas.microsoft.com/office/drawing/2014/main" id="{369A0551-0A47-5C53-D3CD-1032F6326C98}"/>
              </a:ext>
            </a:extLst>
          </p:cNvPr>
          <p:cNvSpPr>
            <a:spLocks noGrp="1"/>
          </p:cNvSpPr>
          <p:nvPr>
            <p:ph idx="1"/>
          </p:nvPr>
        </p:nvSpPr>
        <p:spPr>
          <a:xfrm>
            <a:off x="1130710" y="1018975"/>
            <a:ext cx="10223090" cy="2009360"/>
          </a:xfrm>
        </p:spPr>
        <p:txBody>
          <a:bodyPr>
            <a:normAutofit fontScale="77500" lnSpcReduction="20000"/>
          </a:bodyPr>
          <a:lstStyle/>
          <a:p>
            <a:pPr algn="just">
              <a:lnSpc>
                <a:spcPct val="160000"/>
              </a:lnSpc>
            </a:pPr>
            <a:r>
              <a:rPr lang="zh-TW" altLang="zh-TW" sz="3200" b="1" kern="100" dirty="0">
                <a:latin typeface="Times New Roman" panose="02020603050405020304" pitchFamily="18" charset="0"/>
                <a:ea typeface="標楷體" panose="03000509000000000000" pitchFamily="65" charset="-120"/>
                <a:cs typeface="Times New Roman" panose="02020603050405020304" pitchFamily="18" charset="0"/>
              </a:rPr>
              <a:t>實驗三：評估訓練資料範圍長短，是否會影響報酬：</a:t>
            </a:r>
          </a:p>
          <a:p>
            <a:pPr marL="742950" lvl="1" indent="-285750" fontAlgn="base">
              <a:lnSpc>
                <a:spcPct val="150000"/>
              </a:lnSpc>
              <a:spcBef>
                <a:spcPct val="20000"/>
              </a:spcBef>
              <a:spcAft>
                <a:spcPct val="0"/>
              </a:spcAft>
              <a:buFont typeface="Arial" panose="020B0604020202020204" pitchFamily="34" charset="0"/>
              <a:buChar char="–"/>
            </a:pPr>
            <a:r>
              <a:rPr kumimoji="1" lang="zh-TW" altLang="en-US" sz="2800" dirty="0">
                <a:latin typeface="Times New Roman" panose="02020603050405020304" pitchFamily="18" charset="0"/>
                <a:ea typeface="標楷體" panose="03000509000000000000" pitchFamily="65" charset="-120"/>
              </a:rPr>
              <a:t>以 </a:t>
            </a:r>
            <a:r>
              <a:rPr kumimoji="1" lang="en-US" altLang="zh-TW" sz="2800" dirty="0">
                <a:latin typeface="Times New Roman" panose="02020603050405020304" pitchFamily="18" charset="0"/>
                <a:ea typeface="標楷體" panose="03000509000000000000" pitchFamily="65" charset="-120"/>
              </a:rPr>
              <a:t>5 </a:t>
            </a:r>
            <a:r>
              <a:rPr kumimoji="1" lang="zh-TW" altLang="en-US" sz="2800" dirty="0">
                <a:latin typeface="Times New Roman" panose="02020603050405020304" pitchFamily="18" charset="0"/>
                <a:ea typeface="標楷體" panose="03000509000000000000" pitchFamily="65" charset="-120"/>
              </a:rPr>
              <a:t>年平均累積報酬率得出以訓練 </a:t>
            </a:r>
            <a:r>
              <a:rPr kumimoji="1" lang="en-US" altLang="zh-TW" sz="2800" dirty="0">
                <a:latin typeface="Times New Roman" panose="02020603050405020304" pitchFamily="18" charset="0"/>
                <a:ea typeface="標楷體" panose="03000509000000000000" pitchFamily="65" charset="-120"/>
              </a:rPr>
              <a:t>9 </a:t>
            </a:r>
            <a:r>
              <a:rPr kumimoji="1" lang="zh-TW" altLang="en-US" sz="2800" dirty="0">
                <a:latin typeface="Times New Roman" panose="02020603050405020304" pitchFamily="18" charset="0"/>
                <a:ea typeface="標楷體" panose="03000509000000000000" pitchFamily="65" charset="-120"/>
              </a:rPr>
              <a:t>年所獲得的報酬較好 </a:t>
            </a:r>
            <a:r>
              <a:rPr kumimoji="1" lang="en-US" altLang="zh-TW" sz="2800" dirty="0">
                <a:latin typeface="Times New Roman" panose="02020603050405020304" pitchFamily="18" charset="0"/>
                <a:ea typeface="標楷體" panose="03000509000000000000" pitchFamily="65" charset="-120"/>
              </a:rPr>
              <a:t>45.74%</a:t>
            </a:r>
            <a:r>
              <a:rPr kumimoji="1" lang="zh-TW" altLang="en-US" sz="2800" dirty="0">
                <a:latin typeface="Times New Roman" panose="02020603050405020304" pitchFamily="18" charset="0"/>
                <a:ea typeface="標楷體" panose="03000509000000000000" pitchFamily="65" charset="-120"/>
              </a:rPr>
              <a:t>，以 </a:t>
            </a:r>
            <a:r>
              <a:rPr kumimoji="1" lang="en-US" altLang="zh-TW" sz="2800" dirty="0">
                <a:latin typeface="Times New Roman" panose="02020603050405020304" pitchFamily="18" charset="0"/>
                <a:ea typeface="標楷體" panose="03000509000000000000" pitchFamily="65" charset="-120"/>
              </a:rPr>
              <a:t>2017 </a:t>
            </a:r>
            <a:r>
              <a:rPr kumimoji="1" lang="zh-TW" altLang="en-US" sz="2800" dirty="0">
                <a:latin typeface="Times New Roman" panose="02020603050405020304" pitchFamily="18" charset="0"/>
                <a:ea typeface="標楷體" panose="03000509000000000000" pitchFamily="65" charset="-120"/>
              </a:rPr>
              <a:t>年報酬率最高可達 </a:t>
            </a:r>
            <a:r>
              <a:rPr kumimoji="1" lang="en-US" altLang="zh-TW" sz="2800" dirty="0">
                <a:latin typeface="Times New Roman" panose="02020603050405020304" pitchFamily="18" charset="0"/>
                <a:ea typeface="標楷體" panose="03000509000000000000" pitchFamily="65" charset="-120"/>
              </a:rPr>
              <a:t>99.69%</a:t>
            </a:r>
            <a:r>
              <a:rPr kumimoji="1" lang="zh-TW" altLang="en-US" sz="2800" dirty="0">
                <a:latin typeface="Times New Roman" panose="02020603050405020304" pitchFamily="18" charset="0"/>
                <a:ea typeface="標楷體" panose="03000509000000000000" pitchFamily="65" charset="-120"/>
              </a:rPr>
              <a:t>， 再來是 </a:t>
            </a:r>
            <a:r>
              <a:rPr kumimoji="1" lang="en-US" altLang="zh-TW" sz="2800" dirty="0">
                <a:latin typeface="Times New Roman" panose="02020603050405020304" pitchFamily="18" charset="0"/>
                <a:ea typeface="標楷體" panose="03000509000000000000" pitchFamily="65" charset="-120"/>
              </a:rPr>
              <a:t>2019 </a:t>
            </a:r>
            <a:r>
              <a:rPr kumimoji="1" lang="zh-TW" altLang="en-US" sz="2800" dirty="0">
                <a:latin typeface="Times New Roman" panose="02020603050405020304" pitchFamily="18" charset="0"/>
                <a:ea typeface="標楷體" panose="03000509000000000000" pitchFamily="65" charset="-120"/>
              </a:rPr>
              <a:t>年 </a:t>
            </a:r>
            <a:r>
              <a:rPr kumimoji="1" lang="en-US" altLang="zh-TW" sz="2800" dirty="0">
                <a:latin typeface="Times New Roman" panose="02020603050405020304" pitchFamily="18" charset="0"/>
                <a:ea typeface="標楷體" panose="03000509000000000000" pitchFamily="65" charset="-120"/>
              </a:rPr>
              <a:t>62.12%</a:t>
            </a:r>
            <a:r>
              <a:rPr kumimoji="1" lang="zh-TW" altLang="en-US" sz="2800" dirty="0">
                <a:latin typeface="Times New Roman" panose="02020603050405020304" pitchFamily="18" charset="0"/>
                <a:ea typeface="標楷體" panose="03000509000000000000" pitchFamily="65" charset="-120"/>
              </a:rPr>
              <a:t>。因此，積極型投資組合適合採用訓練 </a:t>
            </a:r>
            <a:r>
              <a:rPr kumimoji="1" lang="en-US" altLang="zh-TW" sz="2800" dirty="0">
                <a:latin typeface="Times New Roman" panose="02020603050405020304" pitchFamily="18" charset="0"/>
                <a:ea typeface="標楷體" panose="03000509000000000000" pitchFamily="65" charset="-120"/>
              </a:rPr>
              <a:t>9 </a:t>
            </a:r>
            <a:r>
              <a:rPr kumimoji="1" lang="zh-TW" altLang="en-US" sz="2800" dirty="0">
                <a:latin typeface="Times New Roman" panose="02020603050405020304" pitchFamily="18" charset="0"/>
                <a:ea typeface="標楷體" panose="03000509000000000000" pitchFamily="65" charset="-120"/>
              </a:rPr>
              <a:t>年。 </a:t>
            </a:r>
            <a:endParaRPr kumimoji="1" lang="en-US" altLang="zh-TW" dirty="0">
              <a:latin typeface="Times New Roman" panose="02020603050405020304" pitchFamily="18" charset="0"/>
              <a:ea typeface="標楷體" panose="03000509000000000000" pitchFamily="65" charset="-120"/>
            </a:endParaRPr>
          </a:p>
        </p:txBody>
      </p:sp>
      <p:pic>
        <p:nvPicPr>
          <p:cNvPr id="8" name="圖片 7">
            <a:extLst>
              <a:ext uri="{FF2B5EF4-FFF2-40B4-BE49-F238E27FC236}">
                <a16:creationId xmlns:a16="http://schemas.microsoft.com/office/drawing/2014/main" id="{D0859071-5D88-6E51-3021-4A68A9CE3092}"/>
              </a:ext>
            </a:extLst>
          </p:cNvPr>
          <p:cNvPicPr>
            <a:picLocks noChangeAspect="1"/>
          </p:cNvPicPr>
          <p:nvPr/>
        </p:nvPicPr>
        <p:blipFill>
          <a:blip r:embed="rId3"/>
          <a:stretch>
            <a:fillRect/>
          </a:stretch>
        </p:blipFill>
        <p:spPr>
          <a:xfrm>
            <a:off x="2458064" y="3266243"/>
            <a:ext cx="8334477" cy="3171210"/>
          </a:xfrm>
          <a:prstGeom prst="rect">
            <a:avLst/>
          </a:prstGeom>
        </p:spPr>
      </p:pic>
      <p:sp>
        <p:nvSpPr>
          <p:cNvPr id="7" name="文字方塊 6">
            <a:extLst>
              <a:ext uri="{FF2B5EF4-FFF2-40B4-BE49-F238E27FC236}">
                <a16:creationId xmlns:a16="http://schemas.microsoft.com/office/drawing/2014/main" id="{08D0960D-FC68-65D9-E4FD-6174CC8FAB3F}"/>
              </a:ext>
            </a:extLst>
          </p:cNvPr>
          <p:cNvSpPr txBox="1"/>
          <p:nvPr/>
        </p:nvSpPr>
        <p:spPr>
          <a:xfrm>
            <a:off x="3989439" y="2940810"/>
            <a:ext cx="4827638" cy="369332"/>
          </a:xfrm>
          <a:prstGeom prst="rect">
            <a:avLst/>
          </a:prstGeom>
          <a:noFill/>
        </p:spPr>
        <p:txBody>
          <a:bodyPr wrap="square">
            <a:spAutoFit/>
          </a:bodyPr>
          <a:lstStyle/>
          <a:p>
            <a:pPr algn="ctr"/>
            <a:r>
              <a:rPr lang="zh-TW" altLang="en-US" dirty="0">
                <a:latin typeface="Times New Roman" panose="02020603050405020304" pitchFamily="18" charset="0"/>
                <a:ea typeface="標楷體" panose="03000509000000000000" pitchFamily="65" charset="-120"/>
              </a:rPr>
              <a:t>表</a:t>
            </a:r>
            <a:r>
              <a:rPr lang="en-US" altLang="zh-TW" dirty="0">
                <a:latin typeface="Times New Roman" panose="02020603050405020304" pitchFamily="18" charset="0"/>
                <a:ea typeface="標楷體" panose="03000509000000000000" pitchFamily="65" charset="-120"/>
              </a:rPr>
              <a:t>4-7 </a:t>
            </a:r>
            <a:r>
              <a:rPr lang="zh-TW" altLang="en-US" dirty="0">
                <a:latin typeface="Times New Roman" panose="02020603050405020304" pitchFamily="18" charset="0"/>
                <a:ea typeface="標楷體" panose="03000509000000000000" pitchFamily="65" charset="-120"/>
              </a:rPr>
              <a:t>積極型</a:t>
            </a:r>
            <a:r>
              <a:rPr lang="en-US" altLang="zh-TW" dirty="0">
                <a:latin typeface="Times New Roman" panose="02020603050405020304" pitchFamily="18" charset="0"/>
                <a:ea typeface="標楷體" panose="03000509000000000000" pitchFamily="65" charset="-120"/>
              </a:rPr>
              <a:t>-</a:t>
            </a:r>
            <a:r>
              <a:rPr lang="zh-TW" altLang="en-US" dirty="0">
                <a:latin typeface="Times New Roman" panose="02020603050405020304" pitchFamily="18" charset="0"/>
                <a:ea typeface="標楷體" panose="03000509000000000000" pitchFamily="65" charset="-120"/>
              </a:rPr>
              <a:t>訓練年數之獲利匯整表</a:t>
            </a:r>
          </a:p>
        </p:txBody>
      </p:sp>
    </p:spTree>
    <p:extLst>
      <p:ext uri="{BB962C8B-B14F-4D97-AF65-F5344CB8AC3E}">
        <p14:creationId xmlns:p14="http://schemas.microsoft.com/office/powerpoint/2010/main" val="4071357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5">
            <a:extLst>
              <a:ext uri="{FF2B5EF4-FFF2-40B4-BE49-F238E27FC236}">
                <a16:creationId xmlns:a16="http://schemas.microsoft.com/office/drawing/2014/main" id="{43AB43F4-931E-402D-ABA3-DAD45D271163}"/>
              </a:ext>
            </a:extLst>
          </p:cNvPr>
          <p:cNvSpPr/>
          <p:nvPr/>
        </p:nvSpPr>
        <p:spPr>
          <a:xfrm>
            <a:off x="1320802" y="1"/>
            <a:ext cx="9550398" cy="771316"/>
          </a:xfrm>
          <a:custGeom>
            <a:avLst/>
            <a:gdLst>
              <a:gd name="connsiteX0" fmla="*/ 0 w 9550398"/>
              <a:gd name="connsiteY0" fmla="*/ 0 h 638381"/>
              <a:gd name="connsiteX1" fmla="*/ 9550398 w 9550398"/>
              <a:gd name="connsiteY1" fmla="*/ 0 h 638381"/>
              <a:gd name="connsiteX2" fmla="*/ 9550398 w 9550398"/>
              <a:gd name="connsiteY2" fmla="*/ 549495 h 638381"/>
              <a:gd name="connsiteX3" fmla="*/ 9461512 w 9550398"/>
              <a:gd name="connsiteY3" fmla="*/ 638381 h 638381"/>
              <a:gd name="connsiteX4" fmla="*/ 88886 w 9550398"/>
              <a:gd name="connsiteY4" fmla="*/ 638381 h 638381"/>
              <a:gd name="connsiteX5" fmla="*/ 0 w 9550398"/>
              <a:gd name="connsiteY5" fmla="*/ 549495 h 638381"/>
              <a:gd name="connsiteX6" fmla="*/ 0 w 9550398"/>
              <a:gd name="connsiteY6" fmla="*/ 0 h 63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0398" h="638381">
                <a:moveTo>
                  <a:pt x="0" y="0"/>
                </a:moveTo>
                <a:lnTo>
                  <a:pt x="9550398" y="0"/>
                </a:lnTo>
                <a:lnTo>
                  <a:pt x="9550398" y="549495"/>
                </a:lnTo>
                <a:cubicBezTo>
                  <a:pt x="9550398" y="598585"/>
                  <a:pt x="9510602" y="638381"/>
                  <a:pt x="9461512" y="638381"/>
                </a:cubicBezTo>
                <a:lnTo>
                  <a:pt x="88886" y="638381"/>
                </a:lnTo>
                <a:cubicBezTo>
                  <a:pt x="39796" y="638381"/>
                  <a:pt x="0" y="598585"/>
                  <a:pt x="0" y="549495"/>
                </a:cubicBez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標楷體" panose="03000509000000000000" pitchFamily="65" charset="-120"/>
                <a:ea typeface="標楷體" panose="03000509000000000000" pitchFamily="65" charset="-120"/>
              </a:rPr>
              <a:t>實驗結果</a:t>
            </a:r>
            <a:r>
              <a:rPr lang="en-US" altLang="zh-TW" sz="3600" b="1" dirty="0">
                <a:solidFill>
                  <a:schemeClr val="bg1"/>
                </a:solidFill>
                <a:latin typeface="標楷體" panose="03000509000000000000" pitchFamily="65" charset="-120"/>
                <a:ea typeface="標楷體" panose="03000509000000000000" pitchFamily="65" charset="-120"/>
              </a:rPr>
              <a:t>-</a:t>
            </a:r>
            <a:r>
              <a:rPr lang="zh-TW" altLang="en-US" sz="3600" b="1" dirty="0">
                <a:solidFill>
                  <a:schemeClr val="bg1"/>
                </a:solidFill>
                <a:latin typeface="標楷體" panose="03000509000000000000" pitchFamily="65" charset="-120"/>
                <a:ea typeface="標楷體" panose="03000509000000000000" pitchFamily="65" charset="-120"/>
              </a:rPr>
              <a:t>實驗四</a:t>
            </a:r>
            <a:r>
              <a:rPr lang="en-US" altLang="zh-TW" sz="3600" b="1" dirty="0">
                <a:solidFill>
                  <a:schemeClr val="bg1"/>
                </a:solidFill>
                <a:latin typeface="標楷體" panose="03000509000000000000" pitchFamily="65" charset="-120"/>
                <a:ea typeface="標楷體" panose="03000509000000000000" pitchFamily="65" charset="-120"/>
              </a:rPr>
              <a:t>-</a:t>
            </a:r>
            <a:r>
              <a:rPr lang="zh-TW" altLang="en-US" sz="3600" b="1" dirty="0">
                <a:solidFill>
                  <a:schemeClr val="bg1"/>
                </a:solidFill>
                <a:latin typeface="標楷體" panose="03000509000000000000" pitchFamily="65" charset="-120"/>
                <a:ea typeface="標楷體" panose="03000509000000000000" pitchFamily="65" charset="-120"/>
              </a:rPr>
              <a:t>保守型</a:t>
            </a:r>
            <a:endParaRPr lang="zh-CN" altLang="en-US" sz="3600" b="1" dirty="0">
              <a:solidFill>
                <a:schemeClr val="bg1"/>
              </a:solidFill>
              <a:latin typeface="標楷體" panose="03000509000000000000" pitchFamily="65" charset="-120"/>
              <a:ea typeface="標楷體" panose="03000509000000000000" pitchFamily="65" charset="-120"/>
            </a:endParaRPr>
          </a:p>
        </p:txBody>
      </p:sp>
      <p:sp>
        <p:nvSpPr>
          <p:cNvPr id="6" name="投影片編號版面配置區 5">
            <a:extLst>
              <a:ext uri="{FF2B5EF4-FFF2-40B4-BE49-F238E27FC236}">
                <a16:creationId xmlns:a16="http://schemas.microsoft.com/office/drawing/2014/main" id="{64E6C26C-8DF3-402B-A302-D62DC32CEBAE}"/>
              </a:ext>
            </a:extLst>
          </p:cNvPr>
          <p:cNvSpPr>
            <a:spLocks noGrp="1"/>
          </p:cNvSpPr>
          <p:nvPr>
            <p:ph type="sldNum" sz="quarter" idx="12"/>
          </p:nvPr>
        </p:nvSpPr>
        <p:spPr/>
        <p:txBody>
          <a:bodyPr/>
          <a:lstStyle/>
          <a:p>
            <a:fld id="{22A865DF-6F26-4D35-B0EB-90B9C6888EB6}" type="slidenum">
              <a:rPr lang="zh-TW" altLang="en-US" smtClean="0"/>
              <a:t>44</a:t>
            </a:fld>
            <a:endParaRPr lang="zh-TW" altLang="en-US"/>
          </a:p>
        </p:txBody>
      </p:sp>
      <p:sp>
        <p:nvSpPr>
          <p:cNvPr id="13" name="內容版面配置區 2">
            <a:extLst>
              <a:ext uri="{FF2B5EF4-FFF2-40B4-BE49-F238E27FC236}">
                <a16:creationId xmlns:a16="http://schemas.microsoft.com/office/drawing/2014/main" id="{369A0551-0A47-5C53-D3CD-1032F6326C98}"/>
              </a:ext>
            </a:extLst>
          </p:cNvPr>
          <p:cNvSpPr>
            <a:spLocks noGrp="1"/>
          </p:cNvSpPr>
          <p:nvPr>
            <p:ph idx="1"/>
          </p:nvPr>
        </p:nvSpPr>
        <p:spPr>
          <a:xfrm>
            <a:off x="1130710" y="1018975"/>
            <a:ext cx="10223090" cy="1734058"/>
          </a:xfrm>
        </p:spPr>
        <p:txBody>
          <a:bodyPr>
            <a:normAutofit fontScale="85000" lnSpcReduction="10000"/>
          </a:bodyPr>
          <a:lstStyle/>
          <a:p>
            <a:pPr algn="just">
              <a:lnSpc>
                <a:spcPct val="150000"/>
              </a:lnSpc>
            </a:pPr>
            <a:r>
              <a:rPr lang="zh-TW" altLang="zh-TW" sz="2900" b="1" kern="100" dirty="0">
                <a:latin typeface="Times New Roman" panose="02020603050405020304" pitchFamily="18" charset="0"/>
                <a:ea typeface="標楷體" panose="03000509000000000000" pitchFamily="65" charset="-120"/>
                <a:cs typeface="Times New Roman" panose="02020603050405020304" pitchFamily="18" charset="0"/>
              </a:rPr>
              <a:t>實驗四：</a:t>
            </a:r>
            <a:r>
              <a:rPr lang="en-US" altLang="zh-TW" sz="2900" b="1" kern="100" dirty="0">
                <a:latin typeface="Times New Roman" panose="02020603050405020304" pitchFamily="18" charset="0"/>
                <a:ea typeface="標楷體" panose="03000509000000000000" pitchFamily="65" charset="-120"/>
                <a:cs typeface="Times New Roman" panose="02020603050405020304" pitchFamily="18" charset="0"/>
              </a:rPr>
              <a:t>A2C Agent</a:t>
            </a:r>
            <a:r>
              <a:rPr lang="zh-TW" altLang="zh-TW" sz="2900" b="1" kern="100" dirty="0">
                <a:latin typeface="Times New Roman" panose="02020603050405020304" pitchFamily="18" charset="0"/>
                <a:ea typeface="標楷體" panose="03000509000000000000" pitchFamily="65" charset="-120"/>
                <a:cs typeface="Times New Roman" panose="02020603050405020304" pitchFamily="18" charset="0"/>
              </a:rPr>
              <a:t>與</a:t>
            </a:r>
            <a:r>
              <a:rPr lang="en-US" altLang="zh-TW" sz="2900" b="1" kern="100" dirty="0">
                <a:latin typeface="Times New Roman" panose="02020603050405020304" pitchFamily="18" charset="0"/>
                <a:ea typeface="標楷體" panose="03000509000000000000" pitchFamily="65" charset="-120"/>
                <a:cs typeface="Times New Roman" panose="02020603050405020304" pitchFamily="18" charset="0"/>
              </a:rPr>
              <a:t>PPO Agent</a:t>
            </a:r>
            <a:r>
              <a:rPr lang="zh-TW" altLang="zh-TW" sz="2900" b="1" kern="100" dirty="0">
                <a:latin typeface="Times New Roman" panose="02020603050405020304" pitchFamily="18" charset="0"/>
                <a:ea typeface="標楷體" panose="03000509000000000000" pitchFamily="65" charset="-120"/>
                <a:cs typeface="Times New Roman" panose="02020603050405020304" pitchFamily="18" charset="0"/>
              </a:rPr>
              <a:t>之投資組合比較：</a:t>
            </a:r>
          </a:p>
          <a:p>
            <a:pPr marL="742950" lvl="1" indent="-285750" fontAlgn="base">
              <a:lnSpc>
                <a:spcPct val="140000"/>
              </a:lnSpc>
              <a:spcBef>
                <a:spcPct val="20000"/>
              </a:spcBef>
              <a:spcAft>
                <a:spcPct val="0"/>
              </a:spcAft>
              <a:buFont typeface="Arial" panose="020B0604020202020204" pitchFamily="34" charset="0"/>
              <a:buChar char="–"/>
            </a:pPr>
            <a:r>
              <a:rPr kumimoji="1" lang="zh-TW" altLang="en-US" dirty="0">
                <a:latin typeface="Times New Roman" panose="02020603050405020304" pitchFamily="18" charset="0"/>
                <a:ea typeface="標楷體" panose="03000509000000000000" pitchFamily="65" charset="-120"/>
              </a:rPr>
              <a:t>分析出 </a:t>
            </a:r>
            <a:r>
              <a:rPr kumimoji="1" lang="en-US" altLang="zh-TW" dirty="0">
                <a:latin typeface="Times New Roman" panose="02020603050405020304" pitchFamily="18" charset="0"/>
                <a:ea typeface="標楷體" panose="03000509000000000000" pitchFamily="65" charset="-120"/>
              </a:rPr>
              <a:t>A2C Agent </a:t>
            </a:r>
            <a:r>
              <a:rPr kumimoji="1" lang="zh-TW" altLang="en-US" dirty="0">
                <a:latin typeface="Times New Roman" panose="02020603050405020304" pitchFamily="18" charset="0"/>
                <a:ea typeface="標楷體" panose="03000509000000000000" pitchFamily="65" charset="-120"/>
              </a:rPr>
              <a:t>在訓練 </a:t>
            </a:r>
            <a:r>
              <a:rPr kumimoji="1" lang="en-US" altLang="zh-TW" dirty="0">
                <a:latin typeface="Times New Roman" panose="02020603050405020304" pitchFamily="18" charset="0"/>
                <a:ea typeface="標楷體" panose="03000509000000000000" pitchFamily="65" charset="-120"/>
              </a:rPr>
              <a:t>5 </a:t>
            </a:r>
            <a:r>
              <a:rPr kumimoji="1" lang="zh-TW" altLang="en-US" dirty="0">
                <a:latin typeface="Times New Roman" panose="02020603050405020304" pitchFamily="18" charset="0"/>
                <a:ea typeface="標楷體" panose="03000509000000000000" pitchFamily="65" charset="-120"/>
              </a:rPr>
              <a:t>年與 </a:t>
            </a:r>
            <a:r>
              <a:rPr kumimoji="1" lang="en-US" altLang="zh-TW" dirty="0">
                <a:latin typeface="Times New Roman" panose="02020603050405020304" pitchFamily="18" charset="0"/>
                <a:ea typeface="標楷體" panose="03000509000000000000" pitchFamily="65" charset="-120"/>
              </a:rPr>
              <a:t>10 </a:t>
            </a:r>
            <a:r>
              <a:rPr kumimoji="1" lang="zh-TW" altLang="en-US" dirty="0">
                <a:latin typeface="Times New Roman" panose="02020603050405020304" pitchFamily="18" charset="0"/>
                <a:ea typeface="標楷體" panose="03000509000000000000" pitchFamily="65" charset="-120"/>
              </a:rPr>
              <a:t>年之報酬率勝於 </a:t>
            </a:r>
            <a:r>
              <a:rPr kumimoji="1" lang="en-US" altLang="zh-TW" dirty="0">
                <a:latin typeface="Times New Roman" panose="02020603050405020304" pitchFamily="18" charset="0"/>
                <a:ea typeface="標楷體" panose="03000509000000000000" pitchFamily="65" charset="-120"/>
              </a:rPr>
              <a:t>PPO Agent</a:t>
            </a:r>
            <a:r>
              <a:rPr kumimoji="1" lang="zh-TW" altLang="en-US" dirty="0">
                <a:latin typeface="Times New Roman" panose="02020603050405020304" pitchFamily="18" charset="0"/>
                <a:ea typeface="標楷體" panose="03000509000000000000" pitchFamily="65" charset="-120"/>
              </a:rPr>
              <a:t>，然而，在其他訓練期間是以 </a:t>
            </a:r>
            <a:r>
              <a:rPr kumimoji="1" lang="en-US" altLang="zh-TW" dirty="0">
                <a:latin typeface="Times New Roman" panose="02020603050405020304" pitchFamily="18" charset="0"/>
                <a:ea typeface="標楷體" panose="03000509000000000000" pitchFamily="65" charset="-120"/>
              </a:rPr>
              <a:t>PPO Agent </a:t>
            </a:r>
            <a:r>
              <a:rPr kumimoji="1" lang="zh-TW" altLang="en-US" dirty="0">
                <a:latin typeface="Times New Roman" panose="02020603050405020304" pitchFamily="18" charset="0"/>
                <a:ea typeface="標楷體" panose="03000509000000000000" pitchFamily="65" charset="-120"/>
              </a:rPr>
              <a:t>勝於</a:t>
            </a:r>
            <a:r>
              <a:rPr kumimoji="1" lang="en-US" altLang="zh-TW" dirty="0">
                <a:latin typeface="Times New Roman" panose="02020603050405020304" pitchFamily="18" charset="0"/>
                <a:ea typeface="標楷體" panose="03000509000000000000" pitchFamily="65" charset="-120"/>
              </a:rPr>
              <a:t>A2C Agent</a:t>
            </a:r>
            <a:r>
              <a:rPr kumimoji="1" lang="zh-TW" altLang="en-US" dirty="0">
                <a:latin typeface="Times New Roman" panose="02020603050405020304" pitchFamily="18" charset="0"/>
                <a:ea typeface="標楷體" panose="03000509000000000000" pitchFamily="65" charset="-120"/>
              </a:rPr>
              <a:t>，以整體表現來看 </a:t>
            </a:r>
            <a:r>
              <a:rPr kumimoji="1" lang="en-US" altLang="zh-TW" dirty="0">
                <a:latin typeface="Times New Roman" panose="02020603050405020304" pitchFamily="18" charset="0"/>
                <a:ea typeface="標楷體" panose="03000509000000000000" pitchFamily="65" charset="-120"/>
              </a:rPr>
              <a:t>PPO Agent </a:t>
            </a:r>
            <a:r>
              <a:rPr kumimoji="1" lang="zh-TW" altLang="en-US" dirty="0">
                <a:latin typeface="Times New Roman" panose="02020603050405020304" pitchFamily="18" charset="0"/>
                <a:ea typeface="標楷體" panose="03000509000000000000" pitchFamily="65" charset="-120"/>
              </a:rPr>
              <a:t>勝於 </a:t>
            </a:r>
            <a:r>
              <a:rPr kumimoji="1" lang="en-US" altLang="zh-TW" dirty="0">
                <a:latin typeface="Times New Roman" panose="02020603050405020304" pitchFamily="18" charset="0"/>
                <a:ea typeface="標楷體" panose="03000509000000000000" pitchFamily="65" charset="-120"/>
              </a:rPr>
              <a:t>A2C Agent</a:t>
            </a:r>
            <a:r>
              <a:rPr kumimoji="1" lang="zh-TW" altLang="en-US" dirty="0">
                <a:latin typeface="Times New Roman" panose="02020603050405020304" pitchFamily="18" charset="0"/>
                <a:ea typeface="標楷體" panose="03000509000000000000" pitchFamily="65" charset="-120"/>
              </a:rPr>
              <a:t>。</a:t>
            </a:r>
            <a:endParaRPr kumimoji="1" lang="en-US" altLang="zh-TW" dirty="0">
              <a:latin typeface="Times New Roman" panose="02020603050405020304" pitchFamily="18" charset="0"/>
              <a:ea typeface="標楷體" panose="03000509000000000000" pitchFamily="65" charset="-120"/>
            </a:endParaRPr>
          </a:p>
        </p:txBody>
      </p:sp>
      <p:pic>
        <p:nvPicPr>
          <p:cNvPr id="7" name="圖片 6">
            <a:extLst>
              <a:ext uri="{FF2B5EF4-FFF2-40B4-BE49-F238E27FC236}">
                <a16:creationId xmlns:a16="http://schemas.microsoft.com/office/drawing/2014/main" id="{5C4D3E9E-C130-AEB5-F6E0-04B27551FA27}"/>
              </a:ext>
            </a:extLst>
          </p:cNvPr>
          <p:cNvPicPr>
            <a:picLocks noChangeAspect="1"/>
          </p:cNvPicPr>
          <p:nvPr/>
        </p:nvPicPr>
        <p:blipFill>
          <a:blip r:embed="rId3"/>
          <a:stretch>
            <a:fillRect/>
          </a:stretch>
        </p:blipFill>
        <p:spPr>
          <a:xfrm>
            <a:off x="5717712" y="3163173"/>
            <a:ext cx="5636088" cy="2783037"/>
          </a:xfrm>
          <a:prstGeom prst="rect">
            <a:avLst/>
          </a:prstGeom>
        </p:spPr>
      </p:pic>
      <p:pic>
        <p:nvPicPr>
          <p:cNvPr id="5" name="圖片 4">
            <a:extLst>
              <a:ext uri="{FF2B5EF4-FFF2-40B4-BE49-F238E27FC236}">
                <a16:creationId xmlns:a16="http://schemas.microsoft.com/office/drawing/2014/main" id="{FC449B7A-508C-C86E-4E84-49A0704C65D2}"/>
              </a:ext>
            </a:extLst>
          </p:cNvPr>
          <p:cNvPicPr>
            <a:picLocks noChangeAspect="1"/>
          </p:cNvPicPr>
          <p:nvPr/>
        </p:nvPicPr>
        <p:blipFill>
          <a:blip r:embed="rId4"/>
          <a:stretch>
            <a:fillRect/>
          </a:stretch>
        </p:blipFill>
        <p:spPr>
          <a:xfrm>
            <a:off x="1130710" y="3000691"/>
            <a:ext cx="3819525" cy="3634282"/>
          </a:xfrm>
          <a:prstGeom prst="rect">
            <a:avLst/>
          </a:prstGeom>
        </p:spPr>
      </p:pic>
      <p:sp>
        <p:nvSpPr>
          <p:cNvPr id="8" name="文字方塊 7">
            <a:extLst>
              <a:ext uri="{FF2B5EF4-FFF2-40B4-BE49-F238E27FC236}">
                <a16:creationId xmlns:a16="http://schemas.microsoft.com/office/drawing/2014/main" id="{7C9191C5-BC24-530D-5189-2BB94F295FAB}"/>
              </a:ext>
            </a:extLst>
          </p:cNvPr>
          <p:cNvSpPr txBox="1"/>
          <p:nvPr/>
        </p:nvSpPr>
        <p:spPr>
          <a:xfrm>
            <a:off x="961357" y="2692914"/>
            <a:ext cx="4377559" cy="307777"/>
          </a:xfrm>
          <a:prstGeom prst="rect">
            <a:avLst/>
          </a:prstGeom>
          <a:noFill/>
        </p:spPr>
        <p:txBody>
          <a:bodyPr wrap="square">
            <a:spAutoFit/>
          </a:bodyPr>
          <a:lstStyle/>
          <a:p>
            <a:r>
              <a:rPr lang="zh-TW" altLang="en-US" sz="1400" dirty="0">
                <a:latin typeface="Times New Roman" panose="02020603050405020304" pitchFamily="18" charset="0"/>
                <a:ea typeface="標楷體" panose="03000509000000000000" pitchFamily="65" charset="-120"/>
              </a:rPr>
              <a:t>表 </a:t>
            </a:r>
            <a:r>
              <a:rPr lang="en-US" altLang="zh-TW" sz="1400" dirty="0">
                <a:latin typeface="Times New Roman" panose="02020603050405020304" pitchFamily="18" charset="0"/>
                <a:ea typeface="標楷體" panose="03000509000000000000" pitchFamily="65" charset="-120"/>
              </a:rPr>
              <a:t>4-8 </a:t>
            </a:r>
            <a:r>
              <a:rPr lang="zh-TW" altLang="en-US" sz="1400" dirty="0">
                <a:latin typeface="Times New Roman" panose="02020603050405020304" pitchFamily="18" charset="0"/>
                <a:ea typeface="標楷體" panose="03000509000000000000" pitchFamily="65" charset="-120"/>
              </a:rPr>
              <a:t>保守型 </a:t>
            </a:r>
            <a:r>
              <a:rPr lang="en-US" altLang="zh-TW" sz="1400" dirty="0">
                <a:latin typeface="Times New Roman" panose="02020603050405020304" pitchFamily="18" charset="0"/>
                <a:ea typeface="標楷體" panose="03000509000000000000" pitchFamily="65" charset="-120"/>
              </a:rPr>
              <a:t>A2C Agent </a:t>
            </a:r>
            <a:r>
              <a:rPr lang="zh-TW" altLang="en-US" sz="1400" dirty="0">
                <a:latin typeface="Times New Roman" panose="02020603050405020304" pitchFamily="18" charset="0"/>
                <a:ea typeface="標楷體" panose="03000509000000000000" pitchFamily="65" charset="-120"/>
              </a:rPr>
              <a:t>與 </a:t>
            </a:r>
            <a:r>
              <a:rPr lang="en-US" altLang="zh-TW" sz="1400" dirty="0">
                <a:latin typeface="Times New Roman" panose="02020603050405020304" pitchFamily="18" charset="0"/>
                <a:ea typeface="標楷體" panose="03000509000000000000" pitchFamily="65" charset="-120"/>
              </a:rPr>
              <a:t>PPO Agent </a:t>
            </a:r>
            <a:r>
              <a:rPr lang="zh-TW" altLang="en-US" sz="1400" dirty="0">
                <a:latin typeface="Times New Roman" panose="02020603050405020304" pitchFamily="18" charset="0"/>
                <a:ea typeface="標楷體" panose="03000509000000000000" pitchFamily="65" charset="-120"/>
              </a:rPr>
              <a:t>之獲利匯整表</a:t>
            </a:r>
          </a:p>
        </p:txBody>
      </p:sp>
      <p:sp>
        <p:nvSpPr>
          <p:cNvPr id="9" name="文字方塊 8">
            <a:extLst>
              <a:ext uri="{FF2B5EF4-FFF2-40B4-BE49-F238E27FC236}">
                <a16:creationId xmlns:a16="http://schemas.microsoft.com/office/drawing/2014/main" id="{405F8706-5F54-FCB8-F205-DAAE136CB4C8}"/>
              </a:ext>
            </a:extLst>
          </p:cNvPr>
          <p:cNvSpPr txBox="1"/>
          <p:nvPr/>
        </p:nvSpPr>
        <p:spPr>
          <a:xfrm>
            <a:off x="6749280" y="5975420"/>
            <a:ext cx="3938385" cy="307777"/>
          </a:xfrm>
          <a:prstGeom prst="rect">
            <a:avLst/>
          </a:prstGeom>
          <a:noFill/>
        </p:spPr>
        <p:txBody>
          <a:bodyPr wrap="square">
            <a:spAutoFit/>
          </a:bodyPr>
          <a:lstStyle/>
          <a:p>
            <a:r>
              <a:rPr lang="zh-TW" altLang="en-US" sz="1400" dirty="0">
                <a:latin typeface="Times New Roman" panose="02020603050405020304" pitchFamily="18" charset="0"/>
                <a:ea typeface="標楷體" panose="03000509000000000000" pitchFamily="65" charset="-120"/>
              </a:rPr>
              <a:t>圖 </a:t>
            </a:r>
            <a:r>
              <a:rPr lang="en-US" altLang="zh-TW" sz="1400" dirty="0">
                <a:latin typeface="Times New Roman" panose="02020603050405020304" pitchFamily="18" charset="0"/>
                <a:ea typeface="標楷體" panose="03000509000000000000" pitchFamily="65" charset="-120"/>
              </a:rPr>
              <a:t>4-1 </a:t>
            </a:r>
            <a:r>
              <a:rPr lang="zh-TW" altLang="en-US" sz="1400" dirty="0">
                <a:latin typeface="Times New Roman" panose="02020603050405020304" pitchFamily="18" charset="0"/>
                <a:ea typeface="標楷體" panose="03000509000000000000" pitchFamily="65" charset="-120"/>
              </a:rPr>
              <a:t>保守型</a:t>
            </a:r>
            <a:r>
              <a:rPr lang="en-US" altLang="zh-TW" sz="1400" dirty="0">
                <a:latin typeface="Times New Roman" panose="02020603050405020304" pitchFamily="18" charset="0"/>
                <a:ea typeface="標楷體" panose="03000509000000000000" pitchFamily="65" charset="-120"/>
              </a:rPr>
              <a:t>-A2C Agent </a:t>
            </a:r>
            <a:r>
              <a:rPr lang="zh-TW" altLang="en-US" sz="1400" dirty="0">
                <a:latin typeface="Times New Roman" panose="02020603050405020304" pitchFamily="18" charset="0"/>
                <a:ea typeface="標楷體" panose="03000509000000000000" pitchFamily="65" charset="-120"/>
              </a:rPr>
              <a:t>與 </a:t>
            </a:r>
            <a:r>
              <a:rPr lang="en-US" altLang="zh-TW" sz="1400" dirty="0">
                <a:latin typeface="Times New Roman" panose="02020603050405020304" pitchFamily="18" charset="0"/>
                <a:ea typeface="標楷體" panose="03000509000000000000" pitchFamily="65" charset="-120"/>
              </a:rPr>
              <a:t>PPO Agent </a:t>
            </a:r>
            <a:r>
              <a:rPr lang="zh-TW" altLang="en-US" sz="1400" dirty="0">
                <a:latin typeface="Times New Roman" panose="02020603050405020304" pitchFamily="18" charset="0"/>
                <a:ea typeface="標楷體" panose="03000509000000000000" pitchFamily="65" charset="-120"/>
              </a:rPr>
              <a:t>比較圖 </a:t>
            </a:r>
          </a:p>
        </p:txBody>
      </p:sp>
    </p:spTree>
    <p:extLst>
      <p:ext uri="{BB962C8B-B14F-4D97-AF65-F5344CB8AC3E}">
        <p14:creationId xmlns:p14="http://schemas.microsoft.com/office/powerpoint/2010/main" val="4854315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5">
            <a:extLst>
              <a:ext uri="{FF2B5EF4-FFF2-40B4-BE49-F238E27FC236}">
                <a16:creationId xmlns:a16="http://schemas.microsoft.com/office/drawing/2014/main" id="{43AB43F4-931E-402D-ABA3-DAD45D271163}"/>
              </a:ext>
            </a:extLst>
          </p:cNvPr>
          <p:cNvSpPr/>
          <p:nvPr/>
        </p:nvSpPr>
        <p:spPr>
          <a:xfrm>
            <a:off x="1320802" y="1"/>
            <a:ext cx="9550398" cy="771316"/>
          </a:xfrm>
          <a:custGeom>
            <a:avLst/>
            <a:gdLst>
              <a:gd name="connsiteX0" fmla="*/ 0 w 9550398"/>
              <a:gd name="connsiteY0" fmla="*/ 0 h 638381"/>
              <a:gd name="connsiteX1" fmla="*/ 9550398 w 9550398"/>
              <a:gd name="connsiteY1" fmla="*/ 0 h 638381"/>
              <a:gd name="connsiteX2" fmla="*/ 9550398 w 9550398"/>
              <a:gd name="connsiteY2" fmla="*/ 549495 h 638381"/>
              <a:gd name="connsiteX3" fmla="*/ 9461512 w 9550398"/>
              <a:gd name="connsiteY3" fmla="*/ 638381 h 638381"/>
              <a:gd name="connsiteX4" fmla="*/ 88886 w 9550398"/>
              <a:gd name="connsiteY4" fmla="*/ 638381 h 638381"/>
              <a:gd name="connsiteX5" fmla="*/ 0 w 9550398"/>
              <a:gd name="connsiteY5" fmla="*/ 549495 h 638381"/>
              <a:gd name="connsiteX6" fmla="*/ 0 w 9550398"/>
              <a:gd name="connsiteY6" fmla="*/ 0 h 63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0398" h="638381">
                <a:moveTo>
                  <a:pt x="0" y="0"/>
                </a:moveTo>
                <a:lnTo>
                  <a:pt x="9550398" y="0"/>
                </a:lnTo>
                <a:lnTo>
                  <a:pt x="9550398" y="549495"/>
                </a:lnTo>
                <a:cubicBezTo>
                  <a:pt x="9550398" y="598585"/>
                  <a:pt x="9510602" y="638381"/>
                  <a:pt x="9461512" y="638381"/>
                </a:cubicBezTo>
                <a:lnTo>
                  <a:pt x="88886" y="638381"/>
                </a:lnTo>
                <a:cubicBezTo>
                  <a:pt x="39796" y="638381"/>
                  <a:pt x="0" y="598585"/>
                  <a:pt x="0" y="549495"/>
                </a:cubicBez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標楷體" panose="03000509000000000000" pitchFamily="65" charset="-120"/>
                <a:ea typeface="標楷體" panose="03000509000000000000" pitchFamily="65" charset="-120"/>
              </a:rPr>
              <a:t>實驗結果</a:t>
            </a:r>
            <a:r>
              <a:rPr lang="en-US" altLang="zh-TW" sz="3600" b="1" dirty="0">
                <a:solidFill>
                  <a:schemeClr val="bg1"/>
                </a:solidFill>
                <a:latin typeface="標楷體" panose="03000509000000000000" pitchFamily="65" charset="-120"/>
                <a:ea typeface="標楷體" panose="03000509000000000000" pitchFamily="65" charset="-120"/>
              </a:rPr>
              <a:t>-</a:t>
            </a:r>
            <a:r>
              <a:rPr lang="zh-TW" altLang="en-US" sz="3600" b="1" dirty="0">
                <a:solidFill>
                  <a:schemeClr val="bg1"/>
                </a:solidFill>
                <a:latin typeface="標楷體" panose="03000509000000000000" pitchFamily="65" charset="-120"/>
                <a:ea typeface="標楷體" panose="03000509000000000000" pitchFamily="65" charset="-120"/>
              </a:rPr>
              <a:t>實驗四</a:t>
            </a:r>
            <a:r>
              <a:rPr lang="en-US" altLang="zh-TW" sz="3600" b="1" dirty="0">
                <a:solidFill>
                  <a:schemeClr val="bg1"/>
                </a:solidFill>
                <a:latin typeface="標楷體" panose="03000509000000000000" pitchFamily="65" charset="-120"/>
                <a:ea typeface="標楷體" panose="03000509000000000000" pitchFamily="65" charset="-120"/>
              </a:rPr>
              <a:t>-</a:t>
            </a:r>
            <a:r>
              <a:rPr lang="zh-TW" altLang="en-US" sz="3600" b="1" dirty="0">
                <a:solidFill>
                  <a:schemeClr val="bg1"/>
                </a:solidFill>
                <a:latin typeface="標楷體" panose="03000509000000000000" pitchFamily="65" charset="-120"/>
                <a:ea typeface="標楷體" panose="03000509000000000000" pitchFamily="65" charset="-120"/>
              </a:rPr>
              <a:t>穩健型</a:t>
            </a:r>
            <a:endParaRPr lang="zh-CN" altLang="en-US" sz="3600" b="1" dirty="0">
              <a:solidFill>
                <a:schemeClr val="bg1"/>
              </a:solidFill>
              <a:latin typeface="標楷體" panose="03000509000000000000" pitchFamily="65" charset="-120"/>
              <a:ea typeface="標楷體" panose="03000509000000000000" pitchFamily="65" charset="-120"/>
            </a:endParaRPr>
          </a:p>
        </p:txBody>
      </p:sp>
      <p:sp>
        <p:nvSpPr>
          <p:cNvPr id="6" name="投影片編號版面配置區 5">
            <a:extLst>
              <a:ext uri="{FF2B5EF4-FFF2-40B4-BE49-F238E27FC236}">
                <a16:creationId xmlns:a16="http://schemas.microsoft.com/office/drawing/2014/main" id="{64E6C26C-8DF3-402B-A302-D62DC32CEBAE}"/>
              </a:ext>
            </a:extLst>
          </p:cNvPr>
          <p:cNvSpPr>
            <a:spLocks noGrp="1"/>
          </p:cNvSpPr>
          <p:nvPr>
            <p:ph type="sldNum" sz="quarter" idx="12"/>
          </p:nvPr>
        </p:nvSpPr>
        <p:spPr/>
        <p:txBody>
          <a:bodyPr/>
          <a:lstStyle/>
          <a:p>
            <a:fld id="{22A865DF-6F26-4D35-B0EB-90B9C6888EB6}" type="slidenum">
              <a:rPr lang="zh-TW" altLang="en-US" smtClean="0"/>
              <a:t>45</a:t>
            </a:fld>
            <a:endParaRPr lang="zh-TW" altLang="en-US"/>
          </a:p>
        </p:txBody>
      </p:sp>
      <p:sp>
        <p:nvSpPr>
          <p:cNvPr id="13" name="內容版面配置區 2">
            <a:extLst>
              <a:ext uri="{FF2B5EF4-FFF2-40B4-BE49-F238E27FC236}">
                <a16:creationId xmlns:a16="http://schemas.microsoft.com/office/drawing/2014/main" id="{369A0551-0A47-5C53-D3CD-1032F6326C98}"/>
              </a:ext>
            </a:extLst>
          </p:cNvPr>
          <p:cNvSpPr>
            <a:spLocks noGrp="1"/>
          </p:cNvSpPr>
          <p:nvPr>
            <p:ph idx="1"/>
          </p:nvPr>
        </p:nvSpPr>
        <p:spPr>
          <a:xfrm>
            <a:off x="1130710" y="1018975"/>
            <a:ext cx="10223090" cy="1734058"/>
          </a:xfrm>
        </p:spPr>
        <p:txBody>
          <a:bodyPr>
            <a:normAutofit fontScale="85000" lnSpcReduction="10000"/>
          </a:bodyPr>
          <a:lstStyle/>
          <a:p>
            <a:pPr algn="just">
              <a:lnSpc>
                <a:spcPct val="150000"/>
              </a:lnSpc>
            </a:pPr>
            <a:r>
              <a:rPr lang="zh-TW" altLang="zh-TW" sz="2900" b="1" kern="100" dirty="0">
                <a:latin typeface="Times New Roman" panose="02020603050405020304" pitchFamily="18" charset="0"/>
                <a:ea typeface="標楷體" panose="03000509000000000000" pitchFamily="65" charset="-120"/>
                <a:cs typeface="Times New Roman" panose="02020603050405020304" pitchFamily="18" charset="0"/>
              </a:rPr>
              <a:t>實驗四：</a:t>
            </a:r>
            <a:r>
              <a:rPr lang="en-US" altLang="zh-TW" sz="2900" b="1" kern="100" dirty="0">
                <a:latin typeface="Times New Roman" panose="02020603050405020304" pitchFamily="18" charset="0"/>
                <a:ea typeface="標楷體" panose="03000509000000000000" pitchFamily="65" charset="-120"/>
                <a:cs typeface="Times New Roman" panose="02020603050405020304" pitchFamily="18" charset="0"/>
              </a:rPr>
              <a:t>A2C Agent</a:t>
            </a:r>
            <a:r>
              <a:rPr lang="zh-TW" altLang="zh-TW" sz="2900" b="1" kern="100" dirty="0">
                <a:latin typeface="Times New Roman" panose="02020603050405020304" pitchFamily="18" charset="0"/>
                <a:ea typeface="標楷體" panose="03000509000000000000" pitchFamily="65" charset="-120"/>
                <a:cs typeface="Times New Roman" panose="02020603050405020304" pitchFamily="18" charset="0"/>
              </a:rPr>
              <a:t>與</a:t>
            </a:r>
            <a:r>
              <a:rPr lang="en-US" altLang="zh-TW" sz="2900" b="1" kern="100" dirty="0">
                <a:latin typeface="Times New Roman" panose="02020603050405020304" pitchFamily="18" charset="0"/>
                <a:ea typeface="標楷體" panose="03000509000000000000" pitchFamily="65" charset="-120"/>
                <a:cs typeface="Times New Roman" panose="02020603050405020304" pitchFamily="18" charset="0"/>
              </a:rPr>
              <a:t>PPO Agent</a:t>
            </a:r>
            <a:r>
              <a:rPr lang="zh-TW" altLang="zh-TW" sz="2900" b="1" kern="100" dirty="0">
                <a:latin typeface="Times New Roman" panose="02020603050405020304" pitchFamily="18" charset="0"/>
                <a:ea typeface="標楷體" panose="03000509000000000000" pitchFamily="65" charset="-120"/>
                <a:cs typeface="Times New Roman" panose="02020603050405020304" pitchFamily="18" charset="0"/>
              </a:rPr>
              <a:t>之投資組合比較：</a:t>
            </a:r>
          </a:p>
          <a:p>
            <a:pPr marL="742950" lvl="1" indent="-285750" fontAlgn="base">
              <a:lnSpc>
                <a:spcPct val="150000"/>
              </a:lnSpc>
              <a:spcBef>
                <a:spcPct val="20000"/>
              </a:spcBef>
              <a:spcAft>
                <a:spcPct val="0"/>
              </a:spcAft>
              <a:buFont typeface="Arial" panose="020B0604020202020204" pitchFamily="34" charset="0"/>
              <a:buChar char="–"/>
            </a:pPr>
            <a:r>
              <a:rPr kumimoji="1" lang="zh-TW" altLang="en-US" dirty="0">
                <a:latin typeface="Times New Roman" panose="02020603050405020304" pitchFamily="18" charset="0"/>
                <a:ea typeface="標楷體" panose="03000509000000000000" pitchFamily="65" charset="-120"/>
              </a:rPr>
              <a:t>分析出 </a:t>
            </a:r>
            <a:r>
              <a:rPr kumimoji="1" lang="en-US" altLang="zh-TW" dirty="0">
                <a:latin typeface="Times New Roman" panose="02020603050405020304" pitchFamily="18" charset="0"/>
                <a:ea typeface="標楷體" panose="03000509000000000000" pitchFamily="65" charset="-120"/>
              </a:rPr>
              <a:t>A2C Agent </a:t>
            </a:r>
            <a:r>
              <a:rPr kumimoji="1" lang="zh-TW" altLang="en-US" dirty="0">
                <a:latin typeface="Times New Roman" panose="02020603050405020304" pitchFamily="18" charset="0"/>
                <a:ea typeface="標楷體" panose="03000509000000000000" pitchFamily="65" charset="-120"/>
              </a:rPr>
              <a:t>在訓練 </a:t>
            </a:r>
            <a:r>
              <a:rPr kumimoji="1" lang="en-US" altLang="zh-TW" dirty="0">
                <a:latin typeface="Times New Roman" panose="02020603050405020304" pitchFamily="18" charset="0"/>
                <a:ea typeface="標楷體" panose="03000509000000000000" pitchFamily="65" charset="-120"/>
              </a:rPr>
              <a:t>4 </a:t>
            </a:r>
            <a:r>
              <a:rPr kumimoji="1" lang="zh-TW" altLang="en-US" dirty="0">
                <a:latin typeface="Times New Roman" panose="02020603050405020304" pitchFamily="18" charset="0"/>
                <a:ea typeface="標楷體" panose="03000509000000000000" pitchFamily="65" charset="-120"/>
              </a:rPr>
              <a:t>年至 </a:t>
            </a:r>
            <a:r>
              <a:rPr kumimoji="1" lang="en-US" altLang="zh-TW" dirty="0">
                <a:latin typeface="Times New Roman" panose="02020603050405020304" pitchFamily="18" charset="0"/>
                <a:ea typeface="標楷體" panose="03000509000000000000" pitchFamily="65" charset="-120"/>
              </a:rPr>
              <a:t>7 </a:t>
            </a:r>
            <a:r>
              <a:rPr kumimoji="1" lang="zh-TW" altLang="en-US" dirty="0">
                <a:latin typeface="Times New Roman" panose="02020603050405020304" pitchFamily="18" charset="0"/>
                <a:ea typeface="標楷體" panose="03000509000000000000" pitchFamily="65" charset="-120"/>
              </a:rPr>
              <a:t>年之報酬率勝於 </a:t>
            </a:r>
            <a:r>
              <a:rPr kumimoji="1" lang="en-US" altLang="zh-TW" dirty="0">
                <a:latin typeface="Times New Roman" panose="02020603050405020304" pitchFamily="18" charset="0"/>
                <a:ea typeface="標楷體" panose="03000509000000000000" pitchFamily="65" charset="-120"/>
              </a:rPr>
              <a:t>PPO Agent</a:t>
            </a:r>
            <a:r>
              <a:rPr kumimoji="1" lang="zh-TW" altLang="en-US" dirty="0">
                <a:latin typeface="Times New Roman" panose="02020603050405020304" pitchFamily="18" charset="0"/>
                <a:ea typeface="標楷體" panose="03000509000000000000" pitchFamily="65" charset="-120"/>
              </a:rPr>
              <a:t>，然而，在其他訓練期間是以 </a:t>
            </a:r>
            <a:r>
              <a:rPr kumimoji="1" lang="en-US" altLang="zh-TW" dirty="0">
                <a:latin typeface="Times New Roman" panose="02020603050405020304" pitchFamily="18" charset="0"/>
                <a:ea typeface="標楷體" panose="03000509000000000000" pitchFamily="65" charset="-120"/>
              </a:rPr>
              <a:t>PPO Agent </a:t>
            </a:r>
            <a:r>
              <a:rPr kumimoji="1" lang="zh-TW" altLang="en-US" dirty="0">
                <a:latin typeface="Times New Roman" panose="02020603050405020304" pitchFamily="18" charset="0"/>
                <a:ea typeface="標楷體" panose="03000509000000000000" pitchFamily="65" charset="-120"/>
              </a:rPr>
              <a:t>勝於 </a:t>
            </a:r>
            <a:r>
              <a:rPr kumimoji="1" lang="en-US" altLang="zh-TW" dirty="0">
                <a:latin typeface="Times New Roman" panose="02020603050405020304" pitchFamily="18" charset="0"/>
                <a:ea typeface="標楷體" panose="03000509000000000000" pitchFamily="65" charset="-120"/>
              </a:rPr>
              <a:t>A2C Agent</a:t>
            </a:r>
            <a:r>
              <a:rPr kumimoji="1" lang="zh-TW" altLang="en-US" dirty="0">
                <a:latin typeface="Times New Roman" panose="02020603050405020304" pitchFamily="18" charset="0"/>
                <a:ea typeface="標楷體" panose="03000509000000000000" pitchFamily="65" charset="-120"/>
              </a:rPr>
              <a:t>，以整體表現來看 </a:t>
            </a:r>
            <a:r>
              <a:rPr kumimoji="1" lang="en-US" altLang="zh-TW" dirty="0">
                <a:latin typeface="Times New Roman" panose="02020603050405020304" pitchFamily="18" charset="0"/>
                <a:ea typeface="標楷體" panose="03000509000000000000" pitchFamily="65" charset="-120"/>
              </a:rPr>
              <a:t>PPO Agent </a:t>
            </a:r>
            <a:r>
              <a:rPr kumimoji="1" lang="zh-TW" altLang="en-US" dirty="0">
                <a:latin typeface="Times New Roman" panose="02020603050405020304" pitchFamily="18" charset="0"/>
                <a:ea typeface="標楷體" panose="03000509000000000000" pitchFamily="65" charset="-120"/>
              </a:rPr>
              <a:t>勝於 </a:t>
            </a:r>
            <a:r>
              <a:rPr kumimoji="1" lang="en-US" altLang="zh-TW" dirty="0">
                <a:latin typeface="Times New Roman" panose="02020603050405020304" pitchFamily="18" charset="0"/>
                <a:ea typeface="標楷體" panose="03000509000000000000" pitchFamily="65" charset="-120"/>
              </a:rPr>
              <a:t>A2C Agent</a:t>
            </a:r>
            <a:r>
              <a:rPr kumimoji="1" lang="zh-TW" altLang="en-US" dirty="0">
                <a:latin typeface="Times New Roman" panose="02020603050405020304" pitchFamily="18" charset="0"/>
                <a:ea typeface="標楷體" panose="03000509000000000000" pitchFamily="65" charset="-120"/>
              </a:rPr>
              <a:t> 。 </a:t>
            </a:r>
            <a:endParaRPr kumimoji="1" lang="en-US" altLang="zh-TW" dirty="0">
              <a:latin typeface="Times New Roman" panose="02020603050405020304" pitchFamily="18" charset="0"/>
              <a:ea typeface="標楷體" panose="03000509000000000000" pitchFamily="65" charset="-120"/>
            </a:endParaRPr>
          </a:p>
        </p:txBody>
      </p:sp>
      <p:pic>
        <p:nvPicPr>
          <p:cNvPr id="5" name="圖片 4">
            <a:extLst>
              <a:ext uri="{FF2B5EF4-FFF2-40B4-BE49-F238E27FC236}">
                <a16:creationId xmlns:a16="http://schemas.microsoft.com/office/drawing/2014/main" id="{BF0D2AFA-11CB-E743-2AA2-561F9E6C06B9}"/>
              </a:ext>
            </a:extLst>
          </p:cNvPr>
          <p:cNvPicPr>
            <a:picLocks noChangeAspect="1"/>
          </p:cNvPicPr>
          <p:nvPr/>
        </p:nvPicPr>
        <p:blipFill>
          <a:blip r:embed="rId3"/>
          <a:stretch>
            <a:fillRect/>
          </a:stretch>
        </p:blipFill>
        <p:spPr>
          <a:xfrm>
            <a:off x="1041930" y="2988716"/>
            <a:ext cx="3798889" cy="3619212"/>
          </a:xfrm>
          <a:prstGeom prst="rect">
            <a:avLst/>
          </a:prstGeom>
        </p:spPr>
      </p:pic>
      <p:pic>
        <p:nvPicPr>
          <p:cNvPr id="9" name="圖片 8">
            <a:extLst>
              <a:ext uri="{FF2B5EF4-FFF2-40B4-BE49-F238E27FC236}">
                <a16:creationId xmlns:a16="http://schemas.microsoft.com/office/drawing/2014/main" id="{1165B540-B3FF-7E52-CF30-21F1F0D7AC26}"/>
              </a:ext>
            </a:extLst>
          </p:cNvPr>
          <p:cNvPicPr>
            <a:picLocks noChangeAspect="1"/>
          </p:cNvPicPr>
          <p:nvPr/>
        </p:nvPicPr>
        <p:blipFill>
          <a:blip r:embed="rId4"/>
          <a:stretch>
            <a:fillRect/>
          </a:stretch>
        </p:blipFill>
        <p:spPr>
          <a:xfrm>
            <a:off x="5720855" y="3135155"/>
            <a:ext cx="5557034" cy="2703870"/>
          </a:xfrm>
          <a:prstGeom prst="rect">
            <a:avLst/>
          </a:prstGeom>
        </p:spPr>
      </p:pic>
      <p:sp>
        <p:nvSpPr>
          <p:cNvPr id="7" name="文字方塊 6">
            <a:extLst>
              <a:ext uri="{FF2B5EF4-FFF2-40B4-BE49-F238E27FC236}">
                <a16:creationId xmlns:a16="http://schemas.microsoft.com/office/drawing/2014/main" id="{A84C769E-AA96-02E9-E8E8-AF830AB3E8B0}"/>
              </a:ext>
            </a:extLst>
          </p:cNvPr>
          <p:cNvSpPr txBox="1"/>
          <p:nvPr/>
        </p:nvSpPr>
        <p:spPr>
          <a:xfrm>
            <a:off x="961357" y="2692914"/>
            <a:ext cx="4377559" cy="307777"/>
          </a:xfrm>
          <a:prstGeom prst="rect">
            <a:avLst/>
          </a:prstGeom>
          <a:noFill/>
        </p:spPr>
        <p:txBody>
          <a:bodyPr wrap="square">
            <a:spAutoFit/>
          </a:bodyPr>
          <a:lstStyle/>
          <a:p>
            <a:r>
              <a:rPr lang="zh-TW" altLang="en-US" sz="1400" dirty="0">
                <a:latin typeface="Times New Roman" panose="02020603050405020304" pitchFamily="18" charset="0"/>
                <a:ea typeface="標楷體" panose="03000509000000000000" pitchFamily="65" charset="-120"/>
              </a:rPr>
              <a:t>表 </a:t>
            </a:r>
            <a:r>
              <a:rPr lang="en-US" altLang="zh-TW" sz="1400" dirty="0">
                <a:latin typeface="Times New Roman" panose="02020603050405020304" pitchFamily="18" charset="0"/>
                <a:ea typeface="標楷體" panose="03000509000000000000" pitchFamily="65" charset="-120"/>
              </a:rPr>
              <a:t>4-9 </a:t>
            </a:r>
            <a:r>
              <a:rPr lang="zh-TW" altLang="en-US" sz="1400" dirty="0">
                <a:latin typeface="Times New Roman" panose="02020603050405020304" pitchFamily="18" charset="0"/>
                <a:ea typeface="標楷體" panose="03000509000000000000" pitchFamily="65" charset="-120"/>
              </a:rPr>
              <a:t>穩健型 </a:t>
            </a:r>
            <a:r>
              <a:rPr lang="en-US" altLang="zh-TW" sz="1400" dirty="0">
                <a:latin typeface="Times New Roman" panose="02020603050405020304" pitchFamily="18" charset="0"/>
                <a:ea typeface="標楷體" panose="03000509000000000000" pitchFamily="65" charset="-120"/>
              </a:rPr>
              <a:t>A2C Agent </a:t>
            </a:r>
            <a:r>
              <a:rPr lang="zh-TW" altLang="en-US" sz="1400" dirty="0">
                <a:latin typeface="Times New Roman" panose="02020603050405020304" pitchFamily="18" charset="0"/>
                <a:ea typeface="標楷體" panose="03000509000000000000" pitchFamily="65" charset="-120"/>
              </a:rPr>
              <a:t>與 </a:t>
            </a:r>
            <a:r>
              <a:rPr lang="en-US" altLang="zh-TW" sz="1400" dirty="0">
                <a:latin typeface="Times New Roman" panose="02020603050405020304" pitchFamily="18" charset="0"/>
                <a:ea typeface="標楷體" panose="03000509000000000000" pitchFamily="65" charset="-120"/>
              </a:rPr>
              <a:t>PPO Agent </a:t>
            </a:r>
            <a:r>
              <a:rPr lang="zh-TW" altLang="en-US" sz="1400" dirty="0">
                <a:latin typeface="Times New Roman" panose="02020603050405020304" pitchFamily="18" charset="0"/>
                <a:ea typeface="標楷體" panose="03000509000000000000" pitchFamily="65" charset="-120"/>
              </a:rPr>
              <a:t>之獲利匯整表</a:t>
            </a:r>
          </a:p>
        </p:txBody>
      </p:sp>
      <p:sp>
        <p:nvSpPr>
          <p:cNvPr id="8" name="文字方塊 7">
            <a:extLst>
              <a:ext uri="{FF2B5EF4-FFF2-40B4-BE49-F238E27FC236}">
                <a16:creationId xmlns:a16="http://schemas.microsoft.com/office/drawing/2014/main" id="{B1D654C4-3935-DD82-BFF9-DDC2CDB6883E}"/>
              </a:ext>
            </a:extLst>
          </p:cNvPr>
          <p:cNvSpPr txBox="1"/>
          <p:nvPr/>
        </p:nvSpPr>
        <p:spPr>
          <a:xfrm>
            <a:off x="6769226" y="5976676"/>
            <a:ext cx="3938385" cy="307777"/>
          </a:xfrm>
          <a:prstGeom prst="rect">
            <a:avLst/>
          </a:prstGeom>
          <a:noFill/>
        </p:spPr>
        <p:txBody>
          <a:bodyPr wrap="square">
            <a:spAutoFit/>
          </a:bodyPr>
          <a:lstStyle/>
          <a:p>
            <a:r>
              <a:rPr lang="zh-TW" altLang="en-US" sz="1400" dirty="0">
                <a:latin typeface="Times New Roman" panose="02020603050405020304" pitchFamily="18" charset="0"/>
                <a:ea typeface="標楷體" panose="03000509000000000000" pitchFamily="65" charset="-120"/>
              </a:rPr>
              <a:t>圖 </a:t>
            </a:r>
            <a:r>
              <a:rPr lang="en-US" altLang="zh-TW" sz="1400" dirty="0">
                <a:latin typeface="Times New Roman" panose="02020603050405020304" pitchFamily="18" charset="0"/>
                <a:ea typeface="標楷體" panose="03000509000000000000" pitchFamily="65" charset="-120"/>
              </a:rPr>
              <a:t>4-2 </a:t>
            </a:r>
            <a:r>
              <a:rPr lang="zh-TW" altLang="en-US" sz="1400" dirty="0">
                <a:latin typeface="Times New Roman" panose="02020603050405020304" pitchFamily="18" charset="0"/>
                <a:ea typeface="標楷體" panose="03000509000000000000" pitchFamily="65" charset="-120"/>
              </a:rPr>
              <a:t>穩健型</a:t>
            </a:r>
            <a:r>
              <a:rPr lang="en-US" altLang="zh-TW" sz="1400" dirty="0">
                <a:latin typeface="Times New Roman" panose="02020603050405020304" pitchFamily="18" charset="0"/>
                <a:ea typeface="標楷體" panose="03000509000000000000" pitchFamily="65" charset="-120"/>
              </a:rPr>
              <a:t>-A2C Agent </a:t>
            </a:r>
            <a:r>
              <a:rPr lang="zh-TW" altLang="en-US" sz="1400" dirty="0">
                <a:latin typeface="Times New Roman" panose="02020603050405020304" pitchFamily="18" charset="0"/>
                <a:ea typeface="標楷體" panose="03000509000000000000" pitchFamily="65" charset="-120"/>
              </a:rPr>
              <a:t>與 </a:t>
            </a:r>
            <a:r>
              <a:rPr lang="en-US" altLang="zh-TW" sz="1400" dirty="0">
                <a:latin typeface="Times New Roman" panose="02020603050405020304" pitchFamily="18" charset="0"/>
                <a:ea typeface="標楷體" panose="03000509000000000000" pitchFamily="65" charset="-120"/>
              </a:rPr>
              <a:t>PPO Agent </a:t>
            </a:r>
            <a:r>
              <a:rPr lang="zh-TW" altLang="en-US" sz="1400" dirty="0">
                <a:latin typeface="Times New Roman" panose="02020603050405020304" pitchFamily="18" charset="0"/>
                <a:ea typeface="標楷體" panose="03000509000000000000" pitchFamily="65" charset="-120"/>
              </a:rPr>
              <a:t>比較圖 </a:t>
            </a:r>
          </a:p>
        </p:txBody>
      </p:sp>
    </p:spTree>
    <p:extLst>
      <p:ext uri="{BB962C8B-B14F-4D97-AF65-F5344CB8AC3E}">
        <p14:creationId xmlns:p14="http://schemas.microsoft.com/office/powerpoint/2010/main" val="30014306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5">
            <a:extLst>
              <a:ext uri="{FF2B5EF4-FFF2-40B4-BE49-F238E27FC236}">
                <a16:creationId xmlns:a16="http://schemas.microsoft.com/office/drawing/2014/main" id="{43AB43F4-931E-402D-ABA3-DAD45D271163}"/>
              </a:ext>
            </a:extLst>
          </p:cNvPr>
          <p:cNvSpPr/>
          <p:nvPr/>
        </p:nvSpPr>
        <p:spPr>
          <a:xfrm>
            <a:off x="1320802" y="1"/>
            <a:ext cx="9550398" cy="771316"/>
          </a:xfrm>
          <a:custGeom>
            <a:avLst/>
            <a:gdLst>
              <a:gd name="connsiteX0" fmla="*/ 0 w 9550398"/>
              <a:gd name="connsiteY0" fmla="*/ 0 h 638381"/>
              <a:gd name="connsiteX1" fmla="*/ 9550398 w 9550398"/>
              <a:gd name="connsiteY1" fmla="*/ 0 h 638381"/>
              <a:gd name="connsiteX2" fmla="*/ 9550398 w 9550398"/>
              <a:gd name="connsiteY2" fmla="*/ 549495 h 638381"/>
              <a:gd name="connsiteX3" fmla="*/ 9461512 w 9550398"/>
              <a:gd name="connsiteY3" fmla="*/ 638381 h 638381"/>
              <a:gd name="connsiteX4" fmla="*/ 88886 w 9550398"/>
              <a:gd name="connsiteY4" fmla="*/ 638381 h 638381"/>
              <a:gd name="connsiteX5" fmla="*/ 0 w 9550398"/>
              <a:gd name="connsiteY5" fmla="*/ 549495 h 638381"/>
              <a:gd name="connsiteX6" fmla="*/ 0 w 9550398"/>
              <a:gd name="connsiteY6" fmla="*/ 0 h 63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0398" h="638381">
                <a:moveTo>
                  <a:pt x="0" y="0"/>
                </a:moveTo>
                <a:lnTo>
                  <a:pt x="9550398" y="0"/>
                </a:lnTo>
                <a:lnTo>
                  <a:pt x="9550398" y="549495"/>
                </a:lnTo>
                <a:cubicBezTo>
                  <a:pt x="9550398" y="598585"/>
                  <a:pt x="9510602" y="638381"/>
                  <a:pt x="9461512" y="638381"/>
                </a:cubicBezTo>
                <a:lnTo>
                  <a:pt x="88886" y="638381"/>
                </a:lnTo>
                <a:cubicBezTo>
                  <a:pt x="39796" y="638381"/>
                  <a:pt x="0" y="598585"/>
                  <a:pt x="0" y="549495"/>
                </a:cubicBez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標楷體" panose="03000509000000000000" pitchFamily="65" charset="-120"/>
                <a:ea typeface="標楷體" panose="03000509000000000000" pitchFamily="65" charset="-120"/>
              </a:rPr>
              <a:t>實驗結果</a:t>
            </a:r>
            <a:r>
              <a:rPr lang="en-US" altLang="zh-TW" sz="3600" b="1" dirty="0">
                <a:solidFill>
                  <a:schemeClr val="bg1"/>
                </a:solidFill>
                <a:latin typeface="標楷體" panose="03000509000000000000" pitchFamily="65" charset="-120"/>
                <a:ea typeface="標楷體" panose="03000509000000000000" pitchFamily="65" charset="-120"/>
              </a:rPr>
              <a:t>-</a:t>
            </a:r>
            <a:r>
              <a:rPr lang="zh-TW" altLang="en-US" sz="3600" b="1" dirty="0">
                <a:solidFill>
                  <a:schemeClr val="bg1"/>
                </a:solidFill>
                <a:latin typeface="標楷體" panose="03000509000000000000" pitchFamily="65" charset="-120"/>
                <a:ea typeface="標楷體" panose="03000509000000000000" pitchFamily="65" charset="-120"/>
              </a:rPr>
              <a:t>實驗四</a:t>
            </a:r>
            <a:r>
              <a:rPr lang="en-US" altLang="zh-TW" sz="3600" b="1" dirty="0">
                <a:solidFill>
                  <a:schemeClr val="bg1"/>
                </a:solidFill>
                <a:latin typeface="標楷體" panose="03000509000000000000" pitchFamily="65" charset="-120"/>
                <a:ea typeface="標楷體" panose="03000509000000000000" pitchFamily="65" charset="-120"/>
              </a:rPr>
              <a:t>-</a:t>
            </a:r>
            <a:r>
              <a:rPr lang="zh-TW" altLang="en-US" sz="3600" b="1" dirty="0">
                <a:solidFill>
                  <a:schemeClr val="bg1"/>
                </a:solidFill>
                <a:latin typeface="標楷體" panose="03000509000000000000" pitchFamily="65" charset="-120"/>
                <a:ea typeface="標楷體" panose="03000509000000000000" pitchFamily="65" charset="-120"/>
              </a:rPr>
              <a:t>積極型</a:t>
            </a:r>
            <a:endParaRPr lang="zh-CN" altLang="en-US" sz="3600" b="1" dirty="0">
              <a:solidFill>
                <a:schemeClr val="bg1"/>
              </a:solidFill>
              <a:latin typeface="標楷體" panose="03000509000000000000" pitchFamily="65" charset="-120"/>
              <a:ea typeface="標楷體" panose="03000509000000000000" pitchFamily="65" charset="-120"/>
            </a:endParaRPr>
          </a:p>
        </p:txBody>
      </p:sp>
      <p:sp>
        <p:nvSpPr>
          <p:cNvPr id="6" name="投影片編號版面配置區 5">
            <a:extLst>
              <a:ext uri="{FF2B5EF4-FFF2-40B4-BE49-F238E27FC236}">
                <a16:creationId xmlns:a16="http://schemas.microsoft.com/office/drawing/2014/main" id="{64E6C26C-8DF3-402B-A302-D62DC32CEBAE}"/>
              </a:ext>
            </a:extLst>
          </p:cNvPr>
          <p:cNvSpPr>
            <a:spLocks noGrp="1"/>
          </p:cNvSpPr>
          <p:nvPr>
            <p:ph type="sldNum" sz="quarter" idx="12"/>
          </p:nvPr>
        </p:nvSpPr>
        <p:spPr/>
        <p:txBody>
          <a:bodyPr/>
          <a:lstStyle/>
          <a:p>
            <a:fld id="{22A865DF-6F26-4D35-B0EB-90B9C6888EB6}" type="slidenum">
              <a:rPr lang="zh-TW" altLang="en-US" smtClean="0"/>
              <a:t>46</a:t>
            </a:fld>
            <a:endParaRPr lang="zh-TW" altLang="en-US"/>
          </a:p>
        </p:txBody>
      </p:sp>
      <p:sp>
        <p:nvSpPr>
          <p:cNvPr id="13" name="內容版面配置區 2">
            <a:extLst>
              <a:ext uri="{FF2B5EF4-FFF2-40B4-BE49-F238E27FC236}">
                <a16:creationId xmlns:a16="http://schemas.microsoft.com/office/drawing/2014/main" id="{369A0551-0A47-5C53-D3CD-1032F6326C98}"/>
              </a:ext>
            </a:extLst>
          </p:cNvPr>
          <p:cNvSpPr>
            <a:spLocks noGrp="1"/>
          </p:cNvSpPr>
          <p:nvPr>
            <p:ph idx="1"/>
          </p:nvPr>
        </p:nvSpPr>
        <p:spPr>
          <a:xfrm>
            <a:off x="1130710" y="1018975"/>
            <a:ext cx="10223090" cy="1511266"/>
          </a:xfrm>
        </p:spPr>
        <p:txBody>
          <a:bodyPr>
            <a:normAutofit fontScale="70000" lnSpcReduction="20000"/>
          </a:bodyPr>
          <a:lstStyle/>
          <a:p>
            <a:pPr algn="just">
              <a:lnSpc>
                <a:spcPct val="150000"/>
              </a:lnSpc>
            </a:pPr>
            <a:r>
              <a:rPr lang="zh-TW" altLang="zh-TW" sz="3600" b="1" kern="100" dirty="0">
                <a:latin typeface="Times New Roman" panose="02020603050405020304" pitchFamily="18" charset="0"/>
                <a:ea typeface="標楷體" panose="03000509000000000000" pitchFamily="65" charset="-120"/>
                <a:cs typeface="Times New Roman" panose="02020603050405020304" pitchFamily="18" charset="0"/>
              </a:rPr>
              <a:t>實驗四：</a:t>
            </a:r>
            <a:r>
              <a:rPr lang="en-US" altLang="zh-TW" sz="3600" b="1" kern="100" dirty="0">
                <a:latin typeface="Times New Roman" panose="02020603050405020304" pitchFamily="18" charset="0"/>
                <a:ea typeface="標楷體" panose="03000509000000000000" pitchFamily="65" charset="-120"/>
                <a:cs typeface="Times New Roman" panose="02020603050405020304" pitchFamily="18" charset="0"/>
              </a:rPr>
              <a:t>A2C Agent</a:t>
            </a:r>
            <a:r>
              <a:rPr lang="zh-TW" altLang="zh-TW" sz="3600" b="1" kern="100" dirty="0">
                <a:latin typeface="Times New Roman" panose="02020603050405020304" pitchFamily="18" charset="0"/>
                <a:ea typeface="標楷體" panose="03000509000000000000" pitchFamily="65" charset="-120"/>
                <a:cs typeface="Times New Roman" panose="02020603050405020304" pitchFamily="18" charset="0"/>
              </a:rPr>
              <a:t>與</a:t>
            </a:r>
            <a:r>
              <a:rPr lang="en-US" altLang="zh-TW" sz="3600" b="1" kern="100" dirty="0">
                <a:latin typeface="Times New Roman" panose="02020603050405020304" pitchFamily="18" charset="0"/>
                <a:ea typeface="標楷體" panose="03000509000000000000" pitchFamily="65" charset="-120"/>
                <a:cs typeface="Times New Roman" panose="02020603050405020304" pitchFamily="18" charset="0"/>
              </a:rPr>
              <a:t>PPO Agent</a:t>
            </a:r>
            <a:r>
              <a:rPr lang="zh-TW" altLang="zh-TW" sz="3600" b="1" kern="100" dirty="0">
                <a:latin typeface="Times New Roman" panose="02020603050405020304" pitchFamily="18" charset="0"/>
                <a:ea typeface="標楷體" panose="03000509000000000000" pitchFamily="65" charset="-120"/>
                <a:cs typeface="Times New Roman" panose="02020603050405020304" pitchFamily="18" charset="0"/>
              </a:rPr>
              <a:t>之投資組合比較：</a:t>
            </a:r>
          </a:p>
          <a:p>
            <a:pPr marL="742950" lvl="1" indent="-285750" fontAlgn="base">
              <a:lnSpc>
                <a:spcPct val="150000"/>
              </a:lnSpc>
              <a:spcBef>
                <a:spcPct val="20000"/>
              </a:spcBef>
              <a:spcAft>
                <a:spcPct val="0"/>
              </a:spcAft>
              <a:buFont typeface="Arial" panose="020B0604020202020204" pitchFamily="34" charset="0"/>
              <a:buChar char="–"/>
            </a:pPr>
            <a:r>
              <a:rPr kumimoji="1" lang="zh-TW" altLang="en-US" sz="2900" dirty="0">
                <a:latin typeface="Times New Roman" panose="02020603050405020304" pitchFamily="18" charset="0"/>
                <a:ea typeface="標楷體" panose="03000509000000000000" pitchFamily="65" charset="-120"/>
              </a:rPr>
              <a:t>分析出</a:t>
            </a:r>
            <a:r>
              <a:rPr kumimoji="1" lang="en-US" altLang="zh-TW" sz="2900" dirty="0">
                <a:latin typeface="Times New Roman" panose="02020603050405020304" pitchFamily="18" charset="0"/>
                <a:ea typeface="標楷體" panose="03000509000000000000" pitchFamily="65" charset="-120"/>
              </a:rPr>
              <a:t>A2C Agent</a:t>
            </a:r>
            <a:r>
              <a:rPr kumimoji="1" lang="zh-TW" altLang="en-US" sz="2900" dirty="0">
                <a:latin typeface="Times New Roman" panose="02020603050405020304" pitchFamily="18" charset="0"/>
                <a:ea typeface="標楷體" panose="03000509000000000000" pitchFamily="65" charset="-120"/>
              </a:rPr>
              <a:t>在訓練</a:t>
            </a:r>
            <a:r>
              <a:rPr kumimoji="1" lang="en-US" altLang="zh-TW" sz="2900" dirty="0">
                <a:latin typeface="Times New Roman" panose="02020603050405020304" pitchFamily="18" charset="0"/>
                <a:ea typeface="標楷體" panose="03000509000000000000" pitchFamily="65" charset="-120"/>
              </a:rPr>
              <a:t>6</a:t>
            </a:r>
            <a:r>
              <a:rPr kumimoji="1" lang="zh-TW" altLang="en-US" sz="2900" dirty="0">
                <a:latin typeface="Times New Roman" panose="02020603050405020304" pitchFamily="18" charset="0"/>
                <a:ea typeface="標楷體" panose="03000509000000000000" pitchFamily="65" charset="-120"/>
              </a:rPr>
              <a:t>、</a:t>
            </a:r>
            <a:r>
              <a:rPr kumimoji="1" lang="en-US" altLang="zh-TW" sz="2900" dirty="0">
                <a:latin typeface="Times New Roman" panose="02020603050405020304" pitchFamily="18" charset="0"/>
                <a:ea typeface="標楷體" panose="03000509000000000000" pitchFamily="65" charset="-120"/>
              </a:rPr>
              <a:t>8</a:t>
            </a:r>
            <a:r>
              <a:rPr kumimoji="1" lang="zh-TW" altLang="en-US" sz="2900" dirty="0">
                <a:latin typeface="Times New Roman" panose="02020603050405020304" pitchFamily="18" charset="0"/>
                <a:ea typeface="標楷體" panose="03000509000000000000" pitchFamily="65" charset="-120"/>
              </a:rPr>
              <a:t>、 </a:t>
            </a:r>
            <a:r>
              <a:rPr kumimoji="1" lang="en-US" altLang="zh-TW" sz="2900" dirty="0">
                <a:latin typeface="Times New Roman" panose="02020603050405020304" pitchFamily="18" charset="0"/>
                <a:ea typeface="標楷體" panose="03000509000000000000" pitchFamily="65" charset="-120"/>
              </a:rPr>
              <a:t>9 </a:t>
            </a:r>
            <a:r>
              <a:rPr kumimoji="1" lang="zh-TW" altLang="en-US" sz="2900" dirty="0">
                <a:latin typeface="Times New Roman" panose="02020603050405020304" pitchFamily="18" charset="0"/>
                <a:ea typeface="標楷體" panose="03000509000000000000" pitchFamily="65" charset="-120"/>
              </a:rPr>
              <a:t>年之報酬率勝於 </a:t>
            </a:r>
            <a:r>
              <a:rPr kumimoji="1" lang="en-US" altLang="zh-TW" sz="2900" dirty="0">
                <a:latin typeface="Times New Roman" panose="02020603050405020304" pitchFamily="18" charset="0"/>
                <a:ea typeface="標楷體" panose="03000509000000000000" pitchFamily="65" charset="-120"/>
              </a:rPr>
              <a:t>PPO Agent</a:t>
            </a:r>
            <a:r>
              <a:rPr kumimoji="1" lang="zh-TW" altLang="en-US" sz="2900" dirty="0">
                <a:latin typeface="Times New Roman" panose="02020603050405020304" pitchFamily="18" charset="0"/>
                <a:ea typeface="標楷體" panose="03000509000000000000" pitchFamily="65" charset="-120"/>
              </a:rPr>
              <a:t>，然而，在其他訓練期間是以 </a:t>
            </a:r>
            <a:r>
              <a:rPr kumimoji="1" lang="en-US" altLang="zh-TW" sz="2900" dirty="0">
                <a:latin typeface="Times New Roman" panose="02020603050405020304" pitchFamily="18" charset="0"/>
                <a:ea typeface="標楷體" panose="03000509000000000000" pitchFamily="65" charset="-120"/>
              </a:rPr>
              <a:t>PPO Agent </a:t>
            </a:r>
            <a:r>
              <a:rPr kumimoji="1" lang="zh-TW" altLang="en-US" sz="2900" dirty="0">
                <a:latin typeface="Times New Roman" panose="02020603050405020304" pitchFamily="18" charset="0"/>
                <a:ea typeface="標楷體" panose="03000509000000000000" pitchFamily="65" charset="-120"/>
              </a:rPr>
              <a:t>勝於 </a:t>
            </a:r>
            <a:r>
              <a:rPr kumimoji="1" lang="en-US" altLang="zh-TW" sz="2900" dirty="0">
                <a:latin typeface="Times New Roman" panose="02020603050405020304" pitchFamily="18" charset="0"/>
                <a:ea typeface="標楷體" panose="03000509000000000000" pitchFamily="65" charset="-120"/>
              </a:rPr>
              <a:t>A2C Agent</a:t>
            </a:r>
            <a:r>
              <a:rPr kumimoji="1" lang="zh-TW" altLang="en-US" sz="2900" dirty="0">
                <a:latin typeface="Times New Roman" panose="02020603050405020304" pitchFamily="18" charset="0"/>
                <a:ea typeface="標楷體" panose="03000509000000000000" pitchFamily="65" charset="-120"/>
              </a:rPr>
              <a:t>，以整體表現來看 </a:t>
            </a:r>
            <a:r>
              <a:rPr kumimoji="1" lang="en-US" altLang="zh-TW" sz="2900" dirty="0">
                <a:latin typeface="Times New Roman" panose="02020603050405020304" pitchFamily="18" charset="0"/>
                <a:ea typeface="標楷體" panose="03000509000000000000" pitchFamily="65" charset="-120"/>
              </a:rPr>
              <a:t>PPO Agent </a:t>
            </a:r>
            <a:r>
              <a:rPr kumimoji="1" lang="zh-TW" altLang="en-US" sz="2900" dirty="0">
                <a:latin typeface="Times New Roman" panose="02020603050405020304" pitchFamily="18" charset="0"/>
                <a:ea typeface="標楷體" panose="03000509000000000000" pitchFamily="65" charset="-120"/>
              </a:rPr>
              <a:t>勝於 </a:t>
            </a:r>
            <a:r>
              <a:rPr kumimoji="1" lang="en-US" altLang="zh-TW" sz="2900" dirty="0">
                <a:latin typeface="Times New Roman" panose="02020603050405020304" pitchFamily="18" charset="0"/>
                <a:ea typeface="標楷體" panose="03000509000000000000" pitchFamily="65" charset="-120"/>
              </a:rPr>
              <a:t>A2C Agent</a:t>
            </a:r>
            <a:r>
              <a:rPr kumimoji="1" lang="zh-TW" altLang="en-US" sz="2900" dirty="0">
                <a:latin typeface="Times New Roman" panose="02020603050405020304" pitchFamily="18" charset="0"/>
                <a:ea typeface="標楷體" panose="03000509000000000000" pitchFamily="65" charset="-120"/>
              </a:rPr>
              <a:t>。 </a:t>
            </a:r>
            <a:endParaRPr kumimoji="1" lang="en-US" altLang="zh-TW" sz="2900" dirty="0">
              <a:latin typeface="Times New Roman" panose="02020603050405020304" pitchFamily="18" charset="0"/>
              <a:ea typeface="標楷體" panose="03000509000000000000" pitchFamily="65" charset="-120"/>
            </a:endParaRPr>
          </a:p>
        </p:txBody>
      </p:sp>
      <p:pic>
        <p:nvPicPr>
          <p:cNvPr id="5" name="圖片 4">
            <a:extLst>
              <a:ext uri="{FF2B5EF4-FFF2-40B4-BE49-F238E27FC236}">
                <a16:creationId xmlns:a16="http://schemas.microsoft.com/office/drawing/2014/main" id="{F4FCE6AF-518F-A7E3-F0A9-3C4DE91AEA6B}"/>
              </a:ext>
            </a:extLst>
          </p:cNvPr>
          <p:cNvPicPr>
            <a:picLocks noChangeAspect="1"/>
          </p:cNvPicPr>
          <p:nvPr/>
        </p:nvPicPr>
        <p:blipFill>
          <a:blip r:embed="rId3"/>
          <a:stretch>
            <a:fillRect/>
          </a:stretch>
        </p:blipFill>
        <p:spPr>
          <a:xfrm>
            <a:off x="1130710" y="2802023"/>
            <a:ext cx="3938385" cy="3764829"/>
          </a:xfrm>
          <a:prstGeom prst="rect">
            <a:avLst/>
          </a:prstGeom>
        </p:spPr>
      </p:pic>
      <p:pic>
        <p:nvPicPr>
          <p:cNvPr id="9" name="圖片 8">
            <a:extLst>
              <a:ext uri="{FF2B5EF4-FFF2-40B4-BE49-F238E27FC236}">
                <a16:creationId xmlns:a16="http://schemas.microsoft.com/office/drawing/2014/main" id="{0A2B5F49-E82E-E241-168B-2876977B5448}"/>
              </a:ext>
            </a:extLst>
          </p:cNvPr>
          <p:cNvPicPr>
            <a:picLocks noChangeAspect="1"/>
          </p:cNvPicPr>
          <p:nvPr/>
        </p:nvPicPr>
        <p:blipFill>
          <a:blip r:embed="rId4"/>
          <a:stretch>
            <a:fillRect/>
          </a:stretch>
        </p:blipFill>
        <p:spPr>
          <a:xfrm>
            <a:off x="5737545" y="2981752"/>
            <a:ext cx="5746109" cy="2828854"/>
          </a:xfrm>
          <a:prstGeom prst="rect">
            <a:avLst/>
          </a:prstGeom>
        </p:spPr>
      </p:pic>
      <p:sp>
        <p:nvSpPr>
          <p:cNvPr id="7" name="文字方塊 6">
            <a:extLst>
              <a:ext uri="{FF2B5EF4-FFF2-40B4-BE49-F238E27FC236}">
                <a16:creationId xmlns:a16="http://schemas.microsoft.com/office/drawing/2014/main" id="{50FC4B9B-8342-2B46-A245-B1604B9AD74C}"/>
              </a:ext>
            </a:extLst>
          </p:cNvPr>
          <p:cNvSpPr txBox="1"/>
          <p:nvPr/>
        </p:nvSpPr>
        <p:spPr>
          <a:xfrm>
            <a:off x="6641406" y="5905916"/>
            <a:ext cx="3938385" cy="307777"/>
          </a:xfrm>
          <a:prstGeom prst="rect">
            <a:avLst/>
          </a:prstGeom>
          <a:noFill/>
        </p:spPr>
        <p:txBody>
          <a:bodyPr wrap="square">
            <a:spAutoFit/>
          </a:bodyPr>
          <a:lstStyle/>
          <a:p>
            <a:r>
              <a:rPr lang="zh-TW" altLang="en-US" sz="1400" dirty="0">
                <a:latin typeface="Times New Roman" panose="02020603050405020304" pitchFamily="18" charset="0"/>
                <a:ea typeface="標楷體" panose="03000509000000000000" pitchFamily="65" charset="-120"/>
              </a:rPr>
              <a:t>圖 </a:t>
            </a:r>
            <a:r>
              <a:rPr lang="en-US" altLang="zh-TW" sz="1400" dirty="0">
                <a:latin typeface="Times New Roman" panose="02020603050405020304" pitchFamily="18" charset="0"/>
                <a:ea typeface="標楷體" panose="03000509000000000000" pitchFamily="65" charset="-120"/>
              </a:rPr>
              <a:t>4-3 </a:t>
            </a:r>
            <a:r>
              <a:rPr lang="zh-TW" altLang="en-US" sz="1400" dirty="0">
                <a:latin typeface="Times New Roman" panose="02020603050405020304" pitchFamily="18" charset="0"/>
                <a:ea typeface="標楷體" panose="03000509000000000000" pitchFamily="65" charset="-120"/>
              </a:rPr>
              <a:t>積極型</a:t>
            </a:r>
            <a:r>
              <a:rPr lang="en-US" altLang="zh-TW" sz="1400" dirty="0">
                <a:latin typeface="Times New Roman" panose="02020603050405020304" pitchFamily="18" charset="0"/>
                <a:ea typeface="標楷體" panose="03000509000000000000" pitchFamily="65" charset="-120"/>
              </a:rPr>
              <a:t>-A2C Agent </a:t>
            </a:r>
            <a:r>
              <a:rPr lang="zh-TW" altLang="en-US" sz="1400" dirty="0">
                <a:latin typeface="Times New Roman" panose="02020603050405020304" pitchFamily="18" charset="0"/>
                <a:ea typeface="標楷體" panose="03000509000000000000" pitchFamily="65" charset="-120"/>
              </a:rPr>
              <a:t>與 </a:t>
            </a:r>
            <a:r>
              <a:rPr lang="en-US" altLang="zh-TW" sz="1400" dirty="0">
                <a:latin typeface="Times New Roman" panose="02020603050405020304" pitchFamily="18" charset="0"/>
                <a:ea typeface="標楷體" panose="03000509000000000000" pitchFamily="65" charset="-120"/>
              </a:rPr>
              <a:t>PPO Agent </a:t>
            </a:r>
            <a:r>
              <a:rPr lang="zh-TW" altLang="en-US" sz="1400" dirty="0">
                <a:latin typeface="Times New Roman" panose="02020603050405020304" pitchFamily="18" charset="0"/>
                <a:ea typeface="標楷體" panose="03000509000000000000" pitchFamily="65" charset="-120"/>
              </a:rPr>
              <a:t>比較圖 </a:t>
            </a:r>
          </a:p>
        </p:txBody>
      </p:sp>
      <p:sp>
        <p:nvSpPr>
          <p:cNvPr id="8" name="文字方塊 7">
            <a:extLst>
              <a:ext uri="{FF2B5EF4-FFF2-40B4-BE49-F238E27FC236}">
                <a16:creationId xmlns:a16="http://schemas.microsoft.com/office/drawing/2014/main" id="{C2A56994-F838-3DA1-5420-034808BE1D7A}"/>
              </a:ext>
            </a:extLst>
          </p:cNvPr>
          <p:cNvSpPr txBox="1"/>
          <p:nvPr/>
        </p:nvSpPr>
        <p:spPr>
          <a:xfrm>
            <a:off x="1031307" y="2494246"/>
            <a:ext cx="4377559" cy="307777"/>
          </a:xfrm>
          <a:prstGeom prst="rect">
            <a:avLst/>
          </a:prstGeom>
          <a:noFill/>
        </p:spPr>
        <p:txBody>
          <a:bodyPr wrap="square">
            <a:spAutoFit/>
          </a:bodyPr>
          <a:lstStyle/>
          <a:p>
            <a:r>
              <a:rPr lang="zh-TW" altLang="en-US" sz="1400" dirty="0">
                <a:latin typeface="Times New Roman" panose="02020603050405020304" pitchFamily="18" charset="0"/>
                <a:ea typeface="標楷體" panose="03000509000000000000" pitchFamily="65" charset="-120"/>
              </a:rPr>
              <a:t>表 </a:t>
            </a:r>
            <a:r>
              <a:rPr lang="en-US" altLang="zh-TW" sz="1400" dirty="0">
                <a:latin typeface="Times New Roman" panose="02020603050405020304" pitchFamily="18" charset="0"/>
                <a:ea typeface="標楷體" panose="03000509000000000000" pitchFamily="65" charset="-120"/>
              </a:rPr>
              <a:t>4-10 </a:t>
            </a:r>
            <a:r>
              <a:rPr lang="zh-TW" altLang="en-US" sz="1400" dirty="0">
                <a:latin typeface="Times New Roman" panose="02020603050405020304" pitchFamily="18" charset="0"/>
                <a:ea typeface="標楷體" panose="03000509000000000000" pitchFamily="65" charset="-120"/>
              </a:rPr>
              <a:t>積極型 </a:t>
            </a:r>
            <a:r>
              <a:rPr lang="en-US" altLang="zh-TW" sz="1400" dirty="0">
                <a:latin typeface="Times New Roman" panose="02020603050405020304" pitchFamily="18" charset="0"/>
                <a:ea typeface="標楷體" panose="03000509000000000000" pitchFamily="65" charset="-120"/>
              </a:rPr>
              <a:t>A2C Agent </a:t>
            </a:r>
            <a:r>
              <a:rPr lang="zh-TW" altLang="en-US" sz="1400" dirty="0">
                <a:latin typeface="Times New Roman" panose="02020603050405020304" pitchFamily="18" charset="0"/>
                <a:ea typeface="標楷體" panose="03000509000000000000" pitchFamily="65" charset="-120"/>
              </a:rPr>
              <a:t>與 </a:t>
            </a:r>
            <a:r>
              <a:rPr lang="en-US" altLang="zh-TW" sz="1400" dirty="0">
                <a:latin typeface="Times New Roman" panose="02020603050405020304" pitchFamily="18" charset="0"/>
                <a:ea typeface="標楷體" panose="03000509000000000000" pitchFamily="65" charset="-120"/>
              </a:rPr>
              <a:t>PPO Agent </a:t>
            </a:r>
            <a:r>
              <a:rPr lang="zh-TW" altLang="en-US" sz="1400" dirty="0">
                <a:latin typeface="Times New Roman" panose="02020603050405020304" pitchFamily="18" charset="0"/>
                <a:ea typeface="標楷體" panose="03000509000000000000" pitchFamily="65" charset="-120"/>
              </a:rPr>
              <a:t>之獲利匯整表</a:t>
            </a:r>
          </a:p>
        </p:txBody>
      </p:sp>
    </p:spTree>
    <p:extLst>
      <p:ext uri="{BB962C8B-B14F-4D97-AF65-F5344CB8AC3E}">
        <p14:creationId xmlns:p14="http://schemas.microsoft.com/office/powerpoint/2010/main" val="40403762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5">
            <a:extLst>
              <a:ext uri="{FF2B5EF4-FFF2-40B4-BE49-F238E27FC236}">
                <a16:creationId xmlns:a16="http://schemas.microsoft.com/office/drawing/2014/main" id="{43AB43F4-931E-402D-ABA3-DAD45D271163}"/>
              </a:ext>
            </a:extLst>
          </p:cNvPr>
          <p:cNvSpPr/>
          <p:nvPr/>
        </p:nvSpPr>
        <p:spPr>
          <a:xfrm>
            <a:off x="1320802" y="1"/>
            <a:ext cx="9550398" cy="771316"/>
          </a:xfrm>
          <a:custGeom>
            <a:avLst/>
            <a:gdLst>
              <a:gd name="connsiteX0" fmla="*/ 0 w 9550398"/>
              <a:gd name="connsiteY0" fmla="*/ 0 h 638381"/>
              <a:gd name="connsiteX1" fmla="*/ 9550398 w 9550398"/>
              <a:gd name="connsiteY1" fmla="*/ 0 h 638381"/>
              <a:gd name="connsiteX2" fmla="*/ 9550398 w 9550398"/>
              <a:gd name="connsiteY2" fmla="*/ 549495 h 638381"/>
              <a:gd name="connsiteX3" fmla="*/ 9461512 w 9550398"/>
              <a:gd name="connsiteY3" fmla="*/ 638381 h 638381"/>
              <a:gd name="connsiteX4" fmla="*/ 88886 w 9550398"/>
              <a:gd name="connsiteY4" fmla="*/ 638381 h 638381"/>
              <a:gd name="connsiteX5" fmla="*/ 0 w 9550398"/>
              <a:gd name="connsiteY5" fmla="*/ 549495 h 638381"/>
              <a:gd name="connsiteX6" fmla="*/ 0 w 9550398"/>
              <a:gd name="connsiteY6" fmla="*/ 0 h 63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0398" h="638381">
                <a:moveTo>
                  <a:pt x="0" y="0"/>
                </a:moveTo>
                <a:lnTo>
                  <a:pt x="9550398" y="0"/>
                </a:lnTo>
                <a:lnTo>
                  <a:pt x="9550398" y="549495"/>
                </a:lnTo>
                <a:cubicBezTo>
                  <a:pt x="9550398" y="598585"/>
                  <a:pt x="9510602" y="638381"/>
                  <a:pt x="9461512" y="638381"/>
                </a:cubicBezTo>
                <a:lnTo>
                  <a:pt x="88886" y="638381"/>
                </a:lnTo>
                <a:cubicBezTo>
                  <a:pt x="39796" y="638381"/>
                  <a:pt x="0" y="598585"/>
                  <a:pt x="0" y="549495"/>
                </a:cubicBez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標楷體" panose="03000509000000000000" pitchFamily="65" charset="-120"/>
                <a:ea typeface="標楷體" panose="03000509000000000000" pitchFamily="65" charset="-120"/>
              </a:rPr>
              <a:t>實驗結果</a:t>
            </a:r>
            <a:r>
              <a:rPr lang="en-US" altLang="zh-TW" sz="3600" b="1" dirty="0">
                <a:solidFill>
                  <a:schemeClr val="bg1"/>
                </a:solidFill>
                <a:latin typeface="標楷體" panose="03000509000000000000" pitchFamily="65" charset="-120"/>
                <a:ea typeface="標楷體" panose="03000509000000000000" pitchFamily="65" charset="-120"/>
              </a:rPr>
              <a:t>-</a:t>
            </a:r>
            <a:r>
              <a:rPr lang="zh-TW" altLang="en-US" sz="3600" b="1" dirty="0">
                <a:solidFill>
                  <a:schemeClr val="bg1"/>
                </a:solidFill>
                <a:latin typeface="標楷體" panose="03000509000000000000" pitchFamily="65" charset="-120"/>
                <a:ea typeface="標楷體" panose="03000509000000000000" pitchFamily="65" charset="-120"/>
              </a:rPr>
              <a:t>實驗五</a:t>
            </a:r>
            <a:r>
              <a:rPr lang="en-US" altLang="zh-TW" sz="3600" b="1" dirty="0">
                <a:solidFill>
                  <a:schemeClr val="bg1"/>
                </a:solidFill>
                <a:latin typeface="標楷體" panose="03000509000000000000" pitchFamily="65" charset="-120"/>
                <a:ea typeface="標楷體" panose="03000509000000000000" pitchFamily="65" charset="-120"/>
              </a:rPr>
              <a:t>-</a:t>
            </a:r>
            <a:r>
              <a:rPr lang="zh-TW" altLang="en-US" sz="3600" b="1" dirty="0">
                <a:solidFill>
                  <a:schemeClr val="bg1"/>
                </a:solidFill>
                <a:latin typeface="標楷體" panose="03000509000000000000" pitchFamily="65" charset="-120"/>
                <a:ea typeface="標楷體" panose="03000509000000000000" pitchFamily="65" charset="-120"/>
              </a:rPr>
              <a:t>保守型</a:t>
            </a:r>
            <a:endParaRPr lang="zh-CN" altLang="en-US" sz="3600" b="1" dirty="0">
              <a:solidFill>
                <a:schemeClr val="bg1"/>
              </a:solidFill>
              <a:latin typeface="標楷體" panose="03000509000000000000" pitchFamily="65" charset="-120"/>
              <a:ea typeface="標楷體" panose="03000509000000000000" pitchFamily="65" charset="-120"/>
            </a:endParaRPr>
          </a:p>
        </p:txBody>
      </p:sp>
      <p:sp>
        <p:nvSpPr>
          <p:cNvPr id="6" name="投影片編號版面配置區 5">
            <a:extLst>
              <a:ext uri="{FF2B5EF4-FFF2-40B4-BE49-F238E27FC236}">
                <a16:creationId xmlns:a16="http://schemas.microsoft.com/office/drawing/2014/main" id="{64E6C26C-8DF3-402B-A302-D62DC32CEBAE}"/>
              </a:ext>
            </a:extLst>
          </p:cNvPr>
          <p:cNvSpPr>
            <a:spLocks noGrp="1"/>
          </p:cNvSpPr>
          <p:nvPr>
            <p:ph type="sldNum" sz="quarter" idx="12"/>
          </p:nvPr>
        </p:nvSpPr>
        <p:spPr/>
        <p:txBody>
          <a:bodyPr/>
          <a:lstStyle/>
          <a:p>
            <a:fld id="{22A865DF-6F26-4D35-B0EB-90B9C6888EB6}" type="slidenum">
              <a:rPr lang="zh-TW" altLang="en-US" smtClean="0"/>
              <a:t>47</a:t>
            </a:fld>
            <a:endParaRPr lang="zh-TW" altLang="en-US"/>
          </a:p>
        </p:txBody>
      </p:sp>
      <p:sp>
        <p:nvSpPr>
          <p:cNvPr id="13" name="內容版面配置區 2">
            <a:extLst>
              <a:ext uri="{FF2B5EF4-FFF2-40B4-BE49-F238E27FC236}">
                <a16:creationId xmlns:a16="http://schemas.microsoft.com/office/drawing/2014/main" id="{369A0551-0A47-5C53-D3CD-1032F6326C98}"/>
              </a:ext>
            </a:extLst>
          </p:cNvPr>
          <p:cNvSpPr>
            <a:spLocks noGrp="1"/>
          </p:cNvSpPr>
          <p:nvPr>
            <p:ph idx="1"/>
          </p:nvPr>
        </p:nvSpPr>
        <p:spPr>
          <a:xfrm>
            <a:off x="1130710" y="1018975"/>
            <a:ext cx="10223090" cy="1511266"/>
          </a:xfrm>
        </p:spPr>
        <p:txBody>
          <a:bodyPr>
            <a:normAutofit fontScale="77500" lnSpcReduction="20000"/>
          </a:bodyPr>
          <a:lstStyle/>
          <a:p>
            <a:pPr algn="just">
              <a:lnSpc>
                <a:spcPct val="150000"/>
              </a:lnSpc>
            </a:pPr>
            <a:r>
              <a:rPr lang="zh-TW" altLang="zh-TW" sz="3200" b="1" kern="100" dirty="0">
                <a:latin typeface="Times New Roman" panose="02020603050405020304" pitchFamily="18" charset="0"/>
                <a:ea typeface="標楷體" panose="03000509000000000000" pitchFamily="65" charset="-120"/>
                <a:cs typeface="Times New Roman" panose="02020603050405020304" pitchFamily="18" charset="0"/>
              </a:rPr>
              <a:t>實驗五：與銀行利息做比較：</a:t>
            </a:r>
          </a:p>
          <a:p>
            <a:pPr marL="742950" lvl="1" indent="-285750" fontAlgn="base">
              <a:lnSpc>
                <a:spcPct val="150000"/>
              </a:lnSpc>
              <a:spcBef>
                <a:spcPct val="20000"/>
              </a:spcBef>
              <a:spcAft>
                <a:spcPct val="0"/>
              </a:spcAft>
              <a:buFont typeface="Arial" panose="020B0604020202020204" pitchFamily="34" charset="0"/>
              <a:buChar char="–"/>
            </a:pPr>
            <a:r>
              <a:rPr kumimoji="1" lang="zh-TW" altLang="en-US" sz="2600" dirty="0">
                <a:latin typeface="Times New Roman" panose="02020603050405020304" pitchFamily="18" charset="0"/>
                <a:ea typeface="標楷體" panose="03000509000000000000" pitchFamily="65" charset="-120"/>
              </a:rPr>
              <a:t>報酬率是採用上節探討結果得出以 </a:t>
            </a:r>
            <a:r>
              <a:rPr kumimoji="1" lang="en-US" altLang="zh-TW" sz="2600" dirty="0">
                <a:latin typeface="Times New Roman" panose="02020603050405020304" pitchFamily="18" charset="0"/>
                <a:ea typeface="標楷體" panose="03000509000000000000" pitchFamily="65" charset="-120"/>
              </a:rPr>
              <a:t>10 </a:t>
            </a:r>
            <a:r>
              <a:rPr kumimoji="1" lang="zh-TW" altLang="en-US" sz="2600" dirty="0">
                <a:latin typeface="Times New Roman" panose="02020603050405020304" pitchFamily="18" charset="0"/>
                <a:ea typeface="標楷體" panose="03000509000000000000" pitchFamily="65" charset="-120"/>
              </a:rPr>
              <a:t>年訓練集為主，顯然 </a:t>
            </a:r>
            <a:r>
              <a:rPr kumimoji="1" lang="en-US" altLang="zh-TW" sz="2600" dirty="0">
                <a:latin typeface="Times New Roman" panose="02020603050405020304" pitchFamily="18" charset="0"/>
                <a:ea typeface="標楷體" panose="03000509000000000000" pitchFamily="65" charset="-120"/>
              </a:rPr>
              <a:t>A2C </a:t>
            </a:r>
            <a:r>
              <a:rPr kumimoji="1" lang="zh-TW" altLang="en-US" sz="2600" dirty="0">
                <a:latin typeface="Times New Roman" panose="02020603050405020304" pitchFamily="18" charset="0"/>
                <a:ea typeface="標楷體" panose="03000509000000000000" pitchFamily="65" charset="-120"/>
              </a:rPr>
              <a:t>與 </a:t>
            </a:r>
            <a:r>
              <a:rPr kumimoji="1" lang="en-US" altLang="zh-TW" sz="2600" dirty="0">
                <a:latin typeface="Times New Roman" panose="02020603050405020304" pitchFamily="18" charset="0"/>
                <a:ea typeface="標楷體" panose="03000509000000000000" pitchFamily="65" charset="-120"/>
              </a:rPr>
              <a:t>PPO </a:t>
            </a:r>
            <a:r>
              <a:rPr kumimoji="1" lang="zh-TW" altLang="en-US" sz="2600" dirty="0">
                <a:latin typeface="Times New Roman" panose="02020603050405020304" pitchFamily="18" charset="0"/>
                <a:ea typeface="標楷體" panose="03000509000000000000" pitchFamily="65" charset="-120"/>
              </a:rPr>
              <a:t>模型在 </a:t>
            </a:r>
            <a:r>
              <a:rPr kumimoji="1" lang="en-US" altLang="zh-TW" sz="2600" dirty="0">
                <a:latin typeface="Times New Roman" panose="02020603050405020304" pitchFamily="18" charset="0"/>
                <a:ea typeface="標楷體" panose="03000509000000000000" pitchFamily="65" charset="-120"/>
              </a:rPr>
              <a:t>2016 </a:t>
            </a:r>
            <a:r>
              <a:rPr kumimoji="1" lang="zh-TW" altLang="en-US" sz="2600" dirty="0">
                <a:latin typeface="Times New Roman" panose="02020603050405020304" pitchFamily="18" charset="0"/>
                <a:ea typeface="標楷體" panose="03000509000000000000" pitchFamily="65" charset="-120"/>
              </a:rPr>
              <a:t>年至 </a:t>
            </a:r>
            <a:r>
              <a:rPr kumimoji="1" lang="en-US" altLang="zh-TW" sz="2600" dirty="0">
                <a:latin typeface="Times New Roman" panose="02020603050405020304" pitchFamily="18" charset="0"/>
                <a:ea typeface="標楷體" panose="03000509000000000000" pitchFamily="65" charset="-120"/>
              </a:rPr>
              <a:t>2020 </a:t>
            </a:r>
            <a:r>
              <a:rPr kumimoji="1" lang="zh-TW" altLang="en-US" sz="2600" dirty="0">
                <a:latin typeface="Times New Roman" panose="02020603050405020304" pitchFamily="18" charset="0"/>
                <a:ea typeface="標楷體" panose="03000509000000000000" pitchFamily="65" charset="-120"/>
              </a:rPr>
              <a:t>年皆能勝任銀行利率。 </a:t>
            </a:r>
            <a:endParaRPr kumimoji="1" lang="en-US" altLang="zh-TW" sz="2600" dirty="0">
              <a:latin typeface="Times New Roman" panose="02020603050405020304" pitchFamily="18" charset="0"/>
              <a:ea typeface="標楷體" panose="03000509000000000000" pitchFamily="65" charset="-120"/>
            </a:endParaRPr>
          </a:p>
        </p:txBody>
      </p:sp>
      <p:pic>
        <p:nvPicPr>
          <p:cNvPr id="3" name="圖片 2">
            <a:extLst>
              <a:ext uri="{FF2B5EF4-FFF2-40B4-BE49-F238E27FC236}">
                <a16:creationId xmlns:a16="http://schemas.microsoft.com/office/drawing/2014/main" id="{69225B63-8E8A-44BB-6883-37580F0A410E}"/>
              </a:ext>
            </a:extLst>
          </p:cNvPr>
          <p:cNvPicPr>
            <a:picLocks noChangeAspect="1"/>
          </p:cNvPicPr>
          <p:nvPr/>
        </p:nvPicPr>
        <p:blipFill>
          <a:blip r:embed="rId3"/>
          <a:stretch>
            <a:fillRect/>
          </a:stretch>
        </p:blipFill>
        <p:spPr>
          <a:xfrm>
            <a:off x="1042988" y="2811488"/>
            <a:ext cx="4372179" cy="3398617"/>
          </a:xfrm>
          <a:prstGeom prst="rect">
            <a:avLst/>
          </a:prstGeom>
        </p:spPr>
      </p:pic>
      <p:pic>
        <p:nvPicPr>
          <p:cNvPr id="8" name="圖片 7">
            <a:extLst>
              <a:ext uri="{FF2B5EF4-FFF2-40B4-BE49-F238E27FC236}">
                <a16:creationId xmlns:a16="http://schemas.microsoft.com/office/drawing/2014/main" id="{1FEC6684-D240-36F2-E656-AA7DB40EAFFE}"/>
              </a:ext>
            </a:extLst>
          </p:cNvPr>
          <p:cNvPicPr>
            <a:picLocks noChangeAspect="1"/>
          </p:cNvPicPr>
          <p:nvPr/>
        </p:nvPicPr>
        <p:blipFill>
          <a:blip r:embed="rId4"/>
          <a:stretch>
            <a:fillRect/>
          </a:stretch>
        </p:blipFill>
        <p:spPr>
          <a:xfrm>
            <a:off x="6270905" y="2654800"/>
            <a:ext cx="4679386" cy="3292251"/>
          </a:xfrm>
          <a:prstGeom prst="rect">
            <a:avLst/>
          </a:prstGeom>
        </p:spPr>
      </p:pic>
      <p:sp>
        <p:nvSpPr>
          <p:cNvPr id="7" name="文字方塊 6">
            <a:extLst>
              <a:ext uri="{FF2B5EF4-FFF2-40B4-BE49-F238E27FC236}">
                <a16:creationId xmlns:a16="http://schemas.microsoft.com/office/drawing/2014/main" id="{756E6E41-25A8-2677-5147-9306F1D93E99}"/>
              </a:ext>
            </a:extLst>
          </p:cNvPr>
          <p:cNvSpPr txBox="1"/>
          <p:nvPr/>
        </p:nvSpPr>
        <p:spPr>
          <a:xfrm>
            <a:off x="1031307" y="2494246"/>
            <a:ext cx="4377559" cy="307777"/>
          </a:xfrm>
          <a:prstGeom prst="rect">
            <a:avLst/>
          </a:prstGeom>
          <a:noFill/>
        </p:spPr>
        <p:txBody>
          <a:bodyPr wrap="square">
            <a:spAutoFit/>
          </a:bodyPr>
          <a:lstStyle/>
          <a:p>
            <a:r>
              <a:rPr lang="zh-TW" altLang="en-US" sz="1400" dirty="0">
                <a:latin typeface="Times New Roman" panose="02020603050405020304" pitchFamily="18" charset="0"/>
                <a:ea typeface="標楷體" panose="03000509000000000000" pitchFamily="65" charset="-120"/>
              </a:rPr>
              <a:t>表 </a:t>
            </a:r>
            <a:r>
              <a:rPr lang="en-US" altLang="zh-TW" sz="1400" dirty="0">
                <a:latin typeface="Times New Roman" panose="02020603050405020304" pitchFamily="18" charset="0"/>
                <a:ea typeface="標楷體" panose="03000509000000000000" pitchFamily="65" charset="-120"/>
              </a:rPr>
              <a:t>4-11 </a:t>
            </a:r>
            <a:r>
              <a:rPr lang="zh-TW" altLang="en-US" sz="1400" dirty="0">
                <a:latin typeface="Times New Roman" panose="02020603050405020304" pitchFamily="18" charset="0"/>
                <a:ea typeface="標楷體" panose="03000509000000000000" pitchFamily="65" charset="-120"/>
              </a:rPr>
              <a:t>保守型</a:t>
            </a:r>
            <a:r>
              <a:rPr lang="en-US" altLang="zh-TW" sz="1400" dirty="0">
                <a:latin typeface="Times New Roman" panose="02020603050405020304" pitchFamily="18" charset="0"/>
                <a:ea typeface="標楷體" panose="03000509000000000000" pitchFamily="65" charset="-120"/>
              </a:rPr>
              <a:t>-A2C</a:t>
            </a:r>
            <a:r>
              <a:rPr lang="zh-TW" altLang="en-US" sz="1400" dirty="0">
                <a:latin typeface="Times New Roman" panose="02020603050405020304" pitchFamily="18" charset="0"/>
                <a:ea typeface="標楷體" panose="03000509000000000000" pitchFamily="65" charset="-120"/>
              </a:rPr>
              <a:t>、</a:t>
            </a:r>
            <a:r>
              <a:rPr lang="en-US" altLang="zh-TW" sz="1400" dirty="0">
                <a:latin typeface="Times New Roman" panose="02020603050405020304" pitchFamily="18" charset="0"/>
                <a:ea typeface="標楷體" panose="03000509000000000000" pitchFamily="65" charset="-120"/>
              </a:rPr>
              <a:t>PPO </a:t>
            </a:r>
            <a:r>
              <a:rPr lang="zh-TW" altLang="en-US" sz="1400" dirty="0">
                <a:latin typeface="Times New Roman" panose="02020603050405020304" pitchFamily="18" charset="0"/>
                <a:ea typeface="標楷體" panose="03000509000000000000" pitchFamily="65" charset="-120"/>
              </a:rPr>
              <a:t>之獲利與銀行利率匯整表</a:t>
            </a:r>
          </a:p>
        </p:txBody>
      </p:sp>
      <p:sp>
        <p:nvSpPr>
          <p:cNvPr id="9" name="文字方塊 8">
            <a:extLst>
              <a:ext uri="{FF2B5EF4-FFF2-40B4-BE49-F238E27FC236}">
                <a16:creationId xmlns:a16="http://schemas.microsoft.com/office/drawing/2014/main" id="{7717E3D6-01EB-FD42-81CA-98CA75EE929F}"/>
              </a:ext>
            </a:extLst>
          </p:cNvPr>
          <p:cNvSpPr txBox="1"/>
          <p:nvPr/>
        </p:nvSpPr>
        <p:spPr>
          <a:xfrm>
            <a:off x="6641406" y="6025844"/>
            <a:ext cx="4229794" cy="307777"/>
          </a:xfrm>
          <a:prstGeom prst="rect">
            <a:avLst/>
          </a:prstGeom>
          <a:noFill/>
        </p:spPr>
        <p:txBody>
          <a:bodyPr wrap="square">
            <a:spAutoFit/>
          </a:bodyPr>
          <a:lstStyle/>
          <a:p>
            <a:r>
              <a:rPr lang="zh-TW" altLang="en-US" sz="1400" dirty="0">
                <a:latin typeface="Times New Roman" panose="02020603050405020304" pitchFamily="18" charset="0"/>
                <a:ea typeface="標楷體" panose="03000509000000000000" pitchFamily="65" charset="-120"/>
              </a:rPr>
              <a:t>圖 </a:t>
            </a:r>
            <a:r>
              <a:rPr lang="en-US" altLang="zh-TW" sz="1400" dirty="0">
                <a:latin typeface="Times New Roman" panose="02020603050405020304" pitchFamily="18" charset="0"/>
                <a:ea typeface="標楷體" panose="03000509000000000000" pitchFamily="65" charset="-120"/>
              </a:rPr>
              <a:t>4-4 </a:t>
            </a:r>
            <a:r>
              <a:rPr lang="zh-TW" altLang="en-US" sz="1400" dirty="0">
                <a:latin typeface="Times New Roman" panose="02020603050405020304" pitchFamily="18" charset="0"/>
                <a:ea typeface="標楷體" panose="03000509000000000000" pitchFamily="65" charset="-120"/>
              </a:rPr>
              <a:t>保守型</a:t>
            </a:r>
            <a:r>
              <a:rPr lang="en-US" altLang="zh-TW" sz="1400" dirty="0">
                <a:latin typeface="Times New Roman" panose="02020603050405020304" pitchFamily="18" charset="0"/>
                <a:ea typeface="標楷體" panose="03000509000000000000" pitchFamily="65" charset="-120"/>
              </a:rPr>
              <a:t>-A2C</a:t>
            </a:r>
            <a:r>
              <a:rPr lang="zh-TW" altLang="en-US" sz="1400" dirty="0">
                <a:latin typeface="Times New Roman" panose="02020603050405020304" pitchFamily="18" charset="0"/>
                <a:ea typeface="標楷體" panose="03000509000000000000" pitchFamily="65" charset="-120"/>
              </a:rPr>
              <a:t>、</a:t>
            </a:r>
            <a:r>
              <a:rPr lang="en-US" altLang="zh-TW" sz="1400" dirty="0">
                <a:latin typeface="Times New Roman" panose="02020603050405020304" pitchFamily="18" charset="0"/>
                <a:ea typeface="標楷體" panose="03000509000000000000" pitchFamily="65" charset="-120"/>
              </a:rPr>
              <a:t>PPO </a:t>
            </a:r>
            <a:r>
              <a:rPr lang="zh-TW" altLang="en-US" sz="1400" dirty="0">
                <a:latin typeface="Times New Roman" panose="02020603050405020304" pitchFamily="18" charset="0"/>
                <a:ea typeface="標楷體" panose="03000509000000000000" pitchFamily="65" charset="-120"/>
              </a:rPr>
              <a:t>之獲利與銀行利率比較圖 </a:t>
            </a:r>
          </a:p>
        </p:txBody>
      </p:sp>
    </p:spTree>
    <p:extLst>
      <p:ext uri="{BB962C8B-B14F-4D97-AF65-F5344CB8AC3E}">
        <p14:creationId xmlns:p14="http://schemas.microsoft.com/office/powerpoint/2010/main" val="10228239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5">
            <a:extLst>
              <a:ext uri="{FF2B5EF4-FFF2-40B4-BE49-F238E27FC236}">
                <a16:creationId xmlns:a16="http://schemas.microsoft.com/office/drawing/2014/main" id="{43AB43F4-931E-402D-ABA3-DAD45D271163}"/>
              </a:ext>
            </a:extLst>
          </p:cNvPr>
          <p:cNvSpPr/>
          <p:nvPr/>
        </p:nvSpPr>
        <p:spPr>
          <a:xfrm>
            <a:off x="1320802" y="1"/>
            <a:ext cx="9550398" cy="771316"/>
          </a:xfrm>
          <a:custGeom>
            <a:avLst/>
            <a:gdLst>
              <a:gd name="connsiteX0" fmla="*/ 0 w 9550398"/>
              <a:gd name="connsiteY0" fmla="*/ 0 h 638381"/>
              <a:gd name="connsiteX1" fmla="*/ 9550398 w 9550398"/>
              <a:gd name="connsiteY1" fmla="*/ 0 h 638381"/>
              <a:gd name="connsiteX2" fmla="*/ 9550398 w 9550398"/>
              <a:gd name="connsiteY2" fmla="*/ 549495 h 638381"/>
              <a:gd name="connsiteX3" fmla="*/ 9461512 w 9550398"/>
              <a:gd name="connsiteY3" fmla="*/ 638381 h 638381"/>
              <a:gd name="connsiteX4" fmla="*/ 88886 w 9550398"/>
              <a:gd name="connsiteY4" fmla="*/ 638381 h 638381"/>
              <a:gd name="connsiteX5" fmla="*/ 0 w 9550398"/>
              <a:gd name="connsiteY5" fmla="*/ 549495 h 638381"/>
              <a:gd name="connsiteX6" fmla="*/ 0 w 9550398"/>
              <a:gd name="connsiteY6" fmla="*/ 0 h 63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0398" h="638381">
                <a:moveTo>
                  <a:pt x="0" y="0"/>
                </a:moveTo>
                <a:lnTo>
                  <a:pt x="9550398" y="0"/>
                </a:lnTo>
                <a:lnTo>
                  <a:pt x="9550398" y="549495"/>
                </a:lnTo>
                <a:cubicBezTo>
                  <a:pt x="9550398" y="598585"/>
                  <a:pt x="9510602" y="638381"/>
                  <a:pt x="9461512" y="638381"/>
                </a:cubicBezTo>
                <a:lnTo>
                  <a:pt x="88886" y="638381"/>
                </a:lnTo>
                <a:cubicBezTo>
                  <a:pt x="39796" y="638381"/>
                  <a:pt x="0" y="598585"/>
                  <a:pt x="0" y="549495"/>
                </a:cubicBez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標楷體" panose="03000509000000000000" pitchFamily="65" charset="-120"/>
                <a:ea typeface="標楷體" panose="03000509000000000000" pitchFamily="65" charset="-120"/>
              </a:rPr>
              <a:t>實驗結果</a:t>
            </a:r>
            <a:r>
              <a:rPr lang="en-US" altLang="zh-TW" sz="3600" b="1" dirty="0">
                <a:solidFill>
                  <a:schemeClr val="bg1"/>
                </a:solidFill>
                <a:latin typeface="標楷體" panose="03000509000000000000" pitchFamily="65" charset="-120"/>
                <a:ea typeface="標楷體" panose="03000509000000000000" pitchFamily="65" charset="-120"/>
              </a:rPr>
              <a:t>-</a:t>
            </a:r>
            <a:r>
              <a:rPr lang="zh-TW" altLang="en-US" sz="3600" b="1" dirty="0">
                <a:solidFill>
                  <a:schemeClr val="bg1"/>
                </a:solidFill>
                <a:latin typeface="標楷體" panose="03000509000000000000" pitchFamily="65" charset="-120"/>
                <a:ea typeface="標楷體" panose="03000509000000000000" pitchFamily="65" charset="-120"/>
              </a:rPr>
              <a:t>實驗五</a:t>
            </a:r>
            <a:r>
              <a:rPr lang="en-US" altLang="zh-TW" sz="3600" b="1" dirty="0">
                <a:solidFill>
                  <a:schemeClr val="bg1"/>
                </a:solidFill>
                <a:latin typeface="標楷體" panose="03000509000000000000" pitchFamily="65" charset="-120"/>
                <a:ea typeface="標楷體" panose="03000509000000000000" pitchFamily="65" charset="-120"/>
              </a:rPr>
              <a:t>-</a:t>
            </a:r>
            <a:r>
              <a:rPr lang="zh-TW" altLang="en-US" sz="3600" b="1" dirty="0">
                <a:solidFill>
                  <a:schemeClr val="bg1"/>
                </a:solidFill>
                <a:latin typeface="標楷體" panose="03000509000000000000" pitchFamily="65" charset="-120"/>
                <a:ea typeface="標楷體" panose="03000509000000000000" pitchFamily="65" charset="-120"/>
              </a:rPr>
              <a:t>穩健型</a:t>
            </a:r>
            <a:endParaRPr lang="zh-CN" altLang="en-US" sz="3600" b="1" dirty="0">
              <a:solidFill>
                <a:schemeClr val="bg1"/>
              </a:solidFill>
              <a:latin typeface="標楷體" panose="03000509000000000000" pitchFamily="65" charset="-120"/>
              <a:ea typeface="標楷體" panose="03000509000000000000" pitchFamily="65" charset="-120"/>
            </a:endParaRPr>
          </a:p>
        </p:txBody>
      </p:sp>
      <p:sp>
        <p:nvSpPr>
          <p:cNvPr id="6" name="投影片編號版面配置區 5">
            <a:extLst>
              <a:ext uri="{FF2B5EF4-FFF2-40B4-BE49-F238E27FC236}">
                <a16:creationId xmlns:a16="http://schemas.microsoft.com/office/drawing/2014/main" id="{64E6C26C-8DF3-402B-A302-D62DC32CEBAE}"/>
              </a:ext>
            </a:extLst>
          </p:cNvPr>
          <p:cNvSpPr>
            <a:spLocks noGrp="1"/>
          </p:cNvSpPr>
          <p:nvPr>
            <p:ph type="sldNum" sz="quarter" idx="12"/>
          </p:nvPr>
        </p:nvSpPr>
        <p:spPr/>
        <p:txBody>
          <a:bodyPr/>
          <a:lstStyle/>
          <a:p>
            <a:fld id="{22A865DF-6F26-4D35-B0EB-90B9C6888EB6}" type="slidenum">
              <a:rPr lang="zh-TW" altLang="en-US" smtClean="0"/>
              <a:t>48</a:t>
            </a:fld>
            <a:endParaRPr lang="zh-TW" altLang="en-US"/>
          </a:p>
        </p:txBody>
      </p:sp>
      <p:sp>
        <p:nvSpPr>
          <p:cNvPr id="13" name="內容版面配置區 2">
            <a:extLst>
              <a:ext uri="{FF2B5EF4-FFF2-40B4-BE49-F238E27FC236}">
                <a16:creationId xmlns:a16="http://schemas.microsoft.com/office/drawing/2014/main" id="{369A0551-0A47-5C53-D3CD-1032F6326C98}"/>
              </a:ext>
            </a:extLst>
          </p:cNvPr>
          <p:cNvSpPr>
            <a:spLocks noGrp="1"/>
          </p:cNvSpPr>
          <p:nvPr>
            <p:ph idx="1"/>
          </p:nvPr>
        </p:nvSpPr>
        <p:spPr>
          <a:xfrm>
            <a:off x="1130710" y="1018974"/>
            <a:ext cx="10223090" cy="1870276"/>
          </a:xfrm>
        </p:spPr>
        <p:txBody>
          <a:bodyPr>
            <a:normAutofit fontScale="47500" lnSpcReduction="20000"/>
          </a:bodyPr>
          <a:lstStyle/>
          <a:p>
            <a:pPr algn="just">
              <a:lnSpc>
                <a:spcPct val="150000"/>
              </a:lnSpc>
            </a:pPr>
            <a:r>
              <a:rPr lang="zh-TW" altLang="zh-TW" sz="5300" b="1" kern="100" dirty="0">
                <a:latin typeface="Times New Roman" panose="02020603050405020304" pitchFamily="18" charset="0"/>
                <a:ea typeface="標楷體" panose="03000509000000000000" pitchFamily="65" charset="-120"/>
                <a:cs typeface="Times New Roman" panose="02020603050405020304" pitchFamily="18" charset="0"/>
              </a:rPr>
              <a:t>實驗五：與銀行利息做比較：</a:t>
            </a:r>
          </a:p>
          <a:p>
            <a:pPr marL="742950" lvl="1" indent="-285750" fontAlgn="base">
              <a:lnSpc>
                <a:spcPct val="150000"/>
              </a:lnSpc>
              <a:spcBef>
                <a:spcPct val="20000"/>
              </a:spcBef>
              <a:spcAft>
                <a:spcPct val="0"/>
              </a:spcAft>
              <a:buFont typeface="Arial" panose="020B0604020202020204" pitchFamily="34" charset="0"/>
              <a:buChar char="–"/>
            </a:pPr>
            <a:r>
              <a:rPr kumimoji="1" lang="zh-TW" altLang="en-US" sz="4200" dirty="0">
                <a:latin typeface="Times New Roman" panose="02020603050405020304" pitchFamily="18" charset="0"/>
                <a:ea typeface="標楷體" panose="03000509000000000000" pitchFamily="65" charset="-120"/>
              </a:rPr>
              <a:t>報酬率是採用上節探討結果得出以 </a:t>
            </a:r>
            <a:r>
              <a:rPr kumimoji="1" lang="en-US" altLang="zh-TW" sz="4200" dirty="0">
                <a:latin typeface="Times New Roman" panose="02020603050405020304" pitchFamily="18" charset="0"/>
                <a:ea typeface="標楷體" panose="03000509000000000000" pitchFamily="65" charset="-120"/>
              </a:rPr>
              <a:t>1 </a:t>
            </a:r>
            <a:r>
              <a:rPr kumimoji="1" lang="zh-TW" altLang="en-US" sz="4200" dirty="0">
                <a:latin typeface="Times New Roman" panose="02020603050405020304" pitchFamily="18" charset="0"/>
                <a:ea typeface="標楷體" panose="03000509000000000000" pitchFamily="65" charset="-120"/>
              </a:rPr>
              <a:t>年訓練集為主，顯然 </a:t>
            </a:r>
            <a:r>
              <a:rPr kumimoji="1" lang="en-US" altLang="zh-TW" sz="4200" dirty="0">
                <a:latin typeface="Times New Roman" panose="02020603050405020304" pitchFamily="18" charset="0"/>
                <a:ea typeface="標楷體" panose="03000509000000000000" pitchFamily="65" charset="-120"/>
              </a:rPr>
              <a:t>A2C </a:t>
            </a:r>
            <a:r>
              <a:rPr kumimoji="1" lang="zh-TW" altLang="en-US" sz="4200" dirty="0">
                <a:latin typeface="Times New Roman" panose="02020603050405020304" pitchFamily="18" charset="0"/>
                <a:ea typeface="標楷體" panose="03000509000000000000" pitchFamily="65" charset="-120"/>
              </a:rPr>
              <a:t>與 </a:t>
            </a:r>
            <a:r>
              <a:rPr kumimoji="1" lang="en-US" altLang="zh-TW" sz="4200" dirty="0">
                <a:latin typeface="Times New Roman" panose="02020603050405020304" pitchFamily="18" charset="0"/>
                <a:ea typeface="標楷體" panose="03000509000000000000" pitchFamily="65" charset="-120"/>
              </a:rPr>
              <a:t>PPO </a:t>
            </a:r>
            <a:r>
              <a:rPr kumimoji="1" lang="zh-TW" altLang="en-US" sz="4200" dirty="0">
                <a:latin typeface="Times New Roman" panose="02020603050405020304" pitchFamily="18" charset="0"/>
                <a:ea typeface="標楷體" panose="03000509000000000000" pitchFamily="65" charset="-120"/>
              </a:rPr>
              <a:t>模型在 </a:t>
            </a:r>
            <a:r>
              <a:rPr kumimoji="1" lang="en-US" altLang="zh-TW" sz="4200" dirty="0">
                <a:latin typeface="Times New Roman" panose="02020603050405020304" pitchFamily="18" charset="0"/>
                <a:ea typeface="標楷體" panose="03000509000000000000" pitchFamily="65" charset="-120"/>
              </a:rPr>
              <a:t>2016 </a:t>
            </a:r>
            <a:r>
              <a:rPr kumimoji="1" lang="zh-TW" altLang="en-US" sz="4200" dirty="0">
                <a:latin typeface="Times New Roman" panose="02020603050405020304" pitchFamily="18" charset="0"/>
                <a:ea typeface="標楷體" panose="03000509000000000000" pitchFamily="65" charset="-120"/>
              </a:rPr>
              <a:t>年、</a:t>
            </a:r>
            <a:r>
              <a:rPr kumimoji="1" lang="en-US" altLang="zh-TW" sz="4200" dirty="0">
                <a:latin typeface="Times New Roman" panose="02020603050405020304" pitchFamily="18" charset="0"/>
                <a:ea typeface="標楷體" panose="03000509000000000000" pitchFamily="65" charset="-120"/>
              </a:rPr>
              <a:t>2017 </a:t>
            </a:r>
            <a:r>
              <a:rPr kumimoji="1" lang="zh-TW" altLang="en-US" sz="4200" dirty="0">
                <a:latin typeface="Times New Roman" panose="02020603050405020304" pitchFamily="18" charset="0"/>
                <a:ea typeface="標楷體" panose="03000509000000000000" pitchFamily="65" charset="-120"/>
              </a:rPr>
              <a:t>年、 </a:t>
            </a:r>
            <a:r>
              <a:rPr kumimoji="1" lang="en-US" altLang="zh-TW" sz="4200" dirty="0">
                <a:latin typeface="Times New Roman" panose="02020603050405020304" pitchFamily="18" charset="0"/>
                <a:ea typeface="標楷體" panose="03000509000000000000" pitchFamily="65" charset="-120"/>
              </a:rPr>
              <a:t>2019</a:t>
            </a:r>
            <a:r>
              <a:rPr kumimoji="1" lang="zh-TW" altLang="en-US" sz="4200" dirty="0">
                <a:latin typeface="Times New Roman" panose="02020603050405020304" pitchFamily="18" charset="0"/>
                <a:ea typeface="標楷體" panose="03000509000000000000" pitchFamily="65" charset="-120"/>
              </a:rPr>
              <a:t>年、</a:t>
            </a:r>
            <a:r>
              <a:rPr kumimoji="1" lang="en-US" altLang="zh-TW" sz="4200" dirty="0">
                <a:latin typeface="Times New Roman" panose="02020603050405020304" pitchFamily="18" charset="0"/>
                <a:ea typeface="標楷體" panose="03000509000000000000" pitchFamily="65" charset="-120"/>
              </a:rPr>
              <a:t>2020</a:t>
            </a:r>
            <a:r>
              <a:rPr kumimoji="1" lang="zh-TW" altLang="en-US" sz="4200" dirty="0">
                <a:latin typeface="Times New Roman" panose="02020603050405020304" pitchFamily="18" charset="0"/>
                <a:ea typeface="標楷體" panose="03000509000000000000" pitchFamily="65" charset="-120"/>
              </a:rPr>
              <a:t>年皆能勝任銀行利率，而 </a:t>
            </a:r>
            <a:r>
              <a:rPr kumimoji="1" lang="en-US" altLang="zh-TW" sz="4200" dirty="0">
                <a:latin typeface="Times New Roman" panose="02020603050405020304" pitchFamily="18" charset="0"/>
                <a:ea typeface="標楷體" panose="03000509000000000000" pitchFamily="65" charset="-120"/>
              </a:rPr>
              <a:t>2018</a:t>
            </a:r>
            <a:r>
              <a:rPr kumimoji="1" lang="zh-TW" altLang="en-US" sz="4200" dirty="0">
                <a:latin typeface="Times New Roman" panose="02020603050405020304" pitchFamily="18" charset="0"/>
                <a:ea typeface="標楷體" panose="03000509000000000000" pitchFamily="65" charset="-120"/>
              </a:rPr>
              <a:t>年股災是肇因於美中貿易戰。</a:t>
            </a:r>
            <a:endParaRPr kumimoji="1" lang="en-US" altLang="zh-TW" sz="4200" dirty="0">
              <a:latin typeface="Times New Roman" panose="02020603050405020304" pitchFamily="18" charset="0"/>
              <a:ea typeface="標楷體" panose="03000509000000000000" pitchFamily="65" charset="-120"/>
            </a:endParaRPr>
          </a:p>
        </p:txBody>
      </p:sp>
      <p:pic>
        <p:nvPicPr>
          <p:cNvPr id="3" name="圖片 2">
            <a:extLst>
              <a:ext uri="{FF2B5EF4-FFF2-40B4-BE49-F238E27FC236}">
                <a16:creationId xmlns:a16="http://schemas.microsoft.com/office/drawing/2014/main" id="{D7714A1D-8F87-7DED-2A7A-179C413019A8}"/>
              </a:ext>
            </a:extLst>
          </p:cNvPr>
          <p:cNvPicPr>
            <a:picLocks noChangeAspect="1"/>
          </p:cNvPicPr>
          <p:nvPr/>
        </p:nvPicPr>
        <p:blipFill>
          <a:blip r:embed="rId3"/>
          <a:stretch>
            <a:fillRect/>
          </a:stretch>
        </p:blipFill>
        <p:spPr>
          <a:xfrm>
            <a:off x="1320800" y="3201332"/>
            <a:ext cx="4162833" cy="3268974"/>
          </a:xfrm>
          <a:prstGeom prst="rect">
            <a:avLst/>
          </a:prstGeom>
        </p:spPr>
      </p:pic>
      <p:sp>
        <p:nvSpPr>
          <p:cNvPr id="8" name="文字方塊 7">
            <a:extLst>
              <a:ext uri="{FF2B5EF4-FFF2-40B4-BE49-F238E27FC236}">
                <a16:creationId xmlns:a16="http://schemas.microsoft.com/office/drawing/2014/main" id="{B80C5C25-17BD-2FA5-D241-D0130115FBF3}"/>
              </a:ext>
            </a:extLst>
          </p:cNvPr>
          <p:cNvSpPr txBox="1"/>
          <p:nvPr/>
        </p:nvSpPr>
        <p:spPr>
          <a:xfrm>
            <a:off x="1157719" y="2930825"/>
            <a:ext cx="4377559" cy="307777"/>
          </a:xfrm>
          <a:prstGeom prst="rect">
            <a:avLst/>
          </a:prstGeom>
          <a:noFill/>
        </p:spPr>
        <p:txBody>
          <a:bodyPr wrap="square">
            <a:spAutoFit/>
          </a:bodyPr>
          <a:lstStyle/>
          <a:p>
            <a:r>
              <a:rPr lang="zh-TW" altLang="en-US" sz="1400" dirty="0">
                <a:latin typeface="Times New Roman" panose="02020603050405020304" pitchFamily="18" charset="0"/>
                <a:ea typeface="標楷體" panose="03000509000000000000" pitchFamily="65" charset="-120"/>
              </a:rPr>
              <a:t>表 </a:t>
            </a:r>
            <a:r>
              <a:rPr lang="en-US" altLang="zh-TW" sz="1400" dirty="0">
                <a:latin typeface="Times New Roman" panose="02020603050405020304" pitchFamily="18" charset="0"/>
                <a:ea typeface="標楷體" panose="03000509000000000000" pitchFamily="65" charset="-120"/>
              </a:rPr>
              <a:t>4-12 </a:t>
            </a:r>
            <a:r>
              <a:rPr lang="zh-TW" altLang="en-US" sz="1400" dirty="0">
                <a:latin typeface="Times New Roman" panose="02020603050405020304" pitchFamily="18" charset="0"/>
                <a:ea typeface="標楷體" panose="03000509000000000000" pitchFamily="65" charset="-120"/>
              </a:rPr>
              <a:t>穩健型</a:t>
            </a:r>
            <a:r>
              <a:rPr lang="en-US" altLang="zh-TW" sz="1400" dirty="0">
                <a:latin typeface="Times New Roman" panose="02020603050405020304" pitchFamily="18" charset="0"/>
                <a:ea typeface="標楷體" panose="03000509000000000000" pitchFamily="65" charset="-120"/>
              </a:rPr>
              <a:t>-A2C</a:t>
            </a:r>
            <a:r>
              <a:rPr lang="zh-TW" altLang="en-US" sz="1400" dirty="0">
                <a:latin typeface="Times New Roman" panose="02020603050405020304" pitchFamily="18" charset="0"/>
                <a:ea typeface="標楷體" panose="03000509000000000000" pitchFamily="65" charset="-120"/>
              </a:rPr>
              <a:t>、</a:t>
            </a:r>
            <a:r>
              <a:rPr lang="en-US" altLang="zh-TW" sz="1400" dirty="0">
                <a:latin typeface="Times New Roman" panose="02020603050405020304" pitchFamily="18" charset="0"/>
                <a:ea typeface="標楷體" panose="03000509000000000000" pitchFamily="65" charset="-120"/>
              </a:rPr>
              <a:t>PPO </a:t>
            </a:r>
            <a:r>
              <a:rPr lang="zh-TW" altLang="en-US" sz="1400" dirty="0">
                <a:latin typeface="Times New Roman" panose="02020603050405020304" pitchFamily="18" charset="0"/>
                <a:ea typeface="標楷體" panose="03000509000000000000" pitchFamily="65" charset="-120"/>
              </a:rPr>
              <a:t>之獲利與銀行利率匯整表</a:t>
            </a:r>
          </a:p>
        </p:txBody>
      </p:sp>
      <p:sp>
        <p:nvSpPr>
          <p:cNvPr id="9" name="文字方塊 8">
            <a:extLst>
              <a:ext uri="{FF2B5EF4-FFF2-40B4-BE49-F238E27FC236}">
                <a16:creationId xmlns:a16="http://schemas.microsoft.com/office/drawing/2014/main" id="{62135439-F5B0-0C00-D6E7-4C1790CE438E}"/>
              </a:ext>
            </a:extLst>
          </p:cNvPr>
          <p:cNvSpPr txBox="1"/>
          <p:nvPr/>
        </p:nvSpPr>
        <p:spPr>
          <a:xfrm>
            <a:off x="6708369" y="6025844"/>
            <a:ext cx="4229794" cy="307777"/>
          </a:xfrm>
          <a:prstGeom prst="rect">
            <a:avLst/>
          </a:prstGeom>
          <a:noFill/>
        </p:spPr>
        <p:txBody>
          <a:bodyPr wrap="square">
            <a:spAutoFit/>
          </a:bodyPr>
          <a:lstStyle/>
          <a:p>
            <a:r>
              <a:rPr lang="zh-TW" altLang="en-US" sz="1400" dirty="0">
                <a:latin typeface="Times New Roman" panose="02020603050405020304" pitchFamily="18" charset="0"/>
                <a:ea typeface="標楷體" panose="03000509000000000000" pitchFamily="65" charset="-120"/>
              </a:rPr>
              <a:t>圖 </a:t>
            </a:r>
            <a:r>
              <a:rPr lang="en-US" altLang="zh-TW" sz="1400" dirty="0">
                <a:latin typeface="Times New Roman" panose="02020603050405020304" pitchFamily="18" charset="0"/>
                <a:ea typeface="標楷體" panose="03000509000000000000" pitchFamily="65" charset="-120"/>
              </a:rPr>
              <a:t>4-5 </a:t>
            </a:r>
            <a:r>
              <a:rPr lang="zh-TW" altLang="en-US" sz="1400" dirty="0">
                <a:latin typeface="Times New Roman" panose="02020603050405020304" pitchFamily="18" charset="0"/>
                <a:ea typeface="標楷體" panose="03000509000000000000" pitchFamily="65" charset="-120"/>
              </a:rPr>
              <a:t>穩健型</a:t>
            </a:r>
            <a:r>
              <a:rPr lang="en-US" altLang="zh-TW" sz="1400" dirty="0">
                <a:latin typeface="Times New Roman" panose="02020603050405020304" pitchFamily="18" charset="0"/>
                <a:ea typeface="標楷體" panose="03000509000000000000" pitchFamily="65" charset="-120"/>
              </a:rPr>
              <a:t>-A2C</a:t>
            </a:r>
            <a:r>
              <a:rPr lang="zh-TW" altLang="en-US" sz="1400" dirty="0">
                <a:latin typeface="Times New Roman" panose="02020603050405020304" pitchFamily="18" charset="0"/>
                <a:ea typeface="標楷體" panose="03000509000000000000" pitchFamily="65" charset="-120"/>
              </a:rPr>
              <a:t>、</a:t>
            </a:r>
            <a:r>
              <a:rPr lang="en-US" altLang="zh-TW" sz="1400" dirty="0">
                <a:latin typeface="Times New Roman" panose="02020603050405020304" pitchFamily="18" charset="0"/>
                <a:ea typeface="標楷體" panose="03000509000000000000" pitchFamily="65" charset="-120"/>
              </a:rPr>
              <a:t>PPO </a:t>
            </a:r>
            <a:r>
              <a:rPr lang="zh-TW" altLang="en-US" sz="1400" dirty="0">
                <a:latin typeface="Times New Roman" panose="02020603050405020304" pitchFamily="18" charset="0"/>
                <a:ea typeface="標楷體" panose="03000509000000000000" pitchFamily="65" charset="-120"/>
              </a:rPr>
              <a:t>之獲利與銀行利率比較圖 </a:t>
            </a:r>
          </a:p>
        </p:txBody>
      </p:sp>
      <p:pic>
        <p:nvPicPr>
          <p:cNvPr id="5" name="圖片 4">
            <a:extLst>
              <a:ext uri="{FF2B5EF4-FFF2-40B4-BE49-F238E27FC236}">
                <a16:creationId xmlns:a16="http://schemas.microsoft.com/office/drawing/2014/main" id="{857B6E7F-BA60-F70A-8741-94C80D55F472}"/>
              </a:ext>
            </a:extLst>
          </p:cNvPr>
          <p:cNvPicPr>
            <a:picLocks noChangeAspect="1"/>
          </p:cNvPicPr>
          <p:nvPr/>
        </p:nvPicPr>
        <p:blipFill>
          <a:blip r:embed="rId4"/>
          <a:stretch>
            <a:fillRect/>
          </a:stretch>
        </p:blipFill>
        <p:spPr>
          <a:xfrm>
            <a:off x="6495703" y="2930825"/>
            <a:ext cx="4229794" cy="3079345"/>
          </a:xfrm>
          <a:prstGeom prst="rect">
            <a:avLst/>
          </a:prstGeom>
        </p:spPr>
      </p:pic>
    </p:spTree>
    <p:extLst>
      <p:ext uri="{BB962C8B-B14F-4D97-AF65-F5344CB8AC3E}">
        <p14:creationId xmlns:p14="http://schemas.microsoft.com/office/powerpoint/2010/main" val="40252646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5">
            <a:extLst>
              <a:ext uri="{FF2B5EF4-FFF2-40B4-BE49-F238E27FC236}">
                <a16:creationId xmlns:a16="http://schemas.microsoft.com/office/drawing/2014/main" id="{43AB43F4-931E-402D-ABA3-DAD45D271163}"/>
              </a:ext>
            </a:extLst>
          </p:cNvPr>
          <p:cNvSpPr/>
          <p:nvPr/>
        </p:nvSpPr>
        <p:spPr>
          <a:xfrm>
            <a:off x="1320802" y="1"/>
            <a:ext cx="9550398" cy="771316"/>
          </a:xfrm>
          <a:custGeom>
            <a:avLst/>
            <a:gdLst>
              <a:gd name="connsiteX0" fmla="*/ 0 w 9550398"/>
              <a:gd name="connsiteY0" fmla="*/ 0 h 638381"/>
              <a:gd name="connsiteX1" fmla="*/ 9550398 w 9550398"/>
              <a:gd name="connsiteY1" fmla="*/ 0 h 638381"/>
              <a:gd name="connsiteX2" fmla="*/ 9550398 w 9550398"/>
              <a:gd name="connsiteY2" fmla="*/ 549495 h 638381"/>
              <a:gd name="connsiteX3" fmla="*/ 9461512 w 9550398"/>
              <a:gd name="connsiteY3" fmla="*/ 638381 h 638381"/>
              <a:gd name="connsiteX4" fmla="*/ 88886 w 9550398"/>
              <a:gd name="connsiteY4" fmla="*/ 638381 h 638381"/>
              <a:gd name="connsiteX5" fmla="*/ 0 w 9550398"/>
              <a:gd name="connsiteY5" fmla="*/ 549495 h 638381"/>
              <a:gd name="connsiteX6" fmla="*/ 0 w 9550398"/>
              <a:gd name="connsiteY6" fmla="*/ 0 h 63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0398" h="638381">
                <a:moveTo>
                  <a:pt x="0" y="0"/>
                </a:moveTo>
                <a:lnTo>
                  <a:pt x="9550398" y="0"/>
                </a:lnTo>
                <a:lnTo>
                  <a:pt x="9550398" y="549495"/>
                </a:lnTo>
                <a:cubicBezTo>
                  <a:pt x="9550398" y="598585"/>
                  <a:pt x="9510602" y="638381"/>
                  <a:pt x="9461512" y="638381"/>
                </a:cubicBezTo>
                <a:lnTo>
                  <a:pt x="88886" y="638381"/>
                </a:lnTo>
                <a:cubicBezTo>
                  <a:pt x="39796" y="638381"/>
                  <a:pt x="0" y="598585"/>
                  <a:pt x="0" y="549495"/>
                </a:cubicBez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標楷體" panose="03000509000000000000" pitchFamily="65" charset="-120"/>
                <a:ea typeface="標楷體" panose="03000509000000000000" pitchFamily="65" charset="-120"/>
              </a:rPr>
              <a:t>實驗結果</a:t>
            </a:r>
            <a:r>
              <a:rPr lang="en-US" altLang="zh-TW" sz="3600" b="1" dirty="0">
                <a:solidFill>
                  <a:schemeClr val="bg1"/>
                </a:solidFill>
                <a:latin typeface="標楷體" panose="03000509000000000000" pitchFamily="65" charset="-120"/>
                <a:ea typeface="標楷體" panose="03000509000000000000" pitchFamily="65" charset="-120"/>
              </a:rPr>
              <a:t>-</a:t>
            </a:r>
            <a:r>
              <a:rPr lang="zh-TW" altLang="en-US" sz="3600" b="1" dirty="0">
                <a:solidFill>
                  <a:schemeClr val="bg1"/>
                </a:solidFill>
                <a:latin typeface="標楷體" panose="03000509000000000000" pitchFamily="65" charset="-120"/>
                <a:ea typeface="標楷體" panose="03000509000000000000" pitchFamily="65" charset="-120"/>
              </a:rPr>
              <a:t>實驗五</a:t>
            </a:r>
            <a:r>
              <a:rPr lang="en-US" altLang="zh-TW" sz="3600" b="1" dirty="0">
                <a:solidFill>
                  <a:schemeClr val="bg1"/>
                </a:solidFill>
                <a:latin typeface="標楷體" panose="03000509000000000000" pitchFamily="65" charset="-120"/>
                <a:ea typeface="標楷體" panose="03000509000000000000" pitchFamily="65" charset="-120"/>
              </a:rPr>
              <a:t>-</a:t>
            </a:r>
            <a:r>
              <a:rPr lang="zh-TW" altLang="en-US" sz="3600" b="1" dirty="0">
                <a:solidFill>
                  <a:schemeClr val="bg1"/>
                </a:solidFill>
                <a:latin typeface="標楷體" panose="03000509000000000000" pitchFamily="65" charset="-120"/>
                <a:ea typeface="標楷體" panose="03000509000000000000" pitchFamily="65" charset="-120"/>
              </a:rPr>
              <a:t>積極型</a:t>
            </a:r>
            <a:endParaRPr lang="zh-CN" altLang="en-US" sz="3600" b="1" dirty="0">
              <a:solidFill>
                <a:schemeClr val="bg1"/>
              </a:solidFill>
              <a:latin typeface="標楷體" panose="03000509000000000000" pitchFamily="65" charset="-120"/>
              <a:ea typeface="標楷體" panose="03000509000000000000" pitchFamily="65" charset="-120"/>
            </a:endParaRPr>
          </a:p>
        </p:txBody>
      </p:sp>
      <p:sp>
        <p:nvSpPr>
          <p:cNvPr id="6" name="投影片編號版面配置區 5">
            <a:extLst>
              <a:ext uri="{FF2B5EF4-FFF2-40B4-BE49-F238E27FC236}">
                <a16:creationId xmlns:a16="http://schemas.microsoft.com/office/drawing/2014/main" id="{64E6C26C-8DF3-402B-A302-D62DC32CEBAE}"/>
              </a:ext>
            </a:extLst>
          </p:cNvPr>
          <p:cNvSpPr>
            <a:spLocks noGrp="1"/>
          </p:cNvSpPr>
          <p:nvPr>
            <p:ph type="sldNum" sz="quarter" idx="12"/>
          </p:nvPr>
        </p:nvSpPr>
        <p:spPr/>
        <p:txBody>
          <a:bodyPr/>
          <a:lstStyle/>
          <a:p>
            <a:fld id="{22A865DF-6F26-4D35-B0EB-90B9C6888EB6}" type="slidenum">
              <a:rPr lang="zh-TW" altLang="en-US" smtClean="0"/>
              <a:t>49</a:t>
            </a:fld>
            <a:endParaRPr lang="zh-TW" altLang="en-US"/>
          </a:p>
        </p:txBody>
      </p:sp>
      <p:sp>
        <p:nvSpPr>
          <p:cNvPr id="13" name="內容版面配置區 2">
            <a:extLst>
              <a:ext uri="{FF2B5EF4-FFF2-40B4-BE49-F238E27FC236}">
                <a16:creationId xmlns:a16="http://schemas.microsoft.com/office/drawing/2014/main" id="{369A0551-0A47-5C53-D3CD-1032F6326C98}"/>
              </a:ext>
            </a:extLst>
          </p:cNvPr>
          <p:cNvSpPr>
            <a:spLocks noGrp="1"/>
          </p:cNvSpPr>
          <p:nvPr>
            <p:ph idx="1"/>
          </p:nvPr>
        </p:nvSpPr>
        <p:spPr>
          <a:xfrm>
            <a:off x="1130710" y="1018974"/>
            <a:ext cx="10223090" cy="1960200"/>
          </a:xfrm>
        </p:spPr>
        <p:txBody>
          <a:bodyPr>
            <a:normAutofit fontScale="70000" lnSpcReduction="20000"/>
          </a:bodyPr>
          <a:lstStyle/>
          <a:p>
            <a:pPr algn="just">
              <a:lnSpc>
                <a:spcPct val="150000"/>
              </a:lnSpc>
            </a:pPr>
            <a:r>
              <a:rPr lang="zh-TW" altLang="zh-TW" sz="3600" b="1" kern="100" dirty="0">
                <a:latin typeface="Times New Roman" panose="02020603050405020304" pitchFamily="18" charset="0"/>
                <a:ea typeface="標楷體" panose="03000509000000000000" pitchFamily="65" charset="-120"/>
                <a:cs typeface="Times New Roman" panose="02020603050405020304" pitchFamily="18" charset="0"/>
              </a:rPr>
              <a:t>實驗五：與銀行利息做比較：</a:t>
            </a:r>
          </a:p>
          <a:p>
            <a:pPr marL="742950" lvl="1" indent="-285750" fontAlgn="base">
              <a:lnSpc>
                <a:spcPct val="150000"/>
              </a:lnSpc>
              <a:spcBef>
                <a:spcPct val="20000"/>
              </a:spcBef>
              <a:spcAft>
                <a:spcPct val="0"/>
              </a:spcAft>
              <a:buFont typeface="Arial" panose="020B0604020202020204" pitchFamily="34" charset="0"/>
              <a:buChar char="–"/>
            </a:pPr>
            <a:r>
              <a:rPr kumimoji="1" lang="zh-TW" altLang="en-US" sz="2900" dirty="0">
                <a:latin typeface="Times New Roman" panose="02020603050405020304" pitchFamily="18" charset="0"/>
                <a:ea typeface="標楷體" panose="03000509000000000000" pitchFamily="65" charset="-120"/>
              </a:rPr>
              <a:t>報酬率是採用上節探討結果得出以 </a:t>
            </a:r>
            <a:r>
              <a:rPr kumimoji="1" lang="en-US" altLang="zh-TW" sz="2900" dirty="0">
                <a:latin typeface="Times New Roman" panose="02020603050405020304" pitchFamily="18" charset="0"/>
                <a:ea typeface="標楷體" panose="03000509000000000000" pitchFamily="65" charset="-120"/>
              </a:rPr>
              <a:t>9 </a:t>
            </a:r>
            <a:r>
              <a:rPr kumimoji="1" lang="zh-TW" altLang="en-US" sz="2900" dirty="0">
                <a:latin typeface="Times New Roman" panose="02020603050405020304" pitchFamily="18" charset="0"/>
                <a:ea typeface="標楷體" panose="03000509000000000000" pitchFamily="65" charset="-120"/>
              </a:rPr>
              <a:t>年訓練集為主，顯然 </a:t>
            </a:r>
            <a:r>
              <a:rPr kumimoji="1" lang="en-US" altLang="zh-TW" sz="2900" dirty="0">
                <a:latin typeface="Times New Roman" panose="02020603050405020304" pitchFamily="18" charset="0"/>
                <a:ea typeface="標楷體" panose="03000509000000000000" pitchFamily="65" charset="-120"/>
              </a:rPr>
              <a:t>A2C </a:t>
            </a:r>
            <a:r>
              <a:rPr kumimoji="1" lang="zh-TW" altLang="en-US" sz="2900" dirty="0">
                <a:latin typeface="Times New Roman" panose="02020603050405020304" pitchFamily="18" charset="0"/>
                <a:ea typeface="標楷體" panose="03000509000000000000" pitchFamily="65" charset="-120"/>
              </a:rPr>
              <a:t>與 </a:t>
            </a:r>
            <a:r>
              <a:rPr kumimoji="1" lang="en-US" altLang="zh-TW" sz="2900" dirty="0">
                <a:latin typeface="Times New Roman" panose="02020603050405020304" pitchFamily="18" charset="0"/>
                <a:ea typeface="標楷體" panose="03000509000000000000" pitchFamily="65" charset="-120"/>
              </a:rPr>
              <a:t>PPO </a:t>
            </a:r>
            <a:r>
              <a:rPr kumimoji="1" lang="zh-TW" altLang="en-US" sz="2900" dirty="0">
                <a:latin typeface="Times New Roman" panose="02020603050405020304" pitchFamily="18" charset="0"/>
                <a:ea typeface="標楷體" panose="03000509000000000000" pitchFamily="65" charset="-120"/>
              </a:rPr>
              <a:t>模型在 </a:t>
            </a:r>
            <a:r>
              <a:rPr kumimoji="1" lang="en-US" altLang="zh-TW" sz="2900" dirty="0">
                <a:latin typeface="Times New Roman" panose="02020603050405020304" pitchFamily="18" charset="0"/>
                <a:ea typeface="標楷體" panose="03000509000000000000" pitchFamily="65" charset="-120"/>
              </a:rPr>
              <a:t>2016 </a:t>
            </a:r>
            <a:r>
              <a:rPr kumimoji="1" lang="zh-TW" altLang="en-US" sz="2900" dirty="0">
                <a:latin typeface="Times New Roman" panose="02020603050405020304" pitchFamily="18" charset="0"/>
                <a:ea typeface="標楷體" panose="03000509000000000000" pitchFamily="65" charset="-120"/>
              </a:rPr>
              <a:t>年、</a:t>
            </a:r>
            <a:r>
              <a:rPr kumimoji="1" lang="en-US" altLang="zh-TW" sz="2900" dirty="0">
                <a:latin typeface="Times New Roman" panose="02020603050405020304" pitchFamily="18" charset="0"/>
                <a:ea typeface="標楷體" panose="03000509000000000000" pitchFamily="65" charset="-120"/>
              </a:rPr>
              <a:t>2017 </a:t>
            </a:r>
            <a:r>
              <a:rPr kumimoji="1" lang="zh-TW" altLang="en-US" sz="2900" dirty="0">
                <a:latin typeface="Times New Roman" panose="02020603050405020304" pitchFamily="18" charset="0"/>
                <a:ea typeface="標楷體" panose="03000509000000000000" pitchFamily="65" charset="-120"/>
              </a:rPr>
              <a:t>年、 </a:t>
            </a:r>
            <a:r>
              <a:rPr kumimoji="1" lang="en-US" altLang="zh-TW" sz="2900" dirty="0">
                <a:latin typeface="Times New Roman" panose="02020603050405020304" pitchFamily="18" charset="0"/>
                <a:ea typeface="標楷體" panose="03000509000000000000" pitchFamily="65" charset="-120"/>
              </a:rPr>
              <a:t>2019</a:t>
            </a:r>
            <a:r>
              <a:rPr kumimoji="1" lang="zh-TW" altLang="en-US" sz="2900" dirty="0">
                <a:latin typeface="Times New Roman" panose="02020603050405020304" pitchFamily="18" charset="0"/>
                <a:ea typeface="標楷體" panose="03000509000000000000" pitchFamily="65" charset="-120"/>
              </a:rPr>
              <a:t>年、</a:t>
            </a:r>
            <a:r>
              <a:rPr kumimoji="1" lang="en-US" altLang="zh-TW" sz="2900" dirty="0">
                <a:latin typeface="Times New Roman" panose="02020603050405020304" pitchFamily="18" charset="0"/>
                <a:ea typeface="標楷體" panose="03000509000000000000" pitchFamily="65" charset="-120"/>
              </a:rPr>
              <a:t>2020</a:t>
            </a:r>
            <a:r>
              <a:rPr kumimoji="1" lang="zh-TW" altLang="en-US" sz="2900" dirty="0">
                <a:latin typeface="Times New Roman" panose="02020603050405020304" pitchFamily="18" charset="0"/>
                <a:ea typeface="標楷體" panose="03000509000000000000" pitchFamily="65" charset="-120"/>
              </a:rPr>
              <a:t>年皆能勝任銀行利率，而 </a:t>
            </a:r>
            <a:r>
              <a:rPr kumimoji="1" lang="en-US" altLang="zh-TW" sz="2900" dirty="0">
                <a:latin typeface="Times New Roman" panose="02020603050405020304" pitchFamily="18" charset="0"/>
                <a:ea typeface="標楷體" panose="03000509000000000000" pitchFamily="65" charset="-120"/>
              </a:rPr>
              <a:t>2018</a:t>
            </a:r>
            <a:r>
              <a:rPr kumimoji="1" lang="zh-TW" altLang="en-US" sz="2900" dirty="0">
                <a:latin typeface="Times New Roman" panose="02020603050405020304" pitchFamily="18" charset="0"/>
                <a:ea typeface="標楷體" panose="03000509000000000000" pitchFamily="65" charset="-120"/>
              </a:rPr>
              <a:t>年股災是肇因於美中貿易戰。 </a:t>
            </a:r>
            <a:endParaRPr kumimoji="1" lang="en-US" altLang="zh-TW" sz="2900" dirty="0">
              <a:latin typeface="Times New Roman" panose="02020603050405020304" pitchFamily="18" charset="0"/>
              <a:ea typeface="標楷體" panose="03000509000000000000" pitchFamily="65" charset="-120"/>
            </a:endParaRPr>
          </a:p>
        </p:txBody>
      </p:sp>
      <p:pic>
        <p:nvPicPr>
          <p:cNvPr id="3" name="圖片 2">
            <a:extLst>
              <a:ext uri="{FF2B5EF4-FFF2-40B4-BE49-F238E27FC236}">
                <a16:creationId xmlns:a16="http://schemas.microsoft.com/office/drawing/2014/main" id="{A8B0BEAB-8AC9-D7A0-5DEC-579ECFA0A40E}"/>
              </a:ext>
            </a:extLst>
          </p:cNvPr>
          <p:cNvPicPr>
            <a:picLocks noChangeAspect="1"/>
          </p:cNvPicPr>
          <p:nvPr/>
        </p:nvPicPr>
        <p:blipFill>
          <a:blip r:embed="rId3"/>
          <a:stretch>
            <a:fillRect/>
          </a:stretch>
        </p:blipFill>
        <p:spPr>
          <a:xfrm>
            <a:off x="1307407" y="3226831"/>
            <a:ext cx="4216349" cy="3297511"/>
          </a:xfrm>
          <a:prstGeom prst="rect">
            <a:avLst/>
          </a:prstGeom>
        </p:spPr>
      </p:pic>
      <p:sp>
        <p:nvSpPr>
          <p:cNvPr id="8" name="文字方塊 7">
            <a:extLst>
              <a:ext uri="{FF2B5EF4-FFF2-40B4-BE49-F238E27FC236}">
                <a16:creationId xmlns:a16="http://schemas.microsoft.com/office/drawing/2014/main" id="{BD8C6E62-D38F-4A35-76D0-1873CC9EEC67}"/>
              </a:ext>
            </a:extLst>
          </p:cNvPr>
          <p:cNvSpPr txBox="1"/>
          <p:nvPr/>
        </p:nvSpPr>
        <p:spPr>
          <a:xfrm>
            <a:off x="1157719" y="2930825"/>
            <a:ext cx="4377559" cy="307777"/>
          </a:xfrm>
          <a:prstGeom prst="rect">
            <a:avLst/>
          </a:prstGeom>
          <a:noFill/>
        </p:spPr>
        <p:txBody>
          <a:bodyPr wrap="square">
            <a:spAutoFit/>
          </a:bodyPr>
          <a:lstStyle/>
          <a:p>
            <a:r>
              <a:rPr lang="zh-TW" altLang="en-US" sz="1400" dirty="0">
                <a:latin typeface="Times New Roman" panose="02020603050405020304" pitchFamily="18" charset="0"/>
                <a:ea typeface="標楷體" panose="03000509000000000000" pitchFamily="65" charset="-120"/>
              </a:rPr>
              <a:t>表 </a:t>
            </a:r>
            <a:r>
              <a:rPr lang="en-US" altLang="zh-TW" sz="1400" dirty="0">
                <a:latin typeface="Times New Roman" panose="02020603050405020304" pitchFamily="18" charset="0"/>
                <a:ea typeface="標楷體" panose="03000509000000000000" pitchFamily="65" charset="-120"/>
              </a:rPr>
              <a:t>4-13 </a:t>
            </a:r>
            <a:r>
              <a:rPr lang="zh-TW" altLang="en-US" sz="1400" dirty="0">
                <a:latin typeface="Times New Roman" panose="02020603050405020304" pitchFamily="18" charset="0"/>
                <a:ea typeface="標楷體" panose="03000509000000000000" pitchFamily="65" charset="-120"/>
              </a:rPr>
              <a:t>積極型</a:t>
            </a:r>
            <a:r>
              <a:rPr lang="en-US" altLang="zh-TW" sz="1400" dirty="0">
                <a:latin typeface="Times New Roman" panose="02020603050405020304" pitchFamily="18" charset="0"/>
                <a:ea typeface="標楷體" panose="03000509000000000000" pitchFamily="65" charset="-120"/>
              </a:rPr>
              <a:t>-A2C</a:t>
            </a:r>
            <a:r>
              <a:rPr lang="zh-TW" altLang="en-US" sz="1400" dirty="0">
                <a:latin typeface="Times New Roman" panose="02020603050405020304" pitchFamily="18" charset="0"/>
                <a:ea typeface="標楷體" panose="03000509000000000000" pitchFamily="65" charset="-120"/>
              </a:rPr>
              <a:t>、</a:t>
            </a:r>
            <a:r>
              <a:rPr lang="en-US" altLang="zh-TW" sz="1400" dirty="0">
                <a:latin typeface="Times New Roman" panose="02020603050405020304" pitchFamily="18" charset="0"/>
                <a:ea typeface="標楷體" panose="03000509000000000000" pitchFamily="65" charset="-120"/>
              </a:rPr>
              <a:t>PPO </a:t>
            </a:r>
            <a:r>
              <a:rPr lang="zh-TW" altLang="en-US" sz="1400" dirty="0">
                <a:latin typeface="Times New Roman" panose="02020603050405020304" pitchFamily="18" charset="0"/>
                <a:ea typeface="標楷體" panose="03000509000000000000" pitchFamily="65" charset="-120"/>
              </a:rPr>
              <a:t>之獲利與銀行利率匯整表</a:t>
            </a:r>
          </a:p>
        </p:txBody>
      </p:sp>
      <p:sp>
        <p:nvSpPr>
          <p:cNvPr id="9" name="文字方塊 8">
            <a:extLst>
              <a:ext uri="{FF2B5EF4-FFF2-40B4-BE49-F238E27FC236}">
                <a16:creationId xmlns:a16="http://schemas.microsoft.com/office/drawing/2014/main" id="{0A988C5C-5CDD-F91D-745C-99D8C9E738F4}"/>
              </a:ext>
            </a:extLst>
          </p:cNvPr>
          <p:cNvSpPr txBox="1"/>
          <p:nvPr/>
        </p:nvSpPr>
        <p:spPr>
          <a:xfrm>
            <a:off x="6708369" y="6025844"/>
            <a:ext cx="4229794" cy="307777"/>
          </a:xfrm>
          <a:prstGeom prst="rect">
            <a:avLst/>
          </a:prstGeom>
          <a:noFill/>
        </p:spPr>
        <p:txBody>
          <a:bodyPr wrap="square">
            <a:spAutoFit/>
          </a:bodyPr>
          <a:lstStyle/>
          <a:p>
            <a:r>
              <a:rPr lang="zh-TW" altLang="en-US" sz="1400" dirty="0">
                <a:latin typeface="Times New Roman" panose="02020603050405020304" pitchFamily="18" charset="0"/>
                <a:ea typeface="標楷體" panose="03000509000000000000" pitchFamily="65" charset="-120"/>
              </a:rPr>
              <a:t>圖 </a:t>
            </a:r>
            <a:r>
              <a:rPr lang="en-US" altLang="zh-TW" sz="1400" dirty="0">
                <a:latin typeface="Times New Roman" panose="02020603050405020304" pitchFamily="18" charset="0"/>
                <a:ea typeface="標楷體" panose="03000509000000000000" pitchFamily="65" charset="-120"/>
              </a:rPr>
              <a:t>4-6 </a:t>
            </a:r>
            <a:r>
              <a:rPr lang="zh-TW" altLang="en-US" sz="1400" dirty="0">
                <a:latin typeface="Times New Roman" panose="02020603050405020304" pitchFamily="18" charset="0"/>
                <a:ea typeface="標楷體" panose="03000509000000000000" pitchFamily="65" charset="-120"/>
              </a:rPr>
              <a:t>積極型</a:t>
            </a:r>
            <a:r>
              <a:rPr lang="en-US" altLang="zh-TW" sz="1400" dirty="0">
                <a:latin typeface="Times New Roman" panose="02020603050405020304" pitchFamily="18" charset="0"/>
                <a:ea typeface="標楷體" panose="03000509000000000000" pitchFamily="65" charset="-120"/>
              </a:rPr>
              <a:t>-A2C</a:t>
            </a:r>
            <a:r>
              <a:rPr lang="zh-TW" altLang="en-US" sz="1400" dirty="0">
                <a:latin typeface="Times New Roman" panose="02020603050405020304" pitchFamily="18" charset="0"/>
                <a:ea typeface="標楷體" panose="03000509000000000000" pitchFamily="65" charset="-120"/>
              </a:rPr>
              <a:t>、</a:t>
            </a:r>
            <a:r>
              <a:rPr lang="en-US" altLang="zh-TW" sz="1400" dirty="0">
                <a:latin typeface="Times New Roman" panose="02020603050405020304" pitchFamily="18" charset="0"/>
                <a:ea typeface="標楷體" panose="03000509000000000000" pitchFamily="65" charset="-120"/>
              </a:rPr>
              <a:t>PPO </a:t>
            </a:r>
            <a:r>
              <a:rPr lang="zh-TW" altLang="en-US" sz="1400" dirty="0">
                <a:latin typeface="Times New Roman" panose="02020603050405020304" pitchFamily="18" charset="0"/>
                <a:ea typeface="標楷體" panose="03000509000000000000" pitchFamily="65" charset="-120"/>
              </a:rPr>
              <a:t>之獲利與銀行利率比較圖 </a:t>
            </a:r>
          </a:p>
        </p:txBody>
      </p:sp>
      <p:pic>
        <p:nvPicPr>
          <p:cNvPr id="5" name="圖片 4">
            <a:extLst>
              <a:ext uri="{FF2B5EF4-FFF2-40B4-BE49-F238E27FC236}">
                <a16:creationId xmlns:a16="http://schemas.microsoft.com/office/drawing/2014/main" id="{8B93496B-B06F-0807-253F-7789EC835C31}"/>
              </a:ext>
            </a:extLst>
          </p:cNvPr>
          <p:cNvPicPr>
            <a:picLocks noChangeAspect="1"/>
          </p:cNvPicPr>
          <p:nvPr/>
        </p:nvPicPr>
        <p:blipFill>
          <a:blip r:embed="rId4"/>
          <a:stretch>
            <a:fillRect/>
          </a:stretch>
        </p:blipFill>
        <p:spPr>
          <a:xfrm>
            <a:off x="6419397" y="2728333"/>
            <a:ext cx="4382406" cy="3297511"/>
          </a:xfrm>
          <a:prstGeom prst="rect">
            <a:avLst/>
          </a:prstGeom>
        </p:spPr>
      </p:pic>
    </p:spTree>
    <p:extLst>
      <p:ext uri="{BB962C8B-B14F-4D97-AF65-F5344CB8AC3E}">
        <p14:creationId xmlns:p14="http://schemas.microsoft.com/office/powerpoint/2010/main" val="1963172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5">
            <a:extLst>
              <a:ext uri="{FF2B5EF4-FFF2-40B4-BE49-F238E27FC236}">
                <a16:creationId xmlns:a16="http://schemas.microsoft.com/office/drawing/2014/main" id="{43AB43F4-931E-402D-ABA3-DAD45D271163}"/>
              </a:ext>
            </a:extLst>
          </p:cNvPr>
          <p:cNvSpPr/>
          <p:nvPr/>
        </p:nvSpPr>
        <p:spPr>
          <a:xfrm>
            <a:off x="1320802" y="1"/>
            <a:ext cx="9550398" cy="771316"/>
          </a:xfrm>
          <a:custGeom>
            <a:avLst/>
            <a:gdLst>
              <a:gd name="connsiteX0" fmla="*/ 0 w 9550398"/>
              <a:gd name="connsiteY0" fmla="*/ 0 h 638381"/>
              <a:gd name="connsiteX1" fmla="*/ 9550398 w 9550398"/>
              <a:gd name="connsiteY1" fmla="*/ 0 h 638381"/>
              <a:gd name="connsiteX2" fmla="*/ 9550398 w 9550398"/>
              <a:gd name="connsiteY2" fmla="*/ 549495 h 638381"/>
              <a:gd name="connsiteX3" fmla="*/ 9461512 w 9550398"/>
              <a:gd name="connsiteY3" fmla="*/ 638381 h 638381"/>
              <a:gd name="connsiteX4" fmla="*/ 88886 w 9550398"/>
              <a:gd name="connsiteY4" fmla="*/ 638381 h 638381"/>
              <a:gd name="connsiteX5" fmla="*/ 0 w 9550398"/>
              <a:gd name="connsiteY5" fmla="*/ 549495 h 638381"/>
              <a:gd name="connsiteX6" fmla="*/ 0 w 9550398"/>
              <a:gd name="connsiteY6" fmla="*/ 0 h 63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0398" h="638381">
                <a:moveTo>
                  <a:pt x="0" y="0"/>
                </a:moveTo>
                <a:lnTo>
                  <a:pt x="9550398" y="0"/>
                </a:lnTo>
                <a:lnTo>
                  <a:pt x="9550398" y="549495"/>
                </a:lnTo>
                <a:cubicBezTo>
                  <a:pt x="9550398" y="598585"/>
                  <a:pt x="9510602" y="638381"/>
                  <a:pt x="9461512" y="638381"/>
                </a:cubicBezTo>
                <a:lnTo>
                  <a:pt x="88886" y="638381"/>
                </a:lnTo>
                <a:cubicBezTo>
                  <a:pt x="39796" y="638381"/>
                  <a:pt x="0" y="598585"/>
                  <a:pt x="0" y="549495"/>
                </a:cubicBez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標楷體" panose="03000509000000000000" pitchFamily="65" charset="-120"/>
                <a:ea typeface="標楷體" panose="03000509000000000000" pitchFamily="65" charset="-120"/>
              </a:rPr>
              <a:t>研究背景與動機</a:t>
            </a:r>
            <a:r>
              <a:rPr lang="en-US" altLang="zh-TW" sz="3600" b="1"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(2/6)</a:t>
            </a:r>
            <a:endParaRPr lang="zh-CN" altLang="en-US" sz="3600" b="1" dirty="0">
              <a:solidFill>
                <a:schemeClr val="bg1"/>
              </a:solidFill>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0052276D-5C0F-4231-973D-35DC9ADA6838}"/>
              </a:ext>
            </a:extLst>
          </p:cNvPr>
          <p:cNvSpPr>
            <a:spLocks noGrp="1"/>
          </p:cNvSpPr>
          <p:nvPr>
            <p:ph idx="1"/>
          </p:nvPr>
        </p:nvSpPr>
        <p:spPr>
          <a:xfrm>
            <a:off x="1320803" y="1001147"/>
            <a:ext cx="9475016" cy="2013356"/>
          </a:xfrm>
        </p:spPr>
        <p:txBody>
          <a:bodyPr>
            <a:noAutofit/>
          </a:bodyPr>
          <a:lstStyle/>
          <a:p>
            <a:pPr>
              <a:lnSpc>
                <a:spcPct val="170000"/>
              </a:lnSpc>
            </a:pPr>
            <a:r>
              <a:rPr lang="en-US" altLang="zh-TW" sz="2500" dirty="0">
                <a:latin typeface="Times New Roman" panose="02020603050405020304" pitchFamily="18" charset="0"/>
                <a:ea typeface="標楷體" panose="03000509000000000000" pitchFamily="65" charset="-120"/>
              </a:rPr>
              <a:t>2021 </a:t>
            </a:r>
            <a:r>
              <a:rPr lang="zh-TW" altLang="en-US" sz="2500" dirty="0">
                <a:latin typeface="Times New Roman" panose="02020603050405020304" pitchFamily="18" charset="0"/>
                <a:ea typeface="標楷體" panose="03000509000000000000" pitchFamily="65" charset="-120"/>
              </a:rPr>
              <a:t>年調查網友熱議的投資理財工具，民眾偏好的投資理財工具以</a:t>
            </a:r>
            <a:r>
              <a:rPr lang="zh-TW" altLang="en-US" sz="2500" b="1" dirty="0">
                <a:latin typeface="Times New Roman" panose="02020603050405020304" pitchFamily="18" charset="0"/>
                <a:ea typeface="標楷體" panose="03000509000000000000" pitchFamily="65" charset="-120"/>
              </a:rPr>
              <a:t>股票</a:t>
            </a:r>
            <a:r>
              <a:rPr lang="zh-TW" altLang="en-US" sz="2500" dirty="0">
                <a:latin typeface="Times New Roman" panose="02020603050405020304" pitchFamily="18" charset="0"/>
                <a:ea typeface="標楷體" panose="03000509000000000000" pitchFamily="65" charset="-120"/>
              </a:rPr>
              <a:t>為主要投資標的</a:t>
            </a:r>
            <a:r>
              <a:rPr lang="en-US" altLang="zh-TW" sz="2500" dirty="0">
                <a:latin typeface="Times New Roman" panose="02020603050405020304" pitchFamily="18" charset="0"/>
                <a:ea typeface="標楷體" panose="03000509000000000000" pitchFamily="65" charset="-120"/>
              </a:rPr>
              <a:t>(</a:t>
            </a:r>
            <a:r>
              <a:rPr lang="en-US" altLang="zh-TW" sz="2500" dirty="0" err="1">
                <a:latin typeface="Times New Roman" panose="02020603050405020304" pitchFamily="18" charset="0"/>
                <a:ea typeface="標楷體" panose="03000509000000000000" pitchFamily="65" charset="-120"/>
              </a:rPr>
              <a:t>DailyView</a:t>
            </a:r>
            <a:r>
              <a:rPr lang="en-US" altLang="zh-TW" sz="2500" dirty="0">
                <a:latin typeface="Times New Roman" panose="02020603050405020304" pitchFamily="18" charset="0"/>
                <a:ea typeface="標楷體" panose="03000509000000000000" pitchFamily="65" charset="-120"/>
              </a:rPr>
              <a:t> </a:t>
            </a:r>
            <a:r>
              <a:rPr lang="zh-TW" altLang="en-US" sz="2500" dirty="0">
                <a:latin typeface="Times New Roman" panose="02020603050405020304" pitchFamily="18" charset="0"/>
                <a:ea typeface="標楷體" panose="03000509000000000000" pitchFamily="65" charset="-120"/>
              </a:rPr>
              <a:t>網路溫度計</a:t>
            </a:r>
            <a:r>
              <a:rPr lang="en-US" altLang="zh-TW" sz="2500" dirty="0">
                <a:latin typeface="Times New Roman" panose="02020603050405020304" pitchFamily="18" charset="0"/>
                <a:ea typeface="標楷體" panose="03000509000000000000" pitchFamily="65" charset="-120"/>
              </a:rPr>
              <a:t>, 2021</a:t>
            </a:r>
            <a:r>
              <a:rPr lang="en-US" altLang="zh-TW" sz="2500" dirty="0"/>
              <a:t>) </a:t>
            </a:r>
            <a:r>
              <a:rPr lang="zh-TW" altLang="en-US" sz="2500" dirty="0">
                <a:latin typeface="Times New Roman" panose="02020603050405020304" pitchFamily="18" charset="0"/>
                <a:ea typeface="標楷體" panose="03000509000000000000" pitchFamily="65" charset="-120"/>
              </a:rPr>
              <a:t>。</a:t>
            </a:r>
            <a:endParaRPr lang="en-US" altLang="zh-TW" sz="2500" dirty="0">
              <a:latin typeface="Times New Roman" panose="02020603050405020304" pitchFamily="18" charset="0"/>
              <a:ea typeface="標楷體" panose="03000509000000000000" pitchFamily="65" charset="-120"/>
            </a:endParaRPr>
          </a:p>
          <a:p>
            <a:pPr>
              <a:lnSpc>
                <a:spcPct val="170000"/>
              </a:lnSpc>
            </a:pPr>
            <a:r>
              <a:rPr lang="zh-TW" altLang="zh-TW" sz="2500" dirty="0">
                <a:latin typeface="Times New Roman" panose="02020603050405020304" pitchFamily="18" charset="0"/>
                <a:ea typeface="標楷體" panose="03000509000000000000" pitchFamily="65" charset="-120"/>
              </a:rPr>
              <a:t>股票普遍性高、投資便利，資訊取得上也很方便</a:t>
            </a:r>
            <a:r>
              <a:rPr lang="zh-TW" altLang="en-US" sz="2500" dirty="0">
                <a:latin typeface="Times New Roman" panose="02020603050405020304" pitchFamily="18" charset="0"/>
                <a:ea typeface="標楷體" panose="03000509000000000000" pitchFamily="65" charset="-120"/>
              </a:rPr>
              <a:t>。</a:t>
            </a:r>
            <a:endParaRPr lang="en-US" altLang="zh-TW" sz="2500" dirty="0">
              <a:latin typeface="Times New Roman" panose="02020603050405020304" pitchFamily="18" charset="0"/>
              <a:ea typeface="標楷體" panose="03000509000000000000" pitchFamily="65" charset="-120"/>
            </a:endParaRPr>
          </a:p>
        </p:txBody>
      </p:sp>
      <p:sp>
        <p:nvSpPr>
          <p:cNvPr id="12" name="文字方塊 11">
            <a:extLst>
              <a:ext uri="{FF2B5EF4-FFF2-40B4-BE49-F238E27FC236}">
                <a16:creationId xmlns:a16="http://schemas.microsoft.com/office/drawing/2014/main" id="{704C0D28-8714-4D0E-8653-3F0326B6F09C}"/>
              </a:ext>
            </a:extLst>
          </p:cNvPr>
          <p:cNvSpPr txBox="1"/>
          <p:nvPr/>
        </p:nvSpPr>
        <p:spPr>
          <a:xfrm>
            <a:off x="2397841" y="3381985"/>
            <a:ext cx="7483578" cy="369332"/>
          </a:xfrm>
          <a:prstGeom prst="rect">
            <a:avLst/>
          </a:prstGeom>
          <a:noFill/>
        </p:spPr>
        <p:txBody>
          <a:bodyPr wrap="square">
            <a:spAutoFit/>
          </a:bodyPr>
          <a:lstStyle/>
          <a:p>
            <a:r>
              <a:rPr lang="zh-TW" altLang="en-US" dirty="0">
                <a:latin typeface="Times New Roman" panose="02020603050405020304" pitchFamily="18" charset="0"/>
                <a:ea typeface="標楷體" panose="03000509000000000000" pitchFamily="65" charset="-120"/>
              </a:rPr>
              <a:t>表</a:t>
            </a:r>
            <a:r>
              <a:rPr lang="en-US" altLang="zh-TW" dirty="0">
                <a:latin typeface="Times New Roman" panose="02020603050405020304" pitchFamily="18" charset="0"/>
                <a:ea typeface="標楷體" panose="03000509000000000000" pitchFamily="65" charset="-120"/>
              </a:rPr>
              <a:t>1-1 2021 </a:t>
            </a:r>
            <a:r>
              <a:rPr lang="zh-TW" altLang="en-US" dirty="0">
                <a:latin typeface="Times New Roman" panose="02020603050405020304" pitchFamily="18" charset="0"/>
                <a:ea typeface="標楷體" panose="03000509000000000000" pitchFamily="65" charset="-120"/>
              </a:rPr>
              <a:t>年調查網友熱議的投資理財工具</a:t>
            </a:r>
            <a:r>
              <a:rPr lang="en-US" altLang="zh-TW" dirty="0">
                <a:latin typeface="Times New Roman" panose="02020603050405020304" pitchFamily="18" charset="0"/>
                <a:ea typeface="標楷體" panose="03000509000000000000" pitchFamily="65" charset="-120"/>
              </a:rPr>
              <a:t>(</a:t>
            </a:r>
            <a:r>
              <a:rPr lang="en-US" altLang="zh-TW" dirty="0" err="1">
                <a:latin typeface="Times New Roman" panose="02020603050405020304" pitchFamily="18" charset="0"/>
                <a:ea typeface="標楷體" panose="03000509000000000000" pitchFamily="65" charset="-120"/>
              </a:rPr>
              <a:t>DailyView</a:t>
            </a:r>
            <a:r>
              <a:rPr lang="en-US" altLang="zh-TW" dirty="0">
                <a:latin typeface="Times New Roman" panose="02020603050405020304" pitchFamily="18" charset="0"/>
                <a:ea typeface="標楷體" panose="03000509000000000000" pitchFamily="65" charset="-120"/>
              </a:rPr>
              <a:t> </a:t>
            </a:r>
            <a:r>
              <a:rPr lang="zh-TW" altLang="en-US" dirty="0">
                <a:latin typeface="Times New Roman" panose="02020603050405020304" pitchFamily="18" charset="0"/>
                <a:ea typeface="標楷體" panose="03000509000000000000" pitchFamily="65" charset="-120"/>
              </a:rPr>
              <a:t>網路溫度計</a:t>
            </a:r>
            <a:r>
              <a:rPr lang="en-US" altLang="zh-TW" dirty="0">
                <a:latin typeface="Times New Roman" panose="02020603050405020304" pitchFamily="18" charset="0"/>
                <a:ea typeface="標楷體" panose="03000509000000000000" pitchFamily="65" charset="-120"/>
              </a:rPr>
              <a:t>, 2021</a:t>
            </a:r>
            <a:r>
              <a:rPr lang="en-US" altLang="zh-TW" dirty="0"/>
              <a:t>)</a:t>
            </a:r>
            <a:endParaRPr lang="zh-TW" altLang="en-US" dirty="0"/>
          </a:p>
        </p:txBody>
      </p:sp>
      <p:sp>
        <p:nvSpPr>
          <p:cNvPr id="6" name="投影片編號版面配置區 5">
            <a:extLst>
              <a:ext uri="{FF2B5EF4-FFF2-40B4-BE49-F238E27FC236}">
                <a16:creationId xmlns:a16="http://schemas.microsoft.com/office/drawing/2014/main" id="{B9077AB5-2237-4A87-BE44-ED53FD156635}"/>
              </a:ext>
            </a:extLst>
          </p:cNvPr>
          <p:cNvSpPr>
            <a:spLocks noGrp="1"/>
          </p:cNvSpPr>
          <p:nvPr>
            <p:ph type="sldNum" sz="quarter" idx="12"/>
          </p:nvPr>
        </p:nvSpPr>
        <p:spPr/>
        <p:txBody>
          <a:bodyPr/>
          <a:lstStyle/>
          <a:p>
            <a:fld id="{22A865DF-6F26-4D35-B0EB-90B9C6888EB6}" type="slidenum">
              <a:rPr lang="zh-TW" altLang="en-US" smtClean="0"/>
              <a:t>5</a:t>
            </a:fld>
            <a:endParaRPr lang="zh-TW" altLang="en-US"/>
          </a:p>
        </p:txBody>
      </p:sp>
      <p:pic>
        <p:nvPicPr>
          <p:cNvPr id="5" name="圖片 4">
            <a:extLst>
              <a:ext uri="{FF2B5EF4-FFF2-40B4-BE49-F238E27FC236}">
                <a16:creationId xmlns:a16="http://schemas.microsoft.com/office/drawing/2014/main" id="{8DD17481-6B86-DEA7-73A4-1EA8F0C97CF1}"/>
              </a:ext>
            </a:extLst>
          </p:cNvPr>
          <p:cNvPicPr>
            <a:picLocks noChangeAspect="1"/>
          </p:cNvPicPr>
          <p:nvPr/>
        </p:nvPicPr>
        <p:blipFill>
          <a:blip r:embed="rId2"/>
          <a:stretch>
            <a:fillRect/>
          </a:stretch>
        </p:blipFill>
        <p:spPr>
          <a:xfrm>
            <a:off x="3254476" y="3788890"/>
            <a:ext cx="4648200" cy="2665780"/>
          </a:xfrm>
          <a:prstGeom prst="rect">
            <a:avLst/>
          </a:prstGeom>
        </p:spPr>
      </p:pic>
    </p:spTree>
    <p:extLst>
      <p:ext uri="{BB962C8B-B14F-4D97-AF65-F5344CB8AC3E}">
        <p14:creationId xmlns:p14="http://schemas.microsoft.com/office/powerpoint/2010/main" val="13059883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5">
            <a:extLst>
              <a:ext uri="{FF2B5EF4-FFF2-40B4-BE49-F238E27FC236}">
                <a16:creationId xmlns:a16="http://schemas.microsoft.com/office/drawing/2014/main" id="{43AB43F4-931E-402D-ABA3-DAD45D271163}"/>
              </a:ext>
            </a:extLst>
          </p:cNvPr>
          <p:cNvSpPr/>
          <p:nvPr/>
        </p:nvSpPr>
        <p:spPr>
          <a:xfrm>
            <a:off x="1320802" y="1"/>
            <a:ext cx="9550398" cy="771316"/>
          </a:xfrm>
          <a:custGeom>
            <a:avLst/>
            <a:gdLst>
              <a:gd name="connsiteX0" fmla="*/ 0 w 9550398"/>
              <a:gd name="connsiteY0" fmla="*/ 0 h 638381"/>
              <a:gd name="connsiteX1" fmla="*/ 9550398 w 9550398"/>
              <a:gd name="connsiteY1" fmla="*/ 0 h 638381"/>
              <a:gd name="connsiteX2" fmla="*/ 9550398 w 9550398"/>
              <a:gd name="connsiteY2" fmla="*/ 549495 h 638381"/>
              <a:gd name="connsiteX3" fmla="*/ 9461512 w 9550398"/>
              <a:gd name="connsiteY3" fmla="*/ 638381 h 638381"/>
              <a:gd name="connsiteX4" fmla="*/ 88886 w 9550398"/>
              <a:gd name="connsiteY4" fmla="*/ 638381 h 638381"/>
              <a:gd name="connsiteX5" fmla="*/ 0 w 9550398"/>
              <a:gd name="connsiteY5" fmla="*/ 549495 h 638381"/>
              <a:gd name="connsiteX6" fmla="*/ 0 w 9550398"/>
              <a:gd name="connsiteY6" fmla="*/ 0 h 63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0398" h="638381">
                <a:moveTo>
                  <a:pt x="0" y="0"/>
                </a:moveTo>
                <a:lnTo>
                  <a:pt x="9550398" y="0"/>
                </a:lnTo>
                <a:lnTo>
                  <a:pt x="9550398" y="549495"/>
                </a:lnTo>
                <a:cubicBezTo>
                  <a:pt x="9550398" y="598585"/>
                  <a:pt x="9510602" y="638381"/>
                  <a:pt x="9461512" y="638381"/>
                </a:cubicBezTo>
                <a:lnTo>
                  <a:pt x="88886" y="638381"/>
                </a:lnTo>
                <a:cubicBezTo>
                  <a:pt x="39796" y="638381"/>
                  <a:pt x="0" y="598585"/>
                  <a:pt x="0" y="549495"/>
                </a:cubicBez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標楷體" panose="03000509000000000000" pitchFamily="65" charset="-120"/>
                <a:ea typeface="標楷體" panose="03000509000000000000" pitchFamily="65" charset="-120"/>
              </a:rPr>
              <a:t>實驗結果</a:t>
            </a:r>
            <a:r>
              <a:rPr lang="en-US" altLang="zh-TW" sz="3600" b="1" dirty="0">
                <a:solidFill>
                  <a:schemeClr val="bg1"/>
                </a:solidFill>
                <a:latin typeface="標楷體" panose="03000509000000000000" pitchFamily="65" charset="-120"/>
                <a:ea typeface="標楷體" panose="03000509000000000000" pitchFamily="65" charset="-120"/>
              </a:rPr>
              <a:t>-</a:t>
            </a:r>
            <a:r>
              <a:rPr lang="zh-TW" altLang="en-US" sz="3600" b="1" dirty="0">
                <a:solidFill>
                  <a:schemeClr val="bg1"/>
                </a:solidFill>
                <a:latin typeface="標楷體" panose="03000509000000000000" pitchFamily="65" charset="-120"/>
                <a:ea typeface="標楷體" panose="03000509000000000000" pitchFamily="65" charset="-120"/>
              </a:rPr>
              <a:t>實驗六</a:t>
            </a:r>
            <a:endParaRPr lang="zh-CN" altLang="en-US" sz="3600" b="1" dirty="0">
              <a:solidFill>
                <a:schemeClr val="bg1"/>
              </a:solidFill>
              <a:latin typeface="標楷體" panose="03000509000000000000" pitchFamily="65" charset="-120"/>
              <a:ea typeface="標楷體" panose="03000509000000000000" pitchFamily="65" charset="-120"/>
            </a:endParaRPr>
          </a:p>
        </p:txBody>
      </p:sp>
      <p:sp>
        <p:nvSpPr>
          <p:cNvPr id="6" name="投影片編號版面配置區 5">
            <a:extLst>
              <a:ext uri="{FF2B5EF4-FFF2-40B4-BE49-F238E27FC236}">
                <a16:creationId xmlns:a16="http://schemas.microsoft.com/office/drawing/2014/main" id="{64E6C26C-8DF3-402B-A302-D62DC32CEBAE}"/>
              </a:ext>
            </a:extLst>
          </p:cNvPr>
          <p:cNvSpPr>
            <a:spLocks noGrp="1"/>
          </p:cNvSpPr>
          <p:nvPr>
            <p:ph type="sldNum" sz="quarter" idx="12"/>
          </p:nvPr>
        </p:nvSpPr>
        <p:spPr/>
        <p:txBody>
          <a:bodyPr/>
          <a:lstStyle/>
          <a:p>
            <a:fld id="{22A865DF-6F26-4D35-B0EB-90B9C6888EB6}" type="slidenum">
              <a:rPr lang="zh-TW" altLang="en-US" smtClean="0"/>
              <a:t>50</a:t>
            </a:fld>
            <a:endParaRPr lang="zh-TW" altLang="en-US"/>
          </a:p>
        </p:txBody>
      </p:sp>
      <p:sp>
        <p:nvSpPr>
          <p:cNvPr id="13" name="內容版面配置區 2">
            <a:extLst>
              <a:ext uri="{FF2B5EF4-FFF2-40B4-BE49-F238E27FC236}">
                <a16:creationId xmlns:a16="http://schemas.microsoft.com/office/drawing/2014/main" id="{369A0551-0A47-5C53-D3CD-1032F6326C98}"/>
              </a:ext>
            </a:extLst>
          </p:cNvPr>
          <p:cNvSpPr>
            <a:spLocks noGrp="1"/>
          </p:cNvSpPr>
          <p:nvPr>
            <p:ph idx="1"/>
          </p:nvPr>
        </p:nvSpPr>
        <p:spPr>
          <a:xfrm>
            <a:off x="1130710" y="1018974"/>
            <a:ext cx="10223090" cy="1734058"/>
          </a:xfrm>
        </p:spPr>
        <p:txBody>
          <a:bodyPr>
            <a:normAutofit/>
          </a:bodyPr>
          <a:lstStyle/>
          <a:p>
            <a:pPr algn="just">
              <a:lnSpc>
                <a:spcPct val="150000"/>
              </a:lnSpc>
            </a:pPr>
            <a:r>
              <a:rPr lang="zh-TW" altLang="en-US" sz="2500" b="1" kern="100" dirty="0">
                <a:latin typeface="Times New Roman" panose="02020603050405020304" pitchFamily="18" charset="0"/>
                <a:ea typeface="標楷體" panose="03000509000000000000" pitchFamily="65" charset="-120"/>
                <a:cs typeface="Times New Roman" panose="02020603050405020304" pitchFamily="18" charset="0"/>
              </a:rPr>
              <a:t>實驗六：</a:t>
            </a:r>
            <a:r>
              <a:rPr lang="zh-TW" altLang="zh-TW" sz="2500" b="1" kern="100" dirty="0">
                <a:latin typeface="Times New Roman" panose="02020603050405020304" pitchFamily="18" charset="0"/>
                <a:ea typeface="標楷體" panose="03000509000000000000" pitchFamily="65" charset="-120"/>
                <a:cs typeface="Times New Roman" panose="02020603050405020304" pitchFamily="18" charset="0"/>
              </a:rPr>
              <a:t>驗證這三種風險類型投資組合之獲利比較：</a:t>
            </a:r>
          </a:p>
          <a:p>
            <a:pPr marL="742950" lvl="1" indent="-285750" fontAlgn="base">
              <a:lnSpc>
                <a:spcPct val="130000"/>
              </a:lnSpc>
              <a:spcBef>
                <a:spcPct val="20000"/>
              </a:spcBef>
              <a:spcAft>
                <a:spcPct val="0"/>
              </a:spcAft>
              <a:buFont typeface="Arial" panose="020B0604020202020204" pitchFamily="34" charset="0"/>
              <a:buChar char="–"/>
            </a:pPr>
            <a:r>
              <a:rPr kumimoji="1" lang="zh-TW" altLang="en-US" sz="2200" dirty="0">
                <a:latin typeface="Times New Roman" panose="02020603050405020304" pitchFamily="18" charset="0"/>
                <a:ea typeface="標楷體" panose="03000509000000000000" pitchFamily="65" charset="-120"/>
              </a:rPr>
              <a:t>分析出</a:t>
            </a:r>
            <a:r>
              <a:rPr kumimoji="1" lang="zh-TW" altLang="en-US" sz="2200" b="1" dirty="0">
                <a:latin typeface="Times New Roman" panose="02020603050405020304" pitchFamily="18" charset="0"/>
                <a:ea typeface="標楷體" panose="03000509000000000000" pitchFamily="65" charset="-120"/>
              </a:rPr>
              <a:t>獲利</a:t>
            </a:r>
            <a:r>
              <a:rPr kumimoji="1" lang="zh-TW" altLang="en-US" sz="2200" dirty="0">
                <a:latin typeface="Times New Roman" panose="02020603050405020304" pitchFamily="18" charset="0"/>
                <a:ea typeface="標楷體" panose="03000509000000000000" pitchFamily="65" charset="-120"/>
              </a:rPr>
              <a:t>是積極型</a:t>
            </a:r>
            <a:r>
              <a:rPr kumimoji="1" lang="en-US" altLang="zh-TW" sz="2200" dirty="0">
                <a:latin typeface="Times New Roman" panose="02020603050405020304" pitchFamily="18" charset="0"/>
                <a:ea typeface="標楷體" panose="03000509000000000000" pitchFamily="65" charset="-120"/>
              </a:rPr>
              <a:t>&gt;</a:t>
            </a:r>
            <a:r>
              <a:rPr kumimoji="1" lang="zh-TW" altLang="en-US" sz="2200" dirty="0">
                <a:latin typeface="Times New Roman" panose="02020603050405020304" pitchFamily="18" charset="0"/>
                <a:ea typeface="標楷體" panose="03000509000000000000" pitchFamily="65" charset="-120"/>
              </a:rPr>
              <a:t>穩建型</a:t>
            </a:r>
            <a:r>
              <a:rPr kumimoji="1" lang="en-US" altLang="zh-TW" sz="2200" dirty="0">
                <a:latin typeface="Times New Roman" panose="02020603050405020304" pitchFamily="18" charset="0"/>
                <a:ea typeface="標楷體" panose="03000509000000000000" pitchFamily="65" charset="-120"/>
              </a:rPr>
              <a:t>&gt;</a:t>
            </a:r>
            <a:r>
              <a:rPr kumimoji="1" lang="zh-TW" altLang="en-US" sz="2200" dirty="0">
                <a:latin typeface="Times New Roman" panose="02020603050405020304" pitchFamily="18" charset="0"/>
                <a:ea typeface="標楷體" panose="03000509000000000000" pitchFamily="65" charset="-120"/>
              </a:rPr>
              <a:t>保守型</a:t>
            </a:r>
            <a:endParaRPr kumimoji="1" lang="en-US" altLang="zh-TW" sz="2200" dirty="0">
              <a:latin typeface="Times New Roman" panose="02020603050405020304" pitchFamily="18" charset="0"/>
              <a:ea typeface="標楷體" panose="03000509000000000000" pitchFamily="65" charset="-120"/>
            </a:endParaRPr>
          </a:p>
          <a:p>
            <a:pPr marL="742950" lvl="1" indent="-285750" fontAlgn="base">
              <a:lnSpc>
                <a:spcPct val="130000"/>
              </a:lnSpc>
              <a:spcBef>
                <a:spcPct val="20000"/>
              </a:spcBef>
              <a:spcAft>
                <a:spcPct val="0"/>
              </a:spcAft>
              <a:buFont typeface="Arial" panose="020B0604020202020204" pitchFamily="34" charset="0"/>
              <a:buChar char="–"/>
            </a:pPr>
            <a:r>
              <a:rPr kumimoji="1" lang="zh-TW" altLang="en-US" sz="2200" dirty="0">
                <a:latin typeface="Times New Roman" panose="02020603050405020304" pitchFamily="18" charset="0"/>
                <a:ea typeface="標楷體" panose="03000509000000000000" pitchFamily="65" charset="-120"/>
              </a:rPr>
              <a:t>分析出</a:t>
            </a:r>
            <a:r>
              <a:rPr kumimoji="1" lang="zh-TW" altLang="en-US" sz="2200" b="1" dirty="0">
                <a:latin typeface="Times New Roman" panose="02020603050405020304" pitchFamily="18" charset="0"/>
                <a:ea typeface="標楷體" panose="03000509000000000000" pitchFamily="65" charset="-120"/>
              </a:rPr>
              <a:t>虧損</a:t>
            </a:r>
            <a:r>
              <a:rPr kumimoji="1" lang="zh-TW" altLang="en-US" sz="2200" dirty="0">
                <a:latin typeface="Times New Roman" panose="02020603050405020304" pitchFamily="18" charset="0"/>
                <a:ea typeface="標楷體" panose="03000509000000000000" pitchFamily="65" charset="-120"/>
              </a:rPr>
              <a:t>是積極型</a:t>
            </a:r>
            <a:r>
              <a:rPr kumimoji="1" lang="en-US" altLang="zh-TW" sz="2200" dirty="0">
                <a:latin typeface="Times New Roman" panose="02020603050405020304" pitchFamily="18" charset="0"/>
                <a:ea typeface="標楷體" panose="03000509000000000000" pitchFamily="65" charset="-120"/>
              </a:rPr>
              <a:t>&gt;</a:t>
            </a:r>
            <a:r>
              <a:rPr kumimoji="1" lang="zh-TW" altLang="en-US" sz="2200" dirty="0">
                <a:latin typeface="Times New Roman" panose="02020603050405020304" pitchFamily="18" charset="0"/>
                <a:ea typeface="標楷體" panose="03000509000000000000" pitchFamily="65" charset="-120"/>
              </a:rPr>
              <a:t>穩建型</a:t>
            </a:r>
            <a:r>
              <a:rPr kumimoji="1" lang="en-US" altLang="zh-TW" sz="2200" dirty="0">
                <a:latin typeface="Times New Roman" panose="02020603050405020304" pitchFamily="18" charset="0"/>
                <a:ea typeface="標楷體" panose="03000509000000000000" pitchFamily="65" charset="-120"/>
              </a:rPr>
              <a:t>&gt;</a:t>
            </a:r>
            <a:r>
              <a:rPr kumimoji="1" lang="zh-TW" altLang="en-US" sz="2200" dirty="0">
                <a:latin typeface="Times New Roman" panose="02020603050405020304" pitchFamily="18" charset="0"/>
                <a:ea typeface="標楷體" panose="03000509000000000000" pitchFamily="65" charset="-120"/>
              </a:rPr>
              <a:t>保守型。 </a:t>
            </a:r>
            <a:endParaRPr kumimoji="1" lang="en-US" altLang="zh-TW" sz="2200" dirty="0">
              <a:latin typeface="Times New Roman" panose="02020603050405020304" pitchFamily="18" charset="0"/>
              <a:ea typeface="標楷體" panose="03000509000000000000" pitchFamily="65" charset="-120"/>
            </a:endParaRPr>
          </a:p>
        </p:txBody>
      </p:sp>
      <p:pic>
        <p:nvPicPr>
          <p:cNvPr id="9" name="圖片 8">
            <a:extLst>
              <a:ext uri="{FF2B5EF4-FFF2-40B4-BE49-F238E27FC236}">
                <a16:creationId xmlns:a16="http://schemas.microsoft.com/office/drawing/2014/main" id="{A2A1899F-0FC4-7BA3-35DB-2C34BE1E3E38}"/>
              </a:ext>
            </a:extLst>
          </p:cNvPr>
          <p:cNvPicPr>
            <a:picLocks noChangeAspect="1"/>
          </p:cNvPicPr>
          <p:nvPr/>
        </p:nvPicPr>
        <p:blipFill>
          <a:blip r:embed="rId3"/>
          <a:stretch>
            <a:fillRect/>
          </a:stretch>
        </p:blipFill>
        <p:spPr>
          <a:xfrm>
            <a:off x="2153265" y="3020462"/>
            <a:ext cx="7312433" cy="3616214"/>
          </a:xfrm>
          <a:prstGeom prst="rect">
            <a:avLst/>
          </a:prstGeom>
        </p:spPr>
      </p:pic>
      <p:sp>
        <p:nvSpPr>
          <p:cNvPr id="2" name="矩形 1">
            <a:extLst>
              <a:ext uri="{FF2B5EF4-FFF2-40B4-BE49-F238E27FC236}">
                <a16:creationId xmlns:a16="http://schemas.microsoft.com/office/drawing/2014/main" id="{A06AA1FB-8B89-AC1B-A564-72009E7E748F}"/>
              </a:ext>
            </a:extLst>
          </p:cNvPr>
          <p:cNvSpPr/>
          <p:nvPr/>
        </p:nvSpPr>
        <p:spPr>
          <a:xfrm>
            <a:off x="2153265" y="6184490"/>
            <a:ext cx="7285703" cy="462116"/>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solidFill>
                <a:srgbClr val="FF0000"/>
              </a:solidFill>
            </a:endParaRPr>
          </a:p>
        </p:txBody>
      </p:sp>
      <p:sp>
        <p:nvSpPr>
          <p:cNvPr id="8" name="文字方塊 7">
            <a:extLst>
              <a:ext uri="{FF2B5EF4-FFF2-40B4-BE49-F238E27FC236}">
                <a16:creationId xmlns:a16="http://schemas.microsoft.com/office/drawing/2014/main" id="{49545790-5260-222E-37C1-1FA6F1164439}"/>
              </a:ext>
            </a:extLst>
          </p:cNvPr>
          <p:cNvSpPr txBox="1"/>
          <p:nvPr/>
        </p:nvSpPr>
        <p:spPr>
          <a:xfrm>
            <a:off x="3864077" y="2772188"/>
            <a:ext cx="4080387" cy="307777"/>
          </a:xfrm>
          <a:prstGeom prst="rect">
            <a:avLst/>
          </a:prstGeom>
          <a:noFill/>
        </p:spPr>
        <p:txBody>
          <a:bodyPr wrap="square">
            <a:spAutoFit/>
          </a:bodyPr>
          <a:lstStyle/>
          <a:p>
            <a:r>
              <a:rPr lang="zh-TW" altLang="en-US" sz="1400" dirty="0">
                <a:latin typeface="Times New Roman" panose="02020603050405020304" pitchFamily="18" charset="0"/>
                <a:ea typeface="標楷體" panose="03000509000000000000" pitchFamily="65" charset="-120"/>
              </a:rPr>
              <a:t>表 </a:t>
            </a:r>
            <a:r>
              <a:rPr lang="en-US" altLang="zh-TW" sz="1400" dirty="0">
                <a:latin typeface="Times New Roman" panose="02020603050405020304" pitchFamily="18" charset="0"/>
                <a:ea typeface="標楷體" panose="03000509000000000000" pitchFamily="65" charset="-120"/>
              </a:rPr>
              <a:t>4-14 </a:t>
            </a:r>
            <a:r>
              <a:rPr lang="zh-TW" altLang="en-US" sz="1400" dirty="0">
                <a:latin typeface="Times New Roman" panose="02020603050405020304" pitchFamily="18" charset="0"/>
                <a:ea typeface="標楷體" panose="03000509000000000000" pitchFamily="65" charset="-120"/>
              </a:rPr>
              <a:t>保守型、穩健型與積極型之獲利匯整表</a:t>
            </a:r>
          </a:p>
        </p:txBody>
      </p:sp>
    </p:spTree>
    <p:extLst>
      <p:ext uri="{BB962C8B-B14F-4D97-AF65-F5344CB8AC3E}">
        <p14:creationId xmlns:p14="http://schemas.microsoft.com/office/powerpoint/2010/main" val="19848193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185E46B-1D99-4C57-86D4-AF5C8E5E170E}"/>
              </a:ext>
            </a:extLst>
          </p:cNvPr>
          <p:cNvSpPr/>
          <p:nvPr/>
        </p:nvSpPr>
        <p:spPr>
          <a:xfrm>
            <a:off x="0" y="-88900"/>
            <a:ext cx="3916143" cy="6946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a:extLst>
              <a:ext uri="{FF2B5EF4-FFF2-40B4-BE49-F238E27FC236}">
                <a16:creationId xmlns:a16="http://schemas.microsoft.com/office/drawing/2014/main" id="{8FB14497-BB19-43FB-B29E-74FC67716416}"/>
              </a:ext>
            </a:extLst>
          </p:cNvPr>
          <p:cNvSpPr/>
          <p:nvPr/>
        </p:nvSpPr>
        <p:spPr>
          <a:xfrm>
            <a:off x="-285136" y="269031"/>
            <a:ext cx="3879173" cy="1200329"/>
          </a:xfrm>
          <a:prstGeom prst="rect">
            <a:avLst/>
          </a:prstGeom>
        </p:spPr>
        <p:txBody>
          <a:bodyPr wrap="square">
            <a:spAutoFit/>
          </a:bodyPr>
          <a:lstStyle/>
          <a:p>
            <a:pPr algn="ctr"/>
            <a:r>
              <a:rPr lang="en-US" altLang="zh-CN" sz="7200" dirty="0">
                <a:solidFill>
                  <a:schemeClr val="bg1"/>
                </a:solidFill>
                <a:latin typeface="Times New Roman" panose="02020603050405020304" pitchFamily="18" charset="0"/>
                <a:ea typeface="阿里巴巴普惠体 2.0 45 Light" panose="00020600040101010101" pitchFamily="18" charset="-122"/>
                <a:cs typeface="Times New Roman" panose="02020603050405020304" pitchFamily="18" charset="0"/>
              </a:rPr>
              <a:t>05</a:t>
            </a:r>
            <a:endParaRPr lang="zh-CN" altLang="en-US" sz="8000" i="1" dirty="0">
              <a:solidFill>
                <a:schemeClr val="bg1"/>
              </a:solidFill>
              <a:latin typeface="Times New Roman" panose="02020603050405020304" pitchFamily="18" charset="0"/>
              <a:ea typeface="阿里巴巴普惠体 2.0 45 Light" panose="00020600040101010101" pitchFamily="18" charset="-122"/>
              <a:cs typeface="Times New Roman" panose="02020603050405020304" pitchFamily="18" charset="0"/>
            </a:endParaRPr>
          </a:p>
        </p:txBody>
      </p:sp>
      <p:sp>
        <p:nvSpPr>
          <p:cNvPr id="27" name="矩形 26">
            <a:extLst>
              <a:ext uri="{FF2B5EF4-FFF2-40B4-BE49-F238E27FC236}">
                <a16:creationId xmlns:a16="http://schemas.microsoft.com/office/drawing/2014/main" id="{97DA1B0D-7895-4AFC-BA79-65129BD34BE2}"/>
              </a:ext>
            </a:extLst>
          </p:cNvPr>
          <p:cNvSpPr/>
          <p:nvPr/>
        </p:nvSpPr>
        <p:spPr>
          <a:xfrm>
            <a:off x="190441" y="1583553"/>
            <a:ext cx="2242737" cy="494506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solidFill>
                  <a:prstClr val="white"/>
                </a:solidFill>
              </a:ln>
              <a:solidFill>
                <a:srgbClr val="82318E"/>
              </a:solidFill>
              <a:effectLst/>
              <a:uLnTx/>
              <a:uFillTx/>
              <a:latin typeface="Segoe UI"/>
              <a:ea typeface="阿里巴巴普惠体 R" panose="00020600040101010101" pitchFamily="18" charset="-122"/>
              <a:cs typeface="+mn-cs"/>
            </a:endParaRPr>
          </a:p>
        </p:txBody>
      </p:sp>
      <p:sp>
        <p:nvSpPr>
          <p:cNvPr id="28" name="文本框 18">
            <a:extLst>
              <a:ext uri="{FF2B5EF4-FFF2-40B4-BE49-F238E27FC236}">
                <a16:creationId xmlns:a16="http://schemas.microsoft.com/office/drawing/2014/main" id="{FEE62D1B-3219-42DF-A9B0-F158900E3C52}"/>
              </a:ext>
            </a:extLst>
          </p:cNvPr>
          <p:cNvSpPr txBox="1"/>
          <p:nvPr/>
        </p:nvSpPr>
        <p:spPr>
          <a:xfrm>
            <a:off x="285037" y="2123367"/>
            <a:ext cx="3441389" cy="3865437"/>
          </a:xfrm>
          <a:prstGeom prst="rect">
            <a:avLst/>
          </a:prstGeom>
          <a:solidFill>
            <a:schemeClr val="accent1"/>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algn="ctr">
              <a:defRPr>
                <a:solidFill>
                  <a:schemeClr val="lt1"/>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TW" altLang="en-US" sz="6000" b="1" spc="300" dirty="0">
                <a:solidFill>
                  <a:schemeClr val="bg1">
                    <a:lumMod val="95000"/>
                  </a:schemeClr>
                </a:solidFill>
                <a:latin typeface="標楷體" panose="03000509000000000000" pitchFamily="65" charset="-120"/>
                <a:ea typeface="標楷體" panose="03000509000000000000" pitchFamily="65" charset="-120"/>
                <a:cs typeface="+mn-ea"/>
                <a:sym typeface="+mn-lt"/>
              </a:rPr>
              <a:t>結論</a:t>
            </a:r>
            <a:endParaRPr lang="en-US" altLang="zh-TW" sz="6000" b="1" spc="300" dirty="0">
              <a:solidFill>
                <a:schemeClr val="bg1">
                  <a:lumMod val="95000"/>
                </a:schemeClr>
              </a:solidFill>
              <a:latin typeface="標楷體" panose="03000509000000000000" pitchFamily="65" charset="-120"/>
              <a:ea typeface="標楷體" panose="03000509000000000000" pitchFamily="65" charset="-120"/>
              <a:cs typeface="+mn-ea"/>
              <a:sym typeface="+mn-lt"/>
            </a:endParaRPr>
          </a:p>
          <a:p>
            <a:pPr algn="ctr"/>
            <a:r>
              <a:rPr lang="zh-TW" altLang="en-US" sz="6000" b="1" spc="300" dirty="0">
                <a:solidFill>
                  <a:schemeClr val="bg1">
                    <a:lumMod val="95000"/>
                  </a:schemeClr>
                </a:solidFill>
                <a:latin typeface="標楷體" panose="03000509000000000000" pitchFamily="65" charset="-120"/>
                <a:ea typeface="標楷體" panose="03000509000000000000" pitchFamily="65" charset="-120"/>
                <a:cs typeface="+mn-ea"/>
                <a:sym typeface="+mn-lt"/>
              </a:rPr>
              <a:t>與</a:t>
            </a:r>
            <a:endParaRPr lang="en-US" altLang="zh-TW" sz="6000" b="1" spc="300" dirty="0">
              <a:solidFill>
                <a:schemeClr val="bg1">
                  <a:lumMod val="95000"/>
                </a:schemeClr>
              </a:solidFill>
              <a:latin typeface="標楷體" panose="03000509000000000000" pitchFamily="65" charset="-120"/>
              <a:ea typeface="標楷體" panose="03000509000000000000" pitchFamily="65" charset="-120"/>
              <a:cs typeface="+mn-ea"/>
              <a:sym typeface="+mn-lt"/>
            </a:endParaRPr>
          </a:p>
          <a:p>
            <a:pPr algn="ctr"/>
            <a:r>
              <a:rPr lang="zh-TW" altLang="en-US" sz="6000" b="1" spc="300" dirty="0">
                <a:solidFill>
                  <a:schemeClr val="bg1">
                    <a:lumMod val="95000"/>
                  </a:schemeClr>
                </a:solidFill>
                <a:latin typeface="標楷體" panose="03000509000000000000" pitchFamily="65" charset="-120"/>
                <a:ea typeface="標楷體" panose="03000509000000000000" pitchFamily="65" charset="-120"/>
                <a:cs typeface="+mn-ea"/>
                <a:sym typeface="+mn-lt"/>
              </a:rPr>
              <a:t>未來研</a:t>
            </a:r>
            <a:endParaRPr lang="en-US" altLang="zh-TW" sz="6000" b="1" spc="300" dirty="0">
              <a:solidFill>
                <a:schemeClr val="bg1">
                  <a:lumMod val="95000"/>
                </a:schemeClr>
              </a:solidFill>
              <a:latin typeface="標楷體" panose="03000509000000000000" pitchFamily="65" charset="-120"/>
              <a:ea typeface="標楷體" panose="03000509000000000000" pitchFamily="65" charset="-120"/>
              <a:cs typeface="+mn-ea"/>
              <a:sym typeface="+mn-lt"/>
            </a:endParaRPr>
          </a:p>
          <a:p>
            <a:pPr algn="ctr"/>
            <a:r>
              <a:rPr lang="zh-TW" altLang="en-US" sz="6000" b="1" spc="300" dirty="0">
                <a:solidFill>
                  <a:schemeClr val="bg1">
                    <a:lumMod val="95000"/>
                  </a:schemeClr>
                </a:solidFill>
                <a:latin typeface="標楷體" panose="03000509000000000000" pitchFamily="65" charset="-120"/>
                <a:ea typeface="標楷體" panose="03000509000000000000" pitchFamily="65" charset="-120"/>
                <a:cs typeface="+mn-ea"/>
                <a:sym typeface="+mn-lt"/>
              </a:rPr>
              <a:t>究方向</a:t>
            </a:r>
            <a:endParaRPr lang="zh-CN" altLang="en-US" sz="6000" b="1" spc="300" dirty="0">
              <a:solidFill>
                <a:schemeClr val="bg1">
                  <a:lumMod val="95000"/>
                </a:schemeClr>
              </a:solidFill>
              <a:latin typeface="標楷體" panose="03000509000000000000" pitchFamily="65" charset="-120"/>
              <a:ea typeface="標楷體" panose="03000509000000000000" pitchFamily="65" charset="-120"/>
              <a:cs typeface="+mn-ea"/>
              <a:sym typeface="+mn-lt"/>
            </a:endParaRPr>
          </a:p>
        </p:txBody>
      </p:sp>
      <p:sp>
        <p:nvSpPr>
          <p:cNvPr id="5" name="投影片編號版面配置區 4">
            <a:extLst>
              <a:ext uri="{FF2B5EF4-FFF2-40B4-BE49-F238E27FC236}">
                <a16:creationId xmlns:a16="http://schemas.microsoft.com/office/drawing/2014/main" id="{F17FFB2C-A33D-460C-9BFF-85ADB3856BFE}"/>
              </a:ext>
            </a:extLst>
          </p:cNvPr>
          <p:cNvSpPr>
            <a:spLocks noGrp="1"/>
          </p:cNvSpPr>
          <p:nvPr>
            <p:ph type="sldNum" sz="quarter" idx="12"/>
          </p:nvPr>
        </p:nvSpPr>
        <p:spPr/>
        <p:txBody>
          <a:bodyPr/>
          <a:lstStyle/>
          <a:p>
            <a:fld id="{22A865DF-6F26-4D35-B0EB-90B9C6888EB6}" type="slidenum">
              <a:rPr lang="zh-TW" altLang="en-US" smtClean="0"/>
              <a:t>51</a:t>
            </a:fld>
            <a:endParaRPr lang="zh-TW" altLang="en-US"/>
          </a:p>
        </p:txBody>
      </p:sp>
      <p:sp>
        <p:nvSpPr>
          <p:cNvPr id="7" name="矩形 6">
            <a:extLst>
              <a:ext uri="{FF2B5EF4-FFF2-40B4-BE49-F238E27FC236}">
                <a16:creationId xmlns:a16="http://schemas.microsoft.com/office/drawing/2014/main" id="{C114C8AC-5DAA-4F63-9BC3-078E66D24264}"/>
              </a:ext>
            </a:extLst>
          </p:cNvPr>
          <p:cNvSpPr/>
          <p:nvPr/>
        </p:nvSpPr>
        <p:spPr>
          <a:xfrm>
            <a:off x="5657054" y="2462055"/>
            <a:ext cx="3182145" cy="461665"/>
          </a:xfrm>
          <a:prstGeom prst="rect">
            <a:avLst/>
          </a:prstGeom>
          <a:no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3000" b="1" spc="300" dirty="0">
                <a:solidFill>
                  <a:schemeClr val="tx1"/>
                </a:solidFill>
                <a:latin typeface="標楷體" panose="03000509000000000000" pitchFamily="65" charset="-120"/>
                <a:ea typeface="標楷體" panose="03000509000000000000" pitchFamily="65" charset="-120"/>
                <a:cs typeface="+mn-ea"/>
              </a:rPr>
              <a:t>結論</a:t>
            </a:r>
            <a:endParaRPr lang="zh-CN" altLang="en-US" sz="3000" b="1" spc="300" dirty="0">
              <a:solidFill>
                <a:schemeClr val="tx1"/>
              </a:solidFill>
              <a:latin typeface="標楷體" panose="03000509000000000000" pitchFamily="65" charset="-120"/>
              <a:ea typeface="標楷體" panose="03000509000000000000" pitchFamily="65" charset="-120"/>
              <a:cs typeface="+mn-ea"/>
            </a:endParaRPr>
          </a:p>
        </p:txBody>
      </p:sp>
      <p:sp>
        <p:nvSpPr>
          <p:cNvPr id="8" name="椭圆 3">
            <a:extLst>
              <a:ext uri="{FF2B5EF4-FFF2-40B4-BE49-F238E27FC236}">
                <a16:creationId xmlns:a16="http://schemas.microsoft.com/office/drawing/2014/main" id="{BA046891-F443-440A-9644-DAC46AAED404}"/>
              </a:ext>
            </a:extLst>
          </p:cNvPr>
          <p:cNvSpPr/>
          <p:nvPr/>
        </p:nvSpPr>
        <p:spPr>
          <a:xfrm>
            <a:off x="4955446" y="2372783"/>
            <a:ext cx="640210" cy="640210"/>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dirty="0">
                <a:latin typeface="Times New Roman" panose="02020603050405020304" pitchFamily="18" charset="0"/>
                <a:cs typeface="Times New Roman" panose="02020603050405020304" pitchFamily="18" charset="0"/>
                <a:sym typeface="+mn-lt"/>
              </a:rPr>
              <a:t>1</a:t>
            </a:r>
            <a:endParaRPr lang="zh-CN" altLang="en-US" sz="3000" dirty="0">
              <a:latin typeface="Times New Roman" panose="02020603050405020304" pitchFamily="18" charset="0"/>
              <a:cs typeface="Times New Roman" panose="02020603050405020304" pitchFamily="18" charset="0"/>
              <a:sym typeface="+mn-lt"/>
            </a:endParaRPr>
          </a:p>
        </p:txBody>
      </p:sp>
      <p:sp>
        <p:nvSpPr>
          <p:cNvPr id="9" name="矩形 8">
            <a:extLst>
              <a:ext uri="{FF2B5EF4-FFF2-40B4-BE49-F238E27FC236}">
                <a16:creationId xmlns:a16="http://schemas.microsoft.com/office/drawing/2014/main" id="{CD3F2D86-65B2-2537-0EC2-25F1241B4DCC}"/>
              </a:ext>
            </a:extLst>
          </p:cNvPr>
          <p:cNvSpPr/>
          <p:nvPr/>
        </p:nvSpPr>
        <p:spPr>
          <a:xfrm>
            <a:off x="5657054" y="3461006"/>
            <a:ext cx="3182145" cy="461665"/>
          </a:xfrm>
          <a:prstGeom prst="rect">
            <a:avLst/>
          </a:prstGeom>
          <a:no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3000" b="1" spc="300" dirty="0">
                <a:solidFill>
                  <a:schemeClr val="tx1"/>
                </a:solidFill>
                <a:latin typeface="標楷體" panose="03000509000000000000" pitchFamily="65" charset="-120"/>
                <a:ea typeface="標楷體" panose="03000509000000000000" pitchFamily="65" charset="-120"/>
                <a:cs typeface="+mn-ea"/>
                <a:sym typeface="+mn-lt"/>
              </a:rPr>
              <a:t>未來研究方向</a:t>
            </a:r>
            <a:endParaRPr lang="zh-CN" altLang="en-US" sz="3000" dirty="0">
              <a:solidFill>
                <a:schemeClr val="tx1"/>
              </a:solidFill>
              <a:cs typeface="+mn-ea"/>
            </a:endParaRPr>
          </a:p>
        </p:txBody>
      </p:sp>
      <p:sp>
        <p:nvSpPr>
          <p:cNvPr id="10" name="椭圆 3">
            <a:extLst>
              <a:ext uri="{FF2B5EF4-FFF2-40B4-BE49-F238E27FC236}">
                <a16:creationId xmlns:a16="http://schemas.microsoft.com/office/drawing/2014/main" id="{0E61951B-750A-20F6-ED48-1A0571DE74DB}"/>
              </a:ext>
            </a:extLst>
          </p:cNvPr>
          <p:cNvSpPr/>
          <p:nvPr/>
        </p:nvSpPr>
        <p:spPr>
          <a:xfrm>
            <a:off x="4955446" y="3371734"/>
            <a:ext cx="640210" cy="640210"/>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dirty="0">
                <a:latin typeface="Times New Roman" panose="02020603050405020304" pitchFamily="18" charset="0"/>
                <a:cs typeface="Times New Roman" panose="02020603050405020304" pitchFamily="18" charset="0"/>
                <a:sym typeface="+mn-lt"/>
              </a:rPr>
              <a:t>2</a:t>
            </a:r>
            <a:endParaRPr lang="zh-CN" altLang="en-US" sz="3000" dirty="0">
              <a:latin typeface="Times New Roman" panose="02020603050405020304" pitchFamily="18" charset="0"/>
              <a:cs typeface="Times New Roman" panose="02020603050405020304" pitchFamily="18" charset="0"/>
              <a:sym typeface="+mn-lt"/>
            </a:endParaRPr>
          </a:p>
        </p:txBody>
      </p:sp>
    </p:spTree>
    <p:extLst>
      <p:ext uri="{BB962C8B-B14F-4D97-AF65-F5344CB8AC3E}">
        <p14:creationId xmlns:p14="http://schemas.microsoft.com/office/powerpoint/2010/main" val="20822805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5">
            <a:extLst>
              <a:ext uri="{FF2B5EF4-FFF2-40B4-BE49-F238E27FC236}">
                <a16:creationId xmlns:a16="http://schemas.microsoft.com/office/drawing/2014/main" id="{43AB43F4-931E-402D-ABA3-DAD45D271163}"/>
              </a:ext>
            </a:extLst>
          </p:cNvPr>
          <p:cNvSpPr/>
          <p:nvPr/>
        </p:nvSpPr>
        <p:spPr>
          <a:xfrm>
            <a:off x="1320802" y="1"/>
            <a:ext cx="9550398" cy="771316"/>
          </a:xfrm>
          <a:custGeom>
            <a:avLst/>
            <a:gdLst>
              <a:gd name="connsiteX0" fmla="*/ 0 w 9550398"/>
              <a:gd name="connsiteY0" fmla="*/ 0 h 638381"/>
              <a:gd name="connsiteX1" fmla="*/ 9550398 w 9550398"/>
              <a:gd name="connsiteY1" fmla="*/ 0 h 638381"/>
              <a:gd name="connsiteX2" fmla="*/ 9550398 w 9550398"/>
              <a:gd name="connsiteY2" fmla="*/ 549495 h 638381"/>
              <a:gd name="connsiteX3" fmla="*/ 9461512 w 9550398"/>
              <a:gd name="connsiteY3" fmla="*/ 638381 h 638381"/>
              <a:gd name="connsiteX4" fmla="*/ 88886 w 9550398"/>
              <a:gd name="connsiteY4" fmla="*/ 638381 h 638381"/>
              <a:gd name="connsiteX5" fmla="*/ 0 w 9550398"/>
              <a:gd name="connsiteY5" fmla="*/ 549495 h 638381"/>
              <a:gd name="connsiteX6" fmla="*/ 0 w 9550398"/>
              <a:gd name="connsiteY6" fmla="*/ 0 h 63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0398" h="638381">
                <a:moveTo>
                  <a:pt x="0" y="0"/>
                </a:moveTo>
                <a:lnTo>
                  <a:pt x="9550398" y="0"/>
                </a:lnTo>
                <a:lnTo>
                  <a:pt x="9550398" y="549495"/>
                </a:lnTo>
                <a:cubicBezTo>
                  <a:pt x="9550398" y="598585"/>
                  <a:pt x="9510602" y="638381"/>
                  <a:pt x="9461512" y="638381"/>
                </a:cubicBezTo>
                <a:lnTo>
                  <a:pt x="88886" y="638381"/>
                </a:lnTo>
                <a:cubicBezTo>
                  <a:pt x="39796" y="638381"/>
                  <a:pt x="0" y="598585"/>
                  <a:pt x="0" y="549495"/>
                </a:cubicBez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標楷體" panose="03000509000000000000" pitchFamily="65" charset="-120"/>
                <a:ea typeface="標楷體" panose="03000509000000000000" pitchFamily="65" charset="-120"/>
              </a:rPr>
              <a:t>結論</a:t>
            </a:r>
            <a:r>
              <a:rPr lang="en-US" altLang="zh-TW" sz="3600" b="1"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(1/3)</a:t>
            </a:r>
            <a:endParaRPr lang="zh-CN" altLang="en-US" sz="3600" b="1"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 name="投影片編號版面配置區 5">
            <a:extLst>
              <a:ext uri="{FF2B5EF4-FFF2-40B4-BE49-F238E27FC236}">
                <a16:creationId xmlns:a16="http://schemas.microsoft.com/office/drawing/2014/main" id="{64E6C26C-8DF3-402B-A302-D62DC32CEBAE}"/>
              </a:ext>
            </a:extLst>
          </p:cNvPr>
          <p:cNvSpPr>
            <a:spLocks noGrp="1"/>
          </p:cNvSpPr>
          <p:nvPr>
            <p:ph type="sldNum" sz="quarter" idx="12"/>
          </p:nvPr>
        </p:nvSpPr>
        <p:spPr/>
        <p:txBody>
          <a:bodyPr/>
          <a:lstStyle/>
          <a:p>
            <a:fld id="{22A865DF-6F26-4D35-B0EB-90B9C6888EB6}" type="slidenum">
              <a:rPr lang="zh-TW" altLang="en-US" smtClean="0"/>
              <a:t>52</a:t>
            </a:fld>
            <a:endParaRPr lang="zh-TW" altLang="en-US"/>
          </a:p>
        </p:txBody>
      </p:sp>
      <p:sp>
        <p:nvSpPr>
          <p:cNvPr id="13" name="內容版面配置區 2">
            <a:extLst>
              <a:ext uri="{FF2B5EF4-FFF2-40B4-BE49-F238E27FC236}">
                <a16:creationId xmlns:a16="http://schemas.microsoft.com/office/drawing/2014/main" id="{369A0551-0A47-5C53-D3CD-1032F6326C98}"/>
              </a:ext>
            </a:extLst>
          </p:cNvPr>
          <p:cNvSpPr>
            <a:spLocks noGrp="1"/>
          </p:cNvSpPr>
          <p:nvPr>
            <p:ph idx="1"/>
          </p:nvPr>
        </p:nvSpPr>
        <p:spPr>
          <a:xfrm>
            <a:off x="1130710" y="1018973"/>
            <a:ext cx="6853084" cy="5145853"/>
          </a:xfrm>
        </p:spPr>
        <p:txBody>
          <a:bodyPr>
            <a:normAutofit/>
          </a:bodyPr>
          <a:lstStyle/>
          <a:p>
            <a:pPr algn="just">
              <a:lnSpc>
                <a:spcPct val="150000"/>
              </a:lnSpc>
            </a:pPr>
            <a:r>
              <a:rPr lang="zh-TW" altLang="en-US" sz="2500" b="1"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500" b="1" kern="100" dirty="0">
                <a:latin typeface="Times New Roman" panose="02020603050405020304" pitchFamily="18" charset="0"/>
                <a:ea typeface="標楷體" panose="03000509000000000000" pitchFamily="65" charset="-120"/>
                <a:cs typeface="Times New Roman" panose="02020603050405020304" pitchFamily="18" charset="0"/>
              </a:rPr>
              <a:t>10 </a:t>
            </a:r>
            <a:r>
              <a:rPr lang="zh-TW" altLang="en-US" sz="2500" b="1" kern="100" dirty="0">
                <a:latin typeface="Times New Roman" panose="02020603050405020304" pitchFamily="18" charset="0"/>
                <a:ea typeface="標楷體" panose="03000509000000000000" pitchFamily="65" charset="-120"/>
                <a:cs typeface="Times New Roman" panose="02020603050405020304" pitchFamily="18" charset="0"/>
              </a:rPr>
              <a:t>隻股票為一組不可行的原因</a:t>
            </a:r>
            <a:r>
              <a:rPr lang="zh-TW" altLang="zh-TW" sz="2500" b="1" kern="100" dirty="0">
                <a:latin typeface="Times New Roman" panose="02020603050405020304" pitchFamily="18" charset="0"/>
                <a:ea typeface="標楷體" panose="03000509000000000000" pitchFamily="65" charset="-120"/>
                <a:cs typeface="Times New Roman" panose="02020603050405020304" pitchFamily="18" charset="0"/>
              </a:rPr>
              <a:t>：</a:t>
            </a:r>
          </a:p>
          <a:p>
            <a:pPr marL="742950" lvl="1" indent="-285750" fontAlgn="base">
              <a:lnSpc>
                <a:spcPct val="130000"/>
              </a:lnSpc>
              <a:spcBef>
                <a:spcPct val="20000"/>
              </a:spcBef>
              <a:spcAft>
                <a:spcPct val="0"/>
              </a:spcAft>
              <a:buFont typeface="Arial" panose="020B0604020202020204" pitchFamily="34" charset="0"/>
              <a:buChar char="–"/>
            </a:pPr>
            <a:r>
              <a:rPr kumimoji="1" lang="zh-TW" altLang="en-US" sz="2200" dirty="0">
                <a:latin typeface="Times New Roman" panose="02020603050405020304" pitchFamily="18" charset="0"/>
                <a:ea typeface="標楷體" panose="03000509000000000000" pitchFamily="65" charset="-120"/>
              </a:rPr>
              <a:t>是因為依權重所分配到的資金有限，所以只能購買低價位的股票。</a:t>
            </a:r>
            <a:endParaRPr kumimoji="1" lang="en-US" altLang="zh-TW" sz="2200" dirty="0">
              <a:latin typeface="Times New Roman" panose="02020603050405020304" pitchFamily="18" charset="0"/>
              <a:ea typeface="標楷體" panose="03000509000000000000" pitchFamily="65" charset="-120"/>
            </a:endParaRPr>
          </a:p>
          <a:p>
            <a:pPr marL="742950" lvl="1" indent="-285750" fontAlgn="base">
              <a:lnSpc>
                <a:spcPct val="130000"/>
              </a:lnSpc>
              <a:spcBef>
                <a:spcPct val="20000"/>
              </a:spcBef>
              <a:spcAft>
                <a:spcPct val="0"/>
              </a:spcAft>
              <a:buFont typeface="Arial" panose="020B0604020202020204" pitchFamily="34" charset="0"/>
              <a:buChar char="–"/>
            </a:pPr>
            <a:endParaRPr kumimoji="1" lang="en-US" altLang="zh-TW" sz="2200" dirty="0">
              <a:latin typeface="Times New Roman" panose="02020603050405020304" pitchFamily="18" charset="0"/>
              <a:ea typeface="標楷體" panose="03000509000000000000" pitchFamily="65" charset="-120"/>
            </a:endParaRPr>
          </a:p>
          <a:p>
            <a:pPr marL="742950" lvl="1" indent="-285750" fontAlgn="base">
              <a:lnSpc>
                <a:spcPct val="130000"/>
              </a:lnSpc>
              <a:spcBef>
                <a:spcPct val="20000"/>
              </a:spcBef>
              <a:spcAft>
                <a:spcPct val="0"/>
              </a:spcAft>
              <a:buFont typeface="Arial" panose="020B0604020202020204" pitchFamily="34" charset="0"/>
              <a:buChar char="–"/>
            </a:pPr>
            <a:endParaRPr kumimoji="1" lang="en-US" altLang="zh-TW" sz="2200" dirty="0">
              <a:latin typeface="Times New Roman" panose="02020603050405020304" pitchFamily="18" charset="0"/>
              <a:ea typeface="標楷體" panose="03000509000000000000" pitchFamily="65" charset="-120"/>
            </a:endParaRPr>
          </a:p>
          <a:p>
            <a:pPr marL="228600" lvl="1" algn="just" fontAlgn="base">
              <a:lnSpc>
                <a:spcPct val="150000"/>
              </a:lnSpc>
              <a:spcBef>
                <a:spcPts val="1000"/>
              </a:spcBef>
              <a:spcAft>
                <a:spcPct val="0"/>
              </a:spcAft>
            </a:pPr>
            <a:r>
              <a:rPr lang="zh-TW" altLang="en-US" sz="2500" b="1"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500" b="1" kern="100" dirty="0">
                <a:latin typeface="Times New Roman" panose="02020603050405020304" pitchFamily="18" charset="0"/>
                <a:ea typeface="標楷體" panose="03000509000000000000" pitchFamily="65" charset="-120"/>
                <a:cs typeface="Times New Roman" panose="02020603050405020304" pitchFamily="18" charset="0"/>
              </a:rPr>
              <a:t>5 </a:t>
            </a:r>
            <a:r>
              <a:rPr lang="zh-TW" altLang="en-US" sz="2500" b="1" kern="100" dirty="0">
                <a:latin typeface="Times New Roman" panose="02020603050405020304" pitchFamily="18" charset="0"/>
                <a:ea typeface="標楷體" panose="03000509000000000000" pitchFamily="65" charset="-120"/>
                <a:cs typeface="Times New Roman" panose="02020603050405020304" pitchFamily="18" charset="0"/>
              </a:rPr>
              <a:t>隻以下為一組不可行的原因</a:t>
            </a:r>
            <a:r>
              <a:rPr lang="zh-TW" altLang="zh-TW" sz="2500" b="1" kern="100"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500" b="1" kern="100" dirty="0">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fontAlgn="base">
              <a:lnSpc>
                <a:spcPct val="130000"/>
              </a:lnSpc>
              <a:spcBef>
                <a:spcPct val="20000"/>
              </a:spcBef>
              <a:spcAft>
                <a:spcPct val="0"/>
              </a:spcAft>
              <a:buFont typeface="Arial" panose="020B0604020202020204" pitchFamily="34" charset="0"/>
              <a:buChar char="–"/>
            </a:pPr>
            <a:r>
              <a:rPr kumimoji="1" lang="zh-TW" altLang="en-US" sz="2200" dirty="0">
                <a:latin typeface="Times New Roman" panose="02020603050405020304" pitchFamily="18" charset="0"/>
                <a:ea typeface="標楷體" panose="03000509000000000000" pitchFamily="65" charset="-120"/>
              </a:rPr>
              <a:t>因組合標的少所需承擔風險則變多，所以帶來的風險比獲利多。</a:t>
            </a:r>
            <a:endParaRPr kumimoji="1" lang="en-US" altLang="zh-TW" sz="2200" dirty="0">
              <a:latin typeface="Times New Roman" panose="02020603050405020304" pitchFamily="18" charset="0"/>
              <a:ea typeface="標楷體" panose="03000509000000000000" pitchFamily="65" charset="-120"/>
            </a:endParaRPr>
          </a:p>
          <a:p>
            <a:pPr marL="228600" lvl="1" algn="just" fontAlgn="base">
              <a:lnSpc>
                <a:spcPct val="150000"/>
              </a:lnSpc>
              <a:spcBef>
                <a:spcPts val="1000"/>
              </a:spcBef>
              <a:spcAft>
                <a:spcPct val="0"/>
              </a:spcAft>
            </a:pPr>
            <a:endParaRPr lang="en-US" altLang="zh-TW" sz="2500" b="1" kern="1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3" name="圖片 2">
            <a:extLst>
              <a:ext uri="{FF2B5EF4-FFF2-40B4-BE49-F238E27FC236}">
                <a16:creationId xmlns:a16="http://schemas.microsoft.com/office/drawing/2014/main" id="{4D953E48-82B0-E808-690B-55A8B74A13FA}"/>
              </a:ext>
            </a:extLst>
          </p:cNvPr>
          <p:cNvPicPr>
            <a:picLocks noChangeAspect="1"/>
          </p:cNvPicPr>
          <p:nvPr/>
        </p:nvPicPr>
        <p:blipFill>
          <a:blip r:embed="rId3"/>
          <a:stretch>
            <a:fillRect/>
          </a:stretch>
        </p:blipFill>
        <p:spPr>
          <a:xfrm>
            <a:off x="8436536" y="1470503"/>
            <a:ext cx="2909888" cy="2885938"/>
          </a:xfrm>
          <a:prstGeom prst="rect">
            <a:avLst/>
          </a:prstGeom>
        </p:spPr>
      </p:pic>
      <p:sp>
        <p:nvSpPr>
          <p:cNvPr id="9" name="文字方塊 8">
            <a:extLst>
              <a:ext uri="{FF2B5EF4-FFF2-40B4-BE49-F238E27FC236}">
                <a16:creationId xmlns:a16="http://schemas.microsoft.com/office/drawing/2014/main" id="{1584F9AE-89EA-6934-6637-4D8CF97BC7C5}"/>
              </a:ext>
            </a:extLst>
          </p:cNvPr>
          <p:cNvSpPr txBox="1"/>
          <p:nvPr/>
        </p:nvSpPr>
        <p:spPr>
          <a:xfrm>
            <a:off x="8121445" y="1144665"/>
            <a:ext cx="3864077" cy="338554"/>
          </a:xfrm>
          <a:prstGeom prst="rect">
            <a:avLst/>
          </a:prstGeom>
          <a:noFill/>
        </p:spPr>
        <p:txBody>
          <a:bodyPr wrap="square">
            <a:spAutoFit/>
          </a:bodyPr>
          <a:lstStyle/>
          <a:p>
            <a:r>
              <a:rPr kumimoji="1" lang="zh-TW" altLang="en-US" sz="1600" dirty="0">
                <a:latin typeface="Times New Roman" panose="02020603050405020304" pitchFamily="18" charset="0"/>
                <a:ea typeface="標楷體" panose="03000509000000000000" pitchFamily="65" charset="-120"/>
              </a:rPr>
              <a:t>表</a:t>
            </a:r>
            <a:r>
              <a:rPr kumimoji="1" lang="en-US" altLang="zh-TW" sz="1600" dirty="0">
                <a:latin typeface="Times New Roman" panose="02020603050405020304" pitchFamily="18" charset="0"/>
                <a:ea typeface="標楷體" panose="03000509000000000000" pitchFamily="65" charset="-120"/>
              </a:rPr>
              <a:t>5-1 10 </a:t>
            </a:r>
            <a:r>
              <a:rPr kumimoji="1" lang="zh-TW" altLang="en-US" sz="1600" dirty="0">
                <a:latin typeface="Times New Roman" panose="02020603050405020304" pitchFamily="18" charset="0"/>
                <a:ea typeface="標楷體" panose="03000509000000000000" pitchFamily="65" charset="-120"/>
              </a:rPr>
              <a:t>隻股票為一組之股價分佈匯整表</a:t>
            </a:r>
          </a:p>
        </p:txBody>
      </p:sp>
    </p:spTree>
    <p:extLst>
      <p:ext uri="{BB962C8B-B14F-4D97-AF65-F5344CB8AC3E}">
        <p14:creationId xmlns:p14="http://schemas.microsoft.com/office/powerpoint/2010/main" val="33469935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5">
            <a:extLst>
              <a:ext uri="{FF2B5EF4-FFF2-40B4-BE49-F238E27FC236}">
                <a16:creationId xmlns:a16="http://schemas.microsoft.com/office/drawing/2014/main" id="{43AB43F4-931E-402D-ABA3-DAD45D271163}"/>
              </a:ext>
            </a:extLst>
          </p:cNvPr>
          <p:cNvSpPr/>
          <p:nvPr/>
        </p:nvSpPr>
        <p:spPr>
          <a:xfrm>
            <a:off x="1320802" y="1"/>
            <a:ext cx="9550398" cy="771316"/>
          </a:xfrm>
          <a:custGeom>
            <a:avLst/>
            <a:gdLst>
              <a:gd name="connsiteX0" fmla="*/ 0 w 9550398"/>
              <a:gd name="connsiteY0" fmla="*/ 0 h 638381"/>
              <a:gd name="connsiteX1" fmla="*/ 9550398 w 9550398"/>
              <a:gd name="connsiteY1" fmla="*/ 0 h 638381"/>
              <a:gd name="connsiteX2" fmla="*/ 9550398 w 9550398"/>
              <a:gd name="connsiteY2" fmla="*/ 549495 h 638381"/>
              <a:gd name="connsiteX3" fmla="*/ 9461512 w 9550398"/>
              <a:gd name="connsiteY3" fmla="*/ 638381 h 638381"/>
              <a:gd name="connsiteX4" fmla="*/ 88886 w 9550398"/>
              <a:gd name="connsiteY4" fmla="*/ 638381 h 638381"/>
              <a:gd name="connsiteX5" fmla="*/ 0 w 9550398"/>
              <a:gd name="connsiteY5" fmla="*/ 549495 h 638381"/>
              <a:gd name="connsiteX6" fmla="*/ 0 w 9550398"/>
              <a:gd name="connsiteY6" fmla="*/ 0 h 63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0398" h="638381">
                <a:moveTo>
                  <a:pt x="0" y="0"/>
                </a:moveTo>
                <a:lnTo>
                  <a:pt x="9550398" y="0"/>
                </a:lnTo>
                <a:lnTo>
                  <a:pt x="9550398" y="549495"/>
                </a:lnTo>
                <a:cubicBezTo>
                  <a:pt x="9550398" y="598585"/>
                  <a:pt x="9510602" y="638381"/>
                  <a:pt x="9461512" y="638381"/>
                </a:cubicBezTo>
                <a:lnTo>
                  <a:pt x="88886" y="638381"/>
                </a:lnTo>
                <a:cubicBezTo>
                  <a:pt x="39796" y="638381"/>
                  <a:pt x="0" y="598585"/>
                  <a:pt x="0" y="549495"/>
                </a:cubicBez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標楷體" panose="03000509000000000000" pitchFamily="65" charset="-120"/>
                <a:ea typeface="標楷體" panose="03000509000000000000" pitchFamily="65" charset="-120"/>
              </a:rPr>
              <a:t>結論</a:t>
            </a:r>
            <a:r>
              <a:rPr lang="en-US" altLang="zh-TW" sz="3600" b="1"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(2/3)</a:t>
            </a:r>
            <a:endParaRPr lang="zh-CN" altLang="en-US" sz="3600" b="1"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 name="投影片編號版面配置區 5">
            <a:extLst>
              <a:ext uri="{FF2B5EF4-FFF2-40B4-BE49-F238E27FC236}">
                <a16:creationId xmlns:a16="http://schemas.microsoft.com/office/drawing/2014/main" id="{64E6C26C-8DF3-402B-A302-D62DC32CEBAE}"/>
              </a:ext>
            </a:extLst>
          </p:cNvPr>
          <p:cNvSpPr>
            <a:spLocks noGrp="1"/>
          </p:cNvSpPr>
          <p:nvPr>
            <p:ph type="sldNum" sz="quarter" idx="12"/>
          </p:nvPr>
        </p:nvSpPr>
        <p:spPr/>
        <p:txBody>
          <a:bodyPr/>
          <a:lstStyle/>
          <a:p>
            <a:fld id="{22A865DF-6F26-4D35-B0EB-90B9C6888EB6}" type="slidenum">
              <a:rPr lang="zh-TW" altLang="en-US" smtClean="0"/>
              <a:t>53</a:t>
            </a:fld>
            <a:endParaRPr lang="zh-TW" altLang="en-US"/>
          </a:p>
        </p:txBody>
      </p:sp>
      <p:sp>
        <p:nvSpPr>
          <p:cNvPr id="13" name="內容版面配置區 2">
            <a:extLst>
              <a:ext uri="{FF2B5EF4-FFF2-40B4-BE49-F238E27FC236}">
                <a16:creationId xmlns:a16="http://schemas.microsoft.com/office/drawing/2014/main" id="{369A0551-0A47-5C53-D3CD-1032F6326C98}"/>
              </a:ext>
            </a:extLst>
          </p:cNvPr>
          <p:cNvSpPr>
            <a:spLocks noGrp="1"/>
          </p:cNvSpPr>
          <p:nvPr>
            <p:ph idx="1"/>
          </p:nvPr>
        </p:nvSpPr>
        <p:spPr>
          <a:xfrm>
            <a:off x="1130709" y="1018973"/>
            <a:ext cx="9940413" cy="5145853"/>
          </a:xfrm>
        </p:spPr>
        <p:txBody>
          <a:bodyPr>
            <a:normAutofit/>
          </a:bodyPr>
          <a:lstStyle/>
          <a:p>
            <a:pPr algn="just">
              <a:lnSpc>
                <a:spcPct val="150000"/>
              </a:lnSpc>
            </a:pPr>
            <a:r>
              <a:rPr lang="zh-TW" altLang="en-US" sz="2500" b="1" kern="100" dirty="0">
                <a:latin typeface="Times New Roman" panose="02020603050405020304" pitchFamily="18" charset="0"/>
                <a:ea typeface="標楷體" panose="03000509000000000000" pitchFamily="65" charset="-120"/>
                <a:cs typeface="Times New Roman" panose="02020603050405020304" pitchFamily="18" charset="0"/>
              </a:rPr>
              <a:t>訓練集長短來驗證績效表現</a:t>
            </a:r>
            <a:r>
              <a:rPr lang="zh-TW" altLang="zh-TW" sz="2500" b="1" kern="100" dirty="0">
                <a:latin typeface="Times New Roman" panose="02020603050405020304" pitchFamily="18" charset="0"/>
                <a:ea typeface="標楷體" panose="03000509000000000000" pitchFamily="65" charset="-120"/>
                <a:cs typeface="Times New Roman" panose="02020603050405020304" pitchFamily="18" charset="0"/>
              </a:rPr>
              <a:t>：</a:t>
            </a:r>
          </a:p>
          <a:p>
            <a:pPr marL="742950" lvl="1" indent="-285750" fontAlgn="base">
              <a:lnSpc>
                <a:spcPct val="130000"/>
              </a:lnSpc>
              <a:spcBef>
                <a:spcPct val="20000"/>
              </a:spcBef>
              <a:spcAft>
                <a:spcPct val="0"/>
              </a:spcAft>
              <a:buFont typeface="Arial" panose="020B0604020202020204" pitchFamily="34" charset="0"/>
              <a:buChar char="–"/>
            </a:pPr>
            <a:r>
              <a:rPr kumimoji="1" lang="zh-TW" altLang="en-US" sz="2200" dirty="0">
                <a:latin typeface="Times New Roman" panose="02020603050405020304" pitchFamily="18" charset="0"/>
                <a:ea typeface="標楷體" panose="03000509000000000000" pitchFamily="65" charset="-120"/>
              </a:rPr>
              <a:t>實驗結果在保守型與積極型以訓練集年數</a:t>
            </a:r>
            <a:r>
              <a:rPr kumimoji="1" lang="zh-TW" altLang="en-US" sz="2200" b="1" dirty="0">
                <a:latin typeface="Times New Roman" panose="02020603050405020304" pitchFamily="18" charset="0"/>
                <a:ea typeface="標楷體" panose="03000509000000000000" pitchFamily="65" charset="-120"/>
              </a:rPr>
              <a:t>愈接近 </a:t>
            </a:r>
            <a:r>
              <a:rPr kumimoji="1" lang="en-US" altLang="zh-TW" sz="2200" b="1" dirty="0">
                <a:latin typeface="Times New Roman" panose="02020603050405020304" pitchFamily="18" charset="0"/>
                <a:ea typeface="標楷體" panose="03000509000000000000" pitchFamily="65" charset="-120"/>
              </a:rPr>
              <a:t>10 </a:t>
            </a:r>
            <a:r>
              <a:rPr kumimoji="1" lang="zh-TW" altLang="en-US" sz="2200" b="1" dirty="0">
                <a:latin typeface="Times New Roman" panose="02020603050405020304" pitchFamily="18" charset="0"/>
                <a:ea typeface="標楷體" panose="03000509000000000000" pitchFamily="65" charset="-120"/>
              </a:rPr>
              <a:t>年</a:t>
            </a:r>
            <a:r>
              <a:rPr kumimoji="1" lang="zh-TW" altLang="en-US" sz="2200" dirty="0">
                <a:latin typeface="Times New Roman" panose="02020603050405020304" pitchFamily="18" charset="0"/>
                <a:ea typeface="標楷體" panose="03000509000000000000" pitchFamily="65" charset="-120"/>
              </a:rPr>
              <a:t>，所獲得績效表現愈好。</a:t>
            </a:r>
            <a:endParaRPr kumimoji="1" lang="en-US" altLang="zh-TW" sz="2200" dirty="0">
              <a:latin typeface="Times New Roman" panose="02020603050405020304" pitchFamily="18" charset="0"/>
              <a:ea typeface="標楷體" panose="03000509000000000000" pitchFamily="65" charset="-120"/>
            </a:endParaRPr>
          </a:p>
          <a:p>
            <a:pPr marL="742950" lvl="1" indent="-285750" fontAlgn="base">
              <a:lnSpc>
                <a:spcPct val="130000"/>
              </a:lnSpc>
              <a:spcBef>
                <a:spcPct val="20000"/>
              </a:spcBef>
              <a:spcAft>
                <a:spcPct val="0"/>
              </a:spcAft>
              <a:buFont typeface="Arial" panose="020B0604020202020204" pitchFamily="34" charset="0"/>
              <a:buChar char="–"/>
            </a:pPr>
            <a:endParaRPr kumimoji="1" lang="en-US" altLang="zh-TW" sz="2200" dirty="0">
              <a:latin typeface="Times New Roman" panose="02020603050405020304" pitchFamily="18" charset="0"/>
              <a:ea typeface="標楷體" panose="03000509000000000000" pitchFamily="65" charset="-120"/>
            </a:endParaRPr>
          </a:p>
          <a:p>
            <a:pPr marL="742950" lvl="1" indent="-285750" fontAlgn="base">
              <a:lnSpc>
                <a:spcPct val="130000"/>
              </a:lnSpc>
              <a:spcBef>
                <a:spcPct val="20000"/>
              </a:spcBef>
              <a:spcAft>
                <a:spcPct val="0"/>
              </a:spcAft>
              <a:buFont typeface="Arial" panose="020B0604020202020204" pitchFamily="34" charset="0"/>
              <a:buChar char="–"/>
            </a:pPr>
            <a:r>
              <a:rPr kumimoji="1" lang="zh-TW" altLang="en-US" sz="2200" b="1" dirty="0">
                <a:latin typeface="Times New Roman" panose="02020603050405020304" pitchFamily="18" charset="0"/>
                <a:ea typeface="標楷體" panose="03000509000000000000" pitchFamily="65" charset="-120"/>
              </a:rPr>
              <a:t>年數包含著另一種含義即為選股</a:t>
            </a:r>
            <a:r>
              <a:rPr kumimoji="1" lang="zh-TW" altLang="en-US" sz="2200" dirty="0">
                <a:latin typeface="Times New Roman" panose="02020603050405020304" pitchFamily="18" charset="0"/>
                <a:ea typeface="標楷體" panose="03000509000000000000" pitchFamily="65" charset="-120"/>
              </a:rPr>
              <a:t>，若訓練集以 </a:t>
            </a:r>
            <a:r>
              <a:rPr kumimoji="1" lang="en-US" altLang="zh-TW" sz="2200" dirty="0">
                <a:latin typeface="Times New Roman" panose="02020603050405020304" pitchFamily="18" charset="0"/>
                <a:ea typeface="標楷體" panose="03000509000000000000" pitchFamily="65" charset="-120"/>
              </a:rPr>
              <a:t>20 </a:t>
            </a:r>
            <a:r>
              <a:rPr kumimoji="1" lang="zh-TW" altLang="en-US" sz="2200" dirty="0">
                <a:latin typeface="Times New Roman" panose="02020603050405020304" pitchFamily="18" charset="0"/>
                <a:ea typeface="標楷體" panose="03000509000000000000" pitchFamily="65" charset="-120"/>
              </a:rPr>
              <a:t>年為基準，那股票清單只能為上市超過 </a:t>
            </a:r>
            <a:r>
              <a:rPr kumimoji="1" lang="en-US" altLang="zh-TW" sz="2200" dirty="0">
                <a:latin typeface="Times New Roman" panose="02020603050405020304" pitchFamily="18" charset="0"/>
                <a:ea typeface="標楷體" panose="03000509000000000000" pitchFamily="65" charset="-120"/>
              </a:rPr>
              <a:t>20 </a:t>
            </a:r>
            <a:r>
              <a:rPr kumimoji="1" lang="zh-TW" altLang="en-US" sz="2200" dirty="0">
                <a:latin typeface="Times New Roman" panose="02020603050405020304" pitchFamily="18" charset="0"/>
                <a:ea typeface="標楷體" panose="03000509000000000000" pitchFamily="65" charset="-120"/>
              </a:rPr>
              <a:t>年的股票，所以股票備選清單會限制在特定範圍。</a:t>
            </a:r>
            <a:endParaRPr kumimoji="1" lang="en-US" altLang="zh-TW" sz="2200" dirty="0">
              <a:latin typeface="Times New Roman" panose="02020603050405020304" pitchFamily="18" charset="0"/>
              <a:ea typeface="標楷體" panose="03000509000000000000" pitchFamily="65" charset="-120"/>
            </a:endParaRPr>
          </a:p>
          <a:p>
            <a:pPr marL="742950" lvl="1" indent="-285750" fontAlgn="base">
              <a:lnSpc>
                <a:spcPct val="130000"/>
              </a:lnSpc>
              <a:spcBef>
                <a:spcPct val="20000"/>
              </a:spcBef>
              <a:spcAft>
                <a:spcPct val="0"/>
              </a:spcAft>
              <a:buFont typeface="Arial" panose="020B0604020202020204" pitchFamily="34" charset="0"/>
              <a:buChar char="–"/>
            </a:pPr>
            <a:endParaRPr kumimoji="1" lang="en-US" altLang="zh-TW" sz="22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34148014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5">
            <a:extLst>
              <a:ext uri="{FF2B5EF4-FFF2-40B4-BE49-F238E27FC236}">
                <a16:creationId xmlns:a16="http://schemas.microsoft.com/office/drawing/2014/main" id="{43AB43F4-931E-402D-ABA3-DAD45D271163}"/>
              </a:ext>
            </a:extLst>
          </p:cNvPr>
          <p:cNvSpPr/>
          <p:nvPr/>
        </p:nvSpPr>
        <p:spPr>
          <a:xfrm>
            <a:off x="1320802" y="1"/>
            <a:ext cx="9550398" cy="771316"/>
          </a:xfrm>
          <a:custGeom>
            <a:avLst/>
            <a:gdLst>
              <a:gd name="connsiteX0" fmla="*/ 0 w 9550398"/>
              <a:gd name="connsiteY0" fmla="*/ 0 h 638381"/>
              <a:gd name="connsiteX1" fmla="*/ 9550398 w 9550398"/>
              <a:gd name="connsiteY1" fmla="*/ 0 h 638381"/>
              <a:gd name="connsiteX2" fmla="*/ 9550398 w 9550398"/>
              <a:gd name="connsiteY2" fmla="*/ 549495 h 638381"/>
              <a:gd name="connsiteX3" fmla="*/ 9461512 w 9550398"/>
              <a:gd name="connsiteY3" fmla="*/ 638381 h 638381"/>
              <a:gd name="connsiteX4" fmla="*/ 88886 w 9550398"/>
              <a:gd name="connsiteY4" fmla="*/ 638381 h 638381"/>
              <a:gd name="connsiteX5" fmla="*/ 0 w 9550398"/>
              <a:gd name="connsiteY5" fmla="*/ 549495 h 638381"/>
              <a:gd name="connsiteX6" fmla="*/ 0 w 9550398"/>
              <a:gd name="connsiteY6" fmla="*/ 0 h 63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0398" h="638381">
                <a:moveTo>
                  <a:pt x="0" y="0"/>
                </a:moveTo>
                <a:lnTo>
                  <a:pt x="9550398" y="0"/>
                </a:lnTo>
                <a:lnTo>
                  <a:pt x="9550398" y="549495"/>
                </a:lnTo>
                <a:cubicBezTo>
                  <a:pt x="9550398" y="598585"/>
                  <a:pt x="9510602" y="638381"/>
                  <a:pt x="9461512" y="638381"/>
                </a:cubicBezTo>
                <a:lnTo>
                  <a:pt x="88886" y="638381"/>
                </a:lnTo>
                <a:cubicBezTo>
                  <a:pt x="39796" y="638381"/>
                  <a:pt x="0" y="598585"/>
                  <a:pt x="0" y="549495"/>
                </a:cubicBez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標楷體" panose="03000509000000000000" pitchFamily="65" charset="-120"/>
                <a:ea typeface="標楷體" panose="03000509000000000000" pitchFamily="65" charset="-120"/>
              </a:rPr>
              <a:t>結論</a:t>
            </a:r>
            <a:r>
              <a:rPr lang="en-US" altLang="zh-TW" sz="3600" b="1"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(3/3)</a:t>
            </a:r>
            <a:endParaRPr lang="zh-CN" altLang="en-US" sz="3600" b="1"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 name="投影片編號版面配置區 5">
            <a:extLst>
              <a:ext uri="{FF2B5EF4-FFF2-40B4-BE49-F238E27FC236}">
                <a16:creationId xmlns:a16="http://schemas.microsoft.com/office/drawing/2014/main" id="{64E6C26C-8DF3-402B-A302-D62DC32CEBAE}"/>
              </a:ext>
            </a:extLst>
          </p:cNvPr>
          <p:cNvSpPr>
            <a:spLocks noGrp="1"/>
          </p:cNvSpPr>
          <p:nvPr>
            <p:ph type="sldNum" sz="quarter" idx="12"/>
          </p:nvPr>
        </p:nvSpPr>
        <p:spPr/>
        <p:txBody>
          <a:bodyPr/>
          <a:lstStyle/>
          <a:p>
            <a:fld id="{22A865DF-6F26-4D35-B0EB-90B9C6888EB6}" type="slidenum">
              <a:rPr lang="zh-TW" altLang="en-US" smtClean="0"/>
              <a:t>54</a:t>
            </a:fld>
            <a:endParaRPr lang="zh-TW" altLang="en-US"/>
          </a:p>
        </p:txBody>
      </p:sp>
      <p:sp>
        <p:nvSpPr>
          <p:cNvPr id="13" name="內容版面配置區 2">
            <a:extLst>
              <a:ext uri="{FF2B5EF4-FFF2-40B4-BE49-F238E27FC236}">
                <a16:creationId xmlns:a16="http://schemas.microsoft.com/office/drawing/2014/main" id="{369A0551-0A47-5C53-D3CD-1032F6326C98}"/>
              </a:ext>
            </a:extLst>
          </p:cNvPr>
          <p:cNvSpPr>
            <a:spLocks noGrp="1"/>
          </p:cNvSpPr>
          <p:nvPr>
            <p:ph idx="1"/>
          </p:nvPr>
        </p:nvSpPr>
        <p:spPr>
          <a:xfrm>
            <a:off x="1130710" y="1018974"/>
            <a:ext cx="10223090" cy="5234342"/>
          </a:xfrm>
        </p:spPr>
        <p:txBody>
          <a:bodyPr>
            <a:normAutofit fontScale="77500" lnSpcReduction="20000"/>
          </a:bodyPr>
          <a:lstStyle/>
          <a:p>
            <a:pPr algn="just">
              <a:lnSpc>
                <a:spcPct val="150000"/>
              </a:lnSpc>
            </a:pPr>
            <a:r>
              <a:rPr lang="en-US" altLang="zh-TW" sz="2500" b="1" kern="100" dirty="0">
                <a:latin typeface="Times New Roman" panose="02020603050405020304" pitchFamily="18" charset="0"/>
                <a:ea typeface="標楷體" panose="03000509000000000000" pitchFamily="65" charset="-120"/>
                <a:cs typeface="Times New Roman" panose="02020603050405020304" pitchFamily="18" charset="0"/>
              </a:rPr>
              <a:t>2016 </a:t>
            </a:r>
            <a:r>
              <a:rPr lang="zh-TW" altLang="en-US" sz="2500" b="1" kern="100" dirty="0">
                <a:latin typeface="Times New Roman" panose="02020603050405020304" pitchFamily="18" charset="0"/>
                <a:ea typeface="標楷體" panose="03000509000000000000" pitchFamily="65" charset="-120"/>
                <a:cs typeface="Times New Roman" panose="02020603050405020304" pitchFamily="18" charset="0"/>
              </a:rPr>
              <a:t>年至 </a:t>
            </a:r>
            <a:r>
              <a:rPr lang="en-US" altLang="zh-TW" sz="2500" b="1" kern="100" dirty="0">
                <a:latin typeface="Times New Roman" panose="02020603050405020304" pitchFamily="18" charset="0"/>
                <a:ea typeface="標楷體" panose="03000509000000000000" pitchFamily="65" charset="-120"/>
                <a:cs typeface="Times New Roman" panose="02020603050405020304" pitchFamily="18" charset="0"/>
              </a:rPr>
              <a:t>2020 </a:t>
            </a:r>
            <a:r>
              <a:rPr lang="zh-TW" altLang="en-US" sz="2500" b="1" kern="100" dirty="0">
                <a:latin typeface="Times New Roman" panose="02020603050405020304" pitchFamily="18" charset="0"/>
                <a:ea typeface="標楷體" panose="03000509000000000000" pitchFamily="65" charset="-120"/>
                <a:cs typeface="Times New Roman" panose="02020603050405020304" pitchFamily="18" charset="0"/>
              </a:rPr>
              <a:t>年基於在當年所發生事件影響到當年股市表現</a:t>
            </a:r>
            <a:r>
              <a:rPr lang="zh-TW" altLang="zh-TW" sz="2500" b="1" kern="100" dirty="0">
                <a:latin typeface="Times New Roman" panose="02020603050405020304" pitchFamily="18" charset="0"/>
                <a:ea typeface="標楷體" panose="03000509000000000000" pitchFamily="65" charset="-120"/>
                <a:cs typeface="Times New Roman" panose="02020603050405020304" pitchFamily="18" charset="0"/>
              </a:rPr>
              <a:t>：</a:t>
            </a:r>
          </a:p>
          <a:p>
            <a:pPr marL="914400" lvl="1" indent="-457200" fontAlgn="base">
              <a:lnSpc>
                <a:spcPct val="130000"/>
              </a:lnSpc>
              <a:spcBef>
                <a:spcPct val="20000"/>
              </a:spcBef>
              <a:spcAft>
                <a:spcPct val="0"/>
              </a:spcAft>
              <a:buFont typeface="+mj-lt"/>
              <a:buAutoNum type="arabicPeriod"/>
            </a:pPr>
            <a:r>
              <a:rPr kumimoji="1" lang="en-US" altLang="zh-TW" sz="2200" dirty="0">
                <a:latin typeface="Times New Roman" panose="02020603050405020304" pitchFamily="18" charset="0"/>
                <a:ea typeface="標楷體" panose="03000509000000000000" pitchFamily="65" charset="-120"/>
              </a:rPr>
              <a:t>2016</a:t>
            </a:r>
            <a:r>
              <a:rPr kumimoji="1" lang="zh-TW" altLang="en-US" sz="2200" dirty="0">
                <a:latin typeface="Times New Roman" panose="02020603050405020304" pitchFamily="18" charset="0"/>
                <a:ea typeface="標楷體" panose="03000509000000000000" pitchFamily="65" charset="-120"/>
              </a:rPr>
              <a:t> 年 歷經美國總統川普當選</a:t>
            </a:r>
            <a:r>
              <a:rPr kumimoji="1" lang="en-US" altLang="zh-TW" sz="2200" dirty="0">
                <a:latin typeface="Times New Roman" panose="02020603050405020304" pitchFamily="18" charset="0"/>
                <a:ea typeface="標楷體" panose="03000509000000000000" pitchFamily="65" charset="-120"/>
              </a:rPr>
              <a:t>(11 </a:t>
            </a:r>
            <a:r>
              <a:rPr kumimoji="1" lang="zh-TW" altLang="en-US" sz="2200" dirty="0">
                <a:latin typeface="Times New Roman" panose="02020603050405020304" pitchFamily="18" charset="0"/>
                <a:ea typeface="標楷體" panose="03000509000000000000" pitchFamily="65" charset="-120"/>
              </a:rPr>
              <a:t>月</a:t>
            </a:r>
            <a:r>
              <a:rPr kumimoji="1" lang="en-US" altLang="zh-TW" sz="2200" dirty="0">
                <a:latin typeface="Times New Roman" panose="02020603050405020304" pitchFamily="18" charset="0"/>
                <a:ea typeface="標楷體" panose="03000509000000000000" pitchFamily="65" charset="-120"/>
              </a:rPr>
              <a:t>)</a:t>
            </a:r>
            <a:r>
              <a:rPr kumimoji="1" lang="zh-TW" altLang="en-US" sz="2200" dirty="0">
                <a:latin typeface="Times New Roman" panose="02020603050405020304" pitchFamily="18" charset="0"/>
                <a:ea typeface="標楷體" panose="03000509000000000000" pitchFamily="65" charset="-120"/>
              </a:rPr>
              <a:t>、美國升息</a:t>
            </a:r>
            <a:r>
              <a:rPr kumimoji="1" lang="en-US" altLang="zh-TW" sz="2200" dirty="0">
                <a:latin typeface="Times New Roman" panose="02020603050405020304" pitchFamily="18" charset="0"/>
                <a:ea typeface="標楷體" panose="03000509000000000000" pitchFamily="65" charset="-120"/>
              </a:rPr>
              <a:t>(12 </a:t>
            </a:r>
            <a:r>
              <a:rPr kumimoji="1" lang="zh-TW" altLang="en-US" sz="2200" dirty="0">
                <a:latin typeface="Times New Roman" panose="02020603050405020304" pitchFamily="18" charset="0"/>
                <a:ea typeface="標楷體" panose="03000509000000000000" pitchFamily="65" charset="-120"/>
              </a:rPr>
              <a:t>月</a:t>
            </a:r>
            <a:r>
              <a:rPr kumimoji="1" lang="en-US" altLang="zh-TW" sz="2200" dirty="0">
                <a:latin typeface="Times New Roman" panose="02020603050405020304" pitchFamily="18" charset="0"/>
                <a:ea typeface="標楷體" panose="03000509000000000000" pitchFamily="65" charset="-120"/>
              </a:rPr>
              <a:t>)</a:t>
            </a:r>
            <a:r>
              <a:rPr kumimoji="1" lang="zh-TW" altLang="en-US" sz="2200" dirty="0">
                <a:latin typeface="Times New Roman" panose="02020603050405020304" pitchFamily="18" charset="0"/>
                <a:ea typeface="標楷體" panose="03000509000000000000" pitchFamily="65" charset="-120"/>
              </a:rPr>
              <a:t> ，</a:t>
            </a:r>
            <a:endParaRPr kumimoji="1" lang="en-US" altLang="zh-TW" sz="2200" dirty="0">
              <a:latin typeface="Times New Roman" panose="02020603050405020304" pitchFamily="18" charset="0"/>
              <a:ea typeface="標楷體" panose="03000509000000000000" pitchFamily="65" charset="-120"/>
            </a:endParaRPr>
          </a:p>
          <a:p>
            <a:pPr marL="742950" lvl="1" indent="-285750" fontAlgn="base">
              <a:lnSpc>
                <a:spcPct val="130000"/>
              </a:lnSpc>
              <a:spcBef>
                <a:spcPct val="20000"/>
              </a:spcBef>
              <a:spcAft>
                <a:spcPct val="0"/>
              </a:spcAft>
              <a:buFont typeface="Arial" panose="020B0604020202020204" pitchFamily="34" charset="0"/>
              <a:buChar char="–"/>
            </a:pPr>
            <a:r>
              <a:rPr kumimoji="1" lang="zh-TW" altLang="en-US" sz="2200" dirty="0">
                <a:latin typeface="Times New Roman" panose="02020603050405020304" pitchFamily="18" charset="0"/>
                <a:ea typeface="標楷體" panose="03000509000000000000" pitchFamily="65" charset="-120"/>
              </a:rPr>
              <a:t>以 </a:t>
            </a:r>
            <a:r>
              <a:rPr kumimoji="1" lang="en-US" altLang="zh-TW" sz="2200" dirty="0">
                <a:latin typeface="Times New Roman" panose="02020603050405020304" pitchFamily="18" charset="0"/>
                <a:ea typeface="標楷體" panose="03000509000000000000" pitchFamily="65" charset="-120"/>
              </a:rPr>
              <a:t>A2C </a:t>
            </a:r>
            <a:r>
              <a:rPr kumimoji="1" lang="zh-TW" altLang="en-US" sz="2200" dirty="0">
                <a:latin typeface="Times New Roman" panose="02020603050405020304" pitchFamily="18" charset="0"/>
                <a:ea typeface="標楷體" panose="03000509000000000000" pitchFamily="65" charset="-120"/>
              </a:rPr>
              <a:t>模型得出獲利為積極型 </a:t>
            </a:r>
            <a:r>
              <a:rPr kumimoji="1" lang="en-US" altLang="zh-TW" sz="2200" dirty="0">
                <a:latin typeface="Times New Roman" panose="02020603050405020304" pitchFamily="18" charset="0"/>
                <a:ea typeface="標楷體" panose="03000509000000000000" pitchFamily="65" charset="-120"/>
              </a:rPr>
              <a:t>52.35% &gt;</a:t>
            </a:r>
            <a:r>
              <a:rPr kumimoji="1" lang="zh-TW" altLang="en-US" sz="2200" dirty="0">
                <a:latin typeface="Times New Roman" panose="02020603050405020304" pitchFamily="18" charset="0"/>
                <a:ea typeface="標楷體" panose="03000509000000000000" pitchFamily="65" charset="-120"/>
              </a:rPr>
              <a:t>穩健型 </a:t>
            </a:r>
            <a:r>
              <a:rPr kumimoji="1" lang="en-US" altLang="zh-TW" sz="2200" dirty="0">
                <a:latin typeface="Times New Roman" panose="02020603050405020304" pitchFamily="18" charset="0"/>
                <a:ea typeface="標楷體" panose="03000509000000000000" pitchFamily="65" charset="-120"/>
              </a:rPr>
              <a:t>12.74% &gt;</a:t>
            </a:r>
            <a:r>
              <a:rPr kumimoji="1" lang="zh-TW" altLang="en-US" sz="2200" dirty="0">
                <a:latin typeface="Times New Roman" panose="02020603050405020304" pitchFamily="18" charset="0"/>
                <a:ea typeface="標楷體" panose="03000509000000000000" pitchFamily="65" charset="-120"/>
              </a:rPr>
              <a:t>保守型 </a:t>
            </a:r>
            <a:r>
              <a:rPr kumimoji="1" lang="en-US" altLang="zh-TW" sz="2200" dirty="0">
                <a:latin typeface="Times New Roman" panose="02020603050405020304" pitchFamily="18" charset="0"/>
                <a:ea typeface="標楷體" panose="03000509000000000000" pitchFamily="65" charset="-120"/>
              </a:rPr>
              <a:t>7.67%</a:t>
            </a:r>
            <a:r>
              <a:rPr kumimoji="1" lang="zh-TW" altLang="en-US" sz="2200" dirty="0">
                <a:latin typeface="Times New Roman" panose="02020603050405020304" pitchFamily="18" charset="0"/>
                <a:ea typeface="標楷體" panose="03000509000000000000" pitchFamily="65" charset="-120"/>
              </a:rPr>
              <a:t>。</a:t>
            </a:r>
            <a:endParaRPr kumimoji="1" lang="en-US" altLang="zh-TW" sz="2200" dirty="0">
              <a:latin typeface="Times New Roman" panose="02020603050405020304" pitchFamily="18" charset="0"/>
              <a:ea typeface="標楷體" panose="03000509000000000000" pitchFamily="65" charset="-120"/>
            </a:endParaRPr>
          </a:p>
          <a:p>
            <a:pPr marL="457200" lvl="1" indent="0" fontAlgn="base">
              <a:lnSpc>
                <a:spcPct val="130000"/>
              </a:lnSpc>
              <a:spcBef>
                <a:spcPct val="20000"/>
              </a:spcBef>
              <a:spcAft>
                <a:spcPct val="0"/>
              </a:spcAft>
              <a:buNone/>
            </a:pPr>
            <a:endParaRPr kumimoji="1" lang="en-US" altLang="zh-TW" sz="2200" dirty="0">
              <a:latin typeface="Times New Roman" panose="02020603050405020304" pitchFamily="18" charset="0"/>
              <a:ea typeface="標楷體" panose="03000509000000000000" pitchFamily="65" charset="-120"/>
            </a:endParaRPr>
          </a:p>
          <a:p>
            <a:pPr marL="914400" lvl="1" indent="-457200" fontAlgn="base">
              <a:lnSpc>
                <a:spcPct val="130000"/>
              </a:lnSpc>
              <a:spcBef>
                <a:spcPct val="20000"/>
              </a:spcBef>
              <a:spcAft>
                <a:spcPct val="0"/>
              </a:spcAft>
              <a:buFont typeface="+mj-lt"/>
              <a:buAutoNum type="arabicPeriod" startAt="2"/>
            </a:pPr>
            <a:r>
              <a:rPr kumimoji="1" lang="en-US" altLang="zh-TW" sz="2200" dirty="0">
                <a:latin typeface="Times New Roman" panose="02020603050405020304" pitchFamily="18" charset="0"/>
                <a:ea typeface="標楷體" panose="03000509000000000000" pitchFamily="65" charset="-120"/>
              </a:rPr>
              <a:t>2017 </a:t>
            </a:r>
            <a:r>
              <a:rPr kumimoji="1" lang="zh-TW" altLang="en-US" sz="2200" dirty="0">
                <a:latin typeface="Times New Roman" panose="02020603050405020304" pitchFamily="18" charset="0"/>
                <a:ea typeface="標楷體" panose="03000509000000000000" pitchFamily="65" charset="-120"/>
              </a:rPr>
              <a:t>年投資人對股市看好並進行投資，</a:t>
            </a:r>
            <a:endParaRPr kumimoji="1" lang="en-US" altLang="zh-TW" sz="2200" dirty="0">
              <a:latin typeface="Times New Roman" panose="02020603050405020304" pitchFamily="18" charset="0"/>
              <a:ea typeface="標楷體" panose="03000509000000000000" pitchFamily="65" charset="-120"/>
            </a:endParaRPr>
          </a:p>
          <a:p>
            <a:pPr marL="742950" lvl="1" indent="-285750" fontAlgn="base">
              <a:lnSpc>
                <a:spcPct val="130000"/>
              </a:lnSpc>
              <a:spcBef>
                <a:spcPct val="20000"/>
              </a:spcBef>
              <a:spcAft>
                <a:spcPct val="0"/>
              </a:spcAft>
              <a:buFont typeface="Arial" panose="020B0604020202020204" pitchFamily="34" charset="0"/>
              <a:buChar char="–"/>
            </a:pPr>
            <a:r>
              <a:rPr kumimoji="1" lang="zh-TW" altLang="en-US" sz="2200" dirty="0">
                <a:latin typeface="Times New Roman" panose="02020603050405020304" pitchFamily="18" charset="0"/>
                <a:ea typeface="標楷體" panose="03000509000000000000" pitchFamily="65" charset="-120"/>
              </a:rPr>
              <a:t>以 </a:t>
            </a:r>
            <a:r>
              <a:rPr kumimoji="1" lang="en-US" altLang="zh-TW" sz="2200" dirty="0">
                <a:latin typeface="Times New Roman" panose="02020603050405020304" pitchFamily="18" charset="0"/>
                <a:ea typeface="標楷體" panose="03000509000000000000" pitchFamily="65" charset="-120"/>
              </a:rPr>
              <a:t>A2C </a:t>
            </a:r>
            <a:r>
              <a:rPr kumimoji="1" lang="zh-TW" altLang="en-US" sz="2200" dirty="0">
                <a:latin typeface="Times New Roman" panose="02020603050405020304" pitchFamily="18" charset="0"/>
                <a:ea typeface="標楷體" panose="03000509000000000000" pitchFamily="65" charset="-120"/>
              </a:rPr>
              <a:t>模型得出獲利為積極型 </a:t>
            </a:r>
            <a:r>
              <a:rPr kumimoji="1" lang="en-US" altLang="zh-TW" sz="2200" dirty="0">
                <a:latin typeface="Times New Roman" panose="02020603050405020304" pitchFamily="18" charset="0"/>
                <a:ea typeface="標楷體" panose="03000509000000000000" pitchFamily="65" charset="-120"/>
              </a:rPr>
              <a:t>99.69% &gt;</a:t>
            </a:r>
            <a:r>
              <a:rPr kumimoji="1" lang="zh-TW" altLang="en-US" sz="2200" dirty="0">
                <a:latin typeface="Times New Roman" panose="02020603050405020304" pitchFamily="18" charset="0"/>
                <a:ea typeface="標楷體" panose="03000509000000000000" pitchFamily="65" charset="-120"/>
              </a:rPr>
              <a:t>保守型 </a:t>
            </a:r>
            <a:r>
              <a:rPr kumimoji="1" lang="en-US" altLang="zh-TW" sz="2200" dirty="0">
                <a:latin typeface="Times New Roman" panose="02020603050405020304" pitchFamily="18" charset="0"/>
                <a:ea typeface="標楷體" panose="03000509000000000000" pitchFamily="65" charset="-120"/>
              </a:rPr>
              <a:t>49.61% &gt; </a:t>
            </a:r>
            <a:r>
              <a:rPr kumimoji="1" lang="zh-TW" altLang="en-US" sz="2200" dirty="0">
                <a:latin typeface="Times New Roman" panose="02020603050405020304" pitchFamily="18" charset="0"/>
                <a:ea typeface="標楷體" panose="03000509000000000000" pitchFamily="65" charset="-120"/>
              </a:rPr>
              <a:t>穩健型 </a:t>
            </a:r>
            <a:r>
              <a:rPr kumimoji="1" lang="en-US" altLang="zh-TW" sz="2200" dirty="0">
                <a:latin typeface="Times New Roman" panose="02020603050405020304" pitchFamily="18" charset="0"/>
                <a:ea typeface="標楷體" panose="03000509000000000000" pitchFamily="65" charset="-120"/>
              </a:rPr>
              <a:t>12.04% </a:t>
            </a:r>
            <a:r>
              <a:rPr kumimoji="1" lang="zh-TW" altLang="en-US" sz="2200" dirty="0">
                <a:latin typeface="Times New Roman" panose="02020603050405020304" pitchFamily="18" charset="0"/>
                <a:ea typeface="標楷體" panose="03000509000000000000" pitchFamily="65" charset="-120"/>
              </a:rPr>
              <a:t>。</a:t>
            </a:r>
            <a:endParaRPr kumimoji="1" lang="en-US" altLang="zh-TW" sz="2200" dirty="0">
              <a:latin typeface="Times New Roman" panose="02020603050405020304" pitchFamily="18" charset="0"/>
              <a:ea typeface="標楷體" panose="03000509000000000000" pitchFamily="65" charset="-120"/>
            </a:endParaRPr>
          </a:p>
          <a:p>
            <a:pPr marL="742950" lvl="1" indent="-285750" fontAlgn="base">
              <a:lnSpc>
                <a:spcPct val="130000"/>
              </a:lnSpc>
              <a:spcBef>
                <a:spcPct val="20000"/>
              </a:spcBef>
              <a:spcAft>
                <a:spcPct val="0"/>
              </a:spcAft>
              <a:buFont typeface="Arial" panose="020B0604020202020204" pitchFamily="34" charset="0"/>
              <a:buChar char="–"/>
            </a:pPr>
            <a:endParaRPr kumimoji="1" lang="en-US" altLang="zh-TW" sz="2200" dirty="0">
              <a:latin typeface="Times New Roman" panose="02020603050405020304" pitchFamily="18" charset="0"/>
              <a:ea typeface="標楷體" panose="03000509000000000000" pitchFamily="65" charset="-120"/>
            </a:endParaRPr>
          </a:p>
          <a:p>
            <a:pPr marL="914400" lvl="1" indent="-457200" fontAlgn="base">
              <a:lnSpc>
                <a:spcPct val="130000"/>
              </a:lnSpc>
              <a:spcBef>
                <a:spcPct val="20000"/>
              </a:spcBef>
              <a:spcAft>
                <a:spcPct val="0"/>
              </a:spcAft>
              <a:buFont typeface="+mj-lt"/>
              <a:buAutoNum type="arabicPeriod" startAt="3"/>
            </a:pPr>
            <a:r>
              <a:rPr kumimoji="1" lang="en-US" altLang="zh-TW" sz="2200" dirty="0">
                <a:latin typeface="Times New Roman" panose="02020603050405020304" pitchFamily="18" charset="0"/>
                <a:ea typeface="標楷體" panose="03000509000000000000" pitchFamily="65" charset="-120"/>
              </a:rPr>
              <a:t>2018 </a:t>
            </a:r>
            <a:r>
              <a:rPr kumimoji="1" lang="zh-TW" altLang="en-US" sz="2200" dirty="0">
                <a:latin typeface="Times New Roman" panose="02020603050405020304" pitchFamily="18" charset="0"/>
                <a:ea typeface="標楷體" panose="03000509000000000000" pitchFamily="65" charset="-120"/>
              </a:rPr>
              <a:t>年 </a:t>
            </a:r>
            <a:r>
              <a:rPr kumimoji="1" lang="en-US" altLang="zh-TW" sz="2200" dirty="0">
                <a:latin typeface="Times New Roman" panose="02020603050405020304" pitchFamily="18" charset="0"/>
                <a:ea typeface="標楷體" panose="03000509000000000000" pitchFamily="65" charset="-120"/>
              </a:rPr>
              <a:t>10 </a:t>
            </a:r>
            <a:r>
              <a:rPr kumimoji="1" lang="zh-TW" altLang="en-US" sz="2200" dirty="0">
                <a:latin typeface="Times New Roman" panose="02020603050405020304" pitchFamily="18" charset="0"/>
                <a:ea typeface="標楷體" panose="03000509000000000000" pitchFamily="65" charset="-120"/>
              </a:rPr>
              <a:t>月因美中貿易戰造成股市崩盤，全年都只有虧損的命運，</a:t>
            </a:r>
            <a:endParaRPr kumimoji="1" lang="en-US" altLang="zh-TW" sz="2200" dirty="0">
              <a:latin typeface="Times New Roman" panose="02020603050405020304" pitchFamily="18" charset="0"/>
              <a:ea typeface="標楷體" panose="03000509000000000000" pitchFamily="65" charset="-120"/>
            </a:endParaRPr>
          </a:p>
          <a:p>
            <a:pPr marL="742950" lvl="1" indent="-285750" fontAlgn="base">
              <a:lnSpc>
                <a:spcPct val="130000"/>
              </a:lnSpc>
              <a:spcBef>
                <a:spcPct val="20000"/>
              </a:spcBef>
              <a:spcAft>
                <a:spcPct val="0"/>
              </a:spcAft>
              <a:buFont typeface="Arial" panose="020B0604020202020204" pitchFamily="34" charset="0"/>
              <a:buChar char="–"/>
            </a:pPr>
            <a:r>
              <a:rPr kumimoji="1" lang="zh-TW" altLang="en-US" sz="2200" dirty="0">
                <a:latin typeface="Times New Roman" panose="02020603050405020304" pitchFamily="18" charset="0"/>
                <a:ea typeface="標楷體" panose="03000509000000000000" pitchFamily="65" charset="-120"/>
              </a:rPr>
              <a:t>以 </a:t>
            </a:r>
            <a:r>
              <a:rPr kumimoji="1" lang="en-US" altLang="zh-TW" sz="2200" dirty="0">
                <a:latin typeface="Times New Roman" panose="02020603050405020304" pitchFamily="18" charset="0"/>
                <a:ea typeface="標楷體" panose="03000509000000000000" pitchFamily="65" charset="-120"/>
              </a:rPr>
              <a:t>A2C </a:t>
            </a:r>
            <a:r>
              <a:rPr kumimoji="1" lang="zh-TW" altLang="en-US" sz="2200" dirty="0">
                <a:latin typeface="Times New Roman" panose="02020603050405020304" pitchFamily="18" charset="0"/>
                <a:ea typeface="標楷體" panose="03000509000000000000" pitchFamily="65" charset="-120"/>
              </a:rPr>
              <a:t>模型得出獲利為保守型 </a:t>
            </a:r>
            <a:r>
              <a:rPr kumimoji="1" lang="en-US" altLang="zh-TW" sz="2200" dirty="0">
                <a:latin typeface="Times New Roman" panose="02020603050405020304" pitchFamily="18" charset="0"/>
                <a:ea typeface="標楷體" panose="03000509000000000000" pitchFamily="65" charset="-120"/>
              </a:rPr>
              <a:t>6.40% &gt; </a:t>
            </a:r>
            <a:r>
              <a:rPr kumimoji="1" lang="zh-TW" altLang="en-US" sz="2200" dirty="0">
                <a:latin typeface="Times New Roman" panose="02020603050405020304" pitchFamily="18" charset="0"/>
                <a:ea typeface="標楷體" panose="03000509000000000000" pitchFamily="65" charset="-120"/>
              </a:rPr>
              <a:t>穩健型</a:t>
            </a:r>
            <a:r>
              <a:rPr kumimoji="1" lang="en-US" altLang="zh-TW" sz="2200" dirty="0">
                <a:latin typeface="Times New Roman" panose="02020603050405020304" pitchFamily="18" charset="0"/>
                <a:ea typeface="標楷體" panose="03000509000000000000" pitchFamily="65" charset="-120"/>
              </a:rPr>
              <a:t>-8.83% &gt; </a:t>
            </a:r>
            <a:r>
              <a:rPr kumimoji="1" lang="zh-TW" altLang="en-US" sz="2200" dirty="0">
                <a:latin typeface="Times New Roman" panose="02020603050405020304" pitchFamily="18" charset="0"/>
                <a:ea typeface="標楷體" panose="03000509000000000000" pitchFamily="65" charset="-120"/>
              </a:rPr>
              <a:t>積極型</a:t>
            </a:r>
            <a:r>
              <a:rPr kumimoji="1" lang="en-US" altLang="zh-TW" sz="2200" dirty="0">
                <a:latin typeface="Times New Roman" panose="02020603050405020304" pitchFamily="18" charset="0"/>
                <a:ea typeface="標楷體" panose="03000509000000000000" pitchFamily="65" charset="-120"/>
              </a:rPr>
              <a:t>-22.34%</a:t>
            </a:r>
            <a:r>
              <a:rPr kumimoji="1" lang="zh-TW" altLang="en-US" sz="2200" dirty="0">
                <a:latin typeface="Times New Roman" panose="02020603050405020304" pitchFamily="18" charset="0"/>
                <a:ea typeface="標楷體" panose="03000509000000000000" pitchFamily="65" charset="-120"/>
              </a:rPr>
              <a:t>。</a:t>
            </a:r>
            <a:endParaRPr kumimoji="1" lang="en-US" altLang="zh-TW" sz="2200" dirty="0">
              <a:latin typeface="Times New Roman" panose="02020603050405020304" pitchFamily="18" charset="0"/>
              <a:ea typeface="標楷體" panose="03000509000000000000" pitchFamily="65" charset="-120"/>
            </a:endParaRPr>
          </a:p>
          <a:p>
            <a:pPr marL="742950" lvl="1" indent="-285750" fontAlgn="base">
              <a:lnSpc>
                <a:spcPct val="130000"/>
              </a:lnSpc>
              <a:spcBef>
                <a:spcPct val="20000"/>
              </a:spcBef>
              <a:spcAft>
                <a:spcPct val="0"/>
              </a:spcAft>
              <a:buFont typeface="Arial" panose="020B0604020202020204" pitchFamily="34" charset="0"/>
              <a:buChar char="–"/>
            </a:pPr>
            <a:endParaRPr kumimoji="1" lang="en-US" altLang="zh-TW" sz="2200" dirty="0">
              <a:latin typeface="Times New Roman" panose="02020603050405020304" pitchFamily="18" charset="0"/>
              <a:ea typeface="標楷體" panose="03000509000000000000" pitchFamily="65" charset="-120"/>
            </a:endParaRPr>
          </a:p>
          <a:p>
            <a:pPr marL="914400" lvl="1" indent="-457200" fontAlgn="base">
              <a:lnSpc>
                <a:spcPct val="130000"/>
              </a:lnSpc>
              <a:spcBef>
                <a:spcPct val="20000"/>
              </a:spcBef>
              <a:spcAft>
                <a:spcPct val="0"/>
              </a:spcAft>
              <a:buFont typeface="+mj-lt"/>
              <a:buAutoNum type="arabicPeriod" startAt="4"/>
            </a:pPr>
            <a:r>
              <a:rPr kumimoji="1" lang="en-US" altLang="zh-TW" sz="2200" dirty="0">
                <a:latin typeface="Times New Roman" panose="02020603050405020304" pitchFamily="18" charset="0"/>
                <a:ea typeface="標楷體" panose="03000509000000000000" pitchFamily="65" charset="-120"/>
              </a:rPr>
              <a:t>2019 </a:t>
            </a:r>
            <a:r>
              <a:rPr kumimoji="1" lang="zh-TW" altLang="en-US" sz="2200" dirty="0">
                <a:latin typeface="Times New Roman" panose="02020603050405020304" pitchFamily="18" charset="0"/>
                <a:ea typeface="標楷體" panose="03000509000000000000" pitchFamily="65" charset="-120"/>
              </a:rPr>
              <a:t>年隨著美中重啟貿易協商，台股隨國際股市走勢而跟著向上，</a:t>
            </a:r>
            <a:endParaRPr kumimoji="1" lang="en-US" altLang="zh-TW" sz="2200" dirty="0">
              <a:latin typeface="Times New Roman" panose="02020603050405020304" pitchFamily="18" charset="0"/>
              <a:ea typeface="標楷體" panose="03000509000000000000" pitchFamily="65" charset="-120"/>
            </a:endParaRPr>
          </a:p>
          <a:p>
            <a:pPr marL="742950" lvl="1" indent="-285750" fontAlgn="base">
              <a:lnSpc>
                <a:spcPct val="130000"/>
              </a:lnSpc>
              <a:spcBef>
                <a:spcPct val="20000"/>
              </a:spcBef>
              <a:spcAft>
                <a:spcPct val="0"/>
              </a:spcAft>
              <a:buFont typeface="Arial" panose="020B0604020202020204" pitchFamily="34" charset="0"/>
              <a:buChar char="–"/>
            </a:pPr>
            <a:r>
              <a:rPr kumimoji="1" lang="zh-TW" altLang="en-US" sz="2200" dirty="0">
                <a:latin typeface="Times New Roman" panose="02020603050405020304" pitchFamily="18" charset="0"/>
                <a:ea typeface="標楷體" panose="03000509000000000000" pitchFamily="65" charset="-120"/>
              </a:rPr>
              <a:t>以 </a:t>
            </a:r>
            <a:r>
              <a:rPr kumimoji="1" lang="en-US" altLang="zh-TW" sz="2200" dirty="0">
                <a:latin typeface="Times New Roman" panose="02020603050405020304" pitchFamily="18" charset="0"/>
                <a:ea typeface="標楷體" panose="03000509000000000000" pitchFamily="65" charset="-120"/>
              </a:rPr>
              <a:t>A2C </a:t>
            </a:r>
            <a:r>
              <a:rPr kumimoji="1" lang="zh-TW" altLang="en-US" sz="2200" dirty="0">
                <a:latin typeface="Times New Roman" panose="02020603050405020304" pitchFamily="18" charset="0"/>
                <a:ea typeface="標楷體" panose="03000509000000000000" pitchFamily="65" charset="-120"/>
              </a:rPr>
              <a:t>模型得出獲利為積極型 </a:t>
            </a:r>
            <a:r>
              <a:rPr kumimoji="1" lang="en-US" altLang="zh-TW" sz="2200" dirty="0">
                <a:latin typeface="Times New Roman" panose="02020603050405020304" pitchFamily="18" charset="0"/>
                <a:ea typeface="標楷體" panose="03000509000000000000" pitchFamily="65" charset="-120"/>
              </a:rPr>
              <a:t>62.12% &gt; </a:t>
            </a:r>
            <a:r>
              <a:rPr kumimoji="1" lang="zh-TW" altLang="en-US" sz="2200" dirty="0">
                <a:latin typeface="Times New Roman" panose="02020603050405020304" pitchFamily="18" charset="0"/>
                <a:ea typeface="標楷體" panose="03000509000000000000" pitchFamily="65" charset="-120"/>
              </a:rPr>
              <a:t>保守型 </a:t>
            </a:r>
            <a:r>
              <a:rPr kumimoji="1" lang="en-US" altLang="zh-TW" sz="2200" dirty="0">
                <a:latin typeface="Times New Roman" panose="02020603050405020304" pitchFamily="18" charset="0"/>
                <a:ea typeface="標楷體" panose="03000509000000000000" pitchFamily="65" charset="-120"/>
              </a:rPr>
              <a:t>22.74% &gt; </a:t>
            </a:r>
            <a:r>
              <a:rPr kumimoji="1" lang="zh-TW" altLang="en-US" sz="2200" dirty="0">
                <a:latin typeface="Times New Roman" panose="02020603050405020304" pitchFamily="18" charset="0"/>
                <a:ea typeface="標楷體" panose="03000509000000000000" pitchFamily="65" charset="-120"/>
              </a:rPr>
              <a:t>穩健型 </a:t>
            </a:r>
            <a:r>
              <a:rPr kumimoji="1" lang="en-US" altLang="zh-TW" sz="2200" dirty="0">
                <a:latin typeface="Times New Roman" panose="02020603050405020304" pitchFamily="18" charset="0"/>
                <a:ea typeface="標楷體" panose="03000509000000000000" pitchFamily="65" charset="-120"/>
              </a:rPr>
              <a:t>10.72%</a:t>
            </a:r>
            <a:r>
              <a:rPr kumimoji="1" lang="zh-TW" altLang="en-US" sz="2200" dirty="0">
                <a:latin typeface="Times New Roman" panose="02020603050405020304" pitchFamily="18" charset="0"/>
                <a:ea typeface="標楷體" panose="03000509000000000000" pitchFamily="65" charset="-120"/>
              </a:rPr>
              <a:t>。</a:t>
            </a:r>
            <a:endParaRPr kumimoji="1" lang="en-US" altLang="zh-TW" sz="2200" dirty="0">
              <a:latin typeface="Times New Roman" panose="02020603050405020304" pitchFamily="18" charset="0"/>
              <a:ea typeface="標楷體" panose="03000509000000000000" pitchFamily="65" charset="-120"/>
            </a:endParaRPr>
          </a:p>
          <a:p>
            <a:pPr marL="742950" lvl="1" indent="-285750" fontAlgn="base">
              <a:lnSpc>
                <a:spcPct val="130000"/>
              </a:lnSpc>
              <a:spcBef>
                <a:spcPct val="20000"/>
              </a:spcBef>
              <a:spcAft>
                <a:spcPct val="0"/>
              </a:spcAft>
              <a:buFont typeface="Arial" panose="020B0604020202020204" pitchFamily="34" charset="0"/>
              <a:buChar char="–"/>
            </a:pPr>
            <a:endParaRPr kumimoji="1" lang="en-US" altLang="zh-TW" sz="2200" dirty="0">
              <a:latin typeface="Times New Roman" panose="02020603050405020304" pitchFamily="18" charset="0"/>
              <a:ea typeface="標楷體" panose="03000509000000000000" pitchFamily="65" charset="-120"/>
            </a:endParaRPr>
          </a:p>
          <a:p>
            <a:pPr marL="914400" lvl="1" indent="-457200" fontAlgn="base">
              <a:lnSpc>
                <a:spcPct val="130000"/>
              </a:lnSpc>
              <a:spcBef>
                <a:spcPct val="20000"/>
              </a:spcBef>
              <a:spcAft>
                <a:spcPct val="0"/>
              </a:spcAft>
              <a:buFont typeface="+mj-lt"/>
              <a:buAutoNum type="arabicPeriod" startAt="5"/>
            </a:pPr>
            <a:r>
              <a:rPr kumimoji="1" lang="en-US" altLang="zh-TW" sz="2200" dirty="0">
                <a:latin typeface="Times New Roman" panose="02020603050405020304" pitchFamily="18" charset="0"/>
                <a:ea typeface="標楷體" panose="03000509000000000000" pitchFamily="65" charset="-120"/>
              </a:rPr>
              <a:t>2020 </a:t>
            </a:r>
            <a:r>
              <a:rPr kumimoji="1" lang="zh-TW" altLang="en-US" sz="2200" dirty="0">
                <a:latin typeface="Times New Roman" panose="02020603050405020304" pitchFamily="18" charset="0"/>
                <a:ea typeface="標楷體" panose="03000509000000000000" pitchFamily="65" charset="-120"/>
              </a:rPr>
              <a:t>年深受 </a:t>
            </a:r>
            <a:r>
              <a:rPr kumimoji="1" lang="en-US" altLang="zh-TW" sz="2200" dirty="0">
                <a:latin typeface="Times New Roman" panose="02020603050405020304" pitchFamily="18" charset="0"/>
                <a:ea typeface="標楷體" panose="03000509000000000000" pitchFamily="65" charset="-120"/>
              </a:rPr>
              <a:t>Covid-19 </a:t>
            </a:r>
            <a:r>
              <a:rPr kumimoji="1" lang="zh-TW" altLang="en-US" sz="2200" dirty="0">
                <a:latin typeface="Times New Roman" panose="02020603050405020304" pitchFamily="18" charset="0"/>
                <a:ea typeface="標楷體" panose="03000509000000000000" pitchFamily="65" charset="-120"/>
              </a:rPr>
              <a:t>影響下，因為台灣防疫有成，進而帶動台股股市上揚，</a:t>
            </a:r>
            <a:endParaRPr kumimoji="1" lang="en-US" altLang="zh-TW" sz="2200" dirty="0">
              <a:latin typeface="Times New Roman" panose="02020603050405020304" pitchFamily="18" charset="0"/>
              <a:ea typeface="標楷體" panose="03000509000000000000" pitchFamily="65" charset="-120"/>
            </a:endParaRPr>
          </a:p>
          <a:p>
            <a:pPr marL="742950" lvl="1" indent="-285750" fontAlgn="base">
              <a:lnSpc>
                <a:spcPct val="130000"/>
              </a:lnSpc>
              <a:spcBef>
                <a:spcPct val="20000"/>
              </a:spcBef>
              <a:spcAft>
                <a:spcPct val="0"/>
              </a:spcAft>
              <a:buFont typeface="Arial" panose="020B0604020202020204" pitchFamily="34" charset="0"/>
              <a:buChar char="–"/>
            </a:pPr>
            <a:r>
              <a:rPr kumimoji="1" lang="zh-TW" altLang="en-US" sz="2200" dirty="0">
                <a:latin typeface="Times New Roman" panose="02020603050405020304" pitchFamily="18" charset="0"/>
                <a:ea typeface="標楷體" panose="03000509000000000000" pitchFamily="65" charset="-120"/>
              </a:rPr>
              <a:t>以 </a:t>
            </a:r>
            <a:r>
              <a:rPr kumimoji="1" lang="en-US" altLang="zh-TW" sz="2200" dirty="0">
                <a:latin typeface="Times New Roman" panose="02020603050405020304" pitchFamily="18" charset="0"/>
                <a:ea typeface="標楷體" panose="03000509000000000000" pitchFamily="65" charset="-120"/>
              </a:rPr>
              <a:t>A2C </a:t>
            </a:r>
            <a:r>
              <a:rPr kumimoji="1" lang="zh-TW" altLang="en-US" sz="2200" dirty="0">
                <a:latin typeface="Times New Roman" panose="02020603050405020304" pitchFamily="18" charset="0"/>
                <a:ea typeface="標楷體" panose="03000509000000000000" pitchFamily="65" charset="-120"/>
              </a:rPr>
              <a:t>模型得出獲利為穩健型 </a:t>
            </a:r>
            <a:r>
              <a:rPr kumimoji="1" lang="en-US" altLang="zh-TW" sz="2200" dirty="0">
                <a:latin typeface="Times New Roman" panose="02020603050405020304" pitchFamily="18" charset="0"/>
                <a:ea typeface="標楷體" panose="03000509000000000000" pitchFamily="65" charset="-120"/>
              </a:rPr>
              <a:t>82.04% &gt; </a:t>
            </a:r>
            <a:r>
              <a:rPr kumimoji="1" lang="zh-TW" altLang="en-US" sz="2200" dirty="0">
                <a:latin typeface="Times New Roman" panose="02020603050405020304" pitchFamily="18" charset="0"/>
                <a:ea typeface="標楷體" panose="03000509000000000000" pitchFamily="65" charset="-120"/>
              </a:rPr>
              <a:t>積極型 </a:t>
            </a:r>
            <a:r>
              <a:rPr kumimoji="1" lang="en-US" altLang="zh-TW" sz="2200" dirty="0">
                <a:latin typeface="Times New Roman" panose="02020603050405020304" pitchFamily="18" charset="0"/>
                <a:ea typeface="標楷體" panose="03000509000000000000" pitchFamily="65" charset="-120"/>
              </a:rPr>
              <a:t>36.89% &gt; </a:t>
            </a:r>
            <a:r>
              <a:rPr kumimoji="1" lang="zh-TW" altLang="en-US" sz="2200" dirty="0">
                <a:latin typeface="Times New Roman" panose="02020603050405020304" pitchFamily="18" charset="0"/>
                <a:ea typeface="標楷體" panose="03000509000000000000" pitchFamily="65" charset="-120"/>
              </a:rPr>
              <a:t>保守型</a:t>
            </a:r>
            <a:r>
              <a:rPr kumimoji="1" lang="en-US" altLang="zh-TW" sz="2200" dirty="0">
                <a:latin typeface="Times New Roman" panose="02020603050405020304" pitchFamily="18" charset="0"/>
                <a:ea typeface="標楷體" panose="03000509000000000000" pitchFamily="65" charset="-120"/>
              </a:rPr>
              <a:t>16.82%</a:t>
            </a:r>
            <a:r>
              <a:rPr kumimoji="1" lang="zh-TW" altLang="en-US" sz="2200" dirty="0">
                <a:latin typeface="Times New Roman" panose="02020603050405020304" pitchFamily="18" charset="0"/>
                <a:ea typeface="標楷體" panose="03000509000000000000" pitchFamily="65" charset="-120"/>
              </a:rPr>
              <a:t>。</a:t>
            </a:r>
            <a:endParaRPr kumimoji="1" lang="en-US" altLang="zh-TW" sz="22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32884799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5">
            <a:extLst>
              <a:ext uri="{FF2B5EF4-FFF2-40B4-BE49-F238E27FC236}">
                <a16:creationId xmlns:a16="http://schemas.microsoft.com/office/drawing/2014/main" id="{43AB43F4-931E-402D-ABA3-DAD45D271163}"/>
              </a:ext>
            </a:extLst>
          </p:cNvPr>
          <p:cNvSpPr/>
          <p:nvPr/>
        </p:nvSpPr>
        <p:spPr>
          <a:xfrm>
            <a:off x="1320802" y="1"/>
            <a:ext cx="9550398" cy="771316"/>
          </a:xfrm>
          <a:custGeom>
            <a:avLst/>
            <a:gdLst>
              <a:gd name="connsiteX0" fmla="*/ 0 w 9550398"/>
              <a:gd name="connsiteY0" fmla="*/ 0 h 638381"/>
              <a:gd name="connsiteX1" fmla="*/ 9550398 w 9550398"/>
              <a:gd name="connsiteY1" fmla="*/ 0 h 638381"/>
              <a:gd name="connsiteX2" fmla="*/ 9550398 w 9550398"/>
              <a:gd name="connsiteY2" fmla="*/ 549495 h 638381"/>
              <a:gd name="connsiteX3" fmla="*/ 9461512 w 9550398"/>
              <a:gd name="connsiteY3" fmla="*/ 638381 h 638381"/>
              <a:gd name="connsiteX4" fmla="*/ 88886 w 9550398"/>
              <a:gd name="connsiteY4" fmla="*/ 638381 h 638381"/>
              <a:gd name="connsiteX5" fmla="*/ 0 w 9550398"/>
              <a:gd name="connsiteY5" fmla="*/ 549495 h 638381"/>
              <a:gd name="connsiteX6" fmla="*/ 0 w 9550398"/>
              <a:gd name="connsiteY6" fmla="*/ 0 h 63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0398" h="638381">
                <a:moveTo>
                  <a:pt x="0" y="0"/>
                </a:moveTo>
                <a:lnTo>
                  <a:pt x="9550398" y="0"/>
                </a:lnTo>
                <a:lnTo>
                  <a:pt x="9550398" y="549495"/>
                </a:lnTo>
                <a:cubicBezTo>
                  <a:pt x="9550398" y="598585"/>
                  <a:pt x="9510602" y="638381"/>
                  <a:pt x="9461512" y="638381"/>
                </a:cubicBezTo>
                <a:lnTo>
                  <a:pt x="88886" y="638381"/>
                </a:lnTo>
                <a:cubicBezTo>
                  <a:pt x="39796" y="638381"/>
                  <a:pt x="0" y="598585"/>
                  <a:pt x="0" y="549495"/>
                </a:cubicBez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標楷體" panose="03000509000000000000" pitchFamily="65" charset="-120"/>
                <a:ea typeface="標楷體" panose="03000509000000000000" pitchFamily="65" charset="-120"/>
              </a:rPr>
              <a:t>未來研究方向</a:t>
            </a:r>
            <a:endParaRPr lang="zh-CN" altLang="en-US" sz="3600" b="1"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 name="投影片編號版面配置區 5">
            <a:extLst>
              <a:ext uri="{FF2B5EF4-FFF2-40B4-BE49-F238E27FC236}">
                <a16:creationId xmlns:a16="http://schemas.microsoft.com/office/drawing/2014/main" id="{64E6C26C-8DF3-402B-A302-D62DC32CEBAE}"/>
              </a:ext>
            </a:extLst>
          </p:cNvPr>
          <p:cNvSpPr>
            <a:spLocks noGrp="1"/>
          </p:cNvSpPr>
          <p:nvPr>
            <p:ph type="sldNum" sz="quarter" idx="12"/>
          </p:nvPr>
        </p:nvSpPr>
        <p:spPr/>
        <p:txBody>
          <a:bodyPr/>
          <a:lstStyle/>
          <a:p>
            <a:fld id="{22A865DF-6F26-4D35-B0EB-90B9C6888EB6}" type="slidenum">
              <a:rPr lang="zh-TW" altLang="en-US" smtClean="0"/>
              <a:t>55</a:t>
            </a:fld>
            <a:endParaRPr lang="zh-TW" altLang="en-US"/>
          </a:p>
        </p:txBody>
      </p:sp>
      <p:sp>
        <p:nvSpPr>
          <p:cNvPr id="13" name="內容版面配置區 2">
            <a:extLst>
              <a:ext uri="{FF2B5EF4-FFF2-40B4-BE49-F238E27FC236}">
                <a16:creationId xmlns:a16="http://schemas.microsoft.com/office/drawing/2014/main" id="{369A0551-0A47-5C53-D3CD-1032F6326C98}"/>
              </a:ext>
            </a:extLst>
          </p:cNvPr>
          <p:cNvSpPr>
            <a:spLocks noGrp="1"/>
          </p:cNvSpPr>
          <p:nvPr>
            <p:ph idx="1"/>
          </p:nvPr>
        </p:nvSpPr>
        <p:spPr>
          <a:xfrm>
            <a:off x="1130710" y="1018974"/>
            <a:ext cx="10223090" cy="5234342"/>
          </a:xfrm>
        </p:spPr>
        <p:txBody>
          <a:bodyPr>
            <a:normAutofit/>
          </a:bodyPr>
          <a:lstStyle/>
          <a:p>
            <a:pPr marL="457200" indent="-457200" algn="just">
              <a:lnSpc>
                <a:spcPct val="150000"/>
              </a:lnSpc>
              <a:buFont typeface="+mj-lt"/>
              <a:buAutoNum type="arabicPeriod"/>
            </a:pPr>
            <a:r>
              <a:rPr lang="zh-TW" altLang="en-US" sz="2500" kern="100" dirty="0">
                <a:latin typeface="Times New Roman" panose="02020603050405020304" pitchFamily="18" charset="0"/>
                <a:ea typeface="標楷體" panose="03000509000000000000" pitchFamily="65" charset="-120"/>
                <a:cs typeface="Times New Roman" panose="02020603050405020304" pitchFamily="18" charset="0"/>
              </a:rPr>
              <a:t>實驗結果在 </a:t>
            </a:r>
            <a:r>
              <a:rPr lang="en-US" altLang="zh-TW" sz="2500" kern="100" dirty="0">
                <a:latin typeface="Times New Roman" panose="02020603050405020304" pitchFamily="18" charset="0"/>
                <a:ea typeface="標楷體" panose="03000509000000000000" pitchFamily="65" charset="-120"/>
                <a:cs typeface="Times New Roman" panose="02020603050405020304" pitchFamily="18" charset="0"/>
              </a:rPr>
              <a:t>2018 </a:t>
            </a:r>
            <a:r>
              <a:rPr lang="zh-TW" altLang="en-US" sz="2500" kern="100" dirty="0">
                <a:latin typeface="Times New Roman" panose="02020603050405020304" pitchFamily="18" charset="0"/>
                <a:ea typeface="標楷體" panose="03000509000000000000" pitchFamily="65" charset="-120"/>
                <a:cs typeface="Times New Roman" panose="02020603050405020304" pitchFamily="18" charset="0"/>
              </a:rPr>
              <a:t>年為虧損，提出了兩個建議：</a:t>
            </a:r>
            <a:endParaRPr lang="en-US" altLang="zh-TW" sz="2500" kern="100" dirty="0">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fontAlgn="base">
              <a:lnSpc>
                <a:spcPct val="130000"/>
              </a:lnSpc>
              <a:spcBef>
                <a:spcPct val="20000"/>
              </a:spcBef>
              <a:spcAft>
                <a:spcPct val="0"/>
              </a:spcAft>
              <a:buFont typeface="Arial" panose="020B0604020202020204" pitchFamily="34" charset="0"/>
              <a:buChar char="–"/>
            </a:pPr>
            <a:r>
              <a:rPr kumimoji="1" lang="zh-TW" altLang="en-US" sz="2200" dirty="0">
                <a:latin typeface="Times New Roman" panose="02020603050405020304" pitchFamily="18" charset="0"/>
                <a:ea typeface="標楷體" panose="03000509000000000000" pitchFamily="65" charset="-120"/>
              </a:rPr>
              <a:t>排除資產與資產之間的相關性。</a:t>
            </a:r>
            <a:endParaRPr kumimoji="1" lang="en-US" altLang="zh-TW" sz="2200" dirty="0">
              <a:latin typeface="Times New Roman" panose="02020603050405020304" pitchFamily="18" charset="0"/>
              <a:ea typeface="標楷體" panose="03000509000000000000" pitchFamily="65" charset="-120"/>
            </a:endParaRPr>
          </a:p>
          <a:p>
            <a:pPr marL="742950" lvl="1" indent="-285750" fontAlgn="base">
              <a:lnSpc>
                <a:spcPct val="130000"/>
              </a:lnSpc>
              <a:spcBef>
                <a:spcPct val="20000"/>
              </a:spcBef>
              <a:spcAft>
                <a:spcPct val="0"/>
              </a:spcAft>
              <a:buFont typeface="Arial" panose="020B0604020202020204" pitchFamily="34" charset="0"/>
              <a:buChar char="–"/>
            </a:pPr>
            <a:r>
              <a:rPr kumimoji="1" lang="zh-TW" altLang="en-US" sz="2200" dirty="0">
                <a:latin typeface="Times New Roman" panose="02020603050405020304" pitchFamily="18" charset="0"/>
                <a:ea typeface="標楷體" panose="03000509000000000000" pitchFamily="65" charset="-120"/>
              </a:rPr>
              <a:t>因台股會深受美股影響，將美股做為特徵因子。 </a:t>
            </a:r>
            <a:endParaRPr kumimoji="1" lang="en-US" altLang="zh-TW" sz="2200" dirty="0">
              <a:latin typeface="Times New Roman" panose="02020603050405020304" pitchFamily="18" charset="0"/>
              <a:ea typeface="標楷體" panose="03000509000000000000" pitchFamily="65" charset="-120"/>
            </a:endParaRPr>
          </a:p>
          <a:p>
            <a:pPr marL="742950" lvl="1" indent="-285750" fontAlgn="base">
              <a:lnSpc>
                <a:spcPct val="130000"/>
              </a:lnSpc>
              <a:spcBef>
                <a:spcPct val="20000"/>
              </a:spcBef>
              <a:spcAft>
                <a:spcPct val="0"/>
              </a:spcAft>
              <a:buFont typeface="Arial" panose="020B0604020202020204" pitchFamily="34" charset="0"/>
              <a:buChar char="–"/>
            </a:pPr>
            <a:endParaRPr kumimoji="1" lang="en-US" altLang="zh-TW" sz="2200" dirty="0">
              <a:latin typeface="Times New Roman" panose="02020603050405020304" pitchFamily="18" charset="0"/>
              <a:ea typeface="標楷體" panose="03000509000000000000" pitchFamily="65" charset="-120"/>
            </a:endParaRPr>
          </a:p>
          <a:p>
            <a:pPr marL="457200" indent="-457200" algn="just">
              <a:lnSpc>
                <a:spcPct val="150000"/>
              </a:lnSpc>
              <a:buFont typeface="+mj-lt"/>
              <a:buAutoNum type="arabicPeriod"/>
            </a:pPr>
            <a:r>
              <a:rPr lang="zh-TW" altLang="en-US" sz="2500" kern="100" dirty="0">
                <a:latin typeface="Times New Roman" panose="02020603050405020304" pitchFamily="18" charset="0"/>
                <a:ea typeface="標楷體" panose="03000509000000000000" pitchFamily="65" charset="-120"/>
                <a:cs typeface="Times New Roman" panose="02020603050405020304" pitchFamily="18" charset="0"/>
              </a:rPr>
              <a:t>由於穩健型隨著訓練年數增加而表現變差：</a:t>
            </a:r>
            <a:endParaRPr lang="en-US" altLang="zh-TW" sz="2500" kern="100" dirty="0">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fontAlgn="base">
              <a:lnSpc>
                <a:spcPct val="130000"/>
              </a:lnSpc>
              <a:spcBef>
                <a:spcPct val="20000"/>
              </a:spcBef>
              <a:spcAft>
                <a:spcPct val="0"/>
              </a:spcAft>
              <a:buFont typeface="Arial" panose="020B0604020202020204" pitchFamily="34" charset="0"/>
              <a:buChar char="–"/>
            </a:pPr>
            <a:r>
              <a:rPr kumimoji="1" lang="zh-TW" altLang="en-US" sz="2200" dirty="0">
                <a:latin typeface="Times New Roman" panose="02020603050405020304" pitchFamily="18" charset="0"/>
                <a:ea typeface="標楷體" panose="03000509000000000000" pitchFamily="65" charset="-120"/>
              </a:rPr>
              <a:t>建議是將</a:t>
            </a:r>
            <a:r>
              <a:rPr kumimoji="1" lang="en-US" altLang="zh-TW" sz="2200" dirty="0">
                <a:latin typeface="Times New Roman" panose="02020603050405020304" pitchFamily="18" charset="0"/>
                <a:ea typeface="標楷體" panose="03000509000000000000" pitchFamily="65" charset="-120"/>
              </a:rPr>
              <a:t>Beta</a:t>
            </a:r>
            <a:r>
              <a:rPr kumimoji="1" lang="zh-TW" altLang="en-US" sz="2200" dirty="0">
                <a:latin typeface="Times New Roman" panose="02020603050405020304" pitchFamily="18" charset="0"/>
                <a:ea typeface="標楷體" panose="03000509000000000000" pitchFamily="65" charset="-120"/>
              </a:rPr>
              <a:t>值縮短為</a:t>
            </a:r>
            <a:r>
              <a:rPr kumimoji="1" lang="en-US" altLang="zh-TW" sz="2200" dirty="0">
                <a:latin typeface="Times New Roman" panose="02020603050405020304" pitchFamily="18" charset="0"/>
                <a:ea typeface="標楷體" panose="03000509000000000000" pitchFamily="65" charset="-120"/>
              </a:rPr>
              <a:t>2 </a:t>
            </a:r>
            <a:r>
              <a:rPr kumimoji="1" lang="zh-TW" altLang="en-US" sz="2200" dirty="0">
                <a:latin typeface="Times New Roman" panose="02020603050405020304" pitchFamily="18" charset="0"/>
                <a:ea typeface="標楷體" panose="03000509000000000000" pitchFamily="65" charset="-120"/>
              </a:rPr>
              <a:t>年。</a:t>
            </a:r>
            <a:endParaRPr kumimoji="1" lang="en-US" altLang="zh-TW" sz="2200" dirty="0">
              <a:latin typeface="Times New Roman" panose="02020603050405020304" pitchFamily="18" charset="0"/>
              <a:ea typeface="標楷體" panose="03000509000000000000" pitchFamily="65" charset="-120"/>
            </a:endParaRPr>
          </a:p>
          <a:p>
            <a:pPr marL="742950" lvl="1" indent="-285750" fontAlgn="base">
              <a:lnSpc>
                <a:spcPct val="130000"/>
              </a:lnSpc>
              <a:spcBef>
                <a:spcPct val="20000"/>
              </a:spcBef>
              <a:spcAft>
                <a:spcPct val="0"/>
              </a:spcAft>
              <a:buFont typeface="Arial" panose="020B0604020202020204" pitchFamily="34" charset="0"/>
              <a:buChar char="–"/>
            </a:pPr>
            <a:endParaRPr kumimoji="1" lang="en-US" altLang="zh-TW" sz="2200" dirty="0">
              <a:latin typeface="Times New Roman" panose="02020603050405020304" pitchFamily="18" charset="0"/>
              <a:ea typeface="標楷體" panose="03000509000000000000" pitchFamily="65" charset="-120"/>
            </a:endParaRPr>
          </a:p>
          <a:p>
            <a:pPr marL="457200" indent="-457200" algn="just">
              <a:lnSpc>
                <a:spcPct val="150000"/>
              </a:lnSpc>
              <a:buFont typeface="+mj-lt"/>
              <a:buAutoNum type="arabicPeriod"/>
            </a:pPr>
            <a:r>
              <a:rPr lang="zh-TW" altLang="en-US" sz="2500" kern="100" dirty="0">
                <a:latin typeface="Times New Roman" panose="02020603050405020304" pitchFamily="18" charset="0"/>
                <a:ea typeface="標楷體" panose="03000509000000000000" pitchFamily="65" charset="-120"/>
                <a:cs typeface="Times New Roman" panose="02020603050405020304" pitchFamily="18" charset="0"/>
              </a:rPr>
              <a:t> 在交易策略建議可調整為透過深度學習來輔助交易策略。 </a:t>
            </a:r>
            <a:endParaRPr lang="en-US" altLang="zh-TW" sz="2500" kern="1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7522667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185E46B-1D99-4C57-86D4-AF5C8E5E170E}"/>
              </a:ext>
            </a:extLst>
          </p:cNvPr>
          <p:cNvSpPr/>
          <p:nvPr/>
        </p:nvSpPr>
        <p:spPr>
          <a:xfrm>
            <a:off x="-36970" y="-88900"/>
            <a:ext cx="12228970" cy="6946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文本框 18">
            <a:extLst>
              <a:ext uri="{FF2B5EF4-FFF2-40B4-BE49-F238E27FC236}">
                <a16:creationId xmlns:a16="http://schemas.microsoft.com/office/drawing/2014/main" id="{FEE62D1B-3219-42DF-A9B0-F158900E3C52}"/>
              </a:ext>
            </a:extLst>
          </p:cNvPr>
          <p:cNvSpPr txBox="1"/>
          <p:nvPr/>
        </p:nvSpPr>
        <p:spPr>
          <a:xfrm>
            <a:off x="1183477" y="2663183"/>
            <a:ext cx="9400703" cy="674378"/>
          </a:xfrm>
          <a:prstGeom prst="rect">
            <a:avLst/>
          </a:prstGeom>
          <a:solidFill>
            <a:schemeClr val="accent1"/>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algn="ctr">
              <a:defRPr>
                <a:solidFill>
                  <a:schemeClr val="lt1"/>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TW" sz="9600" b="1" dirty="0">
                <a:latin typeface="Times New Roman" panose="02020603050405020304" pitchFamily="18" charset="0"/>
                <a:cs typeface="Times New Roman" panose="02020603050405020304" pitchFamily="18" charset="0"/>
              </a:rPr>
              <a:t>Thanks for your listening</a:t>
            </a:r>
            <a:endParaRPr lang="zh-TW" altLang="en-US" sz="9600" b="1" dirty="0">
              <a:latin typeface="Times New Roman" panose="02020603050405020304" pitchFamily="18" charset="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F17FFB2C-A33D-460C-9BFF-85ADB3856BFE}"/>
              </a:ext>
            </a:extLst>
          </p:cNvPr>
          <p:cNvSpPr>
            <a:spLocks noGrp="1"/>
          </p:cNvSpPr>
          <p:nvPr>
            <p:ph type="sldNum" sz="quarter" idx="12"/>
          </p:nvPr>
        </p:nvSpPr>
        <p:spPr/>
        <p:txBody>
          <a:bodyPr/>
          <a:lstStyle/>
          <a:p>
            <a:fld id="{22A865DF-6F26-4D35-B0EB-90B9C6888EB6}" type="slidenum">
              <a:rPr lang="zh-TW" altLang="en-US" smtClean="0"/>
              <a:t>56</a:t>
            </a:fld>
            <a:endParaRPr lang="zh-TW" altLang="en-US"/>
          </a:p>
        </p:txBody>
      </p:sp>
    </p:spTree>
    <p:extLst>
      <p:ext uri="{BB962C8B-B14F-4D97-AF65-F5344CB8AC3E}">
        <p14:creationId xmlns:p14="http://schemas.microsoft.com/office/powerpoint/2010/main" val="813047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5">
            <a:extLst>
              <a:ext uri="{FF2B5EF4-FFF2-40B4-BE49-F238E27FC236}">
                <a16:creationId xmlns:a16="http://schemas.microsoft.com/office/drawing/2014/main" id="{43AB43F4-931E-402D-ABA3-DAD45D271163}"/>
              </a:ext>
            </a:extLst>
          </p:cNvPr>
          <p:cNvSpPr/>
          <p:nvPr/>
        </p:nvSpPr>
        <p:spPr>
          <a:xfrm>
            <a:off x="1320802" y="1"/>
            <a:ext cx="9550398" cy="771316"/>
          </a:xfrm>
          <a:custGeom>
            <a:avLst/>
            <a:gdLst>
              <a:gd name="connsiteX0" fmla="*/ 0 w 9550398"/>
              <a:gd name="connsiteY0" fmla="*/ 0 h 638381"/>
              <a:gd name="connsiteX1" fmla="*/ 9550398 w 9550398"/>
              <a:gd name="connsiteY1" fmla="*/ 0 h 638381"/>
              <a:gd name="connsiteX2" fmla="*/ 9550398 w 9550398"/>
              <a:gd name="connsiteY2" fmla="*/ 549495 h 638381"/>
              <a:gd name="connsiteX3" fmla="*/ 9461512 w 9550398"/>
              <a:gd name="connsiteY3" fmla="*/ 638381 h 638381"/>
              <a:gd name="connsiteX4" fmla="*/ 88886 w 9550398"/>
              <a:gd name="connsiteY4" fmla="*/ 638381 h 638381"/>
              <a:gd name="connsiteX5" fmla="*/ 0 w 9550398"/>
              <a:gd name="connsiteY5" fmla="*/ 549495 h 638381"/>
              <a:gd name="connsiteX6" fmla="*/ 0 w 9550398"/>
              <a:gd name="connsiteY6" fmla="*/ 0 h 63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0398" h="638381">
                <a:moveTo>
                  <a:pt x="0" y="0"/>
                </a:moveTo>
                <a:lnTo>
                  <a:pt x="9550398" y="0"/>
                </a:lnTo>
                <a:lnTo>
                  <a:pt x="9550398" y="549495"/>
                </a:lnTo>
                <a:cubicBezTo>
                  <a:pt x="9550398" y="598585"/>
                  <a:pt x="9510602" y="638381"/>
                  <a:pt x="9461512" y="638381"/>
                </a:cubicBezTo>
                <a:lnTo>
                  <a:pt x="88886" y="638381"/>
                </a:lnTo>
                <a:cubicBezTo>
                  <a:pt x="39796" y="638381"/>
                  <a:pt x="0" y="598585"/>
                  <a:pt x="0" y="549495"/>
                </a:cubicBez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標楷體" panose="03000509000000000000" pitchFamily="65" charset="-120"/>
                <a:ea typeface="標楷體" panose="03000509000000000000" pitchFamily="65" charset="-120"/>
              </a:rPr>
              <a:t>研究背景與動機</a:t>
            </a:r>
            <a:r>
              <a:rPr lang="en-US" altLang="zh-TW" sz="3600" b="1"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(3/6)</a:t>
            </a:r>
            <a:endParaRPr lang="zh-CN" altLang="en-US" sz="3600" b="1" dirty="0">
              <a:solidFill>
                <a:schemeClr val="bg1"/>
              </a:solidFill>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0052276D-5C0F-4231-973D-35DC9ADA6838}"/>
              </a:ext>
            </a:extLst>
          </p:cNvPr>
          <p:cNvSpPr>
            <a:spLocks noGrp="1"/>
          </p:cNvSpPr>
          <p:nvPr>
            <p:ph idx="1"/>
          </p:nvPr>
        </p:nvSpPr>
        <p:spPr>
          <a:xfrm>
            <a:off x="1320802" y="1061185"/>
            <a:ext cx="9789650" cy="5005296"/>
          </a:xfrm>
        </p:spPr>
        <p:txBody>
          <a:bodyPr>
            <a:normAutofit/>
          </a:bodyPr>
          <a:lstStyle/>
          <a:p>
            <a:r>
              <a:rPr lang="zh-TW" altLang="en-US" sz="2500" dirty="0">
                <a:latin typeface="Times New Roman" panose="02020603050405020304" pitchFamily="18" charset="0"/>
                <a:ea typeface="標楷體" panose="03000509000000000000" pitchFamily="65" charset="-120"/>
              </a:rPr>
              <a:t>投資其主要的目的是獲得最大報酬，而投資單一股票並不是最佳做法，而是</a:t>
            </a:r>
            <a:r>
              <a:rPr lang="zh-TW" altLang="en-US" sz="2500" b="1" dirty="0">
                <a:latin typeface="Times New Roman" panose="02020603050405020304" pitchFamily="18" charset="0"/>
                <a:ea typeface="標楷體" panose="03000509000000000000" pitchFamily="65" charset="-120"/>
              </a:rPr>
              <a:t>建構一個最合適的投資組合</a:t>
            </a:r>
            <a:r>
              <a:rPr lang="zh-TW" altLang="en-US" sz="2500" dirty="0">
                <a:latin typeface="Times New Roman" panose="02020603050405020304" pitchFamily="18" charset="0"/>
                <a:ea typeface="標楷體" panose="03000509000000000000" pitchFamily="65" charset="-120"/>
              </a:rPr>
              <a:t>。</a:t>
            </a:r>
            <a:endParaRPr lang="en-US" altLang="zh-TW" sz="2500" dirty="0">
              <a:latin typeface="Times New Roman" panose="02020603050405020304" pitchFamily="18" charset="0"/>
              <a:ea typeface="標楷體" panose="03000509000000000000" pitchFamily="65" charset="-120"/>
            </a:endParaRPr>
          </a:p>
          <a:p>
            <a:endParaRPr lang="en-US" altLang="zh-TW" sz="2500" dirty="0">
              <a:latin typeface="Times New Roman" panose="02020603050405020304" pitchFamily="18" charset="0"/>
              <a:ea typeface="標楷體" panose="03000509000000000000" pitchFamily="65" charset="-120"/>
            </a:endParaRPr>
          </a:p>
          <a:p>
            <a:r>
              <a:rPr lang="zh-TW" altLang="en-US" sz="2500" dirty="0">
                <a:latin typeface="Times New Roman" panose="02020603050405020304" pitchFamily="18" charset="0"/>
                <a:ea typeface="標楷體" panose="03000509000000000000" pitchFamily="65" charset="-120"/>
              </a:rPr>
              <a:t>是因應投資人的</a:t>
            </a:r>
            <a:r>
              <a:rPr lang="zh-TW" altLang="en-US" sz="2500" b="1" dirty="0">
                <a:latin typeface="Times New Roman" panose="02020603050405020304" pitchFamily="18" charset="0"/>
                <a:ea typeface="標楷體" panose="03000509000000000000" pitchFamily="65" charset="-120"/>
              </a:rPr>
              <a:t>風險承受能力</a:t>
            </a:r>
            <a:r>
              <a:rPr lang="zh-TW" altLang="en-US" sz="2500" dirty="0">
                <a:latin typeface="Times New Roman" panose="02020603050405020304" pitchFamily="18" charset="0"/>
                <a:ea typeface="標楷體" panose="03000509000000000000" pitchFamily="65" charset="-120"/>
              </a:rPr>
              <a:t>，利用</a:t>
            </a:r>
            <a:r>
              <a:rPr lang="zh-TW" altLang="en-US" sz="2500" b="1" dirty="0">
                <a:latin typeface="Times New Roman" panose="02020603050405020304" pitchFamily="18" charset="0"/>
                <a:ea typeface="標楷體" panose="03000509000000000000" pitchFamily="65" charset="-120"/>
              </a:rPr>
              <a:t>不同資產類別</a:t>
            </a:r>
            <a:r>
              <a:rPr lang="zh-TW" altLang="en-US" sz="2500" dirty="0">
                <a:latin typeface="Times New Roman" panose="02020603050405020304" pitchFamily="18" charset="0"/>
                <a:ea typeface="標楷體" panose="03000509000000000000" pitchFamily="65" charset="-120"/>
              </a:rPr>
              <a:t>和</a:t>
            </a:r>
            <a:r>
              <a:rPr lang="zh-TW" altLang="en-US" sz="2500" b="1" dirty="0">
                <a:latin typeface="Times New Roman" panose="02020603050405020304" pitchFamily="18" charset="0"/>
                <a:ea typeface="標楷體" panose="03000509000000000000" pitchFamily="65" charset="-120"/>
              </a:rPr>
              <a:t>比重</a:t>
            </a:r>
            <a:r>
              <a:rPr lang="zh-TW" altLang="en-US" sz="2500" dirty="0">
                <a:latin typeface="Times New Roman" panose="02020603050405020304" pitchFamily="18" charset="0"/>
                <a:ea typeface="標楷體" panose="03000509000000000000" pitchFamily="65" charset="-120"/>
              </a:rPr>
              <a:t>建構組合。</a:t>
            </a:r>
            <a:endParaRPr lang="en-US" altLang="zh-TW" sz="2500" dirty="0">
              <a:latin typeface="Times New Roman" panose="02020603050405020304" pitchFamily="18" charset="0"/>
              <a:ea typeface="標楷體" panose="03000509000000000000" pitchFamily="65" charset="-120"/>
            </a:endParaRPr>
          </a:p>
          <a:p>
            <a:endParaRPr lang="en-US" altLang="zh-TW" sz="2500" dirty="0">
              <a:latin typeface="Times New Roman" panose="02020603050405020304" pitchFamily="18" charset="0"/>
              <a:ea typeface="標楷體" panose="03000509000000000000" pitchFamily="65" charset="-120"/>
            </a:endParaRPr>
          </a:p>
          <a:p>
            <a:r>
              <a:rPr lang="zh-TW" altLang="en-US" sz="2500" dirty="0">
                <a:latin typeface="Times New Roman" panose="02020603050405020304" pitchFamily="18" charset="0"/>
                <a:ea typeface="標楷體" panose="03000509000000000000" pitchFamily="65" charset="-120"/>
              </a:rPr>
              <a:t>因此，投資組合之前</a:t>
            </a:r>
            <a:r>
              <a:rPr lang="zh-TW" altLang="en-US" sz="2500" b="1" dirty="0">
                <a:latin typeface="Times New Roman" panose="02020603050405020304" pitchFamily="18" charset="0"/>
                <a:ea typeface="標楷體" panose="03000509000000000000" pitchFamily="65" charset="-120"/>
              </a:rPr>
              <a:t>需先辨別投資人的風險承受能力， </a:t>
            </a:r>
            <a:r>
              <a:rPr lang="zh-TW" altLang="en-US" sz="2500" dirty="0">
                <a:latin typeface="Times New Roman" panose="02020603050405020304" pitchFamily="18" charset="0"/>
                <a:ea typeface="標楷體" panose="03000509000000000000" pitchFamily="65" charset="-120"/>
              </a:rPr>
              <a:t>才能找出</a:t>
            </a:r>
            <a:r>
              <a:rPr lang="zh-TW" altLang="en-US" sz="2500" b="1" dirty="0">
                <a:latin typeface="Times New Roman" panose="02020603050405020304" pitchFamily="18" charset="0"/>
                <a:ea typeface="標楷體" panose="03000509000000000000" pitchFamily="65" charset="-120"/>
              </a:rPr>
              <a:t>相對應風險的股票</a:t>
            </a:r>
            <a:r>
              <a:rPr lang="en-US" altLang="zh-TW" sz="2500" dirty="0">
                <a:latin typeface="Times New Roman" panose="02020603050405020304" pitchFamily="18" charset="0"/>
                <a:ea typeface="標楷體" panose="03000509000000000000" pitchFamily="65" charset="-120"/>
              </a:rPr>
              <a:t>(Li et al. , 2021) </a:t>
            </a:r>
            <a:r>
              <a:rPr lang="zh-TW" altLang="en-US" sz="2500" dirty="0">
                <a:latin typeface="Times New Roman" panose="02020603050405020304" pitchFamily="18" charset="0"/>
                <a:ea typeface="標楷體" panose="03000509000000000000" pitchFamily="65" charset="-120"/>
              </a:rPr>
              <a:t>。</a:t>
            </a:r>
            <a:endParaRPr lang="en-US" altLang="zh-TW" sz="2500" dirty="0">
              <a:latin typeface="Times New Roman" panose="02020603050405020304" pitchFamily="18" charset="0"/>
              <a:ea typeface="標楷體" panose="03000509000000000000" pitchFamily="65" charset="-120"/>
            </a:endParaRPr>
          </a:p>
          <a:p>
            <a:endParaRPr lang="en-US" altLang="zh-TW" sz="2500" dirty="0">
              <a:latin typeface="Times New Roman" panose="02020603050405020304" pitchFamily="18" charset="0"/>
              <a:ea typeface="標楷體" panose="03000509000000000000" pitchFamily="65" charset="-120"/>
            </a:endParaRPr>
          </a:p>
          <a:p>
            <a:r>
              <a:rPr lang="zh-TW" altLang="en-US" sz="2500" dirty="0">
                <a:latin typeface="Times New Roman" panose="02020603050405020304" pitchFamily="18" charset="0"/>
                <a:ea typeface="標楷體" panose="03000509000000000000" pitchFamily="65" charset="-120"/>
              </a:rPr>
              <a:t>所以一個完整的投資組合策略需</a:t>
            </a:r>
            <a:r>
              <a:rPr lang="zh-TW" altLang="en-US" sz="2500" b="1" dirty="0">
                <a:latin typeface="Times New Roman" panose="02020603050405020304" pitchFamily="18" charset="0"/>
                <a:ea typeface="標楷體" panose="03000509000000000000" pitchFamily="65" charset="-120"/>
              </a:rPr>
              <a:t>包含投資人的風險承受能力、選股與資產配置。</a:t>
            </a:r>
            <a:endParaRPr lang="en-US" altLang="zh-TW" sz="2500" b="1" dirty="0">
              <a:latin typeface="Times New Roman" panose="02020603050405020304" pitchFamily="18" charset="0"/>
              <a:ea typeface="標楷體" panose="03000509000000000000" pitchFamily="65" charset="-120"/>
            </a:endParaRPr>
          </a:p>
          <a:p>
            <a:endParaRPr lang="en-US" altLang="zh-TW" sz="2200" kern="1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endParaRPr lang="en-US" altLang="zh-TW" sz="2200" kern="1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sz="2200" kern="1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sz="2200" kern="100"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endParaRPr lang="zh-TW" altLang="en-US" sz="2200" dirty="0">
              <a:latin typeface="Times New Roman" panose="02020603050405020304" pitchFamily="18" charset="0"/>
              <a:ea typeface="標楷體" panose="03000509000000000000" pitchFamily="65" charset="-120"/>
            </a:endParaRPr>
          </a:p>
        </p:txBody>
      </p:sp>
      <p:sp>
        <p:nvSpPr>
          <p:cNvPr id="8" name="投影片編號版面配置區 7">
            <a:extLst>
              <a:ext uri="{FF2B5EF4-FFF2-40B4-BE49-F238E27FC236}">
                <a16:creationId xmlns:a16="http://schemas.microsoft.com/office/drawing/2014/main" id="{484AFD32-8AC8-492A-9612-320933B4DFB2}"/>
              </a:ext>
            </a:extLst>
          </p:cNvPr>
          <p:cNvSpPr>
            <a:spLocks noGrp="1"/>
          </p:cNvSpPr>
          <p:nvPr>
            <p:ph type="sldNum" sz="quarter" idx="12"/>
          </p:nvPr>
        </p:nvSpPr>
        <p:spPr/>
        <p:txBody>
          <a:bodyPr/>
          <a:lstStyle/>
          <a:p>
            <a:fld id="{22A865DF-6F26-4D35-B0EB-90B9C6888EB6}" type="slidenum">
              <a:rPr lang="zh-TW" altLang="en-US" smtClean="0"/>
              <a:t>6</a:t>
            </a:fld>
            <a:endParaRPr lang="zh-TW" altLang="en-US"/>
          </a:p>
        </p:txBody>
      </p:sp>
    </p:spTree>
    <p:extLst>
      <p:ext uri="{BB962C8B-B14F-4D97-AF65-F5344CB8AC3E}">
        <p14:creationId xmlns:p14="http://schemas.microsoft.com/office/powerpoint/2010/main" val="236209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5">
            <a:extLst>
              <a:ext uri="{FF2B5EF4-FFF2-40B4-BE49-F238E27FC236}">
                <a16:creationId xmlns:a16="http://schemas.microsoft.com/office/drawing/2014/main" id="{43AB43F4-931E-402D-ABA3-DAD45D271163}"/>
              </a:ext>
            </a:extLst>
          </p:cNvPr>
          <p:cNvSpPr/>
          <p:nvPr/>
        </p:nvSpPr>
        <p:spPr>
          <a:xfrm>
            <a:off x="1320802" y="1"/>
            <a:ext cx="9550398" cy="771316"/>
          </a:xfrm>
          <a:custGeom>
            <a:avLst/>
            <a:gdLst>
              <a:gd name="connsiteX0" fmla="*/ 0 w 9550398"/>
              <a:gd name="connsiteY0" fmla="*/ 0 h 638381"/>
              <a:gd name="connsiteX1" fmla="*/ 9550398 w 9550398"/>
              <a:gd name="connsiteY1" fmla="*/ 0 h 638381"/>
              <a:gd name="connsiteX2" fmla="*/ 9550398 w 9550398"/>
              <a:gd name="connsiteY2" fmla="*/ 549495 h 638381"/>
              <a:gd name="connsiteX3" fmla="*/ 9461512 w 9550398"/>
              <a:gd name="connsiteY3" fmla="*/ 638381 h 638381"/>
              <a:gd name="connsiteX4" fmla="*/ 88886 w 9550398"/>
              <a:gd name="connsiteY4" fmla="*/ 638381 h 638381"/>
              <a:gd name="connsiteX5" fmla="*/ 0 w 9550398"/>
              <a:gd name="connsiteY5" fmla="*/ 549495 h 638381"/>
              <a:gd name="connsiteX6" fmla="*/ 0 w 9550398"/>
              <a:gd name="connsiteY6" fmla="*/ 0 h 63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0398" h="638381">
                <a:moveTo>
                  <a:pt x="0" y="0"/>
                </a:moveTo>
                <a:lnTo>
                  <a:pt x="9550398" y="0"/>
                </a:lnTo>
                <a:lnTo>
                  <a:pt x="9550398" y="549495"/>
                </a:lnTo>
                <a:cubicBezTo>
                  <a:pt x="9550398" y="598585"/>
                  <a:pt x="9510602" y="638381"/>
                  <a:pt x="9461512" y="638381"/>
                </a:cubicBezTo>
                <a:lnTo>
                  <a:pt x="88886" y="638381"/>
                </a:lnTo>
                <a:cubicBezTo>
                  <a:pt x="39796" y="638381"/>
                  <a:pt x="0" y="598585"/>
                  <a:pt x="0" y="549495"/>
                </a:cubicBez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標楷體" panose="03000509000000000000" pitchFamily="65" charset="-120"/>
                <a:ea typeface="標楷體" panose="03000509000000000000" pitchFamily="65" charset="-120"/>
              </a:rPr>
              <a:t>研究背景與動機</a:t>
            </a:r>
            <a:r>
              <a:rPr lang="en-US" altLang="zh-TW" sz="3600" b="1"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(4/6)</a:t>
            </a:r>
            <a:endParaRPr lang="zh-CN" altLang="en-US" sz="3600" b="1" dirty="0">
              <a:solidFill>
                <a:schemeClr val="bg1"/>
              </a:solidFill>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0052276D-5C0F-4231-973D-35DC9ADA6838}"/>
              </a:ext>
            </a:extLst>
          </p:cNvPr>
          <p:cNvSpPr>
            <a:spLocks noGrp="1"/>
          </p:cNvSpPr>
          <p:nvPr>
            <p:ph idx="1"/>
          </p:nvPr>
        </p:nvSpPr>
        <p:spPr>
          <a:xfrm>
            <a:off x="1320802" y="1351054"/>
            <a:ext cx="9789650" cy="1234830"/>
          </a:xfrm>
        </p:spPr>
        <p:txBody>
          <a:bodyPr>
            <a:normAutofit/>
          </a:bodyPr>
          <a:lstStyle/>
          <a:p>
            <a:r>
              <a:rPr lang="zh-TW" altLang="en-US" sz="2500" dirty="0">
                <a:latin typeface="Times New Roman" panose="02020603050405020304" pitchFamily="18" charset="0"/>
                <a:ea typeface="標楷體" panose="03000509000000000000" pitchFamily="65" charset="-120"/>
              </a:rPr>
              <a:t>以</a:t>
            </a:r>
            <a:r>
              <a:rPr lang="zh-TW" altLang="en-US" sz="2500" b="1" dirty="0">
                <a:latin typeface="Times New Roman" panose="02020603050405020304" pitchFamily="18" charset="0"/>
                <a:ea typeface="標楷體" panose="03000509000000000000" pitchFamily="65" charset="-120"/>
              </a:rPr>
              <a:t>風險指標 </a:t>
            </a:r>
            <a:r>
              <a:rPr lang="en-US" altLang="zh-TW" sz="2500" b="1" dirty="0">
                <a:latin typeface="Times New Roman" panose="02020603050405020304" pitchFamily="18" charset="0"/>
                <a:ea typeface="標楷體" panose="03000509000000000000" pitchFamily="65" charset="-120"/>
              </a:rPr>
              <a:t>Beta</a:t>
            </a:r>
            <a:r>
              <a:rPr lang="zh-TW" altLang="en-US" sz="2500" b="1" dirty="0">
                <a:latin typeface="Times New Roman" panose="02020603050405020304" pitchFamily="18" charset="0"/>
                <a:ea typeface="標楷體" panose="03000509000000000000" pitchFamily="65" charset="-120"/>
              </a:rPr>
              <a:t>值</a:t>
            </a:r>
            <a:r>
              <a:rPr lang="zh-TW" altLang="en-US" sz="2500" dirty="0">
                <a:latin typeface="Times New Roman" panose="02020603050405020304" pitchFamily="18" charset="0"/>
                <a:ea typeface="標楷體" panose="03000509000000000000" pitchFamily="65" charset="-120"/>
              </a:rPr>
              <a:t>將股票之風險區分成三種類型，分別為風險趨避者</a:t>
            </a:r>
            <a:r>
              <a:rPr lang="en-US" altLang="zh-TW" sz="2500" dirty="0">
                <a:latin typeface="Times New Roman" panose="02020603050405020304" pitchFamily="18" charset="0"/>
                <a:ea typeface="標楷體" panose="03000509000000000000" pitchFamily="65" charset="-120"/>
              </a:rPr>
              <a:t>(</a:t>
            </a:r>
            <a:r>
              <a:rPr lang="zh-TW" altLang="en-US" sz="2500" dirty="0">
                <a:latin typeface="Times New Roman" panose="02020603050405020304" pitchFamily="18" charset="0"/>
                <a:ea typeface="標楷體" panose="03000509000000000000" pitchFamily="65" charset="-120"/>
              </a:rPr>
              <a:t>保守型</a:t>
            </a:r>
            <a:r>
              <a:rPr lang="en-US" altLang="zh-TW" sz="2500" dirty="0">
                <a:latin typeface="Times New Roman" panose="02020603050405020304" pitchFamily="18" charset="0"/>
                <a:ea typeface="標楷體" panose="03000509000000000000" pitchFamily="65" charset="-120"/>
              </a:rPr>
              <a:t>)</a:t>
            </a:r>
            <a:r>
              <a:rPr lang="zh-TW" altLang="en-US" sz="2500" dirty="0">
                <a:latin typeface="Times New Roman" panose="02020603050405020304" pitchFamily="18" charset="0"/>
                <a:ea typeface="標楷體" panose="03000509000000000000" pitchFamily="65" charset="-120"/>
              </a:rPr>
              <a:t>、風險中性者</a:t>
            </a:r>
            <a:r>
              <a:rPr lang="en-US" altLang="zh-TW" sz="2500" dirty="0">
                <a:latin typeface="Times New Roman" panose="02020603050405020304" pitchFamily="18" charset="0"/>
                <a:ea typeface="標楷體" panose="03000509000000000000" pitchFamily="65" charset="-120"/>
              </a:rPr>
              <a:t>(</a:t>
            </a:r>
            <a:r>
              <a:rPr lang="zh-TW" altLang="en-US" sz="2500" dirty="0">
                <a:latin typeface="Times New Roman" panose="02020603050405020304" pitchFamily="18" charset="0"/>
                <a:ea typeface="標楷體" panose="03000509000000000000" pitchFamily="65" charset="-120"/>
              </a:rPr>
              <a:t>穩健型</a:t>
            </a:r>
            <a:r>
              <a:rPr lang="en-US" altLang="zh-TW" sz="2500" dirty="0">
                <a:latin typeface="Times New Roman" panose="02020603050405020304" pitchFamily="18" charset="0"/>
                <a:ea typeface="標楷體" panose="03000509000000000000" pitchFamily="65" charset="-120"/>
              </a:rPr>
              <a:t>)</a:t>
            </a:r>
            <a:r>
              <a:rPr lang="zh-TW" altLang="en-US" sz="2500" dirty="0">
                <a:latin typeface="Times New Roman" panose="02020603050405020304" pitchFamily="18" charset="0"/>
                <a:ea typeface="標楷體" panose="03000509000000000000" pitchFamily="65" charset="-120"/>
              </a:rPr>
              <a:t>、風險偏好者</a:t>
            </a:r>
            <a:r>
              <a:rPr lang="en-US" altLang="zh-TW" sz="2500" dirty="0">
                <a:latin typeface="Times New Roman" panose="02020603050405020304" pitchFamily="18" charset="0"/>
                <a:ea typeface="標楷體" panose="03000509000000000000" pitchFamily="65" charset="-120"/>
              </a:rPr>
              <a:t>(</a:t>
            </a:r>
            <a:r>
              <a:rPr lang="zh-TW" altLang="en-US" sz="2500" dirty="0">
                <a:latin typeface="Times New Roman" panose="02020603050405020304" pitchFamily="18" charset="0"/>
                <a:ea typeface="標楷體" panose="03000509000000000000" pitchFamily="65" charset="-120"/>
              </a:rPr>
              <a:t>積極型</a:t>
            </a:r>
            <a:r>
              <a:rPr lang="en-US" altLang="zh-TW" sz="2500" dirty="0">
                <a:latin typeface="Times New Roman" panose="02020603050405020304" pitchFamily="18" charset="0"/>
                <a:ea typeface="標楷體" panose="03000509000000000000" pitchFamily="65" charset="-120"/>
              </a:rPr>
              <a:t>)(Li et al. , 2021) </a:t>
            </a:r>
            <a:r>
              <a:rPr lang="zh-TW" altLang="en-US" sz="2500" dirty="0">
                <a:latin typeface="Times New Roman" panose="02020603050405020304" pitchFamily="18" charset="0"/>
                <a:ea typeface="標楷體" panose="03000509000000000000" pitchFamily="65" charset="-120"/>
              </a:rPr>
              <a:t>。</a:t>
            </a:r>
            <a:endParaRPr lang="en-US" altLang="zh-TW" sz="2500" dirty="0">
              <a:latin typeface="Times New Roman" panose="02020603050405020304" pitchFamily="18" charset="0"/>
              <a:ea typeface="標楷體" panose="03000509000000000000" pitchFamily="65" charset="-120"/>
            </a:endParaRPr>
          </a:p>
          <a:p>
            <a:pPr marL="457200" indent="-457200">
              <a:buFont typeface="+mj-lt"/>
              <a:buAutoNum type="arabicPeriod"/>
            </a:pPr>
            <a:endParaRPr lang="en-US" altLang="zh-TW" sz="2200" kern="1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sz="2200" kern="1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sz="2200" kern="100"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endParaRPr lang="zh-TW" altLang="en-US" sz="2200" dirty="0">
              <a:latin typeface="Times New Roman" panose="02020603050405020304" pitchFamily="18" charset="0"/>
              <a:ea typeface="標楷體" panose="03000509000000000000" pitchFamily="65" charset="-120"/>
            </a:endParaRPr>
          </a:p>
        </p:txBody>
      </p:sp>
      <p:sp>
        <p:nvSpPr>
          <p:cNvPr id="8" name="投影片編號版面配置區 7">
            <a:extLst>
              <a:ext uri="{FF2B5EF4-FFF2-40B4-BE49-F238E27FC236}">
                <a16:creationId xmlns:a16="http://schemas.microsoft.com/office/drawing/2014/main" id="{484AFD32-8AC8-492A-9612-320933B4DFB2}"/>
              </a:ext>
            </a:extLst>
          </p:cNvPr>
          <p:cNvSpPr>
            <a:spLocks noGrp="1"/>
          </p:cNvSpPr>
          <p:nvPr>
            <p:ph type="sldNum" sz="quarter" idx="12"/>
          </p:nvPr>
        </p:nvSpPr>
        <p:spPr/>
        <p:txBody>
          <a:bodyPr/>
          <a:lstStyle/>
          <a:p>
            <a:fld id="{22A865DF-6F26-4D35-B0EB-90B9C6888EB6}" type="slidenum">
              <a:rPr lang="zh-TW" altLang="en-US" smtClean="0"/>
              <a:t>7</a:t>
            </a:fld>
            <a:endParaRPr lang="zh-TW" altLang="en-US"/>
          </a:p>
        </p:txBody>
      </p:sp>
      <p:pic>
        <p:nvPicPr>
          <p:cNvPr id="5" name="圖片 4">
            <a:extLst>
              <a:ext uri="{FF2B5EF4-FFF2-40B4-BE49-F238E27FC236}">
                <a16:creationId xmlns:a16="http://schemas.microsoft.com/office/drawing/2014/main" id="{831970C4-232C-B2AA-8B86-4FA1D402B6BE}"/>
              </a:ext>
            </a:extLst>
          </p:cNvPr>
          <p:cNvPicPr>
            <a:picLocks noChangeAspect="1"/>
          </p:cNvPicPr>
          <p:nvPr/>
        </p:nvPicPr>
        <p:blipFill>
          <a:blip r:embed="rId3"/>
          <a:stretch>
            <a:fillRect/>
          </a:stretch>
        </p:blipFill>
        <p:spPr>
          <a:xfrm>
            <a:off x="3534402" y="2703868"/>
            <a:ext cx="4999998" cy="2879174"/>
          </a:xfrm>
          <a:prstGeom prst="rect">
            <a:avLst/>
          </a:prstGeom>
        </p:spPr>
      </p:pic>
      <p:sp>
        <p:nvSpPr>
          <p:cNvPr id="6" name="文字方塊 5">
            <a:extLst>
              <a:ext uri="{FF2B5EF4-FFF2-40B4-BE49-F238E27FC236}">
                <a16:creationId xmlns:a16="http://schemas.microsoft.com/office/drawing/2014/main" id="{360F4C42-740F-3C5E-A19D-2E15F2683B17}"/>
              </a:ext>
            </a:extLst>
          </p:cNvPr>
          <p:cNvSpPr txBox="1"/>
          <p:nvPr/>
        </p:nvSpPr>
        <p:spPr>
          <a:xfrm>
            <a:off x="3018503" y="5624930"/>
            <a:ext cx="7089058" cy="369332"/>
          </a:xfrm>
          <a:prstGeom prst="rect">
            <a:avLst/>
          </a:prstGeom>
          <a:noFill/>
        </p:spPr>
        <p:txBody>
          <a:bodyPr wrap="square">
            <a:spAutoFit/>
          </a:bodyPr>
          <a:lstStyle/>
          <a:p>
            <a:r>
              <a:rPr lang="zh-TW" altLang="en-US" sz="1800" dirty="0">
                <a:latin typeface="Times New Roman" panose="02020603050405020304" pitchFamily="18" charset="0"/>
                <a:ea typeface="標楷體" panose="03000509000000000000" pitchFamily="65" charset="-120"/>
              </a:rPr>
              <a:t>圖</a:t>
            </a:r>
            <a:r>
              <a:rPr lang="en-US" altLang="zh-TW" sz="1800" dirty="0">
                <a:latin typeface="Times New Roman" panose="02020603050405020304" pitchFamily="18" charset="0"/>
                <a:ea typeface="標楷體" panose="03000509000000000000" pitchFamily="65" charset="-120"/>
              </a:rPr>
              <a:t>1-3 </a:t>
            </a:r>
            <a:r>
              <a:rPr lang="zh-TW" altLang="en-US" sz="1800" dirty="0">
                <a:latin typeface="Times New Roman" panose="02020603050405020304" pitchFamily="18" charset="0"/>
                <a:ea typeface="標楷體" panose="03000509000000000000" pitchFamily="65" charset="-120"/>
              </a:rPr>
              <a:t>以風險指標 </a:t>
            </a:r>
            <a:r>
              <a:rPr lang="en-US" altLang="zh-TW" sz="1800" dirty="0">
                <a:latin typeface="Times New Roman" panose="02020603050405020304" pitchFamily="18" charset="0"/>
                <a:ea typeface="標楷體" panose="03000509000000000000" pitchFamily="65" charset="-120"/>
              </a:rPr>
              <a:t>Beta</a:t>
            </a:r>
            <a:r>
              <a:rPr lang="zh-TW" altLang="en-US" sz="1800" dirty="0">
                <a:latin typeface="Times New Roman" panose="02020603050405020304" pitchFamily="18" charset="0"/>
                <a:ea typeface="標楷體" panose="03000509000000000000" pitchFamily="65" charset="-120"/>
              </a:rPr>
              <a:t>值將股票之風險區分成三種類型</a:t>
            </a:r>
            <a:r>
              <a:rPr lang="en-US" altLang="zh-TW" sz="1800" dirty="0">
                <a:latin typeface="Times New Roman" panose="02020603050405020304" pitchFamily="18" charset="0"/>
                <a:ea typeface="標楷體" panose="03000509000000000000" pitchFamily="65" charset="-120"/>
              </a:rPr>
              <a:t>(</a:t>
            </a:r>
            <a:r>
              <a:rPr lang="en-US" altLang="zh-TW" sz="1800" kern="1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Li et al. , 2021)</a:t>
            </a:r>
            <a:endParaRPr lang="zh-TW" altLang="en-US" dirty="0"/>
          </a:p>
        </p:txBody>
      </p:sp>
    </p:spTree>
    <p:extLst>
      <p:ext uri="{BB962C8B-B14F-4D97-AF65-F5344CB8AC3E}">
        <p14:creationId xmlns:p14="http://schemas.microsoft.com/office/powerpoint/2010/main" val="2013387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5">
            <a:extLst>
              <a:ext uri="{FF2B5EF4-FFF2-40B4-BE49-F238E27FC236}">
                <a16:creationId xmlns:a16="http://schemas.microsoft.com/office/drawing/2014/main" id="{43AB43F4-931E-402D-ABA3-DAD45D271163}"/>
              </a:ext>
            </a:extLst>
          </p:cNvPr>
          <p:cNvSpPr/>
          <p:nvPr/>
        </p:nvSpPr>
        <p:spPr>
          <a:xfrm>
            <a:off x="1320802" y="1"/>
            <a:ext cx="9550398" cy="771316"/>
          </a:xfrm>
          <a:custGeom>
            <a:avLst/>
            <a:gdLst>
              <a:gd name="connsiteX0" fmla="*/ 0 w 9550398"/>
              <a:gd name="connsiteY0" fmla="*/ 0 h 638381"/>
              <a:gd name="connsiteX1" fmla="*/ 9550398 w 9550398"/>
              <a:gd name="connsiteY1" fmla="*/ 0 h 638381"/>
              <a:gd name="connsiteX2" fmla="*/ 9550398 w 9550398"/>
              <a:gd name="connsiteY2" fmla="*/ 549495 h 638381"/>
              <a:gd name="connsiteX3" fmla="*/ 9461512 w 9550398"/>
              <a:gd name="connsiteY3" fmla="*/ 638381 h 638381"/>
              <a:gd name="connsiteX4" fmla="*/ 88886 w 9550398"/>
              <a:gd name="connsiteY4" fmla="*/ 638381 h 638381"/>
              <a:gd name="connsiteX5" fmla="*/ 0 w 9550398"/>
              <a:gd name="connsiteY5" fmla="*/ 549495 h 638381"/>
              <a:gd name="connsiteX6" fmla="*/ 0 w 9550398"/>
              <a:gd name="connsiteY6" fmla="*/ 0 h 63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0398" h="638381">
                <a:moveTo>
                  <a:pt x="0" y="0"/>
                </a:moveTo>
                <a:lnTo>
                  <a:pt x="9550398" y="0"/>
                </a:lnTo>
                <a:lnTo>
                  <a:pt x="9550398" y="549495"/>
                </a:lnTo>
                <a:cubicBezTo>
                  <a:pt x="9550398" y="598585"/>
                  <a:pt x="9510602" y="638381"/>
                  <a:pt x="9461512" y="638381"/>
                </a:cubicBezTo>
                <a:lnTo>
                  <a:pt x="88886" y="638381"/>
                </a:lnTo>
                <a:cubicBezTo>
                  <a:pt x="39796" y="638381"/>
                  <a:pt x="0" y="598585"/>
                  <a:pt x="0" y="549495"/>
                </a:cubicBez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標楷體" panose="03000509000000000000" pitchFamily="65" charset="-120"/>
                <a:ea typeface="標楷體" panose="03000509000000000000" pitchFamily="65" charset="-120"/>
              </a:rPr>
              <a:t>研究背景與動機</a:t>
            </a:r>
            <a:r>
              <a:rPr lang="en-US" altLang="zh-TW" sz="3600" b="1"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(5/6)</a:t>
            </a:r>
            <a:endParaRPr lang="zh-CN" altLang="en-US" sz="3600" b="1" dirty="0">
              <a:solidFill>
                <a:schemeClr val="bg1"/>
              </a:solidFill>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0052276D-5C0F-4231-973D-35DC9ADA6838}"/>
              </a:ext>
            </a:extLst>
          </p:cNvPr>
          <p:cNvSpPr>
            <a:spLocks noGrp="1"/>
          </p:cNvSpPr>
          <p:nvPr>
            <p:ph idx="1"/>
          </p:nvPr>
        </p:nvSpPr>
        <p:spPr>
          <a:xfrm>
            <a:off x="1320801" y="1351053"/>
            <a:ext cx="9917469" cy="5005297"/>
          </a:xfrm>
        </p:spPr>
        <p:txBody>
          <a:bodyPr>
            <a:normAutofit/>
          </a:bodyPr>
          <a:lstStyle/>
          <a:p>
            <a:pPr marL="686700" lvl="1" indent="-342900"/>
            <a:r>
              <a:rPr lang="en-US" altLang="zh-TW" sz="2500" dirty="0">
                <a:latin typeface="Times New Roman" panose="02020603050405020304" pitchFamily="18" charset="0"/>
                <a:ea typeface="標楷體" panose="03000509000000000000" pitchFamily="65" charset="-120"/>
              </a:rPr>
              <a:t>Yu et al.(2016)</a:t>
            </a:r>
            <a:r>
              <a:rPr lang="zh-TW" altLang="en-US" sz="2500" dirty="0">
                <a:latin typeface="Times New Roman" panose="02020603050405020304" pitchFamily="18" charset="0"/>
                <a:ea typeface="標楷體" panose="03000509000000000000" pitchFamily="65" charset="-120"/>
              </a:rPr>
              <a:t>基於財務指標對股票進行評分，並以排名靠前的股票進行等權重投資組合，因</a:t>
            </a:r>
            <a:r>
              <a:rPr lang="zh-TW" altLang="en-US" sz="2500" b="1" dirty="0">
                <a:latin typeface="Times New Roman" panose="02020603050405020304" pitchFamily="18" charset="0"/>
                <a:ea typeface="標楷體" panose="03000509000000000000" pitchFamily="65" charset="-120"/>
              </a:rPr>
              <a:t>選股模型尚未考量到投資風險性，組合出來的風險極高</a:t>
            </a:r>
            <a:r>
              <a:rPr lang="en-US" altLang="zh-TW" sz="2500" b="1" dirty="0">
                <a:latin typeface="Times New Roman" panose="02020603050405020304" pitchFamily="18" charset="0"/>
                <a:ea typeface="標楷體" panose="03000509000000000000" pitchFamily="65" charset="-120"/>
              </a:rPr>
              <a:t>(</a:t>
            </a:r>
            <a:r>
              <a:rPr lang="zh-TW" altLang="en-US" sz="2500" b="1" dirty="0">
                <a:latin typeface="Times New Roman" panose="02020603050405020304" pitchFamily="18" charset="0"/>
                <a:ea typeface="標楷體" panose="03000509000000000000" pitchFamily="65" charset="-120"/>
              </a:rPr>
              <a:t>高報酬高風險</a:t>
            </a:r>
            <a:r>
              <a:rPr lang="en-US" altLang="zh-TW" sz="2500" b="1" dirty="0">
                <a:latin typeface="Times New Roman" panose="02020603050405020304" pitchFamily="18" charset="0"/>
                <a:ea typeface="標楷體" panose="03000509000000000000" pitchFamily="65" charset="-120"/>
              </a:rPr>
              <a:t>)</a:t>
            </a:r>
            <a:r>
              <a:rPr lang="zh-TW" altLang="en-US" sz="2500" b="1" dirty="0">
                <a:latin typeface="Times New Roman" panose="02020603050405020304" pitchFamily="18" charset="0"/>
                <a:ea typeface="標楷體" panose="03000509000000000000" pitchFamily="65" charset="-120"/>
              </a:rPr>
              <a:t>。</a:t>
            </a:r>
            <a:endParaRPr lang="en-US" altLang="zh-TW" sz="2500" b="1" dirty="0">
              <a:latin typeface="Times New Roman" panose="02020603050405020304" pitchFamily="18" charset="0"/>
              <a:ea typeface="標楷體" panose="03000509000000000000" pitchFamily="65" charset="-120"/>
            </a:endParaRPr>
          </a:p>
          <a:p>
            <a:pPr lvl="1" indent="-342000"/>
            <a:endParaRPr lang="en-US" altLang="zh-TW" sz="2500" dirty="0">
              <a:latin typeface="Times New Roman" panose="02020603050405020304" pitchFamily="18" charset="0"/>
              <a:ea typeface="標楷體" panose="03000509000000000000" pitchFamily="65" charset="-120"/>
            </a:endParaRPr>
          </a:p>
          <a:p>
            <a:pPr marL="686700" lvl="1" indent="-342900"/>
            <a:r>
              <a:rPr lang="en-US" altLang="zh-TW" sz="2500" dirty="0" err="1">
                <a:latin typeface="Times New Roman" panose="02020603050405020304" pitchFamily="18" charset="0"/>
                <a:ea typeface="標楷體" panose="03000509000000000000" pitchFamily="65" charset="-120"/>
              </a:rPr>
              <a:t>Soleymani</a:t>
            </a:r>
            <a:r>
              <a:rPr lang="en-US" altLang="zh-TW" sz="2500" dirty="0">
                <a:latin typeface="Times New Roman" panose="02020603050405020304" pitchFamily="18" charset="0"/>
                <a:ea typeface="標楷體" panose="03000509000000000000" pitchFamily="65" charset="-120"/>
              </a:rPr>
              <a:t> and Paquet(2020)</a:t>
            </a:r>
            <a:r>
              <a:rPr lang="zh-TW" altLang="en-US" sz="2500" dirty="0">
                <a:latin typeface="Times New Roman" panose="02020603050405020304" pitchFamily="18" charset="0"/>
                <a:ea typeface="標楷體" panose="03000509000000000000" pitchFamily="65" charset="-120"/>
              </a:rPr>
              <a:t>運用</a:t>
            </a:r>
            <a:r>
              <a:rPr lang="en-US" altLang="zh-TW" sz="2500" dirty="0" err="1">
                <a:latin typeface="Times New Roman" panose="02020603050405020304" pitchFamily="18" charset="0"/>
                <a:ea typeface="標楷體" panose="03000509000000000000" pitchFamily="65" charset="-120"/>
              </a:rPr>
              <a:t>AutoEncoder</a:t>
            </a:r>
            <a:r>
              <a:rPr lang="zh-TW" altLang="en-US" sz="2500" dirty="0">
                <a:latin typeface="Times New Roman" panose="02020603050405020304" pitchFamily="18" charset="0"/>
                <a:ea typeface="標楷體" panose="03000509000000000000" pitchFamily="65" charset="-120"/>
              </a:rPr>
              <a:t>與技術指標進行特徵選取以達到風險最低之投資組合，表現結果為</a:t>
            </a:r>
            <a:r>
              <a:rPr lang="zh-TW" altLang="en-US" sz="2500" b="1" dirty="0">
                <a:latin typeface="Times New Roman" panose="02020603050405020304" pitchFamily="18" charset="0"/>
                <a:ea typeface="標楷體" panose="03000509000000000000" pitchFamily="65" charset="-120"/>
              </a:rPr>
              <a:t>低風險與低報酬</a:t>
            </a:r>
            <a:r>
              <a:rPr lang="zh-TW" altLang="en-US" sz="2500" dirty="0">
                <a:latin typeface="Times New Roman" panose="02020603050405020304" pitchFamily="18" charset="0"/>
                <a:ea typeface="標楷體" panose="03000509000000000000" pitchFamily="65" charset="-120"/>
              </a:rPr>
              <a:t>。</a:t>
            </a:r>
            <a:endParaRPr lang="en-US" altLang="zh-TW" sz="2500" dirty="0">
              <a:latin typeface="Times New Roman" panose="02020603050405020304" pitchFamily="18" charset="0"/>
              <a:ea typeface="標楷體" panose="03000509000000000000" pitchFamily="65" charset="-120"/>
            </a:endParaRPr>
          </a:p>
          <a:p>
            <a:pPr marL="343800" lvl="1" indent="0">
              <a:buNone/>
            </a:pPr>
            <a:endParaRPr lang="en-US" altLang="zh-TW" sz="2500" kern="1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endParaRPr>
          </a:p>
          <a:p>
            <a:pPr marL="686700" lvl="1" indent="-342900"/>
            <a:r>
              <a:rPr lang="zh-TW" altLang="en-US" sz="2500" kern="1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建議是將兩者的優點整合在一起，</a:t>
            </a:r>
            <a:r>
              <a:rPr lang="zh-TW" altLang="en-US" sz="2500" b="1" kern="1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期望從高報酬的清單裡篩選出低風險的股票。</a:t>
            </a:r>
            <a:endParaRPr lang="en-US" altLang="zh-TW" sz="2500" b="1" kern="1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sz="2200" kern="100"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endParaRPr lang="zh-TW" altLang="en-US" sz="2200" dirty="0">
              <a:latin typeface="Times New Roman" panose="02020603050405020304" pitchFamily="18" charset="0"/>
              <a:ea typeface="標楷體" panose="03000509000000000000" pitchFamily="65" charset="-120"/>
            </a:endParaRPr>
          </a:p>
        </p:txBody>
      </p:sp>
      <p:sp>
        <p:nvSpPr>
          <p:cNvPr id="8" name="投影片編號版面配置區 7">
            <a:extLst>
              <a:ext uri="{FF2B5EF4-FFF2-40B4-BE49-F238E27FC236}">
                <a16:creationId xmlns:a16="http://schemas.microsoft.com/office/drawing/2014/main" id="{484AFD32-8AC8-492A-9612-320933B4DFB2}"/>
              </a:ext>
            </a:extLst>
          </p:cNvPr>
          <p:cNvSpPr>
            <a:spLocks noGrp="1"/>
          </p:cNvSpPr>
          <p:nvPr>
            <p:ph type="sldNum" sz="quarter" idx="12"/>
          </p:nvPr>
        </p:nvSpPr>
        <p:spPr/>
        <p:txBody>
          <a:bodyPr/>
          <a:lstStyle/>
          <a:p>
            <a:fld id="{22A865DF-6F26-4D35-B0EB-90B9C6888EB6}" type="slidenum">
              <a:rPr lang="zh-TW" altLang="en-US" smtClean="0"/>
              <a:t>8</a:t>
            </a:fld>
            <a:endParaRPr lang="zh-TW" altLang="en-US"/>
          </a:p>
        </p:txBody>
      </p:sp>
    </p:spTree>
    <p:extLst>
      <p:ext uri="{BB962C8B-B14F-4D97-AF65-F5344CB8AC3E}">
        <p14:creationId xmlns:p14="http://schemas.microsoft.com/office/powerpoint/2010/main" val="2239579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5">
            <a:extLst>
              <a:ext uri="{FF2B5EF4-FFF2-40B4-BE49-F238E27FC236}">
                <a16:creationId xmlns:a16="http://schemas.microsoft.com/office/drawing/2014/main" id="{43AB43F4-931E-402D-ABA3-DAD45D271163}"/>
              </a:ext>
            </a:extLst>
          </p:cNvPr>
          <p:cNvSpPr/>
          <p:nvPr/>
        </p:nvSpPr>
        <p:spPr>
          <a:xfrm>
            <a:off x="1320802" y="1"/>
            <a:ext cx="9550398" cy="771316"/>
          </a:xfrm>
          <a:custGeom>
            <a:avLst/>
            <a:gdLst>
              <a:gd name="connsiteX0" fmla="*/ 0 w 9550398"/>
              <a:gd name="connsiteY0" fmla="*/ 0 h 638381"/>
              <a:gd name="connsiteX1" fmla="*/ 9550398 w 9550398"/>
              <a:gd name="connsiteY1" fmla="*/ 0 h 638381"/>
              <a:gd name="connsiteX2" fmla="*/ 9550398 w 9550398"/>
              <a:gd name="connsiteY2" fmla="*/ 549495 h 638381"/>
              <a:gd name="connsiteX3" fmla="*/ 9461512 w 9550398"/>
              <a:gd name="connsiteY3" fmla="*/ 638381 h 638381"/>
              <a:gd name="connsiteX4" fmla="*/ 88886 w 9550398"/>
              <a:gd name="connsiteY4" fmla="*/ 638381 h 638381"/>
              <a:gd name="connsiteX5" fmla="*/ 0 w 9550398"/>
              <a:gd name="connsiteY5" fmla="*/ 549495 h 638381"/>
              <a:gd name="connsiteX6" fmla="*/ 0 w 9550398"/>
              <a:gd name="connsiteY6" fmla="*/ 0 h 63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0398" h="638381">
                <a:moveTo>
                  <a:pt x="0" y="0"/>
                </a:moveTo>
                <a:lnTo>
                  <a:pt x="9550398" y="0"/>
                </a:lnTo>
                <a:lnTo>
                  <a:pt x="9550398" y="549495"/>
                </a:lnTo>
                <a:cubicBezTo>
                  <a:pt x="9550398" y="598585"/>
                  <a:pt x="9510602" y="638381"/>
                  <a:pt x="9461512" y="638381"/>
                </a:cubicBezTo>
                <a:lnTo>
                  <a:pt x="88886" y="638381"/>
                </a:lnTo>
                <a:cubicBezTo>
                  <a:pt x="39796" y="638381"/>
                  <a:pt x="0" y="598585"/>
                  <a:pt x="0" y="549495"/>
                </a:cubicBez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標楷體" panose="03000509000000000000" pitchFamily="65" charset="-120"/>
                <a:ea typeface="標楷體" panose="03000509000000000000" pitchFamily="65" charset="-120"/>
              </a:rPr>
              <a:t>研究背景與動機</a:t>
            </a:r>
            <a:r>
              <a:rPr lang="en-US" altLang="zh-TW" sz="3600" b="1"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(6/6)</a:t>
            </a:r>
            <a:endParaRPr lang="zh-CN" altLang="en-US" sz="3600" b="1" dirty="0">
              <a:solidFill>
                <a:schemeClr val="bg1"/>
              </a:solidFill>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0052276D-5C0F-4231-973D-35DC9ADA6838}"/>
              </a:ext>
            </a:extLst>
          </p:cNvPr>
          <p:cNvSpPr>
            <a:spLocks noGrp="1"/>
          </p:cNvSpPr>
          <p:nvPr>
            <p:ph idx="1"/>
          </p:nvPr>
        </p:nvSpPr>
        <p:spPr>
          <a:xfrm>
            <a:off x="1320802" y="1097954"/>
            <a:ext cx="9789650" cy="4931759"/>
          </a:xfrm>
        </p:spPr>
        <p:txBody>
          <a:bodyPr>
            <a:normAutofit/>
          </a:bodyPr>
          <a:lstStyle/>
          <a:p>
            <a:r>
              <a:rPr lang="zh-TW" altLang="en-US" sz="2500" dirty="0">
                <a:latin typeface="Times New Roman" panose="02020603050405020304" pitchFamily="18" charset="0"/>
                <a:ea typeface="標楷體" panose="03000509000000000000" pitchFamily="65" charset="-120"/>
              </a:rPr>
              <a:t>深度強化學習已有學者廣泛運用在金融業上，它可以解釋股票市場高維度、非線性的特點。</a:t>
            </a:r>
            <a:endParaRPr lang="en-US" altLang="zh-TW" sz="2500" dirty="0">
              <a:latin typeface="Times New Roman" panose="02020603050405020304" pitchFamily="18" charset="0"/>
              <a:ea typeface="標楷體" panose="03000509000000000000" pitchFamily="65" charset="-120"/>
            </a:endParaRPr>
          </a:p>
          <a:p>
            <a:endParaRPr lang="en-US" altLang="zh-TW" sz="2500" dirty="0">
              <a:latin typeface="Times New Roman" panose="02020603050405020304" pitchFamily="18" charset="0"/>
              <a:ea typeface="標楷體" panose="03000509000000000000" pitchFamily="65" charset="-120"/>
            </a:endParaRPr>
          </a:p>
          <a:p>
            <a:r>
              <a:rPr lang="zh-TW" altLang="en-US" sz="2500" dirty="0">
                <a:latin typeface="Times New Roman" panose="02020603050405020304" pitchFamily="18" charset="0"/>
                <a:ea typeface="標楷體" panose="03000509000000000000" pitchFamily="65" charset="-120"/>
              </a:rPr>
              <a:t>使用 </a:t>
            </a:r>
            <a:r>
              <a:rPr lang="en-US" altLang="zh-TW" sz="2500" dirty="0">
                <a:latin typeface="Times New Roman" panose="02020603050405020304" pitchFamily="18" charset="0"/>
                <a:ea typeface="標楷體" panose="03000509000000000000" pitchFamily="65" charset="-120"/>
              </a:rPr>
              <a:t>DQN (Deep Q Network)</a:t>
            </a:r>
            <a:r>
              <a:rPr lang="zh-TW" altLang="en-US" sz="2500" dirty="0">
                <a:latin typeface="Times New Roman" panose="02020603050405020304" pitchFamily="18" charset="0"/>
                <a:ea typeface="標楷體" panose="03000509000000000000" pitchFamily="65" charset="-120"/>
              </a:rPr>
              <a:t>來管理資產配置 </a:t>
            </a:r>
            <a:r>
              <a:rPr lang="en-US" altLang="zh-TW" sz="2500" dirty="0">
                <a:latin typeface="Times New Roman" panose="02020603050405020304" pitchFamily="18" charset="0"/>
                <a:ea typeface="標楷體" panose="03000509000000000000" pitchFamily="65" charset="-120"/>
              </a:rPr>
              <a:t>(</a:t>
            </a:r>
            <a:r>
              <a:rPr lang="en-US" altLang="zh-TW" sz="2500" dirty="0" err="1">
                <a:latin typeface="Times New Roman" panose="02020603050405020304" pitchFamily="18" charset="0"/>
                <a:ea typeface="標楷體" panose="03000509000000000000" pitchFamily="65" charset="-120"/>
              </a:rPr>
              <a:t>Jin</a:t>
            </a:r>
            <a:r>
              <a:rPr lang="en-US" altLang="zh-TW" sz="2500" dirty="0">
                <a:latin typeface="Times New Roman" panose="02020603050405020304" pitchFamily="18" charset="0"/>
                <a:ea typeface="標楷體" panose="03000509000000000000" pitchFamily="65" charset="-120"/>
              </a:rPr>
              <a:t> and El-</a:t>
            </a:r>
            <a:r>
              <a:rPr lang="en-US" altLang="zh-TW" sz="2500" dirty="0" err="1">
                <a:latin typeface="Times New Roman" panose="02020603050405020304" pitchFamily="18" charset="0"/>
                <a:ea typeface="標楷體" panose="03000509000000000000" pitchFamily="65" charset="-120"/>
              </a:rPr>
              <a:t>Saawy</a:t>
            </a:r>
            <a:r>
              <a:rPr lang="en-US" altLang="zh-TW" sz="2500" dirty="0">
                <a:latin typeface="Times New Roman" panose="02020603050405020304" pitchFamily="18" charset="0"/>
                <a:ea typeface="標楷體" panose="03000509000000000000" pitchFamily="65" charset="-120"/>
              </a:rPr>
              <a:t>, 2016)</a:t>
            </a:r>
            <a:r>
              <a:rPr lang="zh-TW" altLang="en-US" sz="2500" dirty="0">
                <a:latin typeface="Times New Roman" panose="02020603050405020304" pitchFamily="18" charset="0"/>
                <a:ea typeface="標楷體" panose="03000509000000000000" pitchFamily="65" charset="-120"/>
              </a:rPr>
              <a:t>。</a:t>
            </a:r>
            <a:endParaRPr lang="en-US" altLang="zh-TW" sz="2500" dirty="0">
              <a:latin typeface="Times New Roman" panose="02020603050405020304" pitchFamily="18" charset="0"/>
              <a:ea typeface="標楷體" panose="03000509000000000000" pitchFamily="65" charset="-120"/>
            </a:endParaRPr>
          </a:p>
          <a:p>
            <a:endParaRPr lang="en-US" altLang="zh-TW" sz="2500" dirty="0">
              <a:latin typeface="Times New Roman" panose="02020603050405020304" pitchFamily="18" charset="0"/>
              <a:ea typeface="標楷體" panose="03000509000000000000" pitchFamily="65" charset="-120"/>
            </a:endParaRPr>
          </a:p>
          <a:p>
            <a:r>
              <a:rPr lang="zh-TW" altLang="en-US" sz="2500" dirty="0">
                <a:latin typeface="Times New Roman" panose="02020603050405020304" pitchFamily="18" charset="0"/>
                <a:ea typeface="標楷體" panose="03000509000000000000" pitchFamily="65" charset="-120"/>
              </a:rPr>
              <a:t>使用 </a:t>
            </a:r>
            <a:r>
              <a:rPr lang="en-US" altLang="zh-TW" sz="2500" dirty="0">
                <a:latin typeface="Times New Roman" panose="02020603050405020304" pitchFamily="18" charset="0"/>
                <a:ea typeface="標楷體" panose="03000509000000000000" pitchFamily="65" charset="-120"/>
              </a:rPr>
              <a:t>DQN (Deep Q Network)</a:t>
            </a:r>
            <a:r>
              <a:rPr lang="zh-TW" altLang="en-US" sz="2500" dirty="0">
                <a:latin typeface="Times New Roman" panose="02020603050405020304" pitchFamily="18" charset="0"/>
                <a:ea typeface="標楷體" panose="03000509000000000000" pitchFamily="65" charset="-120"/>
              </a:rPr>
              <a:t>來決定股票買、賣之交易策略 </a:t>
            </a:r>
            <a:r>
              <a:rPr lang="en-US" altLang="zh-TW" sz="2500" dirty="0">
                <a:latin typeface="Times New Roman" panose="02020603050405020304" pitchFamily="18" charset="0"/>
                <a:ea typeface="標楷體" panose="03000509000000000000" pitchFamily="65" charset="-120"/>
              </a:rPr>
              <a:t>(Park et al., 2020 )</a:t>
            </a:r>
            <a:r>
              <a:rPr lang="zh-TW" altLang="en-US" sz="2500" dirty="0">
                <a:latin typeface="Times New Roman" panose="02020603050405020304" pitchFamily="18" charset="0"/>
                <a:ea typeface="標楷體" panose="03000509000000000000" pitchFamily="65" charset="-120"/>
              </a:rPr>
              <a:t>。</a:t>
            </a:r>
            <a:endParaRPr lang="en-US" altLang="zh-TW" sz="2500" dirty="0">
              <a:latin typeface="Times New Roman" panose="02020603050405020304" pitchFamily="18" charset="0"/>
              <a:ea typeface="標楷體" panose="03000509000000000000" pitchFamily="65" charset="-120"/>
            </a:endParaRPr>
          </a:p>
          <a:p>
            <a:endParaRPr lang="en-US" altLang="zh-TW" sz="2500" dirty="0">
              <a:latin typeface="Times New Roman" panose="02020603050405020304" pitchFamily="18" charset="0"/>
              <a:ea typeface="標楷體" panose="03000509000000000000" pitchFamily="65" charset="-120"/>
            </a:endParaRPr>
          </a:p>
          <a:p>
            <a:r>
              <a:rPr lang="zh-TW" altLang="en-US" sz="2500" dirty="0">
                <a:latin typeface="Times New Roman" panose="02020603050405020304" pitchFamily="18" charset="0"/>
                <a:ea typeface="標楷體" panose="03000509000000000000" pitchFamily="65" charset="-120"/>
              </a:rPr>
              <a:t>本研究藉由深度強化學習運用在金融市場歷史資料上，使用模型來回測歷史，</a:t>
            </a:r>
            <a:r>
              <a:rPr lang="zh-TW" altLang="en-US" sz="2500" b="1" dirty="0">
                <a:latin typeface="Times New Roman" panose="02020603050405020304" pitchFamily="18" charset="0"/>
                <a:ea typeface="標楷體" panose="03000509000000000000" pitchFamily="65" charset="-120"/>
              </a:rPr>
              <a:t>期盼能為不同風險個性之投資人找出更有效率的投資組合管理。</a:t>
            </a:r>
            <a:endParaRPr lang="en-US" altLang="zh-TW" sz="2500" b="1" dirty="0">
              <a:latin typeface="Times New Roman" panose="02020603050405020304" pitchFamily="18" charset="0"/>
              <a:ea typeface="標楷體" panose="03000509000000000000" pitchFamily="65" charset="-120"/>
            </a:endParaRPr>
          </a:p>
          <a:p>
            <a:endParaRPr lang="en-US" altLang="zh-TW" sz="2500" dirty="0">
              <a:latin typeface="Times New Roman" panose="02020603050405020304" pitchFamily="18" charset="0"/>
              <a:ea typeface="標楷體" panose="03000509000000000000" pitchFamily="65" charset="-120"/>
            </a:endParaRPr>
          </a:p>
          <a:p>
            <a:pPr marL="0" indent="0">
              <a:buNone/>
            </a:pPr>
            <a:endParaRPr lang="en-US" altLang="zh-TW" sz="2200" kern="1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sz="2200" kern="100"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endParaRPr lang="zh-TW" altLang="en-US" sz="2200" dirty="0">
              <a:latin typeface="Times New Roman" panose="02020603050405020304" pitchFamily="18" charset="0"/>
              <a:ea typeface="標楷體" panose="03000509000000000000" pitchFamily="65" charset="-120"/>
            </a:endParaRPr>
          </a:p>
        </p:txBody>
      </p:sp>
      <p:sp>
        <p:nvSpPr>
          <p:cNvPr id="8" name="投影片編號版面配置區 7">
            <a:extLst>
              <a:ext uri="{FF2B5EF4-FFF2-40B4-BE49-F238E27FC236}">
                <a16:creationId xmlns:a16="http://schemas.microsoft.com/office/drawing/2014/main" id="{484AFD32-8AC8-492A-9612-320933B4DFB2}"/>
              </a:ext>
            </a:extLst>
          </p:cNvPr>
          <p:cNvSpPr>
            <a:spLocks noGrp="1"/>
          </p:cNvSpPr>
          <p:nvPr>
            <p:ph type="sldNum" sz="quarter" idx="12"/>
          </p:nvPr>
        </p:nvSpPr>
        <p:spPr/>
        <p:txBody>
          <a:bodyPr/>
          <a:lstStyle/>
          <a:p>
            <a:fld id="{22A865DF-6F26-4D35-B0EB-90B9C6888EB6}" type="slidenum">
              <a:rPr lang="zh-TW" altLang="en-US" smtClean="0"/>
              <a:t>9</a:t>
            </a:fld>
            <a:endParaRPr lang="zh-TW" altLang="en-US"/>
          </a:p>
        </p:txBody>
      </p:sp>
    </p:spTree>
    <p:extLst>
      <p:ext uri="{BB962C8B-B14F-4D97-AF65-F5344CB8AC3E}">
        <p14:creationId xmlns:p14="http://schemas.microsoft.com/office/powerpoint/2010/main" val="391937157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1827</TotalTime>
  <Words>4677</Words>
  <Application>Microsoft Office PowerPoint</Application>
  <PresentationFormat>寬螢幕</PresentationFormat>
  <Paragraphs>477</Paragraphs>
  <Slides>56</Slides>
  <Notes>24</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56</vt:i4>
      </vt:variant>
    </vt:vector>
  </HeadingPairs>
  <TitlesOfParts>
    <vt:vector size="63" baseType="lpstr">
      <vt:lpstr>標楷體</vt:lpstr>
      <vt:lpstr>Arial</vt:lpstr>
      <vt:lpstr>Calibri</vt:lpstr>
      <vt:lpstr>Calibri Light</vt:lpstr>
      <vt:lpstr>Segoe UI</vt:lpstr>
      <vt:lpstr>Times New Roman</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翌暄 吳</dc:creator>
  <cp:lastModifiedBy>翌暄 吳</cp:lastModifiedBy>
  <cp:revision>751</cp:revision>
  <dcterms:created xsi:type="dcterms:W3CDTF">2021-12-13T14:41:27Z</dcterms:created>
  <dcterms:modified xsi:type="dcterms:W3CDTF">2022-07-17T07:32:10Z</dcterms:modified>
</cp:coreProperties>
</file>