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sldIdLst>
    <p:sldId id="256" r:id="rId2"/>
    <p:sldId id="257" r:id="rId3"/>
    <p:sldId id="262" r:id="rId4"/>
    <p:sldId id="274" r:id="rId5"/>
    <p:sldId id="275" r:id="rId6"/>
    <p:sldId id="260" r:id="rId7"/>
    <p:sldId id="259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433E9A19-4BC2-4EA4-B990-741ECB7578A5}">
          <p14:sldIdLst>
            <p14:sldId id="256"/>
          </p14:sldIdLst>
        </p14:section>
        <p14:section name="結構介紹" id="{48A1AA0B-5CDB-4CD5-A768-77773A3469BF}">
          <p14:sldIdLst>
            <p14:sldId id="257"/>
            <p14:sldId id="262"/>
          </p14:sldIdLst>
        </p14:section>
        <p14:section name="資料來源及如何處理" id="{0800BB50-2AE3-47A3-9D61-992C5978F1E7}">
          <p14:sldIdLst>
            <p14:sldId id="274"/>
            <p14:sldId id="275"/>
          </p14:sldIdLst>
        </p14:section>
        <p14:section name="成品發表" id="{9237A072-F16F-40C1-9F08-430D6D3DEA4E}">
          <p14:sldIdLst>
            <p14:sldId id="260"/>
            <p14:sldId id="259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6" autoAdjust="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FD13E-F1F8-4E3C-B6A4-B9A8F70462D8}" type="doc">
      <dgm:prSet loTypeId="urn:microsoft.com/office/officeart/2005/8/layout/process4" loCatId="process" qsTypeId="urn:microsoft.com/office/officeart/2005/8/quickstyle/simple3" qsCatId="simple" csTypeId="urn:microsoft.com/office/officeart/2005/8/colors/colorful2" csCatId="colorful" phldr="1"/>
      <dgm:spPr/>
    </dgm:pt>
    <dgm:pt modelId="{133D52CC-5176-48AA-BBEA-BEEED16804DE}">
      <dgm:prSet phldrT="[文字]" custT="1"/>
      <dgm:spPr/>
      <dgm:t>
        <a:bodyPr/>
        <a:lstStyle/>
        <a:p>
          <a:r>
            <a:rPr kumimoji="1" lang="ja-JP" altLang="en-US" sz="3200" b="1" dirty="0">
              <a:solidFill>
                <a:schemeClr val="accent1">
                  <a:lumMod val="50000"/>
                </a:schemeClr>
              </a:solidFill>
              <a:latin typeface="思源黑體" panose="020B0500000000000000" pitchFamily="34" charset="-120"/>
              <a:ea typeface="思源黑體" panose="020B0500000000000000" pitchFamily="34" charset="-120"/>
            </a:rPr>
            <a:t>資料來源</a:t>
          </a:r>
        </a:p>
      </dgm:t>
    </dgm:pt>
    <dgm:pt modelId="{E4C83FEF-D1EB-4492-9BDF-D129F78FCF9F}" type="parTrans" cxnId="{E6C013D4-A07E-4E24-AE2E-0924DA080CA2}">
      <dgm:prSet/>
      <dgm:spPr/>
      <dgm:t>
        <a:bodyPr/>
        <a:lstStyle/>
        <a:p>
          <a:endParaRPr kumimoji="1" lang="ja-JP" altLang="en-US"/>
        </a:p>
      </dgm:t>
    </dgm:pt>
    <dgm:pt modelId="{9A2D07D0-B8D5-4B30-8097-56348BB1062B}" type="sibTrans" cxnId="{E6C013D4-A07E-4E24-AE2E-0924DA080CA2}">
      <dgm:prSet/>
      <dgm:spPr/>
      <dgm:t>
        <a:bodyPr/>
        <a:lstStyle/>
        <a:p>
          <a:endParaRPr kumimoji="1" lang="ja-JP" altLang="en-US"/>
        </a:p>
      </dgm:t>
    </dgm:pt>
    <dgm:pt modelId="{F5322EEF-D75D-41D8-BA09-89194DE75CC5}">
      <dgm:prSet phldrT="[文字]" custT="1"/>
      <dgm:spPr/>
      <dgm:t>
        <a:bodyPr/>
        <a:lstStyle/>
        <a:p>
          <a:r>
            <a:rPr kumimoji="1" lang="ja-JP" altLang="en-US" sz="3200" b="1" dirty="0">
              <a:solidFill>
                <a:schemeClr val="accent1">
                  <a:lumMod val="50000"/>
                </a:schemeClr>
              </a:solidFill>
              <a:latin typeface="思源黑體" panose="020B0500000000000000" pitchFamily="34" charset="-120"/>
              <a:ea typeface="思源黑體" panose="020B0500000000000000" pitchFamily="34" charset="-120"/>
            </a:rPr>
            <a:t>清洗處理</a:t>
          </a:r>
        </a:p>
      </dgm:t>
    </dgm:pt>
    <dgm:pt modelId="{E1BCE8AB-D52D-448F-B5D3-01F6AC7E6A46}" type="parTrans" cxnId="{B790A709-EC8A-47CD-9A15-7B96A6A0BDB5}">
      <dgm:prSet/>
      <dgm:spPr/>
      <dgm:t>
        <a:bodyPr/>
        <a:lstStyle/>
        <a:p>
          <a:endParaRPr kumimoji="1" lang="ja-JP" altLang="en-US"/>
        </a:p>
      </dgm:t>
    </dgm:pt>
    <dgm:pt modelId="{62B35A79-EA2C-4A2A-A0A7-F6C2B22ABE7D}" type="sibTrans" cxnId="{B790A709-EC8A-47CD-9A15-7B96A6A0BDB5}">
      <dgm:prSet/>
      <dgm:spPr/>
      <dgm:t>
        <a:bodyPr/>
        <a:lstStyle/>
        <a:p>
          <a:endParaRPr kumimoji="1" lang="ja-JP" altLang="en-US"/>
        </a:p>
      </dgm:t>
    </dgm:pt>
    <dgm:pt modelId="{871DF082-D221-47A6-B545-E4CF24905F1D}">
      <dgm:prSet phldrT="[文字]" custT="1"/>
      <dgm:spPr/>
      <dgm:t>
        <a:bodyPr/>
        <a:lstStyle/>
        <a:p>
          <a:r>
            <a:rPr kumimoji="1" lang="ja-JP" altLang="en-US" sz="3200" b="1" dirty="0">
              <a:solidFill>
                <a:schemeClr val="accent1">
                  <a:lumMod val="50000"/>
                </a:schemeClr>
              </a:solidFill>
              <a:latin typeface="思源黑體" panose="020B0500000000000000" pitchFamily="34" charset="-120"/>
              <a:ea typeface="思源黑體" panose="020B0500000000000000" pitchFamily="34" charset="-120"/>
            </a:rPr>
            <a:t>整理分析</a:t>
          </a:r>
        </a:p>
      </dgm:t>
    </dgm:pt>
    <dgm:pt modelId="{093EA2BF-99BE-4595-8A81-68CD0C27805E}" type="parTrans" cxnId="{CBF22389-1528-4096-A873-610185B60F3A}">
      <dgm:prSet/>
      <dgm:spPr/>
      <dgm:t>
        <a:bodyPr/>
        <a:lstStyle/>
        <a:p>
          <a:endParaRPr kumimoji="1" lang="ja-JP" altLang="en-US"/>
        </a:p>
      </dgm:t>
    </dgm:pt>
    <dgm:pt modelId="{CC7A5653-A03F-4843-908A-C0AB8BDE68E0}" type="sibTrans" cxnId="{CBF22389-1528-4096-A873-610185B60F3A}">
      <dgm:prSet/>
      <dgm:spPr/>
      <dgm:t>
        <a:bodyPr/>
        <a:lstStyle/>
        <a:p>
          <a:endParaRPr kumimoji="1" lang="ja-JP" altLang="en-US"/>
        </a:p>
      </dgm:t>
    </dgm:pt>
    <dgm:pt modelId="{1E8DE5EB-87E0-4EB4-8866-6BB2F724E9EC}">
      <dgm:prSet phldrT="[文字]" custT="1"/>
      <dgm:spPr/>
      <dgm:t>
        <a:bodyPr/>
        <a:lstStyle/>
        <a:p>
          <a:r>
            <a:rPr kumimoji="1" lang="ja-JP" altLang="en-US" sz="3200" b="1" dirty="0">
              <a:solidFill>
                <a:schemeClr val="accent1">
                  <a:lumMod val="50000"/>
                </a:schemeClr>
              </a:solidFill>
              <a:latin typeface="思源黑體" panose="020B0500000000000000" pitchFamily="34" charset="-120"/>
              <a:ea typeface="思源黑體" panose="020B0500000000000000" pitchFamily="34" charset="-120"/>
            </a:rPr>
            <a:t>視覺化</a:t>
          </a:r>
        </a:p>
      </dgm:t>
    </dgm:pt>
    <dgm:pt modelId="{45096FC0-0815-4D96-9340-E3F8326E7290}" type="parTrans" cxnId="{D624EE21-E825-40F9-9167-3527F9A4E64B}">
      <dgm:prSet/>
      <dgm:spPr/>
      <dgm:t>
        <a:bodyPr/>
        <a:lstStyle/>
        <a:p>
          <a:endParaRPr kumimoji="1" lang="ja-JP" altLang="en-US"/>
        </a:p>
      </dgm:t>
    </dgm:pt>
    <dgm:pt modelId="{D3969D06-6D27-49C2-B897-E390A85D7C63}" type="sibTrans" cxnId="{D624EE21-E825-40F9-9167-3527F9A4E64B}">
      <dgm:prSet/>
      <dgm:spPr/>
      <dgm:t>
        <a:bodyPr/>
        <a:lstStyle/>
        <a:p>
          <a:endParaRPr kumimoji="1" lang="ja-JP" altLang="en-US"/>
        </a:p>
      </dgm:t>
    </dgm:pt>
    <dgm:pt modelId="{847A4CBA-D69B-4A9F-9DFA-A0939F328E65}">
      <dgm:prSet phldrT="[文字]" custT="1"/>
      <dgm:spPr/>
      <dgm:t>
        <a:bodyPr/>
        <a:lstStyle/>
        <a:p>
          <a:r>
            <a:rPr kumimoji="1" lang="ja-JP" altLang="en-US" sz="3200" b="1" dirty="0">
              <a:solidFill>
                <a:schemeClr val="accent1">
                  <a:lumMod val="50000"/>
                </a:schemeClr>
              </a:solidFill>
              <a:latin typeface="思源黑體" panose="020B0500000000000000" pitchFamily="34" charset="-120"/>
              <a:ea typeface="思源黑體" panose="020B0500000000000000" pitchFamily="34" charset="-120"/>
            </a:rPr>
            <a:t>成果分享</a:t>
          </a:r>
        </a:p>
      </dgm:t>
    </dgm:pt>
    <dgm:pt modelId="{DCB08376-523D-4CC7-81DF-58175430952D}" type="parTrans" cxnId="{A346CE4C-F924-40C8-8B64-284227904263}">
      <dgm:prSet/>
      <dgm:spPr/>
      <dgm:t>
        <a:bodyPr/>
        <a:lstStyle/>
        <a:p>
          <a:endParaRPr kumimoji="1" lang="ja-JP" altLang="en-US"/>
        </a:p>
      </dgm:t>
    </dgm:pt>
    <dgm:pt modelId="{FE804979-3EB5-47B8-85FE-4408A3E7CDA1}" type="sibTrans" cxnId="{A346CE4C-F924-40C8-8B64-284227904263}">
      <dgm:prSet/>
      <dgm:spPr/>
      <dgm:t>
        <a:bodyPr/>
        <a:lstStyle/>
        <a:p>
          <a:endParaRPr kumimoji="1" lang="ja-JP" altLang="en-US"/>
        </a:p>
      </dgm:t>
    </dgm:pt>
    <dgm:pt modelId="{AEC949A0-4603-48D0-8086-B59A89554627}" type="pres">
      <dgm:prSet presAssocID="{70BFD13E-F1F8-4E3C-B6A4-B9A8F70462D8}" presName="Name0" presStyleCnt="0">
        <dgm:presLayoutVars>
          <dgm:dir/>
          <dgm:animLvl val="lvl"/>
          <dgm:resizeHandles val="exact"/>
        </dgm:presLayoutVars>
      </dgm:prSet>
      <dgm:spPr/>
    </dgm:pt>
    <dgm:pt modelId="{CEBE8953-F574-4E47-836F-E0C56E300F57}" type="pres">
      <dgm:prSet presAssocID="{847A4CBA-D69B-4A9F-9DFA-A0939F328E65}" presName="boxAndChildren" presStyleCnt="0"/>
      <dgm:spPr/>
    </dgm:pt>
    <dgm:pt modelId="{804533AD-E5E6-41DC-8D96-9D3009B5687A}" type="pres">
      <dgm:prSet presAssocID="{847A4CBA-D69B-4A9F-9DFA-A0939F328E65}" presName="parentTextBox" presStyleLbl="node1" presStyleIdx="0" presStyleCnt="5"/>
      <dgm:spPr/>
    </dgm:pt>
    <dgm:pt modelId="{501B6EB3-6016-42DB-B0A8-4AD223760FBD}" type="pres">
      <dgm:prSet presAssocID="{D3969D06-6D27-49C2-B897-E390A85D7C63}" presName="sp" presStyleCnt="0"/>
      <dgm:spPr/>
    </dgm:pt>
    <dgm:pt modelId="{71CBA741-752A-405D-9D4E-084AF52E75C8}" type="pres">
      <dgm:prSet presAssocID="{1E8DE5EB-87E0-4EB4-8866-6BB2F724E9EC}" presName="arrowAndChildren" presStyleCnt="0"/>
      <dgm:spPr/>
    </dgm:pt>
    <dgm:pt modelId="{AF70EFA9-CE7C-45DE-B3E0-1EDA5E61ADCB}" type="pres">
      <dgm:prSet presAssocID="{1E8DE5EB-87E0-4EB4-8866-6BB2F724E9EC}" presName="parentTextArrow" presStyleLbl="node1" presStyleIdx="1" presStyleCnt="5"/>
      <dgm:spPr/>
    </dgm:pt>
    <dgm:pt modelId="{38812902-1530-465E-AB64-4A7745520BD4}" type="pres">
      <dgm:prSet presAssocID="{CC7A5653-A03F-4843-908A-C0AB8BDE68E0}" presName="sp" presStyleCnt="0"/>
      <dgm:spPr/>
    </dgm:pt>
    <dgm:pt modelId="{776E0DF6-7C1B-4021-A4CA-C7BF888DE0B7}" type="pres">
      <dgm:prSet presAssocID="{871DF082-D221-47A6-B545-E4CF24905F1D}" presName="arrowAndChildren" presStyleCnt="0"/>
      <dgm:spPr/>
    </dgm:pt>
    <dgm:pt modelId="{ECCA9BDD-857C-47AA-83CE-5DD510853C7A}" type="pres">
      <dgm:prSet presAssocID="{871DF082-D221-47A6-B545-E4CF24905F1D}" presName="parentTextArrow" presStyleLbl="node1" presStyleIdx="2" presStyleCnt="5"/>
      <dgm:spPr/>
    </dgm:pt>
    <dgm:pt modelId="{8FEB81D9-4CAA-491D-8BC0-2FBD380CF5F4}" type="pres">
      <dgm:prSet presAssocID="{62B35A79-EA2C-4A2A-A0A7-F6C2B22ABE7D}" presName="sp" presStyleCnt="0"/>
      <dgm:spPr/>
    </dgm:pt>
    <dgm:pt modelId="{8F815A64-DF1D-4E95-BB20-84907C246F2D}" type="pres">
      <dgm:prSet presAssocID="{F5322EEF-D75D-41D8-BA09-89194DE75CC5}" presName="arrowAndChildren" presStyleCnt="0"/>
      <dgm:spPr/>
    </dgm:pt>
    <dgm:pt modelId="{211829DC-CB66-4FA9-8402-257AF1DAB1E0}" type="pres">
      <dgm:prSet presAssocID="{F5322EEF-D75D-41D8-BA09-89194DE75CC5}" presName="parentTextArrow" presStyleLbl="node1" presStyleIdx="3" presStyleCnt="5"/>
      <dgm:spPr/>
    </dgm:pt>
    <dgm:pt modelId="{594B5BA0-CB0B-4848-A1FB-995CFCCBCA3F}" type="pres">
      <dgm:prSet presAssocID="{9A2D07D0-B8D5-4B30-8097-56348BB1062B}" presName="sp" presStyleCnt="0"/>
      <dgm:spPr/>
    </dgm:pt>
    <dgm:pt modelId="{4C60CE34-B6E7-4457-9DA1-0F8B832C19B7}" type="pres">
      <dgm:prSet presAssocID="{133D52CC-5176-48AA-BBEA-BEEED16804DE}" presName="arrowAndChildren" presStyleCnt="0"/>
      <dgm:spPr/>
    </dgm:pt>
    <dgm:pt modelId="{AAF18798-363A-4017-9450-3D5B875DF07B}" type="pres">
      <dgm:prSet presAssocID="{133D52CC-5176-48AA-BBEA-BEEED16804DE}" presName="parentTextArrow" presStyleLbl="node1" presStyleIdx="4" presStyleCnt="5" custLinFactNeighborX="-5456" custLinFactNeighborY="1902"/>
      <dgm:spPr/>
    </dgm:pt>
  </dgm:ptLst>
  <dgm:cxnLst>
    <dgm:cxn modelId="{B790A709-EC8A-47CD-9A15-7B96A6A0BDB5}" srcId="{70BFD13E-F1F8-4E3C-B6A4-B9A8F70462D8}" destId="{F5322EEF-D75D-41D8-BA09-89194DE75CC5}" srcOrd="1" destOrd="0" parTransId="{E1BCE8AB-D52D-448F-B5D3-01F6AC7E6A46}" sibTransId="{62B35A79-EA2C-4A2A-A0A7-F6C2B22ABE7D}"/>
    <dgm:cxn modelId="{D624EE21-E825-40F9-9167-3527F9A4E64B}" srcId="{70BFD13E-F1F8-4E3C-B6A4-B9A8F70462D8}" destId="{1E8DE5EB-87E0-4EB4-8866-6BB2F724E9EC}" srcOrd="3" destOrd="0" parTransId="{45096FC0-0815-4D96-9340-E3F8326E7290}" sibTransId="{D3969D06-6D27-49C2-B897-E390A85D7C63}"/>
    <dgm:cxn modelId="{F7B74643-6CBE-47BD-98D7-22BCBFC4438A}" type="presOf" srcId="{70BFD13E-F1F8-4E3C-B6A4-B9A8F70462D8}" destId="{AEC949A0-4603-48D0-8086-B59A89554627}" srcOrd="0" destOrd="0" presId="urn:microsoft.com/office/officeart/2005/8/layout/process4"/>
    <dgm:cxn modelId="{9C9D7945-48BA-4F19-9C6F-0CA1276E0690}" type="presOf" srcId="{F5322EEF-D75D-41D8-BA09-89194DE75CC5}" destId="{211829DC-CB66-4FA9-8402-257AF1DAB1E0}" srcOrd="0" destOrd="0" presId="urn:microsoft.com/office/officeart/2005/8/layout/process4"/>
    <dgm:cxn modelId="{A346CE4C-F924-40C8-8B64-284227904263}" srcId="{70BFD13E-F1F8-4E3C-B6A4-B9A8F70462D8}" destId="{847A4CBA-D69B-4A9F-9DFA-A0939F328E65}" srcOrd="4" destOrd="0" parTransId="{DCB08376-523D-4CC7-81DF-58175430952D}" sibTransId="{FE804979-3EB5-47B8-85FE-4408A3E7CDA1}"/>
    <dgm:cxn modelId="{CBF22389-1528-4096-A873-610185B60F3A}" srcId="{70BFD13E-F1F8-4E3C-B6A4-B9A8F70462D8}" destId="{871DF082-D221-47A6-B545-E4CF24905F1D}" srcOrd="2" destOrd="0" parTransId="{093EA2BF-99BE-4595-8A81-68CD0C27805E}" sibTransId="{CC7A5653-A03F-4843-908A-C0AB8BDE68E0}"/>
    <dgm:cxn modelId="{7AE754BE-8CE6-4BF0-95BF-838A5468F9EB}" type="presOf" srcId="{1E8DE5EB-87E0-4EB4-8866-6BB2F724E9EC}" destId="{AF70EFA9-CE7C-45DE-B3E0-1EDA5E61ADCB}" srcOrd="0" destOrd="0" presId="urn:microsoft.com/office/officeart/2005/8/layout/process4"/>
    <dgm:cxn modelId="{4A05DDC3-3ED0-43C4-A22C-351117E9768C}" type="presOf" srcId="{133D52CC-5176-48AA-BBEA-BEEED16804DE}" destId="{AAF18798-363A-4017-9450-3D5B875DF07B}" srcOrd="0" destOrd="0" presId="urn:microsoft.com/office/officeart/2005/8/layout/process4"/>
    <dgm:cxn modelId="{E6C013D4-A07E-4E24-AE2E-0924DA080CA2}" srcId="{70BFD13E-F1F8-4E3C-B6A4-B9A8F70462D8}" destId="{133D52CC-5176-48AA-BBEA-BEEED16804DE}" srcOrd="0" destOrd="0" parTransId="{E4C83FEF-D1EB-4492-9BDF-D129F78FCF9F}" sibTransId="{9A2D07D0-B8D5-4B30-8097-56348BB1062B}"/>
    <dgm:cxn modelId="{D012FAD6-97A5-4F39-8C81-A652E7E363DE}" type="presOf" srcId="{847A4CBA-D69B-4A9F-9DFA-A0939F328E65}" destId="{804533AD-E5E6-41DC-8D96-9D3009B5687A}" srcOrd="0" destOrd="0" presId="urn:microsoft.com/office/officeart/2005/8/layout/process4"/>
    <dgm:cxn modelId="{2D8AE0F3-C8D8-4593-892B-80B3ED8218ED}" type="presOf" srcId="{871DF082-D221-47A6-B545-E4CF24905F1D}" destId="{ECCA9BDD-857C-47AA-83CE-5DD510853C7A}" srcOrd="0" destOrd="0" presId="urn:microsoft.com/office/officeart/2005/8/layout/process4"/>
    <dgm:cxn modelId="{E6EC606D-CCA8-4894-9FEF-F7218C95C2E5}" type="presParOf" srcId="{AEC949A0-4603-48D0-8086-B59A89554627}" destId="{CEBE8953-F574-4E47-836F-E0C56E300F57}" srcOrd="0" destOrd="0" presId="urn:microsoft.com/office/officeart/2005/8/layout/process4"/>
    <dgm:cxn modelId="{FC6BF48C-54EB-4296-87F6-A264B9E67D98}" type="presParOf" srcId="{CEBE8953-F574-4E47-836F-E0C56E300F57}" destId="{804533AD-E5E6-41DC-8D96-9D3009B5687A}" srcOrd="0" destOrd="0" presId="urn:microsoft.com/office/officeart/2005/8/layout/process4"/>
    <dgm:cxn modelId="{3B6849B7-A13F-46D4-A960-96A6DA25786A}" type="presParOf" srcId="{AEC949A0-4603-48D0-8086-B59A89554627}" destId="{501B6EB3-6016-42DB-B0A8-4AD223760FBD}" srcOrd="1" destOrd="0" presId="urn:microsoft.com/office/officeart/2005/8/layout/process4"/>
    <dgm:cxn modelId="{1E3D124A-3591-46CC-BC50-03B14F1D6CCE}" type="presParOf" srcId="{AEC949A0-4603-48D0-8086-B59A89554627}" destId="{71CBA741-752A-405D-9D4E-084AF52E75C8}" srcOrd="2" destOrd="0" presId="urn:microsoft.com/office/officeart/2005/8/layout/process4"/>
    <dgm:cxn modelId="{F9EF8ACF-8565-4AE2-A5B0-080189853CBB}" type="presParOf" srcId="{71CBA741-752A-405D-9D4E-084AF52E75C8}" destId="{AF70EFA9-CE7C-45DE-B3E0-1EDA5E61ADCB}" srcOrd="0" destOrd="0" presId="urn:microsoft.com/office/officeart/2005/8/layout/process4"/>
    <dgm:cxn modelId="{436D3EFF-6F7E-4E06-B32E-A95FDFCC7967}" type="presParOf" srcId="{AEC949A0-4603-48D0-8086-B59A89554627}" destId="{38812902-1530-465E-AB64-4A7745520BD4}" srcOrd="3" destOrd="0" presId="urn:microsoft.com/office/officeart/2005/8/layout/process4"/>
    <dgm:cxn modelId="{911A58E2-6B10-450C-96A2-31E06FB29657}" type="presParOf" srcId="{AEC949A0-4603-48D0-8086-B59A89554627}" destId="{776E0DF6-7C1B-4021-A4CA-C7BF888DE0B7}" srcOrd="4" destOrd="0" presId="urn:microsoft.com/office/officeart/2005/8/layout/process4"/>
    <dgm:cxn modelId="{F2DE5EF0-8EAB-4C86-BB39-CB6F900DE294}" type="presParOf" srcId="{776E0DF6-7C1B-4021-A4CA-C7BF888DE0B7}" destId="{ECCA9BDD-857C-47AA-83CE-5DD510853C7A}" srcOrd="0" destOrd="0" presId="urn:microsoft.com/office/officeart/2005/8/layout/process4"/>
    <dgm:cxn modelId="{E4B1F4F6-168D-4062-AC67-E3FF6CAD54A0}" type="presParOf" srcId="{AEC949A0-4603-48D0-8086-B59A89554627}" destId="{8FEB81D9-4CAA-491D-8BC0-2FBD380CF5F4}" srcOrd="5" destOrd="0" presId="urn:microsoft.com/office/officeart/2005/8/layout/process4"/>
    <dgm:cxn modelId="{61D0F5A8-2FBB-4BD8-B303-31E7D5DC2543}" type="presParOf" srcId="{AEC949A0-4603-48D0-8086-B59A89554627}" destId="{8F815A64-DF1D-4E95-BB20-84907C246F2D}" srcOrd="6" destOrd="0" presId="urn:microsoft.com/office/officeart/2005/8/layout/process4"/>
    <dgm:cxn modelId="{017F53CF-07D0-4B6A-93C1-7B9A2416B20D}" type="presParOf" srcId="{8F815A64-DF1D-4E95-BB20-84907C246F2D}" destId="{211829DC-CB66-4FA9-8402-257AF1DAB1E0}" srcOrd="0" destOrd="0" presId="urn:microsoft.com/office/officeart/2005/8/layout/process4"/>
    <dgm:cxn modelId="{C75D4101-534D-4ED0-B98F-DD24924D26F0}" type="presParOf" srcId="{AEC949A0-4603-48D0-8086-B59A89554627}" destId="{594B5BA0-CB0B-4848-A1FB-995CFCCBCA3F}" srcOrd="7" destOrd="0" presId="urn:microsoft.com/office/officeart/2005/8/layout/process4"/>
    <dgm:cxn modelId="{33C069B6-BD9E-406A-A1A5-D4671379082B}" type="presParOf" srcId="{AEC949A0-4603-48D0-8086-B59A89554627}" destId="{4C60CE34-B6E7-4457-9DA1-0F8B832C19B7}" srcOrd="8" destOrd="0" presId="urn:microsoft.com/office/officeart/2005/8/layout/process4"/>
    <dgm:cxn modelId="{787B0A53-4FFD-437E-B590-FD8A3FAF8168}" type="presParOf" srcId="{4C60CE34-B6E7-4457-9DA1-0F8B832C19B7}" destId="{AAF18798-363A-4017-9450-3D5B875DF07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533AD-E5E6-41DC-8D96-9D3009B5687A}">
      <dsp:nvSpPr>
        <dsp:cNvPr id="0" name=""/>
        <dsp:cNvSpPr/>
      </dsp:nvSpPr>
      <dsp:spPr>
        <a:xfrm>
          <a:off x="0" y="3086084"/>
          <a:ext cx="10179050" cy="5062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solidFill>
                <a:schemeClr val="accent1">
                  <a:lumMod val="50000"/>
                </a:schemeClr>
              </a:solidFill>
              <a:latin typeface="思源黑體" panose="020B0500000000000000" pitchFamily="34" charset="-120"/>
              <a:ea typeface="思源黑體" panose="020B0500000000000000" pitchFamily="34" charset="-120"/>
            </a:rPr>
            <a:t>成果分享</a:t>
          </a:r>
        </a:p>
      </dsp:txBody>
      <dsp:txXfrm>
        <a:off x="0" y="3086084"/>
        <a:ext cx="10179050" cy="506297"/>
      </dsp:txXfrm>
    </dsp:sp>
    <dsp:sp modelId="{AF70EFA9-CE7C-45DE-B3E0-1EDA5E61ADCB}">
      <dsp:nvSpPr>
        <dsp:cNvPr id="0" name=""/>
        <dsp:cNvSpPr/>
      </dsp:nvSpPr>
      <dsp:spPr>
        <a:xfrm rot="10800000">
          <a:off x="0" y="2314992"/>
          <a:ext cx="10179050" cy="778685"/>
        </a:xfrm>
        <a:prstGeom prst="upArrowCallout">
          <a:avLst/>
        </a:prstGeom>
        <a:gradFill rotWithShape="0">
          <a:gsLst>
            <a:gs pos="0">
              <a:schemeClr val="accent2">
                <a:hueOff val="810023"/>
                <a:satOff val="113"/>
                <a:lumOff val="98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810023"/>
                <a:satOff val="113"/>
                <a:lumOff val="98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810023"/>
                <a:satOff val="113"/>
                <a:lumOff val="98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solidFill>
                <a:schemeClr val="accent1">
                  <a:lumMod val="50000"/>
                </a:schemeClr>
              </a:solidFill>
              <a:latin typeface="思源黑體" panose="020B0500000000000000" pitchFamily="34" charset="-120"/>
              <a:ea typeface="思源黑體" panose="020B0500000000000000" pitchFamily="34" charset="-120"/>
            </a:rPr>
            <a:t>視覺化</a:t>
          </a:r>
        </a:p>
      </dsp:txBody>
      <dsp:txXfrm rot="10800000">
        <a:off x="0" y="2314992"/>
        <a:ext cx="10179050" cy="505966"/>
      </dsp:txXfrm>
    </dsp:sp>
    <dsp:sp modelId="{ECCA9BDD-857C-47AA-83CE-5DD510853C7A}">
      <dsp:nvSpPr>
        <dsp:cNvPr id="0" name=""/>
        <dsp:cNvSpPr/>
      </dsp:nvSpPr>
      <dsp:spPr>
        <a:xfrm rot="10800000">
          <a:off x="0" y="1543901"/>
          <a:ext cx="10179050" cy="778685"/>
        </a:xfrm>
        <a:prstGeom prst="upArrowCallout">
          <a:avLst/>
        </a:prstGeom>
        <a:gradFill rotWithShape="0">
          <a:gsLst>
            <a:gs pos="0">
              <a:schemeClr val="accent2">
                <a:hueOff val="1620045"/>
                <a:satOff val="225"/>
                <a:lumOff val="19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1620045"/>
                <a:satOff val="225"/>
                <a:lumOff val="19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1620045"/>
                <a:satOff val="225"/>
                <a:lumOff val="19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solidFill>
                <a:schemeClr val="accent1">
                  <a:lumMod val="50000"/>
                </a:schemeClr>
              </a:solidFill>
              <a:latin typeface="思源黑體" panose="020B0500000000000000" pitchFamily="34" charset="-120"/>
              <a:ea typeface="思源黑體" panose="020B0500000000000000" pitchFamily="34" charset="-120"/>
            </a:rPr>
            <a:t>整理分析</a:t>
          </a:r>
        </a:p>
      </dsp:txBody>
      <dsp:txXfrm rot="10800000">
        <a:off x="0" y="1543901"/>
        <a:ext cx="10179050" cy="505966"/>
      </dsp:txXfrm>
    </dsp:sp>
    <dsp:sp modelId="{211829DC-CB66-4FA9-8402-257AF1DAB1E0}">
      <dsp:nvSpPr>
        <dsp:cNvPr id="0" name=""/>
        <dsp:cNvSpPr/>
      </dsp:nvSpPr>
      <dsp:spPr>
        <a:xfrm rot="10800000">
          <a:off x="0" y="772809"/>
          <a:ext cx="10179050" cy="778685"/>
        </a:xfrm>
        <a:prstGeom prst="upArrowCallout">
          <a:avLst/>
        </a:prstGeom>
        <a:gradFill rotWithShape="0">
          <a:gsLst>
            <a:gs pos="0">
              <a:schemeClr val="accent2">
                <a:hueOff val="2430068"/>
                <a:satOff val="338"/>
                <a:lumOff val="294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2430068"/>
                <a:satOff val="338"/>
                <a:lumOff val="294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2430068"/>
                <a:satOff val="338"/>
                <a:lumOff val="294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solidFill>
                <a:schemeClr val="accent1">
                  <a:lumMod val="50000"/>
                </a:schemeClr>
              </a:solidFill>
              <a:latin typeface="思源黑體" panose="020B0500000000000000" pitchFamily="34" charset="-120"/>
              <a:ea typeface="思源黑體" panose="020B0500000000000000" pitchFamily="34" charset="-120"/>
            </a:rPr>
            <a:t>清洗處理</a:t>
          </a:r>
        </a:p>
      </dsp:txBody>
      <dsp:txXfrm rot="10800000">
        <a:off x="0" y="772809"/>
        <a:ext cx="10179050" cy="505966"/>
      </dsp:txXfrm>
    </dsp:sp>
    <dsp:sp modelId="{AAF18798-363A-4017-9450-3D5B875DF07B}">
      <dsp:nvSpPr>
        <dsp:cNvPr id="0" name=""/>
        <dsp:cNvSpPr/>
      </dsp:nvSpPr>
      <dsp:spPr>
        <a:xfrm rot="10800000">
          <a:off x="0" y="16528"/>
          <a:ext cx="10179050" cy="778685"/>
        </a:xfrm>
        <a:prstGeom prst="upArrowCallout">
          <a:avLst/>
        </a:prstGeom>
        <a:gradFill rotWithShape="0">
          <a:gsLst>
            <a:gs pos="0">
              <a:schemeClr val="accent2">
                <a:hueOff val="3240090"/>
                <a:satOff val="451"/>
                <a:lumOff val="392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3240090"/>
                <a:satOff val="451"/>
                <a:lumOff val="392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3240090"/>
                <a:satOff val="451"/>
                <a:lumOff val="392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solidFill>
                <a:schemeClr val="accent1">
                  <a:lumMod val="50000"/>
                </a:schemeClr>
              </a:solidFill>
              <a:latin typeface="思源黑體" panose="020B0500000000000000" pitchFamily="34" charset="-120"/>
              <a:ea typeface="思源黑體" panose="020B0500000000000000" pitchFamily="34" charset="-120"/>
            </a:rPr>
            <a:t>資料來源</a:t>
          </a:r>
        </a:p>
      </dsp:txBody>
      <dsp:txXfrm rot="10800000">
        <a:off x="0" y="16528"/>
        <a:ext cx="10179050" cy="50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C724C-7EC5-4334-AA52-B65585D2ED7F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FC4A-703F-4FF6-85F5-DF24E159A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02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FC4A-703F-4FF6-85F5-DF24E159A08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82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26F5386-A592-4920-AB40-846BC297DBEE}" type="datetimeFigureOut">
              <a:rPr lang="zh-TW" altLang="en-US" smtClean="0"/>
              <a:t>2025/8/4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923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1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57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6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6F5386-A592-4920-AB40-846BC297DBEE}" type="datetimeFigureOut">
              <a:rPr lang="zh-TW" altLang="en-US" smtClean="0"/>
              <a:t>2025/8/4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87816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457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2025/8/4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79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2025/8/4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9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2025/8/4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46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26F5386-A592-4920-AB40-846BC297DBEE}" type="datetimeFigureOut">
              <a:rPr lang="zh-TW" altLang="en-US" smtClean="0"/>
              <a:t>2025/8/4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3024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26F5386-A592-4920-AB40-846BC297DBEE}" type="datetimeFigureOut">
              <a:rPr lang="zh-TW" altLang="en-US" smtClean="0"/>
              <a:t>2025/8/4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43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6F5386-A592-4920-AB40-846BC297DBEE}" type="datetimeFigureOut">
              <a:rPr lang="zh-TW" altLang="en-US" smtClean="0"/>
              <a:t>2025/8/4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816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hua0988/-2025-7-29-" TargetMode="External"/><Relationship Id="rId2" Type="http://schemas.openxmlformats.org/officeDocument/2006/relationships/hyperlink" Target="https://yihua0988.github.io/-2025-7-29-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25976;&#20301;&#26178;&#20195;&#30340;&#36039;&#23433;&#33287;&#29359;&#32618;&#38450;&#21046;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tycg.gov.tw/" TargetMode="External"/><Relationship Id="rId2" Type="http://schemas.openxmlformats.org/officeDocument/2006/relationships/hyperlink" Target="https://data.gov.t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dn.com/news/index" TargetMode="External"/><Relationship Id="rId4" Type="http://schemas.openxmlformats.org/officeDocument/2006/relationships/hyperlink" Target="https://news.pchome.com.tw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835DE-B19F-4367-854A-0E404A9E7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資料結構介紹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5A2DC6-D54F-67CA-A4ED-01C5F3E1E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679576"/>
            <a:ext cx="8045373" cy="162261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製作人：洪益華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09576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437FA42-3F03-48A1-B926-A74D8A8F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12"/>
            <a:ext cx="12192000" cy="64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3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A36772-21F5-474F-AC9B-B00FCB7C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82"/>
            <a:ext cx="12192000" cy="64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5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A2CB5E0-886E-42C6-9A4D-CE30459B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51" y="264595"/>
            <a:ext cx="4677428" cy="60777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8FB58F3-292D-4763-83AD-820F99751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53" y="1315028"/>
            <a:ext cx="601111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4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E7C2A0A-511B-42A3-BD97-EB31881F7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306" y="1739153"/>
            <a:ext cx="10668000" cy="4437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成果網址：</a:t>
            </a:r>
            <a:r>
              <a:rPr lang="en-US" altLang="zh-TW" sz="2800" dirty="0">
                <a:latin typeface="思源黑體" panose="020B0500000000000000" pitchFamily="34" charset="-120"/>
                <a:ea typeface="思源黑體" panose="020B0500000000000000" pitchFamily="34" charset="-120"/>
                <a:hlinkClick r:id="rId2"/>
              </a:rPr>
              <a:t>https://yihua0988.github.io/-2025-7-29-/index.html</a:t>
            </a:r>
            <a:endParaRPr lang="en-US" altLang="zh-TW" sz="2800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  <a:p>
            <a:pPr marL="0" indent="0">
              <a:buNone/>
            </a:pPr>
            <a:endParaRPr lang="en-US" altLang="zh-TW" sz="2800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  <a:p>
            <a:pPr marL="0" indent="0">
              <a:buNone/>
            </a:pPr>
            <a:r>
              <a:rPr lang="en-US" altLang="zh-TW" sz="2800" dirty="0" err="1">
                <a:latin typeface="思源黑體" panose="020B0500000000000000" pitchFamily="34" charset="-120"/>
                <a:ea typeface="思源黑體" panose="020B0500000000000000" pitchFamily="34" charset="-120"/>
              </a:rPr>
              <a:t>Github</a:t>
            </a:r>
            <a:r>
              <a:rPr lang="zh-TW" altLang="en-US" sz="28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專案：</a:t>
            </a:r>
            <a:r>
              <a:rPr lang="en-US" altLang="zh-TW" sz="28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 </a:t>
            </a:r>
            <a:r>
              <a:rPr lang="en-US" altLang="zh-TW" sz="2800" dirty="0">
                <a:latin typeface="思源黑體" panose="020B0500000000000000" pitchFamily="34" charset="-120"/>
                <a:ea typeface="思源黑體" panose="020B0500000000000000" pitchFamily="34" charset="-120"/>
                <a:hlinkClick r:id="rId3"/>
              </a:rPr>
              <a:t>https://github.com/yihua0988/-2025-7-29-</a:t>
            </a:r>
            <a:endParaRPr lang="en-US" altLang="zh-TW" sz="2800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  <a:p>
            <a:pPr marL="0" indent="0">
              <a:buNone/>
            </a:pPr>
            <a:endParaRPr lang="en-US" altLang="zh-TW" sz="2800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  <a:p>
            <a:pPr marL="0" indent="0">
              <a:buNone/>
            </a:pPr>
            <a:r>
              <a:rPr lang="en-US" altLang="zh-TW" sz="28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Power Point</a:t>
            </a:r>
            <a:r>
              <a:rPr lang="zh-TW" altLang="en-US" sz="28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解析：</a:t>
            </a:r>
            <a:r>
              <a:rPr lang="zh-TW" altLang="en-US" sz="2800" dirty="0">
                <a:latin typeface="思源黑體" panose="020B0500000000000000" pitchFamily="34" charset="-120"/>
                <a:ea typeface="思源黑體" panose="020B0500000000000000" pitchFamily="34" charset="-120"/>
                <a:hlinkClick r:id="rId4" action="ppaction://hlinkpres?slideindex=1&amp;slidetitle="/>
              </a:rPr>
              <a:t>數位時代的資安與犯罪防制</a:t>
            </a:r>
            <a:r>
              <a:rPr lang="en-US" altLang="zh-TW" sz="2800" dirty="0">
                <a:latin typeface="思源黑體" panose="020B0500000000000000" pitchFamily="34" charset="-120"/>
                <a:ea typeface="思源黑體" panose="020B0500000000000000" pitchFamily="34" charset="-120"/>
                <a:hlinkClick r:id="rId4" action="ppaction://hlinkpres?slideindex=1&amp;slidetitle="/>
              </a:rPr>
              <a:t>.pptx</a:t>
            </a:r>
            <a:endParaRPr lang="en-US" altLang="zh-TW" sz="2800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489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62F3D-CAC7-0904-78AA-0C7CECED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 dirty="0">
                <a:latin typeface="思源黑體" panose="020B0500000000000000" pitchFamily="34" charset="-120"/>
                <a:ea typeface="思源黑體" panose="020B0500000000000000" pitchFamily="34" charset="-120"/>
              </a:rPr>
              <a:t>專案架</a:t>
            </a:r>
            <a:r>
              <a:rPr lang="zh-TW" altLang="en-US" b="1" dirty="0">
                <a:latin typeface="思源黑體" panose="020B0500000000000000" pitchFamily="34" charset="-120"/>
                <a:ea typeface="思源黑體" panose="020B0500000000000000" pitchFamily="34" charset="-120"/>
              </a:rPr>
              <a:t>構總覽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638C6C4C-237E-40E6-B09A-988AAF734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473317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2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3617-3D2B-0F4C-10B3-73490373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6" y="459860"/>
            <a:ext cx="10222005" cy="952922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latin typeface="思源黑體" panose="020B0500000000000000" pitchFamily="34" charset="-120"/>
                <a:ea typeface="思源黑體" panose="020B0500000000000000" pitchFamily="34" charset="-120"/>
              </a:rPr>
              <a:t> 專案時程總覽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DD48932-4A01-4D3D-99D5-2C08BD829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76932"/>
              </p:ext>
            </p:extLst>
          </p:nvPr>
        </p:nvGraphicFramePr>
        <p:xfrm>
          <a:off x="1039907" y="1515035"/>
          <a:ext cx="10699376" cy="4883105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5349688">
                  <a:extLst>
                    <a:ext uri="{9D8B030D-6E8A-4147-A177-3AD203B41FA5}">
                      <a16:colId xmlns:a16="http://schemas.microsoft.com/office/drawing/2014/main" val="73101748"/>
                    </a:ext>
                  </a:extLst>
                </a:gridCol>
                <a:gridCol w="5349688">
                  <a:extLst>
                    <a:ext uri="{9D8B030D-6E8A-4147-A177-3AD203B41FA5}">
                      <a16:colId xmlns:a16="http://schemas.microsoft.com/office/drawing/2014/main" val="3097710367"/>
                    </a:ext>
                  </a:extLst>
                </a:gridCol>
              </a:tblGrid>
              <a:tr h="601503">
                <a:tc>
                  <a:txBody>
                    <a:bodyPr/>
                    <a:lstStyle/>
                    <a:p>
                      <a:r>
                        <a:rPr lang="ja-JP" alt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日期範圍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工作項目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745222"/>
                  </a:ext>
                </a:extLst>
              </a:tr>
              <a:tr h="601503">
                <a:tc>
                  <a:txBody>
                    <a:bodyPr/>
                    <a:lstStyle/>
                    <a:p>
                      <a:r>
                        <a:rPr lang="en-US" altLang="ja-JP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7/22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確定主題並開始資料蒐集規劃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501474"/>
                  </a:ext>
                </a:extLst>
              </a:tr>
              <a:tr h="601503">
                <a:tc>
                  <a:txBody>
                    <a:bodyPr/>
                    <a:lstStyle/>
                    <a:p>
                      <a:r>
                        <a:rPr lang="en-US" altLang="ja-JP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7/23</a:t>
                      </a:r>
                      <a:r>
                        <a:rPr lang="ja-JP" alt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～</a:t>
                      </a:r>
                      <a:r>
                        <a:rPr lang="en-US" altLang="ja-JP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7/27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資料抓取與清洗，整理成 </a:t>
                      </a:r>
                      <a:r>
                        <a:rPr lang="en-US" sz="24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Power BI </a:t>
                      </a:r>
                      <a:r>
                        <a:rPr lang="ja-JP" altLang="en-US" sz="24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可用格式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21036"/>
                  </a:ext>
                </a:extLst>
              </a:tr>
              <a:tr h="601503">
                <a:tc>
                  <a:txBody>
                    <a:bodyPr/>
                    <a:lstStyle/>
                    <a:p>
                      <a:r>
                        <a:rPr lang="en-US" altLang="ja-JP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7/25</a:t>
                      </a:r>
                      <a:r>
                        <a:rPr lang="ja-JP" alt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～</a:t>
                      </a:r>
                      <a:r>
                        <a:rPr lang="en-US" altLang="ja-JP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7/28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Power BI </a:t>
                      </a:r>
                      <a:r>
                        <a:rPr lang="zh-TW" altLang="en-US" sz="24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視覺化設計與分析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11592"/>
                  </a:ext>
                </a:extLst>
              </a:tr>
              <a:tr h="601503">
                <a:tc>
                  <a:txBody>
                    <a:bodyPr/>
                    <a:lstStyle/>
                    <a:p>
                      <a:r>
                        <a:rPr lang="en-US" altLang="ja-JP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7/29</a:t>
                      </a:r>
                      <a:r>
                        <a:rPr lang="ja-JP" alt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～</a:t>
                      </a:r>
                      <a:r>
                        <a:rPr lang="en-US" altLang="ja-JP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8/1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HTML </a:t>
                      </a:r>
                      <a:r>
                        <a:rPr lang="zh-TW" altLang="en-US" sz="24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成果展示頁開發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233401"/>
                  </a:ext>
                </a:extLst>
              </a:tr>
              <a:tr h="601503">
                <a:tc>
                  <a:txBody>
                    <a:bodyPr/>
                    <a:lstStyle/>
                    <a:p>
                      <a:r>
                        <a:rPr lang="en-US" altLang="ja-JP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8/2</a:t>
                      </a:r>
                      <a:r>
                        <a:rPr lang="ja-JP" alt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～</a:t>
                      </a:r>
                      <a:r>
                        <a:rPr lang="en-US" altLang="ja-JP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8/3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HTML UI </a:t>
                      </a:r>
                      <a:r>
                        <a:rPr lang="zh-TW" alt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調整與最佳化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97129"/>
                  </a:ext>
                </a:extLst>
              </a:tr>
              <a:tr h="1052630">
                <a:tc>
                  <a:txBody>
                    <a:bodyPr/>
                    <a:lstStyle/>
                    <a:p>
                      <a:r>
                        <a:rPr lang="en-US" altLang="ja-JP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8/4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完成簡報：「數位時代的資安與犯罪防制」與「資料結構介紹」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109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13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13F1B-2C0B-8A50-A9D4-CC9D59F03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C3A46-8EAB-A0FF-0B27-076D143D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882" y="493059"/>
            <a:ext cx="10053918" cy="993923"/>
          </a:xfrm>
        </p:spPr>
        <p:txBody>
          <a:bodyPr>
            <a:normAutofit/>
          </a:bodyPr>
          <a:lstStyle/>
          <a:p>
            <a:r>
              <a:rPr kumimoji="0" lang="ja-JP" altLang="ja-JP" sz="4800" b="1" i="0" u="none" strike="noStrike" cap="none" normalizeH="0" baseline="0" dirty="0">
                <a:ln>
                  <a:noFill/>
                </a:ln>
                <a:effectLst/>
                <a:latin typeface="思源黑體" panose="020B0500000000000000" pitchFamily="34" charset="-120"/>
                <a:ea typeface="思源黑體" panose="020B0500000000000000" pitchFamily="34" charset="-120"/>
              </a:rPr>
              <a:t>資料來源概覽</a:t>
            </a:r>
            <a:endParaRPr lang="zh-TW" altLang="en-US" sz="4800" b="1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250C6E-B48D-4822-B1BC-784E4971FF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23393"/>
            <a:ext cx="7365350" cy="308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體" panose="020B0500000000000000" pitchFamily="34" charset="-120"/>
                <a:ea typeface="思源黑體" panose="020B0500000000000000" pitchFamily="34" charset="-120"/>
              </a:rPr>
              <a:t>使用清單或圖示方式列出來源：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體" panose="020B0500000000000000" pitchFamily="34" charset="-120"/>
                <a:ea typeface="思源黑體" panose="020B0500000000000000" pitchFamily="34" charset="-120"/>
              </a:rPr>
              <a:t>政府開放資料平台（</a:t>
            </a: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體" panose="020B0500000000000000" pitchFamily="34" charset="-120"/>
                <a:ea typeface="思源黑體" panose="020B0500000000000000" pitchFamily="34" charset="-120"/>
                <a:hlinkClick r:id="rId2"/>
              </a:rPr>
              <a:t>data.gov.tw</a:t>
            </a: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體" panose="020B0500000000000000" pitchFamily="34" charset="-120"/>
                <a:ea typeface="思源黑體" panose="020B0500000000000000" pitchFamily="34" charset="-120"/>
              </a:rPr>
              <a:t>）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體" panose="020B0500000000000000" pitchFamily="34" charset="-120"/>
                <a:ea typeface="思源黑體" panose="020B0500000000000000" pitchFamily="34" charset="-120"/>
              </a:rPr>
              <a:t>桃園市政府資料開放平台（</a:t>
            </a: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體" panose="020B0500000000000000" pitchFamily="34" charset="-120"/>
                <a:ea typeface="思源黑體" panose="020B0500000000000000" pitchFamily="34" charset="-120"/>
                <a:hlinkClick r:id="rId3"/>
              </a:rPr>
              <a:t>opendata.tycg.gov.tw</a:t>
            </a: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體" panose="020B0500000000000000" pitchFamily="34" charset="-120"/>
                <a:ea typeface="思源黑體" panose="020B0500000000000000" pitchFamily="34" charset="-120"/>
              </a:rPr>
              <a:t>）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體" panose="020B0500000000000000" pitchFamily="34" charset="-120"/>
                <a:ea typeface="思源黑體" panose="020B0500000000000000" pitchFamily="34" charset="-120"/>
              </a:rPr>
              <a:t>YouTube（網頁爬蟲）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4"/>
            </a:pP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體" panose="020B0500000000000000" pitchFamily="34" charset="-120"/>
                <a:ea typeface="思源黑體" panose="020B0500000000000000" pitchFamily="34" charset="-120"/>
              </a:rPr>
              <a:t>PCHome 新聞（</a:t>
            </a: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體" panose="020B0500000000000000" pitchFamily="34" charset="-120"/>
                <a:ea typeface="思源黑體" panose="020B0500000000000000" pitchFamily="34" charset="-120"/>
                <a:hlinkClick r:id="rId4"/>
              </a:rPr>
              <a:t>pchome.com.tw</a:t>
            </a: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體" panose="020B0500000000000000" pitchFamily="34" charset="-120"/>
                <a:ea typeface="思源黑體" panose="020B0500000000000000" pitchFamily="34" charset="-120"/>
              </a:rPr>
              <a:t>）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5"/>
            </a:pP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體" panose="020B0500000000000000" pitchFamily="34" charset="-120"/>
                <a:ea typeface="思源黑體" panose="020B0500000000000000" pitchFamily="34" charset="-120"/>
              </a:rPr>
              <a:t>聯合新聞網（</a:t>
            </a: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體" panose="020B0500000000000000" pitchFamily="34" charset="-120"/>
                <a:ea typeface="思源黑體" panose="020B0500000000000000" pitchFamily="34" charset="-120"/>
                <a:hlinkClick r:id="rId5"/>
              </a:rPr>
              <a:t>udn.com</a:t>
            </a:r>
            <a:r>
              <a:rPr kumimoji="0" lang="ja-JP" altLang="ja-JP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體" panose="020B0500000000000000" pitchFamily="34" charset="-120"/>
                <a:ea typeface="思源黑體" panose="020B0500000000000000" pitchFamily="34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0784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9C9E8-1ED1-724B-A997-26AEE77A4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514DF-CE96-21A5-E239-BF4582A3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25" y="382385"/>
            <a:ext cx="10466375" cy="1492132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latin typeface="思源黑體" panose="020B0500000000000000" pitchFamily="34" charset="-120"/>
                <a:ea typeface="思源黑體" panose="020B0500000000000000" pitchFamily="34" charset="-120"/>
              </a:rPr>
              <a:t>資料處理與整合工具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8E375A-49CF-4E84-8878-DE7542F55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86394"/>
              </p:ext>
            </p:extLst>
          </p:nvPr>
        </p:nvGraphicFramePr>
        <p:xfrm>
          <a:off x="963624" y="1156447"/>
          <a:ext cx="10717387" cy="558501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2353317">
                  <a:extLst>
                    <a:ext uri="{9D8B030D-6E8A-4147-A177-3AD203B41FA5}">
                      <a16:colId xmlns:a16="http://schemas.microsoft.com/office/drawing/2014/main" val="3836992752"/>
                    </a:ext>
                  </a:extLst>
                </a:gridCol>
                <a:gridCol w="8364070">
                  <a:extLst>
                    <a:ext uri="{9D8B030D-6E8A-4147-A177-3AD203B41FA5}">
                      <a16:colId xmlns:a16="http://schemas.microsoft.com/office/drawing/2014/main" val="3740270710"/>
                    </a:ext>
                  </a:extLst>
                </a:gridCol>
              </a:tblGrid>
              <a:tr h="442202">
                <a:tc>
                  <a:txBody>
                    <a:bodyPr/>
                    <a:lstStyle/>
                    <a:p>
                      <a:r>
                        <a:rPr lang="ja-JP" alt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工具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功能與應用場景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3526020212"/>
                  </a:ext>
                </a:extLst>
              </a:tr>
              <a:tr h="793276"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Python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使用 </a:t>
                      </a:r>
                      <a:r>
                        <a:rPr lang="en-US" altLang="zh-TW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requests</a:t>
                      </a:r>
                      <a:r>
                        <a:rPr lang="zh-TW" alt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、</a:t>
                      </a:r>
                      <a:r>
                        <a:rPr lang="en-US" altLang="zh-TW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pandas </a:t>
                      </a:r>
                      <a:r>
                        <a:rPr lang="zh-TW" alt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抓取政府開放資料與影片資訊，清洗並轉換資料格式</a:t>
                      </a:r>
                      <a:r>
                        <a:rPr lang="en-US" altLang="zh-TW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(VCS)</a:t>
                      </a:r>
                      <a:endParaRPr lang="zh-TW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思源黑體" panose="020B0500000000000000" pitchFamily="34" charset="-120"/>
                        <a:ea typeface="思源黑體" panose="020B0500000000000000" pitchFamily="34" charset="-120"/>
                      </a:endParaRP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2698517013"/>
                  </a:ext>
                </a:extLst>
              </a:tr>
              <a:tr h="755733"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Excel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手動補齊錯誤、資料整理，使其適用於 </a:t>
                      </a:r>
                      <a:r>
                        <a:rPr lang="en-US" altLang="zh-TW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Power BI </a:t>
                      </a:r>
                      <a:r>
                        <a:rPr lang="zh-TW" alt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的資料模型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2457027899"/>
                  </a:ext>
                </a:extLst>
              </a:tr>
              <a:tr h="755733"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Power BI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建立圖表與儀表板，用來分析詐騙類型、時間分布等趨勢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2827392127"/>
                  </a:ext>
                </a:extLst>
              </a:tr>
              <a:tr h="442202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Power BI Server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將成果發佈並產出 </a:t>
                      </a:r>
                      <a:r>
                        <a:rPr lang="en-US" altLang="zh-TW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iframe </a:t>
                      </a:r>
                      <a:r>
                        <a:rPr lang="zh-TW" alt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連結，用於內嵌展示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338934841"/>
                  </a:ext>
                </a:extLst>
              </a:tr>
              <a:tr h="755733"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GitHub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整理與備份專案資料、上傳網站 </a:t>
                      </a:r>
                      <a:r>
                        <a:rPr lang="en-US" altLang="zh-TW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HTML</a:t>
                      </a:r>
                      <a:r>
                        <a:rPr lang="zh-TW" alt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、版本管理與公開發布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482083462"/>
                  </a:ext>
                </a:extLst>
              </a:tr>
              <a:tr h="755733"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HTML + CSS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設計成果網站，內嵌 </a:t>
                      </a:r>
                      <a:r>
                        <a:rPr lang="en-US" altLang="zh-TW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Power BI</a:t>
                      </a:r>
                      <a:r>
                        <a:rPr lang="zh-TW" alt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、展示文字與圖片說明</a:t>
                      </a:r>
                      <a:r>
                        <a:rPr lang="en-US" altLang="zh-TW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(notepad++)</a:t>
                      </a:r>
                      <a:endParaRPr lang="zh-TW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思源黑體" panose="020B0500000000000000" pitchFamily="34" charset="-120"/>
                        <a:ea typeface="思源黑體" panose="020B0500000000000000" pitchFamily="34" charset="-120"/>
                      </a:endParaRP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704728684"/>
                  </a:ext>
                </a:extLst>
              </a:tr>
              <a:tr h="442202">
                <a:tc>
                  <a:txBody>
                    <a:bodyPr/>
                    <a:lstStyle/>
                    <a:p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ChatGPT</a:t>
                      </a:r>
                      <a:endParaRPr 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思源黑體" panose="020B0500000000000000" pitchFamily="34" charset="-120"/>
                        <a:ea typeface="思源黑體" panose="020B0500000000000000" pitchFamily="34" charset="-120"/>
                      </a:endParaRP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協助彙整說明文字、撰寫說明、簡報內容潤飾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2339152239"/>
                  </a:ext>
                </a:extLst>
              </a:tr>
              <a:tr h="442202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PowerPoint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黑體" panose="020B0500000000000000" pitchFamily="34" charset="-120"/>
                          <a:ea typeface="思源黑體" panose="020B0500000000000000" pitchFamily="34" charset="-120"/>
                        </a:rPr>
                        <a:t>製作簡報介紹整體專案架構與資料處理流程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218271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83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AF482-D833-A53A-3799-EFAC1C1D4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DCE4A-36D1-3DF3-5520-A283B9ED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676" y="2631141"/>
            <a:ext cx="5804647" cy="159571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12000" b="1" dirty="0">
                <a:solidFill>
                  <a:schemeClr val="accent2">
                    <a:lumMod val="75000"/>
                  </a:schemeClr>
                </a:solidFill>
                <a:latin typeface="思源黑體 特粗體" panose="020B0A00000000000000" pitchFamily="34" charset="-120"/>
                <a:ea typeface="思源黑體 特粗體" panose="020B0A00000000000000" pitchFamily="34" charset="-120"/>
              </a:rPr>
              <a:t>成果展示</a:t>
            </a:r>
            <a:endParaRPr lang="zh-TW" altLang="en-US" sz="12000" dirty="0">
              <a:solidFill>
                <a:schemeClr val="accent2">
                  <a:lumMod val="75000"/>
                </a:schemeClr>
              </a:solidFill>
              <a:latin typeface="思源黑體 特粗體" panose="020B0A00000000000000" pitchFamily="34" charset="-120"/>
              <a:ea typeface="思源黑體 特粗體" panose="020B0A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651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F3C4E-04AC-7A08-97CF-733738C34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25BF4-99EC-FA6A-0ACB-014F918E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91671"/>
            <a:ext cx="10178322" cy="128284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latin typeface="思源黑體" panose="020B0500000000000000" pitchFamily="34" charset="-120"/>
                <a:ea typeface="思源黑體" panose="020B0500000000000000" pitchFamily="34" charset="-120"/>
              </a:rPr>
              <a:t>成果呈現與發表方式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822993-D251-43DA-FA1C-0DBBABD2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5013"/>
            <a:ext cx="10178322" cy="41045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8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Power BI Server </a:t>
            </a:r>
            <a:r>
              <a:rPr lang="zh-TW" altLang="en-US" sz="28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發布，嵌入 </a:t>
            </a:r>
            <a:r>
              <a:rPr lang="en-US" altLang="zh-TW" sz="28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HTML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8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HTML + CSS </a:t>
            </a:r>
            <a:r>
              <a:rPr lang="zh-TW" altLang="en-US" sz="28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設計網頁</a:t>
            </a:r>
            <a:endParaRPr lang="en-US" altLang="zh-TW" sz="2800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8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iframe </a:t>
            </a:r>
            <a:r>
              <a:rPr lang="zh-TW" altLang="en-US" sz="28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技巧內嵌動態內容</a:t>
            </a:r>
            <a:endParaRPr lang="en-US" altLang="zh-TW" sz="2800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8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PowerPoint </a:t>
            </a:r>
            <a:r>
              <a:rPr lang="zh-TW" altLang="en-US" sz="2800" dirty="0">
                <a:latin typeface="思源黑體" panose="020B0500000000000000" pitchFamily="34" charset="-120"/>
                <a:ea typeface="思源黑體" panose="020B0500000000000000" pitchFamily="34" charset="-120"/>
              </a:rPr>
              <a:t>彙整簡報</a:t>
            </a:r>
          </a:p>
          <a:p>
            <a:endParaRPr lang="zh-TW" altLang="en-US" sz="2800" dirty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184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8F81184-9CD1-4C4C-855E-86FB74B44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82"/>
            <a:ext cx="12192000" cy="64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3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8399681-D56B-4F9C-BDEF-C718AC8C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459"/>
            <a:ext cx="12192000" cy="649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62312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綠黃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264</TotalTime>
  <Words>358</Words>
  <Application>Microsoft Office PowerPoint</Application>
  <PresentationFormat>寬螢幕</PresentationFormat>
  <Paragraphs>62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游ゴシック</vt:lpstr>
      <vt:lpstr>思源黑體</vt:lpstr>
      <vt:lpstr>思源黑體 特粗體</vt:lpstr>
      <vt:lpstr>微軟正黑體</vt:lpstr>
      <vt:lpstr>Arial</vt:lpstr>
      <vt:lpstr>Gill Sans MT</vt:lpstr>
      <vt:lpstr>Impact</vt:lpstr>
      <vt:lpstr>徽章</vt:lpstr>
      <vt:lpstr>資料結構介紹</vt:lpstr>
      <vt:lpstr>專案架構總覽</vt:lpstr>
      <vt:lpstr> 專案時程總覽</vt:lpstr>
      <vt:lpstr>資料來源概覽</vt:lpstr>
      <vt:lpstr>資料處理與整合工具</vt:lpstr>
      <vt:lpstr>成果展示</vt:lpstr>
      <vt:lpstr>成果呈現與發表方式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資料結構介紹</dc:title>
  <dc:creator>HY</dc:creator>
  <cp:lastModifiedBy>BSAKAI</cp:lastModifiedBy>
  <cp:revision>17</cp:revision>
  <dcterms:created xsi:type="dcterms:W3CDTF">2025-07-29T02:35:19Z</dcterms:created>
  <dcterms:modified xsi:type="dcterms:W3CDTF">2025-08-04T16:50:13Z</dcterms:modified>
</cp:coreProperties>
</file>