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60" r:id="rId5"/>
    <p:sldId id="270" r:id="rId6"/>
    <p:sldId id="261" r:id="rId7"/>
    <p:sldId id="274" r:id="rId8"/>
    <p:sldId id="277" r:id="rId9"/>
    <p:sldId id="278" r:id="rId10"/>
    <p:sldId id="262" r:id="rId11"/>
    <p:sldId id="271" r:id="rId12"/>
    <p:sldId id="273" r:id="rId13"/>
    <p:sldId id="272" r:id="rId14"/>
    <p:sldId id="263" r:id="rId15"/>
    <p:sldId id="283" r:id="rId16"/>
    <p:sldId id="285" r:id="rId17"/>
    <p:sldId id="286" r:id="rId18"/>
    <p:sldId id="275" r:id="rId19"/>
    <p:sldId id="291" r:id="rId20"/>
    <p:sldId id="292" r:id="rId21"/>
    <p:sldId id="287" r:id="rId22"/>
    <p:sldId id="293" r:id="rId23"/>
    <p:sldId id="264" r:id="rId24"/>
    <p:sldId id="276" r:id="rId25"/>
    <p:sldId id="288" r:id="rId26"/>
    <p:sldId id="294" r:id="rId27"/>
    <p:sldId id="289" r:id="rId28"/>
    <p:sldId id="265" r:id="rId29"/>
    <p:sldId id="280" r:id="rId30"/>
    <p:sldId id="290" r:id="rId31"/>
    <p:sldId id="282" r:id="rId32"/>
    <p:sldId id="266"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99FF"/>
    <a:srgbClr val="CC99FF"/>
    <a:srgbClr val="CCCCFF"/>
    <a:srgbClr val="D3CCFF"/>
    <a:srgbClr val="CCECFF"/>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1" autoAdjust="0"/>
    <p:restoredTop sz="75744" autoAdjust="0"/>
  </p:normalViewPr>
  <p:slideViewPr>
    <p:cSldViewPr snapToGrid="0">
      <p:cViewPr varScale="1">
        <p:scale>
          <a:sx n="59" d="100"/>
          <a:sy n="59" d="100"/>
        </p:scale>
        <p:origin x="1541" y="5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65ED11-4FBA-412F-AACA-4F6DA1DBB91C}" type="datetimeFigureOut">
              <a:rPr lang="zh-CN" altLang="en-US" smtClean="0"/>
              <a:t>2021/12/15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69AF7A-90FE-4A43-AB16-A36F472597BD}" type="slidenum">
              <a:rPr lang="zh-CN" altLang="en-US" smtClean="0"/>
              <a:t>‹#›</a:t>
            </a:fld>
            <a:endParaRPr lang="zh-CN" altLang="en-US"/>
          </a:p>
        </p:txBody>
      </p:sp>
    </p:spTree>
    <p:extLst>
      <p:ext uri="{BB962C8B-B14F-4D97-AF65-F5344CB8AC3E}">
        <p14:creationId xmlns:p14="http://schemas.microsoft.com/office/powerpoint/2010/main" val="3575670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NLP has a wide use in our daily life,</a:t>
            </a:r>
            <a:r>
              <a:rPr lang="en-US" altLang="zh-CN" baseline="0" dirty="0"/>
              <a:t> like text classification, auto correct, question answering. The most famous one is </a:t>
            </a:r>
            <a:r>
              <a:rPr lang="en-US" altLang="zh-CN" baseline="0" dirty="0" err="1"/>
              <a:t>siri</a:t>
            </a:r>
            <a:r>
              <a:rPr lang="en-US" altLang="zh-CN" baseline="0" dirty="0"/>
              <a:t>. Actually a</a:t>
            </a:r>
            <a:r>
              <a:rPr lang="en-US" altLang="zh-CN" dirty="0"/>
              <a:t> small voice recognition device keeps turning on. And once detect the user’s voice, it will convert the user’s</a:t>
            </a:r>
            <a:r>
              <a:rPr lang="en-US" altLang="zh-CN" baseline="0" dirty="0"/>
              <a:t> command into an audio packet. Then the packets are sent to the data center and analyze with 16000 words / s. And then it is sent to database of </a:t>
            </a:r>
            <a:r>
              <a:rPr lang="en-US" altLang="zh-CN" baseline="0" dirty="0" err="1"/>
              <a:t>iOS</a:t>
            </a:r>
            <a:r>
              <a:rPr lang="en-US" altLang="zh-CN" baseline="0" dirty="0"/>
              <a:t> and reply the answer within 0.2s.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a:t>You can see that NLP task needs large computation so that it can have a high performance. However you know our cell phone absolutely cannot have the same ability as the cloud. To achieve a high performance without large computation locally, we propose this idea of offloading. It’s to let some critical computation do locally at the terminal.</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3669AF7A-90FE-4A43-AB16-A36F472597BD}" type="slidenum">
              <a:rPr lang="zh-CN" altLang="en-US" smtClean="0"/>
              <a:t>5</a:t>
            </a:fld>
            <a:endParaRPr lang="zh-CN" altLang="en-US"/>
          </a:p>
        </p:txBody>
      </p:sp>
    </p:spTree>
    <p:extLst>
      <p:ext uri="{BB962C8B-B14F-4D97-AF65-F5344CB8AC3E}">
        <p14:creationId xmlns:p14="http://schemas.microsoft.com/office/powerpoint/2010/main" val="13717211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Synchronization: The server will transfer the trained model to embedded system</a:t>
            </a:r>
          </a:p>
        </p:txBody>
      </p:sp>
      <p:sp>
        <p:nvSpPr>
          <p:cNvPr id="4" name="灯片编号占位符 3"/>
          <p:cNvSpPr>
            <a:spLocks noGrp="1"/>
          </p:cNvSpPr>
          <p:nvPr>
            <p:ph type="sldNum" sz="quarter" idx="10"/>
          </p:nvPr>
        </p:nvSpPr>
        <p:spPr/>
        <p:txBody>
          <a:bodyPr/>
          <a:lstStyle/>
          <a:p>
            <a:fld id="{3669AF7A-90FE-4A43-AB16-A36F472597BD}" type="slidenum">
              <a:rPr lang="zh-CN" altLang="en-US" smtClean="0"/>
              <a:t>29</a:t>
            </a:fld>
            <a:endParaRPr lang="zh-CN" altLang="en-US"/>
          </a:p>
        </p:txBody>
      </p:sp>
    </p:spTree>
    <p:extLst>
      <p:ext uri="{BB962C8B-B14F-4D97-AF65-F5344CB8AC3E}">
        <p14:creationId xmlns:p14="http://schemas.microsoft.com/office/powerpoint/2010/main" val="12093924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It is intuitive that different words in a sentence have different importance when we are trying to interpret it. In this sentence, ‘The agreement on the European Economic Area was signed in August 1992.” We can see that words with more information have more weights, “agreement, European economic area” etc. The attention masks are trained during the training process, and it gives weights to different words. The albert model we used have 12 such attention layer to boost its accuracy, but it also consumes a lot of resources. We use this adaptive attention span introduced by </a:t>
            </a:r>
            <a:r>
              <a:rPr lang="en-US" altLang="zh-CN" dirty="0" err="1"/>
              <a:t>EdgeBERT</a:t>
            </a:r>
            <a:r>
              <a:rPr lang="en-US" altLang="zh-CN" dirty="0"/>
              <a:t> to change the situation. The Adaptive Span determines if the word on a specific location goes through the attention layer, if it is not included in the attention span, the calculation of the word in this specific position would be omitted without worsening the final result.</a:t>
            </a:r>
            <a:endParaRPr lang="zh-CN" altLang="en-US" dirty="0"/>
          </a:p>
        </p:txBody>
      </p:sp>
      <p:sp>
        <p:nvSpPr>
          <p:cNvPr id="4" name="灯片编号占位符 3"/>
          <p:cNvSpPr>
            <a:spLocks noGrp="1"/>
          </p:cNvSpPr>
          <p:nvPr>
            <p:ph type="sldNum" sz="quarter" idx="5"/>
          </p:nvPr>
        </p:nvSpPr>
        <p:spPr/>
        <p:txBody>
          <a:bodyPr/>
          <a:lstStyle/>
          <a:p>
            <a:fld id="{3669AF7A-90FE-4A43-AB16-A36F472597BD}" type="slidenum">
              <a:rPr lang="zh-CN" altLang="en-US" smtClean="0"/>
              <a:t>30</a:t>
            </a:fld>
            <a:endParaRPr lang="zh-CN" altLang="en-US"/>
          </a:p>
        </p:txBody>
      </p:sp>
    </p:spTree>
    <p:extLst>
      <p:ext uri="{BB962C8B-B14F-4D97-AF65-F5344CB8AC3E}">
        <p14:creationId xmlns:p14="http://schemas.microsoft.com/office/powerpoint/2010/main" val="140603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conclusion, recall previously we evaluate four requirements and specifications: functionality, efficiency, security, and cost. We have realized the functionality, and efficiency is improved by early-exit, security is provided by offloading, costs are reduced by cloud computing – we don’t need to deploy huge computation resources locally</a:t>
            </a:r>
            <a:endParaRPr lang="zh-CN" altLang="en-US" dirty="0"/>
          </a:p>
        </p:txBody>
      </p:sp>
      <p:sp>
        <p:nvSpPr>
          <p:cNvPr id="4" name="灯片编号占位符 3"/>
          <p:cNvSpPr>
            <a:spLocks noGrp="1"/>
          </p:cNvSpPr>
          <p:nvPr>
            <p:ph type="sldNum" sz="quarter" idx="10"/>
          </p:nvPr>
        </p:nvSpPr>
        <p:spPr/>
        <p:txBody>
          <a:bodyPr/>
          <a:lstStyle/>
          <a:p>
            <a:fld id="{3669AF7A-90FE-4A43-AB16-A36F472597BD}" type="slidenum">
              <a:rPr lang="zh-CN" altLang="en-US" smtClean="0"/>
              <a:t>31</a:t>
            </a:fld>
            <a:endParaRPr lang="zh-CN" altLang="en-US"/>
          </a:p>
        </p:txBody>
      </p:sp>
    </p:spTree>
    <p:extLst>
      <p:ext uri="{BB962C8B-B14F-4D97-AF65-F5344CB8AC3E}">
        <p14:creationId xmlns:p14="http://schemas.microsoft.com/office/powerpoint/2010/main" val="22390395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Functionality it is required to complete the task</a:t>
            </a:r>
            <a:r>
              <a:rPr lang="en-US" altLang="zh-CN" baseline="0" dirty="0"/>
              <a:t> of question answering on embedded systems.</a:t>
            </a:r>
          </a:p>
          <a:p>
            <a:r>
              <a:rPr lang="en-US" altLang="zh-CN" baseline="0" dirty="0"/>
              <a:t>Efficiency Since the data needs to be transferred between terminal and the cloud. There exists network latency. As a user, a faster prediction is better.</a:t>
            </a:r>
          </a:p>
          <a:p>
            <a:r>
              <a:rPr lang="en-US" altLang="zh-CN" baseline="0" dirty="0"/>
              <a:t>Security personal sensitive data should be protected when it is computed on the cloud. So we need a safer method.</a:t>
            </a:r>
          </a:p>
          <a:p>
            <a:r>
              <a:rPr lang="en-US" altLang="zh-CN" baseline="0" dirty="0"/>
              <a:t>Finally now the realization needs network connection. It’s better to work without network.</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3669AF7A-90FE-4A43-AB16-A36F472597BD}" type="slidenum">
              <a:rPr lang="zh-CN" altLang="en-US" smtClean="0"/>
              <a:t>7</a:t>
            </a:fld>
            <a:endParaRPr lang="zh-CN" altLang="en-US"/>
          </a:p>
        </p:txBody>
      </p:sp>
    </p:spTree>
    <p:extLst>
      <p:ext uri="{BB962C8B-B14F-4D97-AF65-F5344CB8AC3E}">
        <p14:creationId xmlns:p14="http://schemas.microsoft.com/office/powerpoint/2010/main" val="3100602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Finally the cost of computation</a:t>
            </a:r>
            <a:r>
              <a:rPr lang="en-US" altLang="zh-CN" baseline="0" dirty="0"/>
              <a:t> is much larger than the cost on the cloud. It will have a greater and lower-price storage and computation on the cloud. So the general train process should be processed remotely.</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3669AF7A-90FE-4A43-AB16-A36F472597BD}" type="slidenum">
              <a:rPr lang="zh-CN" altLang="en-US" smtClean="0"/>
              <a:t>8</a:t>
            </a:fld>
            <a:endParaRPr lang="zh-CN" altLang="en-US"/>
          </a:p>
        </p:txBody>
      </p:sp>
    </p:spTree>
    <p:extLst>
      <p:ext uri="{BB962C8B-B14F-4D97-AF65-F5344CB8AC3E}">
        <p14:creationId xmlns:p14="http://schemas.microsoft.com/office/powerpoint/2010/main" val="4008698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Quality Function Deployment.</a:t>
            </a:r>
            <a:r>
              <a:rPr lang="en-US" altLang="zh-CN" sz="1200" b="0" i="0" kern="1200" baseline="0" dirty="0">
                <a:solidFill>
                  <a:schemeClr val="tx1"/>
                </a:solidFill>
                <a:effectLst/>
                <a:latin typeface="+mn-lt"/>
                <a:ea typeface="+mn-ea"/>
                <a:cs typeface="+mn-cs"/>
              </a:rPr>
              <a:t>    </a:t>
            </a:r>
            <a:r>
              <a:rPr lang="en-US" altLang="zh-CN" dirty="0"/>
              <a:t>Here is the demand quality, the same as the</a:t>
            </a:r>
            <a:r>
              <a:rPr lang="en-US" altLang="zh-CN" baseline="0" dirty="0"/>
              <a:t> customer requirements. And here is quality characteristics required in engineering specifications. These columns are the weights of the tasks we considered in our project. The higher means more important.  This area is the relationship between demand quality and engineering specifications. Here is the correlations between functional requirements.  Last is the difficulty level we evaluate for each task.</a:t>
            </a:r>
            <a:endParaRPr lang="zh-CN" altLang="en-US" dirty="0"/>
          </a:p>
        </p:txBody>
      </p:sp>
      <p:sp>
        <p:nvSpPr>
          <p:cNvPr id="4" name="灯片编号占位符 3"/>
          <p:cNvSpPr>
            <a:spLocks noGrp="1"/>
          </p:cNvSpPr>
          <p:nvPr>
            <p:ph type="sldNum" sz="quarter" idx="10"/>
          </p:nvPr>
        </p:nvSpPr>
        <p:spPr/>
        <p:txBody>
          <a:bodyPr/>
          <a:lstStyle/>
          <a:p>
            <a:fld id="{3669AF7A-90FE-4A43-AB16-A36F472597BD}" type="slidenum">
              <a:rPr lang="zh-CN" altLang="en-US" smtClean="0"/>
              <a:t>9</a:t>
            </a:fld>
            <a:endParaRPr lang="zh-CN" altLang="en-US"/>
          </a:p>
        </p:txBody>
      </p:sp>
    </p:spTree>
    <p:extLst>
      <p:ext uri="{BB962C8B-B14F-4D97-AF65-F5344CB8AC3E}">
        <p14:creationId xmlns:p14="http://schemas.microsoft.com/office/powerpoint/2010/main" val="4287043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SQuAD2.0: a dataset contains unsolvable questions</a:t>
            </a:r>
            <a:endParaRPr lang="zh-CN" alt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a:t>Cuda</a:t>
            </a:r>
            <a:r>
              <a:rPr lang="en-US" altLang="zh-CN" dirty="0"/>
              <a:t>: an architecture for GPU parallel computing =&gt; processing data faster.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It’s more consistency with</a:t>
            </a:r>
            <a:r>
              <a:rPr lang="en-US" altLang="zh-CN" baseline="0" dirty="0"/>
              <a:t> this environment.</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3669AF7A-90FE-4A43-AB16-A36F472597BD}" type="slidenum">
              <a:rPr lang="zh-CN" altLang="en-US" smtClean="0"/>
              <a:t>11</a:t>
            </a:fld>
            <a:endParaRPr lang="zh-CN" altLang="en-US"/>
          </a:p>
        </p:txBody>
      </p:sp>
    </p:spTree>
    <p:extLst>
      <p:ext uri="{BB962C8B-B14F-4D97-AF65-F5344CB8AC3E}">
        <p14:creationId xmlns:p14="http://schemas.microsoft.com/office/powerpoint/2010/main" val="35103000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 is an</a:t>
            </a:r>
            <a:r>
              <a:rPr lang="en-US" altLang="zh-CN" baseline="0" dirty="0"/>
              <a:t> illustration for albert model. Each yellow blocks at the bottom are the inputs. They will go through twelve transformers and finally a classification layer. Finally for example this one will be the final answer. And there are three advantages of albert over </a:t>
            </a:r>
            <a:r>
              <a:rPr lang="en-US" altLang="zh-CN" baseline="0" dirty="0" err="1"/>
              <a:t>bert</a:t>
            </a:r>
            <a:r>
              <a:rPr lang="en-US" altLang="zh-CN" baseline="0"/>
              <a:t>.</a:t>
            </a:r>
            <a:endParaRPr lang="zh-CN" altLang="en-US" dirty="0"/>
          </a:p>
        </p:txBody>
      </p:sp>
      <p:sp>
        <p:nvSpPr>
          <p:cNvPr id="4" name="灯片编号占位符 3"/>
          <p:cNvSpPr>
            <a:spLocks noGrp="1"/>
          </p:cNvSpPr>
          <p:nvPr>
            <p:ph type="sldNum" sz="quarter" idx="10"/>
          </p:nvPr>
        </p:nvSpPr>
        <p:spPr/>
        <p:txBody>
          <a:bodyPr/>
          <a:lstStyle/>
          <a:p>
            <a:fld id="{3669AF7A-90FE-4A43-AB16-A36F472597BD}" type="slidenum">
              <a:rPr lang="zh-CN" altLang="en-US" smtClean="0"/>
              <a:t>13</a:t>
            </a:fld>
            <a:endParaRPr lang="zh-CN" altLang="en-US"/>
          </a:p>
        </p:txBody>
      </p:sp>
    </p:spTree>
    <p:extLst>
      <p:ext uri="{BB962C8B-B14F-4D97-AF65-F5344CB8AC3E}">
        <p14:creationId xmlns:p14="http://schemas.microsoft.com/office/powerpoint/2010/main" val="3007330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lite model is on the embedded system, which is implemented by applying the early exiting optimization to the full model. The result of the first few layer would be used as the final result, so it </a:t>
            </a:r>
            <a:r>
              <a:rPr lang="en-US" altLang="zh-CN" dirty="0" err="1"/>
              <a:t>doesnt</a:t>
            </a:r>
            <a:r>
              <a:rPr lang="en-US" altLang="zh-CN" dirty="0"/>
              <a:t> need to go through the rest layers. This saves lots of computational </a:t>
            </a:r>
            <a:r>
              <a:rPr lang="en-US" altLang="zh-CN" dirty="0" err="1"/>
              <a:t>resources.The</a:t>
            </a:r>
            <a:r>
              <a:rPr lang="en-US" altLang="zh-CN" dirty="0"/>
              <a:t> lite model is synchronized once the full model is fine-tuned to the error dataset.</a:t>
            </a:r>
            <a:endParaRPr lang="zh-CN" altLang="en-US" dirty="0"/>
          </a:p>
        </p:txBody>
      </p:sp>
      <p:sp>
        <p:nvSpPr>
          <p:cNvPr id="4" name="灯片编号占位符 3"/>
          <p:cNvSpPr>
            <a:spLocks noGrp="1"/>
          </p:cNvSpPr>
          <p:nvPr>
            <p:ph type="sldNum" sz="quarter" idx="5"/>
          </p:nvPr>
        </p:nvSpPr>
        <p:spPr/>
        <p:txBody>
          <a:bodyPr/>
          <a:lstStyle/>
          <a:p>
            <a:fld id="{3669AF7A-90FE-4A43-AB16-A36F472597BD}" type="slidenum">
              <a:rPr lang="zh-CN" altLang="en-US" smtClean="0"/>
              <a:t>17</a:t>
            </a:fld>
            <a:endParaRPr lang="zh-CN" altLang="en-US"/>
          </a:p>
        </p:txBody>
      </p:sp>
    </p:spTree>
    <p:extLst>
      <p:ext uri="{BB962C8B-B14F-4D97-AF65-F5344CB8AC3E}">
        <p14:creationId xmlns:p14="http://schemas.microsoft.com/office/powerpoint/2010/main" val="1529346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Movement Pruning is pruning during training. Those neurons with weights going to zero would be pruned during training. Magnitude pruning is pruning after training. The neurons with smallest weights are pruned. Both methods are tested, the results shows that they saves a lot of computational resources with only minimal influence on final accuracy.</a:t>
            </a:r>
            <a:endParaRPr lang="zh-CN" altLang="en-US" dirty="0"/>
          </a:p>
        </p:txBody>
      </p:sp>
      <p:sp>
        <p:nvSpPr>
          <p:cNvPr id="4" name="Slide Number Placeholder 3"/>
          <p:cNvSpPr>
            <a:spLocks noGrp="1"/>
          </p:cNvSpPr>
          <p:nvPr>
            <p:ph type="sldNum" sz="quarter" idx="5"/>
          </p:nvPr>
        </p:nvSpPr>
        <p:spPr/>
        <p:txBody>
          <a:bodyPr/>
          <a:lstStyle/>
          <a:p>
            <a:fld id="{3669AF7A-90FE-4A43-AB16-A36F472597BD}" type="slidenum">
              <a:rPr lang="zh-CN" altLang="en-US" smtClean="0"/>
              <a:t>22</a:t>
            </a:fld>
            <a:endParaRPr lang="zh-CN" altLang="en-US"/>
          </a:p>
        </p:txBody>
      </p:sp>
    </p:spTree>
    <p:extLst>
      <p:ext uri="{BB962C8B-B14F-4D97-AF65-F5344CB8AC3E}">
        <p14:creationId xmlns:p14="http://schemas.microsoft.com/office/powerpoint/2010/main" val="12943293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69AF7A-90FE-4A43-AB16-A36F472597BD}" type="slidenum">
              <a:rPr lang="zh-CN" altLang="en-US" smtClean="0"/>
              <a:t>27</a:t>
            </a:fld>
            <a:endParaRPr lang="zh-CN" altLang="en-US"/>
          </a:p>
        </p:txBody>
      </p:sp>
    </p:spTree>
    <p:extLst>
      <p:ext uri="{BB962C8B-B14F-4D97-AF65-F5344CB8AC3E}">
        <p14:creationId xmlns:p14="http://schemas.microsoft.com/office/powerpoint/2010/main" val="87171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DC8B7C-777C-430C-9CDD-F959ECB2C46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F2D6B92-04C0-46AB-9397-F5B300CD00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703F6DE-8919-4602-8E19-7C3748EBE356}"/>
              </a:ext>
            </a:extLst>
          </p:cNvPr>
          <p:cNvSpPr>
            <a:spLocks noGrp="1"/>
          </p:cNvSpPr>
          <p:nvPr>
            <p:ph type="dt" sz="half" idx="10"/>
          </p:nvPr>
        </p:nvSpPr>
        <p:spPr/>
        <p:txBody>
          <a:bodyPr/>
          <a:lstStyle/>
          <a:p>
            <a:fld id="{6EB9663C-43BC-4076-B463-157A9E99C580}" type="datetime1">
              <a:rPr lang="zh-CN" altLang="en-US" smtClean="0"/>
              <a:t>2021/12/15</a:t>
            </a:fld>
            <a:endParaRPr lang="zh-CN" altLang="en-US"/>
          </a:p>
        </p:txBody>
      </p:sp>
      <p:sp>
        <p:nvSpPr>
          <p:cNvPr id="5" name="页脚占位符 4">
            <a:extLst>
              <a:ext uri="{FF2B5EF4-FFF2-40B4-BE49-F238E27FC236}">
                <a16:creationId xmlns:a16="http://schemas.microsoft.com/office/drawing/2014/main" id="{7CDD1DDD-7164-488E-A4F7-4ACB5EEAB6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3FD6C53-D3E5-4ECE-87FB-E9E205B85D5F}"/>
              </a:ext>
            </a:extLst>
          </p:cNvPr>
          <p:cNvSpPr>
            <a:spLocks noGrp="1"/>
          </p:cNvSpPr>
          <p:nvPr>
            <p:ph type="sldNum" sz="quarter" idx="12"/>
          </p:nvPr>
        </p:nvSpPr>
        <p:spPr/>
        <p:txBody>
          <a:bodyPr/>
          <a:lstStyle/>
          <a:p>
            <a:fld id="{82D57189-E0FA-456B-8557-27CA8559F03D}" type="slidenum">
              <a:rPr lang="zh-CN" altLang="en-US" smtClean="0"/>
              <a:t>‹#›</a:t>
            </a:fld>
            <a:endParaRPr lang="zh-CN" altLang="en-US"/>
          </a:p>
        </p:txBody>
      </p:sp>
    </p:spTree>
    <p:extLst>
      <p:ext uri="{BB962C8B-B14F-4D97-AF65-F5344CB8AC3E}">
        <p14:creationId xmlns:p14="http://schemas.microsoft.com/office/powerpoint/2010/main" val="1787432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7A4346-0350-4C3A-8D77-040077DE681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E1C8E62-12A7-498F-8EF7-1AD2F049757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2024C11-104C-4A1A-908F-877A5DF63E8E}"/>
              </a:ext>
            </a:extLst>
          </p:cNvPr>
          <p:cNvSpPr>
            <a:spLocks noGrp="1"/>
          </p:cNvSpPr>
          <p:nvPr>
            <p:ph type="dt" sz="half" idx="10"/>
          </p:nvPr>
        </p:nvSpPr>
        <p:spPr/>
        <p:txBody>
          <a:bodyPr/>
          <a:lstStyle/>
          <a:p>
            <a:fld id="{35EA17F7-DA32-4E2F-AA2B-556E5179648D}" type="datetime1">
              <a:rPr lang="zh-CN" altLang="en-US" smtClean="0"/>
              <a:t>2021/12/15</a:t>
            </a:fld>
            <a:endParaRPr lang="zh-CN" altLang="en-US"/>
          </a:p>
        </p:txBody>
      </p:sp>
      <p:sp>
        <p:nvSpPr>
          <p:cNvPr id="5" name="页脚占位符 4">
            <a:extLst>
              <a:ext uri="{FF2B5EF4-FFF2-40B4-BE49-F238E27FC236}">
                <a16:creationId xmlns:a16="http://schemas.microsoft.com/office/drawing/2014/main" id="{AA3E03F8-9E99-4499-9DA9-9F49D6AE6F8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96A9C70-4CF4-4D27-A346-38C9E7EFD0E6}"/>
              </a:ext>
            </a:extLst>
          </p:cNvPr>
          <p:cNvSpPr>
            <a:spLocks noGrp="1"/>
          </p:cNvSpPr>
          <p:nvPr>
            <p:ph type="sldNum" sz="quarter" idx="12"/>
          </p:nvPr>
        </p:nvSpPr>
        <p:spPr/>
        <p:txBody>
          <a:bodyPr/>
          <a:lstStyle/>
          <a:p>
            <a:fld id="{82D57189-E0FA-456B-8557-27CA8559F03D}" type="slidenum">
              <a:rPr lang="zh-CN" altLang="en-US" smtClean="0"/>
              <a:t>‹#›</a:t>
            </a:fld>
            <a:endParaRPr lang="zh-CN" altLang="en-US"/>
          </a:p>
        </p:txBody>
      </p:sp>
    </p:spTree>
    <p:extLst>
      <p:ext uri="{BB962C8B-B14F-4D97-AF65-F5344CB8AC3E}">
        <p14:creationId xmlns:p14="http://schemas.microsoft.com/office/powerpoint/2010/main" val="1872741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897E746-0873-4099-8D7D-CCCC3380675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EBB9331-49D9-4CA9-8DB0-27E5498A91C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405EF14-4189-4D52-8624-C951C06EE9D3}"/>
              </a:ext>
            </a:extLst>
          </p:cNvPr>
          <p:cNvSpPr>
            <a:spLocks noGrp="1"/>
          </p:cNvSpPr>
          <p:nvPr>
            <p:ph type="dt" sz="half" idx="10"/>
          </p:nvPr>
        </p:nvSpPr>
        <p:spPr/>
        <p:txBody>
          <a:bodyPr/>
          <a:lstStyle/>
          <a:p>
            <a:fld id="{97CCD63C-F9B0-4F42-BFD3-30B7C747C7A6}" type="datetime1">
              <a:rPr lang="zh-CN" altLang="en-US" smtClean="0"/>
              <a:t>2021/12/15</a:t>
            </a:fld>
            <a:endParaRPr lang="zh-CN" altLang="en-US"/>
          </a:p>
        </p:txBody>
      </p:sp>
      <p:sp>
        <p:nvSpPr>
          <p:cNvPr id="5" name="页脚占位符 4">
            <a:extLst>
              <a:ext uri="{FF2B5EF4-FFF2-40B4-BE49-F238E27FC236}">
                <a16:creationId xmlns:a16="http://schemas.microsoft.com/office/drawing/2014/main" id="{D2ACDA75-05DA-4354-BC9F-1A30913107C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85ED56A-D9DC-4494-B1A1-09EA3C665F41}"/>
              </a:ext>
            </a:extLst>
          </p:cNvPr>
          <p:cNvSpPr>
            <a:spLocks noGrp="1"/>
          </p:cNvSpPr>
          <p:nvPr>
            <p:ph type="sldNum" sz="quarter" idx="12"/>
          </p:nvPr>
        </p:nvSpPr>
        <p:spPr/>
        <p:txBody>
          <a:bodyPr/>
          <a:lstStyle/>
          <a:p>
            <a:fld id="{82D57189-E0FA-456B-8557-27CA8559F03D}" type="slidenum">
              <a:rPr lang="zh-CN" altLang="en-US" smtClean="0"/>
              <a:t>‹#›</a:t>
            </a:fld>
            <a:endParaRPr lang="zh-CN" altLang="en-US"/>
          </a:p>
        </p:txBody>
      </p:sp>
    </p:spTree>
    <p:extLst>
      <p:ext uri="{BB962C8B-B14F-4D97-AF65-F5344CB8AC3E}">
        <p14:creationId xmlns:p14="http://schemas.microsoft.com/office/powerpoint/2010/main" val="3674421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291A42-51D2-4380-8410-9F8BAE6F33C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06F703F-2F26-4A57-8650-06F3AE6ECEB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D0AFF7D-C37B-49BC-86AA-B73BCFC94252}"/>
              </a:ext>
            </a:extLst>
          </p:cNvPr>
          <p:cNvSpPr>
            <a:spLocks noGrp="1"/>
          </p:cNvSpPr>
          <p:nvPr>
            <p:ph type="dt" sz="half" idx="10"/>
          </p:nvPr>
        </p:nvSpPr>
        <p:spPr/>
        <p:txBody>
          <a:bodyPr/>
          <a:lstStyle/>
          <a:p>
            <a:fld id="{F1042418-E993-42CC-B87D-353E87D7CCC1}" type="datetime1">
              <a:rPr lang="zh-CN" altLang="en-US" smtClean="0"/>
              <a:t>2021/12/15</a:t>
            </a:fld>
            <a:endParaRPr lang="zh-CN" altLang="en-US"/>
          </a:p>
        </p:txBody>
      </p:sp>
      <p:sp>
        <p:nvSpPr>
          <p:cNvPr id="5" name="页脚占位符 4">
            <a:extLst>
              <a:ext uri="{FF2B5EF4-FFF2-40B4-BE49-F238E27FC236}">
                <a16:creationId xmlns:a16="http://schemas.microsoft.com/office/drawing/2014/main" id="{1D95D7A3-F375-41A4-87F5-61EDCC9F20C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A0A0062-431A-4F6D-8E35-850826C408F6}"/>
              </a:ext>
            </a:extLst>
          </p:cNvPr>
          <p:cNvSpPr>
            <a:spLocks noGrp="1"/>
          </p:cNvSpPr>
          <p:nvPr>
            <p:ph type="sldNum" sz="quarter" idx="12"/>
          </p:nvPr>
        </p:nvSpPr>
        <p:spPr/>
        <p:txBody>
          <a:bodyPr/>
          <a:lstStyle/>
          <a:p>
            <a:fld id="{82D57189-E0FA-456B-8557-27CA8559F03D}" type="slidenum">
              <a:rPr lang="zh-CN" altLang="en-US" smtClean="0"/>
              <a:t>‹#›</a:t>
            </a:fld>
            <a:endParaRPr lang="zh-CN" altLang="en-US"/>
          </a:p>
        </p:txBody>
      </p:sp>
    </p:spTree>
    <p:extLst>
      <p:ext uri="{BB962C8B-B14F-4D97-AF65-F5344CB8AC3E}">
        <p14:creationId xmlns:p14="http://schemas.microsoft.com/office/powerpoint/2010/main" val="1294720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3F5487-7FC1-476C-8A23-42A7A614019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AB989AA-1D30-428C-BCDE-460650F06E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CAF764C-D3C7-4B38-B560-6809C2719FB6}"/>
              </a:ext>
            </a:extLst>
          </p:cNvPr>
          <p:cNvSpPr>
            <a:spLocks noGrp="1"/>
          </p:cNvSpPr>
          <p:nvPr>
            <p:ph type="dt" sz="half" idx="10"/>
          </p:nvPr>
        </p:nvSpPr>
        <p:spPr/>
        <p:txBody>
          <a:bodyPr/>
          <a:lstStyle/>
          <a:p>
            <a:fld id="{740DF93D-0ABB-4E45-8D28-625221CE1B16}" type="datetime1">
              <a:rPr lang="zh-CN" altLang="en-US" smtClean="0"/>
              <a:t>2021/12/15</a:t>
            </a:fld>
            <a:endParaRPr lang="zh-CN" altLang="en-US"/>
          </a:p>
        </p:txBody>
      </p:sp>
      <p:sp>
        <p:nvSpPr>
          <p:cNvPr id="5" name="页脚占位符 4">
            <a:extLst>
              <a:ext uri="{FF2B5EF4-FFF2-40B4-BE49-F238E27FC236}">
                <a16:creationId xmlns:a16="http://schemas.microsoft.com/office/drawing/2014/main" id="{72481D8A-B6A8-477B-95B6-B8943E5DD07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B8019A0-9FD1-483F-BA2B-15BE03FBA6D2}"/>
              </a:ext>
            </a:extLst>
          </p:cNvPr>
          <p:cNvSpPr>
            <a:spLocks noGrp="1"/>
          </p:cNvSpPr>
          <p:nvPr>
            <p:ph type="sldNum" sz="quarter" idx="12"/>
          </p:nvPr>
        </p:nvSpPr>
        <p:spPr/>
        <p:txBody>
          <a:bodyPr/>
          <a:lstStyle/>
          <a:p>
            <a:fld id="{82D57189-E0FA-456B-8557-27CA8559F03D}" type="slidenum">
              <a:rPr lang="zh-CN" altLang="en-US" smtClean="0"/>
              <a:t>‹#›</a:t>
            </a:fld>
            <a:endParaRPr lang="zh-CN" altLang="en-US"/>
          </a:p>
        </p:txBody>
      </p:sp>
    </p:spTree>
    <p:extLst>
      <p:ext uri="{BB962C8B-B14F-4D97-AF65-F5344CB8AC3E}">
        <p14:creationId xmlns:p14="http://schemas.microsoft.com/office/powerpoint/2010/main" val="137684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F55895-ED3B-42D9-9F42-316E12DB439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791FCD1-5F39-4B7C-B48F-25ACBF08F4F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E3F9358-B32D-4405-8988-A32FE86C40F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14C1603-2469-4CEA-8C59-F998792EC9D9}"/>
              </a:ext>
            </a:extLst>
          </p:cNvPr>
          <p:cNvSpPr>
            <a:spLocks noGrp="1"/>
          </p:cNvSpPr>
          <p:nvPr>
            <p:ph type="dt" sz="half" idx="10"/>
          </p:nvPr>
        </p:nvSpPr>
        <p:spPr/>
        <p:txBody>
          <a:bodyPr/>
          <a:lstStyle/>
          <a:p>
            <a:fld id="{A24BA5F1-131F-4E29-8F95-5767E910C865}" type="datetime1">
              <a:rPr lang="zh-CN" altLang="en-US" smtClean="0"/>
              <a:t>2021/12/15</a:t>
            </a:fld>
            <a:endParaRPr lang="zh-CN" altLang="en-US"/>
          </a:p>
        </p:txBody>
      </p:sp>
      <p:sp>
        <p:nvSpPr>
          <p:cNvPr id="6" name="页脚占位符 5">
            <a:extLst>
              <a:ext uri="{FF2B5EF4-FFF2-40B4-BE49-F238E27FC236}">
                <a16:creationId xmlns:a16="http://schemas.microsoft.com/office/drawing/2014/main" id="{D0507B87-9D38-4EDC-B5ED-9118BC1061C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1DDEFF3-6B24-4BC6-8980-E8E964B36324}"/>
              </a:ext>
            </a:extLst>
          </p:cNvPr>
          <p:cNvSpPr>
            <a:spLocks noGrp="1"/>
          </p:cNvSpPr>
          <p:nvPr>
            <p:ph type="sldNum" sz="quarter" idx="12"/>
          </p:nvPr>
        </p:nvSpPr>
        <p:spPr/>
        <p:txBody>
          <a:bodyPr/>
          <a:lstStyle/>
          <a:p>
            <a:fld id="{82D57189-E0FA-456B-8557-27CA8559F03D}" type="slidenum">
              <a:rPr lang="zh-CN" altLang="en-US" smtClean="0"/>
              <a:t>‹#›</a:t>
            </a:fld>
            <a:endParaRPr lang="zh-CN" altLang="en-US"/>
          </a:p>
        </p:txBody>
      </p:sp>
    </p:spTree>
    <p:extLst>
      <p:ext uri="{BB962C8B-B14F-4D97-AF65-F5344CB8AC3E}">
        <p14:creationId xmlns:p14="http://schemas.microsoft.com/office/powerpoint/2010/main" val="2194044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61B17F-CCEC-409A-BC7B-4FA4CFFA9B2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5CB9D6C-8D04-46B7-8F02-BD9CE014D4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B5CADB9-E957-4B26-BB15-120DA5539AD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42E41C4-51C1-41F6-80F3-1C6BD0CD05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5F7D158-2666-4B79-8701-188B9AB2DD6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9011A0A-79A5-42C2-86C3-EBEBC2CB10F9}"/>
              </a:ext>
            </a:extLst>
          </p:cNvPr>
          <p:cNvSpPr>
            <a:spLocks noGrp="1"/>
          </p:cNvSpPr>
          <p:nvPr>
            <p:ph type="dt" sz="half" idx="10"/>
          </p:nvPr>
        </p:nvSpPr>
        <p:spPr/>
        <p:txBody>
          <a:bodyPr/>
          <a:lstStyle/>
          <a:p>
            <a:fld id="{A052FA80-9447-43EF-9C6E-4804268DB45B}" type="datetime1">
              <a:rPr lang="zh-CN" altLang="en-US" smtClean="0"/>
              <a:t>2021/12/15</a:t>
            </a:fld>
            <a:endParaRPr lang="zh-CN" altLang="en-US"/>
          </a:p>
        </p:txBody>
      </p:sp>
      <p:sp>
        <p:nvSpPr>
          <p:cNvPr id="8" name="页脚占位符 7">
            <a:extLst>
              <a:ext uri="{FF2B5EF4-FFF2-40B4-BE49-F238E27FC236}">
                <a16:creationId xmlns:a16="http://schemas.microsoft.com/office/drawing/2014/main" id="{53370ABE-EED7-40A7-8CDB-AAF73A7695C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4F46708-E4C2-494A-BFEE-E0E217EAB013}"/>
              </a:ext>
            </a:extLst>
          </p:cNvPr>
          <p:cNvSpPr>
            <a:spLocks noGrp="1"/>
          </p:cNvSpPr>
          <p:nvPr>
            <p:ph type="sldNum" sz="quarter" idx="12"/>
          </p:nvPr>
        </p:nvSpPr>
        <p:spPr/>
        <p:txBody>
          <a:bodyPr/>
          <a:lstStyle/>
          <a:p>
            <a:fld id="{82D57189-E0FA-456B-8557-27CA8559F03D}" type="slidenum">
              <a:rPr lang="zh-CN" altLang="en-US" smtClean="0"/>
              <a:t>‹#›</a:t>
            </a:fld>
            <a:endParaRPr lang="zh-CN" altLang="en-US"/>
          </a:p>
        </p:txBody>
      </p:sp>
    </p:spTree>
    <p:extLst>
      <p:ext uri="{BB962C8B-B14F-4D97-AF65-F5344CB8AC3E}">
        <p14:creationId xmlns:p14="http://schemas.microsoft.com/office/powerpoint/2010/main" val="1224249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F86AEE-141C-434E-9A25-ADAF3641CD5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2BAB0D5-E492-4E19-BEAB-21F8B35DA841}"/>
              </a:ext>
            </a:extLst>
          </p:cNvPr>
          <p:cNvSpPr>
            <a:spLocks noGrp="1"/>
          </p:cNvSpPr>
          <p:nvPr>
            <p:ph type="dt" sz="half" idx="10"/>
          </p:nvPr>
        </p:nvSpPr>
        <p:spPr/>
        <p:txBody>
          <a:bodyPr/>
          <a:lstStyle/>
          <a:p>
            <a:fld id="{6D71B34D-F3B4-49B7-A0D3-020B29660A0A}" type="datetime1">
              <a:rPr lang="zh-CN" altLang="en-US" smtClean="0"/>
              <a:t>2021/12/15</a:t>
            </a:fld>
            <a:endParaRPr lang="zh-CN" altLang="en-US"/>
          </a:p>
        </p:txBody>
      </p:sp>
      <p:sp>
        <p:nvSpPr>
          <p:cNvPr id="4" name="页脚占位符 3">
            <a:extLst>
              <a:ext uri="{FF2B5EF4-FFF2-40B4-BE49-F238E27FC236}">
                <a16:creationId xmlns:a16="http://schemas.microsoft.com/office/drawing/2014/main" id="{6C5D714E-92E3-4FEE-B67F-39DF7AC5F1C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765D906-5B91-4F27-8EA4-566070FB64A4}"/>
              </a:ext>
            </a:extLst>
          </p:cNvPr>
          <p:cNvSpPr>
            <a:spLocks noGrp="1"/>
          </p:cNvSpPr>
          <p:nvPr>
            <p:ph type="sldNum" sz="quarter" idx="12"/>
          </p:nvPr>
        </p:nvSpPr>
        <p:spPr/>
        <p:txBody>
          <a:bodyPr/>
          <a:lstStyle/>
          <a:p>
            <a:fld id="{82D57189-E0FA-456B-8557-27CA8559F03D}" type="slidenum">
              <a:rPr lang="zh-CN" altLang="en-US" smtClean="0"/>
              <a:t>‹#›</a:t>
            </a:fld>
            <a:endParaRPr lang="zh-CN" altLang="en-US"/>
          </a:p>
        </p:txBody>
      </p:sp>
    </p:spTree>
    <p:extLst>
      <p:ext uri="{BB962C8B-B14F-4D97-AF65-F5344CB8AC3E}">
        <p14:creationId xmlns:p14="http://schemas.microsoft.com/office/powerpoint/2010/main" val="2859667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5E20F39-8BE6-4E24-BA27-5F9AD81CB1F5}"/>
              </a:ext>
            </a:extLst>
          </p:cNvPr>
          <p:cNvSpPr>
            <a:spLocks noGrp="1"/>
          </p:cNvSpPr>
          <p:nvPr>
            <p:ph type="dt" sz="half" idx="10"/>
          </p:nvPr>
        </p:nvSpPr>
        <p:spPr/>
        <p:txBody>
          <a:bodyPr/>
          <a:lstStyle/>
          <a:p>
            <a:fld id="{50241B0B-F01D-4C28-9712-F9ACB061B05E}" type="datetime1">
              <a:rPr lang="zh-CN" altLang="en-US" smtClean="0"/>
              <a:t>2021/12/15</a:t>
            </a:fld>
            <a:endParaRPr lang="zh-CN" altLang="en-US"/>
          </a:p>
        </p:txBody>
      </p:sp>
      <p:sp>
        <p:nvSpPr>
          <p:cNvPr id="3" name="页脚占位符 2">
            <a:extLst>
              <a:ext uri="{FF2B5EF4-FFF2-40B4-BE49-F238E27FC236}">
                <a16:creationId xmlns:a16="http://schemas.microsoft.com/office/drawing/2014/main" id="{9EEE8DEF-6AD5-4C32-8F68-46D0A692156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C5BF139-A35B-472D-80D8-6006D8B4E256}"/>
              </a:ext>
            </a:extLst>
          </p:cNvPr>
          <p:cNvSpPr>
            <a:spLocks noGrp="1"/>
          </p:cNvSpPr>
          <p:nvPr>
            <p:ph type="sldNum" sz="quarter" idx="12"/>
          </p:nvPr>
        </p:nvSpPr>
        <p:spPr/>
        <p:txBody>
          <a:bodyPr/>
          <a:lstStyle/>
          <a:p>
            <a:fld id="{82D57189-E0FA-456B-8557-27CA8559F03D}" type="slidenum">
              <a:rPr lang="zh-CN" altLang="en-US" smtClean="0"/>
              <a:t>‹#›</a:t>
            </a:fld>
            <a:endParaRPr lang="zh-CN" altLang="en-US"/>
          </a:p>
        </p:txBody>
      </p:sp>
    </p:spTree>
    <p:extLst>
      <p:ext uri="{BB962C8B-B14F-4D97-AF65-F5344CB8AC3E}">
        <p14:creationId xmlns:p14="http://schemas.microsoft.com/office/powerpoint/2010/main" val="2635680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8569BA-9EEB-4099-9CED-3CED8919F5F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BCDAAA0-B143-477D-A2EC-CB5E740600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5F01646-B58A-4B11-9A17-E0D07C7747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F24CA8B-883F-49E5-B3A4-F41ECBE84FC8}"/>
              </a:ext>
            </a:extLst>
          </p:cNvPr>
          <p:cNvSpPr>
            <a:spLocks noGrp="1"/>
          </p:cNvSpPr>
          <p:nvPr>
            <p:ph type="dt" sz="half" idx="10"/>
          </p:nvPr>
        </p:nvSpPr>
        <p:spPr/>
        <p:txBody>
          <a:bodyPr/>
          <a:lstStyle/>
          <a:p>
            <a:fld id="{EA3DFE64-71AC-4600-AE11-EA79779B19BD}" type="datetime1">
              <a:rPr lang="zh-CN" altLang="en-US" smtClean="0"/>
              <a:t>2021/12/15</a:t>
            </a:fld>
            <a:endParaRPr lang="zh-CN" altLang="en-US"/>
          </a:p>
        </p:txBody>
      </p:sp>
      <p:sp>
        <p:nvSpPr>
          <p:cNvPr id="6" name="页脚占位符 5">
            <a:extLst>
              <a:ext uri="{FF2B5EF4-FFF2-40B4-BE49-F238E27FC236}">
                <a16:creationId xmlns:a16="http://schemas.microsoft.com/office/drawing/2014/main" id="{AA68BDE5-A17E-4D5F-BFE5-D3042CFD108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C4EB51C-8CAE-426C-B986-52546207A33E}"/>
              </a:ext>
            </a:extLst>
          </p:cNvPr>
          <p:cNvSpPr>
            <a:spLocks noGrp="1"/>
          </p:cNvSpPr>
          <p:nvPr>
            <p:ph type="sldNum" sz="quarter" idx="12"/>
          </p:nvPr>
        </p:nvSpPr>
        <p:spPr/>
        <p:txBody>
          <a:bodyPr/>
          <a:lstStyle/>
          <a:p>
            <a:fld id="{82D57189-E0FA-456B-8557-27CA8559F03D}" type="slidenum">
              <a:rPr lang="zh-CN" altLang="en-US" smtClean="0"/>
              <a:t>‹#›</a:t>
            </a:fld>
            <a:endParaRPr lang="zh-CN" altLang="en-US"/>
          </a:p>
        </p:txBody>
      </p:sp>
    </p:spTree>
    <p:extLst>
      <p:ext uri="{BB962C8B-B14F-4D97-AF65-F5344CB8AC3E}">
        <p14:creationId xmlns:p14="http://schemas.microsoft.com/office/powerpoint/2010/main" val="741418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8B5E5C-6F46-4320-8954-0AC321E1FDB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897D84C-1809-4E23-A23B-C0BFC8F06A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B190064-0C62-4CF5-8E37-10956A0B48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AF6A314-7E5B-4E80-B629-8A27F9AF3A01}"/>
              </a:ext>
            </a:extLst>
          </p:cNvPr>
          <p:cNvSpPr>
            <a:spLocks noGrp="1"/>
          </p:cNvSpPr>
          <p:nvPr>
            <p:ph type="dt" sz="half" idx="10"/>
          </p:nvPr>
        </p:nvSpPr>
        <p:spPr/>
        <p:txBody>
          <a:bodyPr/>
          <a:lstStyle/>
          <a:p>
            <a:fld id="{109B520F-7DD4-4720-BFEE-B5B126F38DA5}" type="datetime1">
              <a:rPr lang="zh-CN" altLang="en-US" smtClean="0"/>
              <a:t>2021/12/15</a:t>
            </a:fld>
            <a:endParaRPr lang="zh-CN" altLang="en-US"/>
          </a:p>
        </p:txBody>
      </p:sp>
      <p:sp>
        <p:nvSpPr>
          <p:cNvPr id="6" name="页脚占位符 5">
            <a:extLst>
              <a:ext uri="{FF2B5EF4-FFF2-40B4-BE49-F238E27FC236}">
                <a16:creationId xmlns:a16="http://schemas.microsoft.com/office/drawing/2014/main" id="{0FAEC384-F4D1-418F-A8FB-EA4619F27C5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D7519E4-B330-413C-9808-34294B00CB97}"/>
              </a:ext>
            </a:extLst>
          </p:cNvPr>
          <p:cNvSpPr>
            <a:spLocks noGrp="1"/>
          </p:cNvSpPr>
          <p:nvPr>
            <p:ph type="sldNum" sz="quarter" idx="12"/>
          </p:nvPr>
        </p:nvSpPr>
        <p:spPr/>
        <p:txBody>
          <a:bodyPr/>
          <a:lstStyle/>
          <a:p>
            <a:fld id="{82D57189-E0FA-456B-8557-27CA8559F03D}" type="slidenum">
              <a:rPr lang="zh-CN" altLang="en-US" smtClean="0"/>
              <a:t>‹#›</a:t>
            </a:fld>
            <a:endParaRPr lang="zh-CN" altLang="en-US"/>
          </a:p>
        </p:txBody>
      </p:sp>
    </p:spTree>
    <p:extLst>
      <p:ext uri="{BB962C8B-B14F-4D97-AF65-F5344CB8AC3E}">
        <p14:creationId xmlns:p14="http://schemas.microsoft.com/office/powerpoint/2010/main" val="941158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001089E-7B3E-4048-9256-6C1A35323E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6B260B8-919A-4224-A337-20E586E6C6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068CE3D-F3FC-4D37-A003-51811B9D8E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E7B49F-75CD-438A-B904-76ED847AA4DA}" type="datetime1">
              <a:rPr lang="zh-CN" altLang="en-US" smtClean="0"/>
              <a:t>2021/12/15</a:t>
            </a:fld>
            <a:endParaRPr lang="zh-CN" altLang="en-US"/>
          </a:p>
        </p:txBody>
      </p:sp>
      <p:sp>
        <p:nvSpPr>
          <p:cNvPr id="5" name="页脚占位符 4">
            <a:extLst>
              <a:ext uri="{FF2B5EF4-FFF2-40B4-BE49-F238E27FC236}">
                <a16:creationId xmlns:a16="http://schemas.microsoft.com/office/drawing/2014/main" id="{077EDF85-2F63-438C-B48C-7E9D2AF0C8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390611B-53B1-4591-898F-E0C84B3A5A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D57189-E0FA-456B-8557-27CA8559F03D}" type="slidenum">
              <a:rPr lang="zh-CN" altLang="en-US" smtClean="0"/>
              <a:t>‹#›</a:t>
            </a:fld>
            <a:endParaRPr lang="zh-CN" altLang="en-US"/>
          </a:p>
        </p:txBody>
      </p:sp>
    </p:spTree>
    <p:extLst>
      <p:ext uri="{BB962C8B-B14F-4D97-AF65-F5344CB8AC3E}">
        <p14:creationId xmlns:p14="http://schemas.microsoft.com/office/powerpoint/2010/main" val="25627994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170.png"/></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1271D115-D130-45D2-934D-AA3336AFBCD6}"/>
              </a:ext>
            </a:extLst>
          </p:cNvPr>
          <p:cNvSpPr/>
          <p:nvPr/>
        </p:nvSpPr>
        <p:spPr>
          <a:xfrm>
            <a:off x="0" y="1809343"/>
            <a:ext cx="12192000" cy="2626470"/>
          </a:xfrm>
          <a:prstGeom prst="rect">
            <a:avLst/>
          </a:prstGeom>
          <a:gradFill flip="none" rotWithShape="1">
            <a:gsLst>
              <a:gs pos="0">
                <a:schemeClr val="accent1">
                  <a:lumMod val="45000"/>
                  <a:lumOff val="55000"/>
                </a:schemeClr>
              </a:gs>
              <a:gs pos="22000">
                <a:schemeClr val="accent1">
                  <a:lumMod val="45000"/>
                  <a:lumOff val="55000"/>
                </a:schemeClr>
              </a:gs>
              <a:gs pos="95918">
                <a:srgbClr val="FFCCFF"/>
              </a:gs>
              <a:gs pos="69000">
                <a:srgbClr val="CCCCF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a:extLst>
              <a:ext uri="{FF2B5EF4-FFF2-40B4-BE49-F238E27FC236}">
                <a16:creationId xmlns:a16="http://schemas.microsoft.com/office/drawing/2014/main" id="{803FF3A5-690B-4386-B27A-082ED191C9A8}"/>
              </a:ext>
            </a:extLst>
          </p:cNvPr>
          <p:cNvSpPr txBox="1"/>
          <p:nvPr/>
        </p:nvSpPr>
        <p:spPr>
          <a:xfrm>
            <a:off x="428015" y="2014900"/>
            <a:ext cx="10262683" cy="1323439"/>
          </a:xfrm>
          <a:prstGeom prst="rect">
            <a:avLst/>
          </a:prstGeom>
          <a:noFill/>
        </p:spPr>
        <p:txBody>
          <a:bodyPr wrap="square">
            <a:spAutoFit/>
          </a:bodyPr>
          <a:lstStyle/>
          <a:p>
            <a:r>
              <a:rPr lang="en-US" altLang="zh-CN" sz="4000" b="1" dirty="0"/>
              <a:t>ELMA: Early-Exit Offloading for Embedded Question Answering Applications</a:t>
            </a:r>
            <a:endParaRPr lang="zh-CN" altLang="en-US" sz="4000" b="1" dirty="0"/>
          </a:p>
        </p:txBody>
      </p:sp>
      <p:sp>
        <p:nvSpPr>
          <p:cNvPr id="7" name="文本框 6">
            <a:extLst>
              <a:ext uri="{FF2B5EF4-FFF2-40B4-BE49-F238E27FC236}">
                <a16:creationId xmlns:a16="http://schemas.microsoft.com/office/drawing/2014/main" id="{3C1E0203-B05C-441F-9E8E-6B85BC33BF83}"/>
              </a:ext>
            </a:extLst>
          </p:cNvPr>
          <p:cNvSpPr txBox="1"/>
          <p:nvPr/>
        </p:nvSpPr>
        <p:spPr>
          <a:xfrm>
            <a:off x="428015" y="3412573"/>
            <a:ext cx="2541080" cy="830997"/>
          </a:xfrm>
          <a:prstGeom prst="rect">
            <a:avLst/>
          </a:prstGeom>
          <a:noFill/>
        </p:spPr>
        <p:txBody>
          <a:bodyPr wrap="none" rtlCol="0">
            <a:spAutoFit/>
          </a:bodyPr>
          <a:lstStyle/>
          <a:p>
            <a:r>
              <a:rPr lang="en-US" altLang="zh-CN" sz="2400" b="1" dirty="0"/>
              <a:t>Capstone Design</a:t>
            </a:r>
          </a:p>
          <a:p>
            <a:r>
              <a:rPr lang="en-US" altLang="zh-CN" sz="2400" b="1" dirty="0"/>
              <a:t>Dec 15, 2021</a:t>
            </a:r>
            <a:endParaRPr lang="zh-CN" altLang="en-US" sz="2400" b="1" dirty="0"/>
          </a:p>
        </p:txBody>
      </p:sp>
      <p:sp>
        <p:nvSpPr>
          <p:cNvPr id="8" name="文本框 7">
            <a:extLst>
              <a:ext uri="{FF2B5EF4-FFF2-40B4-BE49-F238E27FC236}">
                <a16:creationId xmlns:a16="http://schemas.microsoft.com/office/drawing/2014/main" id="{9050127B-2368-40D5-AB25-F8797B9A3923}"/>
              </a:ext>
            </a:extLst>
          </p:cNvPr>
          <p:cNvSpPr txBox="1"/>
          <p:nvPr/>
        </p:nvSpPr>
        <p:spPr>
          <a:xfrm>
            <a:off x="428015" y="5048655"/>
            <a:ext cx="7377341" cy="1323439"/>
          </a:xfrm>
          <a:prstGeom prst="rect">
            <a:avLst/>
          </a:prstGeom>
          <a:noFill/>
        </p:spPr>
        <p:txBody>
          <a:bodyPr wrap="none" rtlCol="0">
            <a:spAutoFit/>
          </a:bodyPr>
          <a:lstStyle/>
          <a:p>
            <a:r>
              <a:rPr lang="en-US" altLang="zh-CN" sz="2000" b="1" dirty="0"/>
              <a:t>Group:			3</a:t>
            </a:r>
          </a:p>
          <a:p>
            <a:r>
              <a:rPr lang="en-US" altLang="zh-CN" sz="2000" b="1" dirty="0"/>
              <a:t>Instructor:		Prof. An Zou</a:t>
            </a:r>
          </a:p>
          <a:p>
            <a:r>
              <a:rPr lang="en-US" altLang="zh-CN" sz="2000" b="1" dirty="0"/>
              <a:t>Sponsor:		UM-SJTU Joint Institute</a:t>
            </a:r>
          </a:p>
          <a:p>
            <a:r>
              <a:rPr lang="en-US" altLang="zh-CN" sz="2000" b="1" dirty="0"/>
              <a:t>Group Member:	Yihua Liu, Shuocheng Chen, Yiming Ju</a:t>
            </a:r>
            <a:endParaRPr lang="zh-CN" altLang="en-US" sz="2000" b="1" dirty="0"/>
          </a:p>
        </p:txBody>
      </p:sp>
      <p:pic>
        <p:nvPicPr>
          <p:cNvPr id="10" name="图片 9" descr="文本&#10;&#10;描述已自动生成">
            <a:extLst>
              <a:ext uri="{FF2B5EF4-FFF2-40B4-BE49-F238E27FC236}">
                <a16:creationId xmlns:a16="http://schemas.microsoft.com/office/drawing/2014/main" id="{88981681-A087-4895-B825-DF72B0F35C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3722" y="293046"/>
            <a:ext cx="3314700" cy="571500"/>
          </a:xfrm>
          <a:prstGeom prst="rect">
            <a:avLst/>
          </a:prstGeom>
        </p:spPr>
      </p:pic>
      <p:sp>
        <p:nvSpPr>
          <p:cNvPr id="11" name="灯片编号占位符 10">
            <a:extLst>
              <a:ext uri="{FF2B5EF4-FFF2-40B4-BE49-F238E27FC236}">
                <a16:creationId xmlns:a16="http://schemas.microsoft.com/office/drawing/2014/main" id="{7F5FCEF6-A4E5-4740-A263-843BD08C83E1}"/>
              </a:ext>
            </a:extLst>
          </p:cNvPr>
          <p:cNvSpPr>
            <a:spLocks noGrp="1"/>
          </p:cNvSpPr>
          <p:nvPr>
            <p:ph type="sldNum" sz="quarter" idx="12"/>
          </p:nvPr>
        </p:nvSpPr>
        <p:spPr/>
        <p:txBody>
          <a:bodyPr/>
          <a:lstStyle/>
          <a:p>
            <a:fld id="{82D57189-E0FA-456B-8557-27CA8559F03D}" type="slidenum">
              <a:rPr lang="zh-CN" altLang="en-US" smtClean="0"/>
              <a:t>1</a:t>
            </a:fld>
            <a:endParaRPr lang="zh-CN" altLang="en-US"/>
          </a:p>
        </p:txBody>
      </p:sp>
      <p:grpSp>
        <p:nvGrpSpPr>
          <p:cNvPr id="21" name="组合 20">
            <a:extLst>
              <a:ext uri="{FF2B5EF4-FFF2-40B4-BE49-F238E27FC236}">
                <a16:creationId xmlns:a16="http://schemas.microsoft.com/office/drawing/2014/main" id="{73354A48-33A9-44BF-86CC-C82C7C3725FD}"/>
              </a:ext>
            </a:extLst>
          </p:cNvPr>
          <p:cNvGrpSpPr/>
          <p:nvPr/>
        </p:nvGrpSpPr>
        <p:grpSpPr>
          <a:xfrm>
            <a:off x="333578" y="186204"/>
            <a:ext cx="1082851" cy="785184"/>
            <a:chOff x="333578" y="186204"/>
            <a:chExt cx="1082851" cy="785184"/>
          </a:xfrm>
        </p:grpSpPr>
        <p:sp>
          <p:nvSpPr>
            <p:cNvPr id="22" name="矩形 21">
              <a:extLst>
                <a:ext uri="{FF2B5EF4-FFF2-40B4-BE49-F238E27FC236}">
                  <a16:creationId xmlns:a16="http://schemas.microsoft.com/office/drawing/2014/main" id="{2CBE2390-55F5-40A2-B289-22204DBA52C0}"/>
                </a:ext>
              </a:extLst>
            </p:cNvPr>
            <p:cNvSpPr/>
            <p:nvPr/>
          </p:nvSpPr>
          <p:spPr>
            <a:xfrm>
              <a:off x="430855" y="370869"/>
              <a:ext cx="846707" cy="452496"/>
            </a:xfrm>
            <a:prstGeom prst="rect">
              <a:avLst/>
            </a:prstGeom>
            <a:solidFill>
              <a:srgbClr val="CC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5DDD3DB6-5155-4E98-8AE1-BAE793495998}"/>
                </a:ext>
              </a:extLst>
            </p:cNvPr>
            <p:cNvSpPr/>
            <p:nvPr/>
          </p:nvSpPr>
          <p:spPr>
            <a:xfrm>
              <a:off x="333578" y="274200"/>
              <a:ext cx="194553" cy="193338"/>
            </a:xfrm>
            <a:prstGeom prst="rect">
              <a:avLst/>
            </a:prstGeom>
            <a:solidFill>
              <a:srgbClr val="99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23">
              <a:extLst>
                <a:ext uri="{FF2B5EF4-FFF2-40B4-BE49-F238E27FC236}">
                  <a16:creationId xmlns:a16="http://schemas.microsoft.com/office/drawing/2014/main" id="{C43BD83E-F86F-48BA-BE69-DA736D4E152F}"/>
                </a:ext>
              </a:extLst>
            </p:cNvPr>
            <p:cNvCxnSpPr>
              <a:cxnSpLocks/>
            </p:cNvCxnSpPr>
            <p:nvPr/>
          </p:nvCxnSpPr>
          <p:spPr>
            <a:xfrm>
              <a:off x="528131" y="533238"/>
              <a:ext cx="6406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15F2C288-1FB9-4553-B28B-EBBC2120D017}"/>
                </a:ext>
              </a:extLst>
            </p:cNvPr>
            <p:cNvCxnSpPr>
              <a:cxnSpLocks/>
            </p:cNvCxnSpPr>
            <p:nvPr/>
          </p:nvCxnSpPr>
          <p:spPr>
            <a:xfrm>
              <a:off x="530671" y="681828"/>
              <a:ext cx="640648"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任意多边形: 形状 25">
              <a:extLst>
                <a:ext uri="{FF2B5EF4-FFF2-40B4-BE49-F238E27FC236}">
                  <a16:creationId xmlns:a16="http://schemas.microsoft.com/office/drawing/2014/main" id="{5D0A7845-967E-4BD9-B536-0E35AABFB09F}"/>
                </a:ext>
              </a:extLst>
            </p:cNvPr>
            <p:cNvSpPr/>
            <p:nvPr/>
          </p:nvSpPr>
          <p:spPr>
            <a:xfrm>
              <a:off x="1157349" y="681828"/>
              <a:ext cx="259080" cy="289560"/>
            </a:xfrm>
            <a:custGeom>
              <a:avLst/>
              <a:gdLst>
                <a:gd name="connsiteX0" fmla="*/ 0 w 259080"/>
                <a:gd name="connsiteY0" fmla="*/ 0 h 285750"/>
                <a:gd name="connsiteX1" fmla="*/ 228600 w 259080"/>
                <a:gd name="connsiteY1" fmla="*/ 76200 h 285750"/>
                <a:gd name="connsiteX2" fmla="*/ 68580 w 259080"/>
                <a:gd name="connsiteY2" fmla="*/ 209550 h 285750"/>
                <a:gd name="connsiteX3" fmla="*/ 259080 w 259080"/>
                <a:gd name="connsiteY3" fmla="*/ 285750 h 285750"/>
              </a:gdLst>
              <a:ahLst/>
              <a:cxnLst>
                <a:cxn ang="0">
                  <a:pos x="connsiteX0" y="connsiteY0"/>
                </a:cxn>
                <a:cxn ang="0">
                  <a:pos x="connsiteX1" y="connsiteY1"/>
                </a:cxn>
                <a:cxn ang="0">
                  <a:pos x="connsiteX2" y="connsiteY2"/>
                </a:cxn>
                <a:cxn ang="0">
                  <a:pos x="connsiteX3" y="connsiteY3"/>
                </a:cxn>
              </a:cxnLst>
              <a:rect l="l" t="t" r="r" b="b"/>
              <a:pathLst>
                <a:path w="259080" h="285750">
                  <a:moveTo>
                    <a:pt x="0" y="0"/>
                  </a:moveTo>
                  <a:cubicBezTo>
                    <a:pt x="108585" y="20637"/>
                    <a:pt x="217170" y="41275"/>
                    <a:pt x="228600" y="76200"/>
                  </a:cubicBezTo>
                  <a:cubicBezTo>
                    <a:pt x="240030" y="111125"/>
                    <a:pt x="63500" y="174625"/>
                    <a:pt x="68580" y="209550"/>
                  </a:cubicBezTo>
                  <a:cubicBezTo>
                    <a:pt x="73660" y="244475"/>
                    <a:pt x="223520" y="271780"/>
                    <a:pt x="259080" y="28575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7" name="直接箭头连接符 26">
              <a:extLst>
                <a:ext uri="{FF2B5EF4-FFF2-40B4-BE49-F238E27FC236}">
                  <a16:creationId xmlns:a16="http://schemas.microsoft.com/office/drawing/2014/main" id="{913CFBC0-EB8D-43F6-B279-A49F3BF4089A}"/>
                </a:ext>
              </a:extLst>
            </p:cNvPr>
            <p:cNvCxnSpPr>
              <a:cxnSpLocks/>
            </p:cNvCxnSpPr>
            <p:nvPr/>
          </p:nvCxnSpPr>
          <p:spPr>
            <a:xfrm flipV="1">
              <a:off x="479169" y="494576"/>
              <a:ext cx="0" cy="194349"/>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69BD9655-665E-41CD-8FF3-77833A5E87BF}"/>
                </a:ext>
              </a:extLst>
            </p:cNvPr>
            <p:cNvCxnSpPr>
              <a:cxnSpLocks/>
            </p:cNvCxnSpPr>
            <p:nvPr/>
          </p:nvCxnSpPr>
          <p:spPr>
            <a:xfrm flipV="1">
              <a:off x="1223389" y="494576"/>
              <a:ext cx="0" cy="194349"/>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A8E38E1C-CF2B-4AB2-8B72-40B4360FF879}"/>
                </a:ext>
              </a:extLst>
            </p:cNvPr>
            <p:cNvSpPr txBox="1"/>
            <p:nvPr/>
          </p:nvSpPr>
          <p:spPr>
            <a:xfrm>
              <a:off x="440182" y="186204"/>
              <a:ext cx="846707" cy="369332"/>
            </a:xfrm>
            <a:prstGeom prst="rect">
              <a:avLst/>
            </a:prstGeom>
            <a:noFill/>
          </p:spPr>
          <p:txBody>
            <a:bodyPr wrap="none" rtlCol="0">
              <a:spAutoFit/>
            </a:bodyPr>
            <a:lstStyle/>
            <a:p>
              <a:r>
                <a:rPr lang="en-US" altLang="zh-CN" dirty="0">
                  <a:solidFill>
                    <a:srgbClr val="CCCCFF"/>
                  </a:solidFill>
                  <a:latin typeface="Segoe Script" panose="030B0504020000000003" pitchFamily="66" charset="0"/>
                </a:rPr>
                <a:t>Elma</a:t>
              </a:r>
              <a:endParaRPr lang="zh-CN" altLang="en-US" dirty="0">
                <a:solidFill>
                  <a:srgbClr val="CCCCFF"/>
                </a:solidFill>
                <a:latin typeface="Segoe Script" panose="030B0504020000000003" pitchFamily="66" charset="0"/>
              </a:endParaRPr>
            </a:p>
          </p:txBody>
        </p:sp>
      </p:grpSp>
    </p:spTree>
    <p:extLst>
      <p:ext uri="{BB962C8B-B14F-4D97-AF65-F5344CB8AC3E}">
        <p14:creationId xmlns:p14="http://schemas.microsoft.com/office/powerpoint/2010/main" val="3455003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08426ACF-8117-4343-BF68-F0F3F3C03388}"/>
              </a:ext>
            </a:extLst>
          </p:cNvPr>
          <p:cNvSpPr/>
          <p:nvPr/>
        </p:nvSpPr>
        <p:spPr>
          <a:xfrm>
            <a:off x="0" y="2256816"/>
            <a:ext cx="12192000" cy="2626470"/>
          </a:xfrm>
          <a:prstGeom prst="rect">
            <a:avLst/>
          </a:prstGeom>
          <a:gradFill flip="none" rotWithShape="1">
            <a:gsLst>
              <a:gs pos="0">
                <a:schemeClr val="accent1">
                  <a:lumMod val="45000"/>
                  <a:lumOff val="55000"/>
                </a:schemeClr>
              </a:gs>
              <a:gs pos="22000">
                <a:schemeClr val="accent1">
                  <a:lumMod val="45000"/>
                  <a:lumOff val="55000"/>
                </a:schemeClr>
              </a:gs>
              <a:gs pos="95918">
                <a:srgbClr val="FFCCFF"/>
              </a:gs>
              <a:gs pos="69000">
                <a:srgbClr val="CCCCF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000" b="1" dirty="0">
                <a:solidFill>
                  <a:schemeClr val="tx1"/>
                </a:solidFill>
              </a:rPr>
              <a:t>	3. Concept Generation &amp; Selection</a:t>
            </a:r>
            <a:endParaRPr lang="zh-CN" altLang="en-US" sz="4000" b="1" dirty="0">
              <a:solidFill>
                <a:schemeClr val="tx1"/>
              </a:solidFill>
            </a:endParaRPr>
          </a:p>
        </p:txBody>
      </p:sp>
      <p:pic>
        <p:nvPicPr>
          <p:cNvPr id="6" name="图片 5" descr="文本&#10;&#10;描述已自动生成">
            <a:extLst>
              <a:ext uri="{FF2B5EF4-FFF2-40B4-BE49-F238E27FC236}">
                <a16:creationId xmlns:a16="http://schemas.microsoft.com/office/drawing/2014/main" id="{7CC8404C-63BC-432F-805C-BC64B886BE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3722" y="293046"/>
            <a:ext cx="3314700" cy="571500"/>
          </a:xfrm>
          <a:prstGeom prst="rect">
            <a:avLst/>
          </a:prstGeom>
        </p:spPr>
      </p:pic>
      <p:grpSp>
        <p:nvGrpSpPr>
          <p:cNvPr id="16" name="组合 15">
            <a:extLst>
              <a:ext uri="{FF2B5EF4-FFF2-40B4-BE49-F238E27FC236}">
                <a16:creationId xmlns:a16="http://schemas.microsoft.com/office/drawing/2014/main" id="{69DD31EB-D2EC-4FCD-99FF-30825A2C0C09}"/>
              </a:ext>
            </a:extLst>
          </p:cNvPr>
          <p:cNvGrpSpPr/>
          <p:nvPr/>
        </p:nvGrpSpPr>
        <p:grpSpPr>
          <a:xfrm>
            <a:off x="333578" y="186204"/>
            <a:ext cx="1082851" cy="785184"/>
            <a:chOff x="333578" y="186204"/>
            <a:chExt cx="1082851" cy="785184"/>
          </a:xfrm>
        </p:grpSpPr>
        <p:sp>
          <p:nvSpPr>
            <p:cNvPr id="17" name="矩形 16">
              <a:extLst>
                <a:ext uri="{FF2B5EF4-FFF2-40B4-BE49-F238E27FC236}">
                  <a16:creationId xmlns:a16="http://schemas.microsoft.com/office/drawing/2014/main" id="{2595CE56-25E8-4B72-A11B-8A167E895579}"/>
                </a:ext>
              </a:extLst>
            </p:cNvPr>
            <p:cNvSpPr/>
            <p:nvPr/>
          </p:nvSpPr>
          <p:spPr>
            <a:xfrm>
              <a:off x="430855" y="370869"/>
              <a:ext cx="846707" cy="452496"/>
            </a:xfrm>
            <a:prstGeom prst="rect">
              <a:avLst/>
            </a:prstGeom>
            <a:solidFill>
              <a:srgbClr val="CC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51B6B50-7A95-4C9E-998F-C4E43A74566E}"/>
                </a:ext>
              </a:extLst>
            </p:cNvPr>
            <p:cNvSpPr/>
            <p:nvPr/>
          </p:nvSpPr>
          <p:spPr>
            <a:xfrm>
              <a:off x="333578" y="274200"/>
              <a:ext cx="194553" cy="193338"/>
            </a:xfrm>
            <a:prstGeom prst="rect">
              <a:avLst/>
            </a:prstGeom>
            <a:solidFill>
              <a:srgbClr val="99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a:extLst>
                <a:ext uri="{FF2B5EF4-FFF2-40B4-BE49-F238E27FC236}">
                  <a16:creationId xmlns:a16="http://schemas.microsoft.com/office/drawing/2014/main" id="{51C442AE-2CAE-4828-AD04-A6863C9F6AB1}"/>
                </a:ext>
              </a:extLst>
            </p:cNvPr>
            <p:cNvCxnSpPr>
              <a:cxnSpLocks/>
            </p:cNvCxnSpPr>
            <p:nvPr/>
          </p:nvCxnSpPr>
          <p:spPr>
            <a:xfrm>
              <a:off x="528131" y="533238"/>
              <a:ext cx="6406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07B763E9-FE93-4BD6-8B16-14DAE17BBEC0}"/>
                </a:ext>
              </a:extLst>
            </p:cNvPr>
            <p:cNvCxnSpPr>
              <a:cxnSpLocks/>
            </p:cNvCxnSpPr>
            <p:nvPr/>
          </p:nvCxnSpPr>
          <p:spPr>
            <a:xfrm>
              <a:off x="530671" y="681828"/>
              <a:ext cx="640648"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任意多边形: 形状 20">
              <a:extLst>
                <a:ext uri="{FF2B5EF4-FFF2-40B4-BE49-F238E27FC236}">
                  <a16:creationId xmlns:a16="http://schemas.microsoft.com/office/drawing/2014/main" id="{6A9FA740-B6A3-4EF5-8D4D-775827057C84}"/>
                </a:ext>
              </a:extLst>
            </p:cNvPr>
            <p:cNvSpPr/>
            <p:nvPr/>
          </p:nvSpPr>
          <p:spPr>
            <a:xfrm>
              <a:off x="1157349" y="681828"/>
              <a:ext cx="259080" cy="289560"/>
            </a:xfrm>
            <a:custGeom>
              <a:avLst/>
              <a:gdLst>
                <a:gd name="connsiteX0" fmla="*/ 0 w 259080"/>
                <a:gd name="connsiteY0" fmla="*/ 0 h 285750"/>
                <a:gd name="connsiteX1" fmla="*/ 228600 w 259080"/>
                <a:gd name="connsiteY1" fmla="*/ 76200 h 285750"/>
                <a:gd name="connsiteX2" fmla="*/ 68580 w 259080"/>
                <a:gd name="connsiteY2" fmla="*/ 209550 h 285750"/>
                <a:gd name="connsiteX3" fmla="*/ 259080 w 259080"/>
                <a:gd name="connsiteY3" fmla="*/ 285750 h 285750"/>
              </a:gdLst>
              <a:ahLst/>
              <a:cxnLst>
                <a:cxn ang="0">
                  <a:pos x="connsiteX0" y="connsiteY0"/>
                </a:cxn>
                <a:cxn ang="0">
                  <a:pos x="connsiteX1" y="connsiteY1"/>
                </a:cxn>
                <a:cxn ang="0">
                  <a:pos x="connsiteX2" y="connsiteY2"/>
                </a:cxn>
                <a:cxn ang="0">
                  <a:pos x="connsiteX3" y="connsiteY3"/>
                </a:cxn>
              </a:cxnLst>
              <a:rect l="l" t="t" r="r" b="b"/>
              <a:pathLst>
                <a:path w="259080" h="285750">
                  <a:moveTo>
                    <a:pt x="0" y="0"/>
                  </a:moveTo>
                  <a:cubicBezTo>
                    <a:pt x="108585" y="20637"/>
                    <a:pt x="217170" y="41275"/>
                    <a:pt x="228600" y="76200"/>
                  </a:cubicBezTo>
                  <a:cubicBezTo>
                    <a:pt x="240030" y="111125"/>
                    <a:pt x="63500" y="174625"/>
                    <a:pt x="68580" y="209550"/>
                  </a:cubicBezTo>
                  <a:cubicBezTo>
                    <a:pt x="73660" y="244475"/>
                    <a:pt x="223520" y="271780"/>
                    <a:pt x="259080" y="28575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2" name="直接箭头连接符 21">
              <a:extLst>
                <a:ext uri="{FF2B5EF4-FFF2-40B4-BE49-F238E27FC236}">
                  <a16:creationId xmlns:a16="http://schemas.microsoft.com/office/drawing/2014/main" id="{E3C103B9-E711-4429-AB87-D863379EFD62}"/>
                </a:ext>
              </a:extLst>
            </p:cNvPr>
            <p:cNvCxnSpPr>
              <a:cxnSpLocks/>
            </p:cNvCxnSpPr>
            <p:nvPr/>
          </p:nvCxnSpPr>
          <p:spPr>
            <a:xfrm flipV="1">
              <a:off x="479169" y="494576"/>
              <a:ext cx="0" cy="194349"/>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7301B721-08BD-4B73-B88A-DB03F9C04A28}"/>
                </a:ext>
              </a:extLst>
            </p:cNvPr>
            <p:cNvCxnSpPr>
              <a:cxnSpLocks/>
            </p:cNvCxnSpPr>
            <p:nvPr/>
          </p:nvCxnSpPr>
          <p:spPr>
            <a:xfrm flipV="1">
              <a:off x="1223389" y="494576"/>
              <a:ext cx="0" cy="194349"/>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2719D1FA-FD26-4F8C-9B59-114B16B7CDFE}"/>
                </a:ext>
              </a:extLst>
            </p:cNvPr>
            <p:cNvSpPr txBox="1"/>
            <p:nvPr/>
          </p:nvSpPr>
          <p:spPr>
            <a:xfrm>
              <a:off x="440182" y="186204"/>
              <a:ext cx="846707" cy="369332"/>
            </a:xfrm>
            <a:prstGeom prst="rect">
              <a:avLst/>
            </a:prstGeom>
            <a:noFill/>
          </p:spPr>
          <p:txBody>
            <a:bodyPr wrap="none" rtlCol="0">
              <a:spAutoFit/>
            </a:bodyPr>
            <a:lstStyle/>
            <a:p>
              <a:r>
                <a:rPr lang="en-US" altLang="zh-CN" dirty="0">
                  <a:solidFill>
                    <a:srgbClr val="CCCCFF"/>
                  </a:solidFill>
                  <a:latin typeface="Segoe Script" panose="030B0504020000000003" pitchFamily="66" charset="0"/>
                </a:rPr>
                <a:t>Elma</a:t>
              </a:r>
              <a:endParaRPr lang="zh-CN" altLang="en-US" dirty="0">
                <a:solidFill>
                  <a:srgbClr val="CCCCFF"/>
                </a:solidFill>
                <a:latin typeface="Segoe Script" panose="030B0504020000000003" pitchFamily="66" charset="0"/>
              </a:endParaRPr>
            </a:p>
          </p:txBody>
        </p:sp>
      </p:grpSp>
    </p:spTree>
    <p:extLst>
      <p:ext uri="{BB962C8B-B14F-4D97-AF65-F5344CB8AC3E}">
        <p14:creationId xmlns:p14="http://schemas.microsoft.com/office/powerpoint/2010/main" val="207139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文本&#10;&#10;描述已自动生成">
            <a:extLst>
              <a:ext uri="{FF2B5EF4-FFF2-40B4-BE49-F238E27FC236}">
                <a16:creationId xmlns:a16="http://schemas.microsoft.com/office/drawing/2014/main" id="{D2BBFC45-1F3B-4E78-827D-705BB96916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3722" y="293046"/>
            <a:ext cx="3314700" cy="571500"/>
          </a:xfrm>
          <a:prstGeom prst="rect">
            <a:avLst/>
          </a:prstGeom>
        </p:spPr>
      </p:pic>
      <p:sp>
        <p:nvSpPr>
          <p:cNvPr id="6" name="矩形 5">
            <a:extLst>
              <a:ext uri="{FF2B5EF4-FFF2-40B4-BE49-F238E27FC236}">
                <a16:creationId xmlns:a16="http://schemas.microsoft.com/office/drawing/2014/main" id="{B8934DF0-30CF-469B-9299-6939E488B7F7}"/>
              </a:ext>
            </a:extLst>
          </p:cNvPr>
          <p:cNvSpPr/>
          <p:nvPr/>
        </p:nvSpPr>
        <p:spPr>
          <a:xfrm>
            <a:off x="418289" y="1014582"/>
            <a:ext cx="11537006" cy="45719"/>
          </a:xfrm>
          <a:prstGeom prst="rect">
            <a:avLst/>
          </a:prstGeom>
          <a:gradFill flip="none" rotWithShape="1">
            <a:gsLst>
              <a:gs pos="0">
                <a:schemeClr val="accent1">
                  <a:lumMod val="45000"/>
                  <a:lumOff val="55000"/>
                </a:schemeClr>
              </a:gs>
              <a:gs pos="22000">
                <a:schemeClr val="accent1">
                  <a:lumMod val="45000"/>
                  <a:lumOff val="55000"/>
                </a:schemeClr>
              </a:gs>
              <a:gs pos="95918">
                <a:srgbClr val="FFCCFF"/>
              </a:gs>
              <a:gs pos="69000">
                <a:srgbClr val="CCCCF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a:extLst>
              <a:ext uri="{FF2B5EF4-FFF2-40B4-BE49-F238E27FC236}">
                <a16:creationId xmlns:a16="http://schemas.microsoft.com/office/drawing/2014/main" id="{73365029-E3CB-4602-8116-0F61993CFDA8}"/>
              </a:ext>
            </a:extLst>
          </p:cNvPr>
          <p:cNvSpPr txBox="1"/>
          <p:nvPr/>
        </p:nvSpPr>
        <p:spPr>
          <a:xfrm>
            <a:off x="418289" y="255630"/>
            <a:ext cx="6920484" cy="646331"/>
          </a:xfrm>
          <a:prstGeom prst="rect">
            <a:avLst/>
          </a:prstGeom>
          <a:noFill/>
        </p:spPr>
        <p:txBody>
          <a:bodyPr wrap="none" rtlCol="0">
            <a:spAutoFit/>
          </a:bodyPr>
          <a:lstStyle/>
          <a:p>
            <a:r>
              <a:rPr lang="en-US" altLang="zh-CN" sz="3600" b="1" dirty="0"/>
              <a:t>Concept Generation &amp; Selection</a:t>
            </a:r>
            <a:endParaRPr lang="zh-CN" altLang="en-US" sz="3600" b="1" dirty="0"/>
          </a:p>
        </p:txBody>
      </p:sp>
      <p:sp>
        <p:nvSpPr>
          <p:cNvPr id="11" name="文本框 10"/>
          <p:cNvSpPr txBox="1"/>
          <p:nvPr/>
        </p:nvSpPr>
        <p:spPr>
          <a:xfrm>
            <a:off x="600588" y="1418802"/>
            <a:ext cx="2625853" cy="461665"/>
          </a:xfrm>
          <a:prstGeom prst="rect">
            <a:avLst/>
          </a:prstGeom>
          <a:noFill/>
        </p:spPr>
        <p:txBody>
          <a:bodyPr wrap="square" rtlCol="0">
            <a:spAutoFit/>
          </a:bodyPr>
          <a:lstStyle/>
          <a:p>
            <a:r>
              <a:rPr lang="en-US" altLang="zh-CN" sz="2400" b="1" dirty="0"/>
              <a:t>Dataset selection</a:t>
            </a:r>
            <a:endParaRPr lang="zh-CN" altLang="en-US" sz="2400" b="1" dirty="0"/>
          </a:p>
        </p:txBody>
      </p:sp>
      <p:sp>
        <p:nvSpPr>
          <p:cNvPr id="12" name="文本框 11"/>
          <p:cNvSpPr txBox="1"/>
          <p:nvPr/>
        </p:nvSpPr>
        <p:spPr>
          <a:xfrm>
            <a:off x="600588" y="2936257"/>
            <a:ext cx="3783322" cy="461665"/>
          </a:xfrm>
          <a:prstGeom prst="rect">
            <a:avLst/>
          </a:prstGeom>
          <a:noFill/>
        </p:spPr>
        <p:txBody>
          <a:bodyPr wrap="square" rtlCol="0">
            <a:spAutoFit/>
          </a:bodyPr>
          <a:lstStyle/>
          <a:p>
            <a:r>
              <a:rPr lang="en-US" altLang="zh-CN" sz="2400" b="1" dirty="0"/>
              <a:t>Environment Selection</a:t>
            </a:r>
            <a:endParaRPr lang="zh-CN" altLang="en-US" sz="2400" b="1" dirty="0"/>
          </a:p>
        </p:txBody>
      </p:sp>
      <p:sp>
        <p:nvSpPr>
          <p:cNvPr id="28" name="AutoShape 6" descr="SQUAD 2.0 and Google Natural Questions: A Comparison and Investigation into  Model Performance | nlmatics.github.i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176" name="Picture 8" descr="SQUAD 2.0 and Google Natural Questions: A Comparison and Investigation into  Model Performance | nlmatics.github.i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03545" y="1391173"/>
            <a:ext cx="2906280" cy="746422"/>
          </a:xfrm>
          <a:prstGeom prst="rect">
            <a:avLst/>
          </a:prstGeom>
          <a:noFill/>
          <a:extLst>
            <a:ext uri="{909E8E84-426E-40DD-AFC4-6F175D3DCCD1}">
              <a14:hiddenFill xmlns:a14="http://schemas.microsoft.com/office/drawing/2010/main">
                <a:solidFill>
                  <a:srgbClr val="FFFFFF"/>
                </a:solidFill>
              </a14:hiddenFill>
            </a:ext>
          </a:extLst>
        </p:spPr>
      </p:pic>
      <p:pic>
        <p:nvPicPr>
          <p:cNvPr id="31" name="图片 30"/>
          <p:cNvPicPr>
            <a:picLocks noChangeAspect="1"/>
          </p:cNvPicPr>
          <p:nvPr/>
        </p:nvPicPr>
        <p:blipFill>
          <a:blip r:embed="rId5"/>
          <a:stretch>
            <a:fillRect/>
          </a:stretch>
        </p:blipFill>
        <p:spPr>
          <a:xfrm>
            <a:off x="4246614" y="2467298"/>
            <a:ext cx="2752725" cy="1666875"/>
          </a:xfrm>
          <a:prstGeom prst="rect">
            <a:avLst/>
          </a:prstGeom>
        </p:spPr>
      </p:pic>
      <p:sp>
        <p:nvSpPr>
          <p:cNvPr id="34" name="文本框 33"/>
          <p:cNvSpPr txBox="1"/>
          <p:nvPr/>
        </p:nvSpPr>
        <p:spPr>
          <a:xfrm>
            <a:off x="600588" y="4604817"/>
            <a:ext cx="3783322" cy="461665"/>
          </a:xfrm>
          <a:prstGeom prst="rect">
            <a:avLst/>
          </a:prstGeom>
          <a:noFill/>
        </p:spPr>
        <p:txBody>
          <a:bodyPr wrap="square" rtlCol="0">
            <a:spAutoFit/>
          </a:bodyPr>
          <a:lstStyle/>
          <a:p>
            <a:r>
              <a:rPr lang="en-US" altLang="zh-CN" sz="2400" b="1" dirty="0"/>
              <a:t>Develop Kit Selection</a:t>
            </a:r>
            <a:endParaRPr lang="zh-CN" altLang="en-US" sz="2400" b="1" dirty="0"/>
          </a:p>
        </p:txBody>
      </p:sp>
      <p:pic>
        <p:nvPicPr>
          <p:cNvPr id="7182" name="Picture 14" descr="The NVIDIA Jetson TX2 (Pascal) Tech Report | Tech ARP"/>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90450" y="4400700"/>
            <a:ext cx="2619375" cy="1743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4802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文本&#10;&#10;描述已自动生成">
            <a:extLst>
              <a:ext uri="{FF2B5EF4-FFF2-40B4-BE49-F238E27FC236}">
                <a16:creationId xmlns:a16="http://schemas.microsoft.com/office/drawing/2014/main" id="{D2BBFC45-1F3B-4E78-827D-705BB96916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3722" y="293046"/>
            <a:ext cx="3314700" cy="571500"/>
          </a:xfrm>
          <a:prstGeom prst="rect">
            <a:avLst/>
          </a:prstGeom>
        </p:spPr>
      </p:pic>
      <p:sp>
        <p:nvSpPr>
          <p:cNvPr id="6" name="矩形 5">
            <a:extLst>
              <a:ext uri="{FF2B5EF4-FFF2-40B4-BE49-F238E27FC236}">
                <a16:creationId xmlns:a16="http://schemas.microsoft.com/office/drawing/2014/main" id="{B8934DF0-30CF-469B-9299-6939E488B7F7}"/>
              </a:ext>
            </a:extLst>
          </p:cNvPr>
          <p:cNvSpPr/>
          <p:nvPr/>
        </p:nvSpPr>
        <p:spPr>
          <a:xfrm>
            <a:off x="418289" y="1014582"/>
            <a:ext cx="11537006" cy="45719"/>
          </a:xfrm>
          <a:prstGeom prst="rect">
            <a:avLst/>
          </a:prstGeom>
          <a:gradFill flip="none" rotWithShape="1">
            <a:gsLst>
              <a:gs pos="0">
                <a:schemeClr val="accent1">
                  <a:lumMod val="45000"/>
                  <a:lumOff val="55000"/>
                </a:schemeClr>
              </a:gs>
              <a:gs pos="22000">
                <a:schemeClr val="accent1">
                  <a:lumMod val="45000"/>
                  <a:lumOff val="55000"/>
                </a:schemeClr>
              </a:gs>
              <a:gs pos="95918">
                <a:srgbClr val="FFCCFF"/>
              </a:gs>
              <a:gs pos="69000">
                <a:srgbClr val="CCCCF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a:extLst>
              <a:ext uri="{FF2B5EF4-FFF2-40B4-BE49-F238E27FC236}">
                <a16:creationId xmlns:a16="http://schemas.microsoft.com/office/drawing/2014/main" id="{73365029-E3CB-4602-8116-0F61993CFDA8}"/>
              </a:ext>
            </a:extLst>
          </p:cNvPr>
          <p:cNvSpPr txBox="1"/>
          <p:nvPr/>
        </p:nvSpPr>
        <p:spPr>
          <a:xfrm>
            <a:off x="418289" y="255630"/>
            <a:ext cx="6920484" cy="646331"/>
          </a:xfrm>
          <a:prstGeom prst="rect">
            <a:avLst/>
          </a:prstGeom>
          <a:noFill/>
        </p:spPr>
        <p:txBody>
          <a:bodyPr wrap="none" rtlCol="0">
            <a:spAutoFit/>
          </a:bodyPr>
          <a:lstStyle/>
          <a:p>
            <a:r>
              <a:rPr lang="en-US" altLang="zh-CN" sz="3600" b="1" dirty="0"/>
              <a:t>Concept Generation &amp; Selection</a:t>
            </a:r>
            <a:endParaRPr lang="zh-CN" altLang="en-US" sz="3600" b="1" dirty="0"/>
          </a:p>
        </p:txBody>
      </p:sp>
      <p:graphicFrame>
        <p:nvGraphicFramePr>
          <p:cNvPr id="3" name="表格 2"/>
          <p:cNvGraphicFramePr>
            <a:graphicFrameLocks noGrp="1"/>
          </p:cNvGraphicFramePr>
          <p:nvPr>
            <p:extLst>
              <p:ext uri="{D42A27DB-BD31-4B8C-83A1-F6EECF244321}">
                <p14:modId xmlns:p14="http://schemas.microsoft.com/office/powerpoint/2010/main" val="2618078022"/>
              </p:ext>
            </p:extLst>
          </p:nvPr>
        </p:nvGraphicFramePr>
        <p:xfrm>
          <a:off x="1442029" y="1738743"/>
          <a:ext cx="9245598" cy="4191000"/>
        </p:xfrm>
        <a:graphic>
          <a:graphicData uri="http://schemas.openxmlformats.org/drawingml/2006/table">
            <a:tbl>
              <a:tblPr>
                <a:tableStyleId>{5C22544A-7EE6-4342-B048-85BDC9FD1C3A}</a:tableStyleId>
              </a:tblPr>
              <a:tblGrid>
                <a:gridCol w="1869056">
                  <a:extLst>
                    <a:ext uri="{9D8B030D-6E8A-4147-A177-3AD203B41FA5}">
                      <a16:colId xmlns:a16="http://schemas.microsoft.com/office/drawing/2014/main" val="20000"/>
                    </a:ext>
                  </a:extLst>
                </a:gridCol>
                <a:gridCol w="996830">
                  <a:extLst>
                    <a:ext uri="{9D8B030D-6E8A-4147-A177-3AD203B41FA5}">
                      <a16:colId xmlns:a16="http://schemas.microsoft.com/office/drawing/2014/main" val="20001"/>
                    </a:ext>
                  </a:extLst>
                </a:gridCol>
                <a:gridCol w="797464">
                  <a:extLst>
                    <a:ext uri="{9D8B030D-6E8A-4147-A177-3AD203B41FA5}">
                      <a16:colId xmlns:a16="http://schemas.microsoft.com/office/drawing/2014/main" val="20002"/>
                    </a:ext>
                  </a:extLst>
                </a:gridCol>
                <a:gridCol w="797464">
                  <a:extLst>
                    <a:ext uri="{9D8B030D-6E8A-4147-A177-3AD203B41FA5}">
                      <a16:colId xmlns:a16="http://schemas.microsoft.com/office/drawing/2014/main" val="20003"/>
                    </a:ext>
                  </a:extLst>
                </a:gridCol>
                <a:gridCol w="797464">
                  <a:extLst>
                    <a:ext uri="{9D8B030D-6E8A-4147-A177-3AD203B41FA5}">
                      <a16:colId xmlns:a16="http://schemas.microsoft.com/office/drawing/2014/main" val="20004"/>
                    </a:ext>
                  </a:extLst>
                </a:gridCol>
                <a:gridCol w="797464">
                  <a:extLst>
                    <a:ext uri="{9D8B030D-6E8A-4147-A177-3AD203B41FA5}">
                      <a16:colId xmlns:a16="http://schemas.microsoft.com/office/drawing/2014/main" val="20005"/>
                    </a:ext>
                  </a:extLst>
                </a:gridCol>
                <a:gridCol w="797464">
                  <a:extLst>
                    <a:ext uri="{9D8B030D-6E8A-4147-A177-3AD203B41FA5}">
                      <a16:colId xmlns:a16="http://schemas.microsoft.com/office/drawing/2014/main" val="20006"/>
                    </a:ext>
                  </a:extLst>
                </a:gridCol>
                <a:gridCol w="797464">
                  <a:extLst>
                    <a:ext uri="{9D8B030D-6E8A-4147-A177-3AD203B41FA5}">
                      <a16:colId xmlns:a16="http://schemas.microsoft.com/office/drawing/2014/main" val="20007"/>
                    </a:ext>
                  </a:extLst>
                </a:gridCol>
                <a:gridCol w="797464">
                  <a:extLst>
                    <a:ext uri="{9D8B030D-6E8A-4147-A177-3AD203B41FA5}">
                      <a16:colId xmlns:a16="http://schemas.microsoft.com/office/drawing/2014/main" val="20008"/>
                    </a:ext>
                  </a:extLst>
                </a:gridCol>
                <a:gridCol w="797464">
                  <a:extLst>
                    <a:ext uri="{9D8B030D-6E8A-4147-A177-3AD203B41FA5}">
                      <a16:colId xmlns:a16="http://schemas.microsoft.com/office/drawing/2014/main" val="20009"/>
                    </a:ext>
                  </a:extLst>
                </a:gridCol>
              </a:tblGrid>
              <a:tr h="523875">
                <a:tc rowSpan="3">
                  <a:txBody>
                    <a:bodyPr/>
                    <a:lstStyle/>
                    <a:p>
                      <a:pPr algn="ctr" fontAlgn="ctr"/>
                      <a:r>
                        <a:rPr lang="en-US" sz="1800" u="none" strike="noStrike" dirty="0">
                          <a:effectLst/>
                        </a:rPr>
                        <a:t>Criterion</a:t>
                      </a: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tc>
                <a:tc rowSpan="3">
                  <a:txBody>
                    <a:bodyPr/>
                    <a:lstStyle/>
                    <a:p>
                      <a:pPr algn="ctr" fontAlgn="ctr"/>
                      <a:r>
                        <a:rPr lang="en-US" sz="1800" u="none" strike="noStrike">
                          <a:effectLst/>
                        </a:rPr>
                        <a:t>Weight(%)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gridSpan="4">
                  <a:txBody>
                    <a:bodyPr/>
                    <a:lstStyle/>
                    <a:p>
                      <a:pPr algn="ctr" fontAlgn="ctr"/>
                      <a:r>
                        <a:rPr lang="en-US" sz="1800" u="none" strike="noStrike">
                          <a:effectLst/>
                        </a:rPr>
                        <a:t>BERT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4">
                  <a:txBody>
                    <a:bodyPr/>
                    <a:lstStyle/>
                    <a:p>
                      <a:pPr algn="ctr" fontAlgn="ctr"/>
                      <a:r>
                        <a:rPr lang="en-US" sz="1800" u="none" strike="noStrike">
                          <a:effectLst/>
                        </a:rPr>
                        <a:t>ALBERT</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523875">
                <a:tc vMerge="1">
                  <a:txBody>
                    <a:bodyPr/>
                    <a:lstStyle/>
                    <a:p>
                      <a:endParaRPr lang="zh-CN" altLang="en-US"/>
                    </a:p>
                  </a:txBody>
                  <a:tcPr/>
                </a:tc>
                <a:tc vMerge="1">
                  <a:txBody>
                    <a:bodyPr/>
                    <a:lstStyle/>
                    <a:p>
                      <a:endParaRPr lang="zh-CN" altLang="en-US"/>
                    </a:p>
                  </a:txBody>
                  <a:tcPr/>
                </a:tc>
                <a:tc gridSpan="2">
                  <a:txBody>
                    <a:bodyPr/>
                    <a:lstStyle/>
                    <a:p>
                      <a:pPr algn="ctr" fontAlgn="ctr"/>
                      <a:r>
                        <a:rPr lang="en-US" sz="1800" u="none" strike="noStrike">
                          <a:effectLst/>
                        </a:rPr>
                        <a:t>Tensorflow</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hMerge="1">
                  <a:txBody>
                    <a:bodyPr/>
                    <a:lstStyle/>
                    <a:p>
                      <a:endParaRPr lang="zh-CN" altLang="en-US"/>
                    </a:p>
                  </a:txBody>
                  <a:tcPr/>
                </a:tc>
                <a:tc gridSpan="2">
                  <a:txBody>
                    <a:bodyPr/>
                    <a:lstStyle/>
                    <a:p>
                      <a:pPr algn="ctr" fontAlgn="ctr"/>
                      <a:r>
                        <a:rPr lang="en-US" sz="1800" u="none" strike="noStrike" dirty="0" err="1">
                          <a:effectLst/>
                        </a:rPr>
                        <a:t>PyTorch</a:t>
                      </a: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tc>
                <a:tc hMerge="1">
                  <a:txBody>
                    <a:bodyPr/>
                    <a:lstStyle/>
                    <a:p>
                      <a:endParaRPr lang="zh-CN" altLang="en-US"/>
                    </a:p>
                  </a:txBody>
                  <a:tcPr/>
                </a:tc>
                <a:tc gridSpan="2">
                  <a:txBody>
                    <a:bodyPr/>
                    <a:lstStyle/>
                    <a:p>
                      <a:pPr algn="ctr" fontAlgn="ctr"/>
                      <a:r>
                        <a:rPr lang="en-US" sz="1800" u="none" strike="noStrike">
                          <a:effectLst/>
                        </a:rPr>
                        <a:t>Tensorflow</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hMerge="1">
                  <a:txBody>
                    <a:bodyPr/>
                    <a:lstStyle/>
                    <a:p>
                      <a:endParaRPr lang="zh-CN" altLang="en-US"/>
                    </a:p>
                  </a:txBody>
                  <a:tcPr/>
                </a:tc>
                <a:tc gridSpan="2">
                  <a:txBody>
                    <a:bodyPr/>
                    <a:lstStyle/>
                    <a:p>
                      <a:pPr algn="ctr" fontAlgn="ctr"/>
                      <a:r>
                        <a:rPr lang="en-US" sz="1800" u="none" strike="noStrike" dirty="0" err="1">
                          <a:effectLst/>
                        </a:rPr>
                        <a:t>PyTorch</a:t>
                      </a: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tc>
                <a:tc hMerge="1">
                  <a:txBody>
                    <a:bodyPr/>
                    <a:lstStyle/>
                    <a:p>
                      <a:endParaRPr lang="zh-CN" altLang="en-US"/>
                    </a:p>
                  </a:txBody>
                  <a:tcPr/>
                </a:tc>
                <a:extLst>
                  <a:ext uri="{0D108BD9-81ED-4DB2-BD59-A6C34878D82A}">
                    <a16:rowId xmlns:a16="http://schemas.microsoft.com/office/drawing/2014/main" val="10001"/>
                  </a:ext>
                </a:extLst>
              </a:tr>
              <a:tr h="523875">
                <a:tc vMerge="1">
                  <a:txBody>
                    <a:bodyPr/>
                    <a:lstStyle/>
                    <a:p>
                      <a:endParaRPr lang="zh-CN" altLang="en-US"/>
                    </a:p>
                  </a:txBody>
                  <a:tcPr/>
                </a:tc>
                <a:tc vMerge="1">
                  <a:txBody>
                    <a:bodyPr/>
                    <a:lstStyle/>
                    <a:p>
                      <a:endParaRPr lang="zh-CN" altLang="en-US"/>
                    </a:p>
                  </a:txBody>
                  <a:tcPr/>
                </a:tc>
                <a:tc>
                  <a:txBody>
                    <a:bodyPr/>
                    <a:lstStyle/>
                    <a:p>
                      <a:pPr algn="ctr" fontAlgn="ctr"/>
                      <a:r>
                        <a:rPr lang="en-US" sz="1800" u="none" strike="noStrike" dirty="0">
                          <a:effectLst/>
                        </a:rPr>
                        <a:t>Score</a:t>
                      </a: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ctr" fontAlgn="ctr"/>
                      <a:r>
                        <a:rPr lang="en-US" sz="1800" u="none" strike="noStrike">
                          <a:effectLst/>
                        </a:rPr>
                        <a:t>Rating</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ctr" fontAlgn="ctr"/>
                      <a:r>
                        <a:rPr lang="en-US" sz="1800" u="none" strike="noStrike">
                          <a:effectLst/>
                        </a:rPr>
                        <a:t>Score</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ctr" fontAlgn="ctr"/>
                      <a:r>
                        <a:rPr lang="en-US" sz="1800" u="none" strike="noStrike">
                          <a:effectLst/>
                        </a:rPr>
                        <a:t>Rating</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ctr" fontAlgn="ctr"/>
                      <a:r>
                        <a:rPr lang="en-US" sz="1800" u="none" strike="noStrike">
                          <a:effectLst/>
                        </a:rPr>
                        <a:t>Score</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ctr" fontAlgn="ctr"/>
                      <a:r>
                        <a:rPr lang="en-US" sz="1800" u="none" strike="noStrike">
                          <a:effectLst/>
                        </a:rPr>
                        <a:t>Rating</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ctr" fontAlgn="ctr"/>
                      <a:r>
                        <a:rPr lang="en-US" sz="1800" u="none" strike="noStrike">
                          <a:effectLst/>
                        </a:rPr>
                        <a:t>Score</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ctr" fontAlgn="ctr"/>
                      <a:r>
                        <a:rPr lang="en-US" sz="1800" u="none" strike="noStrike">
                          <a:effectLst/>
                        </a:rPr>
                        <a:t>Rating</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extLst>
                  <a:ext uri="{0D108BD9-81ED-4DB2-BD59-A6C34878D82A}">
                    <a16:rowId xmlns:a16="http://schemas.microsoft.com/office/drawing/2014/main" val="10002"/>
                  </a:ext>
                </a:extLst>
              </a:tr>
              <a:tr h="523875">
                <a:tc>
                  <a:txBody>
                    <a:bodyPr/>
                    <a:lstStyle/>
                    <a:p>
                      <a:pPr algn="ctr" fontAlgn="ctr"/>
                      <a:r>
                        <a:rPr lang="en-US" sz="1800" u="none" strike="noStrike">
                          <a:effectLst/>
                        </a:rPr>
                        <a:t>Performance</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ctr" fontAlgn="ctr"/>
                      <a:r>
                        <a:rPr lang="en-US" altLang="zh-CN" sz="1800" u="none" strike="noStrike">
                          <a:effectLst/>
                        </a:rPr>
                        <a:t>0.35</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ctr" fontAlgn="ctr"/>
                      <a:r>
                        <a:rPr lang="en-US" altLang="zh-CN" sz="1800" u="none" strike="noStrike">
                          <a:effectLst/>
                        </a:rPr>
                        <a:t>8</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ctr" fontAlgn="ctr"/>
                      <a:r>
                        <a:rPr lang="en-US" altLang="zh-CN" sz="1800" u="none" strike="noStrike">
                          <a:effectLst/>
                        </a:rPr>
                        <a:t>2.8</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ctr" fontAlgn="ctr"/>
                      <a:r>
                        <a:rPr lang="en-US" altLang="zh-CN" sz="1800" u="none" strike="noStrike">
                          <a:effectLst/>
                        </a:rPr>
                        <a:t>8</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ctr" fontAlgn="ctr"/>
                      <a:r>
                        <a:rPr lang="en-US" altLang="zh-CN" sz="1800" u="none" strike="noStrike">
                          <a:effectLst/>
                        </a:rPr>
                        <a:t>2.8</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ctr" fontAlgn="ctr"/>
                      <a:r>
                        <a:rPr lang="en-US" altLang="zh-CN" sz="1800" u="none" strike="noStrike">
                          <a:effectLst/>
                        </a:rPr>
                        <a:t>9</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ctr" fontAlgn="ctr"/>
                      <a:r>
                        <a:rPr lang="en-US" altLang="zh-CN" sz="1800" u="none" strike="noStrike">
                          <a:effectLst/>
                        </a:rPr>
                        <a:t>3.15</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ctr" fontAlgn="ctr"/>
                      <a:r>
                        <a:rPr lang="en-US" altLang="zh-CN" sz="1800" u="none" strike="noStrike">
                          <a:effectLst/>
                        </a:rPr>
                        <a:t>9</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ctr" fontAlgn="ctr"/>
                      <a:r>
                        <a:rPr lang="en-US" altLang="zh-CN" sz="1800" u="none" strike="noStrike">
                          <a:effectLst/>
                        </a:rPr>
                        <a:t>3.15</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extLst>
                  <a:ext uri="{0D108BD9-81ED-4DB2-BD59-A6C34878D82A}">
                    <a16:rowId xmlns:a16="http://schemas.microsoft.com/office/drawing/2014/main" val="10003"/>
                  </a:ext>
                </a:extLst>
              </a:tr>
              <a:tr h="523875">
                <a:tc>
                  <a:txBody>
                    <a:bodyPr/>
                    <a:lstStyle/>
                    <a:p>
                      <a:pPr algn="ctr" fontAlgn="ctr"/>
                      <a:r>
                        <a:rPr lang="en-US" sz="1800" u="none" strike="noStrike">
                          <a:effectLst/>
                        </a:rPr>
                        <a:t>Space occupation</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ctr" fontAlgn="ctr"/>
                      <a:r>
                        <a:rPr lang="en-US" altLang="zh-CN" sz="1800" u="none" strike="noStrike">
                          <a:effectLst/>
                        </a:rPr>
                        <a:t>0.35</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ctr" fontAlgn="ctr"/>
                      <a:r>
                        <a:rPr lang="en-US" altLang="zh-CN" sz="1800" u="none" strike="noStrike">
                          <a:effectLst/>
                        </a:rPr>
                        <a:t>4</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ctr" fontAlgn="ctr"/>
                      <a:r>
                        <a:rPr lang="en-US" altLang="zh-CN" sz="1800" u="none" strike="noStrike">
                          <a:effectLst/>
                        </a:rPr>
                        <a:t>1.4</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ctr" fontAlgn="ctr"/>
                      <a:r>
                        <a:rPr lang="en-US" altLang="zh-CN" sz="1800" u="none" strike="noStrike">
                          <a:effectLst/>
                        </a:rPr>
                        <a:t>4</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ctr" fontAlgn="ctr"/>
                      <a:r>
                        <a:rPr lang="en-US" altLang="zh-CN" sz="1800" u="none" strike="noStrike">
                          <a:effectLst/>
                        </a:rPr>
                        <a:t>1.4</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ctr" fontAlgn="ctr"/>
                      <a:r>
                        <a:rPr lang="en-US" altLang="zh-CN" sz="1800" u="none" strike="noStrike">
                          <a:effectLst/>
                        </a:rPr>
                        <a:t>7</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ctr" fontAlgn="ctr"/>
                      <a:r>
                        <a:rPr lang="en-US" altLang="zh-CN" sz="1800" u="none" strike="noStrike">
                          <a:effectLst/>
                        </a:rPr>
                        <a:t>2.45</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ctr" fontAlgn="ctr"/>
                      <a:r>
                        <a:rPr lang="en-US" altLang="zh-CN" sz="1800" u="none" strike="noStrike">
                          <a:effectLst/>
                        </a:rPr>
                        <a:t>7</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ctr" fontAlgn="ctr"/>
                      <a:r>
                        <a:rPr lang="en-US" altLang="zh-CN" sz="1800" u="none" strike="noStrike">
                          <a:effectLst/>
                        </a:rPr>
                        <a:t>2.45</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extLst>
                  <a:ext uri="{0D108BD9-81ED-4DB2-BD59-A6C34878D82A}">
                    <a16:rowId xmlns:a16="http://schemas.microsoft.com/office/drawing/2014/main" val="10004"/>
                  </a:ext>
                </a:extLst>
              </a:tr>
              <a:tr h="523875">
                <a:tc>
                  <a:txBody>
                    <a:bodyPr/>
                    <a:lstStyle/>
                    <a:p>
                      <a:pPr algn="ctr" fontAlgn="ctr"/>
                      <a:r>
                        <a:rPr lang="en-US" sz="1800" u="none" strike="noStrike">
                          <a:effectLst/>
                        </a:rPr>
                        <a:t>Flexibility</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ctr" fontAlgn="ctr"/>
                      <a:r>
                        <a:rPr lang="en-US" altLang="zh-CN" sz="1800" u="none" strike="noStrike">
                          <a:effectLst/>
                        </a:rPr>
                        <a:t>0.2</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ctr" fontAlgn="ctr"/>
                      <a:r>
                        <a:rPr lang="en-US" altLang="zh-CN" sz="1800" u="none" strike="noStrike">
                          <a:effectLst/>
                        </a:rPr>
                        <a:t>3</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ctr" fontAlgn="ctr"/>
                      <a:r>
                        <a:rPr lang="en-US" altLang="zh-CN" sz="1800" u="none" strike="noStrike">
                          <a:effectLst/>
                        </a:rPr>
                        <a:t>0.6</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ctr" fontAlgn="ctr"/>
                      <a:r>
                        <a:rPr lang="en-US" altLang="zh-CN" sz="1800" u="none" strike="noStrike">
                          <a:effectLst/>
                        </a:rPr>
                        <a:t>8</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ctr" fontAlgn="ctr"/>
                      <a:r>
                        <a:rPr lang="en-US" altLang="zh-CN" sz="1800" u="none" strike="noStrike">
                          <a:effectLst/>
                        </a:rPr>
                        <a:t>1.6</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ctr" fontAlgn="ctr"/>
                      <a:r>
                        <a:rPr lang="en-US" altLang="zh-CN" sz="1800" u="none" strike="noStrike">
                          <a:effectLst/>
                        </a:rPr>
                        <a:t>3</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ctr" fontAlgn="ctr"/>
                      <a:r>
                        <a:rPr lang="en-US" altLang="zh-CN" sz="1800" u="none" strike="noStrike">
                          <a:effectLst/>
                        </a:rPr>
                        <a:t>0.6</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ctr" fontAlgn="ctr"/>
                      <a:r>
                        <a:rPr lang="en-US" altLang="zh-CN" sz="1800" u="none" strike="noStrike">
                          <a:effectLst/>
                        </a:rPr>
                        <a:t>8</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ctr" fontAlgn="ctr"/>
                      <a:r>
                        <a:rPr lang="en-US" altLang="zh-CN" sz="1800" u="none" strike="noStrike">
                          <a:effectLst/>
                        </a:rPr>
                        <a:t>1.6</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extLst>
                  <a:ext uri="{0D108BD9-81ED-4DB2-BD59-A6C34878D82A}">
                    <a16:rowId xmlns:a16="http://schemas.microsoft.com/office/drawing/2014/main" val="10005"/>
                  </a:ext>
                </a:extLst>
              </a:tr>
              <a:tr h="523875">
                <a:tc>
                  <a:txBody>
                    <a:bodyPr/>
                    <a:lstStyle/>
                    <a:p>
                      <a:pPr algn="ctr" fontAlgn="ctr"/>
                      <a:r>
                        <a:rPr lang="en-US" sz="1800" u="none" strike="noStrike">
                          <a:effectLst/>
                        </a:rPr>
                        <a:t>Derivative</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ctr" fontAlgn="ctr"/>
                      <a:r>
                        <a:rPr lang="en-US" altLang="zh-CN" sz="1800" u="none" strike="noStrike">
                          <a:effectLst/>
                        </a:rPr>
                        <a:t>0.1</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ctr" fontAlgn="ctr"/>
                      <a:r>
                        <a:rPr lang="en-US" altLang="zh-CN" sz="1800" u="none" strike="noStrike">
                          <a:effectLst/>
                        </a:rPr>
                        <a:t>7</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ctr" fontAlgn="ctr"/>
                      <a:r>
                        <a:rPr lang="en-US" altLang="zh-CN" sz="1800" u="none" strike="noStrike">
                          <a:effectLst/>
                        </a:rPr>
                        <a:t>0.7</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ctr" fontAlgn="ctr"/>
                      <a:r>
                        <a:rPr lang="en-US" altLang="zh-CN" sz="1800" u="none" strike="noStrike">
                          <a:effectLst/>
                        </a:rPr>
                        <a:t>5</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ctr" fontAlgn="ctr"/>
                      <a:r>
                        <a:rPr lang="en-US" altLang="zh-CN" sz="1800" u="none" strike="noStrike">
                          <a:effectLst/>
                        </a:rPr>
                        <a:t>0.5</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ctr" fontAlgn="ctr"/>
                      <a:r>
                        <a:rPr lang="en-US" altLang="zh-CN" sz="1800" u="none" strike="noStrike">
                          <a:effectLst/>
                        </a:rPr>
                        <a:t>7</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ctr" fontAlgn="ctr"/>
                      <a:r>
                        <a:rPr lang="en-US" altLang="zh-CN" sz="1800" u="none" strike="noStrike">
                          <a:effectLst/>
                        </a:rPr>
                        <a:t>0.7</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ctr" fontAlgn="ctr"/>
                      <a:r>
                        <a:rPr lang="en-US" altLang="zh-CN" sz="1800" u="none" strike="noStrike">
                          <a:effectLst/>
                        </a:rPr>
                        <a:t>5</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ctr" fontAlgn="ctr"/>
                      <a:r>
                        <a:rPr lang="en-US" altLang="zh-CN" sz="1800" u="none" strike="noStrike">
                          <a:effectLst/>
                        </a:rPr>
                        <a:t>0.5</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extLst>
                  <a:ext uri="{0D108BD9-81ED-4DB2-BD59-A6C34878D82A}">
                    <a16:rowId xmlns:a16="http://schemas.microsoft.com/office/drawing/2014/main" val="10006"/>
                  </a:ext>
                </a:extLst>
              </a:tr>
              <a:tr h="523875">
                <a:tc>
                  <a:txBody>
                    <a:bodyPr/>
                    <a:lstStyle/>
                    <a:p>
                      <a:pPr algn="ctr" fontAlgn="ctr"/>
                      <a:r>
                        <a:rPr lang="en-US" sz="1800" u="none" strike="noStrike">
                          <a:effectLst/>
                        </a:rPr>
                        <a:t>Total</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ctr" fontAlgn="ctr"/>
                      <a:endParaRPr lang="zh-CN" altLang="en-US" sz="18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ctr" fontAlgn="ctr"/>
                      <a:endParaRPr lang="zh-CN" altLang="en-US" sz="18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ctr" fontAlgn="ctr"/>
                      <a:r>
                        <a:rPr lang="en-US" altLang="zh-CN" sz="1800" u="none" strike="noStrike">
                          <a:effectLst/>
                        </a:rPr>
                        <a:t>5.5</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ctr" fontAlgn="ctr"/>
                      <a:endParaRPr lang="zh-CN" altLang="en-US" sz="18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ctr" fontAlgn="ctr"/>
                      <a:r>
                        <a:rPr lang="en-US" altLang="zh-CN" sz="1800" u="none" strike="noStrike">
                          <a:effectLst/>
                        </a:rPr>
                        <a:t>6.3</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ctr" fontAlgn="ctr"/>
                      <a:endParaRPr lang="zh-CN" altLang="en-US" sz="18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ctr" fontAlgn="ctr"/>
                      <a:r>
                        <a:rPr lang="en-US" altLang="zh-CN" sz="1800" u="none" strike="noStrike">
                          <a:effectLst/>
                        </a:rPr>
                        <a:t>6.9</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ctr" fontAlgn="ctr"/>
                      <a:endParaRPr lang="zh-CN" altLang="en-US" sz="1800" b="0" i="0" u="none" strike="noStrike">
                        <a:solidFill>
                          <a:srgbClr val="000000"/>
                        </a:solidFill>
                        <a:effectLst/>
                        <a:latin typeface="宋体" panose="02010600030101010101" pitchFamily="2" charset="-122"/>
                        <a:ea typeface="宋体" panose="02010600030101010101" pitchFamily="2" charset="-122"/>
                      </a:endParaRPr>
                    </a:p>
                  </a:txBody>
                  <a:tcPr marL="7620" marR="7620" marT="7620" marB="0" anchor="ctr"/>
                </a:tc>
                <a:tc>
                  <a:txBody>
                    <a:bodyPr/>
                    <a:lstStyle/>
                    <a:p>
                      <a:pPr algn="ctr" fontAlgn="ctr"/>
                      <a:r>
                        <a:rPr lang="en-US" altLang="zh-CN" sz="1800" u="none" strike="noStrike" dirty="0">
                          <a:solidFill>
                            <a:srgbClr val="FF0000"/>
                          </a:solidFill>
                          <a:effectLst/>
                        </a:rPr>
                        <a:t>7.7</a:t>
                      </a:r>
                      <a:endParaRPr lang="en-US" altLang="zh-CN" sz="1800" b="0" i="0" u="none" strike="noStrike" dirty="0">
                        <a:solidFill>
                          <a:srgbClr val="FF0000"/>
                        </a:solidFill>
                        <a:effectLst/>
                        <a:latin typeface="宋体" panose="02010600030101010101" pitchFamily="2" charset="-122"/>
                        <a:ea typeface="宋体" panose="02010600030101010101" pitchFamily="2" charset="-122"/>
                      </a:endParaRPr>
                    </a:p>
                  </a:txBody>
                  <a:tcPr marL="7620" marR="7620" marT="7620" marB="0" anchor="ctr"/>
                </a:tc>
                <a:extLst>
                  <a:ext uri="{0D108BD9-81ED-4DB2-BD59-A6C34878D82A}">
                    <a16:rowId xmlns:a16="http://schemas.microsoft.com/office/drawing/2014/main" val="10007"/>
                  </a:ext>
                </a:extLst>
              </a:tr>
            </a:tbl>
          </a:graphicData>
        </a:graphic>
      </p:graphicFrame>
      <p:sp>
        <p:nvSpPr>
          <p:cNvPr id="4" name="文本框 3"/>
          <p:cNvSpPr txBox="1"/>
          <p:nvPr/>
        </p:nvSpPr>
        <p:spPr>
          <a:xfrm>
            <a:off x="5588000" y="6248400"/>
            <a:ext cx="4597400" cy="461665"/>
          </a:xfrm>
          <a:prstGeom prst="rect">
            <a:avLst/>
          </a:prstGeom>
          <a:noFill/>
        </p:spPr>
        <p:txBody>
          <a:bodyPr wrap="square" rtlCol="0">
            <a:spAutoFit/>
          </a:bodyPr>
          <a:lstStyle/>
          <a:p>
            <a:r>
              <a:rPr lang="en-US" altLang="zh-CN" sz="2400" b="1" dirty="0"/>
              <a:t>ALBERT + </a:t>
            </a:r>
            <a:r>
              <a:rPr lang="en-US" altLang="zh-CN" sz="2400" b="1" dirty="0" err="1"/>
              <a:t>Pytorch</a:t>
            </a:r>
            <a:endParaRPr lang="zh-CN" altLang="en-US" sz="2400" b="1" dirty="0"/>
          </a:p>
        </p:txBody>
      </p:sp>
      <p:sp>
        <p:nvSpPr>
          <p:cNvPr id="2" name="文本框 1"/>
          <p:cNvSpPr txBox="1"/>
          <p:nvPr/>
        </p:nvSpPr>
        <p:spPr>
          <a:xfrm>
            <a:off x="680224" y="1293541"/>
            <a:ext cx="6007959" cy="461665"/>
          </a:xfrm>
          <a:prstGeom prst="rect">
            <a:avLst/>
          </a:prstGeom>
          <a:noFill/>
        </p:spPr>
        <p:txBody>
          <a:bodyPr wrap="square" rtlCol="0">
            <a:spAutoFit/>
          </a:bodyPr>
          <a:lstStyle/>
          <a:p>
            <a:r>
              <a:rPr lang="en-US" altLang="zh-CN" sz="2400" b="1" dirty="0"/>
              <a:t>BERT vs. ALBERT   </a:t>
            </a:r>
            <a:r>
              <a:rPr lang="en-US" altLang="zh-CN" sz="2400" b="1" dirty="0" err="1"/>
              <a:t>Tensorflow</a:t>
            </a:r>
            <a:r>
              <a:rPr lang="en-US" altLang="zh-CN" sz="2400" b="1" dirty="0"/>
              <a:t> vs. </a:t>
            </a:r>
            <a:r>
              <a:rPr lang="en-US" altLang="zh-CN" sz="2400" b="1" dirty="0" err="1"/>
              <a:t>PyTorch</a:t>
            </a:r>
            <a:endParaRPr lang="zh-CN" altLang="en-US" sz="2400" b="1" dirty="0"/>
          </a:p>
        </p:txBody>
      </p:sp>
    </p:spTree>
    <p:extLst>
      <p:ext uri="{BB962C8B-B14F-4D97-AF65-F5344CB8AC3E}">
        <p14:creationId xmlns:p14="http://schemas.microsoft.com/office/powerpoint/2010/main" val="1387146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文本&#10;&#10;描述已自动生成">
            <a:extLst>
              <a:ext uri="{FF2B5EF4-FFF2-40B4-BE49-F238E27FC236}">
                <a16:creationId xmlns:a16="http://schemas.microsoft.com/office/drawing/2014/main" id="{D2BBFC45-1F3B-4E78-827D-705BB96916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3722" y="293046"/>
            <a:ext cx="3314700" cy="571500"/>
          </a:xfrm>
          <a:prstGeom prst="rect">
            <a:avLst/>
          </a:prstGeom>
        </p:spPr>
      </p:pic>
      <p:sp>
        <p:nvSpPr>
          <p:cNvPr id="6" name="矩形 5">
            <a:extLst>
              <a:ext uri="{FF2B5EF4-FFF2-40B4-BE49-F238E27FC236}">
                <a16:creationId xmlns:a16="http://schemas.microsoft.com/office/drawing/2014/main" id="{B8934DF0-30CF-469B-9299-6939E488B7F7}"/>
              </a:ext>
            </a:extLst>
          </p:cNvPr>
          <p:cNvSpPr/>
          <p:nvPr/>
        </p:nvSpPr>
        <p:spPr>
          <a:xfrm>
            <a:off x="418289" y="1014582"/>
            <a:ext cx="11537006" cy="45719"/>
          </a:xfrm>
          <a:prstGeom prst="rect">
            <a:avLst/>
          </a:prstGeom>
          <a:gradFill flip="none" rotWithShape="1">
            <a:gsLst>
              <a:gs pos="0">
                <a:schemeClr val="accent1">
                  <a:lumMod val="45000"/>
                  <a:lumOff val="55000"/>
                </a:schemeClr>
              </a:gs>
              <a:gs pos="22000">
                <a:schemeClr val="accent1">
                  <a:lumMod val="45000"/>
                  <a:lumOff val="55000"/>
                </a:schemeClr>
              </a:gs>
              <a:gs pos="95918">
                <a:srgbClr val="FFCCFF"/>
              </a:gs>
              <a:gs pos="69000">
                <a:srgbClr val="CCCCF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a:extLst>
              <a:ext uri="{FF2B5EF4-FFF2-40B4-BE49-F238E27FC236}">
                <a16:creationId xmlns:a16="http://schemas.microsoft.com/office/drawing/2014/main" id="{73365029-E3CB-4602-8116-0F61993CFDA8}"/>
              </a:ext>
            </a:extLst>
          </p:cNvPr>
          <p:cNvSpPr txBox="1"/>
          <p:nvPr/>
        </p:nvSpPr>
        <p:spPr>
          <a:xfrm>
            <a:off x="418289" y="255630"/>
            <a:ext cx="6920484" cy="646331"/>
          </a:xfrm>
          <a:prstGeom prst="rect">
            <a:avLst/>
          </a:prstGeom>
          <a:noFill/>
        </p:spPr>
        <p:txBody>
          <a:bodyPr wrap="none" rtlCol="0">
            <a:spAutoFit/>
          </a:bodyPr>
          <a:lstStyle/>
          <a:p>
            <a:r>
              <a:rPr lang="en-US" altLang="zh-CN" sz="3600" b="1" dirty="0"/>
              <a:t>Concept Generation &amp; Selection</a:t>
            </a:r>
            <a:endParaRPr lang="zh-CN" altLang="en-US" sz="3600" b="1" dirty="0"/>
          </a:p>
        </p:txBody>
      </p:sp>
      <p:sp>
        <p:nvSpPr>
          <p:cNvPr id="13" name="文本框 12"/>
          <p:cNvSpPr txBox="1"/>
          <p:nvPr/>
        </p:nvSpPr>
        <p:spPr>
          <a:xfrm>
            <a:off x="569811" y="1210661"/>
            <a:ext cx="8445500" cy="461665"/>
          </a:xfrm>
          <a:prstGeom prst="rect">
            <a:avLst/>
          </a:prstGeom>
          <a:noFill/>
        </p:spPr>
        <p:txBody>
          <a:bodyPr wrap="square" rtlCol="0">
            <a:spAutoFit/>
          </a:bodyPr>
          <a:lstStyle/>
          <a:p>
            <a:r>
              <a:rPr lang="en-US" altLang="zh-CN" sz="2400" b="1" dirty="0"/>
              <a:t>ALBERT</a:t>
            </a:r>
            <a:endParaRPr lang="zh-CN" altLang="en-US" sz="2400" b="1" dirty="0"/>
          </a:p>
        </p:txBody>
      </p:sp>
      <p:sp>
        <p:nvSpPr>
          <p:cNvPr id="14" name="文本框 13"/>
          <p:cNvSpPr txBox="1"/>
          <p:nvPr/>
        </p:nvSpPr>
        <p:spPr>
          <a:xfrm>
            <a:off x="5266077" y="2764055"/>
            <a:ext cx="2627857" cy="407408"/>
          </a:xfrm>
          <a:prstGeom prst="rect">
            <a:avLst/>
          </a:prstGeom>
          <a:noFill/>
        </p:spPr>
        <p:txBody>
          <a:bodyPr wrap="square" rtlCol="0">
            <a:spAutoFit/>
          </a:bodyPr>
          <a:lstStyle/>
          <a:p>
            <a:r>
              <a:rPr lang="en-US" altLang="zh-CN" sz="2000" b="1" dirty="0"/>
              <a:t>Parameter Sharing </a:t>
            </a:r>
            <a:endParaRPr lang="zh-CN" altLang="en-US" sz="2000" b="1" dirty="0"/>
          </a:p>
        </p:txBody>
      </p:sp>
      <p:sp>
        <p:nvSpPr>
          <p:cNvPr id="15" name="文本框 14"/>
          <p:cNvSpPr txBox="1"/>
          <p:nvPr/>
        </p:nvSpPr>
        <p:spPr>
          <a:xfrm>
            <a:off x="5266077" y="3627516"/>
            <a:ext cx="3314700" cy="400110"/>
          </a:xfrm>
          <a:prstGeom prst="rect">
            <a:avLst/>
          </a:prstGeom>
          <a:noFill/>
        </p:spPr>
        <p:txBody>
          <a:bodyPr wrap="square" rtlCol="0">
            <a:spAutoFit/>
          </a:bodyPr>
          <a:lstStyle/>
          <a:p>
            <a:r>
              <a:rPr lang="en-US" altLang="zh-CN" sz="2000" b="1" dirty="0"/>
              <a:t>Embedding Factorization</a:t>
            </a:r>
            <a:endParaRPr lang="zh-CN" altLang="en-US" sz="2000" b="1" dirty="0"/>
          </a:p>
        </p:txBody>
      </p:sp>
      <p:sp>
        <p:nvSpPr>
          <p:cNvPr id="16" name="文本框 15"/>
          <p:cNvSpPr txBox="1"/>
          <p:nvPr/>
        </p:nvSpPr>
        <p:spPr>
          <a:xfrm>
            <a:off x="5266077" y="4245234"/>
            <a:ext cx="3441700" cy="400110"/>
          </a:xfrm>
          <a:prstGeom prst="rect">
            <a:avLst/>
          </a:prstGeom>
          <a:noFill/>
        </p:spPr>
        <p:txBody>
          <a:bodyPr wrap="square" rtlCol="0">
            <a:spAutoFit/>
          </a:bodyPr>
          <a:lstStyle/>
          <a:p>
            <a:r>
              <a:rPr lang="en-US" altLang="zh-CN" sz="2000" b="1" dirty="0"/>
              <a:t>Sentence Order Prediction</a:t>
            </a:r>
            <a:endParaRPr lang="zh-CN" altLang="en-US" sz="2000" b="1" dirty="0"/>
          </a:p>
        </p:txBody>
      </p:sp>
      <p:sp>
        <p:nvSpPr>
          <p:cNvPr id="17" name="右中括号 16"/>
          <p:cNvSpPr/>
          <p:nvPr/>
        </p:nvSpPr>
        <p:spPr>
          <a:xfrm>
            <a:off x="8288677" y="3827571"/>
            <a:ext cx="584200" cy="62230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a:p>
        </p:txBody>
      </p:sp>
      <p:cxnSp>
        <p:nvCxnSpPr>
          <p:cNvPr id="18" name="直接箭头连接符 17"/>
          <p:cNvCxnSpPr>
            <a:stCxn id="17" idx="2"/>
          </p:cNvCxnSpPr>
          <p:nvPr/>
        </p:nvCxnSpPr>
        <p:spPr>
          <a:xfrm>
            <a:off x="8872877" y="4138721"/>
            <a:ext cx="660400" cy="6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9609477" y="3962469"/>
            <a:ext cx="2473122" cy="400110"/>
          </a:xfrm>
          <a:prstGeom prst="rect">
            <a:avLst/>
          </a:prstGeom>
          <a:noFill/>
        </p:spPr>
        <p:txBody>
          <a:bodyPr wrap="square" rtlCol="0">
            <a:spAutoFit/>
          </a:bodyPr>
          <a:lstStyle/>
          <a:p>
            <a:r>
              <a:rPr lang="en-US" altLang="zh-CN" sz="2000" b="1" dirty="0"/>
              <a:t>Better performance</a:t>
            </a:r>
            <a:endParaRPr lang="zh-CN" altLang="en-US" sz="2000" b="1" dirty="0"/>
          </a:p>
        </p:txBody>
      </p:sp>
      <p:pic>
        <p:nvPicPr>
          <p:cNvPr id="3076" name="Picture 4" descr="How to Train A Question-Answering Machine Learning Model | Paperspace Blog"/>
          <p:cNvPicPr>
            <a:picLocks noChangeAspect="1" noChangeArrowheads="1"/>
          </p:cNvPicPr>
          <p:nvPr/>
        </p:nvPicPr>
        <p:blipFill rotWithShape="1">
          <a:blip r:embed="rId4">
            <a:extLst>
              <a:ext uri="{28A0092B-C50C-407E-A947-70E740481C1C}">
                <a14:useLocalDpi xmlns:a14="http://schemas.microsoft.com/office/drawing/2010/main" val="0"/>
              </a:ext>
            </a:extLst>
          </a:blip>
          <a:srcRect l="282" t="-5156" r="-282" b="5156"/>
          <a:stretch/>
        </p:blipFill>
        <p:spPr bwMode="auto">
          <a:xfrm>
            <a:off x="244669" y="1535710"/>
            <a:ext cx="4654787" cy="4583722"/>
          </a:xfrm>
          <a:prstGeom prst="rect">
            <a:avLst/>
          </a:prstGeom>
          <a:noFill/>
          <a:extLst>
            <a:ext uri="{909E8E84-426E-40DD-AFC4-6F175D3DCCD1}">
              <a14:hiddenFill xmlns:a14="http://schemas.microsoft.com/office/drawing/2010/main">
                <a:solidFill>
                  <a:srgbClr val="FFFFFF"/>
                </a:solidFill>
              </a14:hiddenFill>
            </a:ext>
          </a:extLst>
        </p:spPr>
      </p:pic>
      <p:cxnSp>
        <p:nvCxnSpPr>
          <p:cNvPr id="21" name="直接箭头连接符 20"/>
          <p:cNvCxnSpPr/>
          <p:nvPr/>
        </p:nvCxnSpPr>
        <p:spPr>
          <a:xfrm>
            <a:off x="8113853" y="3015491"/>
            <a:ext cx="141942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9609477" y="2810355"/>
            <a:ext cx="2582523" cy="400110"/>
          </a:xfrm>
          <a:prstGeom prst="rect">
            <a:avLst/>
          </a:prstGeom>
          <a:noFill/>
        </p:spPr>
        <p:txBody>
          <a:bodyPr wrap="square" rtlCol="0">
            <a:spAutoFit/>
          </a:bodyPr>
          <a:lstStyle/>
          <a:p>
            <a:r>
              <a:rPr lang="en-US" altLang="zh-CN" sz="2000" b="1" dirty="0"/>
              <a:t>Save memory space</a:t>
            </a:r>
            <a:endParaRPr lang="zh-CN" altLang="en-US" sz="2000" b="1" dirty="0"/>
          </a:p>
        </p:txBody>
      </p:sp>
    </p:spTree>
    <p:extLst>
      <p:ext uri="{BB962C8B-B14F-4D97-AF65-F5344CB8AC3E}">
        <p14:creationId xmlns:p14="http://schemas.microsoft.com/office/powerpoint/2010/main" val="2854566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08426ACF-8117-4343-BF68-F0F3F3C03388}"/>
              </a:ext>
            </a:extLst>
          </p:cNvPr>
          <p:cNvSpPr/>
          <p:nvPr/>
        </p:nvSpPr>
        <p:spPr>
          <a:xfrm>
            <a:off x="0" y="2256816"/>
            <a:ext cx="12192000" cy="2626470"/>
          </a:xfrm>
          <a:prstGeom prst="rect">
            <a:avLst/>
          </a:prstGeom>
          <a:gradFill flip="none" rotWithShape="1">
            <a:gsLst>
              <a:gs pos="0">
                <a:schemeClr val="accent1">
                  <a:lumMod val="45000"/>
                  <a:lumOff val="55000"/>
                </a:schemeClr>
              </a:gs>
              <a:gs pos="22000">
                <a:schemeClr val="accent1">
                  <a:lumMod val="45000"/>
                  <a:lumOff val="55000"/>
                </a:schemeClr>
              </a:gs>
              <a:gs pos="95918">
                <a:srgbClr val="FFCCFF"/>
              </a:gs>
              <a:gs pos="69000">
                <a:srgbClr val="CCCCF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000" b="1" dirty="0">
                <a:solidFill>
                  <a:schemeClr val="tx1"/>
                </a:solidFill>
              </a:rPr>
              <a:t>	4. Design Description</a:t>
            </a:r>
            <a:endParaRPr lang="zh-CN" altLang="en-US" sz="4000" b="1" dirty="0">
              <a:solidFill>
                <a:schemeClr val="tx1"/>
              </a:solidFill>
            </a:endParaRPr>
          </a:p>
        </p:txBody>
      </p:sp>
      <p:pic>
        <p:nvPicPr>
          <p:cNvPr id="6" name="图片 5" descr="文本&#10;&#10;描述已自动生成">
            <a:extLst>
              <a:ext uri="{FF2B5EF4-FFF2-40B4-BE49-F238E27FC236}">
                <a16:creationId xmlns:a16="http://schemas.microsoft.com/office/drawing/2014/main" id="{7CC8404C-63BC-432F-805C-BC64B886BE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3722" y="293046"/>
            <a:ext cx="3314700" cy="571500"/>
          </a:xfrm>
          <a:prstGeom prst="rect">
            <a:avLst/>
          </a:prstGeom>
        </p:spPr>
      </p:pic>
      <p:grpSp>
        <p:nvGrpSpPr>
          <p:cNvPr id="16" name="组合 15">
            <a:extLst>
              <a:ext uri="{FF2B5EF4-FFF2-40B4-BE49-F238E27FC236}">
                <a16:creationId xmlns:a16="http://schemas.microsoft.com/office/drawing/2014/main" id="{D30617B5-475D-497A-B8E5-9A620D3E5027}"/>
              </a:ext>
            </a:extLst>
          </p:cNvPr>
          <p:cNvGrpSpPr/>
          <p:nvPr/>
        </p:nvGrpSpPr>
        <p:grpSpPr>
          <a:xfrm>
            <a:off x="333578" y="186204"/>
            <a:ext cx="1082851" cy="785184"/>
            <a:chOff x="333578" y="186204"/>
            <a:chExt cx="1082851" cy="785184"/>
          </a:xfrm>
        </p:grpSpPr>
        <p:sp>
          <p:nvSpPr>
            <p:cNvPr id="17" name="矩形 16">
              <a:extLst>
                <a:ext uri="{FF2B5EF4-FFF2-40B4-BE49-F238E27FC236}">
                  <a16:creationId xmlns:a16="http://schemas.microsoft.com/office/drawing/2014/main" id="{65695449-82AB-467C-9329-1D5367597EA2}"/>
                </a:ext>
              </a:extLst>
            </p:cNvPr>
            <p:cNvSpPr/>
            <p:nvPr/>
          </p:nvSpPr>
          <p:spPr>
            <a:xfrm>
              <a:off x="430855" y="370869"/>
              <a:ext cx="846707" cy="452496"/>
            </a:xfrm>
            <a:prstGeom prst="rect">
              <a:avLst/>
            </a:prstGeom>
            <a:solidFill>
              <a:srgbClr val="CC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2641A726-EFFB-4A36-A7AA-33ED798B72B9}"/>
                </a:ext>
              </a:extLst>
            </p:cNvPr>
            <p:cNvSpPr/>
            <p:nvPr/>
          </p:nvSpPr>
          <p:spPr>
            <a:xfrm>
              <a:off x="333578" y="274200"/>
              <a:ext cx="194553" cy="193338"/>
            </a:xfrm>
            <a:prstGeom prst="rect">
              <a:avLst/>
            </a:prstGeom>
            <a:solidFill>
              <a:srgbClr val="99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a:extLst>
                <a:ext uri="{FF2B5EF4-FFF2-40B4-BE49-F238E27FC236}">
                  <a16:creationId xmlns:a16="http://schemas.microsoft.com/office/drawing/2014/main" id="{CF9DBBB7-16EA-4326-9C0F-05ABBB9CEF42}"/>
                </a:ext>
              </a:extLst>
            </p:cNvPr>
            <p:cNvCxnSpPr>
              <a:cxnSpLocks/>
            </p:cNvCxnSpPr>
            <p:nvPr/>
          </p:nvCxnSpPr>
          <p:spPr>
            <a:xfrm>
              <a:off x="528131" y="533238"/>
              <a:ext cx="6406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CE2C0AAD-A591-4180-909C-F2673C05B55B}"/>
                </a:ext>
              </a:extLst>
            </p:cNvPr>
            <p:cNvCxnSpPr>
              <a:cxnSpLocks/>
            </p:cNvCxnSpPr>
            <p:nvPr/>
          </p:nvCxnSpPr>
          <p:spPr>
            <a:xfrm>
              <a:off x="530671" y="681828"/>
              <a:ext cx="640648"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任意多边形: 形状 20">
              <a:extLst>
                <a:ext uri="{FF2B5EF4-FFF2-40B4-BE49-F238E27FC236}">
                  <a16:creationId xmlns:a16="http://schemas.microsoft.com/office/drawing/2014/main" id="{E48D4F57-1553-45B1-9E51-555321BCF97E}"/>
                </a:ext>
              </a:extLst>
            </p:cNvPr>
            <p:cNvSpPr/>
            <p:nvPr/>
          </p:nvSpPr>
          <p:spPr>
            <a:xfrm>
              <a:off x="1157349" y="681828"/>
              <a:ext cx="259080" cy="289560"/>
            </a:xfrm>
            <a:custGeom>
              <a:avLst/>
              <a:gdLst>
                <a:gd name="connsiteX0" fmla="*/ 0 w 259080"/>
                <a:gd name="connsiteY0" fmla="*/ 0 h 285750"/>
                <a:gd name="connsiteX1" fmla="*/ 228600 w 259080"/>
                <a:gd name="connsiteY1" fmla="*/ 76200 h 285750"/>
                <a:gd name="connsiteX2" fmla="*/ 68580 w 259080"/>
                <a:gd name="connsiteY2" fmla="*/ 209550 h 285750"/>
                <a:gd name="connsiteX3" fmla="*/ 259080 w 259080"/>
                <a:gd name="connsiteY3" fmla="*/ 285750 h 285750"/>
              </a:gdLst>
              <a:ahLst/>
              <a:cxnLst>
                <a:cxn ang="0">
                  <a:pos x="connsiteX0" y="connsiteY0"/>
                </a:cxn>
                <a:cxn ang="0">
                  <a:pos x="connsiteX1" y="connsiteY1"/>
                </a:cxn>
                <a:cxn ang="0">
                  <a:pos x="connsiteX2" y="connsiteY2"/>
                </a:cxn>
                <a:cxn ang="0">
                  <a:pos x="connsiteX3" y="connsiteY3"/>
                </a:cxn>
              </a:cxnLst>
              <a:rect l="l" t="t" r="r" b="b"/>
              <a:pathLst>
                <a:path w="259080" h="285750">
                  <a:moveTo>
                    <a:pt x="0" y="0"/>
                  </a:moveTo>
                  <a:cubicBezTo>
                    <a:pt x="108585" y="20637"/>
                    <a:pt x="217170" y="41275"/>
                    <a:pt x="228600" y="76200"/>
                  </a:cubicBezTo>
                  <a:cubicBezTo>
                    <a:pt x="240030" y="111125"/>
                    <a:pt x="63500" y="174625"/>
                    <a:pt x="68580" y="209550"/>
                  </a:cubicBezTo>
                  <a:cubicBezTo>
                    <a:pt x="73660" y="244475"/>
                    <a:pt x="223520" y="271780"/>
                    <a:pt x="259080" y="28575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2" name="直接箭头连接符 21">
              <a:extLst>
                <a:ext uri="{FF2B5EF4-FFF2-40B4-BE49-F238E27FC236}">
                  <a16:creationId xmlns:a16="http://schemas.microsoft.com/office/drawing/2014/main" id="{A7B7D77D-AF49-4F95-B518-517A1BA766A8}"/>
                </a:ext>
              </a:extLst>
            </p:cNvPr>
            <p:cNvCxnSpPr>
              <a:cxnSpLocks/>
            </p:cNvCxnSpPr>
            <p:nvPr/>
          </p:nvCxnSpPr>
          <p:spPr>
            <a:xfrm flipV="1">
              <a:off x="479169" y="494576"/>
              <a:ext cx="0" cy="194349"/>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2147BA81-50FC-430D-9DAC-4DAF6796AEE4}"/>
                </a:ext>
              </a:extLst>
            </p:cNvPr>
            <p:cNvCxnSpPr>
              <a:cxnSpLocks/>
            </p:cNvCxnSpPr>
            <p:nvPr/>
          </p:nvCxnSpPr>
          <p:spPr>
            <a:xfrm flipV="1">
              <a:off x="1223389" y="494576"/>
              <a:ext cx="0" cy="194349"/>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3576E467-F1F5-44AD-A4D9-BD85EAAFF8A3}"/>
                </a:ext>
              </a:extLst>
            </p:cNvPr>
            <p:cNvSpPr txBox="1"/>
            <p:nvPr/>
          </p:nvSpPr>
          <p:spPr>
            <a:xfrm>
              <a:off x="440182" y="186204"/>
              <a:ext cx="846707" cy="369332"/>
            </a:xfrm>
            <a:prstGeom prst="rect">
              <a:avLst/>
            </a:prstGeom>
            <a:noFill/>
          </p:spPr>
          <p:txBody>
            <a:bodyPr wrap="none" rtlCol="0">
              <a:spAutoFit/>
            </a:bodyPr>
            <a:lstStyle/>
            <a:p>
              <a:r>
                <a:rPr lang="en-US" altLang="zh-CN" dirty="0">
                  <a:solidFill>
                    <a:srgbClr val="CCCCFF"/>
                  </a:solidFill>
                  <a:latin typeface="Segoe Script" panose="030B0504020000000003" pitchFamily="66" charset="0"/>
                </a:rPr>
                <a:t>Elma</a:t>
              </a:r>
              <a:endParaRPr lang="zh-CN" altLang="en-US" dirty="0">
                <a:solidFill>
                  <a:srgbClr val="CCCCFF"/>
                </a:solidFill>
                <a:latin typeface="Segoe Script" panose="030B0504020000000003" pitchFamily="66" charset="0"/>
              </a:endParaRPr>
            </a:p>
          </p:txBody>
        </p:sp>
      </p:grpSp>
    </p:spTree>
    <p:extLst>
      <p:ext uri="{BB962C8B-B14F-4D97-AF65-F5344CB8AC3E}">
        <p14:creationId xmlns:p14="http://schemas.microsoft.com/office/powerpoint/2010/main" val="1611949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文本&#10;&#10;描述已自动生成">
            <a:extLst>
              <a:ext uri="{FF2B5EF4-FFF2-40B4-BE49-F238E27FC236}">
                <a16:creationId xmlns:a16="http://schemas.microsoft.com/office/drawing/2014/main" id="{D2BBFC45-1F3B-4E78-827D-705BB96916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3722" y="293046"/>
            <a:ext cx="3314700" cy="571500"/>
          </a:xfrm>
          <a:prstGeom prst="rect">
            <a:avLst/>
          </a:prstGeom>
        </p:spPr>
      </p:pic>
      <p:sp>
        <p:nvSpPr>
          <p:cNvPr id="6" name="矩形 5">
            <a:extLst>
              <a:ext uri="{FF2B5EF4-FFF2-40B4-BE49-F238E27FC236}">
                <a16:creationId xmlns:a16="http://schemas.microsoft.com/office/drawing/2014/main" id="{B8934DF0-30CF-469B-9299-6939E488B7F7}"/>
              </a:ext>
            </a:extLst>
          </p:cNvPr>
          <p:cNvSpPr/>
          <p:nvPr/>
        </p:nvSpPr>
        <p:spPr>
          <a:xfrm>
            <a:off x="418289" y="1014582"/>
            <a:ext cx="11537006" cy="45719"/>
          </a:xfrm>
          <a:prstGeom prst="rect">
            <a:avLst/>
          </a:prstGeom>
          <a:gradFill flip="none" rotWithShape="1">
            <a:gsLst>
              <a:gs pos="0">
                <a:schemeClr val="accent1">
                  <a:lumMod val="45000"/>
                  <a:lumOff val="55000"/>
                </a:schemeClr>
              </a:gs>
              <a:gs pos="22000">
                <a:schemeClr val="accent1">
                  <a:lumMod val="45000"/>
                  <a:lumOff val="55000"/>
                </a:schemeClr>
              </a:gs>
              <a:gs pos="95918">
                <a:srgbClr val="FFCCFF"/>
              </a:gs>
              <a:gs pos="69000">
                <a:srgbClr val="CCCCF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a:extLst>
              <a:ext uri="{FF2B5EF4-FFF2-40B4-BE49-F238E27FC236}">
                <a16:creationId xmlns:a16="http://schemas.microsoft.com/office/drawing/2014/main" id="{73365029-E3CB-4602-8116-0F61993CFDA8}"/>
              </a:ext>
            </a:extLst>
          </p:cNvPr>
          <p:cNvSpPr txBox="1"/>
          <p:nvPr/>
        </p:nvSpPr>
        <p:spPr>
          <a:xfrm>
            <a:off x="418289" y="255630"/>
            <a:ext cx="4150495" cy="646331"/>
          </a:xfrm>
          <a:prstGeom prst="rect">
            <a:avLst/>
          </a:prstGeom>
          <a:noFill/>
        </p:spPr>
        <p:txBody>
          <a:bodyPr wrap="none" rtlCol="0">
            <a:spAutoFit/>
          </a:bodyPr>
          <a:lstStyle/>
          <a:p>
            <a:r>
              <a:rPr lang="en-US" altLang="zh-CN" sz="3600" b="1" dirty="0"/>
              <a:t>Design Description</a:t>
            </a:r>
            <a:endParaRPr lang="zh-CN" altLang="en-US" sz="3600" b="1" dirty="0"/>
          </a:p>
        </p:txBody>
      </p:sp>
      <p:pic>
        <p:nvPicPr>
          <p:cNvPr id="4" name="图片 3"/>
          <p:cNvPicPr>
            <a:picLocks noChangeAspect="1"/>
          </p:cNvPicPr>
          <p:nvPr/>
        </p:nvPicPr>
        <p:blipFill>
          <a:blip r:embed="rId3"/>
          <a:stretch>
            <a:fillRect/>
          </a:stretch>
        </p:blipFill>
        <p:spPr>
          <a:xfrm>
            <a:off x="6515661" y="1210337"/>
            <a:ext cx="3903527" cy="5521569"/>
          </a:xfrm>
          <a:prstGeom prst="rect">
            <a:avLst/>
          </a:prstGeom>
        </p:spPr>
      </p:pic>
      <p:sp>
        <p:nvSpPr>
          <p:cNvPr id="11" name="矩形 10"/>
          <p:cNvSpPr/>
          <p:nvPr/>
        </p:nvSpPr>
        <p:spPr>
          <a:xfrm>
            <a:off x="870775" y="1904889"/>
            <a:ext cx="4977114" cy="914400"/>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172116" y="2131256"/>
            <a:ext cx="4486275" cy="461665"/>
          </a:xfrm>
          <a:prstGeom prst="rect">
            <a:avLst/>
          </a:prstGeom>
        </p:spPr>
        <p:txBody>
          <a:bodyPr wrap="square">
            <a:spAutoFit/>
          </a:bodyPr>
          <a:lstStyle/>
          <a:p>
            <a:r>
              <a:rPr lang="en-US" altLang="zh-CN" sz="2400" b="1" dirty="0"/>
              <a:t>Remote Server</a:t>
            </a:r>
            <a:r>
              <a:rPr lang="zh-CN" altLang="en-US" sz="2400" b="1" dirty="0"/>
              <a:t>： </a:t>
            </a:r>
            <a:r>
              <a:rPr lang="en-US" altLang="zh-CN" sz="2400" dirty="0"/>
              <a:t>Full model</a:t>
            </a:r>
          </a:p>
        </p:txBody>
      </p:sp>
      <p:sp>
        <p:nvSpPr>
          <p:cNvPr id="13" name="矩形 12"/>
          <p:cNvSpPr/>
          <p:nvPr/>
        </p:nvSpPr>
        <p:spPr>
          <a:xfrm>
            <a:off x="870775" y="4748034"/>
            <a:ext cx="4977114" cy="914400"/>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172116" y="4974401"/>
            <a:ext cx="4486275" cy="461665"/>
          </a:xfrm>
          <a:prstGeom prst="rect">
            <a:avLst/>
          </a:prstGeom>
        </p:spPr>
        <p:txBody>
          <a:bodyPr wrap="square">
            <a:spAutoFit/>
          </a:bodyPr>
          <a:lstStyle/>
          <a:p>
            <a:r>
              <a:rPr lang="en-US" altLang="zh-CN" sz="2400" b="1" dirty="0"/>
              <a:t>Embedded System:</a:t>
            </a:r>
            <a:r>
              <a:rPr lang="en-US" altLang="zh-CN" sz="2400" dirty="0"/>
              <a:t>  Lite model</a:t>
            </a:r>
          </a:p>
        </p:txBody>
      </p:sp>
    </p:spTree>
    <p:extLst>
      <p:ext uri="{BB962C8B-B14F-4D97-AF65-F5344CB8AC3E}">
        <p14:creationId xmlns:p14="http://schemas.microsoft.com/office/powerpoint/2010/main" val="734795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文本&#10;&#10;描述已自动生成">
            <a:extLst>
              <a:ext uri="{FF2B5EF4-FFF2-40B4-BE49-F238E27FC236}">
                <a16:creationId xmlns:a16="http://schemas.microsoft.com/office/drawing/2014/main" id="{D2BBFC45-1F3B-4E78-827D-705BB96916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3722" y="293046"/>
            <a:ext cx="3314700" cy="571500"/>
          </a:xfrm>
          <a:prstGeom prst="rect">
            <a:avLst/>
          </a:prstGeom>
        </p:spPr>
      </p:pic>
      <p:sp>
        <p:nvSpPr>
          <p:cNvPr id="6" name="矩形 5">
            <a:extLst>
              <a:ext uri="{FF2B5EF4-FFF2-40B4-BE49-F238E27FC236}">
                <a16:creationId xmlns:a16="http://schemas.microsoft.com/office/drawing/2014/main" id="{B8934DF0-30CF-469B-9299-6939E488B7F7}"/>
              </a:ext>
            </a:extLst>
          </p:cNvPr>
          <p:cNvSpPr/>
          <p:nvPr/>
        </p:nvSpPr>
        <p:spPr>
          <a:xfrm>
            <a:off x="418289" y="1014582"/>
            <a:ext cx="11537006" cy="45719"/>
          </a:xfrm>
          <a:prstGeom prst="rect">
            <a:avLst/>
          </a:prstGeom>
          <a:gradFill flip="none" rotWithShape="1">
            <a:gsLst>
              <a:gs pos="0">
                <a:schemeClr val="accent1">
                  <a:lumMod val="45000"/>
                  <a:lumOff val="55000"/>
                </a:schemeClr>
              </a:gs>
              <a:gs pos="22000">
                <a:schemeClr val="accent1">
                  <a:lumMod val="45000"/>
                  <a:lumOff val="55000"/>
                </a:schemeClr>
              </a:gs>
              <a:gs pos="95918">
                <a:srgbClr val="FFCCFF"/>
              </a:gs>
              <a:gs pos="69000">
                <a:srgbClr val="CCCCF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a:extLst>
              <a:ext uri="{FF2B5EF4-FFF2-40B4-BE49-F238E27FC236}">
                <a16:creationId xmlns:a16="http://schemas.microsoft.com/office/drawing/2014/main" id="{73365029-E3CB-4602-8116-0F61993CFDA8}"/>
              </a:ext>
            </a:extLst>
          </p:cNvPr>
          <p:cNvSpPr txBox="1"/>
          <p:nvPr/>
        </p:nvSpPr>
        <p:spPr>
          <a:xfrm>
            <a:off x="418289" y="255630"/>
            <a:ext cx="4150495" cy="646331"/>
          </a:xfrm>
          <a:prstGeom prst="rect">
            <a:avLst/>
          </a:prstGeom>
          <a:noFill/>
        </p:spPr>
        <p:txBody>
          <a:bodyPr wrap="none" rtlCol="0">
            <a:spAutoFit/>
          </a:bodyPr>
          <a:lstStyle/>
          <a:p>
            <a:r>
              <a:rPr lang="en-US" altLang="zh-CN" sz="3600" b="1" dirty="0"/>
              <a:t>Design Description</a:t>
            </a:r>
            <a:endParaRPr lang="zh-CN" altLang="en-US" sz="3600" b="1" dirty="0"/>
          </a:p>
        </p:txBody>
      </p:sp>
      <p:pic>
        <p:nvPicPr>
          <p:cNvPr id="4" name="图片 3"/>
          <p:cNvPicPr>
            <a:picLocks noChangeAspect="1"/>
          </p:cNvPicPr>
          <p:nvPr/>
        </p:nvPicPr>
        <p:blipFill>
          <a:blip r:embed="rId3"/>
          <a:stretch>
            <a:fillRect/>
          </a:stretch>
        </p:blipFill>
        <p:spPr>
          <a:xfrm>
            <a:off x="6515661" y="1210337"/>
            <a:ext cx="3903527" cy="5521569"/>
          </a:xfrm>
          <a:prstGeom prst="rect">
            <a:avLst/>
          </a:prstGeom>
        </p:spPr>
      </p:pic>
      <p:sp>
        <p:nvSpPr>
          <p:cNvPr id="11" name="矩形 10"/>
          <p:cNvSpPr/>
          <p:nvPr/>
        </p:nvSpPr>
        <p:spPr>
          <a:xfrm>
            <a:off x="870775" y="1904889"/>
            <a:ext cx="4977114" cy="914400"/>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363640" y="2131256"/>
            <a:ext cx="3991383" cy="461665"/>
          </a:xfrm>
          <a:prstGeom prst="rect">
            <a:avLst/>
          </a:prstGeom>
        </p:spPr>
        <p:txBody>
          <a:bodyPr wrap="square">
            <a:spAutoFit/>
          </a:bodyPr>
          <a:lstStyle/>
          <a:p>
            <a:r>
              <a:rPr lang="en-US" altLang="zh-CN" sz="2400" b="1" dirty="0"/>
              <a:t>Remote Server</a:t>
            </a:r>
            <a:r>
              <a:rPr lang="zh-CN" altLang="en-US" sz="2400" b="1" dirty="0"/>
              <a:t>： </a:t>
            </a:r>
            <a:r>
              <a:rPr lang="en-US" altLang="zh-CN" sz="2400" dirty="0"/>
              <a:t>Full model</a:t>
            </a:r>
          </a:p>
        </p:txBody>
      </p:sp>
      <p:sp>
        <p:nvSpPr>
          <p:cNvPr id="2" name="文本框 1"/>
          <p:cNvSpPr txBox="1"/>
          <p:nvPr/>
        </p:nvSpPr>
        <p:spPr>
          <a:xfrm>
            <a:off x="870775" y="3381375"/>
            <a:ext cx="4977114" cy="2205860"/>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altLang="zh-CN" sz="2400" b="1" dirty="0"/>
              <a:t>12 layers ALBERT </a:t>
            </a:r>
          </a:p>
          <a:p>
            <a:pPr marL="285750" indent="-285750">
              <a:lnSpc>
                <a:spcPct val="200000"/>
              </a:lnSpc>
              <a:buFont typeface="Arial" panose="020B0604020202020204" pitchFamily="34" charset="0"/>
              <a:buChar char="•"/>
            </a:pPr>
            <a:r>
              <a:rPr lang="en-US" altLang="zh-CN" sz="2400" b="1" dirty="0"/>
              <a:t>Optimizer</a:t>
            </a:r>
          </a:p>
          <a:p>
            <a:pPr marL="285750" indent="-285750">
              <a:lnSpc>
                <a:spcPct val="200000"/>
              </a:lnSpc>
              <a:buFont typeface="Arial" panose="020B0604020202020204" pitchFamily="34" charset="0"/>
              <a:buChar char="•"/>
            </a:pPr>
            <a:r>
              <a:rPr lang="en-US" altLang="zh-CN" sz="2400" b="1" dirty="0"/>
              <a:t>Fine-tuning</a:t>
            </a:r>
            <a:endParaRPr lang="zh-CN" altLang="en-US" sz="2400" b="1" dirty="0"/>
          </a:p>
        </p:txBody>
      </p:sp>
    </p:spTree>
    <p:extLst>
      <p:ext uri="{BB962C8B-B14F-4D97-AF65-F5344CB8AC3E}">
        <p14:creationId xmlns:p14="http://schemas.microsoft.com/office/powerpoint/2010/main" val="3741053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文本&#10;&#10;描述已自动生成">
            <a:extLst>
              <a:ext uri="{FF2B5EF4-FFF2-40B4-BE49-F238E27FC236}">
                <a16:creationId xmlns:a16="http://schemas.microsoft.com/office/drawing/2014/main" id="{D2BBFC45-1F3B-4E78-827D-705BB96916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3722" y="293046"/>
            <a:ext cx="3314700" cy="571500"/>
          </a:xfrm>
          <a:prstGeom prst="rect">
            <a:avLst/>
          </a:prstGeom>
        </p:spPr>
      </p:pic>
      <p:sp>
        <p:nvSpPr>
          <p:cNvPr id="6" name="矩形 5">
            <a:extLst>
              <a:ext uri="{FF2B5EF4-FFF2-40B4-BE49-F238E27FC236}">
                <a16:creationId xmlns:a16="http://schemas.microsoft.com/office/drawing/2014/main" id="{B8934DF0-30CF-469B-9299-6939E488B7F7}"/>
              </a:ext>
            </a:extLst>
          </p:cNvPr>
          <p:cNvSpPr/>
          <p:nvPr/>
        </p:nvSpPr>
        <p:spPr>
          <a:xfrm>
            <a:off x="418289" y="1014582"/>
            <a:ext cx="11537006" cy="45719"/>
          </a:xfrm>
          <a:prstGeom prst="rect">
            <a:avLst/>
          </a:prstGeom>
          <a:gradFill flip="none" rotWithShape="1">
            <a:gsLst>
              <a:gs pos="0">
                <a:schemeClr val="accent1">
                  <a:lumMod val="45000"/>
                  <a:lumOff val="55000"/>
                </a:schemeClr>
              </a:gs>
              <a:gs pos="22000">
                <a:schemeClr val="accent1">
                  <a:lumMod val="45000"/>
                  <a:lumOff val="55000"/>
                </a:schemeClr>
              </a:gs>
              <a:gs pos="95918">
                <a:srgbClr val="FFCCFF"/>
              </a:gs>
              <a:gs pos="69000">
                <a:srgbClr val="CCCCF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a:extLst>
              <a:ext uri="{FF2B5EF4-FFF2-40B4-BE49-F238E27FC236}">
                <a16:creationId xmlns:a16="http://schemas.microsoft.com/office/drawing/2014/main" id="{73365029-E3CB-4602-8116-0F61993CFDA8}"/>
              </a:ext>
            </a:extLst>
          </p:cNvPr>
          <p:cNvSpPr txBox="1"/>
          <p:nvPr/>
        </p:nvSpPr>
        <p:spPr>
          <a:xfrm>
            <a:off x="418289" y="255630"/>
            <a:ext cx="4150495" cy="646331"/>
          </a:xfrm>
          <a:prstGeom prst="rect">
            <a:avLst/>
          </a:prstGeom>
          <a:noFill/>
        </p:spPr>
        <p:txBody>
          <a:bodyPr wrap="none" rtlCol="0">
            <a:spAutoFit/>
          </a:bodyPr>
          <a:lstStyle/>
          <a:p>
            <a:r>
              <a:rPr lang="en-US" altLang="zh-CN" sz="3600" b="1" dirty="0"/>
              <a:t>Design Description</a:t>
            </a:r>
            <a:endParaRPr lang="zh-CN" altLang="en-US" sz="3600" b="1" dirty="0"/>
          </a:p>
        </p:txBody>
      </p:sp>
      <p:pic>
        <p:nvPicPr>
          <p:cNvPr id="4" name="图片 3"/>
          <p:cNvPicPr>
            <a:picLocks noChangeAspect="1"/>
          </p:cNvPicPr>
          <p:nvPr/>
        </p:nvPicPr>
        <p:blipFill>
          <a:blip r:embed="rId4"/>
          <a:stretch>
            <a:fillRect/>
          </a:stretch>
        </p:blipFill>
        <p:spPr>
          <a:xfrm>
            <a:off x="6515661" y="1210337"/>
            <a:ext cx="3903527" cy="5521569"/>
          </a:xfrm>
          <a:prstGeom prst="rect">
            <a:avLst/>
          </a:prstGeom>
        </p:spPr>
      </p:pic>
      <p:sp>
        <p:nvSpPr>
          <p:cNvPr id="11" name="矩形 10"/>
          <p:cNvSpPr/>
          <p:nvPr/>
        </p:nvSpPr>
        <p:spPr>
          <a:xfrm>
            <a:off x="870775" y="1904889"/>
            <a:ext cx="4977114" cy="914400"/>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870775" y="3381375"/>
            <a:ext cx="4977114" cy="1467197"/>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altLang="zh-CN" sz="2400" b="1" dirty="0"/>
              <a:t>Early-Exit</a:t>
            </a:r>
          </a:p>
          <a:p>
            <a:pPr marL="285750" indent="-285750">
              <a:lnSpc>
                <a:spcPct val="200000"/>
              </a:lnSpc>
              <a:buFont typeface="Arial" panose="020B0604020202020204" pitchFamily="34" charset="0"/>
              <a:buChar char="•"/>
            </a:pPr>
            <a:r>
              <a:rPr lang="en-US" altLang="zh-CN" sz="2400" b="1" dirty="0"/>
              <a:t>Synchronization</a:t>
            </a:r>
            <a:endParaRPr lang="zh-CN" altLang="en-US" sz="2400" b="1" dirty="0"/>
          </a:p>
        </p:txBody>
      </p:sp>
      <p:sp>
        <p:nvSpPr>
          <p:cNvPr id="9" name="矩形 8">
            <a:extLst>
              <a:ext uri="{FF2B5EF4-FFF2-40B4-BE49-F238E27FC236}">
                <a16:creationId xmlns:a16="http://schemas.microsoft.com/office/drawing/2014/main" id="{3EB356BA-BC35-4A05-8CD5-CE1D88DA338B}"/>
              </a:ext>
            </a:extLst>
          </p:cNvPr>
          <p:cNvSpPr/>
          <p:nvPr/>
        </p:nvSpPr>
        <p:spPr>
          <a:xfrm>
            <a:off x="1116194" y="2131256"/>
            <a:ext cx="4486275" cy="461665"/>
          </a:xfrm>
          <a:prstGeom prst="rect">
            <a:avLst/>
          </a:prstGeom>
        </p:spPr>
        <p:txBody>
          <a:bodyPr wrap="square">
            <a:spAutoFit/>
          </a:bodyPr>
          <a:lstStyle/>
          <a:p>
            <a:r>
              <a:rPr lang="en-US" altLang="zh-CN" sz="2400" b="1" dirty="0"/>
              <a:t>Embedded System:</a:t>
            </a:r>
            <a:r>
              <a:rPr lang="en-US" altLang="zh-CN" sz="2400" dirty="0"/>
              <a:t>  Lite model</a:t>
            </a:r>
          </a:p>
        </p:txBody>
      </p:sp>
    </p:spTree>
    <p:extLst>
      <p:ext uri="{BB962C8B-B14F-4D97-AF65-F5344CB8AC3E}">
        <p14:creationId xmlns:p14="http://schemas.microsoft.com/office/powerpoint/2010/main" val="8857784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文本&#10;&#10;描述已自动生成">
            <a:extLst>
              <a:ext uri="{FF2B5EF4-FFF2-40B4-BE49-F238E27FC236}">
                <a16:creationId xmlns:a16="http://schemas.microsoft.com/office/drawing/2014/main" id="{D2BBFC45-1F3B-4E78-827D-705BB96916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3722" y="293046"/>
            <a:ext cx="3314700" cy="571500"/>
          </a:xfrm>
          <a:prstGeom prst="rect">
            <a:avLst/>
          </a:prstGeom>
        </p:spPr>
      </p:pic>
      <p:sp>
        <p:nvSpPr>
          <p:cNvPr id="6" name="矩形 5">
            <a:extLst>
              <a:ext uri="{FF2B5EF4-FFF2-40B4-BE49-F238E27FC236}">
                <a16:creationId xmlns:a16="http://schemas.microsoft.com/office/drawing/2014/main" id="{B8934DF0-30CF-469B-9299-6939E488B7F7}"/>
              </a:ext>
            </a:extLst>
          </p:cNvPr>
          <p:cNvSpPr/>
          <p:nvPr/>
        </p:nvSpPr>
        <p:spPr>
          <a:xfrm>
            <a:off x="418289" y="1014582"/>
            <a:ext cx="11537006" cy="45719"/>
          </a:xfrm>
          <a:prstGeom prst="rect">
            <a:avLst/>
          </a:prstGeom>
          <a:gradFill flip="none" rotWithShape="1">
            <a:gsLst>
              <a:gs pos="0">
                <a:schemeClr val="accent1">
                  <a:lumMod val="45000"/>
                  <a:lumOff val="55000"/>
                </a:schemeClr>
              </a:gs>
              <a:gs pos="22000">
                <a:schemeClr val="accent1">
                  <a:lumMod val="45000"/>
                  <a:lumOff val="55000"/>
                </a:schemeClr>
              </a:gs>
              <a:gs pos="95918">
                <a:srgbClr val="FFCCFF"/>
              </a:gs>
              <a:gs pos="69000">
                <a:srgbClr val="CCCCF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a:extLst>
              <a:ext uri="{FF2B5EF4-FFF2-40B4-BE49-F238E27FC236}">
                <a16:creationId xmlns:a16="http://schemas.microsoft.com/office/drawing/2014/main" id="{73365029-E3CB-4602-8116-0F61993CFDA8}"/>
              </a:ext>
            </a:extLst>
          </p:cNvPr>
          <p:cNvSpPr txBox="1"/>
          <p:nvPr/>
        </p:nvSpPr>
        <p:spPr>
          <a:xfrm>
            <a:off x="418289" y="255630"/>
            <a:ext cx="2073003" cy="646331"/>
          </a:xfrm>
          <a:prstGeom prst="rect">
            <a:avLst/>
          </a:prstGeom>
          <a:noFill/>
        </p:spPr>
        <p:txBody>
          <a:bodyPr wrap="none" rtlCol="0">
            <a:spAutoFit/>
          </a:bodyPr>
          <a:lstStyle/>
          <a:p>
            <a:r>
              <a:rPr lang="en-US" altLang="zh-CN" sz="3600" b="1" dirty="0"/>
              <a:t>Early Exit</a:t>
            </a:r>
            <a:endParaRPr lang="zh-CN" altLang="en-US" sz="3600" b="1" dirty="0"/>
          </a:p>
        </p:txBody>
      </p:sp>
      <p:pic>
        <p:nvPicPr>
          <p:cNvPr id="8" name="图片 7"/>
          <p:cNvPicPr>
            <a:picLocks noChangeAspect="1"/>
          </p:cNvPicPr>
          <p:nvPr/>
        </p:nvPicPr>
        <p:blipFill>
          <a:blip r:embed="rId3"/>
          <a:stretch>
            <a:fillRect/>
          </a:stretch>
        </p:blipFill>
        <p:spPr>
          <a:xfrm rot="16200000">
            <a:off x="7188263" y="3033572"/>
            <a:ext cx="4986120" cy="1572181"/>
          </a:xfrm>
          <a:prstGeom prst="rect">
            <a:avLst/>
          </a:prstGeom>
        </p:spPr>
      </p:pic>
      <p:sp>
        <p:nvSpPr>
          <p:cNvPr id="3" name="矩形 2"/>
          <p:cNvSpPr/>
          <p:nvPr/>
        </p:nvSpPr>
        <p:spPr>
          <a:xfrm>
            <a:off x="677207" y="1619059"/>
            <a:ext cx="8218025" cy="4401205"/>
          </a:xfrm>
          <a:prstGeom prst="rect">
            <a:avLst/>
          </a:prstGeom>
        </p:spPr>
        <p:txBody>
          <a:bodyPr wrap="square">
            <a:spAutoFit/>
          </a:bodyPr>
          <a:lstStyle/>
          <a:p>
            <a:pPr algn="just">
              <a:spcAft>
                <a:spcPts val="0"/>
              </a:spcAft>
            </a:pPr>
            <a:r>
              <a:rPr lang="en-US" altLang="zh-CN" sz="2000" kern="100" dirty="0">
                <a:latin typeface="DejaVuSansMono Nerd Font Mono" panose="020B0609030804020204" pitchFamily="49" charset="0"/>
                <a:ea typeface="DejaVuSansMono Nerd Font Mono" panose="020B0609030804020204" pitchFamily="49" charset="0"/>
                <a:cs typeface="DejaVuSansMono Nerd Font Mono" panose="020B0609030804020204" pitchFamily="49" charset="0"/>
              </a:rPr>
              <a:t>Input: </a:t>
            </a:r>
            <a:r>
              <a:rPr lang="en-US" altLang="zh-CN" sz="2000" kern="100" dirty="0" err="1">
                <a:latin typeface="DejaVuSansMono Nerd Font Mono" panose="020B0609030804020204" pitchFamily="49" charset="0"/>
                <a:ea typeface="DejaVuSansMono Nerd Font Mono" panose="020B0609030804020204" pitchFamily="49" charset="0"/>
                <a:cs typeface="DejaVuSansMono Nerd Font Mono" panose="020B0609030804020204" pitchFamily="49" charset="0"/>
              </a:rPr>
              <a:t>x</a:t>
            </a:r>
            <a:r>
              <a:rPr lang="en-US" altLang="zh-CN" sz="2000" kern="100" baseline="-25000" dirty="0" err="1">
                <a:latin typeface="DejaVuSansMono Nerd Font Mono" panose="020B0609030804020204" pitchFamily="49" charset="0"/>
                <a:ea typeface="DejaVuSansMono Nerd Font Mono" panose="020B0609030804020204" pitchFamily="49" charset="0"/>
                <a:cs typeface="DejaVuSansMono Nerd Font Mono" panose="020B0609030804020204" pitchFamily="49" charset="0"/>
              </a:rPr>
              <a:t>n</a:t>
            </a:r>
            <a:r>
              <a:rPr lang="en-US" altLang="zh-CN" sz="2000" kern="100" dirty="0">
                <a:latin typeface="DejaVuSansMono Nerd Font Mono" panose="020B0609030804020204" pitchFamily="49" charset="0"/>
                <a:ea typeface="DejaVuSansMono Nerd Font Mono" panose="020B0609030804020204" pitchFamily="49" charset="0"/>
                <a:cs typeface="DejaVuSansMono Nerd Font Mono" panose="020B0609030804020204" pitchFamily="49" charset="0"/>
              </a:rPr>
              <a:t>(transformer output),E</a:t>
            </a:r>
            <a:r>
              <a:rPr lang="en-US" altLang="zh-CN" sz="2000" kern="100" baseline="-25000" dirty="0">
                <a:latin typeface="DejaVuSansMono Nerd Font Mono" panose="020B0609030804020204" pitchFamily="49" charset="0"/>
                <a:ea typeface="DejaVuSansMono Nerd Font Mono" panose="020B0609030804020204" pitchFamily="49" charset="0"/>
                <a:cs typeface="DejaVuSansMono Nerd Font Mono" panose="020B0609030804020204" pitchFamily="49" charset="0"/>
              </a:rPr>
              <a:t>T</a:t>
            </a:r>
            <a:r>
              <a:rPr lang="en-US" altLang="zh-CN" sz="2000" kern="100" dirty="0">
                <a:latin typeface="DejaVuSansMono Nerd Font Mono" panose="020B0609030804020204" pitchFamily="49" charset="0"/>
                <a:ea typeface="DejaVuSansMono Nerd Font Mono" panose="020B0609030804020204" pitchFamily="49" charset="0"/>
                <a:cs typeface="DejaVuSansMono Nerd Font Mono" panose="020B0609030804020204" pitchFamily="49" charset="0"/>
              </a:rPr>
              <a:t>(threshold of entropy)</a:t>
            </a:r>
          </a:p>
          <a:p>
            <a:pPr algn="just">
              <a:spcAft>
                <a:spcPts val="0"/>
              </a:spcAft>
            </a:pPr>
            <a:r>
              <a:rPr lang="en-US" altLang="zh-CN" sz="2000" kern="100" dirty="0">
                <a:latin typeface="DejaVuSansMono Nerd Font Mono" panose="020B0609030804020204" pitchFamily="49" charset="0"/>
                <a:ea typeface="DejaVuSansMono Nerd Font Mono" panose="020B0609030804020204" pitchFamily="49" charset="0"/>
                <a:cs typeface="DejaVuSansMono Nerd Font Mono" panose="020B0609030804020204" pitchFamily="49" charset="0"/>
              </a:rPr>
              <a:t>Output: </a:t>
            </a:r>
            <a:r>
              <a:rPr lang="en-US" altLang="zh-CN" sz="2000" kern="100" dirty="0" err="1">
                <a:latin typeface="DejaVuSansMono Nerd Font Mono" panose="020B0609030804020204" pitchFamily="49" charset="0"/>
                <a:ea typeface="DejaVuSansMono Nerd Font Mono" panose="020B0609030804020204" pitchFamily="49" charset="0"/>
                <a:cs typeface="DejaVuSansMono Nerd Font Mono" panose="020B0609030804020204" pitchFamily="49" charset="0"/>
              </a:rPr>
              <a:t>z</a:t>
            </a:r>
            <a:r>
              <a:rPr lang="en-US" altLang="zh-CN" sz="2000" kern="100" baseline="-25000" dirty="0" err="1">
                <a:latin typeface="DejaVuSansMono Nerd Font Mono" panose="020B0609030804020204" pitchFamily="49" charset="0"/>
                <a:ea typeface="DejaVuSansMono Nerd Font Mono" panose="020B0609030804020204" pitchFamily="49" charset="0"/>
                <a:cs typeface="DejaVuSansMono Nerd Font Mono" panose="020B0609030804020204" pitchFamily="49" charset="0"/>
              </a:rPr>
              <a:t>N</a:t>
            </a:r>
            <a:r>
              <a:rPr lang="en-US" altLang="zh-CN" sz="2000" kern="100" dirty="0">
                <a:latin typeface="DejaVuSansMono Nerd Font Mono" panose="020B0609030804020204" pitchFamily="49" charset="0"/>
                <a:ea typeface="DejaVuSansMono Nerd Font Mono" panose="020B0609030804020204" pitchFamily="49" charset="0"/>
                <a:cs typeface="DejaVuSansMono Nerd Font Mono" panose="020B0609030804020204" pitchFamily="49" charset="0"/>
              </a:rPr>
              <a:t>(output of last transformer) or unsolvable</a:t>
            </a:r>
            <a:endParaRPr lang="zh-CN" altLang="zh-CN" sz="2000" kern="100" dirty="0">
              <a:latin typeface="DejaVuSansMono Nerd Font Mono" panose="020B0609030804020204" pitchFamily="49" charset="0"/>
              <a:cs typeface="DejaVuSansMono Nerd Font Mono" panose="020B0609030804020204" pitchFamily="49" charset="0"/>
            </a:endParaRPr>
          </a:p>
          <a:p>
            <a:pPr algn="just">
              <a:spcAft>
                <a:spcPts val="0"/>
              </a:spcAft>
            </a:pPr>
            <a:r>
              <a:rPr lang="en-US" altLang="zh-CN" sz="2000" b="1" kern="100" dirty="0">
                <a:latin typeface="DejaVuSansMono Nerd Font Mono" panose="020B0609030804020204" pitchFamily="49" charset="0"/>
                <a:ea typeface="DejaVuSansMono Nerd Font Mono" panose="020B0609030804020204" pitchFamily="49" charset="0"/>
                <a:cs typeface="DejaVuSansMono Nerd Font Mono" panose="020B0609030804020204" pitchFamily="49" charset="0"/>
              </a:rPr>
              <a:t>For</a:t>
            </a:r>
            <a:r>
              <a:rPr lang="en-US" altLang="zh-CN" sz="2000" kern="100" dirty="0">
                <a:latin typeface="DejaVuSansMono Nerd Font Mono" panose="020B0609030804020204" pitchFamily="49" charset="0"/>
                <a:ea typeface="DejaVuSansMono Nerd Font Mono" panose="020B0609030804020204" pitchFamily="49" charset="0"/>
                <a:cs typeface="DejaVuSansMono Nerd Font Mono" panose="020B0609030804020204" pitchFamily="49" charset="0"/>
              </a:rPr>
              <a:t> n = 1</a:t>
            </a:r>
            <a:r>
              <a:rPr lang="zh-CN" altLang="zh-CN" sz="2000" kern="100" dirty="0">
                <a:latin typeface="DejaVuSansMono Nerd Font Mono" panose="020B0609030804020204" pitchFamily="49" charset="0"/>
                <a:ea typeface="宋体" panose="02010600030101010101" pitchFamily="2" charset="-122"/>
                <a:cs typeface="DejaVuSansMono Nerd Font Mono" panose="020B0609030804020204" pitchFamily="49" charset="0"/>
              </a:rPr>
              <a:t>…</a:t>
            </a:r>
            <a:r>
              <a:rPr lang="en-US" altLang="zh-CN" sz="2000" kern="100" dirty="0">
                <a:latin typeface="DejaVuSansMono Nerd Font Mono" panose="020B0609030804020204" pitchFamily="49" charset="0"/>
                <a:ea typeface="DejaVuSansMono Nerd Font Mono" panose="020B0609030804020204" pitchFamily="49" charset="0"/>
                <a:cs typeface="DejaVuSansMono Nerd Font Mono" panose="020B0609030804020204" pitchFamily="49" charset="0"/>
              </a:rPr>
              <a:t>N </a:t>
            </a:r>
            <a:r>
              <a:rPr lang="en-US" altLang="zh-CN" sz="2000" b="1" kern="100" dirty="0">
                <a:latin typeface="DejaVuSansMono Nerd Font Mono" panose="020B0609030804020204" pitchFamily="49" charset="0"/>
                <a:ea typeface="DejaVuSansMono Nerd Font Mono" panose="020B0609030804020204" pitchFamily="49" charset="0"/>
                <a:cs typeface="DejaVuSansMono Nerd Font Mono" panose="020B0609030804020204" pitchFamily="49" charset="0"/>
              </a:rPr>
              <a:t>do</a:t>
            </a:r>
            <a:endParaRPr lang="en-US" altLang="zh-CN" sz="2000" kern="100" dirty="0">
              <a:latin typeface="DejaVuSansMono Nerd Font Mono" panose="020B0609030804020204" pitchFamily="49" charset="0"/>
              <a:ea typeface="DejaVuSansMono Nerd Font Mono" panose="020B0609030804020204" pitchFamily="49" charset="0"/>
              <a:cs typeface="DejaVuSansMono Nerd Font Mono" panose="020B0609030804020204" pitchFamily="49" charset="0"/>
            </a:endParaRPr>
          </a:p>
          <a:p>
            <a:pPr algn="just">
              <a:spcAft>
                <a:spcPts val="0"/>
              </a:spcAft>
            </a:pPr>
            <a:r>
              <a:rPr lang="en-US" altLang="zh-CN" sz="2000" kern="100" dirty="0">
                <a:latin typeface="DejaVuSansMono Nerd Font Mono" panose="020B0609030804020204" pitchFamily="49" charset="0"/>
                <a:ea typeface="DejaVuSansMono Nerd Font Mono" panose="020B0609030804020204" pitchFamily="49" charset="0"/>
                <a:cs typeface="DejaVuSansMono Nerd Font Mono" panose="020B0609030804020204" pitchFamily="49" charset="0"/>
              </a:rPr>
              <a:t>	</a:t>
            </a:r>
            <a:r>
              <a:rPr lang="en-US" altLang="zh-CN" sz="2000" kern="100" dirty="0" err="1">
                <a:latin typeface="DejaVuSansMono Nerd Font Mono" panose="020B0609030804020204" pitchFamily="49" charset="0"/>
                <a:ea typeface="DejaVuSansMono Nerd Font Mono" panose="020B0609030804020204" pitchFamily="49" charset="0"/>
                <a:cs typeface="DejaVuSansMono Nerd Font Mono" panose="020B0609030804020204" pitchFamily="49" charset="0"/>
              </a:rPr>
              <a:t>z</a:t>
            </a:r>
            <a:r>
              <a:rPr lang="en-US" altLang="zh-CN" sz="2000" kern="100" baseline="-25000" dirty="0" err="1">
                <a:latin typeface="DejaVuSansMono Nerd Font Mono" panose="020B0609030804020204" pitchFamily="49" charset="0"/>
                <a:ea typeface="DejaVuSansMono Nerd Font Mono" panose="020B0609030804020204" pitchFamily="49" charset="0"/>
                <a:cs typeface="DejaVuSansMono Nerd Font Mono" panose="020B0609030804020204" pitchFamily="49" charset="0"/>
              </a:rPr>
              <a:t>n</a:t>
            </a:r>
            <a:r>
              <a:rPr lang="en-US" altLang="zh-CN" sz="2000" kern="100" dirty="0">
                <a:latin typeface="DejaVuSansMono Nerd Font Mono" panose="020B0609030804020204" pitchFamily="49" charset="0"/>
                <a:ea typeface="DejaVuSansMono Nerd Font Mono" panose="020B0609030804020204" pitchFamily="49" charset="0"/>
                <a:cs typeface="DejaVuSansMono Nerd Font Mono" panose="020B0609030804020204" pitchFamily="49" charset="0"/>
              </a:rPr>
              <a:t> = </a:t>
            </a:r>
            <a:r>
              <a:rPr lang="en-US" altLang="zh-CN" sz="2000" kern="100" dirty="0" err="1">
                <a:latin typeface="DejaVuSansMono Nerd Font Mono" panose="020B0609030804020204" pitchFamily="49" charset="0"/>
                <a:ea typeface="DejaVuSansMono Nerd Font Mono" panose="020B0609030804020204" pitchFamily="49" charset="0"/>
                <a:cs typeface="DejaVuSansMono Nerd Font Mono" panose="020B0609030804020204" pitchFamily="49" charset="0"/>
              </a:rPr>
              <a:t>f</a:t>
            </a:r>
            <a:r>
              <a:rPr lang="en-US" altLang="zh-CN" sz="2000" kern="100" baseline="-25000" dirty="0" err="1">
                <a:latin typeface="DejaVuSansMono Nerd Font Mono" panose="020B0609030804020204" pitchFamily="49" charset="0"/>
                <a:ea typeface="DejaVuSansMono Nerd Font Mono" panose="020B0609030804020204" pitchFamily="49" charset="0"/>
                <a:cs typeface="DejaVuSansMono Nerd Font Mono" panose="020B0609030804020204" pitchFamily="49" charset="0"/>
              </a:rPr>
              <a:t>exit</a:t>
            </a:r>
            <a:r>
              <a:rPr lang="en-US" altLang="zh-CN" sz="2000" kern="100" dirty="0">
                <a:latin typeface="DejaVuSansMono Nerd Font Mono" panose="020B0609030804020204" pitchFamily="49" charset="0"/>
                <a:ea typeface="DejaVuSansMono Nerd Font Mono" panose="020B0609030804020204" pitchFamily="49" charset="0"/>
                <a:cs typeface="DejaVuSansMono Nerd Font Mono" panose="020B0609030804020204" pitchFamily="49" charset="0"/>
              </a:rPr>
              <a:t>(</a:t>
            </a:r>
            <a:r>
              <a:rPr lang="en-US" altLang="zh-CN" sz="2000" kern="100" dirty="0" err="1">
                <a:latin typeface="DejaVuSansMono Nerd Font Mono" panose="020B0609030804020204" pitchFamily="49" charset="0"/>
                <a:ea typeface="DejaVuSansMono Nerd Font Mono" panose="020B0609030804020204" pitchFamily="49" charset="0"/>
                <a:cs typeface="DejaVuSansMono Nerd Font Mono" panose="020B0609030804020204" pitchFamily="49" charset="0"/>
              </a:rPr>
              <a:t>x</a:t>
            </a:r>
            <a:r>
              <a:rPr lang="en-US" altLang="zh-CN" sz="2000" kern="100" baseline="-25000" dirty="0" err="1">
                <a:latin typeface="DejaVuSansMono Nerd Font Mono" panose="020B0609030804020204" pitchFamily="49" charset="0"/>
                <a:ea typeface="DejaVuSansMono Nerd Font Mono" panose="020B0609030804020204" pitchFamily="49" charset="0"/>
                <a:cs typeface="DejaVuSansMono Nerd Font Mono" panose="020B0609030804020204" pitchFamily="49" charset="0"/>
              </a:rPr>
              <a:t>n</a:t>
            </a:r>
            <a:r>
              <a:rPr lang="en-US" altLang="zh-CN" sz="2000" kern="100" dirty="0">
                <a:latin typeface="DejaVuSansMono Nerd Font Mono" panose="020B0609030804020204" pitchFamily="49" charset="0"/>
                <a:ea typeface="DejaVuSansMono Nerd Font Mono" panose="020B0609030804020204" pitchFamily="49" charset="0"/>
                <a:cs typeface="DejaVuSansMono Nerd Font Mono" panose="020B0609030804020204" pitchFamily="49" charset="0"/>
              </a:rPr>
              <a:t>)</a:t>
            </a:r>
          </a:p>
          <a:p>
            <a:pPr algn="just">
              <a:spcAft>
                <a:spcPts val="0"/>
              </a:spcAft>
            </a:pPr>
            <a:r>
              <a:rPr lang="en-US" altLang="zh-CN" sz="2000" kern="100" dirty="0">
                <a:latin typeface="DejaVuSansMono Nerd Font Mono" panose="020B0609030804020204" pitchFamily="49" charset="0"/>
                <a:ea typeface="DejaVuSansMono Nerd Font Mono" panose="020B0609030804020204" pitchFamily="49" charset="0"/>
                <a:cs typeface="DejaVuSansMono Nerd Font Mono" panose="020B0609030804020204" pitchFamily="49" charset="0"/>
              </a:rPr>
              <a:t>	</a:t>
            </a:r>
            <a:r>
              <a:rPr lang="en-US" altLang="zh-CN" sz="2000" kern="100" dirty="0" err="1">
                <a:latin typeface="DejaVuSansMono Nerd Font Mono" panose="020B0609030804020204" pitchFamily="49" charset="0"/>
                <a:ea typeface="DejaVuSansMono Nerd Font Mono" panose="020B0609030804020204" pitchFamily="49" charset="0"/>
                <a:cs typeface="DejaVuSansMono Nerd Font Mono" panose="020B0609030804020204" pitchFamily="49" charset="0"/>
              </a:rPr>
              <a:t>y</a:t>
            </a:r>
            <a:r>
              <a:rPr lang="en-US" altLang="zh-CN" sz="2000" kern="100" baseline="-25000" dirty="0" err="1">
                <a:latin typeface="DejaVuSansMono Nerd Font Mono" panose="020B0609030804020204" pitchFamily="49" charset="0"/>
                <a:ea typeface="DejaVuSansMono Nerd Font Mono" panose="020B0609030804020204" pitchFamily="49" charset="0"/>
                <a:cs typeface="DejaVuSansMono Nerd Font Mono" panose="020B0609030804020204" pitchFamily="49" charset="0"/>
              </a:rPr>
              <a:t>n</a:t>
            </a:r>
            <a:r>
              <a:rPr lang="en-US" altLang="zh-CN" sz="2000" kern="100" dirty="0">
                <a:latin typeface="DejaVuSansMono Nerd Font Mono" panose="020B0609030804020204" pitchFamily="49" charset="0"/>
                <a:ea typeface="DejaVuSansMono Nerd Font Mono" panose="020B0609030804020204" pitchFamily="49" charset="0"/>
                <a:cs typeface="DejaVuSansMono Nerd Font Mono" panose="020B0609030804020204" pitchFamily="49" charset="0"/>
              </a:rPr>
              <a:t> = </a:t>
            </a:r>
            <a:r>
              <a:rPr lang="en-US" altLang="zh-CN" sz="2000" kern="100" dirty="0" err="1">
                <a:latin typeface="DejaVuSansMono Nerd Font Mono" panose="020B0609030804020204" pitchFamily="49" charset="0"/>
                <a:ea typeface="DejaVuSansMono Nerd Font Mono" panose="020B0609030804020204" pitchFamily="49" charset="0"/>
                <a:cs typeface="DejaVuSansMono Nerd Font Mono" panose="020B0609030804020204" pitchFamily="49" charset="0"/>
              </a:rPr>
              <a:t>softmax</a:t>
            </a:r>
            <a:r>
              <a:rPr lang="en-US" altLang="zh-CN" sz="2000" kern="100" dirty="0">
                <a:latin typeface="DejaVuSansMono Nerd Font Mono" panose="020B0609030804020204" pitchFamily="49" charset="0"/>
                <a:ea typeface="DejaVuSansMono Nerd Font Mono" panose="020B0609030804020204" pitchFamily="49" charset="0"/>
                <a:cs typeface="DejaVuSansMono Nerd Font Mono" panose="020B0609030804020204" pitchFamily="49" charset="0"/>
              </a:rPr>
              <a:t>(</a:t>
            </a:r>
            <a:r>
              <a:rPr lang="en-US" altLang="zh-CN" sz="2000" kern="100" dirty="0" err="1">
                <a:latin typeface="DejaVuSansMono Nerd Font Mono" panose="020B0609030804020204" pitchFamily="49" charset="0"/>
                <a:ea typeface="DejaVuSansMono Nerd Font Mono" panose="020B0609030804020204" pitchFamily="49" charset="0"/>
                <a:cs typeface="DejaVuSansMono Nerd Font Mono" panose="020B0609030804020204" pitchFamily="49" charset="0"/>
              </a:rPr>
              <a:t>z</a:t>
            </a:r>
            <a:r>
              <a:rPr lang="en-US" altLang="zh-CN" sz="2000" kern="100" baseline="-25000" dirty="0" err="1">
                <a:latin typeface="DejaVuSansMono Nerd Font Mono" panose="020B0609030804020204" pitchFamily="49" charset="0"/>
                <a:ea typeface="DejaVuSansMono Nerd Font Mono" panose="020B0609030804020204" pitchFamily="49" charset="0"/>
                <a:cs typeface="DejaVuSansMono Nerd Font Mono" panose="020B0609030804020204" pitchFamily="49" charset="0"/>
              </a:rPr>
              <a:t>n</a:t>
            </a:r>
            <a:r>
              <a:rPr lang="en-US" altLang="zh-CN" sz="2000" kern="100" dirty="0">
                <a:latin typeface="DejaVuSansMono Nerd Font Mono" panose="020B0609030804020204" pitchFamily="49" charset="0"/>
                <a:ea typeface="DejaVuSansMono Nerd Font Mono" panose="020B0609030804020204" pitchFamily="49" charset="0"/>
                <a:cs typeface="DejaVuSansMono Nerd Font Mono" panose="020B0609030804020204" pitchFamily="49" charset="0"/>
              </a:rPr>
              <a:t>)</a:t>
            </a:r>
          </a:p>
          <a:p>
            <a:pPr algn="just">
              <a:spcAft>
                <a:spcPts val="0"/>
              </a:spcAft>
            </a:pPr>
            <a:r>
              <a:rPr lang="en-US" altLang="zh-CN" sz="2000" kern="100" dirty="0">
                <a:latin typeface="DejaVuSansMono Nerd Font Mono" panose="020B0609030804020204" pitchFamily="49" charset="0"/>
                <a:ea typeface="DejaVuSansMono Nerd Font Mono" panose="020B0609030804020204" pitchFamily="49" charset="0"/>
                <a:cs typeface="DejaVuSansMono Nerd Font Mono" panose="020B0609030804020204" pitchFamily="49" charset="0"/>
              </a:rPr>
              <a:t>	e</a:t>
            </a:r>
            <a:r>
              <a:rPr lang="en-US" altLang="zh-CN" sz="2000" kern="100" baseline="-25000" dirty="0">
                <a:latin typeface="DejaVuSansMono Nerd Font Mono" panose="020B0609030804020204" pitchFamily="49" charset="0"/>
                <a:ea typeface="DejaVuSansMono Nerd Font Mono" panose="020B0609030804020204" pitchFamily="49" charset="0"/>
                <a:cs typeface="DejaVuSansMono Nerd Font Mono" panose="020B0609030804020204" pitchFamily="49" charset="0"/>
              </a:rPr>
              <a:t>n</a:t>
            </a:r>
            <a:r>
              <a:rPr lang="en-US" altLang="zh-CN" sz="2000" kern="100" dirty="0">
                <a:latin typeface="DejaVuSansMono Nerd Font Mono" panose="020B0609030804020204" pitchFamily="49" charset="0"/>
                <a:ea typeface="DejaVuSansMono Nerd Font Mono" panose="020B0609030804020204" pitchFamily="49" charset="0"/>
                <a:cs typeface="DejaVuSansMono Nerd Font Mono" panose="020B0609030804020204" pitchFamily="49" charset="0"/>
              </a:rPr>
              <a:t> = entropy(</a:t>
            </a:r>
            <a:r>
              <a:rPr lang="en-US" altLang="zh-CN" sz="2000" kern="100" dirty="0" err="1">
                <a:latin typeface="DejaVuSansMono Nerd Font Mono" panose="020B0609030804020204" pitchFamily="49" charset="0"/>
                <a:ea typeface="DejaVuSansMono Nerd Font Mono" panose="020B0609030804020204" pitchFamily="49" charset="0"/>
                <a:cs typeface="DejaVuSansMono Nerd Font Mono" panose="020B0609030804020204" pitchFamily="49" charset="0"/>
              </a:rPr>
              <a:t>y</a:t>
            </a:r>
            <a:r>
              <a:rPr lang="en-US" altLang="zh-CN" sz="2000" kern="100" baseline="-25000" dirty="0" err="1">
                <a:latin typeface="DejaVuSansMono Nerd Font Mono" panose="020B0609030804020204" pitchFamily="49" charset="0"/>
                <a:ea typeface="DejaVuSansMono Nerd Font Mono" panose="020B0609030804020204" pitchFamily="49" charset="0"/>
                <a:cs typeface="DejaVuSansMono Nerd Font Mono" panose="020B0609030804020204" pitchFamily="49" charset="0"/>
              </a:rPr>
              <a:t>n</a:t>
            </a:r>
            <a:r>
              <a:rPr lang="en-US" altLang="zh-CN" sz="2000" kern="100" dirty="0">
                <a:latin typeface="DejaVuSansMono Nerd Font Mono" panose="020B0609030804020204" pitchFamily="49" charset="0"/>
                <a:ea typeface="DejaVuSansMono Nerd Font Mono" panose="020B0609030804020204" pitchFamily="49" charset="0"/>
                <a:cs typeface="DejaVuSansMono Nerd Font Mono" panose="020B0609030804020204" pitchFamily="49" charset="0"/>
              </a:rPr>
              <a:t>)</a:t>
            </a:r>
          </a:p>
          <a:p>
            <a:pPr algn="just">
              <a:spcAft>
                <a:spcPts val="0"/>
              </a:spcAft>
            </a:pPr>
            <a:r>
              <a:rPr lang="en-US" altLang="zh-CN" sz="2000" b="1" kern="100" dirty="0">
                <a:latin typeface="DejaVuSansMono Nerd Font Mono" panose="020B0609030804020204" pitchFamily="49" charset="0"/>
                <a:ea typeface="DejaVuSansMono Nerd Font Mono" panose="020B0609030804020204" pitchFamily="49" charset="0"/>
                <a:cs typeface="DejaVuSansMono Nerd Font Mono" panose="020B0609030804020204" pitchFamily="49" charset="0"/>
              </a:rPr>
              <a:t>	if</a:t>
            </a:r>
            <a:r>
              <a:rPr lang="en-US" altLang="zh-CN" sz="2000" kern="100" dirty="0">
                <a:latin typeface="DejaVuSansMono Nerd Font Mono" panose="020B0609030804020204" pitchFamily="49" charset="0"/>
                <a:ea typeface="DejaVuSansMono Nerd Font Mono" panose="020B0609030804020204" pitchFamily="49" charset="0"/>
                <a:cs typeface="DejaVuSansMono Nerd Font Mono" panose="020B0609030804020204" pitchFamily="49" charset="0"/>
              </a:rPr>
              <a:t> e &lt; E</a:t>
            </a:r>
            <a:r>
              <a:rPr lang="en-US" altLang="zh-CN" sz="2000" kern="100" baseline="-25000" dirty="0">
                <a:latin typeface="DejaVuSansMono Nerd Font Mono" panose="020B0609030804020204" pitchFamily="49" charset="0"/>
                <a:ea typeface="DejaVuSansMono Nerd Font Mono" panose="020B0609030804020204" pitchFamily="49" charset="0"/>
                <a:cs typeface="DejaVuSansMono Nerd Font Mono" panose="020B0609030804020204" pitchFamily="49" charset="0"/>
              </a:rPr>
              <a:t>T</a:t>
            </a:r>
            <a:r>
              <a:rPr lang="en-US" altLang="zh-CN" sz="2000" kern="100" dirty="0">
                <a:latin typeface="DejaVuSansMono Nerd Font Mono" panose="020B0609030804020204" pitchFamily="49" charset="0"/>
                <a:ea typeface="DejaVuSansMono Nerd Font Mono" panose="020B0609030804020204" pitchFamily="49" charset="0"/>
                <a:cs typeface="DejaVuSansMono Nerd Font Mono" panose="020B0609030804020204" pitchFamily="49" charset="0"/>
              </a:rPr>
              <a:t> </a:t>
            </a:r>
            <a:r>
              <a:rPr lang="en-US" altLang="zh-CN" sz="2000" b="1" kern="100" dirty="0">
                <a:latin typeface="DejaVuSansMono Nerd Font Mono" panose="020B0609030804020204" pitchFamily="49" charset="0"/>
                <a:ea typeface="DejaVuSansMono Nerd Font Mono" panose="020B0609030804020204" pitchFamily="49" charset="0"/>
                <a:cs typeface="DejaVuSansMono Nerd Font Mono" panose="020B0609030804020204" pitchFamily="49" charset="0"/>
              </a:rPr>
              <a:t>then</a:t>
            </a:r>
          </a:p>
          <a:p>
            <a:pPr algn="just">
              <a:spcAft>
                <a:spcPts val="0"/>
              </a:spcAft>
            </a:pPr>
            <a:r>
              <a:rPr lang="en-US" altLang="zh-CN" sz="2000" b="1" kern="100" dirty="0">
                <a:latin typeface="DejaVuSansMono Nerd Font Mono" panose="020B0609030804020204" pitchFamily="49" charset="0"/>
                <a:ea typeface="DejaVuSansMono Nerd Font Mono" panose="020B0609030804020204" pitchFamily="49" charset="0"/>
                <a:cs typeface="DejaVuSansMono Nerd Font Mono" panose="020B0609030804020204" pitchFamily="49" charset="0"/>
              </a:rPr>
              <a:t>		</a:t>
            </a:r>
            <a:r>
              <a:rPr lang="en-US" altLang="zh-CN" sz="2000" kern="100" dirty="0">
                <a:latin typeface="DejaVuSansMono Nerd Font Mono" panose="020B0609030804020204" pitchFamily="49" charset="0"/>
                <a:ea typeface="DejaVuSansMono Nerd Font Mono" panose="020B0609030804020204" pitchFamily="49" charset="0"/>
                <a:cs typeface="DejaVuSansMono Nerd Font Mono" panose="020B0609030804020204" pitchFamily="49" charset="0"/>
              </a:rPr>
              <a:t>return argmax(</a:t>
            </a:r>
            <a:r>
              <a:rPr lang="en-US" altLang="zh-CN" sz="2000" kern="100" dirty="0" err="1">
                <a:latin typeface="DejaVuSansMono Nerd Font Mono" panose="020B0609030804020204" pitchFamily="49" charset="0"/>
                <a:ea typeface="DejaVuSansMono Nerd Font Mono" panose="020B0609030804020204" pitchFamily="49" charset="0"/>
                <a:cs typeface="DejaVuSansMono Nerd Font Mono" panose="020B0609030804020204" pitchFamily="49" charset="0"/>
              </a:rPr>
              <a:t>y</a:t>
            </a:r>
            <a:r>
              <a:rPr lang="en-US" altLang="zh-CN" sz="2000" kern="100" baseline="-25000" dirty="0" err="1">
                <a:latin typeface="DejaVuSansMono Nerd Font Mono" panose="020B0609030804020204" pitchFamily="49" charset="0"/>
                <a:ea typeface="DejaVuSansMono Nerd Font Mono" panose="020B0609030804020204" pitchFamily="49" charset="0"/>
                <a:cs typeface="DejaVuSansMono Nerd Font Mono" panose="020B0609030804020204" pitchFamily="49" charset="0"/>
              </a:rPr>
              <a:t>n</a:t>
            </a:r>
            <a:r>
              <a:rPr lang="en-US" altLang="zh-CN" sz="2000" kern="100" dirty="0">
                <a:latin typeface="DejaVuSansMono Nerd Font Mono" panose="020B0609030804020204" pitchFamily="49" charset="0"/>
                <a:ea typeface="DejaVuSansMono Nerd Font Mono" panose="020B0609030804020204" pitchFamily="49" charset="0"/>
                <a:cs typeface="DejaVuSansMono Nerd Font Mono" panose="020B0609030804020204" pitchFamily="49" charset="0"/>
              </a:rPr>
              <a:t>)</a:t>
            </a:r>
            <a:endParaRPr lang="en-US" altLang="zh-CN" sz="2000" kern="100" dirty="0">
              <a:latin typeface="DejaVuSansMono Nerd Font Mono" panose="020B0609030804020204" pitchFamily="49" charset="0"/>
              <a:cs typeface="DejaVuSansMono Nerd Font Mono" panose="020B0609030804020204" pitchFamily="49" charset="0"/>
            </a:endParaRPr>
          </a:p>
          <a:p>
            <a:pPr algn="just">
              <a:spcAft>
                <a:spcPts val="0"/>
              </a:spcAft>
            </a:pPr>
            <a:r>
              <a:rPr lang="en-US" altLang="zh-CN" sz="2000" b="1" kern="100" dirty="0">
                <a:latin typeface="DejaVuSansMono Nerd Font Mono" panose="020B0609030804020204" pitchFamily="49" charset="0"/>
                <a:ea typeface="DejaVuSansMono Nerd Font Mono" panose="020B0609030804020204" pitchFamily="49" charset="0"/>
                <a:cs typeface="DejaVuSansMono Nerd Font Mono" panose="020B0609030804020204" pitchFamily="49" charset="0"/>
              </a:rPr>
              <a:t>	End if</a:t>
            </a:r>
            <a:endParaRPr lang="zh-CN" altLang="zh-CN" sz="2000" kern="100" dirty="0">
              <a:latin typeface="DejaVuSansMono Nerd Font Mono" panose="020B0609030804020204" pitchFamily="49" charset="0"/>
              <a:ea typeface="宋体" panose="02010600030101010101" pitchFamily="2" charset="-122"/>
              <a:cs typeface="DejaVuSansMono Nerd Font Mono" panose="020B0609030804020204" pitchFamily="49" charset="0"/>
            </a:endParaRPr>
          </a:p>
          <a:p>
            <a:pPr algn="just">
              <a:spcAft>
                <a:spcPts val="0"/>
              </a:spcAft>
            </a:pPr>
            <a:r>
              <a:rPr lang="en-US" altLang="zh-CN" sz="2000" b="1" kern="100" dirty="0">
                <a:latin typeface="DejaVuSansMono Nerd Font Mono" panose="020B0609030804020204" pitchFamily="49" charset="0"/>
                <a:ea typeface="DejaVuSansMono Nerd Font Mono" panose="020B0609030804020204" pitchFamily="49" charset="0"/>
                <a:cs typeface="DejaVuSansMono Nerd Font Mono" panose="020B0609030804020204" pitchFamily="49" charset="0"/>
              </a:rPr>
              <a:t>End for</a:t>
            </a:r>
            <a:endParaRPr lang="zh-CN" altLang="zh-CN" sz="2000" kern="100" dirty="0">
              <a:latin typeface="DejaVuSansMono Nerd Font Mono" panose="020B0609030804020204" pitchFamily="49" charset="0"/>
              <a:ea typeface="宋体" panose="02010600030101010101" pitchFamily="2" charset="-122"/>
              <a:cs typeface="DejaVuSansMono Nerd Font Mono" panose="020B0609030804020204" pitchFamily="49" charset="0"/>
            </a:endParaRPr>
          </a:p>
          <a:p>
            <a:pPr algn="just">
              <a:spcAft>
                <a:spcPts val="0"/>
              </a:spcAft>
            </a:pPr>
            <a:r>
              <a:rPr lang="en-US" altLang="zh-CN" sz="2000" b="1" kern="100" dirty="0">
                <a:latin typeface="DejaVuSansMono Nerd Font Mono" panose="020B0609030804020204" pitchFamily="49" charset="0"/>
                <a:ea typeface="DejaVuSansMono Nerd Font Mono" panose="020B0609030804020204" pitchFamily="49" charset="0"/>
                <a:cs typeface="DejaVuSansMono Nerd Font Mono" panose="020B0609030804020204" pitchFamily="49" charset="0"/>
              </a:rPr>
              <a:t>If</a:t>
            </a:r>
            <a:r>
              <a:rPr lang="en-US" altLang="zh-CN" sz="2000" kern="100" dirty="0">
                <a:latin typeface="DejaVuSansMono Nerd Font Mono" panose="020B0609030804020204" pitchFamily="49" charset="0"/>
                <a:ea typeface="DejaVuSansMono Nerd Font Mono" panose="020B0609030804020204" pitchFamily="49" charset="0"/>
                <a:cs typeface="DejaVuSansMono Nerd Font Mono" panose="020B0609030804020204" pitchFamily="49" charset="0"/>
              </a:rPr>
              <a:t> the question is solvable</a:t>
            </a:r>
            <a:endParaRPr lang="en-US" altLang="zh-CN" sz="2000" kern="100" dirty="0">
              <a:latin typeface="DejaVuSansMono Nerd Font Mono" panose="020B0609030804020204" pitchFamily="49" charset="0"/>
              <a:ea typeface="宋体" panose="02010600030101010101" pitchFamily="2" charset="-122"/>
              <a:cs typeface="DejaVuSansMono Nerd Font Mono" panose="020B0609030804020204" pitchFamily="49" charset="0"/>
            </a:endParaRPr>
          </a:p>
          <a:p>
            <a:pPr algn="just">
              <a:spcAft>
                <a:spcPts val="0"/>
              </a:spcAft>
            </a:pPr>
            <a:r>
              <a:rPr lang="en-US" altLang="zh-CN" sz="2000" kern="100" dirty="0">
                <a:latin typeface="DejaVuSansMono Nerd Font Mono" panose="020B0609030804020204" pitchFamily="49" charset="0"/>
                <a:ea typeface="宋体" panose="02010600030101010101" pitchFamily="2" charset="-122"/>
                <a:cs typeface="DejaVuSansMono Nerd Font Mono" panose="020B0609030804020204" pitchFamily="49" charset="0"/>
              </a:rPr>
              <a:t>	</a:t>
            </a:r>
            <a:r>
              <a:rPr lang="en-US" altLang="zh-CN" sz="2000" kern="100" dirty="0">
                <a:latin typeface="DejaVuSansMono Nerd Font Mono" panose="020B0609030804020204" pitchFamily="49" charset="0"/>
                <a:ea typeface="DejaVuSansMono Nerd Font Mono" panose="020B0609030804020204" pitchFamily="49" charset="0"/>
                <a:cs typeface="DejaVuSansMono Nerd Font Mono" panose="020B0609030804020204" pitchFamily="49" charset="0"/>
              </a:rPr>
              <a:t>return </a:t>
            </a:r>
            <a:r>
              <a:rPr lang="en-US" altLang="zh-CN" sz="2000" kern="100" dirty="0" err="1">
                <a:latin typeface="DejaVuSansMono Nerd Font Mono" panose="020B0609030804020204" pitchFamily="49" charset="0"/>
                <a:ea typeface="DejaVuSansMono Nerd Font Mono" panose="020B0609030804020204" pitchFamily="49" charset="0"/>
                <a:cs typeface="DejaVuSansMono Nerd Font Mono" panose="020B0609030804020204" pitchFamily="49" charset="0"/>
              </a:rPr>
              <a:t>z</a:t>
            </a:r>
            <a:r>
              <a:rPr lang="en-US" altLang="zh-CN" sz="2000" kern="100" baseline="-25000" dirty="0" err="1">
                <a:latin typeface="DejaVuSansMono Nerd Font Mono" panose="020B0609030804020204" pitchFamily="49" charset="0"/>
                <a:ea typeface="DejaVuSansMono Nerd Font Mono" panose="020B0609030804020204" pitchFamily="49" charset="0"/>
                <a:cs typeface="DejaVuSansMono Nerd Font Mono" panose="020B0609030804020204" pitchFamily="49" charset="0"/>
              </a:rPr>
              <a:t>N</a:t>
            </a:r>
            <a:endParaRPr lang="zh-CN" altLang="zh-CN" sz="2000" kern="100" dirty="0">
              <a:latin typeface="DejaVuSansMono Nerd Font Mono" panose="020B0609030804020204" pitchFamily="49" charset="0"/>
              <a:ea typeface="宋体" panose="02010600030101010101" pitchFamily="2" charset="-122"/>
              <a:cs typeface="DejaVuSansMono Nerd Font Mono" panose="020B0609030804020204" pitchFamily="49" charset="0"/>
            </a:endParaRPr>
          </a:p>
          <a:p>
            <a:pPr algn="just">
              <a:spcAft>
                <a:spcPts val="0"/>
              </a:spcAft>
            </a:pPr>
            <a:r>
              <a:rPr lang="en-US" altLang="zh-CN" sz="2000" b="1" kern="100" dirty="0">
                <a:latin typeface="DejaVuSansMono Nerd Font Mono" panose="020B0609030804020204" pitchFamily="49" charset="0"/>
                <a:ea typeface="DejaVuSansMono Nerd Font Mono" panose="020B0609030804020204" pitchFamily="49" charset="0"/>
                <a:cs typeface="DejaVuSansMono Nerd Font Mono" panose="020B0609030804020204" pitchFamily="49" charset="0"/>
              </a:rPr>
              <a:t>Else</a:t>
            </a:r>
          </a:p>
          <a:p>
            <a:pPr algn="just">
              <a:spcAft>
                <a:spcPts val="0"/>
              </a:spcAft>
            </a:pPr>
            <a:r>
              <a:rPr lang="en-US" altLang="zh-CN" sz="2000" b="1" kern="100" dirty="0">
                <a:latin typeface="DejaVuSansMono Nerd Font Mono" panose="020B0609030804020204" pitchFamily="49" charset="0"/>
                <a:ea typeface="DejaVuSansMono Nerd Font Mono" panose="020B0609030804020204" pitchFamily="49" charset="0"/>
                <a:cs typeface="DejaVuSansMono Nerd Font Mono" panose="020B0609030804020204" pitchFamily="49" charset="0"/>
              </a:rPr>
              <a:t>	</a:t>
            </a:r>
            <a:r>
              <a:rPr lang="en-US" altLang="zh-CN" sz="2000" kern="100" dirty="0">
                <a:latin typeface="DejaVuSansMono Nerd Font Mono" panose="020B0609030804020204" pitchFamily="49" charset="0"/>
                <a:ea typeface="DejaVuSansMono Nerd Font Mono" panose="020B0609030804020204" pitchFamily="49" charset="0"/>
                <a:cs typeface="DejaVuSansMono Nerd Font Mono" panose="020B0609030804020204" pitchFamily="49" charset="0"/>
              </a:rPr>
              <a:t>return unsolvable question to the server</a:t>
            </a:r>
            <a:endParaRPr lang="zh-CN" altLang="zh-CN" sz="2000" kern="100" dirty="0">
              <a:effectLst/>
              <a:latin typeface="DejaVuSansMono Nerd Font Mono" panose="020B0609030804020204" pitchFamily="49" charset="0"/>
              <a:ea typeface="宋体" panose="02010600030101010101" pitchFamily="2" charset="-122"/>
              <a:cs typeface="DejaVuSansMono Nerd Font Mono" panose="020B0609030804020204" pitchFamily="49" charset="0"/>
            </a:endParaRPr>
          </a:p>
        </p:txBody>
      </p:sp>
    </p:spTree>
    <p:extLst>
      <p:ext uri="{BB962C8B-B14F-4D97-AF65-F5344CB8AC3E}">
        <p14:creationId xmlns:p14="http://schemas.microsoft.com/office/powerpoint/2010/main" val="416848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文本&#10;&#10;描述已自动生成">
            <a:extLst>
              <a:ext uri="{FF2B5EF4-FFF2-40B4-BE49-F238E27FC236}">
                <a16:creationId xmlns:a16="http://schemas.microsoft.com/office/drawing/2014/main" id="{D2BBFC45-1F3B-4E78-827D-705BB96916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3722" y="293046"/>
            <a:ext cx="3314700" cy="571500"/>
          </a:xfrm>
          <a:prstGeom prst="rect">
            <a:avLst/>
          </a:prstGeom>
        </p:spPr>
      </p:pic>
      <p:sp>
        <p:nvSpPr>
          <p:cNvPr id="6" name="矩形 5">
            <a:extLst>
              <a:ext uri="{FF2B5EF4-FFF2-40B4-BE49-F238E27FC236}">
                <a16:creationId xmlns:a16="http://schemas.microsoft.com/office/drawing/2014/main" id="{B8934DF0-30CF-469B-9299-6939E488B7F7}"/>
              </a:ext>
            </a:extLst>
          </p:cNvPr>
          <p:cNvSpPr/>
          <p:nvPr/>
        </p:nvSpPr>
        <p:spPr>
          <a:xfrm>
            <a:off x="418289" y="1014582"/>
            <a:ext cx="11537006" cy="45719"/>
          </a:xfrm>
          <a:prstGeom prst="rect">
            <a:avLst/>
          </a:prstGeom>
          <a:gradFill flip="none" rotWithShape="1">
            <a:gsLst>
              <a:gs pos="0">
                <a:schemeClr val="accent1">
                  <a:lumMod val="45000"/>
                  <a:lumOff val="55000"/>
                </a:schemeClr>
              </a:gs>
              <a:gs pos="22000">
                <a:schemeClr val="accent1">
                  <a:lumMod val="45000"/>
                  <a:lumOff val="55000"/>
                </a:schemeClr>
              </a:gs>
              <a:gs pos="95918">
                <a:srgbClr val="FFCCFF"/>
              </a:gs>
              <a:gs pos="69000">
                <a:srgbClr val="CCCCF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a:extLst>
              <a:ext uri="{FF2B5EF4-FFF2-40B4-BE49-F238E27FC236}">
                <a16:creationId xmlns:a16="http://schemas.microsoft.com/office/drawing/2014/main" id="{73365029-E3CB-4602-8116-0F61993CFDA8}"/>
              </a:ext>
            </a:extLst>
          </p:cNvPr>
          <p:cNvSpPr txBox="1"/>
          <p:nvPr/>
        </p:nvSpPr>
        <p:spPr>
          <a:xfrm>
            <a:off x="418289" y="255630"/>
            <a:ext cx="4174541" cy="646331"/>
          </a:xfrm>
          <a:prstGeom prst="rect">
            <a:avLst/>
          </a:prstGeom>
          <a:noFill/>
        </p:spPr>
        <p:txBody>
          <a:bodyPr wrap="none" rtlCol="0">
            <a:spAutoFit/>
          </a:bodyPr>
          <a:lstStyle/>
          <a:p>
            <a:r>
              <a:rPr lang="en-US" altLang="zh-CN" sz="3600" b="1" dirty="0"/>
              <a:t>Adaptive Attention</a:t>
            </a:r>
            <a:endParaRPr lang="zh-CN" altLang="en-US" sz="3600" b="1" dirty="0"/>
          </a:p>
        </p:txBody>
      </p:sp>
      <p:pic>
        <p:nvPicPr>
          <p:cNvPr id="9" name="Content Placeholder 4">
            <a:extLst>
              <a:ext uri="{FF2B5EF4-FFF2-40B4-BE49-F238E27FC236}">
                <a16:creationId xmlns:a16="http://schemas.microsoft.com/office/drawing/2014/main" id="{8934111E-2DDE-4A99-BDD3-80A7AF213460}"/>
              </a:ext>
            </a:extLst>
          </p:cNvPr>
          <p:cNvPicPr>
            <a:picLocks noGrp="1" noChangeAspect="1"/>
          </p:cNvPicPr>
          <p:nvPr>
            <p:ph idx="1"/>
          </p:nvPr>
        </p:nvPicPr>
        <p:blipFill>
          <a:blip r:embed="rId3"/>
          <a:stretch>
            <a:fillRect/>
          </a:stretch>
        </p:blipFill>
        <p:spPr>
          <a:xfrm>
            <a:off x="479805" y="1741107"/>
            <a:ext cx="4051508" cy="4102311"/>
          </a:xfrm>
          <a:prstGeom prst="rect">
            <a:avLst/>
          </a:prstGeom>
        </p:spPr>
      </p:pic>
      <p:pic>
        <p:nvPicPr>
          <p:cNvPr id="2" name="Picture 1">
            <a:extLst>
              <a:ext uri="{FF2B5EF4-FFF2-40B4-BE49-F238E27FC236}">
                <a16:creationId xmlns:a16="http://schemas.microsoft.com/office/drawing/2014/main" id="{812002F4-E899-4F4F-9AE5-8B792117024E}"/>
              </a:ext>
            </a:extLst>
          </p:cNvPr>
          <p:cNvPicPr>
            <a:picLocks noChangeAspect="1"/>
          </p:cNvPicPr>
          <p:nvPr/>
        </p:nvPicPr>
        <p:blipFill>
          <a:blip r:embed="rId4"/>
          <a:stretch>
            <a:fillRect/>
          </a:stretch>
        </p:blipFill>
        <p:spPr>
          <a:xfrm>
            <a:off x="8756409" y="3429000"/>
            <a:ext cx="2955786" cy="1741517"/>
          </a:xfrm>
          <a:prstGeom prst="rect">
            <a:avLst/>
          </a:prstGeom>
        </p:spPr>
      </p:pic>
      <p:sp>
        <p:nvSpPr>
          <p:cNvPr id="4" name="TextBox 3">
            <a:extLst>
              <a:ext uri="{FF2B5EF4-FFF2-40B4-BE49-F238E27FC236}">
                <a16:creationId xmlns:a16="http://schemas.microsoft.com/office/drawing/2014/main" id="{318D5A41-2192-4218-8FA9-4FE0C8452127}"/>
              </a:ext>
            </a:extLst>
          </p:cNvPr>
          <p:cNvSpPr txBox="1"/>
          <p:nvPr/>
        </p:nvSpPr>
        <p:spPr>
          <a:xfrm>
            <a:off x="1655618" y="5854072"/>
            <a:ext cx="2493818" cy="369332"/>
          </a:xfrm>
          <a:prstGeom prst="rect">
            <a:avLst/>
          </a:prstGeom>
          <a:noFill/>
        </p:spPr>
        <p:txBody>
          <a:bodyPr wrap="square" rtlCol="0">
            <a:spAutoFit/>
          </a:bodyPr>
          <a:lstStyle/>
          <a:p>
            <a:pPr algn="ctr"/>
            <a:r>
              <a:rPr lang="en-US" altLang="zh-CN" dirty="0"/>
              <a:t>Attention Mechanism</a:t>
            </a:r>
            <a:endParaRPr lang="zh-CN" altLang="en-US" dirty="0"/>
          </a:p>
        </p:txBody>
      </p:sp>
      <p:pic>
        <p:nvPicPr>
          <p:cNvPr id="11" name="Picture 10">
            <a:extLst>
              <a:ext uri="{FF2B5EF4-FFF2-40B4-BE49-F238E27FC236}">
                <a16:creationId xmlns:a16="http://schemas.microsoft.com/office/drawing/2014/main" id="{4E35DF58-BAFC-4E6D-A1DE-61D65C9EC60D}"/>
              </a:ext>
            </a:extLst>
          </p:cNvPr>
          <p:cNvPicPr>
            <a:picLocks noChangeAspect="1"/>
          </p:cNvPicPr>
          <p:nvPr/>
        </p:nvPicPr>
        <p:blipFill>
          <a:blip r:embed="rId5"/>
          <a:stretch>
            <a:fillRect/>
          </a:stretch>
        </p:blipFill>
        <p:spPr>
          <a:xfrm>
            <a:off x="5581113" y="2703558"/>
            <a:ext cx="2572416" cy="3139860"/>
          </a:xfrm>
          <a:prstGeom prst="rect">
            <a:avLst/>
          </a:prstGeom>
        </p:spPr>
      </p:pic>
      <p:sp>
        <p:nvSpPr>
          <p:cNvPr id="12" name="TextBox 11">
            <a:extLst>
              <a:ext uri="{FF2B5EF4-FFF2-40B4-BE49-F238E27FC236}">
                <a16:creationId xmlns:a16="http://schemas.microsoft.com/office/drawing/2014/main" id="{522BA577-A439-4EBE-B456-9EB5E1019F9A}"/>
              </a:ext>
            </a:extLst>
          </p:cNvPr>
          <p:cNvSpPr txBox="1"/>
          <p:nvPr/>
        </p:nvSpPr>
        <p:spPr>
          <a:xfrm>
            <a:off x="5548748" y="5854072"/>
            <a:ext cx="2493818" cy="369332"/>
          </a:xfrm>
          <a:prstGeom prst="rect">
            <a:avLst/>
          </a:prstGeom>
          <a:noFill/>
        </p:spPr>
        <p:txBody>
          <a:bodyPr wrap="square" rtlCol="0">
            <a:spAutoFit/>
          </a:bodyPr>
          <a:lstStyle/>
          <a:p>
            <a:pPr algn="ctr"/>
            <a:r>
              <a:rPr lang="en-US" altLang="zh-CN" dirty="0"/>
              <a:t>Multi-Head Attention</a:t>
            </a:r>
            <a:endParaRPr lang="zh-CN" altLang="en-US" dirty="0"/>
          </a:p>
        </p:txBody>
      </p:sp>
      <p:sp>
        <p:nvSpPr>
          <p:cNvPr id="13" name="TextBox 12">
            <a:extLst>
              <a:ext uri="{FF2B5EF4-FFF2-40B4-BE49-F238E27FC236}">
                <a16:creationId xmlns:a16="http://schemas.microsoft.com/office/drawing/2014/main" id="{50F26595-FC4C-44D1-8BD4-0592F1A635F3}"/>
              </a:ext>
            </a:extLst>
          </p:cNvPr>
          <p:cNvSpPr txBox="1"/>
          <p:nvPr/>
        </p:nvSpPr>
        <p:spPr>
          <a:xfrm>
            <a:off x="8756408" y="5842931"/>
            <a:ext cx="3102013" cy="369332"/>
          </a:xfrm>
          <a:prstGeom prst="rect">
            <a:avLst/>
          </a:prstGeom>
          <a:noFill/>
        </p:spPr>
        <p:txBody>
          <a:bodyPr wrap="square" rtlCol="0">
            <a:spAutoFit/>
          </a:bodyPr>
          <a:lstStyle/>
          <a:p>
            <a:pPr algn="ctr"/>
            <a:r>
              <a:rPr lang="en-US" altLang="zh-CN" dirty="0"/>
              <a:t>Adaptive Attention Span</a:t>
            </a:r>
            <a:endParaRPr lang="zh-CN" altLang="en-US" dirty="0"/>
          </a:p>
        </p:txBody>
      </p:sp>
    </p:spTree>
    <p:extLst>
      <p:ext uri="{BB962C8B-B14F-4D97-AF65-F5344CB8AC3E}">
        <p14:creationId xmlns:p14="http://schemas.microsoft.com/office/powerpoint/2010/main" val="1166357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文本&#10;&#10;描述已自动生成">
            <a:extLst>
              <a:ext uri="{FF2B5EF4-FFF2-40B4-BE49-F238E27FC236}">
                <a16:creationId xmlns:a16="http://schemas.microsoft.com/office/drawing/2014/main" id="{3F74C0B7-F67D-4313-8F86-422BC75F44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3722" y="293046"/>
            <a:ext cx="3314700" cy="571500"/>
          </a:xfrm>
          <a:prstGeom prst="rect">
            <a:avLst/>
          </a:prstGeom>
        </p:spPr>
      </p:pic>
      <p:sp>
        <p:nvSpPr>
          <p:cNvPr id="9" name="矩形 8">
            <a:extLst>
              <a:ext uri="{FF2B5EF4-FFF2-40B4-BE49-F238E27FC236}">
                <a16:creationId xmlns:a16="http://schemas.microsoft.com/office/drawing/2014/main" id="{30E419CA-9089-4BD3-BCA5-F00EA469916A}"/>
              </a:ext>
            </a:extLst>
          </p:cNvPr>
          <p:cNvSpPr/>
          <p:nvPr/>
        </p:nvSpPr>
        <p:spPr>
          <a:xfrm>
            <a:off x="418289" y="1014582"/>
            <a:ext cx="11537006" cy="45719"/>
          </a:xfrm>
          <a:prstGeom prst="rect">
            <a:avLst/>
          </a:prstGeom>
          <a:gradFill flip="none" rotWithShape="1">
            <a:gsLst>
              <a:gs pos="0">
                <a:schemeClr val="accent1">
                  <a:lumMod val="45000"/>
                  <a:lumOff val="55000"/>
                </a:schemeClr>
              </a:gs>
              <a:gs pos="22000">
                <a:schemeClr val="accent1">
                  <a:lumMod val="45000"/>
                  <a:lumOff val="55000"/>
                </a:schemeClr>
              </a:gs>
              <a:gs pos="95918">
                <a:srgbClr val="FFCCFF"/>
              </a:gs>
              <a:gs pos="69000">
                <a:srgbClr val="CCCCF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文本框 9">
            <a:extLst>
              <a:ext uri="{FF2B5EF4-FFF2-40B4-BE49-F238E27FC236}">
                <a16:creationId xmlns:a16="http://schemas.microsoft.com/office/drawing/2014/main" id="{655211D0-D2CB-48CF-8340-E5731258C69D}"/>
              </a:ext>
            </a:extLst>
          </p:cNvPr>
          <p:cNvSpPr txBox="1"/>
          <p:nvPr/>
        </p:nvSpPr>
        <p:spPr>
          <a:xfrm>
            <a:off x="418289" y="255630"/>
            <a:ext cx="3435556" cy="646331"/>
          </a:xfrm>
          <a:prstGeom prst="rect">
            <a:avLst/>
          </a:prstGeom>
          <a:noFill/>
        </p:spPr>
        <p:txBody>
          <a:bodyPr wrap="none" rtlCol="0">
            <a:spAutoFit/>
          </a:bodyPr>
          <a:lstStyle/>
          <a:p>
            <a:r>
              <a:rPr lang="en-US" altLang="zh-CN" sz="3600" b="1" dirty="0"/>
              <a:t>Team Members</a:t>
            </a:r>
            <a:endParaRPr lang="zh-CN" altLang="en-US" sz="3600" b="1" dirty="0"/>
          </a:p>
        </p:txBody>
      </p:sp>
      <p:pic>
        <p:nvPicPr>
          <p:cNvPr id="12" name="图片 11" descr="穿着绿色衣服的人在河边&#10;&#10;描述已自动生成">
            <a:extLst>
              <a:ext uri="{FF2B5EF4-FFF2-40B4-BE49-F238E27FC236}">
                <a16:creationId xmlns:a16="http://schemas.microsoft.com/office/drawing/2014/main" id="{AED49175-E1EF-4B35-B03B-D5600E03B53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8581"/>
          <a:stretch/>
        </p:blipFill>
        <p:spPr>
          <a:xfrm>
            <a:off x="948816" y="1682885"/>
            <a:ext cx="2350850" cy="3429000"/>
          </a:xfrm>
          <a:prstGeom prst="rect">
            <a:avLst/>
          </a:prstGeom>
        </p:spPr>
      </p:pic>
      <p:pic>
        <p:nvPicPr>
          <p:cNvPr id="14" name="图片 13" descr="女人抱着猫&#10;&#10;描述已自动生成">
            <a:extLst>
              <a:ext uri="{FF2B5EF4-FFF2-40B4-BE49-F238E27FC236}">
                <a16:creationId xmlns:a16="http://schemas.microsoft.com/office/drawing/2014/main" id="{23CD136C-C24F-41DC-A88B-800CB508618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08947" y="1682885"/>
            <a:ext cx="2568183" cy="3429000"/>
          </a:xfrm>
          <a:prstGeom prst="rect">
            <a:avLst/>
          </a:prstGeom>
        </p:spPr>
      </p:pic>
      <p:pic>
        <p:nvPicPr>
          <p:cNvPr id="16" name="图片 15" descr="穿白衬衫的人&#10;&#10;描述已自动生成">
            <a:extLst>
              <a:ext uri="{FF2B5EF4-FFF2-40B4-BE49-F238E27FC236}">
                <a16:creationId xmlns:a16="http://schemas.microsoft.com/office/drawing/2014/main" id="{B038512F-9CA2-4737-894E-D16B19E27A7D}"/>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b="17379"/>
          <a:stretch/>
        </p:blipFill>
        <p:spPr>
          <a:xfrm>
            <a:off x="8686411" y="1682884"/>
            <a:ext cx="2442031" cy="3429001"/>
          </a:xfrm>
          <a:prstGeom prst="rect">
            <a:avLst/>
          </a:prstGeom>
        </p:spPr>
      </p:pic>
      <p:sp>
        <p:nvSpPr>
          <p:cNvPr id="17" name="文本框 16">
            <a:extLst>
              <a:ext uri="{FF2B5EF4-FFF2-40B4-BE49-F238E27FC236}">
                <a16:creationId xmlns:a16="http://schemas.microsoft.com/office/drawing/2014/main" id="{7D06B9C8-806C-4D2F-9060-CE5955F9B2BD}"/>
              </a:ext>
            </a:extLst>
          </p:cNvPr>
          <p:cNvSpPr txBox="1"/>
          <p:nvPr/>
        </p:nvSpPr>
        <p:spPr>
          <a:xfrm>
            <a:off x="1303507" y="5381753"/>
            <a:ext cx="1457450" cy="461665"/>
          </a:xfrm>
          <a:prstGeom prst="rect">
            <a:avLst/>
          </a:prstGeom>
          <a:noFill/>
        </p:spPr>
        <p:txBody>
          <a:bodyPr wrap="none" rtlCol="0">
            <a:spAutoFit/>
          </a:bodyPr>
          <a:lstStyle/>
          <a:p>
            <a:r>
              <a:rPr lang="en-US" altLang="zh-CN" sz="2400" b="1" dirty="0"/>
              <a:t>Yihua Liu</a:t>
            </a:r>
            <a:endParaRPr lang="zh-CN" altLang="en-US" sz="2400" b="1" dirty="0"/>
          </a:p>
        </p:txBody>
      </p:sp>
      <p:sp>
        <p:nvSpPr>
          <p:cNvPr id="18" name="文本框 17">
            <a:extLst>
              <a:ext uri="{FF2B5EF4-FFF2-40B4-BE49-F238E27FC236}">
                <a16:creationId xmlns:a16="http://schemas.microsoft.com/office/drawing/2014/main" id="{D44B0D4A-20A1-46DE-8885-4C22692B8220}"/>
              </a:ext>
            </a:extLst>
          </p:cNvPr>
          <p:cNvSpPr txBox="1"/>
          <p:nvPr/>
        </p:nvSpPr>
        <p:spPr>
          <a:xfrm>
            <a:off x="4751690" y="5393838"/>
            <a:ext cx="2547492" cy="461665"/>
          </a:xfrm>
          <a:prstGeom prst="rect">
            <a:avLst/>
          </a:prstGeom>
          <a:noFill/>
        </p:spPr>
        <p:txBody>
          <a:bodyPr wrap="none" rtlCol="0">
            <a:spAutoFit/>
          </a:bodyPr>
          <a:lstStyle/>
          <a:p>
            <a:r>
              <a:rPr lang="en-US" altLang="zh-CN" sz="2400" b="1" dirty="0"/>
              <a:t>Shuocheng Chen</a:t>
            </a:r>
            <a:endParaRPr lang="zh-CN" altLang="en-US" sz="2400" b="1" dirty="0"/>
          </a:p>
        </p:txBody>
      </p:sp>
      <p:sp>
        <p:nvSpPr>
          <p:cNvPr id="19" name="文本框 18">
            <a:extLst>
              <a:ext uri="{FF2B5EF4-FFF2-40B4-BE49-F238E27FC236}">
                <a16:creationId xmlns:a16="http://schemas.microsoft.com/office/drawing/2014/main" id="{848BFEB4-18E5-4FEB-B748-0CB4327F802E}"/>
              </a:ext>
            </a:extLst>
          </p:cNvPr>
          <p:cNvSpPr txBox="1"/>
          <p:nvPr/>
        </p:nvSpPr>
        <p:spPr>
          <a:xfrm>
            <a:off x="9133817" y="5381752"/>
            <a:ext cx="1547218" cy="461665"/>
          </a:xfrm>
          <a:prstGeom prst="rect">
            <a:avLst/>
          </a:prstGeom>
          <a:noFill/>
        </p:spPr>
        <p:txBody>
          <a:bodyPr wrap="none" rtlCol="0">
            <a:spAutoFit/>
          </a:bodyPr>
          <a:lstStyle/>
          <a:p>
            <a:r>
              <a:rPr lang="en-US" altLang="zh-CN" sz="2400" b="1" dirty="0"/>
              <a:t>Yiming Ju</a:t>
            </a:r>
            <a:endParaRPr lang="zh-CN" altLang="en-US" sz="2400" b="1" dirty="0"/>
          </a:p>
        </p:txBody>
      </p:sp>
    </p:spTree>
    <p:extLst>
      <p:ext uri="{BB962C8B-B14F-4D97-AF65-F5344CB8AC3E}">
        <p14:creationId xmlns:p14="http://schemas.microsoft.com/office/powerpoint/2010/main" val="33216814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文本&#10;&#10;描述已自动生成">
            <a:extLst>
              <a:ext uri="{FF2B5EF4-FFF2-40B4-BE49-F238E27FC236}">
                <a16:creationId xmlns:a16="http://schemas.microsoft.com/office/drawing/2014/main" id="{D2BBFC45-1F3B-4E78-827D-705BB96916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3722" y="293046"/>
            <a:ext cx="3314700" cy="571500"/>
          </a:xfrm>
          <a:prstGeom prst="rect">
            <a:avLst/>
          </a:prstGeom>
        </p:spPr>
      </p:pic>
      <p:sp>
        <p:nvSpPr>
          <p:cNvPr id="6" name="矩形 5">
            <a:extLst>
              <a:ext uri="{FF2B5EF4-FFF2-40B4-BE49-F238E27FC236}">
                <a16:creationId xmlns:a16="http://schemas.microsoft.com/office/drawing/2014/main" id="{B8934DF0-30CF-469B-9299-6939E488B7F7}"/>
              </a:ext>
            </a:extLst>
          </p:cNvPr>
          <p:cNvSpPr/>
          <p:nvPr/>
        </p:nvSpPr>
        <p:spPr>
          <a:xfrm>
            <a:off x="418289" y="1014582"/>
            <a:ext cx="11537006" cy="45719"/>
          </a:xfrm>
          <a:prstGeom prst="rect">
            <a:avLst/>
          </a:prstGeom>
          <a:gradFill flip="none" rotWithShape="1">
            <a:gsLst>
              <a:gs pos="0">
                <a:schemeClr val="accent1">
                  <a:lumMod val="45000"/>
                  <a:lumOff val="55000"/>
                </a:schemeClr>
              </a:gs>
              <a:gs pos="22000">
                <a:schemeClr val="accent1">
                  <a:lumMod val="45000"/>
                  <a:lumOff val="55000"/>
                </a:schemeClr>
              </a:gs>
              <a:gs pos="95918">
                <a:srgbClr val="FFCCFF"/>
              </a:gs>
              <a:gs pos="69000">
                <a:srgbClr val="CCCCF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a:extLst>
              <a:ext uri="{FF2B5EF4-FFF2-40B4-BE49-F238E27FC236}">
                <a16:creationId xmlns:a16="http://schemas.microsoft.com/office/drawing/2014/main" id="{73365029-E3CB-4602-8116-0F61993CFDA8}"/>
              </a:ext>
            </a:extLst>
          </p:cNvPr>
          <p:cNvSpPr txBox="1"/>
          <p:nvPr/>
        </p:nvSpPr>
        <p:spPr>
          <a:xfrm>
            <a:off x="418289" y="255630"/>
            <a:ext cx="4038285" cy="646331"/>
          </a:xfrm>
          <a:prstGeom prst="rect">
            <a:avLst/>
          </a:prstGeom>
          <a:noFill/>
        </p:spPr>
        <p:txBody>
          <a:bodyPr wrap="none" rtlCol="0">
            <a:spAutoFit/>
          </a:bodyPr>
          <a:lstStyle/>
          <a:p>
            <a:r>
              <a:rPr lang="en-US" altLang="zh-CN" sz="3600" b="1" dirty="0"/>
              <a:t>Fp16 Quantization</a:t>
            </a:r>
            <a:endParaRPr lang="zh-CN" altLang="en-US" sz="3600" b="1" dirty="0"/>
          </a:p>
        </p:txBody>
      </p:sp>
      <p:pic>
        <p:nvPicPr>
          <p:cNvPr id="8" name="Picture 7">
            <a:extLst>
              <a:ext uri="{FF2B5EF4-FFF2-40B4-BE49-F238E27FC236}">
                <a16:creationId xmlns:a16="http://schemas.microsoft.com/office/drawing/2014/main" id="{35D91102-B29B-4439-960B-D9FE3113DCD9}"/>
              </a:ext>
            </a:extLst>
          </p:cNvPr>
          <p:cNvPicPr>
            <a:picLocks noChangeAspect="1"/>
          </p:cNvPicPr>
          <p:nvPr/>
        </p:nvPicPr>
        <p:blipFill>
          <a:blip r:embed="rId3"/>
          <a:stretch>
            <a:fillRect/>
          </a:stretch>
        </p:blipFill>
        <p:spPr>
          <a:xfrm>
            <a:off x="979141" y="3887270"/>
            <a:ext cx="7564581" cy="2409805"/>
          </a:xfrm>
          <a:prstGeom prst="rect">
            <a:avLst/>
          </a:prstGeom>
        </p:spPr>
      </p:pic>
      <p:pic>
        <p:nvPicPr>
          <p:cNvPr id="9" name="Picture 8">
            <a:extLst>
              <a:ext uri="{FF2B5EF4-FFF2-40B4-BE49-F238E27FC236}">
                <a16:creationId xmlns:a16="http://schemas.microsoft.com/office/drawing/2014/main" id="{C7FB1EB3-8469-4DCE-925E-CB7B65C7F56A}"/>
              </a:ext>
            </a:extLst>
          </p:cNvPr>
          <p:cNvPicPr>
            <a:picLocks noChangeAspect="1"/>
          </p:cNvPicPr>
          <p:nvPr/>
        </p:nvPicPr>
        <p:blipFill>
          <a:blip r:embed="rId4"/>
          <a:stretch>
            <a:fillRect/>
          </a:stretch>
        </p:blipFill>
        <p:spPr>
          <a:xfrm>
            <a:off x="727365" y="1894025"/>
            <a:ext cx="6037929" cy="1993245"/>
          </a:xfrm>
          <a:prstGeom prst="rect">
            <a:avLst/>
          </a:prstGeom>
        </p:spPr>
      </p:pic>
      <p:sp>
        <p:nvSpPr>
          <p:cNvPr id="10" name="TextBox 9">
            <a:extLst>
              <a:ext uri="{FF2B5EF4-FFF2-40B4-BE49-F238E27FC236}">
                <a16:creationId xmlns:a16="http://schemas.microsoft.com/office/drawing/2014/main" id="{8770CB4C-DD23-4295-A1EE-93572E00B92A}"/>
              </a:ext>
            </a:extLst>
          </p:cNvPr>
          <p:cNvSpPr txBox="1"/>
          <p:nvPr/>
        </p:nvSpPr>
        <p:spPr>
          <a:xfrm>
            <a:off x="782782" y="1277108"/>
            <a:ext cx="4488873" cy="400110"/>
          </a:xfrm>
          <a:prstGeom prst="rect">
            <a:avLst/>
          </a:prstGeom>
          <a:noFill/>
        </p:spPr>
        <p:txBody>
          <a:bodyPr wrap="square" rtlCol="0">
            <a:spAutoFit/>
          </a:bodyPr>
          <a:lstStyle/>
          <a:p>
            <a:r>
              <a:rPr lang="en-US" altLang="zh-CN" sz="2000" dirty="0"/>
              <a:t>Floating Point defined by IEEE 754</a:t>
            </a:r>
            <a:endParaRPr lang="zh-CN" altLang="en-US" sz="2000" dirty="0"/>
          </a:p>
        </p:txBody>
      </p:sp>
    </p:spTree>
    <p:extLst>
      <p:ext uri="{BB962C8B-B14F-4D97-AF65-F5344CB8AC3E}">
        <p14:creationId xmlns:p14="http://schemas.microsoft.com/office/powerpoint/2010/main" val="22625548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文本&#10;&#10;描述已自动生成">
            <a:extLst>
              <a:ext uri="{FF2B5EF4-FFF2-40B4-BE49-F238E27FC236}">
                <a16:creationId xmlns:a16="http://schemas.microsoft.com/office/drawing/2014/main" id="{D2BBFC45-1F3B-4E78-827D-705BB96916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3722" y="293046"/>
            <a:ext cx="3314700" cy="571500"/>
          </a:xfrm>
          <a:prstGeom prst="rect">
            <a:avLst/>
          </a:prstGeom>
        </p:spPr>
      </p:pic>
      <p:sp>
        <p:nvSpPr>
          <p:cNvPr id="6" name="矩形 5">
            <a:extLst>
              <a:ext uri="{FF2B5EF4-FFF2-40B4-BE49-F238E27FC236}">
                <a16:creationId xmlns:a16="http://schemas.microsoft.com/office/drawing/2014/main" id="{B8934DF0-30CF-469B-9299-6939E488B7F7}"/>
              </a:ext>
            </a:extLst>
          </p:cNvPr>
          <p:cNvSpPr/>
          <p:nvPr/>
        </p:nvSpPr>
        <p:spPr>
          <a:xfrm>
            <a:off x="418289" y="1014582"/>
            <a:ext cx="11537006" cy="45719"/>
          </a:xfrm>
          <a:prstGeom prst="rect">
            <a:avLst/>
          </a:prstGeom>
          <a:gradFill flip="none" rotWithShape="1">
            <a:gsLst>
              <a:gs pos="0">
                <a:schemeClr val="accent1">
                  <a:lumMod val="45000"/>
                  <a:lumOff val="55000"/>
                </a:schemeClr>
              </a:gs>
              <a:gs pos="22000">
                <a:schemeClr val="accent1">
                  <a:lumMod val="45000"/>
                  <a:lumOff val="55000"/>
                </a:schemeClr>
              </a:gs>
              <a:gs pos="95918">
                <a:srgbClr val="FFCCFF"/>
              </a:gs>
              <a:gs pos="69000">
                <a:srgbClr val="CCCCF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a:extLst>
              <a:ext uri="{FF2B5EF4-FFF2-40B4-BE49-F238E27FC236}">
                <a16:creationId xmlns:a16="http://schemas.microsoft.com/office/drawing/2014/main" id="{73365029-E3CB-4602-8116-0F61993CFDA8}"/>
              </a:ext>
            </a:extLst>
          </p:cNvPr>
          <p:cNvSpPr txBox="1"/>
          <p:nvPr/>
        </p:nvSpPr>
        <p:spPr>
          <a:xfrm>
            <a:off x="418289" y="255630"/>
            <a:ext cx="4038285" cy="646331"/>
          </a:xfrm>
          <a:prstGeom prst="rect">
            <a:avLst/>
          </a:prstGeom>
          <a:noFill/>
        </p:spPr>
        <p:txBody>
          <a:bodyPr wrap="none" rtlCol="0">
            <a:spAutoFit/>
          </a:bodyPr>
          <a:lstStyle/>
          <a:p>
            <a:r>
              <a:rPr lang="en-US" altLang="zh-CN" sz="3600" b="1" dirty="0"/>
              <a:t>Fp16 Quantization</a:t>
            </a:r>
            <a:endParaRPr lang="zh-CN" altLang="en-US" sz="3600" b="1" dirty="0"/>
          </a:p>
        </p:txBody>
      </p:sp>
      <p:pic>
        <p:nvPicPr>
          <p:cNvPr id="2" name="Picture 1">
            <a:extLst>
              <a:ext uri="{FF2B5EF4-FFF2-40B4-BE49-F238E27FC236}">
                <a16:creationId xmlns:a16="http://schemas.microsoft.com/office/drawing/2014/main" id="{95672A74-ADF6-47B8-86F5-C7B71C8A7377}"/>
              </a:ext>
            </a:extLst>
          </p:cNvPr>
          <p:cNvPicPr>
            <a:picLocks noChangeAspect="1"/>
          </p:cNvPicPr>
          <p:nvPr/>
        </p:nvPicPr>
        <p:blipFill>
          <a:blip r:embed="rId3"/>
          <a:stretch>
            <a:fillRect/>
          </a:stretch>
        </p:blipFill>
        <p:spPr>
          <a:xfrm>
            <a:off x="355944" y="1950717"/>
            <a:ext cx="7537114" cy="3375243"/>
          </a:xfrm>
          <a:prstGeom prst="rect">
            <a:avLst/>
          </a:prstGeom>
        </p:spPr>
      </p:pic>
      <p:pic>
        <p:nvPicPr>
          <p:cNvPr id="4" name="Picture 3">
            <a:extLst>
              <a:ext uri="{FF2B5EF4-FFF2-40B4-BE49-F238E27FC236}">
                <a16:creationId xmlns:a16="http://schemas.microsoft.com/office/drawing/2014/main" id="{E3856066-E142-4032-B0A6-33C711CBC9A2}"/>
              </a:ext>
            </a:extLst>
          </p:cNvPr>
          <p:cNvPicPr>
            <a:picLocks noChangeAspect="1"/>
          </p:cNvPicPr>
          <p:nvPr/>
        </p:nvPicPr>
        <p:blipFill>
          <a:blip r:embed="rId4"/>
          <a:stretch>
            <a:fillRect/>
          </a:stretch>
        </p:blipFill>
        <p:spPr>
          <a:xfrm>
            <a:off x="7955404" y="1876704"/>
            <a:ext cx="3997767" cy="3523271"/>
          </a:xfrm>
          <a:prstGeom prst="rect">
            <a:avLst/>
          </a:prstGeom>
        </p:spPr>
      </p:pic>
    </p:spTree>
    <p:extLst>
      <p:ext uri="{BB962C8B-B14F-4D97-AF65-F5344CB8AC3E}">
        <p14:creationId xmlns:p14="http://schemas.microsoft.com/office/powerpoint/2010/main" val="22700114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文本&#10;&#10;描述已自动生成">
            <a:extLst>
              <a:ext uri="{FF2B5EF4-FFF2-40B4-BE49-F238E27FC236}">
                <a16:creationId xmlns:a16="http://schemas.microsoft.com/office/drawing/2014/main" id="{D2BBFC45-1F3B-4E78-827D-705BB96916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3722" y="293046"/>
            <a:ext cx="3314700" cy="571500"/>
          </a:xfrm>
          <a:prstGeom prst="rect">
            <a:avLst/>
          </a:prstGeom>
        </p:spPr>
      </p:pic>
      <p:sp>
        <p:nvSpPr>
          <p:cNvPr id="6" name="矩形 5">
            <a:extLst>
              <a:ext uri="{FF2B5EF4-FFF2-40B4-BE49-F238E27FC236}">
                <a16:creationId xmlns:a16="http://schemas.microsoft.com/office/drawing/2014/main" id="{B8934DF0-30CF-469B-9299-6939E488B7F7}"/>
              </a:ext>
            </a:extLst>
          </p:cNvPr>
          <p:cNvSpPr/>
          <p:nvPr/>
        </p:nvSpPr>
        <p:spPr>
          <a:xfrm>
            <a:off x="418289" y="1014582"/>
            <a:ext cx="11537006" cy="45719"/>
          </a:xfrm>
          <a:prstGeom prst="rect">
            <a:avLst/>
          </a:prstGeom>
          <a:gradFill flip="none" rotWithShape="1">
            <a:gsLst>
              <a:gs pos="0">
                <a:schemeClr val="accent1">
                  <a:lumMod val="45000"/>
                  <a:lumOff val="55000"/>
                </a:schemeClr>
              </a:gs>
              <a:gs pos="22000">
                <a:schemeClr val="accent1">
                  <a:lumMod val="45000"/>
                  <a:lumOff val="55000"/>
                </a:schemeClr>
              </a:gs>
              <a:gs pos="95918">
                <a:srgbClr val="FFCCFF"/>
              </a:gs>
              <a:gs pos="69000">
                <a:srgbClr val="CCCCF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a:extLst>
              <a:ext uri="{FF2B5EF4-FFF2-40B4-BE49-F238E27FC236}">
                <a16:creationId xmlns:a16="http://schemas.microsoft.com/office/drawing/2014/main" id="{73365029-E3CB-4602-8116-0F61993CFDA8}"/>
              </a:ext>
            </a:extLst>
          </p:cNvPr>
          <p:cNvSpPr txBox="1"/>
          <p:nvPr/>
        </p:nvSpPr>
        <p:spPr>
          <a:xfrm>
            <a:off x="418289" y="255630"/>
            <a:ext cx="3764172" cy="646331"/>
          </a:xfrm>
          <a:prstGeom prst="rect">
            <a:avLst/>
          </a:prstGeom>
          <a:noFill/>
        </p:spPr>
        <p:txBody>
          <a:bodyPr wrap="none" rtlCol="0">
            <a:spAutoFit/>
          </a:bodyPr>
          <a:lstStyle/>
          <a:p>
            <a:r>
              <a:rPr lang="en-US" altLang="zh-CN" sz="3600" b="1" dirty="0"/>
              <a:t>Network Pruning</a:t>
            </a:r>
            <a:endParaRPr lang="zh-CN" altLang="en-US" sz="3600" b="1" dirty="0"/>
          </a:p>
        </p:txBody>
      </p:sp>
      <p:pic>
        <p:nvPicPr>
          <p:cNvPr id="8" name="Picture 2" descr="https://miro.medium.com/max/1050/1*nicFUkeUpWMW1w_hUVtZiw.png">
            <a:extLst>
              <a:ext uri="{FF2B5EF4-FFF2-40B4-BE49-F238E27FC236}">
                <a16:creationId xmlns:a16="http://schemas.microsoft.com/office/drawing/2014/main" id="{13E8F2C3-97F6-4563-8867-5EE05E8F6C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266" y="1711086"/>
            <a:ext cx="6351443" cy="34358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E452ACB-9233-4867-B751-7BA611880594}"/>
              </a:ext>
            </a:extLst>
          </p:cNvPr>
          <p:cNvSpPr txBox="1"/>
          <p:nvPr/>
        </p:nvSpPr>
        <p:spPr>
          <a:xfrm>
            <a:off x="7821000" y="1843950"/>
            <a:ext cx="4037422" cy="1938992"/>
          </a:xfrm>
          <a:prstGeom prst="rect">
            <a:avLst/>
          </a:prstGeom>
          <a:noFill/>
        </p:spPr>
        <p:txBody>
          <a:bodyPr wrap="square" rtlCol="0">
            <a:spAutoFit/>
          </a:bodyPr>
          <a:lstStyle/>
          <a:p>
            <a:r>
              <a:rPr lang="en-US" altLang="zh-CN" sz="2000" dirty="0"/>
              <a:t>Method:</a:t>
            </a:r>
          </a:p>
          <a:p>
            <a:endParaRPr lang="en-US" altLang="zh-CN" sz="2000" dirty="0"/>
          </a:p>
          <a:p>
            <a:endParaRPr lang="en-US" altLang="zh-CN" sz="2000" dirty="0"/>
          </a:p>
          <a:p>
            <a:r>
              <a:rPr lang="en-US" altLang="zh-CN" sz="2000" dirty="0"/>
              <a:t>Movement Pruning</a:t>
            </a:r>
          </a:p>
          <a:p>
            <a:endParaRPr lang="en-US" altLang="zh-CN" sz="2000" dirty="0"/>
          </a:p>
          <a:p>
            <a:r>
              <a:rPr lang="en-US" altLang="zh-CN" sz="2000" dirty="0"/>
              <a:t>Magnitude Pruning</a:t>
            </a:r>
            <a:endParaRPr lang="zh-CN" altLang="en-US" sz="2000" dirty="0"/>
          </a:p>
        </p:txBody>
      </p:sp>
    </p:spTree>
    <p:extLst>
      <p:ext uri="{BB962C8B-B14F-4D97-AF65-F5344CB8AC3E}">
        <p14:creationId xmlns:p14="http://schemas.microsoft.com/office/powerpoint/2010/main" val="556955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08426ACF-8117-4343-BF68-F0F3F3C03388}"/>
              </a:ext>
            </a:extLst>
          </p:cNvPr>
          <p:cNvSpPr/>
          <p:nvPr/>
        </p:nvSpPr>
        <p:spPr>
          <a:xfrm>
            <a:off x="0" y="2256816"/>
            <a:ext cx="12192000" cy="2626470"/>
          </a:xfrm>
          <a:prstGeom prst="rect">
            <a:avLst/>
          </a:prstGeom>
          <a:gradFill flip="none" rotWithShape="1">
            <a:gsLst>
              <a:gs pos="0">
                <a:schemeClr val="accent1">
                  <a:lumMod val="45000"/>
                  <a:lumOff val="55000"/>
                </a:schemeClr>
              </a:gs>
              <a:gs pos="22000">
                <a:schemeClr val="accent1">
                  <a:lumMod val="45000"/>
                  <a:lumOff val="55000"/>
                </a:schemeClr>
              </a:gs>
              <a:gs pos="95918">
                <a:srgbClr val="FFCCFF"/>
              </a:gs>
              <a:gs pos="69000">
                <a:srgbClr val="CCCCF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000" b="1" dirty="0">
                <a:solidFill>
                  <a:schemeClr val="tx1"/>
                </a:solidFill>
              </a:rPr>
              <a:t>	5. Implementation &amp; Validation</a:t>
            </a:r>
            <a:endParaRPr lang="zh-CN" altLang="en-US" sz="4000" b="1" dirty="0">
              <a:solidFill>
                <a:schemeClr val="tx1"/>
              </a:solidFill>
            </a:endParaRPr>
          </a:p>
        </p:txBody>
      </p:sp>
      <p:pic>
        <p:nvPicPr>
          <p:cNvPr id="6" name="图片 5" descr="文本&#10;&#10;描述已自动生成">
            <a:extLst>
              <a:ext uri="{FF2B5EF4-FFF2-40B4-BE49-F238E27FC236}">
                <a16:creationId xmlns:a16="http://schemas.microsoft.com/office/drawing/2014/main" id="{7CC8404C-63BC-432F-805C-BC64B886BE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3722" y="293046"/>
            <a:ext cx="3314700" cy="571500"/>
          </a:xfrm>
          <a:prstGeom prst="rect">
            <a:avLst/>
          </a:prstGeom>
        </p:spPr>
      </p:pic>
      <p:grpSp>
        <p:nvGrpSpPr>
          <p:cNvPr id="16" name="组合 15">
            <a:extLst>
              <a:ext uri="{FF2B5EF4-FFF2-40B4-BE49-F238E27FC236}">
                <a16:creationId xmlns:a16="http://schemas.microsoft.com/office/drawing/2014/main" id="{E918759B-DC3F-4E13-A069-63B75B629F6A}"/>
              </a:ext>
            </a:extLst>
          </p:cNvPr>
          <p:cNvGrpSpPr/>
          <p:nvPr/>
        </p:nvGrpSpPr>
        <p:grpSpPr>
          <a:xfrm>
            <a:off x="333578" y="186204"/>
            <a:ext cx="1082851" cy="785184"/>
            <a:chOff x="333578" y="186204"/>
            <a:chExt cx="1082851" cy="785184"/>
          </a:xfrm>
        </p:grpSpPr>
        <p:sp>
          <p:nvSpPr>
            <p:cNvPr id="17" name="矩形 16">
              <a:extLst>
                <a:ext uri="{FF2B5EF4-FFF2-40B4-BE49-F238E27FC236}">
                  <a16:creationId xmlns:a16="http://schemas.microsoft.com/office/drawing/2014/main" id="{D86465D4-FF67-4BDC-A029-79FF28C67C9B}"/>
                </a:ext>
              </a:extLst>
            </p:cNvPr>
            <p:cNvSpPr/>
            <p:nvPr/>
          </p:nvSpPr>
          <p:spPr>
            <a:xfrm>
              <a:off x="430855" y="370869"/>
              <a:ext cx="846707" cy="452496"/>
            </a:xfrm>
            <a:prstGeom prst="rect">
              <a:avLst/>
            </a:prstGeom>
            <a:solidFill>
              <a:srgbClr val="CC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47A89F51-8E24-44F3-B47C-EF23E57945EE}"/>
                </a:ext>
              </a:extLst>
            </p:cNvPr>
            <p:cNvSpPr/>
            <p:nvPr/>
          </p:nvSpPr>
          <p:spPr>
            <a:xfrm>
              <a:off x="333578" y="274200"/>
              <a:ext cx="194553" cy="193338"/>
            </a:xfrm>
            <a:prstGeom prst="rect">
              <a:avLst/>
            </a:prstGeom>
            <a:solidFill>
              <a:srgbClr val="99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a:extLst>
                <a:ext uri="{FF2B5EF4-FFF2-40B4-BE49-F238E27FC236}">
                  <a16:creationId xmlns:a16="http://schemas.microsoft.com/office/drawing/2014/main" id="{8B61978B-893F-47B5-B34B-41B8D07D882C}"/>
                </a:ext>
              </a:extLst>
            </p:cNvPr>
            <p:cNvCxnSpPr>
              <a:cxnSpLocks/>
            </p:cNvCxnSpPr>
            <p:nvPr/>
          </p:nvCxnSpPr>
          <p:spPr>
            <a:xfrm>
              <a:off x="528131" y="533238"/>
              <a:ext cx="6406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57518093-7A87-42FD-91A4-775D397DFDB3}"/>
                </a:ext>
              </a:extLst>
            </p:cNvPr>
            <p:cNvCxnSpPr>
              <a:cxnSpLocks/>
            </p:cNvCxnSpPr>
            <p:nvPr/>
          </p:nvCxnSpPr>
          <p:spPr>
            <a:xfrm>
              <a:off x="530671" y="681828"/>
              <a:ext cx="640648"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任意多边形: 形状 20">
              <a:extLst>
                <a:ext uri="{FF2B5EF4-FFF2-40B4-BE49-F238E27FC236}">
                  <a16:creationId xmlns:a16="http://schemas.microsoft.com/office/drawing/2014/main" id="{BFD9039B-58E5-4385-84AD-C2606922C214}"/>
                </a:ext>
              </a:extLst>
            </p:cNvPr>
            <p:cNvSpPr/>
            <p:nvPr/>
          </p:nvSpPr>
          <p:spPr>
            <a:xfrm>
              <a:off x="1157349" y="681828"/>
              <a:ext cx="259080" cy="289560"/>
            </a:xfrm>
            <a:custGeom>
              <a:avLst/>
              <a:gdLst>
                <a:gd name="connsiteX0" fmla="*/ 0 w 259080"/>
                <a:gd name="connsiteY0" fmla="*/ 0 h 285750"/>
                <a:gd name="connsiteX1" fmla="*/ 228600 w 259080"/>
                <a:gd name="connsiteY1" fmla="*/ 76200 h 285750"/>
                <a:gd name="connsiteX2" fmla="*/ 68580 w 259080"/>
                <a:gd name="connsiteY2" fmla="*/ 209550 h 285750"/>
                <a:gd name="connsiteX3" fmla="*/ 259080 w 259080"/>
                <a:gd name="connsiteY3" fmla="*/ 285750 h 285750"/>
              </a:gdLst>
              <a:ahLst/>
              <a:cxnLst>
                <a:cxn ang="0">
                  <a:pos x="connsiteX0" y="connsiteY0"/>
                </a:cxn>
                <a:cxn ang="0">
                  <a:pos x="connsiteX1" y="connsiteY1"/>
                </a:cxn>
                <a:cxn ang="0">
                  <a:pos x="connsiteX2" y="connsiteY2"/>
                </a:cxn>
                <a:cxn ang="0">
                  <a:pos x="connsiteX3" y="connsiteY3"/>
                </a:cxn>
              </a:cxnLst>
              <a:rect l="l" t="t" r="r" b="b"/>
              <a:pathLst>
                <a:path w="259080" h="285750">
                  <a:moveTo>
                    <a:pt x="0" y="0"/>
                  </a:moveTo>
                  <a:cubicBezTo>
                    <a:pt x="108585" y="20637"/>
                    <a:pt x="217170" y="41275"/>
                    <a:pt x="228600" y="76200"/>
                  </a:cubicBezTo>
                  <a:cubicBezTo>
                    <a:pt x="240030" y="111125"/>
                    <a:pt x="63500" y="174625"/>
                    <a:pt x="68580" y="209550"/>
                  </a:cubicBezTo>
                  <a:cubicBezTo>
                    <a:pt x="73660" y="244475"/>
                    <a:pt x="223520" y="271780"/>
                    <a:pt x="259080" y="28575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2" name="直接箭头连接符 21">
              <a:extLst>
                <a:ext uri="{FF2B5EF4-FFF2-40B4-BE49-F238E27FC236}">
                  <a16:creationId xmlns:a16="http://schemas.microsoft.com/office/drawing/2014/main" id="{80D6D9C7-74FE-496F-9FFB-540BD238AB89}"/>
                </a:ext>
              </a:extLst>
            </p:cNvPr>
            <p:cNvCxnSpPr>
              <a:cxnSpLocks/>
            </p:cNvCxnSpPr>
            <p:nvPr/>
          </p:nvCxnSpPr>
          <p:spPr>
            <a:xfrm flipV="1">
              <a:off x="479169" y="494576"/>
              <a:ext cx="0" cy="194349"/>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44B87CDB-2004-4A29-B81A-75154D2E5115}"/>
                </a:ext>
              </a:extLst>
            </p:cNvPr>
            <p:cNvCxnSpPr>
              <a:cxnSpLocks/>
            </p:cNvCxnSpPr>
            <p:nvPr/>
          </p:nvCxnSpPr>
          <p:spPr>
            <a:xfrm flipV="1">
              <a:off x="1223389" y="494576"/>
              <a:ext cx="0" cy="194349"/>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17C89D8D-D5B3-45A2-88C7-B8580B464E0C}"/>
                </a:ext>
              </a:extLst>
            </p:cNvPr>
            <p:cNvSpPr txBox="1"/>
            <p:nvPr/>
          </p:nvSpPr>
          <p:spPr>
            <a:xfrm>
              <a:off x="440182" y="186204"/>
              <a:ext cx="846707" cy="369332"/>
            </a:xfrm>
            <a:prstGeom prst="rect">
              <a:avLst/>
            </a:prstGeom>
            <a:noFill/>
          </p:spPr>
          <p:txBody>
            <a:bodyPr wrap="none" rtlCol="0">
              <a:spAutoFit/>
            </a:bodyPr>
            <a:lstStyle/>
            <a:p>
              <a:r>
                <a:rPr lang="en-US" altLang="zh-CN" dirty="0">
                  <a:solidFill>
                    <a:srgbClr val="CCCCFF"/>
                  </a:solidFill>
                  <a:latin typeface="Segoe Script" panose="030B0504020000000003" pitchFamily="66" charset="0"/>
                </a:rPr>
                <a:t>Elma</a:t>
              </a:r>
              <a:endParaRPr lang="zh-CN" altLang="en-US" dirty="0">
                <a:solidFill>
                  <a:srgbClr val="CCCCFF"/>
                </a:solidFill>
                <a:latin typeface="Segoe Script" panose="030B0504020000000003" pitchFamily="66" charset="0"/>
              </a:endParaRPr>
            </a:p>
          </p:txBody>
        </p:sp>
      </p:grpSp>
    </p:spTree>
    <p:extLst>
      <p:ext uri="{BB962C8B-B14F-4D97-AF65-F5344CB8AC3E}">
        <p14:creationId xmlns:p14="http://schemas.microsoft.com/office/powerpoint/2010/main" val="23696468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文本&#10;&#10;描述已自动生成">
            <a:extLst>
              <a:ext uri="{FF2B5EF4-FFF2-40B4-BE49-F238E27FC236}">
                <a16:creationId xmlns:a16="http://schemas.microsoft.com/office/drawing/2014/main" id="{D2BBFC45-1F3B-4E78-827D-705BB96916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3722" y="293046"/>
            <a:ext cx="3314700" cy="571500"/>
          </a:xfrm>
          <a:prstGeom prst="rect">
            <a:avLst/>
          </a:prstGeom>
        </p:spPr>
      </p:pic>
      <p:sp>
        <p:nvSpPr>
          <p:cNvPr id="6" name="矩形 5">
            <a:extLst>
              <a:ext uri="{FF2B5EF4-FFF2-40B4-BE49-F238E27FC236}">
                <a16:creationId xmlns:a16="http://schemas.microsoft.com/office/drawing/2014/main" id="{B8934DF0-30CF-469B-9299-6939E488B7F7}"/>
              </a:ext>
            </a:extLst>
          </p:cNvPr>
          <p:cNvSpPr/>
          <p:nvPr/>
        </p:nvSpPr>
        <p:spPr>
          <a:xfrm>
            <a:off x="418289" y="1014582"/>
            <a:ext cx="11537006" cy="45719"/>
          </a:xfrm>
          <a:prstGeom prst="rect">
            <a:avLst/>
          </a:prstGeom>
          <a:gradFill flip="none" rotWithShape="1">
            <a:gsLst>
              <a:gs pos="0">
                <a:schemeClr val="accent1">
                  <a:lumMod val="45000"/>
                  <a:lumOff val="55000"/>
                </a:schemeClr>
              </a:gs>
              <a:gs pos="22000">
                <a:schemeClr val="accent1">
                  <a:lumMod val="45000"/>
                  <a:lumOff val="55000"/>
                </a:schemeClr>
              </a:gs>
              <a:gs pos="95918">
                <a:srgbClr val="FFCCFF"/>
              </a:gs>
              <a:gs pos="69000">
                <a:srgbClr val="CCCCF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a:extLst>
              <a:ext uri="{FF2B5EF4-FFF2-40B4-BE49-F238E27FC236}">
                <a16:creationId xmlns:a16="http://schemas.microsoft.com/office/drawing/2014/main" id="{73365029-E3CB-4602-8116-0F61993CFDA8}"/>
              </a:ext>
            </a:extLst>
          </p:cNvPr>
          <p:cNvSpPr txBox="1"/>
          <p:nvPr/>
        </p:nvSpPr>
        <p:spPr>
          <a:xfrm>
            <a:off x="418289" y="255630"/>
            <a:ext cx="3534942" cy="646331"/>
          </a:xfrm>
          <a:prstGeom prst="rect">
            <a:avLst/>
          </a:prstGeom>
          <a:noFill/>
        </p:spPr>
        <p:txBody>
          <a:bodyPr wrap="none" rtlCol="0">
            <a:spAutoFit/>
          </a:bodyPr>
          <a:lstStyle/>
          <a:p>
            <a:r>
              <a:rPr lang="en-US" altLang="zh-CN" sz="3600" b="1" dirty="0"/>
              <a:t>Implementation</a:t>
            </a:r>
            <a:endParaRPr lang="zh-CN" altLang="en-US" sz="3600" b="1" dirty="0"/>
          </a:p>
        </p:txBody>
      </p:sp>
      <p:pic>
        <p:nvPicPr>
          <p:cNvPr id="7" name="图片 6" descr="图形用户界面&#10;&#10;低可信度描述已自动生成">
            <a:extLst>
              <a:ext uri="{FF2B5EF4-FFF2-40B4-BE49-F238E27FC236}">
                <a16:creationId xmlns:a16="http://schemas.microsoft.com/office/drawing/2014/main" id="{53CC7069-E88F-4CFA-910B-F45B251C3A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6506" y="1210337"/>
            <a:ext cx="7888224" cy="5484705"/>
          </a:xfrm>
          <a:prstGeom prst="rect">
            <a:avLst/>
          </a:prstGeom>
        </p:spPr>
      </p:pic>
      <p:pic>
        <p:nvPicPr>
          <p:cNvPr id="11" name="图片 10" descr="图片包含 图示&#10;&#10;描述已自动生成">
            <a:extLst>
              <a:ext uri="{FF2B5EF4-FFF2-40B4-BE49-F238E27FC236}">
                <a16:creationId xmlns:a16="http://schemas.microsoft.com/office/drawing/2014/main" id="{E08CBB9D-9516-4C22-83F8-1DAB599604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931" y="1888833"/>
            <a:ext cx="2051155" cy="4127712"/>
          </a:xfrm>
          <a:prstGeom prst="rect">
            <a:avLst/>
          </a:prstGeom>
        </p:spPr>
      </p:pic>
    </p:spTree>
    <p:extLst>
      <p:ext uri="{BB962C8B-B14F-4D97-AF65-F5344CB8AC3E}">
        <p14:creationId xmlns:p14="http://schemas.microsoft.com/office/powerpoint/2010/main" val="1299107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文本&#10;&#10;描述已自动生成">
            <a:extLst>
              <a:ext uri="{FF2B5EF4-FFF2-40B4-BE49-F238E27FC236}">
                <a16:creationId xmlns:a16="http://schemas.microsoft.com/office/drawing/2014/main" id="{D2BBFC45-1F3B-4E78-827D-705BB96916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3722" y="293046"/>
            <a:ext cx="3314700" cy="571500"/>
          </a:xfrm>
          <a:prstGeom prst="rect">
            <a:avLst/>
          </a:prstGeom>
        </p:spPr>
      </p:pic>
      <p:sp>
        <p:nvSpPr>
          <p:cNvPr id="6" name="矩形 5">
            <a:extLst>
              <a:ext uri="{FF2B5EF4-FFF2-40B4-BE49-F238E27FC236}">
                <a16:creationId xmlns:a16="http://schemas.microsoft.com/office/drawing/2014/main" id="{B8934DF0-30CF-469B-9299-6939E488B7F7}"/>
              </a:ext>
            </a:extLst>
          </p:cNvPr>
          <p:cNvSpPr/>
          <p:nvPr/>
        </p:nvSpPr>
        <p:spPr>
          <a:xfrm>
            <a:off x="418289" y="1014582"/>
            <a:ext cx="11537006" cy="45719"/>
          </a:xfrm>
          <a:prstGeom prst="rect">
            <a:avLst/>
          </a:prstGeom>
          <a:gradFill flip="none" rotWithShape="1">
            <a:gsLst>
              <a:gs pos="0">
                <a:schemeClr val="accent1">
                  <a:lumMod val="45000"/>
                  <a:lumOff val="55000"/>
                </a:schemeClr>
              </a:gs>
              <a:gs pos="22000">
                <a:schemeClr val="accent1">
                  <a:lumMod val="45000"/>
                  <a:lumOff val="55000"/>
                </a:schemeClr>
              </a:gs>
              <a:gs pos="95918">
                <a:srgbClr val="FFCCFF"/>
              </a:gs>
              <a:gs pos="69000">
                <a:srgbClr val="CCCCF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a:extLst>
              <a:ext uri="{FF2B5EF4-FFF2-40B4-BE49-F238E27FC236}">
                <a16:creationId xmlns:a16="http://schemas.microsoft.com/office/drawing/2014/main" id="{73365029-E3CB-4602-8116-0F61993CFDA8}"/>
              </a:ext>
            </a:extLst>
          </p:cNvPr>
          <p:cNvSpPr txBox="1"/>
          <p:nvPr/>
        </p:nvSpPr>
        <p:spPr>
          <a:xfrm>
            <a:off x="418289" y="255630"/>
            <a:ext cx="3534942" cy="646331"/>
          </a:xfrm>
          <a:prstGeom prst="rect">
            <a:avLst/>
          </a:prstGeom>
          <a:noFill/>
        </p:spPr>
        <p:txBody>
          <a:bodyPr wrap="none" rtlCol="0">
            <a:spAutoFit/>
          </a:bodyPr>
          <a:lstStyle/>
          <a:p>
            <a:r>
              <a:rPr lang="en-US" altLang="zh-CN" sz="3600" b="1" dirty="0"/>
              <a:t>Implementation</a:t>
            </a:r>
            <a:endParaRPr lang="zh-CN" altLang="en-US" sz="3600" b="1" dirty="0"/>
          </a:p>
        </p:txBody>
      </p:sp>
      <p:pic>
        <p:nvPicPr>
          <p:cNvPr id="7" name="图片 6" descr="图示, 日程表&#10;&#10;描述已自动生成">
            <a:extLst>
              <a:ext uri="{FF2B5EF4-FFF2-40B4-BE49-F238E27FC236}">
                <a16:creationId xmlns:a16="http://schemas.microsoft.com/office/drawing/2014/main" id="{E996399E-AEB9-4285-B2D6-3345D67C77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7288" y="1172922"/>
            <a:ext cx="7837783" cy="5462095"/>
          </a:xfrm>
          <a:prstGeom prst="rect">
            <a:avLst/>
          </a:prstGeom>
        </p:spPr>
      </p:pic>
      <p:pic>
        <p:nvPicPr>
          <p:cNvPr id="3" name="图片 2" descr="图片包含 图示&#10;&#10;描述已自动生成">
            <a:extLst>
              <a:ext uri="{FF2B5EF4-FFF2-40B4-BE49-F238E27FC236}">
                <a16:creationId xmlns:a16="http://schemas.microsoft.com/office/drawing/2014/main" id="{0557279A-1EF8-419D-9D0B-8814B647EA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553" y="1715706"/>
            <a:ext cx="2051155" cy="4127712"/>
          </a:xfrm>
          <a:prstGeom prst="rect">
            <a:avLst/>
          </a:prstGeom>
        </p:spPr>
      </p:pic>
    </p:spTree>
    <p:extLst>
      <p:ext uri="{BB962C8B-B14F-4D97-AF65-F5344CB8AC3E}">
        <p14:creationId xmlns:p14="http://schemas.microsoft.com/office/powerpoint/2010/main" val="41636420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13B56DFE-19C3-44AC-A133-757121DFFC59}"/>
              </a:ext>
            </a:extLst>
          </p:cNvPr>
          <p:cNvSpPr txBox="1"/>
          <p:nvPr/>
        </p:nvSpPr>
        <p:spPr>
          <a:xfrm>
            <a:off x="888274" y="2150099"/>
            <a:ext cx="9627326" cy="3693319"/>
          </a:xfrm>
          <a:prstGeom prst="rect">
            <a:avLst/>
          </a:prstGeom>
          <a:noFill/>
        </p:spPr>
        <p:txBody>
          <a:bodyPr wrap="square">
            <a:spAutoFit/>
          </a:bodyPr>
          <a:lstStyle/>
          <a:p>
            <a:r>
              <a:rPr lang="zh-CN" altLang="en-US" dirty="0">
                <a:latin typeface="DejaVuSansMono Nerd Font Mono" panose="020B0609030804020204" pitchFamily="49" charset="0"/>
                <a:cs typeface="DejaVuSansMono Nerd Font Mono" panose="020B0609030804020204" pitchFamily="49" charset="0"/>
              </a:rPr>
              <a:t>if fp16:</a:t>
            </a:r>
            <a:endParaRPr lang="en-US" altLang="zh-CN" dirty="0">
              <a:latin typeface="DejaVuSansMono Nerd Font Mono" panose="020B0609030804020204" pitchFamily="49" charset="0"/>
              <a:cs typeface="DejaVuSansMono Nerd Font Mono" panose="020B0609030804020204" pitchFamily="49" charset="0"/>
            </a:endParaRPr>
          </a:p>
          <a:p>
            <a:r>
              <a:rPr lang="en-US" altLang="zh-CN" dirty="0">
                <a:latin typeface="DejaVuSansMono Nerd Font Mono" panose="020B0609030804020204" pitchFamily="49" charset="0"/>
                <a:cs typeface="DejaVuSansMono Nerd Font Mono" panose="020B0609030804020204" pitchFamily="49" charset="0"/>
              </a:rPr>
              <a:t>	</a:t>
            </a:r>
            <a:r>
              <a:rPr lang="zh-CN" altLang="en-US" dirty="0">
                <a:latin typeface="DejaVuSansMono Nerd Font Mono" panose="020B0609030804020204" pitchFamily="49" charset="0"/>
                <a:cs typeface="DejaVuSansMono Nerd Font Mono" panose="020B0609030804020204" pitchFamily="49" charset="0"/>
              </a:rPr>
              <a:t>with amp.scale_loss(loss, optimizer) as scaled_loss:        </a:t>
            </a:r>
            <a:r>
              <a:rPr lang="en-US" altLang="zh-CN" dirty="0">
                <a:latin typeface="DejaVuSansMono Nerd Font Mono" panose="020B0609030804020204" pitchFamily="49" charset="0"/>
                <a:cs typeface="DejaVuSansMono Nerd Font Mono" panose="020B0609030804020204" pitchFamily="49" charset="0"/>
              </a:rPr>
              <a:t>		</a:t>
            </a:r>
            <a:r>
              <a:rPr lang="zh-CN" altLang="en-US" dirty="0">
                <a:latin typeface="DejaVuSansMono Nerd Font Mono" panose="020B0609030804020204" pitchFamily="49" charset="0"/>
                <a:cs typeface="DejaVuSansMono Nerd Font Mono" panose="020B0609030804020204" pitchFamily="49" charset="0"/>
              </a:rPr>
              <a:t>scaled_loss.backward()</a:t>
            </a:r>
            <a:endParaRPr lang="en-US" altLang="zh-CN" dirty="0">
              <a:latin typeface="DejaVuSansMono Nerd Font Mono" panose="020B0609030804020204" pitchFamily="49" charset="0"/>
              <a:cs typeface="DejaVuSansMono Nerd Font Mono" panose="020B0609030804020204" pitchFamily="49" charset="0"/>
            </a:endParaRPr>
          </a:p>
          <a:p>
            <a:r>
              <a:rPr lang="zh-CN" altLang="en-US" dirty="0">
                <a:latin typeface="DejaVuSansMono Nerd Font Mono" panose="020B0609030804020204" pitchFamily="49" charset="0"/>
                <a:cs typeface="DejaVuSansMono Nerd Font Mono" panose="020B0609030804020204" pitchFamily="49" charset="0"/>
              </a:rPr>
              <a:t>else:</a:t>
            </a:r>
            <a:endParaRPr lang="en-US" altLang="zh-CN" dirty="0">
              <a:latin typeface="DejaVuSansMono Nerd Font Mono" panose="020B0609030804020204" pitchFamily="49" charset="0"/>
              <a:cs typeface="DejaVuSansMono Nerd Font Mono" panose="020B0609030804020204" pitchFamily="49" charset="0"/>
            </a:endParaRPr>
          </a:p>
          <a:p>
            <a:r>
              <a:rPr lang="en-US" altLang="zh-CN" dirty="0">
                <a:latin typeface="DejaVuSansMono Nerd Font Mono" panose="020B0609030804020204" pitchFamily="49" charset="0"/>
                <a:cs typeface="DejaVuSansMono Nerd Font Mono" panose="020B0609030804020204" pitchFamily="49" charset="0"/>
              </a:rPr>
              <a:t>	</a:t>
            </a:r>
            <a:r>
              <a:rPr lang="zh-CN" altLang="en-US" dirty="0">
                <a:latin typeface="DejaVuSansMono Nerd Font Mono" panose="020B0609030804020204" pitchFamily="49" charset="0"/>
                <a:cs typeface="DejaVuSansMono Nerd Font Mono" panose="020B0609030804020204" pitchFamily="49" charset="0"/>
              </a:rPr>
              <a:t>loss.backward()</a:t>
            </a:r>
            <a:endParaRPr lang="en-US" altLang="zh-CN" dirty="0">
              <a:latin typeface="DejaVuSansMono Nerd Font Mono" panose="020B0609030804020204" pitchFamily="49" charset="0"/>
              <a:cs typeface="DejaVuSansMono Nerd Font Mono" panose="020B0609030804020204" pitchFamily="49" charset="0"/>
            </a:endParaRPr>
          </a:p>
          <a:p>
            <a:endParaRPr lang="en-US" altLang="zh-CN" dirty="0">
              <a:latin typeface="DejaVuSansMono Nerd Font Mono" panose="020B0609030804020204" pitchFamily="49" charset="0"/>
              <a:cs typeface="DejaVuSansMono Nerd Font Mono" panose="020B0609030804020204" pitchFamily="49" charset="0"/>
            </a:endParaRPr>
          </a:p>
          <a:p>
            <a:endParaRPr lang="en-US" altLang="zh-CN" dirty="0">
              <a:latin typeface="DejaVuSansMono Nerd Font Mono" panose="020B0609030804020204" pitchFamily="49" charset="0"/>
              <a:cs typeface="DejaVuSansMono Nerd Font Mono" panose="020B0609030804020204" pitchFamily="49" charset="0"/>
            </a:endParaRPr>
          </a:p>
          <a:p>
            <a:endParaRPr lang="en-US" altLang="zh-CN" dirty="0">
              <a:latin typeface="DejaVuSansMono Nerd Font Mono" panose="020B0609030804020204" pitchFamily="49" charset="0"/>
              <a:cs typeface="DejaVuSansMono Nerd Font Mono" panose="020B0609030804020204" pitchFamily="49" charset="0"/>
            </a:endParaRPr>
          </a:p>
          <a:p>
            <a:endParaRPr lang="en-US" altLang="zh-CN" dirty="0">
              <a:latin typeface="DejaVuSansMono Nerd Font Mono" panose="020B0609030804020204" pitchFamily="49" charset="0"/>
              <a:cs typeface="DejaVuSansMono Nerd Font Mono" panose="020B0609030804020204" pitchFamily="49" charset="0"/>
            </a:endParaRPr>
          </a:p>
          <a:p>
            <a:endParaRPr lang="en-US" altLang="zh-CN" dirty="0">
              <a:latin typeface="DejaVuSansMono Nerd Font Mono" panose="020B0609030804020204" pitchFamily="49" charset="0"/>
              <a:cs typeface="DejaVuSansMono Nerd Font Mono" panose="020B0609030804020204" pitchFamily="49" charset="0"/>
            </a:endParaRPr>
          </a:p>
          <a:p>
            <a:endParaRPr lang="en-US" altLang="zh-CN" dirty="0">
              <a:latin typeface="DejaVuSansMono Nerd Font Mono" panose="020B0609030804020204" pitchFamily="49" charset="0"/>
              <a:cs typeface="DejaVuSansMono Nerd Font Mono" panose="020B0609030804020204" pitchFamily="49" charset="0"/>
            </a:endParaRPr>
          </a:p>
          <a:p>
            <a:r>
              <a:rPr lang="en-US" altLang="zh-CN" dirty="0">
                <a:latin typeface="DejaVuSansMono Nerd Font Mono" panose="020B0609030804020204" pitchFamily="49" charset="0"/>
                <a:cs typeface="DejaVuSansMono Nerd Font Mono" panose="020B0609030804020204" pitchFamily="49" charset="0"/>
              </a:rPr>
              <a:t>mask = </a:t>
            </a:r>
            <a:r>
              <a:rPr lang="en-US" altLang="zh-CN" dirty="0" err="1">
                <a:latin typeface="DejaVuSansMono Nerd Font Mono" panose="020B0609030804020204" pitchFamily="49" charset="0"/>
                <a:cs typeface="DejaVuSansMono Nerd Font Mono" panose="020B0609030804020204" pitchFamily="49" charset="0"/>
              </a:rPr>
              <a:t>MagnitudeBinarizer.apply</a:t>
            </a:r>
            <a:r>
              <a:rPr lang="en-US" altLang="zh-CN" dirty="0">
                <a:latin typeface="DejaVuSansMono Nerd Font Mono" panose="020B0609030804020204" pitchFamily="49" charset="0"/>
                <a:cs typeface="DejaVuSansMono Nerd Font Mono" panose="020B0609030804020204" pitchFamily="49" charset="0"/>
              </a:rPr>
              <a:t>(inputs=tensor, threshold=threshold)</a:t>
            </a:r>
          </a:p>
          <a:p>
            <a:r>
              <a:rPr lang="en-US" altLang="zh-CN" dirty="0" err="1">
                <a:latin typeface="DejaVuSansMono Nerd Font Mono" panose="020B0609030804020204" pitchFamily="49" charset="0"/>
                <a:cs typeface="DejaVuSansMono Nerd Font Mono" panose="020B0609030804020204" pitchFamily="49" charset="0"/>
              </a:rPr>
              <a:t>pruned_model</a:t>
            </a:r>
            <a:r>
              <a:rPr lang="en-US" altLang="zh-CN" dirty="0">
                <a:latin typeface="DejaVuSansMono Nerd Font Mono" panose="020B0609030804020204" pitchFamily="49" charset="0"/>
                <a:cs typeface="DejaVuSansMono Nerd Font Mono" panose="020B0609030804020204" pitchFamily="49" charset="0"/>
              </a:rPr>
              <a:t>[name] = tensor * mask</a:t>
            </a:r>
            <a:endParaRPr lang="zh-CN" altLang="en-US" dirty="0">
              <a:latin typeface="DejaVuSansMono Nerd Font Mono" panose="020B0609030804020204" pitchFamily="49" charset="0"/>
              <a:cs typeface="DejaVuSansMono Nerd Font Mono" panose="020B0609030804020204" pitchFamily="49" charset="0"/>
            </a:endParaRPr>
          </a:p>
        </p:txBody>
      </p:sp>
      <p:pic>
        <p:nvPicPr>
          <p:cNvPr id="7" name="图片 6" descr="文本&#10;&#10;描述已自动生成">
            <a:extLst>
              <a:ext uri="{FF2B5EF4-FFF2-40B4-BE49-F238E27FC236}">
                <a16:creationId xmlns:a16="http://schemas.microsoft.com/office/drawing/2014/main" id="{E20A7807-94A9-4253-9D78-D9FFC12EC6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3722" y="293046"/>
            <a:ext cx="3314700" cy="571500"/>
          </a:xfrm>
          <a:prstGeom prst="rect">
            <a:avLst/>
          </a:prstGeom>
        </p:spPr>
      </p:pic>
      <p:sp>
        <p:nvSpPr>
          <p:cNvPr id="8" name="矩形 7">
            <a:extLst>
              <a:ext uri="{FF2B5EF4-FFF2-40B4-BE49-F238E27FC236}">
                <a16:creationId xmlns:a16="http://schemas.microsoft.com/office/drawing/2014/main" id="{61AE7848-7C1A-469F-8BDF-7569CBEB3358}"/>
              </a:ext>
            </a:extLst>
          </p:cNvPr>
          <p:cNvSpPr/>
          <p:nvPr/>
        </p:nvSpPr>
        <p:spPr>
          <a:xfrm>
            <a:off x="418289" y="1014582"/>
            <a:ext cx="11537006" cy="45719"/>
          </a:xfrm>
          <a:prstGeom prst="rect">
            <a:avLst/>
          </a:prstGeom>
          <a:gradFill flip="none" rotWithShape="1">
            <a:gsLst>
              <a:gs pos="0">
                <a:schemeClr val="accent1">
                  <a:lumMod val="45000"/>
                  <a:lumOff val="55000"/>
                </a:schemeClr>
              </a:gs>
              <a:gs pos="22000">
                <a:schemeClr val="accent1">
                  <a:lumMod val="45000"/>
                  <a:lumOff val="55000"/>
                </a:schemeClr>
              </a:gs>
              <a:gs pos="95918">
                <a:srgbClr val="FFCCFF"/>
              </a:gs>
              <a:gs pos="69000">
                <a:srgbClr val="CCCCF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文本框 9">
            <a:extLst>
              <a:ext uri="{FF2B5EF4-FFF2-40B4-BE49-F238E27FC236}">
                <a16:creationId xmlns:a16="http://schemas.microsoft.com/office/drawing/2014/main" id="{04381C98-F180-4DE8-B541-990679726B33}"/>
              </a:ext>
            </a:extLst>
          </p:cNvPr>
          <p:cNvSpPr txBox="1"/>
          <p:nvPr/>
        </p:nvSpPr>
        <p:spPr>
          <a:xfrm>
            <a:off x="888274" y="1374367"/>
            <a:ext cx="861133" cy="461665"/>
          </a:xfrm>
          <a:prstGeom prst="rect">
            <a:avLst/>
          </a:prstGeom>
          <a:noFill/>
        </p:spPr>
        <p:txBody>
          <a:bodyPr wrap="none" rtlCol="0">
            <a:spAutoFit/>
          </a:bodyPr>
          <a:lstStyle/>
          <a:p>
            <a:r>
              <a:rPr lang="en-US" altLang="zh-CN" sz="2400" b="1" dirty="0"/>
              <a:t>FP16</a:t>
            </a:r>
            <a:endParaRPr lang="zh-CN" altLang="en-US" sz="2400" b="1" dirty="0"/>
          </a:p>
        </p:txBody>
      </p:sp>
      <p:sp>
        <p:nvSpPr>
          <p:cNvPr id="11" name="文本框 10">
            <a:extLst>
              <a:ext uri="{FF2B5EF4-FFF2-40B4-BE49-F238E27FC236}">
                <a16:creationId xmlns:a16="http://schemas.microsoft.com/office/drawing/2014/main" id="{0FE28E9A-C1E1-420B-839A-D23D15C4C2C6}"/>
              </a:ext>
            </a:extLst>
          </p:cNvPr>
          <p:cNvSpPr txBox="1"/>
          <p:nvPr/>
        </p:nvSpPr>
        <p:spPr>
          <a:xfrm>
            <a:off x="888274" y="4101261"/>
            <a:ext cx="2614818" cy="461665"/>
          </a:xfrm>
          <a:prstGeom prst="rect">
            <a:avLst/>
          </a:prstGeom>
          <a:noFill/>
        </p:spPr>
        <p:txBody>
          <a:bodyPr wrap="none" rtlCol="0">
            <a:spAutoFit/>
          </a:bodyPr>
          <a:lstStyle/>
          <a:p>
            <a:r>
              <a:rPr lang="en-US" altLang="zh-CN" sz="2400" b="1" dirty="0"/>
              <a:t>Magnitude Prune</a:t>
            </a:r>
            <a:endParaRPr lang="zh-CN" altLang="en-US" sz="2400" b="1" dirty="0"/>
          </a:p>
        </p:txBody>
      </p:sp>
      <p:sp>
        <p:nvSpPr>
          <p:cNvPr id="12" name="文本框 11">
            <a:extLst>
              <a:ext uri="{FF2B5EF4-FFF2-40B4-BE49-F238E27FC236}">
                <a16:creationId xmlns:a16="http://schemas.microsoft.com/office/drawing/2014/main" id="{C817E0BC-EA8E-4788-96FB-953FC6311F4B}"/>
              </a:ext>
            </a:extLst>
          </p:cNvPr>
          <p:cNvSpPr txBox="1"/>
          <p:nvPr/>
        </p:nvSpPr>
        <p:spPr>
          <a:xfrm>
            <a:off x="418289" y="255630"/>
            <a:ext cx="3534942" cy="646331"/>
          </a:xfrm>
          <a:prstGeom prst="rect">
            <a:avLst/>
          </a:prstGeom>
          <a:noFill/>
        </p:spPr>
        <p:txBody>
          <a:bodyPr wrap="none" rtlCol="0">
            <a:spAutoFit/>
          </a:bodyPr>
          <a:lstStyle/>
          <a:p>
            <a:r>
              <a:rPr lang="en-US" altLang="zh-CN" sz="3600" b="1" dirty="0"/>
              <a:t>Implementation</a:t>
            </a:r>
            <a:endParaRPr lang="zh-CN" altLang="en-US" sz="3600" b="1" dirty="0"/>
          </a:p>
        </p:txBody>
      </p:sp>
    </p:spTree>
    <p:extLst>
      <p:ext uri="{BB962C8B-B14F-4D97-AF65-F5344CB8AC3E}">
        <p14:creationId xmlns:p14="http://schemas.microsoft.com/office/powerpoint/2010/main" val="25131459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文本&#10;&#10;描述已自动生成">
            <a:extLst>
              <a:ext uri="{FF2B5EF4-FFF2-40B4-BE49-F238E27FC236}">
                <a16:creationId xmlns:a16="http://schemas.microsoft.com/office/drawing/2014/main" id="{D2BBFC45-1F3B-4E78-827D-705BB96916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3722" y="293046"/>
            <a:ext cx="3314700" cy="571500"/>
          </a:xfrm>
          <a:prstGeom prst="rect">
            <a:avLst/>
          </a:prstGeom>
        </p:spPr>
      </p:pic>
      <p:sp>
        <p:nvSpPr>
          <p:cNvPr id="6" name="矩形 5">
            <a:extLst>
              <a:ext uri="{FF2B5EF4-FFF2-40B4-BE49-F238E27FC236}">
                <a16:creationId xmlns:a16="http://schemas.microsoft.com/office/drawing/2014/main" id="{B8934DF0-30CF-469B-9299-6939E488B7F7}"/>
              </a:ext>
            </a:extLst>
          </p:cNvPr>
          <p:cNvSpPr/>
          <p:nvPr/>
        </p:nvSpPr>
        <p:spPr>
          <a:xfrm>
            <a:off x="418289" y="1014582"/>
            <a:ext cx="11537006" cy="45719"/>
          </a:xfrm>
          <a:prstGeom prst="rect">
            <a:avLst/>
          </a:prstGeom>
          <a:gradFill flip="none" rotWithShape="1">
            <a:gsLst>
              <a:gs pos="0">
                <a:schemeClr val="accent1">
                  <a:lumMod val="45000"/>
                  <a:lumOff val="55000"/>
                </a:schemeClr>
              </a:gs>
              <a:gs pos="22000">
                <a:schemeClr val="accent1">
                  <a:lumMod val="45000"/>
                  <a:lumOff val="55000"/>
                </a:schemeClr>
              </a:gs>
              <a:gs pos="95918">
                <a:srgbClr val="FFCCFF"/>
              </a:gs>
              <a:gs pos="69000">
                <a:srgbClr val="CCCCF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a:extLst>
              <a:ext uri="{FF2B5EF4-FFF2-40B4-BE49-F238E27FC236}">
                <a16:creationId xmlns:a16="http://schemas.microsoft.com/office/drawing/2014/main" id="{73365029-E3CB-4602-8116-0F61993CFDA8}"/>
              </a:ext>
            </a:extLst>
          </p:cNvPr>
          <p:cNvSpPr txBox="1"/>
          <p:nvPr/>
        </p:nvSpPr>
        <p:spPr>
          <a:xfrm>
            <a:off x="418289" y="255630"/>
            <a:ext cx="2313454" cy="646331"/>
          </a:xfrm>
          <a:prstGeom prst="rect">
            <a:avLst/>
          </a:prstGeom>
          <a:noFill/>
        </p:spPr>
        <p:txBody>
          <a:bodyPr wrap="none" rtlCol="0">
            <a:spAutoFit/>
          </a:bodyPr>
          <a:lstStyle/>
          <a:p>
            <a:r>
              <a:rPr lang="en-US" altLang="zh-CN" sz="3600" b="1" dirty="0"/>
              <a:t>Validation</a:t>
            </a:r>
            <a:endParaRPr lang="zh-CN" altLang="en-US" sz="3600" b="1" dirty="0"/>
          </a:p>
        </p:txBody>
      </p:sp>
      <p:graphicFrame>
        <p:nvGraphicFramePr>
          <p:cNvPr id="2" name="表格 2">
            <a:extLst>
              <a:ext uri="{FF2B5EF4-FFF2-40B4-BE49-F238E27FC236}">
                <a16:creationId xmlns:a16="http://schemas.microsoft.com/office/drawing/2014/main" id="{02D5700A-D1BF-4D14-88D4-49BEEFAF4850}"/>
              </a:ext>
            </a:extLst>
          </p:cNvPr>
          <p:cNvGraphicFramePr>
            <a:graphicFrameLocks noGrp="1"/>
          </p:cNvGraphicFramePr>
          <p:nvPr>
            <p:extLst>
              <p:ext uri="{D42A27DB-BD31-4B8C-83A1-F6EECF244321}">
                <p14:modId xmlns:p14="http://schemas.microsoft.com/office/powerpoint/2010/main" val="3755025527"/>
              </p:ext>
            </p:extLst>
          </p:nvPr>
        </p:nvGraphicFramePr>
        <p:xfrm>
          <a:off x="4905486" y="2689125"/>
          <a:ext cx="6952936" cy="3708400"/>
        </p:xfrm>
        <a:graphic>
          <a:graphicData uri="http://schemas.openxmlformats.org/drawingml/2006/table">
            <a:tbl>
              <a:tblPr firstRow="1" bandRow="1">
                <a:tableStyleId>{5C22544A-7EE6-4342-B048-85BDC9FD1C3A}</a:tableStyleId>
              </a:tblPr>
              <a:tblGrid>
                <a:gridCol w="3476468">
                  <a:extLst>
                    <a:ext uri="{9D8B030D-6E8A-4147-A177-3AD203B41FA5}">
                      <a16:colId xmlns:a16="http://schemas.microsoft.com/office/drawing/2014/main" val="1747402989"/>
                    </a:ext>
                  </a:extLst>
                </a:gridCol>
                <a:gridCol w="3476468">
                  <a:extLst>
                    <a:ext uri="{9D8B030D-6E8A-4147-A177-3AD203B41FA5}">
                      <a16:colId xmlns:a16="http://schemas.microsoft.com/office/drawing/2014/main" val="2670180369"/>
                    </a:ext>
                  </a:extLst>
                </a:gridCol>
              </a:tblGrid>
              <a:tr h="370840">
                <a:tc>
                  <a:txBody>
                    <a:bodyPr/>
                    <a:lstStyle/>
                    <a:p>
                      <a:r>
                        <a:rPr lang="en-US" altLang="zh-CN" dirty="0"/>
                        <a:t>Metrics</a:t>
                      </a:r>
                      <a:endParaRPr lang="zh-CN" altLang="en-US" dirty="0"/>
                    </a:p>
                  </a:txBody>
                  <a:tcPr/>
                </a:tc>
                <a:tc>
                  <a:txBody>
                    <a:bodyPr/>
                    <a:lstStyle/>
                    <a:p>
                      <a:r>
                        <a:rPr lang="en-US" altLang="zh-CN" dirty="0"/>
                        <a:t>Values</a:t>
                      </a:r>
                      <a:endParaRPr lang="zh-CN" altLang="en-US" dirty="0"/>
                    </a:p>
                  </a:txBody>
                  <a:tcPr/>
                </a:tc>
                <a:extLst>
                  <a:ext uri="{0D108BD9-81ED-4DB2-BD59-A6C34878D82A}">
                    <a16:rowId xmlns:a16="http://schemas.microsoft.com/office/drawing/2014/main" val="594343771"/>
                  </a:ext>
                </a:extLst>
              </a:tr>
              <a:tr h="370840">
                <a:tc>
                  <a:txBody>
                    <a:bodyPr/>
                    <a:lstStyle/>
                    <a:p>
                      <a:r>
                        <a:rPr lang="en-US" altLang="zh-CN" dirty="0" err="1">
                          <a:latin typeface="DejaVuSansMono Nerd Font Mono" panose="020B0609030804020204" pitchFamily="49" charset="0"/>
                          <a:ea typeface="DejaVuSansMono Nerd Font Mono" panose="020B0609030804020204" pitchFamily="49" charset="0"/>
                          <a:cs typeface="DejaVuSansMono Nerd Font Mono" panose="020B0609030804020204" pitchFamily="49" charset="0"/>
                        </a:rPr>
                        <a:t>HasAns_exact</a:t>
                      </a:r>
                      <a:endParaRPr lang="zh-CN" altLang="en-US" dirty="0">
                        <a:latin typeface="DejaVuSansMono Nerd Font Mono" panose="020B0609030804020204" pitchFamily="49" charset="0"/>
                        <a:cs typeface="DejaVuSansMono Nerd Font Mono" panose="020B0609030804020204" pitchFamily="49" charset="0"/>
                      </a:endParaRPr>
                    </a:p>
                  </a:txBody>
                  <a:tcPr/>
                </a:tc>
                <a:tc>
                  <a:txBody>
                    <a:bodyPr/>
                    <a:lstStyle/>
                    <a:p>
                      <a:r>
                        <a:rPr lang="zh-CN" altLang="zh-CN" sz="1800" kern="1200" dirty="0">
                          <a:solidFill>
                            <a:schemeClr val="dk1"/>
                          </a:solidFill>
                          <a:effectLst/>
                          <a:latin typeface="DejaVuSansMono Nerd Font Mono" panose="020B0609030804020204" pitchFamily="49" charset="0"/>
                          <a:ea typeface="+mn-ea"/>
                          <a:cs typeface="DejaVuSansMono Nerd Font Mono" panose="020B0609030804020204" pitchFamily="49" charset="0"/>
                        </a:rPr>
                        <a:t>65.72199730094466</a:t>
                      </a:r>
                      <a:endParaRPr lang="zh-CN" altLang="en-US" dirty="0">
                        <a:latin typeface="DejaVuSansMono Nerd Font Mono" panose="020B0609030804020204" pitchFamily="49" charset="0"/>
                        <a:cs typeface="DejaVuSansMono Nerd Font Mono" panose="020B0609030804020204" pitchFamily="49" charset="0"/>
                      </a:endParaRPr>
                    </a:p>
                  </a:txBody>
                  <a:tcPr/>
                </a:tc>
                <a:extLst>
                  <a:ext uri="{0D108BD9-81ED-4DB2-BD59-A6C34878D82A}">
                    <a16:rowId xmlns:a16="http://schemas.microsoft.com/office/drawing/2014/main" val="2755252675"/>
                  </a:ext>
                </a:extLst>
              </a:tr>
              <a:tr h="370840">
                <a:tc>
                  <a:txBody>
                    <a:bodyPr/>
                    <a:lstStyle/>
                    <a:p>
                      <a:r>
                        <a:rPr lang="en-US" altLang="zh-CN" dirty="0">
                          <a:latin typeface="DejaVuSansMono Nerd Font Mono" panose="020B0609030804020204" pitchFamily="49" charset="0"/>
                          <a:ea typeface="DejaVuSansMono Nerd Font Mono" panose="020B0609030804020204" pitchFamily="49" charset="0"/>
                          <a:cs typeface="DejaVuSansMono Nerd Font Mono" panose="020B0609030804020204" pitchFamily="49" charset="0"/>
                        </a:rPr>
                        <a:t>HasAns_f1</a:t>
                      </a:r>
                      <a:endParaRPr lang="zh-CN" altLang="en-US" dirty="0">
                        <a:latin typeface="DejaVuSansMono Nerd Font Mono" panose="020B0609030804020204" pitchFamily="49" charset="0"/>
                        <a:cs typeface="DejaVuSansMono Nerd Font Mono" panose="020B0609030804020204" pitchFamily="49" charset="0"/>
                      </a:endParaRPr>
                    </a:p>
                  </a:txBody>
                  <a:tcPr/>
                </a:tc>
                <a:tc>
                  <a:txBody>
                    <a:bodyPr/>
                    <a:lstStyle/>
                    <a:p>
                      <a:r>
                        <a:rPr lang="zh-CN" altLang="zh-CN" sz="1800" kern="1200" dirty="0">
                          <a:solidFill>
                            <a:schemeClr val="dk1"/>
                          </a:solidFill>
                          <a:effectLst/>
                          <a:latin typeface="DejaVuSansMono Nerd Font Mono" panose="020B0609030804020204" pitchFamily="49" charset="0"/>
                          <a:ea typeface="+mn-ea"/>
                          <a:cs typeface="DejaVuSansMono Nerd Font Mono" panose="020B0609030804020204" pitchFamily="49" charset="0"/>
                        </a:rPr>
                        <a:t>71.02531166019085</a:t>
                      </a:r>
                      <a:endParaRPr lang="zh-CN" altLang="en-US" dirty="0">
                        <a:latin typeface="DejaVuSansMono Nerd Font Mono" panose="020B0609030804020204" pitchFamily="49" charset="0"/>
                        <a:cs typeface="DejaVuSansMono Nerd Font Mono" panose="020B0609030804020204" pitchFamily="49" charset="0"/>
                      </a:endParaRPr>
                    </a:p>
                  </a:txBody>
                  <a:tcPr/>
                </a:tc>
                <a:extLst>
                  <a:ext uri="{0D108BD9-81ED-4DB2-BD59-A6C34878D82A}">
                    <a16:rowId xmlns:a16="http://schemas.microsoft.com/office/drawing/2014/main" val="2278329599"/>
                  </a:ext>
                </a:extLst>
              </a:tr>
              <a:tr h="370840">
                <a:tc>
                  <a:txBody>
                    <a:bodyPr/>
                    <a:lstStyle/>
                    <a:p>
                      <a:r>
                        <a:rPr lang="en-US" altLang="zh-CN" dirty="0" err="1">
                          <a:latin typeface="DejaVuSansMono Nerd Font Mono" panose="020B0609030804020204" pitchFamily="49" charset="0"/>
                          <a:ea typeface="DejaVuSansMono Nerd Font Mono" panose="020B0609030804020204" pitchFamily="49" charset="0"/>
                          <a:cs typeface="DejaVuSansMono Nerd Font Mono" panose="020B0609030804020204" pitchFamily="49" charset="0"/>
                        </a:rPr>
                        <a:t>HasAns_total</a:t>
                      </a:r>
                      <a:endParaRPr lang="zh-CN" altLang="en-US" dirty="0">
                        <a:latin typeface="DejaVuSansMono Nerd Font Mono" panose="020B0609030804020204" pitchFamily="49" charset="0"/>
                        <a:cs typeface="DejaVuSansMono Nerd Font Mono" panose="020B0609030804020204" pitchFamily="49" charset="0"/>
                      </a:endParaRPr>
                    </a:p>
                  </a:txBody>
                  <a:tcPr/>
                </a:tc>
                <a:tc>
                  <a:txBody>
                    <a:bodyPr/>
                    <a:lstStyle/>
                    <a:p>
                      <a:r>
                        <a:rPr lang="en-US" altLang="zh-CN" dirty="0">
                          <a:latin typeface="DejaVuSansMono Nerd Font Mono" panose="020B0609030804020204" pitchFamily="49" charset="0"/>
                          <a:ea typeface="DejaVuSansMono Nerd Font Mono" panose="020B0609030804020204" pitchFamily="49" charset="0"/>
                          <a:cs typeface="DejaVuSansMono Nerd Font Mono" panose="020B0609030804020204" pitchFamily="49" charset="0"/>
                        </a:rPr>
                        <a:t>5928</a:t>
                      </a:r>
                      <a:endParaRPr lang="zh-CN" altLang="en-US" dirty="0">
                        <a:latin typeface="DejaVuSansMono Nerd Font Mono" panose="020B0609030804020204" pitchFamily="49" charset="0"/>
                        <a:cs typeface="DejaVuSansMono Nerd Font Mono" panose="020B0609030804020204" pitchFamily="49" charset="0"/>
                      </a:endParaRPr>
                    </a:p>
                  </a:txBody>
                  <a:tcPr/>
                </a:tc>
                <a:extLst>
                  <a:ext uri="{0D108BD9-81ED-4DB2-BD59-A6C34878D82A}">
                    <a16:rowId xmlns:a16="http://schemas.microsoft.com/office/drawing/2014/main" val="1030380900"/>
                  </a:ext>
                </a:extLst>
              </a:tr>
              <a:tr h="370840">
                <a:tc>
                  <a:txBody>
                    <a:bodyPr/>
                    <a:lstStyle/>
                    <a:p>
                      <a:r>
                        <a:rPr lang="en-US" altLang="zh-CN" dirty="0" err="1">
                          <a:latin typeface="DejaVuSansMono Nerd Font Mono" panose="020B0609030804020204" pitchFamily="49" charset="0"/>
                          <a:ea typeface="DejaVuSansMono Nerd Font Mono" panose="020B0609030804020204" pitchFamily="49" charset="0"/>
                          <a:cs typeface="DejaVuSansMono Nerd Font Mono" panose="020B0609030804020204" pitchFamily="49" charset="0"/>
                        </a:rPr>
                        <a:t>NoAns_exact</a:t>
                      </a:r>
                      <a:endParaRPr lang="zh-CN" altLang="en-US" dirty="0">
                        <a:latin typeface="DejaVuSansMono Nerd Font Mono" panose="020B0609030804020204" pitchFamily="49" charset="0"/>
                        <a:cs typeface="DejaVuSansMono Nerd Font Mono" panose="020B0609030804020204" pitchFamily="49" charset="0"/>
                      </a:endParaRPr>
                    </a:p>
                  </a:txBody>
                  <a:tcPr/>
                </a:tc>
                <a:tc>
                  <a:txBody>
                    <a:bodyPr/>
                    <a:lstStyle/>
                    <a:p>
                      <a:r>
                        <a:rPr lang="zh-CN" altLang="zh-CN" sz="1800" kern="1200" dirty="0">
                          <a:solidFill>
                            <a:schemeClr val="dk1"/>
                          </a:solidFill>
                          <a:effectLst/>
                          <a:latin typeface="DejaVuSansMono Nerd Font Mono" panose="020B0609030804020204" pitchFamily="49" charset="0"/>
                          <a:ea typeface="+mn-ea"/>
                          <a:cs typeface="DejaVuSansMono Nerd Font Mono" panose="020B0609030804020204" pitchFamily="49" charset="0"/>
                        </a:rPr>
                        <a:t>84.44070647603027</a:t>
                      </a:r>
                      <a:endParaRPr lang="zh-CN" altLang="en-US" dirty="0">
                        <a:latin typeface="DejaVuSansMono Nerd Font Mono" panose="020B0609030804020204" pitchFamily="49" charset="0"/>
                        <a:cs typeface="DejaVuSansMono Nerd Font Mono" panose="020B0609030804020204" pitchFamily="49" charset="0"/>
                      </a:endParaRPr>
                    </a:p>
                  </a:txBody>
                  <a:tcPr/>
                </a:tc>
                <a:extLst>
                  <a:ext uri="{0D108BD9-81ED-4DB2-BD59-A6C34878D82A}">
                    <a16:rowId xmlns:a16="http://schemas.microsoft.com/office/drawing/2014/main" val="1057743182"/>
                  </a:ext>
                </a:extLst>
              </a:tr>
              <a:tr h="370840">
                <a:tc>
                  <a:txBody>
                    <a:bodyPr/>
                    <a:lstStyle/>
                    <a:p>
                      <a:r>
                        <a:rPr lang="en-US" altLang="zh-CN" dirty="0">
                          <a:latin typeface="DejaVuSansMono Nerd Font Mono" panose="020B0609030804020204" pitchFamily="49" charset="0"/>
                          <a:ea typeface="DejaVuSansMono Nerd Font Mono" panose="020B0609030804020204" pitchFamily="49" charset="0"/>
                          <a:cs typeface="DejaVuSansMono Nerd Font Mono" panose="020B0609030804020204" pitchFamily="49" charset="0"/>
                        </a:rPr>
                        <a:t>NoAns_f1</a:t>
                      </a:r>
                      <a:endParaRPr lang="zh-CN" altLang="en-US" dirty="0">
                        <a:latin typeface="DejaVuSansMono Nerd Font Mono" panose="020B0609030804020204" pitchFamily="49" charset="0"/>
                        <a:cs typeface="DejaVuSansMono Nerd Font Mono" panose="020B0609030804020204" pitchFamily="49" charset="0"/>
                      </a:endParaRPr>
                    </a:p>
                  </a:txBody>
                  <a:tcPr/>
                </a:tc>
                <a:tc>
                  <a:txBody>
                    <a:bodyPr/>
                    <a:lstStyle/>
                    <a:p>
                      <a:r>
                        <a:rPr lang="zh-CN" altLang="zh-CN" sz="1800" kern="1200" dirty="0">
                          <a:solidFill>
                            <a:schemeClr val="dk1"/>
                          </a:solidFill>
                          <a:effectLst/>
                          <a:latin typeface="DejaVuSansMono Nerd Font Mono" panose="020B0609030804020204" pitchFamily="49" charset="0"/>
                          <a:ea typeface="+mn-ea"/>
                          <a:cs typeface="DejaVuSansMono Nerd Font Mono" panose="020B0609030804020204" pitchFamily="49" charset="0"/>
                        </a:rPr>
                        <a:t>84.44070647603027</a:t>
                      </a:r>
                      <a:endParaRPr lang="zh-CN" altLang="en-US" dirty="0">
                        <a:latin typeface="DejaVuSansMono Nerd Font Mono" panose="020B0609030804020204" pitchFamily="49" charset="0"/>
                        <a:cs typeface="DejaVuSansMono Nerd Font Mono" panose="020B0609030804020204" pitchFamily="49" charset="0"/>
                      </a:endParaRPr>
                    </a:p>
                  </a:txBody>
                  <a:tcPr/>
                </a:tc>
                <a:extLst>
                  <a:ext uri="{0D108BD9-81ED-4DB2-BD59-A6C34878D82A}">
                    <a16:rowId xmlns:a16="http://schemas.microsoft.com/office/drawing/2014/main" val="1646567470"/>
                  </a:ext>
                </a:extLst>
              </a:tr>
              <a:tr h="370840">
                <a:tc>
                  <a:txBody>
                    <a:bodyPr/>
                    <a:lstStyle/>
                    <a:p>
                      <a:r>
                        <a:rPr lang="en-US" altLang="zh-CN" dirty="0" err="1">
                          <a:latin typeface="DejaVuSansMono Nerd Font Mono" panose="020B0609030804020204" pitchFamily="49" charset="0"/>
                          <a:ea typeface="DejaVuSansMono Nerd Font Mono" panose="020B0609030804020204" pitchFamily="49" charset="0"/>
                          <a:cs typeface="DejaVuSansMono Nerd Font Mono" panose="020B0609030804020204" pitchFamily="49" charset="0"/>
                        </a:rPr>
                        <a:t>NoAns_total</a:t>
                      </a:r>
                      <a:endParaRPr lang="zh-CN" altLang="en-US" dirty="0">
                        <a:latin typeface="DejaVuSansMono Nerd Font Mono" panose="020B0609030804020204" pitchFamily="49" charset="0"/>
                        <a:cs typeface="DejaVuSansMono Nerd Font Mono" panose="020B0609030804020204" pitchFamily="49" charset="0"/>
                      </a:endParaRPr>
                    </a:p>
                  </a:txBody>
                  <a:tcPr/>
                </a:tc>
                <a:tc>
                  <a:txBody>
                    <a:bodyPr/>
                    <a:lstStyle/>
                    <a:p>
                      <a:r>
                        <a:rPr lang="en-US" altLang="zh-CN" dirty="0">
                          <a:latin typeface="DejaVuSansMono Nerd Font Mono" panose="020B0609030804020204" pitchFamily="49" charset="0"/>
                          <a:ea typeface="DejaVuSansMono Nerd Font Mono" panose="020B0609030804020204" pitchFamily="49" charset="0"/>
                          <a:cs typeface="DejaVuSansMono Nerd Font Mono" panose="020B0609030804020204" pitchFamily="49" charset="0"/>
                        </a:rPr>
                        <a:t>5945</a:t>
                      </a:r>
                      <a:endParaRPr lang="zh-CN" altLang="en-US" dirty="0">
                        <a:latin typeface="DejaVuSansMono Nerd Font Mono" panose="020B0609030804020204" pitchFamily="49" charset="0"/>
                        <a:cs typeface="DejaVuSansMono Nerd Font Mono" panose="020B0609030804020204" pitchFamily="49" charset="0"/>
                      </a:endParaRPr>
                    </a:p>
                  </a:txBody>
                  <a:tcPr/>
                </a:tc>
                <a:extLst>
                  <a:ext uri="{0D108BD9-81ED-4DB2-BD59-A6C34878D82A}">
                    <a16:rowId xmlns:a16="http://schemas.microsoft.com/office/drawing/2014/main" val="1080189968"/>
                  </a:ext>
                </a:extLst>
              </a:tr>
              <a:tr h="370840">
                <a:tc>
                  <a:txBody>
                    <a:bodyPr/>
                    <a:lstStyle/>
                    <a:p>
                      <a:r>
                        <a:rPr lang="en-US" altLang="zh-CN" dirty="0">
                          <a:latin typeface="DejaVuSansMono Nerd Font Mono" panose="020B0609030804020204" pitchFamily="49" charset="0"/>
                          <a:ea typeface="DejaVuSansMono Nerd Font Mono" panose="020B0609030804020204" pitchFamily="49" charset="0"/>
                          <a:cs typeface="DejaVuSansMono Nerd Font Mono" panose="020B0609030804020204" pitchFamily="49" charset="0"/>
                        </a:rPr>
                        <a:t>exact</a:t>
                      </a:r>
                      <a:endParaRPr lang="zh-CN" altLang="en-US" dirty="0">
                        <a:latin typeface="DejaVuSansMono Nerd Font Mono" panose="020B0609030804020204" pitchFamily="49" charset="0"/>
                        <a:cs typeface="DejaVuSansMono Nerd Font Mono" panose="020B0609030804020204" pitchFamily="49" charset="0"/>
                      </a:endParaRPr>
                    </a:p>
                  </a:txBody>
                  <a:tcPr/>
                </a:tc>
                <a:tc>
                  <a:txBody>
                    <a:bodyPr/>
                    <a:lstStyle/>
                    <a:p>
                      <a:r>
                        <a:rPr lang="zh-CN" altLang="zh-CN" sz="1800" kern="1200" dirty="0">
                          <a:solidFill>
                            <a:schemeClr val="dk1"/>
                          </a:solidFill>
                          <a:effectLst/>
                          <a:latin typeface="DejaVuSansMono Nerd Font Mono" panose="020B0609030804020204" pitchFamily="49" charset="0"/>
                          <a:ea typeface="+mn-ea"/>
                          <a:cs typeface="DejaVuSansMono Nerd Font Mono" panose="020B0609030804020204" pitchFamily="49" charset="0"/>
                        </a:rPr>
                        <a:t>75.09475280047165</a:t>
                      </a:r>
                      <a:endParaRPr lang="zh-CN" altLang="en-US" dirty="0">
                        <a:latin typeface="DejaVuSansMono Nerd Font Mono" panose="020B0609030804020204" pitchFamily="49" charset="0"/>
                        <a:cs typeface="DejaVuSansMono Nerd Font Mono" panose="020B0609030804020204" pitchFamily="49" charset="0"/>
                      </a:endParaRPr>
                    </a:p>
                  </a:txBody>
                  <a:tcPr/>
                </a:tc>
                <a:extLst>
                  <a:ext uri="{0D108BD9-81ED-4DB2-BD59-A6C34878D82A}">
                    <a16:rowId xmlns:a16="http://schemas.microsoft.com/office/drawing/2014/main" val="42569995"/>
                  </a:ext>
                </a:extLst>
              </a:tr>
              <a:tr h="370840">
                <a:tc>
                  <a:txBody>
                    <a:bodyPr/>
                    <a:lstStyle/>
                    <a:p>
                      <a:r>
                        <a:rPr lang="en-US" altLang="zh-CN" dirty="0">
                          <a:latin typeface="DejaVuSansMono Nerd Font Mono" panose="020B0609030804020204" pitchFamily="49" charset="0"/>
                          <a:ea typeface="DejaVuSansMono Nerd Font Mono" panose="020B0609030804020204" pitchFamily="49" charset="0"/>
                          <a:cs typeface="DejaVuSansMono Nerd Font Mono" panose="020B0609030804020204" pitchFamily="49" charset="0"/>
                        </a:rPr>
                        <a:t>f1</a:t>
                      </a:r>
                      <a:endParaRPr lang="zh-CN" altLang="en-US" dirty="0">
                        <a:latin typeface="DejaVuSansMono Nerd Font Mono" panose="020B0609030804020204" pitchFamily="49" charset="0"/>
                        <a:cs typeface="DejaVuSansMono Nerd Font Mono" panose="020B0609030804020204" pitchFamily="49" charset="0"/>
                      </a:endParaRPr>
                    </a:p>
                  </a:txBody>
                  <a:tcPr/>
                </a:tc>
                <a:tc>
                  <a:txBody>
                    <a:bodyPr/>
                    <a:lstStyle/>
                    <a:p>
                      <a:r>
                        <a:rPr lang="zh-CN" altLang="zh-CN" sz="1800" kern="1200" dirty="0">
                          <a:solidFill>
                            <a:schemeClr val="dk1"/>
                          </a:solidFill>
                          <a:effectLst/>
                          <a:latin typeface="DejaVuSansMono Nerd Font Mono" panose="020B0609030804020204" pitchFamily="49" charset="0"/>
                          <a:ea typeface="+mn-ea"/>
                          <a:cs typeface="DejaVuSansMono Nerd Font Mono" panose="020B0609030804020204" pitchFamily="49" charset="0"/>
                        </a:rPr>
                        <a:t>77.74261328405724</a:t>
                      </a:r>
                      <a:endParaRPr lang="zh-CN" altLang="en-US" dirty="0">
                        <a:latin typeface="DejaVuSansMono Nerd Font Mono" panose="020B0609030804020204" pitchFamily="49" charset="0"/>
                        <a:cs typeface="DejaVuSansMono Nerd Font Mono" panose="020B0609030804020204" pitchFamily="49" charset="0"/>
                      </a:endParaRPr>
                    </a:p>
                  </a:txBody>
                  <a:tcPr/>
                </a:tc>
                <a:extLst>
                  <a:ext uri="{0D108BD9-81ED-4DB2-BD59-A6C34878D82A}">
                    <a16:rowId xmlns:a16="http://schemas.microsoft.com/office/drawing/2014/main" val="225760357"/>
                  </a:ext>
                </a:extLst>
              </a:tr>
              <a:tr h="370840">
                <a:tc>
                  <a:txBody>
                    <a:bodyPr/>
                    <a:lstStyle/>
                    <a:p>
                      <a:r>
                        <a:rPr lang="en-US" altLang="zh-CN" dirty="0">
                          <a:latin typeface="DejaVuSansMono Nerd Font Mono" panose="020B0609030804020204" pitchFamily="49" charset="0"/>
                          <a:ea typeface="DejaVuSansMono Nerd Font Mono" panose="020B0609030804020204" pitchFamily="49" charset="0"/>
                          <a:cs typeface="DejaVuSansMono Nerd Font Mono" panose="020B0609030804020204" pitchFamily="49" charset="0"/>
                        </a:rPr>
                        <a:t>Total</a:t>
                      </a:r>
                      <a:endParaRPr lang="zh-CN" altLang="en-US" dirty="0">
                        <a:latin typeface="DejaVuSansMono Nerd Font Mono" panose="020B0609030804020204" pitchFamily="49" charset="0"/>
                        <a:cs typeface="DejaVuSansMono Nerd Font Mono" panose="020B0609030804020204" pitchFamily="49" charset="0"/>
                      </a:endParaRPr>
                    </a:p>
                  </a:txBody>
                  <a:tcPr/>
                </a:tc>
                <a:tc>
                  <a:txBody>
                    <a:bodyPr/>
                    <a:lstStyle/>
                    <a:p>
                      <a:r>
                        <a:rPr lang="en-US" altLang="zh-CN" dirty="0">
                          <a:latin typeface="DejaVuSansMono Nerd Font Mono" panose="020B0609030804020204" pitchFamily="49" charset="0"/>
                          <a:ea typeface="DejaVuSansMono Nerd Font Mono" panose="020B0609030804020204" pitchFamily="49" charset="0"/>
                          <a:cs typeface="DejaVuSansMono Nerd Font Mono" panose="020B0609030804020204" pitchFamily="49" charset="0"/>
                        </a:rPr>
                        <a:t>11873</a:t>
                      </a:r>
                      <a:endParaRPr lang="zh-CN" altLang="en-US" dirty="0">
                        <a:latin typeface="DejaVuSansMono Nerd Font Mono" panose="020B0609030804020204" pitchFamily="49" charset="0"/>
                        <a:cs typeface="DejaVuSansMono Nerd Font Mono" panose="020B0609030804020204" pitchFamily="49" charset="0"/>
                      </a:endParaRPr>
                    </a:p>
                  </a:txBody>
                  <a:tcPr/>
                </a:tc>
                <a:extLst>
                  <a:ext uri="{0D108BD9-81ED-4DB2-BD59-A6C34878D82A}">
                    <a16:rowId xmlns:a16="http://schemas.microsoft.com/office/drawing/2014/main" val="3001963089"/>
                  </a:ext>
                </a:extLst>
              </a:tr>
            </a:tbl>
          </a:graphicData>
        </a:graphic>
      </p:graphicFrame>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78BFCB5D-E788-4CCB-B085-C910649D6BA2}"/>
                  </a:ext>
                </a:extLst>
              </p:cNvPr>
              <p:cNvSpPr txBox="1"/>
              <p:nvPr/>
            </p:nvSpPr>
            <p:spPr>
              <a:xfrm>
                <a:off x="3381344" y="1172922"/>
                <a:ext cx="5610895" cy="11887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b="0" i="0" smtClean="0">
                          <a:latin typeface="Cambria Math" panose="02040503050406030204" pitchFamily="18" charset="0"/>
                        </a:rPr>
                        <m:t>exact</m:t>
                      </m:r>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norm</m:t>
                      </m:r>
                      <m:d>
                        <m:dPr>
                          <m:ctrlPr>
                            <a:rPr lang="en-US" altLang="zh-CN" b="0" i="1" smtClean="0">
                              <a:latin typeface="Cambria Math" panose="02040503050406030204" pitchFamily="18" charset="0"/>
                            </a:rPr>
                          </m:ctrlPr>
                        </m:dPr>
                        <m:e>
                          <m:r>
                            <m:rPr>
                              <m:sty m:val="p"/>
                            </m:rPr>
                            <a:rPr lang="en-US" altLang="zh-CN" b="0" i="0" smtClean="0">
                              <a:latin typeface="Cambria Math" panose="02040503050406030204" pitchFamily="18" charset="0"/>
                            </a:rPr>
                            <m:t>orig</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answer</m:t>
                          </m:r>
                        </m:e>
                      </m:d>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norm</m:t>
                      </m:r>
                      <m:d>
                        <m:dPr>
                          <m:ctrlPr>
                            <a:rPr lang="en-US" altLang="zh-CN" b="0" i="1" smtClean="0">
                              <a:latin typeface="Cambria Math" panose="02040503050406030204" pitchFamily="18" charset="0"/>
                            </a:rPr>
                          </m:ctrlPr>
                        </m:dPr>
                        <m:e>
                          <m:r>
                            <m:rPr>
                              <m:sty m:val="p"/>
                            </m:rPr>
                            <a:rPr lang="en-US" altLang="zh-CN" b="0" i="0" smtClean="0">
                              <a:latin typeface="Cambria Math" panose="02040503050406030204" pitchFamily="18" charset="0"/>
                            </a:rPr>
                            <m:t>pred</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answer</m:t>
                          </m:r>
                        </m:e>
                      </m:d>
                      <m:r>
                        <a:rPr lang="en-US" altLang="zh-CN" b="0" i="0" smtClean="0">
                          <a:latin typeface="Cambria Math" panose="02040503050406030204" pitchFamily="18" charset="0"/>
                        </a:rPr>
                        <m:t>)</m:t>
                      </m:r>
                    </m:oMath>
                  </m:oMathPara>
                </a14:m>
                <a:endParaRPr lang="en-US" altLang="zh-CN" dirty="0"/>
              </a:p>
              <a:p>
                <a:pPr/>
                <a14:m>
                  <m:oMathPara xmlns:m="http://schemas.openxmlformats.org/officeDocument/2006/math">
                    <m:oMathParaPr>
                      <m:jc m:val="centerGroup"/>
                    </m:oMathParaPr>
                    <m:oMath xmlns:m="http://schemas.openxmlformats.org/officeDocument/2006/math">
                      <m:r>
                        <m:rPr>
                          <m:sty m:val="p"/>
                        </m:rPr>
                        <a:rPr lang="en-US" altLang="zh-CN">
                          <a:latin typeface="Cambria Math" panose="02040503050406030204" pitchFamily="18" charset="0"/>
                        </a:rPr>
                        <m:t>f</m:t>
                      </m:r>
                      <m:r>
                        <a:rPr lang="en-US" altLang="zh-CN">
                          <a:latin typeface="Cambria Math" panose="02040503050406030204" pitchFamily="18" charset="0"/>
                        </a:rPr>
                        <m:t>1=(2 ∗ </m:t>
                      </m:r>
                      <m:r>
                        <m:rPr>
                          <m:sty m:val="p"/>
                        </m:rPr>
                        <a:rPr lang="en-US" altLang="zh-CN">
                          <a:latin typeface="Cambria Math" panose="02040503050406030204" pitchFamily="18" charset="0"/>
                        </a:rPr>
                        <m:t>precision</m:t>
                      </m:r>
                      <m:r>
                        <a:rPr lang="en-US" altLang="zh-CN">
                          <a:latin typeface="Cambria Math" panose="02040503050406030204" pitchFamily="18" charset="0"/>
                        </a:rPr>
                        <m:t> ∗ </m:t>
                      </m:r>
                      <m:r>
                        <m:rPr>
                          <m:sty m:val="p"/>
                        </m:rPr>
                        <a:rPr lang="en-US" altLang="zh-CN">
                          <a:latin typeface="Cambria Math" panose="02040503050406030204" pitchFamily="18" charset="0"/>
                        </a:rPr>
                        <m:t>recall</m:t>
                      </m:r>
                      <m:r>
                        <a:rPr lang="en-US" altLang="zh-CN">
                          <a:latin typeface="Cambria Math" panose="02040503050406030204" pitchFamily="18" charset="0"/>
                        </a:rPr>
                        <m:t>) / (</m:t>
                      </m:r>
                      <m:r>
                        <m:rPr>
                          <m:sty m:val="p"/>
                        </m:rPr>
                        <a:rPr lang="en-US" altLang="zh-CN">
                          <a:latin typeface="Cambria Math" panose="02040503050406030204" pitchFamily="18" charset="0"/>
                        </a:rPr>
                        <m:t>precision</m:t>
                      </m:r>
                      <m:r>
                        <a:rPr lang="en-US" altLang="zh-CN">
                          <a:latin typeface="Cambria Math" panose="02040503050406030204" pitchFamily="18" charset="0"/>
                        </a:rPr>
                        <m:t> + </m:t>
                      </m:r>
                      <m:r>
                        <m:rPr>
                          <m:sty m:val="p"/>
                        </m:rPr>
                        <a:rPr lang="en-US" altLang="zh-CN">
                          <a:latin typeface="Cambria Math" panose="02040503050406030204" pitchFamily="18" charset="0"/>
                        </a:rPr>
                        <m:t>recall</m:t>
                      </m:r>
                      <m:r>
                        <a:rPr lang="en-US" altLang="zh-CN">
                          <a:latin typeface="Cambria Math" panose="02040503050406030204" pitchFamily="18" charset="0"/>
                        </a:rPr>
                        <m:t>)</m:t>
                      </m:r>
                    </m:oMath>
                  </m:oMathPara>
                </a14:m>
                <a:endParaRPr lang="en-US" altLang="zh-CN" dirty="0"/>
              </a:p>
              <a:p>
                <a:pPr/>
                <a14:m>
                  <m:oMathPara xmlns:m="http://schemas.openxmlformats.org/officeDocument/2006/math">
                    <m:oMathParaPr>
                      <m:jc m:val="centerGroup"/>
                    </m:oMathParaPr>
                    <m:oMath xmlns:m="http://schemas.openxmlformats.org/officeDocument/2006/math">
                      <m:r>
                        <m:rPr>
                          <m:sty m:val="p"/>
                        </m:rPr>
                        <a:rPr lang="en-US" altLang="zh-CN" b="0" i="0" smtClean="0">
                          <a:latin typeface="Cambria Math" panose="02040503050406030204" pitchFamily="18" charset="0"/>
                        </a:rPr>
                        <m:t>precision</m:t>
                      </m:r>
                      <m:r>
                        <a:rPr lang="en-US" altLang="zh-CN" b="0" i="0" smtClean="0">
                          <a:latin typeface="Cambria Math" panose="02040503050406030204" pitchFamily="18" charset="0"/>
                        </a:rPr>
                        <m:t>=</m:t>
                      </m:r>
                      <m:f>
                        <m:fPr>
                          <m:ctrlPr>
                            <a:rPr lang="en-US" altLang="zh-CN" b="0" i="1" smtClean="0">
                              <a:latin typeface="Cambria Math" panose="02040503050406030204" pitchFamily="18" charset="0"/>
                            </a:rPr>
                          </m:ctrlPr>
                        </m:fPr>
                        <m:num>
                          <m:r>
                            <m:rPr>
                              <m:sty m:val="p"/>
                            </m:rPr>
                            <a:rPr lang="en-US" altLang="zh-CN" b="0" i="0" smtClean="0">
                              <a:latin typeface="Cambria Math" panose="02040503050406030204" pitchFamily="18" charset="0"/>
                            </a:rPr>
                            <m:t>TP</m:t>
                          </m:r>
                        </m:num>
                        <m:den>
                          <m:r>
                            <m:rPr>
                              <m:sty m:val="p"/>
                            </m:rPr>
                            <a:rPr lang="en-US" altLang="zh-CN" b="0" i="0" smtClean="0">
                              <a:latin typeface="Cambria Math" panose="02040503050406030204" pitchFamily="18" charset="0"/>
                            </a:rPr>
                            <m:t>TP</m:t>
                          </m:r>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FP</m:t>
                          </m:r>
                        </m:den>
                      </m:f>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recall</m:t>
                      </m:r>
                      <m:r>
                        <a:rPr lang="en-US" altLang="zh-CN" b="0" i="0" smtClean="0">
                          <a:latin typeface="Cambria Math" panose="02040503050406030204" pitchFamily="18" charset="0"/>
                        </a:rPr>
                        <m:t>= </m:t>
                      </m:r>
                      <m:f>
                        <m:fPr>
                          <m:ctrlPr>
                            <a:rPr lang="en-US" altLang="zh-CN" b="0" i="1" smtClean="0">
                              <a:latin typeface="Cambria Math" panose="02040503050406030204" pitchFamily="18" charset="0"/>
                            </a:rPr>
                          </m:ctrlPr>
                        </m:fPr>
                        <m:num>
                          <m:r>
                            <m:rPr>
                              <m:sty m:val="p"/>
                            </m:rPr>
                            <a:rPr lang="en-US" altLang="zh-CN" b="0" i="0" smtClean="0">
                              <a:latin typeface="Cambria Math" panose="02040503050406030204" pitchFamily="18" charset="0"/>
                            </a:rPr>
                            <m:t>TP</m:t>
                          </m:r>
                        </m:num>
                        <m:den>
                          <m:r>
                            <m:rPr>
                              <m:sty m:val="p"/>
                            </m:rPr>
                            <a:rPr lang="en-US" altLang="zh-CN" b="0" i="0" smtClean="0">
                              <a:latin typeface="Cambria Math" panose="02040503050406030204" pitchFamily="18" charset="0"/>
                            </a:rPr>
                            <m:t>TP</m:t>
                          </m:r>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FN</m:t>
                          </m:r>
                        </m:den>
                      </m:f>
                    </m:oMath>
                  </m:oMathPara>
                </a14:m>
                <a:endParaRPr lang="en-US" altLang="zh-CN" dirty="0"/>
              </a:p>
            </p:txBody>
          </p:sp>
        </mc:Choice>
        <mc:Fallback xmlns="">
          <p:sp>
            <p:nvSpPr>
              <p:cNvPr id="3" name="文本框 2">
                <a:extLst>
                  <a:ext uri="{FF2B5EF4-FFF2-40B4-BE49-F238E27FC236}">
                    <a16:creationId xmlns:a16="http://schemas.microsoft.com/office/drawing/2014/main" xmlns:a14="http://schemas.microsoft.com/office/drawing/2010/main" xmlns="" id="{78BFCB5D-E788-4CCB-B085-C910649D6BA2}"/>
                  </a:ext>
                </a:extLst>
              </p:cNvPr>
              <p:cNvSpPr txBox="1">
                <a:spLocks noRot="1" noChangeAspect="1" noMove="1" noResize="1" noEditPoints="1" noAdjustHandles="1" noChangeArrowheads="1" noChangeShapeType="1" noTextEdit="1"/>
              </p:cNvSpPr>
              <p:nvPr/>
            </p:nvSpPr>
            <p:spPr>
              <a:xfrm>
                <a:off x="3381344" y="1172922"/>
                <a:ext cx="5610895" cy="1188787"/>
              </a:xfrm>
              <a:prstGeom prst="rect">
                <a:avLst/>
              </a:prstGeom>
              <a:blipFill rotWithShape="0">
                <a:blip r:embed="rId4"/>
                <a:stretch>
                  <a:fillRect/>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12162354-FFE8-49AD-A2E9-FEDAC9147577}"/>
              </a:ext>
            </a:extLst>
          </p:cNvPr>
          <p:cNvPicPr>
            <a:picLocks noChangeAspect="1"/>
          </p:cNvPicPr>
          <p:nvPr/>
        </p:nvPicPr>
        <p:blipFill>
          <a:blip r:embed="rId5"/>
          <a:stretch>
            <a:fillRect/>
          </a:stretch>
        </p:blipFill>
        <p:spPr>
          <a:xfrm>
            <a:off x="333578" y="2313655"/>
            <a:ext cx="4133148" cy="4411287"/>
          </a:xfrm>
          <a:prstGeom prst="rect">
            <a:avLst/>
          </a:prstGeom>
        </p:spPr>
      </p:pic>
    </p:spTree>
    <p:extLst>
      <p:ext uri="{BB962C8B-B14F-4D97-AF65-F5344CB8AC3E}">
        <p14:creationId xmlns:p14="http://schemas.microsoft.com/office/powerpoint/2010/main" val="41533341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08426ACF-8117-4343-BF68-F0F3F3C03388}"/>
              </a:ext>
            </a:extLst>
          </p:cNvPr>
          <p:cNvSpPr/>
          <p:nvPr/>
        </p:nvSpPr>
        <p:spPr>
          <a:xfrm>
            <a:off x="0" y="2256816"/>
            <a:ext cx="12192000" cy="2626470"/>
          </a:xfrm>
          <a:prstGeom prst="rect">
            <a:avLst/>
          </a:prstGeom>
          <a:gradFill flip="none" rotWithShape="1">
            <a:gsLst>
              <a:gs pos="0">
                <a:schemeClr val="accent1">
                  <a:lumMod val="45000"/>
                  <a:lumOff val="55000"/>
                </a:schemeClr>
              </a:gs>
              <a:gs pos="22000">
                <a:schemeClr val="accent1">
                  <a:lumMod val="45000"/>
                  <a:lumOff val="55000"/>
                </a:schemeClr>
              </a:gs>
              <a:gs pos="95918">
                <a:srgbClr val="FFCCFF"/>
              </a:gs>
              <a:gs pos="69000">
                <a:srgbClr val="CCCCF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000" b="1" dirty="0">
                <a:solidFill>
                  <a:schemeClr val="tx1"/>
                </a:solidFill>
              </a:rPr>
              <a:t>	6. Discussion &amp; Conclusion</a:t>
            </a:r>
            <a:endParaRPr lang="zh-CN" altLang="en-US" sz="4000" b="1" dirty="0">
              <a:solidFill>
                <a:schemeClr val="tx1"/>
              </a:solidFill>
            </a:endParaRPr>
          </a:p>
        </p:txBody>
      </p:sp>
      <p:pic>
        <p:nvPicPr>
          <p:cNvPr id="6" name="图片 5" descr="文本&#10;&#10;描述已自动生成">
            <a:extLst>
              <a:ext uri="{FF2B5EF4-FFF2-40B4-BE49-F238E27FC236}">
                <a16:creationId xmlns:a16="http://schemas.microsoft.com/office/drawing/2014/main" id="{7CC8404C-63BC-432F-805C-BC64B886BE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3722" y="293046"/>
            <a:ext cx="3314700" cy="571500"/>
          </a:xfrm>
          <a:prstGeom prst="rect">
            <a:avLst/>
          </a:prstGeom>
        </p:spPr>
      </p:pic>
      <p:grpSp>
        <p:nvGrpSpPr>
          <p:cNvPr id="16" name="组合 15">
            <a:extLst>
              <a:ext uri="{FF2B5EF4-FFF2-40B4-BE49-F238E27FC236}">
                <a16:creationId xmlns:a16="http://schemas.microsoft.com/office/drawing/2014/main" id="{8EC8D3FF-77EA-4DA3-AF7B-2E124306EA75}"/>
              </a:ext>
            </a:extLst>
          </p:cNvPr>
          <p:cNvGrpSpPr/>
          <p:nvPr/>
        </p:nvGrpSpPr>
        <p:grpSpPr>
          <a:xfrm>
            <a:off x="333578" y="186204"/>
            <a:ext cx="1082851" cy="785184"/>
            <a:chOff x="333578" y="186204"/>
            <a:chExt cx="1082851" cy="785184"/>
          </a:xfrm>
        </p:grpSpPr>
        <p:sp>
          <p:nvSpPr>
            <p:cNvPr id="17" name="矩形 16">
              <a:extLst>
                <a:ext uri="{FF2B5EF4-FFF2-40B4-BE49-F238E27FC236}">
                  <a16:creationId xmlns:a16="http://schemas.microsoft.com/office/drawing/2014/main" id="{3E4ACD05-887E-485A-87DE-23A776023560}"/>
                </a:ext>
              </a:extLst>
            </p:cNvPr>
            <p:cNvSpPr/>
            <p:nvPr/>
          </p:nvSpPr>
          <p:spPr>
            <a:xfrm>
              <a:off x="430855" y="370869"/>
              <a:ext cx="846707" cy="452496"/>
            </a:xfrm>
            <a:prstGeom prst="rect">
              <a:avLst/>
            </a:prstGeom>
            <a:solidFill>
              <a:srgbClr val="CC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73216C83-2F1F-48D3-A35A-B5B205C5D8B5}"/>
                </a:ext>
              </a:extLst>
            </p:cNvPr>
            <p:cNvSpPr/>
            <p:nvPr/>
          </p:nvSpPr>
          <p:spPr>
            <a:xfrm>
              <a:off x="333578" y="274200"/>
              <a:ext cx="194553" cy="193338"/>
            </a:xfrm>
            <a:prstGeom prst="rect">
              <a:avLst/>
            </a:prstGeom>
            <a:solidFill>
              <a:srgbClr val="99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a:extLst>
                <a:ext uri="{FF2B5EF4-FFF2-40B4-BE49-F238E27FC236}">
                  <a16:creationId xmlns:a16="http://schemas.microsoft.com/office/drawing/2014/main" id="{5B9C4113-4700-48C4-ACBE-B629CF3CCAF8}"/>
                </a:ext>
              </a:extLst>
            </p:cNvPr>
            <p:cNvCxnSpPr>
              <a:cxnSpLocks/>
            </p:cNvCxnSpPr>
            <p:nvPr/>
          </p:nvCxnSpPr>
          <p:spPr>
            <a:xfrm>
              <a:off x="528131" y="533238"/>
              <a:ext cx="6406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2297EDF2-FA1D-436B-A151-5D00BCFE6D36}"/>
                </a:ext>
              </a:extLst>
            </p:cNvPr>
            <p:cNvCxnSpPr>
              <a:cxnSpLocks/>
            </p:cNvCxnSpPr>
            <p:nvPr/>
          </p:nvCxnSpPr>
          <p:spPr>
            <a:xfrm>
              <a:off x="530671" y="681828"/>
              <a:ext cx="640648"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任意多边形: 形状 20">
              <a:extLst>
                <a:ext uri="{FF2B5EF4-FFF2-40B4-BE49-F238E27FC236}">
                  <a16:creationId xmlns:a16="http://schemas.microsoft.com/office/drawing/2014/main" id="{3607BE50-1EBE-46F1-8173-E3F2F43B0002}"/>
                </a:ext>
              </a:extLst>
            </p:cNvPr>
            <p:cNvSpPr/>
            <p:nvPr/>
          </p:nvSpPr>
          <p:spPr>
            <a:xfrm>
              <a:off x="1157349" y="681828"/>
              <a:ext cx="259080" cy="289560"/>
            </a:xfrm>
            <a:custGeom>
              <a:avLst/>
              <a:gdLst>
                <a:gd name="connsiteX0" fmla="*/ 0 w 259080"/>
                <a:gd name="connsiteY0" fmla="*/ 0 h 285750"/>
                <a:gd name="connsiteX1" fmla="*/ 228600 w 259080"/>
                <a:gd name="connsiteY1" fmla="*/ 76200 h 285750"/>
                <a:gd name="connsiteX2" fmla="*/ 68580 w 259080"/>
                <a:gd name="connsiteY2" fmla="*/ 209550 h 285750"/>
                <a:gd name="connsiteX3" fmla="*/ 259080 w 259080"/>
                <a:gd name="connsiteY3" fmla="*/ 285750 h 285750"/>
              </a:gdLst>
              <a:ahLst/>
              <a:cxnLst>
                <a:cxn ang="0">
                  <a:pos x="connsiteX0" y="connsiteY0"/>
                </a:cxn>
                <a:cxn ang="0">
                  <a:pos x="connsiteX1" y="connsiteY1"/>
                </a:cxn>
                <a:cxn ang="0">
                  <a:pos x="connsiteX2" y="connsiteY2"/>
                </a:cxn>
                <a:cxn ang="0">
                  <a:pos x="connsiteX3" y="connsiteY3"/>
                </a:cxn>
              </a:cxnLst>
              <a:rect l="l" t="t" r="r" b="b"/>
              <a:pathLst>
                <a:path w="259080" h="285750">
                  <a:moveTo>
                    <a:pt x="0" y="0"/>
                  </a:moveTo>
                  <a:cubicBezTo>
                    <a:pt x="108585" y="20637"/>
                    <a:pt x="217170" y="41275"/>
                    <a:pt x="228600" y="76200"/>
                  </a:cubicBezTo>
                  <a:cubicBezTo>
                    <a:pt x="240030" y="111125"/>
                    <a:pt x="63500" y="174625"/>
                    <a:pt x="68580" y="209550"/>
                  </a:cubicBezTo>
                  <a:cubicBezTo>
                    <a:pt x="73660" y="244475"/>
                    <a:pt x="223520" y="271780"/>
                    <a:pt x="259080" y="28575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2" name="直接箭头连接符 21">
              <a:extLst>
                <a:ext uri="{FF2B5EF4-FFF2-40B4-BE49-F238E27FC236}">
                  <a16:creationId xmlns:a16="http://schemas.microsoft.com/office/drawing/2014/main" id="{7074B2D8-D2C9-4BFC-A19F-14474AC30B53}"/>
                </a:ext>
              </a:extLst>
            </p:cNvPr>
            <p:cNvCxnSpPr>
              <a:cxnSpLocks/>
            </p:cNvCxnSpPr>
            <p:nvPr/>
          </p:nvCxnSpPr>
          <p:spPr>
            <a:xfrm flipV="1">
              <a:off x="479169" y="494576"/>
              <a:ext cx="0" cy="194349"/>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86901D72-8434-4019-8007-060B86420F09}"/>
                </a:ext>
              </a:extLst>
            </p:cNvPr>
            <p:cNvCxnSpPr>
              <a:cxnSpLocks/>
            </p:cNvCxnSpPr>
            <p:nvPr/>
          </p:nvCxnSpPr>
          <p:spPr>
            <a:xfrm flipV="1">
              <a:off x="1223389" y="494576"/>
              <a:ext cx="0" cy="194349"/>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55AF9A70-0109-4ED1-81CC-EF5C7DF51329}"/>
                </a:ext>
              </a:extLst>
            </p:cNvPr>
            <p:cNvSpPr txBox="1"/>
            <p:nvPr/>
          </p:nvSpPr>
          <p:spPr>
            <a:xfrm>
              <a:off x="440182" y="186204"/>
              <a:ext cx="846707" cy="369332"/>
            </a:xfrm>
            <a:prstGeom prst="rect">
              <a:avLst/>
            </a:prstGeom>
            <a:noFill/>
          </p:spPr>
          <p:txBody>
            <a:bodyPr wrap="none" rtlCol="0">
              <a:spAutoFit/>
            </a:bodyPr>
            <a:lstStyle/>
            <a:p>
              <a:r>
                <a:rPr lang="en-US" altLang="zh-CN" dirty="0">
                  <a:solidFill>
                    <a:srgbClr val="CCCCFF"/>
                  </a:solidFill>
                  <a:latin typeface="Segoe Script" panose="030B0504020000000003" pitchFamily="66" charset="0"/>
                </a:rPr>
                <a:t>Elma</a:t>
              </a:r>
              <a:endParaRPr lang="zh-CN" altLang="en-US" dirty="0">
                <a:solidFill>
                  <a:srgbClr val="CCCCFF"/>
                </a:solidFill>
                <a:latin typeface="Segoe Script" panose="030B0504020000000003" pitchFamily="66" charset="0"/>
              </a:endParaRPr>
            </a:p>
          </p:txBody>
        </p:sp>
      </p:grpSp>
    </p:spTree>
    <p:extLst>
      <p:ext uri="{BB962C8B-B14F-4D97-AF65-F5344CB8AC3E}">
        <p14:creationId xmlns:p14="http://schemas.microsoft.com/office/powerpoint/2010/main" val="19335515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文本&#10;&#10;描述已自动生成">
            <a:extLst>
              <a:ext uri="{FF2B5EF4-FFF2-40B4-BE49-F238E27FC236}">
                <a16:creationId xmlns:a16="http://schemas.microsoft.com/office/drawing/2014/main" id="{D2BBFC45-1F3B-4E78-827D-705BB96916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3722" y="293046"/>
            <a:ext cx="3314700" cy="571500"/>
          </a:xfrm>
          <a:prstGeom prst="rect">
            <a:avLst/>
          </a:prstGeom>
        </p:spPr>
      </p:pic>
      <p:sp>
        <p:nvSpPr>
          <p:cNvPr id="6" name="矩形 5">
            <a:extLst>
              <a:ext uri="{FF2B5EF4-FFF2-40B4-BE49-F238E27FC236}">
                <a16:creationId xmlns:a16="http://schemas.microsoft.com/office/drawing/2014/main" id="{B8934DF0-30CF-469B-9299-6939E488B7F7}"/>
              </a:ext>
            </a:extLst>
          </p:cNvPr>
          <p:cNvSpPr/>
          <p:nvPr/>
        </p:nvSpPr>
        <p:spPr>
          <a:xfrm>
            <a:off x="418289" y="1014582"/>
            <a:ext cx="11537006" cy="45719"/>
          </a:xfrm>
          <a:prstGeom prst="rect">
            <a:avLst/>
          </a:prstGeom>
          <a:gradFill flip="none" rotWithShape="1">
            <a:gsLst>
              <a:gs pos="0">
                <a:schemeClr val="accent1">
                  <a:lumMod val="45000"/>
                  <a:lumOff val="55000"/>
                </a:schemeClr>
              </a:gs>
              <a:gs pos="22000">
                <a:schemeClr val="accent1">
                  <a:lumMod val="45000"/>
                  <a:lumOff val="55000"/>
                </a:schemeClr>
              </a:gs>
              <a:gs pos="95918">
                <a:srgbClr val="FFCCFF"/>
              </a:gs>
              <a:gs pos="69000">
                <a:srgbClr val="CCCCF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a:extLst>
              <a:ext uri="{FF2B5EF4-FFF2-40B4-BE49-F238E27FC236}">
                <a16:creationId xmlns:a16="http://schemas.microsoft.com/office/drawing/2014/main" id="{73365029-E3CB-4602-8116-0F61993CFDA8}"/>
              </a:ext>
            </a:extLst>
          </p:cNvPr>
          <p:cNvSpPr txBox="1"/>
          <p:nvPr/>
        </p:nvSpPr>
        <p:spPr>
          <a:xfrm>
            <a:off x="418289" y="255630"/>
            <a:ext cx="2383986" cy="646331"/>
          </a:xfrm>
          <a:prstGeom prst="rect">
            <a:avLst/>
          </a:prstGeom>
          <a:noFill/>
        </p:spPr>
        <p:txBody>
          <a:bodyPr wrap="none" rtlCol="0">
            <a:spAutoFit/>
          </a:bodyPr>
          <a:lstStyle/>
          <a:p>
            <a:r>
              <a:rPr lang="en-US" altLang="zh-CN" sz="3600" b="1" dirty="0"/>
              <a:t>Discussion</a:t>
            </a:r>
            <a:endParaRPr lang="zh-CN" altLang="en-US" sz="3600" b="1" dirty="0"/>
          </a:p>
        </p:txBody>
      </p:sp>
      <p:sp>
        <p:nvSpPr>
          <p:cNvPr id="7" name="文本框 6"/>
          <p:cNvSpPr txBox="1"/>
          <p:nvPr/>
        </p:nvSpPr>
        <p:spPr>
          <a:xfrm>
            <a:off x="797026" y="4039193"/>
            <a:ext cx="9026242" cy="523220"/>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t>Synchronization: Network communication automation</a:t>
            </a:r>
          </a:p>
        </p:txBody>
      </p:sp>
      <p:sp>
        <p:nvSpPr>
          <p:cNvPr id="8" name="矩形 7"/>
          <p:cNvSpPr/>
          <p:nvPr/>
        </p:nvSpPr>
        <p:spPr>
          <a:xfrm>
            <a:off x="1301651" y="4837264"/>
            <a:ext cx="2335347" cy="745587"/>
          </a:xfrm>
          <a:prstGeom prst="rect">
            <a:avLst/>
          </a:prstGeom>
          <a:solidFill>
            <a:srgbClr val="99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657549" y="4954367"/>
            <a:ext cx="1703230" cy="523220"/>
          </a:xfrm>
          <a:prstGeom prst="rect">
            <a:avLst/>
          </a:prstGeom>
          <a:noFill/>
        </p:spPr>
        <p:txBody>
          <a:bodyPr wrap="square" rtlCol="0">
            <a:spAutoFit/>
          </a:bodyPr>
          <a:lstStyle/>
          <a:p>
            <a:r>
              <a:rPr lang="en-US" altLang="zh-CN" sz="2800" b="1" dirty="0">
                <a:solidFill>
                  <a:schemeClr val="bg1"/>
                </a:solidFill>
              </a:rPr>
              <a:t>Manually</a:t>
            </a:r>
            <a:endParaRPr lang="zh-CN" altLang="en-US" sz="2800" b="1" dirty="0">
              <a:solidFill>
                <a:schemeClr val="bg1"/>
              </a:solidFill>
            </a:endParaRPr>
          </a:p>
        </p:txBody>
      </p:sp>
      <p:sp>
        <p:nvSpPr>
          <p:cNvPr id="10" name="矩形 9"/>
          <p:cNvSpPr/>
          <p:nvPr/>
        </p:nvSpPr>
        <p:spPr>
          <a:xfrm>
            <a:off x="5703819" y="4836300"/>
            <a:ext cx="2633003" cy="745587"/>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5794104" y="4930700"/>
            <a:ext cx="2443664" cy="523220"/>
          </a:xfrm>
          <a:prstGeom prst="rect">
            <a:avLst/>
          </a:prstGeom>
          <a:noFill/>
        </p:spPr>
        <p:txBody>
          <a:bodyPr wrap="square" rtlCol="0">
            <a:spAutoFit/>
          </a:bodyPr>
          <a:lstStyle/>
          <a:p>
            <a:r>
              <a:rPr lang="en-US" altLang="zh-CN" sz="2800" b="1" dirty="0">
                <a:solidFill>
                  <a:schemeClr val="bg1"/>
                </a:solidFill>
              </a:rPr>
              <a:t>Automatically</a:t>
            </a:r>
            <a:endParaRPr lang="zh-CN" altLang="en-US" sz="2800" b="1" dirty="0">
              <a:solidFill>
                <a:schemeClr val="bg1"/>
              </a:solidFill>
            </a:endParaRPr>
          </a:p>
        </p:txBody>
      </p:sp>
      <p:sp>
        <p:nvSpPr>
          <p:cNvPr id="3" name="右箭头 2"/>
          <p:cNvSpPr/>
          <p:nvPr/>
        </p:nvSpPr>
        <p:spPr>
          <a:xfrm>
            <a:off x="3901984" y="5100870"/>
            <a:ext cx="1325880" cy="26161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3703620" y="4637017"/>
            <a:ext cx="1699130" cy="461665"/>
          </a:xfrm>
          <a:prstGeom prst="rect">
            <a:avLst/>
          </a:prstGeom>
          <a:solidFill>
            <a:schemeClr val="accent6">
              <a:lumMod val="40000"/>
              <a:lumOff val="60000"/>
            </a:schemeClr>
          </a:solidFill>
        </p:spPr>
        <p:txBody>
          <a:bodyPr wrap="square" rtlCol="0">
            <a:spAutoFit/>
          </a:bodyPr>
          <a:lstStyle/>
          <a:p>
            <a:pPr algn="ctr"/>
            <a:r>
              <a:rPr lang="en-US" altLang="zh-CN" sz="2400" dirty="0"/>
              <a:t>Bash script</a:t>
            </a:r>
            <a:endParaRPr lang="zh-CN" altLang="en-US" sz="2400" dirty="0"/>
          </a:p>
        </p:txBody>
      </p:sp>
      <p:sp>
        <p:nvSpPr>
          <p:cNvPr id="32" name="文本框 31">
            <a:extLst>
              <a:ext uri="{FF2B5EF4-FFF2-40B4-BE49-F238E27FC236}">
                <a16:creationId xmlns:a16="http://schemas.microsoft.com/office/drawing/2014/main" id="{A372D730-ED67-4CF5-83A1-5C2E18275C74}"/>
              </a:ext>
            </a:extLst>
          </p:cNvPr>
          <p:cNvSpPr txBox="1"/>
          <p:nvPr/>
        </p:nvSpPr>
        <p:spPr>
          <a:xfrm>
            <a:off x="442636" y="1192714"/>
            <a:ext cx="2429499" cy="523220"/>
          </a:xfrm>
          <a:prstGeom prst="rect">
            <a:avLst/>
          </a:prstGeom>
          <a:noFill/>
        </p:spPr>
        <p:txBody>
          <a:bodyPr wrap="square" rtlCol="0">
            <a:spAutoFit/>
          </a:bodyPr>
          <a:lstStyle/>
          <a:p>
            <a:r>
              <a:rPr lang="en-US" altLang="zh-CN" sz="2800" b="1" dirty="0"/>
              <a:t>Functionality</a:t>
            </a:r>
          </a:p>
        </p:txBody>
      </p:sp>
      <p:sp>
        <p:nvSpPr>
          <p:cNvPr id="33" name="文本框 32">
            <a:extLst>
              <a:ext uri="{FF2B5EF4-FFF2-40B4-BE49-F238E27FC236}">
                <a16:creationId xmlns:a16="http://schemas.microsoft.com/office/drawing/2014/main" id="{4A16CC8D-5BE9-41CB-9B10-27BFB17D90E9}"/>
              </a:ext>
            </a:extLst>
          </p:cNvPr>
          <p:cNvSpPr txBox="1"/>
          <p:nvPr/>
        </p:nvSpPr>
        <p:spPr>
          <a:xfrm>
            <a:off x="797026" y="1960320"/>
            <a:ext cx="9026242" cy="523220"/>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t>Encryption: Localized encryption</a:t>
            </a:r>
          </a:p>
        </p:txBody>
      </p:sp>
      <p:sp>
        <p:nvSpPr>
          <p:cNvPr id="34" name="矩形 33">
            <a:extLst>
              <a:ext uri="{FF2B5EF4-FFF2-40B4-BE49-F238E27FC236}">
                <a16:creationId xmlns:a16="http://schemas.microsoft.com/office/drawing/2014/main" id="{D7D5FFE3-A62B-43B3-AFB1-C4F5E9DC861B}"/>
              </a:ext>
            </a:extLst>
          </p:cNvPr>
          <p:cNvSpPr/>
          <p:nvPr/>
        </p:nvSpPr>
        <p:spPr>
          <a:xfrm>
            <a:off x="1366541" y="2768973"/>
            <a:ext cx="2285246" cy="745587"/>
          </a:xfrm>
          <a:prstGeom prst="rect">
            <a:avLst/>
          </a:prstGeom>
          <a:solidFill>
            <a:srgbClr val="99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7DEAE06A-B59E-4853-AFBA-96BF0863586A}"/>
              </a:ext>
            </a:extLst>
          </p:cNvPr>
          <p:cNvSpPr txBox="1"/>
          <p:nvPr/>
        </p:nvSpPr>
        <p:spPr>
          <a:xfrm>
            <a:off x="1384663" y="2862409"/>
            <a:ext cx="2285246" cy="523220"/>
          </a:xfrm>
          <a:prstGeom prst="rect">
            <a:avLst/>
          </a:prstGeom>
          <a:noFill/>
        </p:spPr>
        <p:txBody>
          <a:bodyPr wrap="square" rtlCol="0">
            <a:spAutoFit/>
          </a:bodyPr>
          <a:lstStyle/>
          <a:p>
            <a:r>
              <a:rPr lang="en-US" altLang="zh-CN" sz="2800" b="1" dirty="0">
                <a:solidFill>
                  <a:schemeClr val="bg1"/>
                </a:solidFill>
              </a:rPr>
              <a:t>Unencrypted</a:t>
            </a:r>
            <a:endParaRPr lang="zh-CN" altLang="en-US" sz="2800" b="1" dirty="0">
              <a:solidFill>
                <a:schemeClr val="bg1"/>
              </a:solidFill>
            </a:endParaRPr>
          </a:p>
        </p:txBody>
      </p:sp>
      <p:sp>
        <p:nvSpPr>
          <p:cNvPr id="36" name="矩形 35">
            <a:extLst>
              <a:ext uri="{FF2B5EF4-FFF2-40B4-BE49-F238E27FC236}">
                <a16:creationId xmlns:a16="http://schemas.microsoft.com/office/drawing/2014/main" id="{50A0A2F7-501A-4993-A6E2-39EE239351C4}"/>
              </a:ext>
            </a:extLst>
          </p:cNvPr>
          <p:cNvSpPr/>
          <p:nvPr/>
        </p:nvSpPr>
        <p:spPr>
          <a:xfrm>
            <a:off x="5703820" y="2768009"/>
            <a:ext cx="2633003" cy="745587"/>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a:extLst>
              <a:ext uri="{FF2B5EF4-FFF2-40B4-BE49-F238E27FC236}">
                <a16:creationId xmlns:a16="http://schemas.microsoft.com/office/drawing/2014/main" id="{074571EE-050B-427B-9E84-54D68DED3BFD}"/>
              </a:ext>
            </a:extLst>
          </p:cNvPr>
          <p:cNvSpPr txBox="1"/>
          <p:nvPr/>
        </p:nvSpPr>
        <p:spPr>
          <a:xfrm>
            <a:off x="6096000" y="2860339"/>
            <a:ext cx="1856345" cy="523220"/>
          </a:xfrm>
          <a:prstGeom prst="rect">
            <a:avLst/>
          </a:prstGeom>
          <a:noFill/>
        </p:spPr>
        <p:txBody>
          <a:bodyPr wrap="square" rtlCol="0">
            <a:spAutoFit/>
          </a:bodyPr>
          <a:lstStyle/>
          <a:p>
            <a:r>
              <a:rPr lang="en-US" altLang="zh-CN" sz="2800" b="1" dirty="0">
                <a:solidFill>
                  <a:schemeClr val="bg1"/>
                </a:solidFill>
              </a:rPr>
              <a:t>Encrypted</a:t>
            </a:r>
            <a:endParaRPr lang="zh-CN" altLang="en-US" sz="2800" b="1" dirty="0">
              <a:solidFill>
                <a:schemeClr val="bg1"/>
              </a:solidFill>
            </a:endParaRPr>
          </a:p>
        </p:txBody>
      </p:sp>
      <p:sp>
        <p:nvSpPr>
          <p:cNvPr id="38" name="右箭头 2">
            <a:extLst>
              <a:ext uri="{FF2B5EF4-FFF2-40B4-BE49-F238E27FC236}">
                <a16:creationId xmlns:a16="http://schemas.microsoft.com/office/drawing/2014/main" id="{8E02150A-4CF7-4F31-A485-F329BB76282E}"/>
              </a:ext>
            </a:extLst>
          </p:cNvPr>
          <p:cNvSpPr/>
          <p:nvPr/>
        </p:nvSpPr>
        <p:spPr>
          <a:xfrm>
            <a:off x="3962943" y="3032579"/>
            <a:ext cx="1325880" cy="26161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a:extLst>
              <a:ext uri="{FF2B5EF4-FFF2-40B4-BE49-F238E27FC236}">
                <a16:creationId xmlns:a16="http://schemas.microsoft.com/office/drawing/2014/main" id="{5B0E289F-E9A8-407B-839A-A3B275FF95F6}"/>
              </a:ext>
            </a:extLst>
          </p:cNvPr>
          <p:cNvSpPr txBox="1"/>
          <p:nvPr/>
        </p:nvSpPr>
        <p:spPr>
          <a:xfrm>
            <a:off x="3764579" y="2568726"/>
            <a:ext cx="1699130" cy="461665"/>
          </a:xfrm>
          <a:prstGeom prst="rect">
            <a:avLst/>
          </a:prstGeom>
          <a:solidFill>
            <a:schemeClr val="accent6">
              <a:lumMod val="40000"/>
              <a:lumOff val="60000"/>
            </a:schemeClr>
          </a:solidFill>
        </p:spPr>
        <p:txBody>
          <a:bodyPr wrap="square" rtlCol="0">
            <a:spAutoFit/>
          </a:bodyPr>
          <a:lstStyle/>
          <a:p>
            <a:pPr algn="ctr"/>
            <a:r>
              <a:rPr lang="en-US" altLang="zh-CN" sz="2400" dirty="0"/>
              <a:t>C Program</a:t>
            </a:r>
            <a:endParaRPr lang="zh-CN" altLang="en-US" sz="2400" dirty="0"/>
          </a:p>
        </p:txBody>
      </p:sp>
    </p:spTree>
    <p:extLst>
      <p:ext uri="{BB962C8B-B14F-4D97-AF65-F5344CB8AC3E}">
        <p14:creationId xmlns:p14="http://schemas.microsoft.com/office/powerpoint/2010/main" val="2903098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文本&#10;&#10;描述已自动生成">
            <a:extLst>
              <a:ext uri="{FF2B5EF4-FFF2-40B4-BE49-F238E27FC236}">
                <a16:creationId xmlns:a16="http://schemas.microsoft.com/office/drawing/2014/main" id="{2ED8F96B-5837-4227-977E-13160118AE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3722" y="293046"/>
            <a:ext cx="3314700" cy="571500"/>
          </a:xfrm>
          <a:prstGeom prst="rect">
            <a:avLst/>
          </a:prstGeom>
        </p:spPr>
      </p:pic>
      <p:sp>
        <p:nvSpPr>
          <p:cNvPr id="6" name="矩形 5">
            <a:extLst>
              <a:ext uri="{FF2B5EF4-FFF2-40B4-BE49-F238E27FC236}">
                <a16:creationId xmlns:a16="http://schemas.microsoft.com/office/drawing/2014/main" id="{43B5320C-27B3-4E64-BD7A-34E8ADC712DF}"/>
              </a:ext>
            </a:extLst>
          </p:cNvPr>
          <p:cNvSpPr/>
          <p:nvPr/>
        </p:nvSpPr>
        <p:spPr>
          <a:xfrm>
            <a:off x="418289" y="1014582"/>
            <a:ext cx="11537006" cy="45719"/>
          </a:xfrm>
          <a:prstGeom prst="rect">
            <a:avLst/>
          </a:prstGeom>
          <a:gradFill flip="none" rotWithShape="1">
            <a:gsLst>
              <a:gs pos="0">
                <a:schemeClr val="accent1">
                  <a:lumMod val="45000"/>
                  <a:lumOff val="55000"/>
                </a:schemeClr>
              </a:gs>
              <a:gs pos="22000">
                <a:schemeClr val="accent1">
                  <a:lumMod val="45000"/>
                  <a:lumOff val="55000"/>
                </a:schemeClr>
              </a:gs>
              <a:gs pos="95918">
                <a:srgbClr val="FFCCFF"/>
              </a:gs>
              <a:gs pos="69000">
                <a:srgbClr val="CCCCF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a:extLst>
              <a:ext uri="{FF2B5EF4-FFF2-40B4-BE49-F238E27FC236}">
                <a16:creationId xmlns:a16="http://schemas.microsoft.com/office/drawing/2014/main" id="{3179354E-E99A-465E-855A-BEC364AD3D15}"/>
              </a:ext>
            </a:extLst>
          </p:cNvPr>
          <p:cNvSpPr txBox="1"/>
          <p:nvPr/>
        </p:nvSpPr>
        <p:spPr>
          <a:xfrm>
            <a:off x="418289" y="255630"/>
            <a:ext cx="2133918" cy="646331"/>
          </a:xfrm>
          <a:prstGeom prst="rect">
            <a:avLst/>
          </a:prstGeom>
          <a:noFill/>
        </p:spPr>
        <p:txBody>
          <a:bodyPr wrap="none" rtlCol="0">
            <a:spAutoFit/>
          </a:bodyPr>
          <a:lstStyle/>
          <a:p>
            <a:r>
              <a:rPr lang="en-US" altLang="zh-CN" sz="3600" b="1" dirty="0"/>
              <a:t>Overview</a:t>
            </a:r>
            <a:endParaRPr lang="zh-CN" altLang="en-US" sz="3600" b="1" dirty="0"/>
          </a:p>
        </p:txBody>
      </p:sp>
      <p:sp>
        <p:nvSpPr>
          <p:cNvPr id="8" name="文本框 7">
            <a:extLst>
              <a:ext uri="{FF2B5EF4-FFF2-40B4-BE49-F238E27FC236}">
                <a16:creationId xmlns:a16="http://schemas.microsoft.com/office/drawing/2014/main" id="{2889FE6B-F590-4638-AC96-79E7377B42B8}"/>
              </a:ext>
            </a:extLst>
          </p:cNvPr>
          <p:cNvSpPr txBox="1"/>
          <p:nvPr/>
        </p:nvSpPr>
        <p:spPr>
          <a:xfrm>
            <a:off x="418289" y="1332689"/>
            <a:ext cx="6407523" cy="4449231"/>
          </a:xfrm>
          <a:prstGeom prst="rect">
            <a:avLst/>
          </a:prstGeom>
          <a:noFill/>
        </p:spPr>
        <p:txBody>
          <a:bodyPr wrap="none" rtlCol="0">
            <a:spAutoFit/>
          </a:bodyPr>
          <a:lstStyle/>
          <a:p>
            <a:pPr marL="285750" indent="-285750">
              <a:lnSpc>
                <a:spcPct val="150000"/>
              </a:lnSpc>
              <a:buFont typeface="Wingdings" panose="05000000000000000000" pitchFamily="2" charset="2"/>
              <a:buChar char="Ø"/>
            </a:pPr>
            <a:r>
              <a:rPr lang="en-US" altLang="zh-CN" sz="3200" dirty="0"/>
              <a:t>  Introduction</a:t>
            </a:r>
          </a:p>
          <a:p>
            <a:pPr marL="285750" indent="-285750">
              <a:lnSpc>
                <a:spcPct val="150000"/>
              </a:lnSpc>
              <a:buFont typeface="Wingdings" panose="05000000000000000000" pitchFamily="2" charset="2"/>
              <a:buChar char="Ø"/>
            </a:pPr>
            <a:r>
              <a:rPr lang="en-US" altLang="zh-CN" sz="3200" dirty="0"/>
              <a:t>  Design Specifications</a:t>
            </a:r>
          </a:p>
          <a:p>
            <a:pPr marL="285750" indent="-285750">
              <a:lnSpc>
                <a:spcPct val="150000"/>
              </a:lnSpc>
              <a:buFont typeface="Wingdings" panose="05000000000000000000" pitchFamily="2" charset="2"/>
              <a:buChar char="Ø"/>
            </a:pPr>
            <a:r>
              <a:rPr lang="en-US" altLang="zh-CN" sz="3200" dirty="0"/>
              <a:t>  Concept Generation &amp; Selection</a:t>
            </a:r>
          </a:p>
          <a:p>
            <a:pPr marL="285750" indent="-285750">
              <a:lnSpc>
                <a:spcPct val="150000"/>
              </a:lnSpc>
              <a:buFont typeface="Wingdings" panose="05000000000000000000" pitchFamily="2" charset="2"/>
              <a:buChar char="Ø"/>
            </a:pPr>
            <a:r>
              <a:rPr lang="en-US" altLang="zh-CN" sz="3200" dirty="0"/>
              <a:t>  Design Description</a:t>
            </a:r>
          </a:p>
          <a:p>
            <a:pPr marL="285750" indent="-285750">
              <a:lnSpc>
                <a:spcPct val="150000"/>
              </a:lnSpc>
              <a:buFont typeface="Wingdings" panose="05000000000000000000" pitchFamily="2" charset="2"/>
              <a:buChar char="Ø"/>
            </a:pPr>
            <a:r>
              <a:rPr lang="en-US" altLang="zh-CN" sz="3200" dirty="0"/>
              <a:t>  Implementation &amp; Validation</a:t>
            </a:r>
          </a:p>
          <a:p>
            <a:pPr marL="285750" indent="-285750">
              <a:lnSpc>
                <a:spcPct val="150000"/>
              </a:lnSpc>
              <a:buFont typeface="Wingdings" panose="05000000000000000000" pitchFamily="2" charset="2"/>
              <a:buChar char="Ø"/>
            </a:pPr>
            <a:r>
              <a:rPr lang="en-US" altLang="zh-CN" sz="3200" dirty="0"/>
              <a:t>  Discussion &amp; Conclusion</a:t>
            </a:r>
          </a:p>
        </p:txBody>
      </p:sp>
    </p:spTree>
    <p:extLst>
      <p:ext uri="{BB962C8B-B14F-4D97-AF65-F5344CB8AC3E}">
        <p14:creationId xmlns:p14="http://schemas.microsoft.com/office/powerpoint/2010/main" val="17249024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文本&#10;&#10;描述已自动生成">
            <a:extLst>
              <a:ext uri="{FF2B5EF4-FFF2-40B4-BE49-F238E27FC236}">
                <a16:creationId xmlns:a16="http://schemas.microsoft.com/office/drawing/2014/main" id="{ADA56445-1CDA-4014-9A41-7652C0745F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3722" y="293046"/>
            <a:ext cx="3314700" cy="571500"/>
          </a:xfrm>
          <a:prstGeom prst="rect">
            <a:avLst/>
          </a:prstGeom>
        </p:spPr>
      </p:pic>
      <p:sp>
        <p:nvSpPr>
          <p:cNvPr id="6" name="矩形 5">
            <a:extLst>
              <a:ext uri="{FF2B5EF4-FFF2-40B4-BE49-F238E27FC236}">
                <a16:creationId xmlns:a16="http://schemas.microsoft.com/office/drawing/2014/main" id="{9E0FE301-D547-4E49-AF4F-F989F7C33F6E}"/>
              </a:ext>
            </a:extLst>
          </p:cNvPr>
          <p:cNvSpPr/>
          <p:nvPr/>
        </p:nvSpPr>
        <p:spPr>
          <a:xfrm>
            <a:off x="418289" y="1014582"/>
            <a:ext cx="11537006" cy="45719"/>
          </a:xfrm>
          <a:prstGeom prst="rect">
            <a:avLst/>
          </a:prstGeom>
          <a:gradFill flip="none" rotWithShape="1">
            <a:gsLst>
              <a:gs pos="0">
                <a:schemeClr val="accent1">
                  <a:lumMod val="45000"/>
                  <a:lumOff val="55000"/>
                </a:schemeClr>
              </a:gs>
              <a:gs pos="22000">
                <a:schemeClr val="accent1">
                  <a:lumMod val="45000"/>
                  <a:lumOff val="55000"/>
                </a:schemeClr>
              </a:gs>
              <a:gs pos="95918">
                <a:srgbClr val="FFCCFF"/>
              </a:gs>
              <a:gs pos="69000">
                <a:srgbClr val="CCCCF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a:extLst>
              <a:ext uri="{FF2B5EF4-FFF2-40B4-BE49-F238E27FC236}">
                <a16:creationId xmlns:a16="http://schemas.microsoft.com/office/drawing/2014/main" id="{8D2BCDA3-28A0-4A93-A289-F18E6ACCA657}"/>
              </a:ext>
            </a:extLst>
          </p:cNvPr>
          <p:cNvSpPr txBox="1"/>
          <p:nvPr/>
        </p:nvSpPr>
        <p:spPr>
          <a:xfrm>
            <a:off x="418289" y="255630"/>
            <a:ext cx="2383986" cy="646331"/>
          </a:xfrm>
          <a:prstGeom prst="rect">
            <a:avLst/>
          </a:prstGeom>
          <a:noFill/>
        </p:spPr>
        <p:txBody>
          <a:bodyPr wrap="none" rtlCol="0">
            <a:spAutoFit/>
          </a:bodyPr>
          <a:lstStyle/>
          <a:p>
            <a:r>
              <a:rPr lang="en-US" altLang="zh-CN" sz="3600" b="1" dirty="0"/>
              <a:t>Discussion</a:t>
            </a:r>
            <a:endParaRPr lang="zh-CN" altLang="en-US" sz="3600" b="1" dirty="0"/>
          </a:p>
        </p:txBody>
      </p:sp>
      <p:sp>
        <p:nvSpPr>
          <p:cNvPr id="8" name="文本框 7">
            <a:extLst>
              <a:ext uri="{FF2B5EF4-FFF2-40B4-BE49-F238E27FC236}">
                <a16:creationId xmlns:a16="http://schemas.microsoft.com/office/drawing/2014/main" id="{25590C53-41BF-455C-BF68-34E6D2A34003}"/>
              </a:ext>
            </a:extLst>
          </p:cNvPr>
          <p:cNvSpPr txBox="1"/>
          <p:nvPr/>
        </p:nvSpPr>
        <p:spPr>
          <a:xfrm>
            <a:off x="700491" y="1870941"/>
            <a:ext cx="9653259" cy="1815882"/>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t>Distillation rate</a:t>
            </a:r>
          </a:p>
          <a:p>
            <a:pPr marL="457200" indent="-457200">
              <a:buFont typeface="Arial" panose="020B0604020202020204" pitchFamily="34" charset="0"/>
              <a:buChar char="•"/>
            </a:pPr>
            <a:r>
              <a:rPr lang="en-US" altLang="zh-CN" sz="2800" dirty="0"/>
              <a:t>Choice of entropy</a:t>
            </a:r>
          </a:p>
          <a:p>
            <a:pPr marL="457200" indent="-457200">
              <a:buFont typeface="Arial" panose="020B0604020202020204" pitchFamily="34" charset="0"/>
              <a:buChar char="•"/>
            </a:pPr>
            <a:r>
              <a:rPr lang="en-US" altLang="zh-CN" sz="2800" dirty="0"/>
              <a:t>Introduce a true error dataset</a:t>
            </a:r>
          </a:p>
          <a:p>
            <a:pPr marL="457200" indent="-457200">
              <a:buFont typeface="Arial" panose="020B0604020202020204" pitchFamily="34" charset="0"/>
              <a:buChar char="•"/>
            </a:pPr>
            <a:r>
              <a:rPr lang="en-US" altLang="zh-CN" sz="2800" dirty="0"/>
              <a:t>Parameter sharing within each of the layer groups</a:t>
            </a:r>
            <a:endParaRPr lang="en-US" altLang="zh-CN" dirty="0"/>
          </a:p>
        </p:txBody>
      </p:sp>
      <p:sp>
        <p:nvSpPr>
          <p:cNvPr id="9" name="文本框 8">
            <a:extLst>
              <a:ext uri="{FF2B5EF4-FFF2-40B4-BE49-F238E27FC236}">
                <a16:creationId xmlns:a16="http://schemas.microsoft.com/office/drawing/2014/main" id="{A2969BD8-D590-4784-AAEE-90D439EF41CD}"/>
              </a:ext>
            </a:extLst>
          </p:cNvPr>
          <p:cNvSpPr txBox="1"/>
          <p:nvPr/>
        </p:nvSpPr>
        <p:spPr>
          <a:xfrm>
            <a:off x="442636" y="1192714"/>
            <a:ext cx="2429499" cy="523220"/>
          </a:xfrm>
          <a:prstGeom prst="rect">
            <a:avLst/>
          </a:prstGeom>
          <a:noFill/>
        </p:spPr>
        <p:txBody>
          <a:bodyPr wrap="square" rtlCol="0">
            <a:spAutoFit/>
          </a:bodyPr>
          <a:lstStyle/>
          <a:p>
            <a:r>
              <a:rPr lang="en-US" altLang="zh-CN" sz="2800" b="1" dirty="0"/>
              <a:t>Optimization</a:t>
            </a:r>
          </a:p>
        </p:txBody>
      </p:sp>
      <p:sp>
        <p:nvSpPr>
          <p:cNvPr id="16" name="矩形 15">
            <a:extLst>
              <a:ext uri="{FF2B5EF4-FFF2-40B4-BE49-F238E27FC236}">
                <a16:creationId xmlns:a16="http://schemas.microsoft.com/office/drawing/2014/main" id="{F4D2207D-BE92-4D97-92BE-50019F5A9F90}"/>
              </a:ext>
            </a:extLst>
          </p:cNvPr>
          <p:cNvSpPr/>
          <p:nvPr/>
        </p:nvSpPr>
        <p:spPr>
          <a:xfrm>
            <a:off x="1301932" y="3861680"/>
            <a:ext cx="3243942" cy="1835501"/>
          </a:xfrm>
          <a:prstGeom prst="rect">
            <a:avLst/>
          </a:prstGeom>
          <a:noFill/>
          <a:ln>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67B5AF88-DD29-4BA7-8063-429E1FDE32B5}"/>
              </a:ext>
            </a:extLst>
          </p:cNvPr>
          <p:cNvSpPr/>
          <p:nvPr/>
        </p:nvSpPr>
        <p:spPr>
          <a:xfrm>
            <a:off x="1502229" y="4167298"/>
            <a:ext cx="431074" cy="126392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a:t>
            </a:r>
            <a:endParaRPr lang="zh-CN" altLang="en-US" dirty="0">
              <a:solidFill>
                <a:schemeClr val="tx1"/>
              </a:solidFill>
            </a:endParaRPr>
          </a:p>
        </p:txBody>
      </p:sp>
      <p:sp>
        <p:nvSpPr>
          <p:cNvPr id="18" name="矩形 17">
            <a:extLst>
              <a:ext uri="{FF2B5EF4-FFF2-40B4-BE49-F238E27FC236}">
                <a16:creationId xmlns:a16="http://schemas.microsoft.com/office/drawing/2014/main" id="{EEEC9DBB-2573-43AA-B4E5-D3713E0022D4}"/>
              </a:ext>
            </a:extLst>
          </p:cNvPr>
          <p:cNvSpPr/>
          <p:nvPr/>
        </p:nvSpPr>
        <p:spPr>
          <a:xfrm>
            <a:off x="2277483" y="4170716"/>
            <a:ext cx="431074" cy="126392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a:t>
            </a:r>
            <a:endParaRPr lang="zh-CN" altLang="en-US" dirty="0">
              <a:solidFill>
                <a:schemeClr val="tx1"/>
              </a:solidFill>
            </a:endParaRPr>
          </a:p>
        </p:txBody>
      </p:sp>
      <p:sp>
        <p:nvSpPr>
          <p:cNvPr id="19" name="矩形 18">
            <a:extLst>
              <a:ext uri="{FF2B5EF4-FFF2-40B4-BE49-F238E27FC236}">
                <a16:creationId xmlns:a16="http://schemas.microsoft.com/office/drawing/2014/main" id="{B8D45522-82B8-4F3D-81F6-53D30B581874}"/>
              </a:ext>
            </a:extLst>
          </p:cNvPr>
          <p:cNvSpPr/>
          <p:nvPr/>
        </p:nvSpPr>
        <p:spPr>
          <a:xfrm>
            <a:off x="3052737" y="4162040"/>
            <a:ext cx="431074" cy="126392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a:t>
            </a:r>
            <a:endParaRPr lang="zh-CN" altLang="en-US" dirty="0">
              <a:solidFill>
                <a:schemeClr val="tx1"/>
              </a:solidFill>
            </a:endParaRPr>
          </a:p>
        </p:txBody>
      </p:sp>
      <p:sp>
        <p:nvSpPr>
          <p:cNvPr id="20" name="矩形 19">
            <a:extLst>
              <a:ext uri="{FF2B5EF4-FFF2-40B4-BE49-F238E27FC236}">
                <a16:creationId xmlns:a16="http://schemas.microsoft.com/office/drawing/2014/main" id="{7B452C9A-EB2D-4B0F-B152-8A8903F16197}"/>
              </a:ext>
            </a:extLst>
          </p:cNvPr>
          <p:cNvSpPr/>
          <p:nvPr/>
        </p:nvSpPr>
        <p:spPr>
          <a:xfrm>
            <a:off x="3827991" y="4162040"/>
            <a:ext cx="431074" cy="126392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4</a:t>
            </a:r>
            <a:endParaRPr lang="zh-CN" altLang="en-US" dirty="0">
              <a:solidFill>
                <a:schemeClr val="tx1"/>
              </a:solidFill>
            </a:endParaRPr>
          </a:p>
        </p:txBody>
      </p:sp>
      <p:sp>
        <p:nvSpPr>
          <p:cNvPr id="21" name="矩形 20">
            <a:extLst>
              <a:ext uri="{FF2B5EF4-FFF2-40B4-BE49-F238E27FC236}">
                <a16:creationId xmlns:a16="http://schemas.microsoft.com/office/drawing/2014/main" id="{13A57439-DB18-4241-B28A-48DD43CBE43E}"/>
              </a:ext>
            </a:extLst>
          </p:cNvPr>
          <p:cNvSpPr/>
          <p:nvPr/>
        </p:nvSpPr>
        <p:spPr>
          <a:xfrm>
            <a:off x="4551570" y="3867806"/>
            <a:ext cx="3243942" cy="1835501"/>
          </a:xfrm>
          <a:prstGeom prst="rect">
            <a:avLst/>
          </a:prstGeom>
          <a:noFill/>
          <a:ln>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93126A88-06F8-4756-8D9A-8F991B766022}"/>
              </a:ext>
            </a:extLst>
          </p:cNvPr>
          <p:cNvSpPr/>
          <p:nvPr/>
        </p:nvSpPr>
        <p:spPr>
          <a:xfrm>
            <a:off x="4751867" y="4173424"/>
            <a:ext cx="431074" cy="126392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5</a:t>
            </a:r>
            <a:endParaRPr lang="zh-CN" altLang="en-US" dirty="0">
              <a:solidFill>
                <a:schemeClr val="tx1"/>
              </a:solidFill>
            </a:endParaRPr>
          </a:p>
        </p:txBody>
      </p:sp>
      <p:sp>
        <p:nvSpPr>
          <p:cNvPr id="23" name="矩形 22">
            <a:extLst>
              <a:ext uri="{FF2B5EF4-FFF2-40B4-BE49-F238E27FC236}">
                <a16:creationId xmlns:a16="http://schemas.microsoft.com/office/drawing/2014/main" id="{16E27F05-1B24-49F8-8123-07E97C4F8810}"/>
              </a:ext>
            </a:extLst>
          </p:cNvPr>
          <p:cNvSpPr/>
          <p:nvPr/>
        </p:nvSpPr>
        <p:spPr>
          <a:xfrm>
            <a:off x="5527121" y="4176842"/>
            <a:ext cx="431074" cy="126392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6</a:t>
            </a:r>
            <a:endParaRPr lang="zh-CN" altLang="en-US" dirty="0">
              <a:solidFill>
                <a:schemeClr val="tx1"/>
              </a:solidFill>
            </a:endParaRPr>
          </a:p>
        </p:txBody>
      </p:sp>
      <p:sp>
        <p:nvSpPr>
          <p:cNvPr id="24" name="矩形 23">
            <a:extLst>
              <a:ext uri="{FF2B5EF4-FFF2-40B4-BE49-F238E27FC236}">
                <a16:creationId xmlns:a16="http://schemas.microsoft.com/office/drawing/2014/main" id="{7156F82D-80DA-477E-B9CC-3EC23FF4F156}"/>
              </a:ext>
            </a:extLst>
          </p:cNvPr>
          <p:cNvSpPr/>
          <p:nvPr/>
        </p:nvSpPr>
        <p:spPr>
          <a:xfrm>
            <a:off x="6302375" y="4168166"/>
            <a:ext cx="431074" cy="126392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7</a:t>
            </a:r>
            <a:endParaRPr lang="zh-CN" altLang="en-US" dirty="0">
              <a:solidFill>
                <a:schemeClr val="tx1"/>
              </a:solidFill>
            </a:endParaRPr>
          </a:p>
        </p:txBody>
      </p:sp>
      <p:sp>
        <p:nvSpPr>
          <p:cNvPr id="25" name="矩形 24">
            <a:extLst>
              <a:ext uri="{FF2B5EF4-FFF2-40B4-BE49-F238E27FC236}">
                <a16:creationId xmlns:a16="http://schemas.microsoft.com/office/drawing/2014/main" id="{765876B6-BB39-4FB8-A469-78BF71AAF737}"/>
              </a:ext>
            </a:extLst>
          </p:cNvPr>
          <p:cNvSpPr/>
          <p:nvPr/>
        </p:nvSpPr>
        <p:spPr>
          <a:xfrm>
            <a:off x="7077629" y="4168166"/>
            <a:ext cx="431074" cy="126392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8</a:t>
            </a:r>
            <a:endParaRPr lang="zh-CN" altLang="en-US" dirty="0">
              <a:solidFill>
                <a:schemeClr val="tx1"/>
              </a:solidFill>
            </a:endParaRPr>
          </a:p>
        </p:txBody>
      </p:sp>
      <p:sp>
        <p:nvSpPr>
          <p:cNvPr id="26" name="矩形 25">
            <a:extLst>
              <a:ext uri="{FF2B5EF4-FFF2-40B4-BE49-F238E27FC236}">
                <a16:creationId xmlns:a16="http://schemas.microsoft.com/office/drawing/2014/main" id="{DB34807E-EA21-4B75-AF25-99ABBCCDD511}"/>
              </a:ext>
            </a:extLst>
          </p:cNvPr>
          <p:cNvSpPr/>
          <p:nvPr/>
        </p:nvSpPr>
        <p:spPr>
          <a:xfrm>
            <a:off x="7795512" y="3870137"/>
            <a:ext cx="3243942" cy="1835501"/>
          </a:xfrm>
          <a:prstGeom prst="rect">
            <a:avLst/>
          </a:prstGeom>
          <a:noFill/>
          <a:ln>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EC23B849-7608-46F6-BFDC-AE59516DBB87}"/>
              </a:ext>
            </a:extLst>
          </p:cNvPr>
          <p:cNvSpPr/>
          <p:nvPr/>
        </p:nvSpPr>
        <p:spPr>
          <a:xfrm>
            <a:off x="7995809" y="4175755"/>
            <a:ext cx="431074" cy="126392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9</a:t>
            </a:r>
            <a:endParaRPr lang="zh-CN" altLang="en-US" dirty="0">
              <a:solidFill>
                <a:schemeClr val="tx1"/>
              </a:solidFill>
            </a:endParaRPr>
          </a:p>
        </p:txBody>
      </p:sp>
      <p:sp>
        <p:nvSpPr>
          <p:cNvPr id="28" name="矩形 27">
            <a:extLst>
              <a:ext uri="{FF2B5EF4-FFF2-40B4-BE49-F238E27FC236}">
                <a16:creationId xmlns:a16="http://schemas.microsoft.com/office/drawing/2014/main" id="{D0FFA029-802E-4923-A472-2D6963BAFEDC}"/>
              </a:ext>
            </a:extLst>
          </p:cNvPr>
          <p:cNvSpPr/>
          <p:nvPr/>
        </p:nvSpPr>
        <p:spPr>
          <a:xfrm>
            <a:off x="8771063" y="4179173"/>
            <a:ext cx="431074" cy="126392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10</a:t>
            </a:r>
            <a:endParaRPr lang="zh-CN" altLang="en-US" dirty="0">
              <a:solidFill>
                <a:schemeClr val="tx1"/>
              </a:solidFill>
            </a:endParaRPr>
          </a:p>
        </p:txBody>
      </p:sp>
      <p:sp>
        <p:nvSpPr>
          <p:cNvPr id="29" name="矩形 28">
            <a:extLst>
              <a:ext uri="{FF2B5EF4-FFF2-40B4-BE49-F238E27FC236}">
                <a16:creationId xmlns:a16="http://schemas.microsoft.com/office/drawing/2014/main" id="{00D7C407-AF95-49D5-8E88-CB5D0C634A9E}"/>
              </a:ext>
            </a:extLst>
          </p:cNvPr>
          <p:cNvSpPr/>
          <p:nvPr/>
        </p:nvSpPr>
        <p:spPr>
          <a:xfrm>
            <a:off x="9546317" y="4170497"/>
            <a:ext cx="431074" cy="126392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11</a:t>
            </a:r>
            <a:endParaRPr lang="zh-CN" altLang="en-US" dirty="0">
              <a:solidFill>
                <a:schemeClr val="tx1"/>
              </a:solidFill>
            </a:endParaRPr>
          </a:p>
        </p:txBody>
      </p:sp>
      <p:sp>
        <p:nvSpPr>
          <p:cNvPr id="30" name="矩形 29">
            <a:extLst>
              <a:ext uri="{FF2B5EF4-FFF2-40B4-BE49-F238E27FC236}">
                <a16:creationId xmlns:a16="http://schemas.microsoft.com/office/drawing/2014/main" id="{741A7786-B6BB-40B8-8183-8EE88896737F}"/>
              </a:ext>
            </a:extLst>
          </p:cNvPr>
          <p:cNvSpPr/>
          <p:nvPr/>
        </p:nvSpPr>
        <p:spPr>
          <a:xfrm>
            <a:off x="10321571" y="4170497"/>
            <a:ext cx="431074" cy="126392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12</a:t>
            </a:r>
            <a:endParaRPr lang="zh-CN" altLang="en-US" dirty="0">
              <a:solidFill>
                <a:schemeClr val="tx1"/>
              </a:solidFill>
            </a:endParaRPr>
          </a:p>
        </p:txBody>
      </p:sp>
      <p:sp>
        <p:nvSpPr>
          <p:cNvPr id="31" name="矩形 30">
            <a:extLst>
              <a:ext uri="{FF2B5EF4-FFF2-40B4-BE49-F238E27FC236}">
                <a16:creationId xmlns:a16="http://schemas.microsoft.com/office/drawing/2014/main" id="{EE3AB25C-5977-4047-9DCC-191671F03342}"/>
              </a:ext>
            </a:extLst>
          </p:cNvPr>
          <p:cNvSpPr/>
          <p:nvPr/>
        </p:nvSpPr>
        <p:spPr>
          <a:xfrm>
            <a:off x="2277483" y="5950232"/>
            <a:ext cx="1206328" cy="505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Group 1</a:t>
            </a:r>
            <a:endParaRPr lang="zh-CN" altLang="en-US" b="1" dirty="0"/>
          </a:p>
        </p:txBody>
      </p:sp>
      <p:sp>
        <p:nvSpPr>
          <p:cNvPr id="32" name="矩形 31">
            <a:extLst>
              <a:ext uri="{FF2B5EF4-FFF2-40B4-BE49-F238E27FC236}">
                <a16:creationId xmlns:a16="http://schemas.microsoft.com/office/drawing/2014/main" id="{13CA2CBC-8A0F-4549-B058-81401702CD8A}"/>
              </a:ext>
            </a:extLst>
          </p:cNvPr>
          <p:cNvSpPr/>
          <p:nvPr/>
        </p:nvSpPr>
        <p:spPr>
          <a:xfrm>
            <a:off x="5527121" y="5950231"/>
            <a:ext cx="1206328" cy="505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Group 2</a:t>
            </a:r>
            <a:endParaRPr lang="zh-CN" altLang="en-US" b="1" dirty="0"/>
          </a:p>
        </p:txBody>
      </p:sp>
      <p:sp>
        <p:nvSpPr>
          <p:cNvPr id="33" name="矩形 32">
            <a:extLst>
              <a:ext uri="{FF2B5EF4-FFF2-40B4-BE49-F238E27FC236}">
                <a16:creationId xmlns:a16="http://schemas.microsoft.com/office/drawing/2014/main" id="{0FBB080B-9638-4F4A-B103-02EE2223DA27}"/>
              </a:ext>
            </a:extLst>
          </p:cNvPr>
          <p:cNvSpPr/>
          <p:nvPr/>
        </p:nvSpPr>
        <p:spPr>
          <a:xfrm>
            <a:off x="8771063" y="5945951"/>
            <a:ext cx="1206328" cy="505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Group 3</a:t>
            </a:r>
            <a:endParaRPr lang="zh-CN" altLang="en-US" b="1" dirty="0"/>
          </a:p>
        </p:txBody>
      </p:sp>
    </p:spTree>
    <p:extLst>
      <p:ext uri="{BB962C8B-B14F-4D97-AF65-F5344CB8AC3E}">
        <p14:creationId xmlns:p14="http://schemas.microsoft.com/office/powerpoint/2010/main" val="20594936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文本&#10;&#10;描述已自动生成">
            <a:extLst>
              <a:ext uri="{FF2B5EF4-FFF2-40B4-BE49-F238E27FC236}">
                <a16:creationId xmlns:a16="http://schemas.microsoft.com/office/drawing/2014/main" id="{D2BBFC45-1F3B-4E78-827D-705BB96916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3722" y="293046"/>
            <a:ext cx="3314700" cy="571500"/>
          </a:xfrm>
          <a:prstGeom prst="rect">
            <a:avLst/>
          </a:prstGeom>
        </p:spPr>
      </p:pic>
      <p:sp>
        <p:nvSpPr>
          <p:cNvPr id="6" name="矩形 5">
            <a:extLst>
              <a:ext uri="{FF2B5EF4-FFF2-40B4-BE49-F238E27FC236}">
                <a16:creationId xmlns:a16="http://schemas.microsoft.com/office/drawing/2014/main" id="{B8934DF0-30CF-469B-9299-6939E488B7F7}"/>
              </a:ext>
            </a:extLst>
          </p:cNvPr>
          <p:cNvSpPr/>
          <p:nvPr/>
        </p:nvSpPr>
        <p:spPr>
          <a:xfrm>
            <a:off x="418289" y="1014582"/>
            <a:ext cx="11537006" cy="45719"/>
          </a:xfrm>
          <a:prstGeom prst="rect">
            <a:avLst/>
          </a:prstGeom>
          <a:gradFill flip="none" rotWithShape="1">
            <a:gsLst>
              <a:gs pos="0">
                <a:schemeClr val="accent1">
                  <a:lumMod val="45000"/>
                  <a:lumOff val="55000"/>
                </a:schemeClr>
              </a:gs>
              <a:gs pos="22000">
                <a:schemeClr val="accent1">
                  <a:lumMod val="45000"/>
                  <a:lumOff val="55000"/>
                </a:schemeClr>
              </a:gs>
              <a:gs pos="95918">
                <a:srgbClr val="FFCCFF"/>
              </a:gs>
              <a:gs pos="69000">
                <a:srgbClr val="CCCCF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a:extLst>
              <a:ext uri="{FF2B5EF4-FFF2-40B4-BE49-F238E27FC236}">
                <a16:creationId xmlns:a16="http://schemas.microsoft.com/office/drawing/2014/main" id="{73365029-E3CB-4602-8116-0F61993CFDA8}"/>
              </a:ext>
            </a:extLst>
          </p:cNvPr>
          <p:cNvSpPr txBox="1"/>
          <p:nvPr/>
        </p:nvSpPr>
        <p:spPr>
          <a:xfrm>
            <a:off x="418289" y="255630"/>
            <a:ext cx="2486578" cy="646331"/>
          </a:xfrm>
          <a:prstGeom prst="rect">
            <a:avLst/>
          </a:prstGeom>
          <a:noFill/>
        </p:spPr>
        <p:txBody>
          <a:bodyPr wrap="none" rtlCol="0">
            <a:spAutoFit/>
          </a:bodyPr>
          <a:lstStyle/>
          <a:p>
            <a:r>
              <a:rPr lang="en-US" altLang="zh-CN" sz="3600" b="1" dirty="0"/>
              <a:t>Conclusion</a:t>
            </a:r>
            <a:endParaRPr lang="zh-CN" altLang="en-US" sz="3600" b="1" dirty="0"/>
          </a:p>
        </p:txBody>
      </p:sp>
      <p:sp>
        <p:nvSpPr>
          <p:cNvPr id="2" name="矩形 1"/>
          <p:cNvSpPr/>
          <p:nvPr/>
        </p:nvSpPr>
        <p:spPr>
          <a:xfrm>
            <a:off x="590842" y="1758462"/>
            <a:ext cx="4797083" cy="2968283"/>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482861" y="2839330"/>
            <a:ext cx="4883834" cy="290028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907237" y="3305908"/>
            <a:ext cx="1800665" cy="745587"/>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7481667" y="4726745"/>
            <a:ext cx="1800665" cy="745587"/>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8890668" y="3691597"/>
            <a:ext cx="2192330" cy="745587"/>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256671" y="2591215"/>
            <a:ext cx="1800665" cy="745587"/>
          </a:xfrm>
          <a:prstGeom prst="rect">
            <a:avLst/>
          </a:prstGeom>
          <a:solidFill>
            <a:srgbClr val="99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3439551" y="2702398"/>
            <a:ext cx="1617785" cy="523220"/>
          </a:xfrm>
          <a:prstGeom prst="rect">
            <a:avLst/>
          </a:prstGeom>
          <a:noFill/>
        </p:spPr>
        <p:txBody>
          <a:bodyPr wrap="square" rtlCol="0">
            <a:spAutoFit/>
          </a:bodyPr>
          <a:lstStyle/>
          <a:p>
            <a:r>
              <a:rPr lang="en-US" altLang="zh-CN" sz="2800" b="1" dirty="0">
                <a:solidFill>
                  <a:schemeClr val="bg1"/>
                </a:solidFill>
              </a:rPr>
              <a:t>Security</a:t>
            </a:r>
            <a:endParaRPr lang="zh-CN" altLang="en-US" sz="2800" b="1" dirty="0">
              <a:solidFill>
                <a:schemeClr val="bg1"/>
              </a:solidFill>
            </a:endParaRPr>
          </a:p>
        </p:txBody>
      </p:sp>
      <p:sp>
        <p:nvSpPr>
          <p:cNvPr id="13" name="矩形 12"/>
          <p:cNvSpPr/>
          <p:nvPr/>
        </p:nvSpPr>
        <p:spPr>
          <a:xfrm>
            <a:off x="1086062" y="2096502"/>
            <a:ext cx="1800665" cy="745587"/>
          </a:xfrm>
          <a:prstGeom prst="rect">
            <a:avLst/>
          </a:prstGeom>
          <a:solidFill>
            <a:srgbClr val="99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124692" y="2189938"/>
            <a:ext cx="1906284" cy="523220"/>
          </a:xfrm>
          <a:prstGeom prst="rect">
            <a:avLst/>
          </a:prstGeom>
          <a:noFill/>
        </p:spPr>
        <p:txBody>
          <a:bodyPr wrap="square" rtlCol="0">
            <a:spAutoFit/>
          </a:bodyPr>
          <a:lstStyle/>
          <a:p>
            <a:r>
              <a:rPr lang="en-US" altLang="zh-CN" sz="2800" b="1" dirty="0">
                <a:solidFill>
                  <a:schemeClr val="bg1"/>
                </a:solidFill>
              </a:rPr>
              <a:t>Efficiency</a:t>
            </a:r>
            <a:endParaRPr lang="zh-CN" altLang="en-US" sz="2800" b="1" dirty="0">
              <a:solidFill>
                <a:schemeClr val="bg1"/>
              </a:solidFill>
            </a:endParaRPr>
          </a:p>
        </p:txBody>
      </p:sp>
      <p:sp>
        <p:nvSpPr>
          <p:cNvPr id="16" name="矩形 15"/>
          <p:cNvSpPr/>
          <p:nvPr/>
        </p:nvSpPr>
        <p:spPr>
          <a:xfrm>
            <a:off x="1456006" y="3662170"/>
            <a:ext cx="1800665" cy="745587"/>
          </a:xfrm>
          <a:prstGeom prst="rect">
            <a:avLst/>
          </a:prstGeom>
          <a:solidFill>
            <a:srgbClr val="99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1638887" y="3773353"/>
            <a:ext cx="1392090" cy="523220"/>
          </a:xfrm>
          <a:prstGeom prst="rect">
            <a:avLst/>
          </a:prstGeom>
          <a:noFill/>
        </p:spPr>
        <p:txBody>
          <a:bodyPr wrap="square" rtlCol="0">
            <a:spAutoFit/>
          </a:bodyPr>
          <a:lstStyle/>
          <a:p>
            <a:pPr algn="ctr"/>
            <a:r>
              <a:rPr lang="en-US" altLang="zh-CN" sz="2800" b="1" dirty="0">
                <a:solidFill>
                  <a:schemeClr val="bg1"/>
                </a:solidFill>
              </a:rPr>
              <a:t>Cost</a:t>
            </a:r>
            <a:endParaRPr lang="zh-CN" altLang="en-US" sz="2800" b="1" dirty="0">
              <a:solidFill>
                <a:schemeClr val="bg1"/>
              </a:solidFill>
            </a:endParaRPr>
          </a:p>
        </p:txBody>
      </p:sp>
      <p:sp>
        <p:nvSpPr>
          <p:cNvPr id="18" name="右箭头 17"/>
          <p:cNvSpPr/>
          <p:nvPr/>
        </p:nvSpPr>
        <p:spPr>
          <a:xfrm>
            <a:off x="5515118" y="3524883"/>
            <a:ext cx="838202" cy="496939"/>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6945810" y="3400308"/>
            <a:ext cx="1906284" cy="523220"/>
          </a:xfrm>
          <a:prstGeom prst="rect">
            <a:avLst/>
          </a:prstGeom>
          <a:noFill/>
        </p:spPr>
        <p:txBody>
          <a:bodyPr wrap="square" rtlCol="0">
            <a:spAutoFit/>
          </a:bodyPr>
          <a:lstStyle/>
          <a:p>
            <a:r>
              <a:rPr lang="en-US" altLang="zh-CN" sz="2800" b="1" dirty="0">
                <a:solidFill>
                  <a:schemeClr val="bg1"/>
                </a:solidFill>
              </a:rPr>
              <a:t>Early-exit</a:t>
            </a:r>
            <a:endParaRPr lang="zh-CN" altLang="en-US" sz="2800" b="1" dirty="0">
              <a:solidFill>
                <a:schemeClr val="bg1"/>
              </a:solidFill>
            </a:endParaRPr>
          </a:p>
        </p:txBody>
      </p:sp>
      <p:sp>
        <p:nvSpPr>
          <p:cNvPr id="21" name="文本框 20"/>
          <p:cNvSpPr txBox="1"/>
          <p:nvPr/>
        </p:nvSpPr>
        <p:spPr>
          <a:xfrm>
            <a:off x="9278172" y="3797135"/>
            <a:ext cx="1518253" cy="523220"/>
          </a:xfrm>
          <a:prstGeom prst="rect">
            <a:avLst/>
          </a:prstGeom>
          <a:noFill/>
        </p:spPr>
        <p:txBody>
          <a:bodyPr wrap="square" rtlCol="0">
            <a:spAutoFit/>
          </a:bodyPr>
          <a:lstStyle/>
          <a:p>
            <a:r>
              <a:rPr lang="en-US" altLang="zh-CN" sz="2800" b="1" dirty="0">
                <a:solidFill>
                  <a:schemeClr val="bg1"/>
                </a:solidFill>
              </a:rPr>
              <a:t>Locality</a:t>
            </a:r>
            <a:endParaRPr lang="zh-CN" altLang="en-US" sz="2800" b="1" dirty="0">
              <a:solidFill>
                <a:schemeClr val="bg1"/>
              </a:solidFill>
            </a:endParaRPr>
          </a:p>
        </p:txBody>
      </p:sp>
      <p:sp>
        <p:nvSpPr>
          <p:cNvPr id="23" name="文本框 22"/>
          <p:cNvSpPr txBox="1"/>
          <p:nvPr/>
        </p:nvSpPr>
        <p:spPr>
          <a:xfrm>
            <a:off x="7807569" y="4854712"/>
            <a:ext cx="1177106" cy="523220"/>
          </a:xfrm>
          <a:prstGeom prst="rect">
            <a:avLst/>
          </a:prstGeom>
          <a:noFill/>
        </p:spPr>
        <p:txBody>
          <a:bodyPr wrap="square" rtlCol="0">
            <a:spAutoFit/>
          </a:bodyPr>
          <a:lstStyle/>
          <a:p>
            <a:r>
              <a:rPr lang="en-US" altLang="zh-CN" sz="2800" b="1" dirty="0">
                <a:solidFill>
                  <a:schemeClr val="bg1"/>
                </a:solidFill>
              </a:rPr>
              <a:t>Cloud</a:t>
            </a:r>
            <a:endParaRPr lang="zh-CN" altLang="en-US" sz="2800" b="1" dirty="0">
              <a:solidFill>
                <a:schemeClr val="bg1"/>
              </a:solidFill>
            </a:endParaRPr>
          </a:p>
        </p:txBody>
      </p:sp>
      <p:sp>
        <p:nvSpPr>
          <p:cNvPr id="8" name="文本框 7">
            <a:extLst>
              <a:ext uri="{FF2B5EF4-FFF2-40B4-BE49-F238E27FC236}">
                <a16:creationId xmlns:a16="http://schemas.microsoft.com/office/drawing/2014/main" id="{9617AC4B-B11A-42BD-B0C2-0A197A075128}"/>
              </a:ext>
            </a:extLst>
          </p:cNvPr>
          <p:cNvSpPr txBox="1"/>
          <p:nvPr/>
        </p:nvSpPr>
        <p:spPr>
          <a:xfrm>
            <a:off x="9608234" y="4885489"/>
            <a:ext cx="1685077" cy="461665"/>
          </a:xfrm>
          <a:prstGeom prst="rect">
            <a:avLst/>
          </a:prstGeom>
          <a:noFill/>
        </p:spPr>
        <p:txBody>
          <a:bodyPr wrap="none" rtlCol="0">
            <a:spAutoFit/>
          </a:bodyPr>
          <a:lstStyle/>
          <a:p>
            <a:r>
              <a:rPr lang="en-US" altLang="zh-CN" sz="2400" b="1" dirty="0"/>
              <a:t>Offloading</a:t>
            </a:r>
            <a:endParaRPr lang="zh-CN" altLang="en-US" sz="2400" b="1" dirty="0"/>
          </a:p>
        </p:txBody>
      </p:sp>
      <p:cxnSp>
        <p:nvCxnSpPr>
          <p:cNvPr id="19" name="直接箭头连接符 18">
            <a:extLst>
              <a:ext uri="{FF2B5EF4-FFF2-40B4-BE49-F238E27FC236}">
                <a16:creationId xmlns:a16="http://schemas.microsoft.com/office/drawing/2014/main" id="{E15872D6-ADCC-4A0D-876A-B6B1788A6F2A}"/>
              </a:ext>
            </a:extLst>
          </p:cNvPr>
          <p:cNvCxnSpPr/>
          <p:nvPr/>
        </p:nvCxnSpPr>
        <p:spPr>
          <a:xfrm flipH="1" flipV="1">
            <a:off x="10201072" y="4437184"/>
            <a:ext cx="92459" cy="448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DF5C148A-345A-4A17-BFDA-477E152B2CB7}"/>
              </a:ext>
            </a:extLst>
          </p:cNvPr>
          <p:cNvCxnSpPr>
            <a:cxnSpLocks/>
            <a:stCxn id="8" idx="1"/>
            <a:endCxn id="9" idx="3"/>
          </p:cNvCxnSpPr>
          <p:nvPr/>
        </p:nvCxnSpPr>
        <p:spPr>
          <a:xfrm flipH="1" flipV="1">
            <a:off x="9282332" y="5099539"/>
            <a:ext cx="325902" cy="167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54113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1271D115-D130-45D2-934D-AA3336AFBCD6}"/>
              </a:ext>
            </a:extLst>
          </p:cNvPr>
          <p:cNvSpPr/>
          <p:nvPr/>
        </p:nvSpPr>
        <p:spPr>
          <a:xfrm>
            <a:off x="0" y="1809343"/>
            <a:ext cx="12192000" cy="2626470"/>
          </a:xfrm>
          <a:prstGeom prst="rect">
            <a:avLst/>
          </a:prstGeom>
          <a:gradFill flip="none" rotWithShape="1">
            <a:gsLst>
              <a:gs pos="0">
                <a:schemeClr val="accent1">
                  <a:lumMod val="45000"/>
                  <a:lumOff val="55000"/>
                </a:schemeClr>
              </a:gs>
              <a:gs pos="22000">
                <a:schemeClr val="accent1">
                  <a:lumMod val="45000"/>
                  <a:lumOff val="55000"/>
                </a:schemeClr>
              </a:gs>
              <a:gs pos="95918">
                <a:srgbClr val="FFCCFF"/>
              </a:gs>
              <a:gs pos="69000">
                <a:srgbClr val="CCCCF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a:extLst>
              <a:ext uri="{FF2B5EF4-FFF2-40B4-BE49-F238E27FC236}">
                <a16:creationId xmlns:a16="http://schemas.microsoft.com/office/drawing/2014/main" id="{803FF3A5-690B-4386-B27A-082ED191C9A8}"/>
              </a:ext>
            </a:extLst>
          </p:cNvPr>
          <p:cNvSpPr txBox="1"/>
          <p:nvPr/>
        </p:nvSpPr>
        <p:spPr>
          <a:xfrm>
            <a:off x="428015" y="2610016"/>
            <a:ext cx="10262683" cy="707886"/>
          </a:xfrm>
          <a:prstGeom prst="rect">
            <a:avLst/>
          </a:prstGeom>
          <a:noFill/>
        </p:spPr>
        <p:txBody>
          <a:bodyPr wrap="square">
            <a:spAutoFit/>
          </a:bodyPr>
          <a:lstStyle/>
          <a:p>
            <a:r>
              <a:rPr lang="en-US" altLang="zh-CN" sz="4000" b="1" dirty="0"/>
              <a:t>Thanks!</a:t>
            </a:r>
            <a:endParaRPr lang="zh-CN" altLang="en-US" sz="4000" b="1" dirty="0"/>
          </a:p>
        </p:txBody>
      </p:sp>
      <p:sp>
        <p:nvSpPr>
          <p:cNvPr id="7" name="文本框 6">
            <a:extLst>
              <a:ext uri="{FF2B5EF4-FFF2-40B4-BE49-F238E27FC236}">
                <a16:creationId xmlns:a16="http://schemas.microsoft.com/office/drawing/2014/main" id="{3C1E0203-B05C-441F-9E8E-6B85BC33BF83}"/>
              </a:ext>
            </a:extLst>
          </p:cNvPr>
          <p:cNvSpPr txBox="1"/>
          <p:nvPr/>
        </p:nvSpPr>
        <p:spPr>
          <a:xfrm>
            <a:off x="428015" y="3554813"/>
            <a:ext cx="10855857" cy="461665"/>
          </a:xfrm>
          <a:prstGeom prst="rect">
            <a:avLst/>
          </a:prstGeom>
          <a:noFill/>
        </p:spPr>
        <p:txBody>
          <a:bodyPr wrap="none" rtlCol="0">
            <a:spAutoFit/>
          </a:bodyPr>
          <a:lstStyle/>
          <a:p>
            <a:r>
              <a:rPr lang="en-US" altLang="zh-CN" sz="2400" b="1" dirty="0"/>
              <a:t>ELMA: Early-Exit Offloading for Embedded Question Answering Applications</a:t>
            </a:r>
            <a:endParaRPr lang="zh-CN" altLang="en-US" sz="2400" b="1" dirty="0"/>
          </a:p>
        </p:txBody>
      </p:sp>
      <p:sp>
        <p:nvSpPr>
          <p:cNvPr id="8" name="文本框 7">
            <a:extLst>
              <a:ext uri="{FF2B5EF4-FFF2-40B4-BE49-F238E27FC236}">
                <a16:creationId xmlns:a16="http://schemas.microsoft.com/office/drawing/2014/main" id="{9050127B-2368-40D5-AB25-F8797B9A3923}"/>
              </a:ext>
            </a:extLst>
          </p:cNvPr>
          <p:cNvSpPr txBox="1"/>
          <p:nvPr/>
        </p:nvSpPr>
        <p:spPr>
          <a:xfrm>
            <a:off x="428015" y="5048655"/>
            <a:ext cx="7377341" cy="1323439"/>
          </a:xfrm>
          <a:prstGeom prst="rect">
            <a:avLst/>
          </a:prstGeom>
          <a:noFill/>
        </p:spPr>
        <p:txBody>
          <a:bodyPr wrap="none" rtlCol="0">
            <a:spAutoFit/>
          </a:bodyPr>
          <a:lstStyle/>
          <a:p>
            <a:r>
              <a:rPr lang="en-US" altLang="zh-CN" sz="2000" b="1" dirty="0"/>
              <a:t>Group:			3</a:t>
            </a:r>
          </a:p>
          <a:p>
            <a:r>
              <a:rPr lang="en-US" altLang="zh-CN" sz="2000" b="1" dirty="0"/>
              <a:t>Instructor:		Prof. An Zou</a:t>
            </a:r>
          </a:p>
          <a:p>
            <a:r>
              <a:rPr lang="en-US" altLang="zh-CN" sz="2000" b="1" dirty="0"/>
              <a:t>Sponsor:		UM-SJTU Joint Institute</a:t>
            </a:r>
          </a:p>
          <a:p>
            <a:r>
              <a:rPr lang="en-US" altLang="zh-CN" sz="2000" b="1" dirty="0"/>
              <a:t>Group Member:	Yihua Liu, Shuocheng Chen, Yiming Ju</a:t>
            </a:r>
            <a:endParaRPr lang="zh-CN" altLang="en-US" sz="2000" b="1" dirty="0"/>
          </a:p>
        </p:txBody>
      </p:sp>
      <p:pic>
        <p:nvPicPr>
          <p:cNvPr id="10" name="图片 9" descr="文本&#10;&#10;描述已自动生成">
            <a:extLst>
              <a:ext uri="{FF2B5EF4-FFF2-40B4-BE49-F238E27FC236}">
                <a16:creationId xmlns:a16="http://schemas.microsoft.com/office/drawing/2014/main" id="{88981681-A087-4895-B825-DF72B0F35C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3722" y="293046"/>
            <a:ext cx="3314700" cy="571500"/>
          </a:xfrm>
          <a:prstGeom prst="rect">
            <a:avLst/>
          </a:prstGeom>
        </p:spPr>
      </p:pic>
      <p:sp>
        <p:nvSpPr>
          <p:cNvPr id="11" name="灯片编号占位符 10">
            <a:extLst>
              <a:ext uri="{FF2B5EF4-FFF2-40B4-BE49-F238E27FC236}">
                <a16:creationId xmlns:a16="http://schemas.microsoft.com/office/drawing/2014/main" id="{7F5FCEF6-A4E5-4740-A263-843BD08C83E1}"/>
              </a:ext>
            </a:extLst>
          </p:cNvPr>
          <p:cNvSpPr>
            <a:spLocks noGrp="1"/>
          </p:cNvSpPr>
          <p:nvPr>
            <p:ph type="sldNum" sz="quarter" idx="12"/>
          </p:nvPr>
        </p:nvSpPr>
        <p:spPr/>
        <p:txBody>
          <a:bodyPr/>
          <a:lstStyle/>
          <a:p>
            <a:fld id="{82D57189-E0FA-456B-8557-27CA8559F03D}" type="slidenum">
              <a:rPr lang="zh-CN" altLang="en-US" smtClean="0"/>
              <a:t>32</a:t>
            </a:fld>
            <a:endParaRPr lang="zh-CN" altLang="en-US"/>
          </a:p>
        </p:txBody>
      </p:sp>
      <p:grpSp>
        <p:nvGrpSpPr>
          <p:cNvPr id="20" name="组合 19">
            <a:extLst>
              <a:ext uri="{FF2B5EF4-FFF2-40B4-BE49-F238E27FC236}">
                <a16:creationId xmlns:a16="http://schemas.microsoft.com/office/drawing/2014/main" id="{28CADBC8-DA4B-4BA1-88D9-9A75275AA8BB}"/>
              </a:ext>
            </a:extLst>
          </p:cNvPr>
          <p:cNvGrpSpPr/>
          <p:nvPr/>
        </p:nvGrpSpPr>
        <p:grpSpPr>
          <a:xfrm>
            <a:off x="333578" y="186204"/>
            <a:ext cx="1082851" cy="785184"/>
            <a:chOff x="333578" y="186204"/>
            <a:chExt cx="1082851" cy="785184"/>
          </a:xfrm>
        </p:grpSpPr>
        <p:sp>
          <p:nvSpPr>
            <p:cNvPr id="21" name="矩形 20">
              <a:extLst>
                <a:ext uri="{FF2B5EF4-FFF2-40B4-BE49-F238E27FC236}">
                  <a16:creationId xmlns:a16="http://schemas.microsoft.com/office/drawing/2014/main" id="{B05843F5-CA9B-4542-A0E8-D19525324C3D}"/>
                </a:ext>
              </a:extLst>
            </p:cNvPr>
            <p:cNvSpPr/>
            <p:nvPr/>
          </p:nvSpPr>
          <p:spPr>
            <a:xfrm>
              <a:off x="430855" y="370869"/>
              <a:ext cx="846707" cy="452496"/>
            </a:xfrm>
            <a:prstGeom prst="rect">
              <a:avLst/>
            </a:prstGeom>
            <a:solidFill>
              <a:srgbClr val="CC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E0545631-1255-4765-9512-1AABFFDF3226}"/>
                </a:ext>
              </a:extLst>
            </p:cNvPr>
            <p:cNvSpPr/>
            <p:nvPr/>
          </p:nvSpPr>
          <p:spPr>
            <a:xfrm>
              <a:off x="333578" y="274200"/>
              <a:ext cx="194553" cy="193338"/>
            </a:xfrm>
            <a:prstGeom prst="rect">
              <a:avLst/>
            </a:prstGeom>
            <a:solidFill>
              <a:srgbClr val="99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a:extLst>
                <a:ext uri="{FF2B5EF4-FFF2-40B4-BE49-F238E27FC236}">
                  <a16:creationId xmlns:a16="http://schemas.microsoft.com/office/drawing/2014/main" id="{165CA957-2771-487C-8717-4233A7771392}"/>
                </a:ext>
              </a:extLst>
            </p:cNvPr>
            <p:cNvCxnSpPr>
              <a:cxnSpLocks/>
            </p:cNvCxnSpPr>
            <p:nvPr/>
          </p:nvCxnSpPr>
          <p:spPr>
            <a:xfrm>
              <a:off x="528131" y="533238"/>
              <a:ext cx="6406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4688A9A9-4438-4CE5-862B-E04ABBDA2576}"/>
                </a:ext>
              </a:extLst>
            </p:cNvPr>
            <p:cNvCxnSpPr>
              <a:cxnSpLocks/>
            </p:cNvCxnSpPr>
            <p:nvPr/>
          </p:nvCxnSpPr>
          <p:spPr>
            <a:xfrm>
              <a:off x="530671" y="681828"/>
              <a:ext cx="640648"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任意多边形: 形状 24">
              <a:extLst>
                <a:ext uri="{FF2B5EF4-FFF2-40B4-BE49-F238E27FC236}">
                  <a16:creationId xmlns:a16="http://schemas.microsoft.com/office/drawing/2014/main" id="{599E34EA-C269-49AC-B908-B9F1D8183E96}"/>
                </a:ext>
              </a:extLst>
            </p:cNvPr>
            <p:cNvSpPr/>
            <p:nvPr/>
          </p:nvSpPr>
          <p:spPr>
            <a:xfrm>
              <a:off x="1157349" y="681828"/>
              <a:ext cx="259080" cy="289560"/>
            </a:xfrm>
            <a:custGeom>
              <a:avLst/>
              <a:gdLst>
                <a:gd name="connsiteX0" fmla="*/ 0 w 259080"/>
                <a:gd name="connsiteY0" fmla="*/ 0 h 285750"/>
                <a:gd name="connsiteX1" fmla="*/ 228600 w 259080"/>
                <a:gd name="connsiteY1" fmla="*/ 76200 h 285750"/>
                <a:gd name="connsiteX2" fmla="*/ 68580 w 259080"/>
                <a:gd name="connsiteY2" fmla="*/ 209550 h 285750"/>
                <a:gd name="connsiteX3" fmla="*/ 259080 w 259080"/>
                <a:gd name="connsiteY3" fmla="*/ 285750 h 285750"/>
              </a:gdLst>
              <a:ahLst/>
              <a:cxnLst>
                <a:cxn ang="0">
                  <a:pos x="connsiteX0" y="connsiteY0"/>
                </a:cxn>
                <a:cxn ang="0">
                  <a:pos x="connsiteX1" y="connsiteY1"/>
                </a:cxn>
                <a:cxn ang="0">
                  <a:pos x="connsiteX2" y="connsiteY2"/>
                </a:cxn>
                <a:cxn ang="0">
                  <a:pos x="connsiteX3" y="connsiteY3"/>
                </a:cxn>
              </a:cxnLst>
              <a:rect l="l" t="t" r="r" b="b"/>
              <a:pathLst>
                <a:path w="259080" h="285750">
                  <a:moveTo>
                    <a:pt x="0" y="0"/>
                  </a:moveTo>
                  <a:cubicBezTo>
                    <a:pt x="108585" y="20637"/>
                    <a:pt x="217170" y="41275"/>
                    <a:pt x="228600" y="76200"/>
                  </a:cubicBezTo>
                  <a:cubicBezTo>
                    <a:pt x="240030" y="111125"/>
                    <a:pt x="63500" y="174625"/>
                    <a:pt x="68580" y="209550"/>
                  </a:cubicBezTo>
                  <a:cubicBezTo>
                    <a:pt x="73660" y="244475"/>
                    <a:pt x="223520" y="271780"/>
                    <a:pt x="259080" y="28575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6" name="直接箭头连接符 25">
              <a:extLst>
                <a:ext uri="{FF2B5EF4-FFF2-40B4-BE49-F238E27FC236}">
                  <a16:creationId xmlns:a16="http://schemas.microsoft.com/office/drawing/2014/main" id="{FC8738F9-941E-4C4B-93F4-9B6F556899DB}"/>
                </a:ext>
              </a:extLst>
            </p:cNvPr>
            <p:cNvCxnSpPr>
              <a:cxnSpLocks/>
            </p:cNvCxnSpPr>
            <p:nvPr/>
          </p:nvCxnSpPr>
          <p:spPr>
            <a:xfrm flipV="1">
              <a:off x="479169" y="494576"/>
              <a:ext cx="0" cy="194349"/>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E97B0AD4-41AD-4881-88A1-7D64BDDE5E28}"/>
                </a:ext>
              </a:extLst>
            </p:cNvPr>
            <p:cNvCxnSpPr>
              <a:cxnSpLocks/>
            </p:cNvCxnSpPr>
            <p:nvPr/>
          </p:nvCxnSpPr>
          <p:spPr>
            <a:xfrm flipV="1">
              <a:off x="1223389" y="494576"/>
              <a:ext cx="0" cy="194349"/>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3D570667-60D1-4D76-95F9-699C77B50EB1}"/>
                </a:ext>
              </a:extLst>
            </p:cNvPr>
            <p:cNvSpPr txBox="1"/>
            <p:nvPr/>
          </p:nvSpPr>
          <p:spPr>
            <a:xfrm>
              <a:off x="440182" y="186204"/>
              <a:ext cx="846707" cy="369332"/>
            </a:xfrm>
            <a:prstGeom prst="rect">
              <a:avLst/>
            </a:prstGeom>
            <a:noFill/>
          </p:spPr>
          <p:txBody>
            <a:bodyPr wrap="none" rtlCol="0">
              <a:spAutoFit/>
            </a:bodyPr>
            <a:lstStyle/>
            <a:p>
              <a:r>
                <a:rPr lang="en-US" altLang="zh-CN" dirty="0">
                  <a:solidFill>
                    <a:srgbClr val="CCCCFF"/>
                  </a:solidFill>
                  <a:latin typeface="Segoe Script" panose="030B0504020000000003" pitchFamily="66" charset="0"/>
                </a:rPr>
                <a:t>Elma</a:t>
              </a:r>
              <a:endParaRPr lang="zh-CN" altLang="en-US" dirty="0">
                <a:solidFill>
                  <a:srgbClr val="CCCCFF"/>
                </a:solidFill>
                <a:latin typeface="Segoe Script" panose="030B0504020000000003" pitchFamily="66" charset="0"/>
              </a:endParaRPr>
            </a:p>
          </p:txBody>
        </p:sp>
      </p:grpSp>
    </p:spTree>
    <p:extLst>
      <p:ext uri="{BB962C8B-B14F-4D97-AF65-F5344CB8AC3E}">
        <p14:creationId xmlns:p14="http://schemas.microsoft.com/office/powerpoint/2010/main" val="3872108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868E89BD-3E6E-46ED-B78C-4170DD5755D6}"/>
              </a:ext>
            </a:extLst>
          </p:cNvPr>
          <p:cNvSpPr/>
          <p:nvPr/>
        </p:nvSpPr>
        <p:spPr>
          <a:xfrm>
            <a:off x="0" y="2256816"/>
            <a:ext cx="12192000" cy="2626470"/>
          </a:xfrm>
          <a:prstGeom prst="rect">
            <a:avLst/>
          </a:prstGeom>
          <a:gradFill flip="none" rotWithShape="1">
            <a:gsLst>
              <a:gs pos="0">
                <a:schemeClr val="accent1">
                  <a:lumMod val="45000"/>
                  <a:lumOff val="55000"/>
                </a:schemeClr>
              </a:gs>
              <a:gs pos="22000">
                <a:schemeClr val="accent1">
                  <a:lumMod val="45000"/>
                  <a:lumOff val="55000"/>
                </a:schemeClr>
              </a:gs>
              <a:gs pos="95918">
                <a:srgbClr val="FFCCFF"/>
              </a:gs>
              <a:gs pos="69000">
                <a:srgbClr val="CCCCF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000" b="1" dirty="0">
                <a:solidFill>
                  <a:schemeClr val="tx1"/>
                </a:solidFill>
              </a:rPr>
              <a:t>	1. Introduction</a:t>
            </a:r>
            <a:endParaRPr lang="zh-CN" altLang="en-US" sz="4000" b="1" dirty="0">
              <a:solidFill>
                <a:schemeClr val="tx1"/>
              </a:solidFill>
            </a:endParaRPr>
          </a:p>
        </p:txBody>
      </p:sp>
      <p:pic>
        <p:nvPicPr>
          <p:cNvPr id="6" name="图片 5" descr="文本&#10;&#10;描述已自动生成">
            <a:extLst>
              <a:ext uri="{FF2B5EF4-FFF2-40B4-BE49-F238E27FC236}">
                <a16:creationId xmlns:a16="http://schemas.microsoft.com/office/drawing/2014/main" id="{3D15C32A-F440-4A14-A5B2-E89162A713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3722" y="293046"/>
            <a:ext cx="3314700" cy="571500"/>
          </a:xfrm>
          <a:prstGeom prst="rect">
            <a:avLst/>
          </a:prstGeom>
        </p:spPr>
      </p:pic>
      <p:grpSp>
        <p:nvGrpSpPr>
          <p:cNvPr id="29" name="组合 28">
            <a:extLst>
              <a:ext uri="{FF2B5EF4-FFF2-40B4-BE49-F238E27FC236}">
                <a16:creationId xmlns:a16="http://schemas.microsoft.com/office/drawing/2014/main" id="{BE9B4458-458D-4437-97CD-A7D16D7479D5}"/>
              </a:ext>
            </a:extLst>
          </p:cNvPr>
          <p:cNvGrpSpPr/>
          <p:nvPr/>
        </p:nvGrpSpPr>
        <p:grpSpPr>
          <a:xfrm>
            <a:off x="333578" y="186204"/>
            <a:ext cx="1082851" cy="785184"/>
            <a:chOff x="333578" y="186204"/>
            <a:chExt cx="1082851" cy="785184"/>
          </a:xfrm>
        </p:grpSpPr>
        <p:sp>
          <p:nvSpPr>
            <p:cNvPr id="14" name="矩形 13">
              <a:extLst>
                <a:ext uri="{FF2B5EF4-FFF2-40B4-BE49-F238E27FC236}">
                  <a16:creationId xmlns:a16="http://schemas.microsoft.com/office/drawing/2014/main" id="{A66167BC-438A-4EED-A2CD-D90C4A1A36DA}"/>
                </a:ext>
              </a:extLst>
            </p:cNvPr>
            <p:cNvSpPr/>
            <p:nvPr/>
          </p:nvSpPr>
          <p:spPr>
            <a:xfrm>
              <a:off x="430855" y="370869"/>
              <a:ext cx="846707" cy="452496"/>
            </a:xfrm>
            <a:prstGeom prst="rect">
              <a:avLst/>
            </a:prstGeom>
            <a:solidFill>
              <a:srgbClr val="CC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877B2153-5C0D-46CD-ADD9-98AE1EFBE4E0}"/>
                </a:ext>
              </a:extLst>
            </p:cNvPr>
            <p:cNvSpPr/>
            <p:nvPr/>
          </p:nvSpPr>
          <p:spPr>
            <a:xfrm>
              <a:off x="333578" y="274200"/>
              <a:ext cx="194553" cy="193338"/>
            </a:xfrm>
            <a:prstGeom prst="rect">
              <a:avLst/>
            </a:prstGeom>
            <a:solidFill>
              <a:srgbClr val="99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连接符 16">
              <a:extLst>
                <a:ext uri="{FF2B5EF4-FFF2-40B4-BE49-F238E27FC236}">
                  <a16:creationId xmlns:a16="http://schemas.microsoft.com/office/drawing/2014/main" id="{9F1416C2-B38E-4C55-BEC0-4D8218A3A4AA}"/>
                </a:ext>
              </a:extLst>
            </p:cNvPr>
            <p:cNvCxnSpPr>
              <a:cxnSpLocks/>
            </p:cNvCxnSpPr>
            <p:nvPr/>
          </p:nvCxnSpPr>
          <p:spPr>
            <a:xfrm>
              <a:off x="528131" y="533238"/>
              <a:ext cx="6406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6B1D4431-59C5-4B4D-8D13-529451EDC919}"/>
                </a:ext>
              </a:extLst>
            </p:cNvPr>
            <p:cNvCxnSpPr>
              <a:cxnSpLocks/>
            </p:cNvCxnSpPr>
            <p:nvPr/>
          </p:nvCxnSpPr>
          <p:spPr>
            <a:xfrm>
              <a:off x="530671" y="681828"/>
              <a:ext cx="640648"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任意多边形: 形状 19">
              <a:extLst>
                <a:ext uri="{FF2B5EF4-FFF2-40B4-BE49-F238E27FC236}">
                  <a16:creationId xmlns:a16="http://schemas.microsoft.com/office/drawing/2014/main" id="{4B04BC80-E588-4805-BF54-C25DCE088EF1}"/>
                </a:ext>
              </a:extLst>
            </p:cNvPr>
            <p:cNvSpPr/>
            <p:nvPr/>
          </p:nvSpPr>
          <p:spPr>
            <a:xfrm>
              <a:off x="1157349" y="681828"/>
              <a:ext cx="259080" cy="289560"/>
            </a:xfrm>
            <a:custGeom>
              <a:avLst/>
              <a:gdLst>
                <a:gd name="connsiteX0" fmla="*/ 0 w 259080"/>
                <a:gd name="connsiteY0" fmla="*/ 0 h 285750"/>
                <a:gd name="connsiteX1" fmla="*/ 228600 w 259080"/>
                <a:gd name="connsiteY1" fmla="*/ 76200 h 285750"/>
                <a:gd name="connsiteX2" fmla="*/ 68580 w 259080"/>
                <a:gd name="connsiteY2" fmla="*/ 209550 h 285750"/>
                <a:gd name="connsiteX3" fmla="*/ 259080 w 259080"/>
                <a:gd name="connsiteY3" fmla="*/ 285750 h 285750"/>
              </a:gdLst>
              <a:ahLst/>
              <a:cxnLst>
                <a:cxn ang="0">
                  <a:pos x="connsiteX0" y="connsiteY0"/>
                </a:cxn>
                <a:cxn ang="0">
                  <a:pos x="connsiteX1" y="connsiteY1"/>
                </a:cxn>
                <a:cxn ang="0">
                  <a:pos x="connsiteX2" y="connsiteY2"/>
                </a:cxn>
                <a:cxn ang="0">
                  <a:pos x="connsiteX3" y="connsiteY3"/>
                </a:cxn>
              </a:cxnLst>
              <a:rect l="l" t="t" r="r" b="b"/>
              <a:pathLst>
                <a:path w="259080" h="285750">
                  <a:moveTo>
                    <a:pt x="0" y="0"/>
                  </a:moveTo>
                  <a:cubicBezTo>
                    <a:pt x="108585" y="20637"/>
                    <a:pt x="217170" y="41275"/>
                    <a:pt x="228600" y="76200"/>
                  </a:cubicBezTo>
                  <a:cubicBezTo>
                    <a:pt x="240030" y="111125"/>
                    <a:pt x="63500" y="174625"/>
                    <a:pt x="68580" y="209550"/>
                  </a:cubicBezTo>
                  <a:cubicBezTo>
                    <a:pt x="73660" y="244475"/>
                    <a:pt x="223520" y="271780"/>
                    <a:pt x="259080" y="28575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2" name="直接箭头连接符 21">
              <a:extLst>
                <a:ext uri="{FF2B5EF4-FFF2-40B4-BE49-F238E27FC236}">
                  <a16:creationId xmlns:a16="http://schemas.microsoft.com/office/drawing/2014/main" id="{BC91E10E-1162-47D1-AFE1-FE8CBCE7BD10}"/>
                </a:ext>
              </a:extLst>
            </p:cNvPr>
            <p:cNvCxnSpPr>
              <a:cxnSpLocks/>
            </p:cNvCxnSpPr>
            <p:nvPr/>
          </p:nvCxnSpPr>
          <p:spPr>
            <a:xfrm flipV="1">
              <a:off x="479169" y="494576"/>
              <a:ext cx="0" cy="194349"/>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D099F76A-2FC1-4375-B45A-A5BE944F024C}"/>
                </a:ext>
              </a:extLst>
            </p:cNvPr>
            <p:cNvCxnSpPr>
              <a:cxnSpLocks/>
            </p:cNvCxnSpPr>
            <p:nvPr/>
          </p:nvCxnSpPr>
          <p:spPr>
            <a:xfrm flipV="1">
              <a:off x="1223389" y="494576"/>
              <a:ext cx="0" cy="194349"/>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97B03B1C-A524-4472-A925-0B5074D55039}"/>
                </a:ext>
              </a:extLst>
            </p:cNvPr>
            <p:cNvSpPr txBox="1"/>
            <p:nvPr/>
          </p:nvSpPr>
          <p:spPr>
            <a:xfrm>
              <a:off x="440182" y="186204"/>
              <a:ext cx="846707" cy="369332"/>
            </a:xfrm>
            <a:prstGeom prst="rect">
              <a:avLst/>
            </a:prstGeom>
            <a:noFill/>
          </p:spPr>
          <p:txBody>
            <a:bodyPr wrap="none" rtlCol="0">
              <a:spAutoFit/>
            </a:bodyPr>
            <a:lstStyle/>
            <a:p>
              <a:r>
                <a:rPr lang="en-US" altLang="zh-CN" dirty="0">
                  <a:solidFill>
                    <a:srgbClr val="CCCCFF"/>
                  </a:solidFill>
                  <a:latin typeface="Segoe Script" panose="030B0504020000000003" pitchFamily="66" charset="0"/>
                </a:rPr>
                <a:t>Elma</a:t>
              </a:r>
              <a:endParaRPr lang="zh-CN" altLang="en-US" dirty="0">
                <a:solidFill>
                  <a:srgbClr val="CCCCFF"/>
                </a:solidFill>
                <a:latin typeface="Segoe Script" panose="030B0504020000000003" pitchFamily="66" charset="0"/>
              </a:endParaRPr>
            </a:p>
          </p:txBody>
        </p:sp>
      </p:grpSp>
    </p:spTree>
    <p:extLst>
      <p:ext uri="{BB962C8B-B14F-4D97-AF65-F5344CB8AC3E}">
        <p14:creationId xmlns:p14="http://schemas.microsoft.com/office/powerpoint/2010/main" val="824729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文本&#10;&#10;描述已自动生成">
            <a:extLst>
              <a:ext uri="{FF2B5EF4-FFF2-40B4-BE49-F238E27FC236}">
                <a16:creationId xmlns:a16="http://schemas.microsoft.com/office/drawing/2014/main" id="{D2BBFC45-1F3B-4E78-827D-705BB96916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3722" y="293046"/>
            <a:ext cx="3314700" cy="571500"/>
          </a:xfrm>
          <a:prstGeom prst="rect">
            <a:avLst/>
          </a:prstGeom>
        </p:spPr>
      </p:pic>
      <p:sp>
        <p:nvSpPr>
          <p:cNvPr id="6" name="矩形 5">
            <a:extLst>
              <a:ext uri="{FF2B5EF4-FFF2-40B4-BE49-F238E27FC236}">
                <a16:creationId xmlns:a16="http://schemas.microsoft.com/office/drawing/2014/main" id="{B8934DF0-30CF-469B-9299-6939E488B7F7}"/>
              </a:ext>
            </a:extLst>
          </p:cNvPr>
          <p:cNvSpPr/>
          <p:nvPr/>
        </p:nvSpPr>
        <p:spPr>
          <a:xfrm>
            <a:off x="418289" y="1014582"/>
            <a:ext cx="11537006" cy="45719"/>
          </a:xfrm>
          <a:prstGeom prst="rect">
            <a:avLst/>
          </a:prstGeom>
          <a:gradFill flip="none" rotWithShape="1">
            <a:gsLst>
              <a:gs pos="0">
                <a:schemeClr val="accent1">
                  <a:lumMod val="45000"/>
                  <a:lumOff val="55000"/>
                </a:schemeClr>
              </a:gs>
              <a:gs pos="22000">
                <a:schemeClr val="accent1">
                  <a:lumMod val="45000"/>
                  <a:lumOff val="55000"/>
                </a:schemeClr>
              </a:gs>
              <a:gs pos="95918">
                <a:srgbClr val="FFCCFF"/>
              </a:gs>
              <a:gs pos="69000">
                <a:srgbClr val="CCCCF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a:extLst>
              <a:ext uri="{FF2B5EF4-FFF2-40B4-BE49-F238E27FC236}">
                <a16:creationId xmlns:a16="http://schemas.microsoft.com/office/drawing/2014/main" id="{73365029-E3CB-4602-8116-0F61993CFDA8}"/>
              </a:ext>
            </a:extLst>
          </p:cNvPr>
          <p:cNvSpPr txBox="1"/>
          <p:nvPr/>
        </p:nvSpPr>
        <p:spPr>
          <a:xfrm>
            <a:off x="418289" y="255630"/>
            <a:ext cx="2799164" cy="646331"/>
          </a:xfrm>
          <a:prstGeom prst="rect">
            <a:avLst/>
          </a:prstGeom>
          <a:noFill/>
        </p:spPr>
        <p:txBody>
          <a:bodyPr wrap="none" rtlCol="0">
            <a:spAutoFit/>
          </a:bodyPr>
          <a:lstStyle/>
          <a:p>
            <a:r>
              <a:rPr lang="en-US" altLang="zh-CN" sz="3600" b="1" dirty="0"/>
              <a:t>Introduction</a:t>
            </a:r>
            <a:endParaRPr lang="zh-CN" altLang="en-US" sz="3600" b="1" dirty="0"/>
          </a:p>
        </p:txBody>
      </p:sp>
      <p:pic>
        <p:nvPicPr>
          <p:cNvPr id="4098" name="Picture 2" descr="https://img1.baidu.com/it/u=3830661318,2698592590&amp;fm=26&amp;fmt=aut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108" y="1891241"/>
            <a:ext cx="3121891" cy="185826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s://img1.baidu.com/it/u=1142111969,3864949960&amp;fm=26&amp;fmt=aut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89450" y="1893355"/>
            <a:ext cx="2787018" cy="1856154"/>
          </a:xfrm>
          <a:prstGeom prst="rect">
            <a:avLst/>
          </a:prstGeom>
          <a:noFill/>
          <a:extLst>
            <a:ext uri="{909E8E84-426E-40DD-AFC4-6F175D3DCCD1}">
              <a14:hiddenFill xmlns:a14="http://schemas.microsoft.com/office/drawing/2010/main">
                <a:solidFill>
                  <a:srgbClr val="FFFFFF"/>
                </a:solidFill>
              </a14:hiddenFill>
            </a:ext>
          </a:extLst>
        </p:spPr>
      </p:pic>
      <p:sp>
        <p:nvSpPr>
          <p:cNvPr id="14" name="文本框 13"/>
          <p:cNvSpPr txBox="1"/>
          <p:nvPr/>
        </p:nvSpPr>
        <p:spPr>
          <a:xfrm>
            <a:off x="9154601" y="4836485"/>
            <a:ext cx="2800694" cy="461665"/>
          </a:xfrm>
          <a:prstGeom prst="rect">
            <a:avLst/>
          </a:prstGeom>
          <a:noFill/>
        </p:spPr>
        <p:txBody>
          <a:bodyPr wrap="square" rtlCol="0">
            <a:spAutoFit/>
          </a:bodyPr>
          <a:lstStyle/>
          <a:p>
            <a:r>
              <a:rPr lang="en-US" altLang="zh-CN" sz="2400" b="1" dirty="0"/>
              <a:t>High performance</a:t>
            </a:r>
            <a:endParaRPr lang="zh-CN" altLang="en-US" sz="2400" b="1" dirty="0"/>
          </a:p>
        </p:txBody>
      </p:sp>
      <p:sp>
        <p:nvSpPr>
          <p:cNvPr id="15" name="文本框 14"/>
          <p:cNvSpPr txBox="1"/>
          <p:nvPr/>
        </p:nvSpPr>
        <p:spPr>
          <a:xfrm>
            <a:off x="-157018" y="1210337"/>
            <a:ext cx="4659746" cy="523220"/>
          </a:xfrm>
          <a:prstGeom prst="rect">
            <a:avLst/>
          </a:prstGeom>
          <a:noFill/>
        </p:spPr>
        <p:txBody>
          <a:bodyPr wrap="square" rtlCol="0">
            <a:spAutoFit/>
          </a:bodyPr>
          <a:lstStyle/>
          <a:p>
            <a:pPr algn="ctr"/>
            <a:r>
              <a:rPr lang="en-US" altLang="zh-CN" sz="2800" b="1" dirty="0"/>
              <a:t>NLP</a:t>
            </a:r>
            <a:endParaRPr lang="zh-CN" altLang="en-US" sz="2800" b="1" dirty="0"/>
          </a:p>
        </p:txBody>
      </p:sp>
      <p:sp>
        <p:nvSpPr>
          <p:cNvPr id="27" name="文本框 26"/>
          <p:cNvSpPr txBox="1"/>
          <p:nvPr/>
        </p:nvSpPr>
        <p:spPr>
          <a:xfrm>
            <a:off x="4926029" y="1210337"/>
            <a:ext cx="4659746" cy="523220"/>
          </a:xfrm>
          <a:prstGeom prst="rect">
            <a:avLst/>
          </a:prstGeom>
          <a:noFill/>
        </p:spPr>
        <p:txBody>
          <a:bodyPr wrap="square" rtlCol="0">
            <a:spAutoFit/>
          </a:bodyPr>
          <a:lstStyle/>
          <a:p>
            <a:pPr algn="ctr"/>
            <a:r>
              <a:rPr lang="en-US" altLang="zh-CN" sz="2800" b="1" dirty="0"/>
              <a:t>Embedded System</a:t>
            </a:r>
            <a:endParaRPr lang="zh-CN" altLang="en-US" sz="2800" b="1" dirty="0"/>
          </a:p>
        </p:txBody>
      </p:sp>
      <p:pic>
        <p:nvPicPr>
          <p:cNvPr id="4104" name="Picture 8" descr="https://ns-strategy.cdn.bcebos.com/ns-strategy/upload/fc_big_pic/part-00187-3033.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192613" y="4236155"/>
            <a:ext cx="3134322" cy="1766838"/>
          </a:xfrm>
          <a:prstGeom prst="rect">
            <a:avLst/>
          </a:prstGeom>
          <a:noFill/>
          <a:extLst>
            <a:ext uri="{909E8E84-426E-40DD-AFC4-6F175D3DCCD1}">
              <a14:hiddenFill xmlns:a14="http://schemas.microsoft.com/office/drawing/2010/main">
                <a:solidFill>
                  <a:srgbClr val="FFFFFF"/>
                </a:solidFill>
              </a14:hiddenFill>
            </a:ext>
          </a:extLst>
        </p:spPr>
      </p:pic>
      <p:sp>
        <p:nvSpPr>
          <p:cNvPr id="30" name="文本框 29"/>
          <p:cNvSpPr txBox="1"/>
          <p:nvPr/>
        </p:nvSpPr>
        <p:spPr>
          <a:xfrm>
            <a:off x="2429901" y="6058543"/>
            <a:ext cx="4659746" cy="523220"/>
          </a:xfrm>
          <a:prstGeom prst="rect">
            <a:avLst/>
          </a:prstGeom>
          <a:noFill/>
        </p:spPr>
        <p:txBody>
          <a:bodyPr wrap="square" rtlCol="0">
            <a:spAutoFit/>
          </a:bodyPr>
          <a:lstStyle/>
          <a:p>
            <a:pPr algn="ctr"/>
            <a:r>
              <a:rPr lang="en-US" altLang="zh-CN" sz="2800" b="1" dirty="0"/>
              <a:t>Cloud</a:t>
            </a:r>
            <a:endParaRPr lang="zh-CN" altLang="en-US" sz="2800" b="1" dirty="0"/>
          </a:p>
        </p:txBody>
      </p:sp>
      <p:sp>
        <p:nvSpPr>
          <p:cNvPr id="16" name="左弧形箭头 15"/>
          <p:cNvSpPr/>
          <p:nvPr/>
        </p:nvSpPr>
        <p:spPr>
          <a:xfrm rot="19000261">
            <a:off x="1487395" y="3928084"/>
            <a:ext cx="1078345" cy="215285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 name="左弧形箭头 31"/>
          <p:cNvSpPr/>
          <p:nvPr/>
        </p:nvSpPr>
        <p:spPr>
          <a:xfrm rot="13522342">
            <a:off x="7112341" y="3666816"/>
            <a:ext cx="1078345" cy="215285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文本框 24"/>
          <p:cNvSpPr txBox="1"/>
          <p:nvPr/>
        </p:nvSpPr>
        <p:spPr>
          <a:xfrm>
            <a:off x="9154600" y="4005322"/>
            <a:ext cx="2991019" cy="461665"/>
          </a:xfrm>
          <a:prstGeom prst="rect">
            <a:avLst/>
          </a:prstGeom>
          <a:noFill/>
        </p:spPr>
        <p:txBody>
          <a:bodyPr wrap="square" rtlCol="0">
            <a:spAutoFit/>
          </a:bodyPr>
          <a:lstStyle/>
          <a:p>
            <a:r>
              <a:rPr lang="en-US" altLang="zh-CN" sz="2400" b="1" dirty="0"/>
              <a:t>Large computation</a:t>
            </a:r>
            <a:endParaRPr lang="zh-CN" altLang="en-US" sz="2400" b="1" dirty="0"/>
          </a:p>
        </p:txBody>
      </p:sp>
      <p:graphicFrame>
        <p:nvGraphicFramePr>
          <p:cNvPr id="4" name="表格 7">
            <a:extLst>
              <a:ext uri="{FF2B5EF4-FFF2-40B4-BE49-F238E27FC236}">
                <a16:creationId xmlns:a16="http://schemas.microsoft.com/office/drawing/2014/main" id="{D20FF8EA-A3C2-4ADE-BBCD-A5E9F6C7CBBD}"/>
              </a:ext>
            </a:extLst>
          </p:cNvPr>
          <p:cNvGraphicFramePr>
            <a:graphicFrameLocks noGrp="1"/>
          </p:cNvGraphicFramePr>
          <p:nvPr>
            <p:extLst>
              <p:ext uri="{D42A27DB-BD31-4B8C-83A1-F6EECF244321}">
                <p14:modId xmlns:p14="http://schemas.microsoft.com/office/powerpoint/2010/main" val="1711087657"/>
              </p:ext>
            </p:extLst>
          </p:nvPr>
        </p:nvGraphicFramePr>
        <p:xfrm>
          <a:off x="9057728" y="2270630"/>
          <a:ext cx="2800694" cy="1036320"/>
        </p:xfrm>
        <a:graphic>
          <a:graphicData uri="http://schemas.openxmlformats.org/drawingml/2006/table">
            <a:tbl>
              <a:tblPr bandRow="1">
                <a:tableStyleId>{5C22544A-7EE6-4342-B048-85BDC9FD1C3A}</a:tableStyleId>
              </a:tblPr>
              <a:tblGrid>
                <a:gridCol w="2800694">
                  <a:extLst>
                    <a:ext uri="{9D8B030D-6E8A-4147-A177-3AD203B41FA5}">
                      <a16:colId xmlns:a16="http://schemas.microsoft.com/office/drawing/2014/main" val="1801500756"/>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1" dirty="0"/>
                        <a:t>16000 words / s</a:t>
                      </a:r>
                      <a:endParaRPr lang="zh-CN" altLang="en-US" sz="2800" b="1" dirty="0"/>
                    </a:p>
                  </a:txBody>
                  <a:tcPr/>
                </a:tc>
                <a:extLst>
                  <a:ext uri="{0D108BD9-81ED-4DB2-BD59-A6C34878D82A}">
                    <a16:rowId xmlns:a16="http://schemas.microsoft.com/office/drawing/2014/main" val="344433531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1" dirty="0"/>
                        <a:t>0.2 s</a:t>
                      </a:r>
                      <a:endParaRPr lang="zh-CN" altLang="en-US" sz="2800" b="1" dirty="0"/>
                    </a:p>
                  </a:txBody>
                  <a:tcPr/>
                </a:tc>
                <a:extLst>
                  <a:ext uri="{0D108BD9-81ED-4DB2-BD59-A6C34878D82A}">
                    <a16:rowId xmlns:a16="http://schemas.microsoft.com/office/drawing/2014/main" val="1184273539"/>
                  </a:ext>
                </a:extLst>
              </a:tr>
            </a:tbl>
          </a:graphicData>
        </a:graphic>
      </p:graphicFrame>
    </p:spTree>
    <p:extLst>
      <p:ext uri="{BB962C8B-B14F-4D97-AF65-F5344CB8AC3E}">
        <p14:creationId xmlns:p14="http://schemas.microsoft.com/office/powerpoint/2010/main" val="96150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08426ACF-8117-4343-BF68-F0F3F3C03388}"/>
              </a:ext>
            </a:extLst>
          </p:cNvPr>
          <p:cNvSpPr/>
          <p:nvPr/>
        </p:nvSpPr>
        <p:spPr>
          <a:xfrm>
            <a:off x="0" y="2256816"/>
            <a:ext cx="12192000" cy="2626470"/>
          </a:xfrm>
          <a:prstGeom prst="rect">
            <a:avLst/>
          </a:prstGeom>
          <a:gradFill flip="none" rotWithShape="1">
            <a:gsLst>
              <a:gs pos="0">
                <a:schemeClr val="accent1">
                  <a:lumMod val="45000"/>
                  <a:lumOff val="55000"/>
                </a:schemeClr>
              </a:gs>
              <a:gs pos="22000">
                <a:schemeClr val="accent1">
                  <a:lumMod val="45000"/>
                  <a:lumOff val="55000"/>
                </a:schemeClr>
              </a:gs>
              <a:gs pos="95918">
                <a:srgbClr val="FFCCFF"/>
              </a:gs>
              <a:gs pos="69000">
                <a:srgbClr val="CCCCF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4000" b="1" dirty="0">
                <a:solidFill>
                  <a:schemeClr val="tx1"/>
                </a:solidFill>
              </a:rPr>
              <a:t>	2. Design Specifications</a:t>
            </a:r>
            <a:endParaRPr lang="zh-CN" altLang="en-US" sz="4000" b="1" dirty="0">
              <a:solidFill>
                <a:schemeClr val="tx1"/>
              </a:solidFill>
            </a:endParaRPr>
          </a:p>
        </p:txBody>
      </p:sp>
      <p:pic>
        <p:nvPicPr>
          <p:cNvPr id="6" name="图片 5" descr="文本&#10;&#10;描述已自动生成">
            <a:extLst>
              <a:ext uri="{FF2B5EF4-FFF2-40B4-BE49-F238E27FC236}">
                <a16:creationId xmlns:a16="http://schemas.microsoft.com/office/drawing/2014/main" id="{7CC8404C-63BC-432F-805C-BC64B886BE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3722" y="293046"/>
            <a:ext cx="3314700" cy="571500"/>
          </a:xfrm>
          <a:prstGeom prst="rect">
            <a:avLst/>
          </a:prstGeom>
        </p:spPr>
      </p:pic>
      <p:grpSp>
        <p:nvGrpSpPr>
          <p:cNvPr id="16" name="组合 15">
            <a:extLst>
              <a:ext uri="{FF2B5EF4-FFF2-40B4-BE49-F238E27FC236}">
                <a16:creationId xmlns:a16="http://schemas.microsoft.com/office/drawing/2014/main" id="{775CFDB7-42FF-4EE1-B6B6-93C22AEEC1F4}"/>
              </a:ext>
            </a:extLst>
          </p:cNvPr>
          <p:cNvGrpSpPr/>
          <p:nvPr/>
        </p:nvGrpSpPr>
        <p:grpSpPr>
          <a:xfrm>
            <a:off x="333578" y="186204"/>
            <a:ext cx="1082851" cy="785184"/>
            <a:chOff x="333578" y="186204"/>
            <a:chExt cx="1082851" cy="785184"/>
          </a:xfrm>
        </p:grpSpPr>
        <p:sp>
          <p:nvSpPr>
            <p:cNvPr id="17" name="矩形 16">
              <a:extLst>
                <a:ext uri="{FF2B5EF4-FFF2-40B4-BE49-F238E27FC236}">
                  <a16:creationId xmlns:a16="http://schemas.microsoft.com/office/drawing/2014/main" id="{EC91CF39-7432-41E0-8F5F-AC5211469924}"/>
                </a:ext>
              </a:extLst>
            </p:cNvPr>
            <p:cNvSpPr/>
            <p:nvPr/>
          </p:nvSpPr>
          <p:spPr>
            <a:xfrm>
              <a:off x="430855" y="370869"/>
              <a:ext cx="846707" cy="452496"/>
            </a:xfrm>
            <a:prstGeom prst="rect">
              <a:avLst/>
            </a:prstGeom>
            <a:solidFill>
              <a:srgbClr val="CC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78965FB0-24D3-4679-8826-DB251B9FDEC4}"/>
                </a:ext>
              </a:extLst>
            </p:cNvPr>
            <p:cNvSpPr/>
            <p:nvPr/>
          </p:nvSpPr>
          <p:spPr>
            <a:xfrm>
              <a:off x="333578" y="274200"/>
              <a:ext cx="194553" cy="193338"/>
            </a:xfrm>
            <a:prstGeom prst="rect">
              <a:avLst/>
            </a:prstGeom>
            <a:solidFill>
              <a:srgbClr val="99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a:extLst>
                <a:ext uri="{FF2B5EF4-FFF2-40B4-BE49-F238E27FC236}">
                  <a16:creationId xmlns:a16="http://schemas.microsoft.com/office/drawing/2014/main" id="{49AC3BCB-61F5-4381-9032-57E24358ECB0}"/>
                </a:ext>
              </a:extLst>
            </p:cNvPr>
            <p:cNvCxnSpPr>
              <a:cxnSpLocks/>
            </p:cNvCxnSpPr>
            <p:nvPr/>
          </p:nvCxnSpPr>
          <p:spPr>
            <a:xfrm>
              <a:off x="528131" y="533238"/>
              <a:ext cx="6406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34767C8C-B63C-4069-AB9A-87E1EA4CDDAE}"/>
                </a:ext>
              </a:extLst>
            </p:cNvPr>
            <p:cNvCxnSpPr>
              <a:cxnSpLocks/>
            </p:cNvCxnSpPr>
            <p:nvPr/>
          </p:nvCxnSpPr>
          <p:spPr>
            <a:xfrm>
              <a:off x="530671" y="681828"/>
              <a:ext cx="640648"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任意多边形: 形状 20">
              <a:extLst>
                <a:ext uri="{FF2B5EF4-FFF2-40B4-BE49-F238E27FC236}">
                  <a16:creationId xmlns:a16="http://schemas.microsoft.com/office/drawing/2014/main" id="{F524369F-6575-4F32-ACC1-58F04A1DEE39}"/>
                </a:ext>
              </a:extLst>
            </p:cNvPr>
            <p:cNvSpPr/>
            <p:nvPr/>
          </p:nvSpPr>
          <p:spPr>
            <a:xfrm>
              <a:off x="1157349" y="681828"/>
              <a:ext cx="259080" cy="289560"/>
            </a:xfrm>
            <a:custGeom>
              <a:avLst/>
              <a:gdLst>
                <a:gd name="connsiteX0" fmla="*/ 0 w 259080"/>
                <a:gd name="connsiteY0" fmla="*/ 0 h 285750"/>
                <a:gd name="connsiteX1" fmla="*/ 228600 w 259080"/>
                <a:gd name="connsiteY1" fmla="*/ 76200 h 285750"/>
                <a:gd name="connsiteX2" fmla="*/ 68580 w 259080"/>
                <a:gd name="connsiteY2" fmla="*/ 209550 h 285750"/>
                <a:gd name="connsiteX3" fmla="*/ 259080 w 259080"/>
                <a:gd name="connsiteY3" fmla="*/ 285750 h 285750"/>
              </a:gdLst>
              <a:ahLst/>
              <a:cxnLst>
                <a:cxn ang="0">
                  <a:pos x="connsiteX0" y="connsiteY0"/>
                </a:cxn>
                <a:cxn ang="0">
                  <a:pos x="connsiteX1" y="connsiteY1"/>
                </a:cxn>
                <a:cxn ang="0">
                  <a:pos x="connsiteX2" y="connsiteY2"/>
                </a:cxn>
                <a:cxn ang="0">
                  <a:pos x="connsiteX3" y="connsiteY3"/>
                </a:cxn>
              </a:cxnLst>
              <a:rect l="l" t="t" r="r" b="b"/>
              <a:pathLst>
                <a:path w="259080" h="285750">
                  <a:moveTo>
                    <a:pt x="0" y="0"/>
                  </a:moveTo>
                  <a:cubicBezTo>
                    <a:pt x="108585" y="20637"/>
                    <a:pt x="217170" y="41275"/>
                    <a:pt x="228600" y="76200"/>
                  </a:cubicBezTo>
                  <a:cubicBezTo>
                    <a:pt x="240030" y="111125"/>
                    <a:pt x="63500" y="174625"/>
                    <a:pt x="68580" y="209550"/>
                  </a:cubicBezTo>
                  <a:cubicBezTo>
                    <a:pt x="73660" y="244475"/>
                    <a:pt x="223520" y="271780"/>
                    <a:pt x="259080" y="28575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2" name="直接箭头连接符 21">
              <a:extLst>
                <a:ext uri="{FF2B5EF4-FFF2-40B4-BE49-F238E27FC236}">
                  <a16:creationId xmlns:a16="http://schemas.microsoft.com/office/drawing/2014/main" id="{7F1A1599-294E-43E6-967D-814F65F60044}"/>
                </a:ext>
              </a:extLst>
            </p:cNvPr>
            <p:cNvCxnSpPr>
              <a:cxnSpLocks/>
            </p:cNvCxnSpPr>
            <p:nvPr/>
          </p:nvCxnSpPr>
          <p:spPr>
            <a:xfrm flipV="1">
              <a:off x="479169" y="494576"/>
              <a:ext cx="0" cy="194349"/>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B95EE6A0-809A-4308-91E7-B28B8DE73FFF}"/>
                </a:ext>
              </a:extLst>
            </p:cNvPr>
            <p:cNvCxnSpPr>
              <a:cxnSpLocks/>
            </p:cNvCxnSpPr>
            <p:nvPr/>
          </p:nvCxnSpPr>
          <p:spPr>
            <a:xfrm flipV="1">
              <a:off x="1223389" y="494576"/>
              <a:ext cx="0" cy="194349"/>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FC907BD0-55CD-4E07-B1FB-98EF13D01A90}"/>
                </a:ext>
              </a:extLst>
            </p:cNvPr>
            <p:cNvSpPr txBox="1"/>
            <p:nvPr/>
          </p:nvSpPr>
          <p:spPr>
            <a:xfrm>
              <a:off x="440182" y="186204"/>
              <a:ext cx="846707" cy="369332"/>
            </a:xfrm>
            <a:prstGeom prst="rect">
              <a:avLst/>
            </a:prstGeom>
            <a:noFill/>
          </p:spPr>
          <p:txBody>
            <a:bodyPr wrap="none" rtlCol="0">
              <a:spAutoFit/>
            </a:bodyPr>
            <a:lstStyle/>
            <a:p>
              <a:r>
                <a:rPr lang="en-US" altLang="zh-CN" dirty="0">
                  <a:solidFill>
                    <a:srgbClr val="CCCCFF"/>
                  </a:solidFill>
                  <a:latin typeface="Segoe Script" panose="030B0504020000000003" pitchFamily="66" charset="0"/>
                </a:rPr>
                <a:t>Elma</a:t>
              </a:r>
              <a:endParaRPr lang="zh-CN" altLang="en-US" dirty="0">
                <a:solidFill>
                  <a:srgbClr val="CCCCFF"/>
                </a:solidFill>
                <a:latin typeface="Segoe Script" panose="030B0504020000000003" pitchFamily="66" charset="0"/>
              </a:endParaRPr>
            </a:p>
          </p:txBody>
        </p:sp>
      </p:grpSp>
    </p:spTree>
    <p:extLst>
      <p:ext uri="{BB962C8B-B14F-4D97-AF65-F5344CB8AC3E}">
        <p14:creationId xmlns:p14="http://schemas.microsoft.com/office/powerpoint/2010/main" val="2778236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7641771" y="1982850"/>
            <a:ext cx="3241319" cy="665311"/>
          </a:xfrm>
          <a:prstGeom prst="rect">
            <a:avLst/>
          </a:prstGeom>
          <a:solidFill>
            <a:srgbClr val="CC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五边形 22"/>
          <p:cNvSpPr/>
          <p:nvPr/>
        </p:nvSpPr>
        <p:spPr>
          <a:xfrm>
            <a:off x="2165755" y="1982850"/>
            <a:ext cx="5974945" cy="665312"/>
          </a:xfrm>
          <a:prstGeom prst="homePlate">
            <a:avLst/>
          </a:prstGeom>
          <a:solidFill>
            <a:srgbClr val="CC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 name="五边形 10"/>
          <p:cNvSpPr/>
          <p:nvPr/>
        </p:nvSpPr>
        <p:spPr>
          <a:xfrm>
            <a:off x="711200" y="1983838"/>
            <a:ext cx="2120510" cy="664323"/>
          </a:xfrm>
          <a:prstGeom prst="homePlate">
            <a:avLst/>
          </a:prstGeom>
          <a:solidFill>
            <a:srgbClr val="CC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pic>
        <p:nvPicPr>
          <p:cNvPr id="5" name="图片 4" descr="文本&#10;&#10;描述已自动生成">
            <a:extLst>
              <a:ext uri="{FF2B5EF4-FFF2-40B4-BE49-F238E27FC236}">
                <a16:creationId xmlns:a16="http://schemas.microsoft.com/office/drawing/2014/main" id="{3F74C0B7-F67D-4313-8F86-422BC75F44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3722" y="293046"/>
            <a:ext cx="3314700" cy="571500"/>
          </a:xfrm>
          <a:prstGeom prst="rect">
            <a:avLst/>
          </a:prstGeom>
        </p:spPr>
      </p:pic>
      <p:sp>
        <p:nvSpPr>
          <p:cNvPr id="9" name="矩形 8">
            <a:extLst>
              <a:ext uri="{FF2B5EF4-FFF2-40B4-BE49-F238E27FC236}">
                <a16:creationId xmlns:a16="http://schemas.microsoft.com/office/drawing/2014/main" id="{30E419CA-9089-4BD3-BCA5-F00EA469916A}"/>
              </a:ext>
            </a:extLst>
          </p:cNvPr>
          <p:cNvSpPr/>
          <p:nvPr/>
        </p:nvSpPr>
        <p:spPr>
          <a:xfrm>
            <a:off x="418289" y="1014582"/>
            <a:ext cx="11537006" cy="45719"/>
          </a:xfrm>
          <a:prstGeom prst="rect">
            <a:avLst/>
          </a:prstGeom>
          <a:gradFill flip="none" rotWithShape="1">
            <a:gsLst>
              <a:gs pos="0">
                <a:schemeClr val="accent1">
                  <a:lumMod val="45000"/>
                  <a:lumOff val="55000"/>
                </a:schemeClr>
              </a:gs>
              <a:gs pos="22000">
                <a:schemeClr val="accent1">
                  <a:lumMod val="45000"/>
                  <a:lumOff val="55000"/>
                </a:schemeClr>
              </a:gs>
              <a:gs pos="95918">
                <a:srgbClr val="FFCCFF"/>
              </a:gs>
              <a:gs pos="69000">
                <a:srgbClr val="CCCCF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文本框 9">
            <a:extLst>
              <a:ext uri="{FF2B5EF4-FFF2-40B4-BE49-F238E27FC236}">
                <a16:creationId xmlns:a16="http://schemas.microsoft.com/office/drawing/2014/main" id="{655211D0-D2CB-48CF-8340-E5731258C69D}"/>
              </a:ext>
            </a:extLst>
          </p:cNvPr>
          <p:cNvSpPr txBox="1"/>
          <p:nvPr/>
        </p:nvSpPr>
        <p:spPr>
          <a:xfrm>
            <a:off x="418289" y="255630"/>
            <a:ext cx="4634602" cy="646331"/>
          </a:xfrm>
          <a:prstGeom prst="rect">
            <a:avLst/>
          </a:prstGeom>
          <a:noFill/>
        </p:spPr>
        <p:txBody>
          <a:bodyPr wrap="none" rtlCol="0">
            <a:spAutoFit/>
          </a:bodyPr>
          <a:lstStyle/>
          <a:p>
            <a:r>
              <a:rPr lang="en-US" altLang="zh-CN" sz="3600" b="1" dirty="0"/>
              <a:t>Design Specifications</a:t>
            </a:r>
            <a:endParaRPr lang="zh-CN" altLang="en-US" sz="3600" b="1" dirty="0"/>
          </a:p>
        </p:txBody>
      </p:sp>
      <p:sp>
        <p:nvSpPr>
          <p:cNvPr id="2" name="文本框 1"/>
          <p:cNvSpPr txBox="1"/>
          <p:nvPr/>
        </p:nvSpPr>
        <p:spPr>
          <a:xfrm>
            <a:off x="711200" y="2057728"/>
            <a:ext cx="2470150" cy="461665"/>
          </a:xfrm>
          <a:prstGeom prst="rect">
            <a:avLst/>
          </a:prstGeom>
          <a:noFill/>
        </p:spPr>
        <p:txBody>
          <a:bodyPr wrap="square" rtlCol="0">
            <a:spAutoFit/>
          </a:bodyPr>
          <a:lstStyle/>
          <a:p>
            <a:r>
              <a:rPr lang="en-US" altLang="zh-CN" sz="2400" b="1" dirty="0"/>
              <a:t>Functionality</a:t>
            </a:r>
            <a:endParaRPr lang="zh-CN" altLang="en-US" sz="2400" b="1" dirty="0"/>
          </a:p>
        </p:txBody>
      </p:sp>
      <p:sp>
        <p:nvSpPr>
          <p:cNvPr id="3" name="文本框 2"/>
          <p:cNvSpPr txBox="1"/>
          <p:nvPr/>
        </p:nvSpPr>
        <p:spPr>
          <a:xfrm>
            <a:off x="2831711" y="2081826"/>
            <a:ext cx="5060949" cy="400110"/>
          </a:xfrm>
          <a:prstGeom prst="rect">
            <a:avLst/>
          </a:prstGeom>
          <a:noFill/>
        </p:spPr>
        <p:txBody>
          <a:bodyPr wrap="square" rtlCol="0">
            <a:spAutoFit/>
          </a:bodyPr>
          <a:lstStyle/>
          <a:p>
            <a:r>
              <a:rPr lang="en-US" altLang="zh-CN" sz="2000" dirty="0"/>
              <a:t>Question answering on embedded systems</a:t>
            </a:r>
            <a:endParaRPr lang="zh-CN" altLang="en-US" sz="2000" dirty="0"/>
          </a:p>
        </p:txBody>
      </p:sp>
      <p:sp>
        <p:nvSpPr>
          <p:cNvPr id="25" name="文本框 24"/>
          <p:cNvSpPr txBox="1"/>
          <p:nvPr/>
        </p:nvSpPr>
        <p:spPr>
          <a:xfrm>
            <a:off x="8140700" y="2081826"/>
            <a:ext cx="2549121" cy="400110"/>
          </a:xfrm>
          <a:prstGeom prst="rect">
            <a:avLst/>
          </a:prstGeom>
          <a:noFill/>
        </p:spPr>
        <p:txBody>
          <a:bodyPr wrap="square" rtlCol="0">
            <a:spAutoFit/>
          </a:bodyPr>
          <a:lstStyle/>
          <a:p>
            <a:r>
              <a:rPr lang="en-US" altLang="zh-CN" sz="2000" dirty="0"/>
              <a:t>Similar accuracy</a:t>
            </a:r>
            <a:endParaRPr lang="zh-CN" altLang="en-US" sz="2000" dirty="0"/>
          </a:p>
        </p:txBody>
      </p:sp>
      <p:sp>
        <p:nvSpPr>
          <p:cNvPr id="33" name="矩形 32"/>
          <p:cNvSpPr/>
          <p:nvPr/>
        </p:nvSpPr>
        <p:spPr>
          <a:xfrm>
            <a:off x="7641770" y="3038226"/>
            <a:ext cx="3241319" cy="665311"/>
          </a:xfrm>
          <a:prstGeom prst="rect">
            <a:avLst/>
          </a:prstGeom>
          <a:solidFill>
            <a:srgbClr val="CC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五边形 33"/>
          <p:cNvSpPr/>
          <p:nvPr/>
        </p:nvSpPr>
        <p:spPr>
          <a:xfrm>
            <a:off x="2165755" y="3038226"/>
            <a:ext cx="5974945" cy="665312"/>
          </a:xfrm>
          <a:prstGeom prst="homePlate">
            <a:avLst/>
          </a:prstGeom>
          <a:solidFill>
            <a:srgbClr val="CC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5" name="五边形 34"/>
          <p:cNvSpPr/>
          <p:nvPr/>
        </p:nvSpPr>
        <p:spPr>
          <a:xfrm>
            <a:off x="711200" y="3039214"/>
            <a:ext cx="2120510" cy="664323"/>
          </a:xfrm>
          <a:prstGeom prst="homePlate">
            <a:avLst/>
          </a:prstGeom>
          <a:solidFill>
            <a:srgbClr val="CC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6" name="文本框 35"/>
          <p:cNvSpPr txBox="1"/>
          <p:nvPr/>
        </p:nvSpPr>
        <p:spPr>
          <a:xfrm>
            <a:off x="711200" y="3113104"/>
            <a:ext cx="2470150" cy="461665"/>
          </a:xfrm>
          <a:prstGeom prst="rect">
            <a:avLst/>
          </a:prstGeom>
          <a:noFill/>
        </p:spPr>
        <p:txBody>
          <a:bodyPr wrap="square" rtlCol="0">
            <a:spAutoFit/>
          </a:bodyPr>
          <a:lstStyle/>
          <a:p>
            <a:r>
              <a:rPr lang="en-US" altLang="zh-CN" sz="2400" b="1" dirty="0"/>
              <a:t>Efficiency</a:t>
            </a:r>
            <a:endParaRPr lang="zh-CN" altLang="en-US" sz="2400" b="1" dirty="0"/>
          </a:p>
        </p:txBody>
      </p:sp>
      <p:sp>
        <p:nvSpPr>
          <p:cNvPr id="37" name="文本框 36"/>
          <p:cNvSpPr txBox="1"/>
          <p:nvPr/>
        </p:nvSpPr>
        <p:spPr>
          <a:xfrm>
            <a:off x="2831711" y="3137202"/>
            <a:ext cx="5455444" cy="400110"/>
          </a:xfrm>
          <a:prstGeom prst="rect">
            <a:avLst/>
          </a:prstGeom>
          <a:noFill/>
        </p:spPr>
        <p:txBody>
          <a:bodyPr wrap="square" rtlCol="0">
            <a:spAutoFit/>
          </a:bodyPr>
          <a:lstStyle/>
          <a:p>
            <a:r>
              <a:rPr lang="en-US" altLang="zh-CN" sz="2000" dirty="0"/>
              <a:t>Network latency</a:t>
            </a:r>
            <a:endParaRPr lang="zh-CN" altLang="en-US" sz="2000" dirty="0"/>
          </a:p>
        </p:txBody>
      </p:sp>
      <p:sp>
        <p:nvSpPr>
          <p:cNvPr id="38" name="文本框 37"/>
          <p:cNvSpPr txBox="1"/>
          <p:nvPr/>
        </p:nvSpPr>
        <p:spPr>
          <a:xfrm>
            <a:off x="8140700" y="3137202"/>
            <a:ext cx="2549121" cy="400110"/>
          </a:xfrm>
          <a:prstGeom prst="rect">
            <a:avLst/>
          </a:prstGeom>
          <a:noFill/>
        </p:spPr>
        <p:txBody>
          <a:bodyPr wrap="square" rtlCol="0">
            <a:spAutoFit/>
          </a:bodyPr>
          <a:lstStyle/>
          <a:p>
            <a:r>
              <a:rPr lang="en-US" altLang="zh-CN" sz="2000" dirty="0"/>
              <a:t>Faster prediction</a:t>
            </a:r>
            <a:endParaRPr lang="zh-CN" altLang="en-US" sz="2000" dirty="0"/>
          </a:p>
        </p:txBody>
      </p:sp>
      <p:sp>
        <p:nvSpPr>
          <p:cNvPr id="39" name="矩形 38"/>
          <p:cNvSpPr/>
          <p:nvPr/>
        </p:nvSpPr>
        <p:spPr>
          <a:xfrm>
            <a:off x="7641769" y="4102424"/>
            <a:ext cx="3241319" cy="665311"/>
          </a:xfrm>
          <a:prstGeom prst="rect">
            <a:avLst/>
          </a:prstGeom>
          <a:solidFill>
            <a:srgbClr val="CC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五边形 39"/>
          <p:cNvSpPr/>
          <p:nvPr/>
        </p:nvSpPr>
        <p:spPr>
          <a:xfrm>
            <a:off x="2165755" y="4102424"/>
            <a:ext cx="5974945" cy="665312"/>
          </a:xfrm>
          <a:prstGeom prst="homePlate">
            <a:avLst/>
          </a:prstGeom>
          <a:solidFill>
            <a:srgbClr val="CC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1" name="五边形 40"/>
          <p:cNvSpPr/>
          <p:nvPr/>
        </p:nvSpPr>
        <p:spPr>
          <a:xfrm>
            <a:off x="711200" y="4103412"/>
            <a:ext cx="2120510" cy="664323"/>
          </a:xfrm>
          <a:prstGeom prst="homePlate">
            <a:avLst/>
          </a:prstGeom>
          <a:solidFill>
            <a:srgbClr val="CC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2" name="文本框 41"/>
          <p:cNvSpPr txBox="1"/>
          <p:nvPr/>
        </p:nvSpPr>
        <p:spPr>
          <a:xfrm>
            <a:off x="711200" y="4177302"/>
            <a:ext cx="2470150" cy="461665"/>
          </a:xfrm>
          <a:prstGeom prst="rect">
            <a:avLst/>
          </a:prstGeom>
          <a:noFill/>
        </p:spPr>
        <p:txBody>
          <a:bodyPr wrap="square" rtlCol="0">
            <a:spAutoFit/>
          </a:bodyPr>
          <a:lstStyle/>
          <a:p>
            <a:r>
              <a:rPr lang="en-US" altLang="zh-CN" sz="2400" b="1" dirty="0"/>
              <a:t>Security	</a:t>
            </a:r>
            <a:endParaRPr lang="zh-CN" altLang="en-US" sz="2400" b="1" dirty="0"/>
          </a:p>
        </p:txBody>
      </p:sp>
      <p:sp>
        <p:nvSpPr>
          <p:cNvPr id="43" name="文本框 42"/>
          <p:cNvSpPr txBox="1"/>
          <p:nvPr/>
        </p:nvSpPr>
        <p:spPr>
          <a:xfrm>
            <a:off x="2831711" y="4201400"/>
            <a:ext cx="5060949" cy="400110"/>
          </a:xfrm>
          <a:prstGeom prst="rect">
            <a:avLst/>
          </a:prstGeom>
          <a:noFill/>
        </p:spPr>
        <p:txBody>
          <a:bodyPr wrap="square" rtlCol="0">
            <a:spAutoFit/>
          </a:bodyPr>
          <a:lstStyle/>
          <a:p>
            <a:r>
              <a:rPr lang="en-US" altLang="zh-CN" sz="2000" dirty="0"/>
              <a:t>Personal sensitive data</a:t>
            </a:r>
            <a:endParaRPr lang="zh-CN" altLang="en-US" sz="2000" dirty="0"/>
          </a:p>
        </p:txBody>
      </p:sp>
      <p:sp>
        <p:nvSpPr>
          <p:cNvPr id="44" name="文本框 43"/>
          <p:cNvSpPr txBox="1"/>
          <p:nvPr/>
        </p:nvSpPr>
        <p:spPr>
          <a:xfrm>
            <a:off x="8140700" y="4217058"/>
            <a:ext cx="2549121" cy="400110"/>
          </a:xfrm>
          <a:prstGeom prst="rect">
            <a:avLst/>
          </a:prstGeom>
          <a:noFill/>
        </p:spPr>
        <p:txBody>
          <a:bodyPr wrap="square" rtlCol="0">
            <a:spAutoFit/>
          </a:bodyPr>
          <a:lstStyle/>
          <a:p>
            <a:r>
              <a:rPr lang="en-US" altLang="zh-CN" sz="2000" dirty="0"/>
              <a:t>A safer method</a:t>
            </a:r>
            <a:endParaRPr lang="zh-CN" altLang="en-US" sz="2000" dirty="0"/>
          </a:p>
        </p:txBody>
      </p:sp>
      <p:sp>
        <p:nvSpPr>
          <p:cNvPr id="45" name="矩形 44"/>
          <p:cNvSpPr/>
          <p:nvPr/>
        </p:nvSpPr>
        <p:spPr>
          <a:xfrm>
            <a:off x="7641768" y="5166621"/>
            <a:ext cx="3241320" cy="665311"/>
          </a:xfrm>
          <a:prstGeom prst="rect">
            <a:avLst/>
          </a:prstGeom>
          <a:solidFill>
            <a:srgbClr val="CC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五边形 45"/>
          <p:cNvSpPr/>
          <p:nvPr/>
        </p:nvSpPr>
        <p:spPr>
          <a:xfrm>
            <a:off x="2165755" y="5166621"/>
            <a:ext cx="5974945" cy="665312"/>
          </a:xfrm>
          <a:prstGeom prst="homePlate">
            <a:avLst/>
          </a:prstGeom>
          <a:solidFill>
            <a:srgbClr val="CC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7" name="五边形 46"/>
          <p:cNvSpPr/>
          <p:nvPr/>
        </p:nvSpPr>
        <p:spPr>
          <a:xfrm>
            <a:off x="711200" y="5167609"/>
            <a:ext cx="2120510" cy="664323"/>
          </a:xfrm>
          <a:prstGeom prst="homePlate">
            <a:avLst/>
          </a:prstGeom>
          <a:solidFill>
            <a:srgbClr val="CC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8" name="文本框 47"/>
          <p:cNvSpPr txBox="1"/>
          <p:nvPr/>
        </p:nvSpPr>
        <p:spPr>
          <a:xfrm>
            <a:off x="711200" y="5241499"/>
            <a:ext cx="2470150" cy="461665"/>
          </a:xfrm>
          <a:prstGeom prst="rect">
            <a:avLst/>
          </a:prstGeom>
          <a:noFill/>
        </p:spPr>
        <p:txBody>
          <a:bodyPr wrap="square" rtlCol="0">
            <a:spAutoFit/>
          </a:bodyPr>
          <a:lstStyle/>
          <a:p>
            <a:r>
              <a:rPr lang="en-US" altLang="zh-CN" sz="2400" b="1" dirty="0"/>
              <a:t>Cost</a:t>
            </a:r>
            <a:endParaRPr lang="zh-CN" altLang="en-US" sz="2400" b="1" dirty="0"/>
          </a:p>
        </p:txBody>
      </p:sp>
      <p:sp>
        <p:nvSpPr>
          <p:cNvPr id="49" name="文本框 48"/>
          <p:cNvSpPr txBox="1"/>
          <p:nvPr/>
        </p:nvSpPr>
        <p:spPr>
          <a:xfrm>
            <a:off x="2831711" y="5265597"/>
            <a:ext cx="5060949" cy="400110"/>
          </a:xfrm>
          <a:prstGeom prst="rect">
            <a:avLst/>
          </a:prstGeom>
          <a:noFill/>
        </p:spPr>
        <p:txBody>
          <a:bodyPr wrap="square" rtlCol="0">
            <a:spAutoFit/>
          </a:bodyPr>
          <a:lstStyle/>
          <a:p>
            <a:r>
              <a:rPr lang="en-US" altLang="zh-CN" sz="2000" dirty="0"/>
              <a:t>Need network connection</a:t>
            </a:r>
            <a:endParaRPr lang="zh-CN" altLang="en-US" sz="2000" dirty="0"/>
          </a:p>
        </p:txBody>
      </p:sp>
      <p:sp>
        <p:nvSpPr>
          <p:cNvPr id="50" name="文本框 49"/>
          <p:cNvSpPr txBox="1"/>
          <p:nvPr/>
        </p:nvSpPr>
        <p:spPr>
          <a:xfrm>
            <a:off x="8140700" y="5265597"/>
            <a:ext cx="2742392" cy="400110"/>
          </a:xfrm>
          <a:prstGeom prst="rect">
            <a:avLst/>
          </a:prstGeom>
          <a:noFill/>
        </p:spPr>
        <p:txBody>
          <a:bodyPr wrap="square" rtlCol="0">
            <a:spAutoFit/>
          </a:bodyPr>
          <a:lstStyle/>
          <a:p>
            <a:r>
              <a:rPr lang="en-US" altLang="zh-CN" sz="2000" dirty="0"/>
              <a:t>Work without network</a:t>
            </a:r>
            <a:endParaRPr lang="zh-CN" altLang="en-US" sz="2000" dirty="0"/>
          </a:p>
        </p:txBody>
      </p:sp>
      <p:sp>
        <p:nvSpPr>
          <p:cNvPr id="51" name="文本框 50">
            <a:extLst>
              <a:ext uri="{FF2B5EF4-FFF2-40B4-BE49-F238E27FC236}">
                <a16:creationId xmlns:a16="http://schemas.microsoft.com/office/drawing/2014/main" id="{655211D0-D2CB-48CF-8340-E5731258C69D}"/>
              </a:ext>
            </a:extLst>
          </p:cNvPr>
          <p:cNvSpPr txBox="1"/>
          <p:nvPr/>
        </p:nvSpPr>
        <p:spPr>
          <a:xfrm>
            <a:off x="711199" y="1179102"/>
            <a:ext cx="4854214" cy="584775"/>
          </a:xfrm>
          <a:prstGeom prst="rect">
            <a:avLst/>
          </a:prstGeom>
          <a:noFill/>
        </p:spPr>
        <p:txBody>
          <a:bodyPr wrap="none" rtlCol="0">
            <a:spAutoFit/>
          </a:bodyPr>
          <a:lstStyle/>
          <a:p>
            <a:r>
              <a:rPr lang="en-US" altLang="zh-CN" sz="3200" b="1" dirty="0"/>
              <a:t>Customers Requirements</a:t>
            </a:r>
            <a:endParaRPr lang="zh-CN" altLang="en-US" sz="3200" b="1" dirty="0"/>
          </a:p>
        </p:txBody>
      </p:sp>
    </p:spTree>
    <p:extLst>
      <p:ext uri="{BB962C8B-B14F-4D97-AF65-F5344CB8AC3E}">
        <p14:creationId xmlns:p14="http://schemas.microsoft.com/office/powerpoint/2010/main" val="3506508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7404100" y="1982850"/>
            <a:ext cx="3263900" cy="665311"/>
          </a:xfrm>
          <a:prstGeom prst="rect">
            <a:avLst/>
          </a:prstGeom>
          <a:solidFill>
            <a:srgbClr val="CC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五边形 22"/>
          <p:cNvSpPr/>
          <p:nvPr/>
        </p:nvSpPr>
        <p:spPr>
          <a:xfrm>
            <a:off x="2165755" y="1982850"/>
            <a:ext cx="5974945" cy="665312"/>
          </a:xfrm>
          <a:prstGeom prst="homePlate">
            <a:avLst/>
          </a:prstGeom>
          <a:solidFill>
            <a:srgbClr val="CC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 name="五边形 10"/>
          <p:cNvSpPr/>
          <p:nvPr/>
        </p:nvSpPr>
        <p:spPr>
          <a:xfrm>
            <a:off x="711200" y="1983838"/>
            <a:ext cx="2120510" cy="664323"/>
          </a:xfrm>
          <a:prstGeom prst="homePlate">
            <a:avLst/>
          </a:prstGeom>
          <a:solidFill>
            <a:srgbClr val="CC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pic>
        <p:nvPicPr>
          <p:cNvPr id="5" name="图片 4" descr="文本&#10;&#10;描述已自动生成">
            <a:extLst>
              <a:ext uri="{FF2B5EF4-FFF2-40B4-BE49-F238E27FC236}">
                <a16:creationId xmlns:a16="http://schemas.microsoft.com/office/drawing/2014/main" id="{3F74C0B7-F67D-4313-8F86-422BC75F44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3722" y="293046"/>
            <a:ext cx="3314700" cy="571500"/>
          </a:xfrm>
          <a:prstGeom prst="rect">
            <a:avLst/>
          </a:prstGeom>
        </p:spPr>
      </p:pic>
      <p:sp>
        <p:nvSpPr>
          <p:cNvPr id="9" name="矩形 8">
            <a:extLst>
              <a:ext uri="{FF2B5EF4-FFF2-40B4-BE49-F238E27FC236}">
                <a16:creationId xmlns:a16="http://schemas.microsoft.com/office/drawing/2014/main" id="{30E419CA-9089-4BD3-BCA5-F00EA469916A}"/>
              </a:ext>
            </a:extLst>
          </p:cNvPr>
          <p:cNvSpPr/>
          <p:nvPr/>
        </p:nvSpPr>
        <p:spPr>
          <a:xfrm>
            <a:off x="418289" y="1014582"/>
            <a:ext cx="11537006" cy="45719"/>
          </a:xfrm>
          <a:prstGeom prst="rect">
            <a:avLst/>
          </a:prstGeom>
          <a:gradFill flip="none" rotWithShape="1">
            <a:gsLst>
              <a:gs pos="0">
                <a:schemeClr val="accent1">
                  <a:lumMod val="45000"/>
                  <a:lumOff val="55000"/>
                </a:schemeClr>
              </a:gs>
              <a:gs pos="22000">
                <a:schemeClr val="accent1">
                  <a:lumMod val="45000"/>
                  <a:lumOff val="55000"/>
                </a:schemeClr>
              </a:gs>
              <a:gs pos="95918">
                <a:srgbClr val="FFCCFF"/>
              </a:gs>
              <a:gs pos="69000">
                <a:srgbClr val="CCCCF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文本框 9">
            <a:extLst>
              <a:ext uri="{FF2B5EF4-FFF2-40B4-BE49-F238E27FC236}">
                <a16:creationId xmlns:a16="http://schemas.microsoft.com/office/drawing/2014/main" id="{655211D0-D2CB-48CF-8340-E5731258C69D}"/>
              </a:ext>
            </a:extLst>
          </p:cNvPr>
          <p:cNvSpPr txBox="1"/>
          <p:nvPr/>
        </p:nvSpPr>
        <p:spPr>
          <a:xfrm>
            <a:off x="418289" y="255630"/>
            <a:ext cx="4634602" cy="646331"/>
          </a:xfrm>
          <a:prstGeom prst="rect">
            <a:avLst/>
          </a:prstGeom>
          <a:noFill/>
        </p:spPr>
        <p:txBody>
          <a:bodyPr wrap="none" rtlCol="0">
            <a:spAutoFit/>
          </a:bodyPr>
          <a:lstStyle/>
          <a:p>
            <a:r>
              <a:rPr lang="en-US" altLang="zh-CN" sz="3600" b="1" dirty="0"/>
              <a:t>Design Specifications</a:t>
            </a:r>
            <a:endParaRPr lang="zh-CN" altLang="en-US" sz="3600" b="1" dirty="0"/>
          </a:p>
        </p:txBody>
      </p:sp>
      <p:sp>
        <p:nvSpPr>
          <p:cNvPr id="2" name="文本框 1"/>
          <p:cNvSpPr txBox="1"/>
          <p:nvPr/>
        </p:nvSpPr>
        <p:spPr>
          <a:xfrm>
            <a:off x="711200" y="2057728"/>
            <a:ext cx="2470150" cy="461665"/>
          </a:xfrm>
          <a:prstGeom prst="rect">
            <a:avLst/>
          </a:prstGeom>
          <a:noFill/>
        </p:spPr>
        <p:txBody>
          <a:bodyPr wrap="square" rtlCol="0">
            <a:spAutoFit/>
          </a:bodyPr>
          <a:lstStyle/>
          <a:p>
            <a:r>
              <a:rPr lang="en-US" altLang="zh-CN" sz="2400" b="1" dirty="0"/>
              <a:t>Functionality</a:t>
            </a:r>
            <a:endParaRPr lang="zh-CN" altLang="en-US" sz="2400" b="1" dirty="0"/>
          </a:p>
        </p:txBody>
      </p:sp>
      <p:sp>
        <p:nvSpPr>
          <p:cNvPr id="3" name="文本框 2"/>
          <p:cNvSpPr txBox="1"/>
          <p:nvPr/>
        </p:nvSpPr>
        <p:spPr>
          <a:xfrm>
            <a:off x="2831711" y="2081826"/>
            <a:ext cx="5060949" cy="400110"/>
          </a:xfrm>
          <a:prstGeom prst="rect">
            <a:avLst/>
          </a:prstGeom>
          <a:noFill/>
        </p:spPr>
        <p:txBody>
          <a:bodyPr wrap="square" rtlCol="0">
            <a:spAutoFit/>
          </a:bodyPr>
          <a:lstStyle/>
          <a:p>
            <a:r>
              <a:rPr lang="en-US" altLang="zh-CN" sz="2000" dirty="0"/>
              <a:t>Train on the cloud and predict locally</a:t>
            </a:r>
            <a:endParaRPr lang="zh-CN" altLang="en-US" sz="2000" dirty="0"/>
          </a:p>
        </p:txBody>
      </p:sp>
      <p:sp>
        <p:nvSpPr>
          <p:cNvPr id="25" name="文本框 24"/>
          <p:cNvSpPr txBox="1"/>
          <p:nvPr/>
        </p:nvSpPr>
        <p:spPr>
          <a:xfrm>
            <a:off x="8140700" y="2081826"/>
            <a:ext cx="2549121" cy="400110"/>
          </a:xfrm>
          <a:prstGeom prst="rect">
            <a:avLst/>
          </a:prstGeom>
          <a:noFill/>
        </p:spPr>
        <p:txBody>
          <a:bodyPr wrap="square" rtlCol="0">
            <a:spAutoFit/>
          </a:bodyPr>
          <a:lstStyle/>
          <a:p>
            <a:r>
              <a:rPr lang="en-US" altLang="zh-CN" sz="2000" dirty="0"/>
              <a:t>Offloading</a:t>
            </a:r>
            <a:endParaRPr lang="zh-CN" altLang="en-US" sz="2000" dirty="0"/>
          </a:p>
        </p:txBody>
      </p:sp>
      <p:sp>
        <p:nvSpPr>
          <p:cNvPr id="33" name="矩形 32"/>
          <p:cNvSpPr/>
          <p:nvPr/>
        </p:nvSpPr>
        <p:spPr>
          <a:xfrm>
            <a:off x="7404100" y="3038226"/>
            <a:ext cx="3263900" cy="665311"/>
          </a:xfrm>
          <a:prstGeom prst="rect">
            <a:avLst/>
          </a:prstGeom>
          <a:solidFill>
            <a:srgbClr val="CC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五边形 33"/>
          <p:cNvSpPr/>
          <p:nvPr/>
        </p:nvSpPr>
        <p:spPr>
          <a:xfrm>
            <a:off x="2165755" y="3038226"/>
            <a:ext cx="5974945" cy="665312"/>
          </a:xfrm>
          <a:prstGeom prst="homePlate">
            <a:avLst/>
          </a:prstGeom>
          <a:solidFill>
            <a:srgbClr val="CC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5" name="五边形 34"/>
          <p:cNvSpPr/>
          <p:nvPr/>
        </p:nvSpPr>
        <p:spPr>
          <a:xfrm>
            <a:off x="711200" y="3039214"/>
            <a:ext cx="2120510" cy="664323"/>
          </a:xfrm>
          <a:prstGeom prst="homePlate">
            <a:avLst/>
          </a:prstGeom>
          <a:solidFill>
            <a:srgbClr val="CC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6" name="文本框 35"/>
          <p:cNvSpPr txBox="1"/>
          <p:nvPr/>
        </p:nvSpPr>
        <p:spPr>
          <a:xfrm>
            <a:off x="711200" y="3113104"/>
            <a:ext cx="2470150" cy="461665"/>
          </a:xfrm>
          <a:prstGeom prst="rect">
            <a:avLst/>
          </a:prstGeom>
          <a:noFill/>
        </p:spPr>
        <p:txBody>
          <a:bodyPr wrap="square" rtlCol="0">
            <a:spAutoFit/>
          </a:bodyPr>
          <a:lstStyle/>
          <a:p>
            <a:r>
              <a:rPr lang="en-US" altLang="zh-CN" sz="2400" b="1" dirty="0"/>
              <a:t>Efficiency</a:t>
            </a:r>
            <a:endParaRPr lang="zh-CN" altLang="en-US" sz="2400" b="1" dirty="0"/>
          </a:p>
        </p:txBody>
      </p:sp>
      <p:sp>
        <p:nvSpPr>
          <p:cNvPr id="37" name="文本框 36"/>
          <p:cNvSpPr txBox="1"/>
          <p:nvPr/>
        </p:nvSpPr>
        <p:spPr>
          <a:xfrm>
            <a:off x="2831710" y="3137202"/>
            <a:ext cx="4760581" cy="400110"/>
          </a:xfrm>
          <a:prstGeom prst="rect">
            <a:avLst/>
          </a:prstGeom>
          <a:noFill/>
        </p:spPr>
        <p:txBody>
          <a:bodyPr wrap="square" rtlCol="0">
            <a:spAutoFit/>
          </a:bodyPr>
          <a:lstStyle/>
          <a:p>
            <a:r>
              <a:rPr lang="en-US" altLang="zh-CN" sz="2000" dirty="0"/>
              <a:t>The whole model for prediction is large</a:t>
            </a:r>
            <a:endParaRPr lang="zh-CN" altLang="en-US" sz="2000" dirty="0"/>
          </a:p>
        </p:txBody>
      </p:sp>
      <p:sp>
        <p:nvSpPr>
          <p:cNvPr id="38" name="文本框 37"/>
          <p:cNvSpPr txBox="1"/>
          <p:nvPr/>
        </p:nvSpPr>
        <p:spPr>
          <a:xfrm>
            <a:off x="8140700" y="3137202"/>
            <a:ext cx="2549121" cy="400110"/>
          </a:xfrm>
          <a:prstGeom prst="rect">
            <a:avLst/>
          </a:prstGeom>
          <a:noFill/>
        </p:spPr>
        <p:txBody>
          <a:bodyPr wrap="square" rtlCol="0">
            <a:spAutoFit/>
          </a:bodyPr>
          <a:lstStyle/>
          <a:p>
            <a:r>
              <a:rPr lang="en-US" altLang="zh-CN" sz="2000" dirty="0"/>
              <a:t>Early exit</a:t>
            </a:r>
            <a:endParaRPr lang="zh-CN" altLang="en-US" sz="2000" dirty="0"/>
          </a:p>
        </p:txBody>
      </p:sp>
      <p:sp>
        <p:nvSpPr>
          <p:cNvPr id="39" name="矩形 38"/>
          <p:cNvSpPr/>
          <p:nvPr/>
        </p:nvSpPr>
        <p:spPr>
          <a:xfrm>
            <a:off x="7404100" y="4116358"/>
            <a:ext cx="3263900" cy="665311"/>
          </a:xfrm>
          <a:prstGeom prst="rect">
            <a:avLst/>
          </a:prstGeom>
          <a:solidFill>
            <a:srgbClr val="CC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五边形 39"/>
          <p:cNvSpPr/>
          <p:nvPr/>
        </p:nvSpPr>
        <p:spPr>
          <a:xfrm>
            <a:off x="2165755" y="4116358"/>
            <a:ext cx="5974945" cy="665312"/>
          </a:xfrm>
          <a:prstGeom prst="homePlate">
            <a:avLst/>
          </a:prstGeom>
          <a:solidFill>
            <a:srgbClr val="CC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1" name="五边形 40"/>
          <p:cNvSpPr/>
          <p:nvPr/>
        </p:nvSpPr>
        <p:spPr>
          <a:xfrm>
            <a:off x="711200" y="4117346"/>
            <a:ext cx="2120510" cy="664323"/>
          </a:xfrm>
          <a:prstGeom prst="homePlate">
            <a:avLst/>
          </a:prstGeom>
          <a:solidFill>
            <a:srgbClr val="CC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2" name="文本框 41"/>
          <p:cNvSpPr txBox="1"/>
          <p:nvPr/>
        </p:nvSpPr>
        <p:spPr>
          <a:xfrm>
            <a:off x="711200" y="4191236"/>
            <a:ext cx="2470150" cy="461665"/>
          </a:xfrm>
          <a:prstGeom prst="rect">
            <a:avLst/>
          </a:prstGeom>
          <a:noFill/>
        </p:spPr>
        <p:txBody>
          <a:bodyPr wrap="square" rtlCol="0">
            <a:spAutoFit/>
          </a:bodyPr>
          <a:lstStyle/>
          <a:p>
            <a:r>
              <a:rPr lang="en-US" altLang="zh-CN" sz="2400" b="1" dirty="0"/>
              <a:t>Security	</a:t>
            </a:r>
            <a:endParaRPr lang="zh-CN" altLang="en-US" sz="2400" b="1" dirty="0"/>
          </a:p>
        </p:txBody>
      </p:sp>
      <p:sp>
        <p:nvSpPr>
          <p:cNvPr id="43" name="文本框 42"/>
          <p:cNvSpPr txBox="1"/>
          <p:nvPr/>
        </p:nvSpPr>
        <p:spPr>
          <a:xfrm>
            <a:off x="2831711" y="4215334"/>
            <a:ext cx="5238344" cy="400110"/>
          </a:xfrm>
          <a:prstGeom prst="rect">
            <a:avLst/>
          </a:prstGeom>
          <a:noFill/>
        </p:spPr>
        <p:txBody>
          <a:bodyPr wrap="square" rtlCol="0">
            <a:spAutoFit/>
          </a:bodyPr>
          <a:lstStyle/>
          <a:p>
            <a:r>
              <a:rPr lang="en-US" altLang="zh-CN" sz="2000" dirty="0"/>
              <a:t>Encryption and decryption consume resources</a:t>
            </a:r>
            <a:endParaRPr lang="zh-CN" altLang="en-US" sz="2000" dirty="0"/>
          </a:p>
        </p:txBody>
      </p:sp>
      <p:sp>
        <p:nvSpPr>
          <p:cNvPr id="44" name="文本框 43"/>
          <p:cNvSpPr txBox="1"/>
          <p:nvPr/>
        </p:nvSpPr>
        <p:spPr>
          <a:xfrm>
            <a:off x="8140700" y="4230992"/>
            <a:ext cx="2549121" cy="400110"/>
          </a:xfrm>
          <a:prstGeom prst="rect">
            <a:avLst/>
          </a:prstGeom>
          <a:noFill/>
        </p:spPr>
        <p:txBody>
          <a:bodyPr wrap="square" rtlCol="0">
            <a:spAutoFit/>
          </a:bodyPr>
          <a:lstStyle/>
          <a:p>
            <a:r>
              <a:rPr lang="en-US" altLang="zh-CN" sz="2000" dirty="0"/>
              <a:t>Simplify</a:t>
            </a:r>
            <a:endParaRPr lang="zh-CN" altLang="en-US" sz="2000" dirty="0"/>
          </a:p>
        </p:txBody>
      </p:sp>
      <p:sp>
        <p:nvSpPr>
          <p:cNvPr id="45" name="矩形 44"/>
          <p:cNvSpPr/>
          <p:nvPr/>
        </p:nvSpPr>
        <p:spPr>
          <a:xfrm>
            <a:off x="7404099" y="5146110"/>
            <a:ext cx="3263900" cy="665311"/>
          </a:xfrm>
          <a:prstGeom prst="rect">
            <a:avLst/>
          </a:prstGeom>
          <a:solidFill>
            <a:srgbClr val="CC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五边形 45"/>
          <p:cNvSpPr/>
          <p:nvPr/>
        </p:nvSpPr>
        <p:spPr>
          <a:xfrm>
            <a:off x="2165754" y="5146110"/>
            <a:ext cx="5974945" cy="665312"/>
          </a:xfrm>
          <a:prstGeom prst="homePlate">
            <a:avLst/>
          </a:prstGeom>
          <a:solidFill>
            <a:srgbClr val="CC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7" name="五边形 46"/>
          <p:cNvSpPr/>
          <p:nvPr/>
        </p:nvSpPr>
        <p:spPr>
          <a:xfrm>
            <a:off x="711199" y="5147098"/>
            <a:ext cx="2120510" cy="664323"/>
          </a:xfrm>
          <a:prstGeom prst="homePlate">
            <a:avLst/>
          </a:prstGeom>
          <a:solidFill>
            <a:srgbClr val="CC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8" name="文本框 47"/>
          <p:cNvSpPr txBox="1"/>
          <p:nvPr/>
        </p:nvSpPr>
        <p:spPr>
          <a:xfrm>
            <a:off x="711199" y="5220988"/>
            <a:ext cx="2470150" cy="461665"/>
          </a:xfrm>
          <a:prstGeom prst="rect">
            <a:avLst/>
          </a:prstGeom>
          <a:noFill/>
        </p:spPr>
        <p:txBody>
          <a:bodyPr wrap="square" rtlCol="0">
            <a:spAutoFit/>
          </a:bodyPr>
          <a:lstStyle/>
          <a:p>
            <a:r>
              <a:rPr lang="en-US" altLang="zh-CN" sz="2400" b="1" dirty="0"/>
              <a:t>Cost</a:t>
            </a:r>
            <a:endParaRPr lang="zh-CN" altLang="en-US" sz="2400" b="1" dirty="0"/>
          </a:p>
        </p:txBody>
      </p:sp>
      <p:sp>
        <p:nvSpPr>
          <p:cNvPr id="49" name="文本框 48"/>
          <p:cNvSpPr txBox="1"/>
          <p:nvPr/>
        </p:nvSpPr>
        <p:spPr>
          <a:xfrm>
            <a:off x="2831710" y="5245086"/>
            <a:ext cx="5060949" cy="400110"/>
          </a:xfrm>
          <a:prstGeom prst="rect">
            <a:avLst/>
          </a:prstGeom>
          <a:noFill/>
        </p:spPr>
        <p:txBody>
          <a:bodyPr wrap="square" rtlCol="0">
            <a:spAutoFit/>
          </a:bodyPr>
          <a:lstStyle/>
          <a:p>
            <a:r>
              <a:rPr lang="en-US" altLang="zh-CN" sz="2000" dirty="0"/>
              <a:t>Storage and computation on the cloud </a:t>
            </a:r>
            <a:endParaRPr lang="zh-CN" altLang="en-US" sz="2000" dirty="0"/>
          </a:p>
        </p:txBody>
      </p:sp>
      <p:sp>
        <p:nvSpPr>
          <p:cNvPr id="50" name="文本框 49"/>
          <p:cNvSpPr txBox="1"/>
          <p:nvPr/>
        </p:nvSpPr>
        <p:spPr>
          <a:xfrm>
            <a:off x="8140699" y="5245086"/>
            <a:ext cx="2742392" cy="400110"/>
          </a:xfrm>
          <a:prstGeom prst="rect">
            <a:avLst/>
          </a:prstGeom>
          <a:noFill/>
        </p:spPr>
        <p:txBody>
          <a:bodyPr wrap="square" rtlCol="0">
            <a:spAutoFit/>
          </a:bodyPr>
          <a:lstStyle/>
          <a:p>
            <a:r>
              <a:rPr lang="en-US" altLang="zh-CN" sz="2000" dirty="0"/>
              <a:t>Work remotely</a:t>
            </a:r>
            <a:endParaRPr lang="zh-CN" altLang="en-US" sz="2000" dirty="0"/>
          </a:p>
        </p:txBody>
      </p:sp>
      <p:sp>
        <p:nvSpPr>
          <p:cNvPr id="51" name="文本框 50">
            <a:extLst>
              <a:ext uri="{FF2B5EF4-FFF2-40B4-BE49-F238E27FC236}">
                <a16:creationId xmlns:a16="http://schemas.microsoft.com/office/drawing/2014/main" id="{655211D0-D2CB-48CF-8340-E5731258C69D}"/>
              </a:ext>
            </a:extLst>
          </p:cNvPr>
          <p:cNvSpPr txBox="1"/>
          <p:nvPr/>
        </p:nvSpPr>
        <p:spPr>
          <a:xfrm>
            <a:off x="711199" y="1179102"/>
            <a:ext cx="5036956" cy="584775"/>
          </a:xfrm>
          <a:prstGeom prst="rect">
            <a:avLst/>
          </a:prstGeom>
          <a:noFill/>
        </p:spPr>
        <p:txBody>
          <a:bodyPr wrap="none" rtlCol="0">
            <a:spAutoFit/>
          </a:bodyPr>
          <a:lstStyle/>
          <a:p>
            <a:r>
              <a:rPr lang="en-US" altLang="zh-CN" sz="3200" b="1" dirty="0"/>
              <a:t>Engineering Specifications</a:t>
            </a:r>
            <a:endParaRPr lang="zh-CN" altLang="en-US" sz="3200" b="1" dirty="0"/>
          </a:p>
        </p:txBody>
      </p:sp>
    </p:spTree>
    <p:extLst>
      <p:ext uri="{BB962C8B-B14F-4D97-AF65-F5344CB8AC3E}">
        <p14:creationId xmlns:p14="http://schemas.microsoft.com/office/powerpoint/2010/main" val="2456512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文本&#10;&#10;描述已自动生成">
            <a:extLst>
              <a:ext uri="{FF2B5EF4-FFF2-40B4-BE49-F238E27FC236}">
                <a16:creationId xmlns:a16="http://schemas.microsoft.com/office/drawing/2014/main" id="{3F74C0B7-F67D-4313-8F86-422BC75F44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3722" y="293046"/>
            <a:ext cx="3314700" cy="571500"/>
          </a:xfrm>
          <a:prstGeom prst="rect">
            <a:avLst/>
          </a:prstGeom>
        </p:spPr>
      </p:pic>
      <p:sp>
        <p:nvSpPr>
          <p:cNvPr id="9" name="矩形 8">
            <a:extLst>
              <a:ext uri="{FF2B5EF4-FFF2-40B4-BE49-F238E27FC236}">
                <a16:creationId xmlns:a16="http://schemas.microsoft.com/office/drawing/2014/main" id="{30E419CA-9089-4BD3-BCA5-F00EA469916A}"/>
              </a:ext>
            </a:extLst>
          </p:cNvPr>
          <p:cNvSpPr/>
          <p:nvPr/>
        </p:nvSpPr>
        <p:spPr>
          <a:xfrm>
            <a:off x="418289" y="1014582"/>
            <a:ext cx="11537006" cy="45719"/>
          </a:xfrm>
          <a:prstGeom prst="rect">
            <a:avLst/>
          </a:prstGeom>
          <a:gradFill flip="none" rotWithShape="1">
            <a:gsLst>
              <a:gs pos="0">
                <a:schemeClr val="accent1">
                  <a:lumMod val="45000"/>
                  <a:lumOff val="55000"/>
                </a:schemeClr>
              </a:gs>
              <a:gs pos="22000">
                <a:schemeClr val="accent1">
                  <a:lumMod val="45000"/>
                  <a:lumOff val="55000"/>
                </a:schemeClr>
              </a:gs>
              <a:gs pos="95918">
                <a:srgbClr val="FFCCFF"/>
              </a:gs>
              <a:gs pos="69000">
                <a:srgbClr val="CCCCF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文本框 9">
            <a:extLst>
              <a:ext uri="{FF2B5EF4-FFF2-40B4-BE49-F238E27FC236}">
                <a16:creationId xmlns:a16="http://schemas.microsoft.com/office/drawing/2014/main" id="{655211D0-D2CB-48CF-8340-E5731258C69D}"/>
              </a:ext>
            </a:extLst>
          </p:cNvPr>
          <p:cNvSpPr txBox="1"/>
          <p:nvPr/>
        </p:nvSpPr>
        <p:spPr>
          <a:xfrm>
            <a:off x="418289" y="255630"/>
            <a:ext cx="4634602" cy="646331"/>
          </a:xfrm>
          <a:prstGeom prst="rect">
            <a:avLst/>
          </a:prstGeom>
          <a:noFill/>
        </p:spPr>
        <p:txBody>
          <a:bodyPr wrap="none" rtlCol="0">
            <a:spAutoFit/>
          </a:bodyPr>
          <a:lstStyle/>
          <a:p>
            <a:r>
              <a:rPr lang="en-US" altLang="zh-CN" sz="3600" b="1" dirty="0"/>
              <a:t>Design Specifications</a:t>
            </a:r>
            <a:endParaRPr lang="zh-CN" altLang="en-US" sz="3600" b="1" dirty="0"/>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95127" y="1131111"/>
            <a:ext cx="7132000" cy="5453140"/>
          </a:xfrm>
          <a:prstGeom prst="rect">
            <a:avLst/>
          </a:prstGeom>
        </p:spPr>
      </p:pic>
    </p:spTree>
    <p:extLst>
      <p:ext uri="{BB962C8B-B14F-4D97-AF65-F5344CB8AC3E}">
        <p14:creationId xmlns:p14="http://schemas.microsoft.com/office/powerpoint/2010/main" val="335631188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1389</TotalTime>
  <Words>1511</Words>
  <Application>Microsoft Office PowerPoint</Application>
  <PresentationFormat>宽屏</PresentationFormat>
  <Paragraphs>302</Paragraphs>
  <Slides>32</Slides>
  <Notes>12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32</vt:i4>
      </vt:variant>
    </vt:vector>
  </HeadingPairs>
  <TitlesOfParts>
    <vt:vector size="41" baseType="lpstr">
      <vt:lpstr>等线</vt:lpstr>
      <vt:lpstr>等线 Light</vt:lpstr>
      <vt:lpstr>宋体</vt:lpstr>
      <vt:lpstr>Arial</vt:lpstr>
      <vt:lpstr>Cambria Math</vt:lpstr>
      <vt:lpstr>DejaVuSansMono Nerd Font Mono</vt:lpstr>
      <vt:lpstr>Segoe Script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Yihua</dc:creator>
  <cp:lastModifiedBy>Yihua</cp:lastModifiedBy>
  <cp:revision>167</cp:revision>
  <dcterms:created xsi:type="dcterms:W3CDTF">2021-12-14T07:49:38Z</dcterms:created>
  <dcterms:modified xsi:type="dcterms:W3CDTF">2021-12-15T08:48:22Z</dcterms:modified>
</cp:coreProperties>
</file>