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855" r:id="rId1"/>
  </p:sldMasterIdLst>
  <p:notesMasterIdLst>
    <p:notesMasterId r:id="rId23"/>
  </p:notesMasterIdLst>
  <p:handoutMasterIdLst>
    <p:handoutMasterId r:id="rId24"/>
  </p:handoutMasterIdLst>
  <p:sldIdLst>
    <p:sldId id="270" r:id="rId2"/>
    <p:sldId id="477" r:id="rId3"/>
    <p:sldId id="471" r:id="rId4"/>
    <p:sldId id="472" r:id="rId5"/>
    <p:sldId id="473" r:id="rId6"/>
    <p:sldId id="479" r:id="rId7"/>
    <p:sldId id="480" r:id="rId8"/>
    <p:sldId id="486" r:id="rId9"/>
    <p:sldId id="490" r:id="rId10"/>
    <p:sldId id="491" r:id="rId11"/>
    <p:sldId id="495" r:id="rId12"/>
    <p:sldId id="487" r:id="rId13"/>
    <p:sldId id="492" r:id="rId14"/>
    <p:sldId id="493" r:id="rId15"/>
    <p:sldId id="496" r:id="rId16"/>
    <p:sldId id="497" r:id="rId17"/>
    <p:sldId id="498" r:id="rId18"/>
    <p:sldId id="499" r:id="rId19"/>
    <p:sldId id="500" r:id="rId20"/>
    <p:sldId id="501" r:id="rId21"/>
    <p:sldId id="476" r:id="rId22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5248" autoAdjust="0"/>
  </p:normalViewPr>
  <p:slideViewPr>
    <p:cSldViewPr>
      <p:cViewPr varScale="1">
        <p:scale>
          <a:sx n="107" d="100"/>
          <a:sy n="107" d="100"/>
        </p:scale>
        <p:origin x="168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116"/>
    </p:cViewPr>
  </p:sorterViewPr>
  <p:notesViewPr>
    <p:cSldViewPr>
      <p:cViewPr varScale="1">
        <p:scale>
          <a:sx n="85" d="100"/>
          <a:sy n="85" d="100"/>
        </p:scale>
        <p:origin x="386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2146B08-FE68-4C6F-8293-5F334978948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The University of Adelaide, School of Computer Science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E46D759-547F-462F-92CC-038D648C582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D680CB1-91C2-4FB8-B834-C232B64DF2D5}" type="datetime3">
              <a:rPr lang="en-US" altLang="zh-CN"/>
              <a:pPr>
                <a:defRPr/>
              </a:pPr>
              <a:t>10 December 2021</a:t>
            </a:fld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3048E72C-BAE9-487A-985F-0296A617C5B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2 — Instructions: Language of the Computer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2FF4CE9E-E921-4455-9A34-75BCDFB9643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B60280B-4A92-431C-895C-0E04485FB1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B684884-CF75-4077-937E-BA85026714A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The University of Adelaide, School of Computer Science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C1D93E22-FD9F-4E2E-806A-FE68D15CFAF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F08B70A-FFDD-45D8-9BC4-11A822E6B551}" type="datetime3">
              <a:rPr lang="en-US" altLang="zh-CN"/>
              <a:pPr>
                <a:defRPr/>
              </a:pPr>
              <a:t>10 December 2021</a:t>
            </a:fld>
            <a:endParaRPr lang="en-US" altLang="zh-CN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1100BE31-9EF0-4484-AF26-037DEC449D1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4842BE2F-3136-43FD-8052-F03582136A4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6E2E2C91-F970-478D-B755-4276A516DE7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2 — Instructions: Language of the Computer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FDC0F373-BC66-4F54-B866-944ED5C4B7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140CD0C-E054-42EB-A36B-836B3C615F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03F1C128-642A-4B27-B957-E6E5076DBD1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52E38956-AED8-427A-9DA3-48F50A55712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FEF313-74C6-4368-990A-D62A5A1297E5}" type="datetime3">
              <a:rPr lang="en-US" altLang="en-US" smtClean="0">
                <a:latin typeface="Times New Roman" panose="02020603050405020304" pitchFamily="18" charset="0"/>
              </a:rPr>
              <a:pPr/>
              <a:t>10 December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9460" name="Rectangle 6">
            <a:extLst>
              <a:ext uri="{FF2B5EF4-FFF2-40B4-BE49-F238E27FC236}">
                <a16:creationId xmlns:a16="http://schemas.microsoft.com/office/drawing/2014/main" id="{E8E9952D-26CE-41A7-971F-6DF9BE24F90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9461" name="Rectangle 7">
            <a:extLst>
              <a:ext uri="{FF2B5EF4-FFF2-40B4-BE49-F238E27FC236}">
                <a16:creationId xmlns:a16="http://schemas.microsoft.com/office/drawing/2014/main" id="{C8F8D531-BF66-45DD-BB01-EB3F1D6108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F221F9-93F5-48DC-8F2C-3C104191F44A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9462" name="Rectangle 2">
            <a:extLst>
              <a:ext uri="{FF2B5EF4-FFF2-40B4-BE49-F238E27FC236}">
                <a16:creationId xmlns:a16="http://schemas.microsoft.com/office/drawing/2014/main" id="{ECAE66F3-DC9D-4F1C-86D3-5CCEF07E21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3" name="Rectangle 3">
            <a:extLst>
              <a:ext uri="{FF2B5EF4-FFF2-40B4-BE49-F238E27FC236}">
                <a16:creationId xmlns:a16="http://schemas.microsoft.com/office/drawing/2014/main" id="{E8620B5C-1123-400A-B8EC-6F73822609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A903E5D-B3F4-4C18-90F1-5ACAB44C6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5550E75-2F8C-45CD-9E3C-569B0BD4D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C9EEB08-F95B-4D2E-A720-C1DD0558B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E5FE641-BC52-4D52-8CDA-168176B49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zh-CN">
              <a:ea typeface="SimSun" panose="02010600030101010101" pitchFamily="2" charset="-122"/>
            </a:endParaRP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E6178DA3-3828-4AB4-9CED-C005A8D3A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B8B43F9-3D44-426B-AA15-383B470AC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grpSp>
        <p:nvGrpSpPr>
          <p:cNvPr id="10" name="Group 30">
            <a:extLst>
              <a:ext uri="{FF2B5EF4-FFF2-40B4-BE49-F238E27FC236}">
                <a16:creationId xmlns:a16="http://schemas.microsoft.com/office/drawing/2014/main" id="{12696E6E-88CA-4CF9-9E09-15C0B4D3AA9E}"/>
              </a:ext>
            </a:extLst>
          </p:cNvPr>
          <p:cNvGrpSpPr>
            <a:grpSpLocks/>
          </p:cNvGrpSpPr>
          <p:nvPr/>
        </p:nvGrpSpPr>
        <p:grpSpPr bwMode="auto">
          <a:xfrm>
            <a:off x="1681163" y="300038"/>
            <a:ext cx="7434262" cy="611187"/>
            <a:chOff x="2555209" y="362838"/>
            <a:chExt cx="7432876" cy="610520"/>
          </a:xfrm>
        </p:grpSpPr>
        <p:sp>
          <p:nvSpPr>
            <p:cNvPr id="11" name="TextBox 16">
              <a:extLst>
                <a:ext uri="{FF2B5EF4-FFF2-40B4-BE49-F238E27FC236}">
                  <a16:creationId xmlns:a16="http://schemas.microsoft.com/office/drawing/2014/main" id="{63F1F318-4870-4AA5-B70A-F5BF597690EC}"/>
                </a:ext>
              </a:extLst>
            </p:cNvPr>
            <p:cNvSpPr txBox="1"/>
            <p:nvPr/>
          </p:nvSpPr>
          <p:spPr>
            <a:xfrm>
              <a:off x="2555209" y="362838"/>
              <a:ext cx="7432876" cy="5534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en-GB" altLang="zh-CN" sz="3000" b="1">
                  <a:solidFill>
                    <a:schemeClr val="bg1"/>
                  </a:solidFill>
                  <a:latin typeface="Corbel" panose="020B0503020204020204" pitchFamily="34" charset="0"/>
                  <a:ea typeface="SimSun" panose="02010600030101010101" pitchFamily="2" charset="-122"/>
                </a:rPr>
                <a:t>ECE4810J SYSTEM-ON-CHIP (SOC) DESIGN</a:t>
              </a:r>
              <a:endParaRPr lang="en-US" altLang="zh-CN" sz="3000" b="1">
                <a:solidFill>
                  <a:schemeClr val="bg1"/>
                </a:solidFill>
                <a:latin typeface="Corbel" panose="020B0503020204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2" name="TextBox 17">
              <a:extLst>
                <a:ext uri="{FF2B5EF4-FFF2-40B4-BE49-F238E27FC236}">
                  <a16:creationId xmlns:a16="http://schemas.microsoft.com/office/drawing/2014/main" id="{BBE9E16B-B841-47F2-A2A5-A70013B1B7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4080" y="573745"/>
              <a:ext cx="184116" cy="39961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 sz="2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3" name="Picture 18">
            <a:extLst>
              <a:ext uri="{FF2B5EF4-FFF2-40B4-BE49-F238E27FC236}">
                <a16:creationId xmlns:a16="http://schemas.microsoft.com/office/drawing/2014/main" id="{C0DEA954-4274-4532-970D-D479B4689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94" b="10164"/>
          <a:stretch>
            <a:fillRect/>
          </a:stretch>
        </p:blipFill>
        <p:spPr bwMode="auto">
          <a:xfrm>
            <a:off x="174625" y="58738"/>
            <a:ext cx="12700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5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95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974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FF3C3FD-3F08-4C99-ADFC-FC2DA059624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1692275" y="6381750"/>
            <a:ext cx="7272338" cy="3587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6 — Storage and Other I/O Topics — 33</a:t>
            </a:r>
          </a:p>
        </p:txBody>
      </p:sp>
    </p:spTree>
    <p:extLst>
      <p:ext uri="{BB962C8B-B14F-4D97-AF65-F5344CB8AC3E}">
        <p14:creationId xmlns:p14="http://schemas.microsoft.com/office/powerpoint/2010/main" val="300116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6313D10-E4C3-4425-A87A-A3C1F428EE9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1692275" y="6381750"/>
            <a:ext cx="7272338" cy="3587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6 — Storage and Other I/O Topics — 33</a:t>
            </a:r>
          </a:p>
        </p:txBody>
      </p:sp>
    </p:spTree>
    <p:extLst>
      <p:ext uri="{BB962C8B-B14F-4D97-AF65-F5344CB8AC3E}">
        <p14:creationId xmlns:p14="http://schemas.microsoft.com/office/powerpoint/2010/main" val="3679585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DA7E80E-FA09-4F75-B2D4-32A8FC02959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1692275" y="6381750"/>
            <a:ext cx="7272338" cy="3587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6 — Storage and Other I/O Topics — 33</a:t>
            </a:r>
          </a:p>
        </p:txBody>
      </p:sp>
    </p:spTree>
    <p:extLst>
      <p:ext uri="{BB962C8B-B14F-4D97-AF65-F5344CB8AC3E}">
        <p14:creationId xmlns:p14="http://schemas.microsoft.com/office/powerpoint/2010/main" val="1060195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A0ACF09-A7E8-4E84-8AD4-95A47ACF8ED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1692275" y="6381750"/>
            <a:ext cx="7272338" cy="3587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6 — Storage and Other I/O Topics — 33</a:t>
            </a:r>
          </a:p>
        </p:txBody>
      </p:sp>
    </p:spTree>
    <p:extLst>
      <p:ext uri="{BB962C8B-B14F-4D97-AF65-F5344CB8AC3E}">
        <p14:creationId xmlns:p14="http://schemas.microsoft.com/office/powerpoint/2010/main" val="3508251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8270875" cy="2479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3" y="3757613"/>
            <a:ext cx="8270875" cy="2479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26E2237-A94C-403B-A0BD-CD01E1F5B00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1692275" y="6381750"/>
            <a:ext cx="7272338" cy="3587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6 — Storage and Other I/O Topics — 33</a:t>
            </a:r>
          </a:p>
        </p:txBody>
      </p:sp>
    </p:spTree>
    <p:extLst>
      <p:ext uri="{BB962C8B-B14F-4D97-AF65-F5344CB8AC3E}">
        <p14:creationId xmlns:p14="http://schemas.microsoft.com/office/powerpoint/2010/main" val="390121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6044FB7F-C541-4A39-9744-9C8C81635B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6 — Storage and Other I/O Topics — 33</a:t>
            </a: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7B628A00-F34E-4B7F-B9ED-87A1EB09ED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907213" y="6356350"/>
            <a:ext cx="2057400" cy="365125"/>
          </a:xfrm>
        </p:spPr>
        <p:txBody>
          <a:bodyPr/>
          <a:lstStyle>
            <a:lvl1pPr>
              <a:defRPr sz="16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BB2A5D1-C080-4680-9CDF-30F634B172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858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7D4A564-F8CB-4ABF-9563-20C1524DD39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1692275" y="6381750"/>
            <a:ext cx="7272338" cy="3587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6 — Storage and Other I/O Topics — 33</a:t>
            </a:r>
          </a:p>
        </p:txBody>
      </p:sp>
    </p:spTree>
    <p:extLst>
      <p:ext uri="{BB962C8B-B14F-4D97-AF65-F5344CB8AC3E}">
        <p14:creationId xmlns:p14="http://schemas.microsoft.com/office/powerpoint/2010/main" val="3040869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093DF7B-7BC3-43E6-9422-75734831740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1692275" y="6381750"/>
            <a:ext cx="7272338" cy="3587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6 — Storage and Other I/O Topics — 33</a:t>
            </a:r>
          </a:p>
        </p:txBody>
      </p:sp>
    </p:spTree>
    <p:extLst>
      <p:ext uri="{BB962C8B-B14F-4D97-AF65-F5344CB8AC3E}">
        <p14:creationId xmlns:p14="http://schemas.microsoft.com/office/powerpoint/2010/main" val="580555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F386278-472E-475D-AF6C-5DD867FCFBF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1692275" y="6381750"/>
            <a:ext cx="7272338" cy="3587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6 — Storage and Other I/O Topics — 33</a:t>
            </a:r>
          </a:p>
        </p:txBody>
      </p:sp>
    </p:spTree>
    <p:extLst>
      <p:ext uri="{BB962C8B-B14F-4D97-AF65-F5344CB8AC3E}">
        <p14:creationId xmlns:p14="http://schemas.microsoft.com/office/powerpoint/2010/main" val="1671015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94CE199-485F-47AE-AA1C-37A34A8A178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1692275" y="6381750"/>
            <a:ext cx="7272338" cy="3587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6 — Storage and Other I/O Topics — 33</a:t>
            </a:r>
          </a:p>
        </p:txBody>
      </p:sp>
    </p:spTree>
    <p:extLst>
      <p:ext uri="{BB962C8B-B14F-4D97-AF65-F5344CB8AC3E}">
        <p14:creationId xmlns:p14="http://schemas.microsoft.com/office/powerpoint/2010/main" val="3597715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F6BD51D9-457D-4325-989C-BB0107A8BA9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1692275" y="6381750"/>
            <a:ext cx="7272338" cy="35877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AU" altLang="en-US"/>
              <a:t>Chapter 6 — Storage and Other I/O Topics — 33</a:t>
            </a:r>
          </a:p>
        </p:txBody>
      </p:sp>
    </p:spTree>
    <p:extLst>
      <p:ext uri="{BB962C8B-B14F-4D97-AF65-F5344CB8AC3E}">
        <p14:creationId xmlns:p14="http://schemas.microsoft.com/office/powerpoint/2010/main" val="228900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E43D71F-D2B3-4166-88B6-2C5AA6D1FC8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1692275" y="6381750"/>
            <a:ext cx="7272338" cy="3587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6 — Storage and Other I/O Topics — 33</a:t>
            </a:r>
          </a:p>
        </p:txBody>
      </p:sp>
    </p:spTree>
    <p:extLst>
      <p:ext uri="{BB962C8B-B14F-4D97-AF65-F5344CB8AC3E}">
        <p14:creationId xmlns:p14="http://schemas.microsoft.com/office/powerpoint/2010/main" val="1469867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BE3CD8D-4508-4A4B-AED5-291EDCB6A30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1692275" y="6381750"/>
            <a:ext cx="7272338" cy="3587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6 — Storage and Other I/O Topics — 33</a:t>
            </a:r>
          </a:p>
        </p:txBody>
      </p:sp>
    </p:spTree>
    <p:extLst>
      <p:ext uri="{BB962C8B-B14F-4D97-AF65-F5344CB8AC3E}">
        <p14:creationId xmlns:p14="http://schemas.microsoft.com/office/powerpoint/2010/main" val="161941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22BE948-ED8F-44ED-A9CC-EF576CFD6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C6C27ED-95D4-4D04-BF7A-2E7CA0677E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  <a:endParaRPr lang="en-AU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7F6F54A-46E7-4A63-B514-383EDF4D78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AU" altLang="en-US"/>
          </a:p>
        </p:txBody>
      </p:sp>
      <p:sp>
        <p:nvSpPr>
          <p:cNvPr id="1030" name="Rectangle 7">
            <a:extLst>
              <a:ext uri="{FF2B5EF4-FFF2-40B4-BE49-F238E27FC236}">
                <a16:creationId xmlns:a16="http://schemas.microsoft.com/office/drawing/2014/main" id="{412D2F9F-1D8E-498A-850A-FD860FD6E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2" name="Picture 7">
            <a:extLst>
              <a:ext uri="{FF2B5EF4-FFF2-40B4-BE49-F238E27FC236}">
                <a16:creationId xmlns:a16="http://schemas.microsoft.com/office/drawing/2014/main" id="{BF721DE6-DCAE-4D10-8D49-91A448261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8" y="6381750"/>
            <a:ext cx="2209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97F2147-A5E3-474D-82A9-B473A04C7F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AU" altLang="en-US"/>
              <a:t>Chapter 6 — Storage and Other I/O Topics — 33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6B0783-83EC-489C-843B-C9D4B72904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B9F968BE-3F94-4F51-A907-480605549E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26" r:id="rId1"/>
    <p:sldLayoutId id="2147485027" r:id="rId2"/>
    <p:sldLayoutId id="2147485028" r:id="rId3"/>
    <p:sldLayoutId id="2147485029" r:id="rId4"/>
    <p:sldLayoutId id="2147485030" r:id="rId5"/>
    <p:sldLayoutId id="2147485031" r:id="rId6"/>
    <p:sldLayoutId id="2147485032" r:id="rId7"/>
    <p:sldLayoutId id="2147485033" r:id="rId8"/>
    <p:sldLayoutId id="2147485034" r:id="rId9"/>
    <p:sldLayoutId id="2147485035" r:id="rId10"/>
    <p:sldLayoutId id="2147485036" r:id="rId11"/>
    <p:sldLayoutId id="2147485037" r:id="rId12"/>
    <p:sldLayoutId id="2147485038" r:id="rId13"/>
    <p:sldLayoutId id="2147485039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>
            <a:extLst>
              <a:ext uri="{FF2B5EF4-FFF2-40B4-BE49-F238E27FC236}">
                <a16:creationId xmlns:a16="http://schemas.microsoft.com/office/drawing/2014/main" id="{D91F40B7-9234-43B2-A59A-50155343E04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24075" y="1779588"/>
            <a:ext cx="6551613" cy="523220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ea typeface="SimSun" panose="02010600030101010101" pitchFamily="2" charset="-122"/>
              </a:rPr>
              <a:t>Project</a:t>
            </a:r>
            <a:r>
              <a:rPr lang="en-US" altLang="en-US" sz="2800" dirty="0"/>
              <a:t> Presentation</a:t>
            </a:r>
            <a:endParaRPr lang="en-AU" altLang="en-US" sz="2800" dirty="0"/>
          </a:p>
        </p:txBody>
      </p:sp>
      <p:sp>
        <p:nvSpPr>
          <p:cNvPr id="18435" name="Rectangle 5">
            <a:extLst>
              <a:ext uri="{FF2B5EF4-FFF2-40B4-BE49-F238E27FC236}">
                <a16:creationId xmlns:a16="http://schemas.microsoft.com/office/drawing/2014/main" id="{87067975-0292-4519-A665-FDF5F1371E4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6410325" cy="1077218"/>
          </a:xfrm>
        </p:spPr>
        <p:txBody>
          <a:bodyPr/>
          <a:lstStyle/>
          <a:p>
            <a:pPr eaLnBrk="1" hangingPunct="1"/>
            <a:r>
              <a:rPr lang="en-AU" altLang="zh-CN" dirty="0">
                <a:ea typeface="SimSun" panose="02010600030101010101" pitchFamily="2" charset="-122"/>
              </a:rPr>
              <a:t>FIR Filter Implementation on FPGA</a:t>
            </a:r>
          </a:p>
        </p:txBody>
      </p:sp>
      <p:sp>
        <p:nvSpPr>
          <p:cNvPr id="18436" name="TextBox 2">
            <a:extLst>
              <a:ext uri="{FF2B5EF4-FFF2-40B4-BE49-F238E27FC236}">
                <a16:creationId xmlns:a16="http://schemas.microsoft.com/office/drawing/2014/main" id="{A3F55F18-1820-4B2A-93C5-D3B1FFE93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2444" y="4652963"/>
            <a:ext cx="494725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Arial Black" panose="020B0A04020102020204" pitchFamily="34" charset="0"/>
                <a:ea typeface="SimSun" panose="02010600030101010101" pitchFamily="2" charset="-122"/>
              </a:rPr>
              <a:t>Haochen Wu, Siyuan Zhang, Yihua Liu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latin typeface="Arial Black" panose="020B0A04020102020204" pitchFamily="34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 Black" panose="020B0A04020102020204" pitchFamily="34" charset="0"/>
              </a:rPr>
              <a:t>December 10</a:t>
            </a:r>
            <a:r>
              <a:rPr lang="en-US" altLang="en-US" sz="1800" baseline="30000" dirty="0">
                <a:latin typeface="Arial Black" panose="020B0A04020102020204" pitchFamily="34" charset="0"/>
              </a:rPr>
              <a:t>th</a:t>
            </a:r>
            <a:r>
              <a:rPr lang="en-US" altLang="en-US" sz="1800" dirty="0">
                <a:latin typeface="Arial Black" panose="020B0A04020102020204" pitchFamily="34" charset="0"/>
              </a:rPr>
              <a:t>,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84213" y="200164"/>
            <a:ext cx="8259762" cy="707886"/>
          </a:xfrm>
        </p:spPr>
        <p:txBody>
          <a:bodyPr vert="horz" wrap="square" lIns="91440" tIns="45720" rIns="91440" bIns="45720" anchor="b" anchorCtr="0">
            <a:spAutoFit/>
          </a:bodyPr>
          <a:lstStyle/>
          <a:p>
            <a:pPr eaLnBrk="1" hangingPunct="1"/>
            <a:r>
              <a:rPr lang="en-US" altLang="en-US" sz="4000" dirty="0"/>
              <a:t>Justification</a:t>
            </a:r>
          </a:p>
        </p:txBody>
      </p:sp>
      <p:sp>
        <p:nvSpPr>
          <p:cNvPr id="20484" name="Slide Number Placeholder 1"/>
          <p:cNvSpPr txBox="1">
            <a:spLocks noGrp="1"/>
          </p:cNvSpPr>
          <p:nvPr>
            <p:ph type="sldNum" sz="quarter" idx="4"/>
          </p:nvPr>
        </p:nvSpPr>
        <p:spPr>
          <a:xfrm>
            <a:off x="6907213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marL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lvl="5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lvl="6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lvl="7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lvl="8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69E2B8E8-40FE-4909-BF7E-F158937D1D93}" type="slidenum">
              <a:rPr lang="en-US" altLang="zh-CN" smtClean="0"/>
              <a:pPr>
                <a:defRPr/>
              </a:pPr>
              <a:t>10</a:t>
            </a:fld>
            <a:endParaRPr lang="en-US" altLang="en-US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r="15358"/>
          <a:stretch>
            <a:fillRect/>
          </a:stretch>
        </p:blipFill>
        <p:spPr>
          <a:xfrm>
            <a:off x="521811" y="1300356"/>
            <a:ext cx="8584565" cy="2057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 r="38663"/>
          <a:stretch>
            <a:fillRect/>
          </a:stretch>
        </p:blipFill>
        <p:spPr>
          <a:xfrm>
            <a:off x="1737407" y="3750062"/>
            <a:ext cx="5669186" cy="1512000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1758997" y="4398397"/>
            <a:ext cx="5544820" cy="21590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357F8EE-54C0-425B-832D-88F8F8A17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0673" y="5654368"/>
            <a:ext cx="6722654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zh-CN" sz="2400" kern="0" dirty="0">
                <a:ea typeface="SimSun" panose="02010600030101010101" pitchFamily="2" charset="-122"/>
              </a:rPr>
              <a:t>*Timing constraint: clock cycle = 10ns (100MHz) </a:t>
            </a:r>
          </a:p>
        </p:txBody>
      </p:sp>
    </p:spTree>
    <p:extLst>
      <p:ext uri="{BB962C8B-B14F-4D97-AF65-F5344CB8AC3E}">
        <p14:creationId xmlns:p14="http://schemas.microsoft.com/office/powerpoint/2010/main" val="1842751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737235" y="192570"/>
            <a:ext cx="8406765" cy="707886"/>
          </a:xfrm>
        </p:spPr>
        <p:txBody>
          <a:bodyPr vert="horz" wrap="square" lIns="91440" tIns="45720" rIns="91440" bIns="45720" anchor="b" anchorCtr="0">
            <a:spAutoFit/>
          </a:bodyPr>
          <a:lstStyle/>
          <a:p>
            <a:pPr eaLnBrk="1" hangingPunct="1"/>
            <a:r>
              <a:rPr lang="en-US" altLang="en-US" sz="4000" dirty="0"/>
              <a:t>Direct VS. Symmetry (Structure)</a:t>
            </a:r>
          </a:p>
        </p:txBody>
      </p:sp>
      <p:sp>
        <p:nvSpPr>
          <p:cNvPr id="20484" name="Slide Number Placeholder 1"/>
          <p:cNvSpPr txBox="1">
            <a:spLocks noGrp="1"/>
          </p:cNvSpPr>
          <p:nvPr>
            <p:ph type="sldNum" sz="quarter" idx="4"/>
          </p:nvPr>
        </p:nvSpPr>
        <p:spPr>
          <a:xfrm>
            <a:off x="6907213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marL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lvl="5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lvl="6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lvl="7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lvl="8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69E2B8E8-40FE-4909-BF7E-F158937D1D93}" type="slidenum">
              <a:rPr lang="en-US" altLang="zh-CN" smtClean="0"/>
              <a:pPr>
                <a:defRPr/>
              </a:pPr>
              <a:t>11</a:t>
            </a:fld>
            <a:endParaRPr lang="en-US" altLang="en-US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7" name="TextBox 1"/>
          <p:cNvSpPr txBox="1"/>
          <p:nvPr/>
        </p:nvSpPr>
        <p:spPr>
          <a:xfrm>
            <a:off x="3420110" y="6525260"/>
            <a:ext cx="4638675" cy="30670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Source: UMJI Canvas/Soc Product Manuals/ Telum_IBM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28040" y="3656965"/>
            <a:ext cx="7346315" cy="31470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040" y="1040130"/>
            <a:ext cx="7639685" cy="26168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7210" y="1042564"/>
            <a:ext cx="2952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</a:rPr>
              <a:t>Direct form structure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37210" y="3796639"/>
            <a:ext cx="2952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</a:rPr>
              <a:t>Symmetry structure</a:t>
            </a:r>
          </a:p>
        </p:txBody>
      </p:sp>
    </p:spTree>
    <p:extLst>
      <p:ext uri="{BB962C8B-B14F-4D97-AF65-F5344CB8AC3E}">
        <p14:creationId xmlns:p14="http://schemas.microsoft.com/office/powerpoint/2010/main" val="264718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84213" y="200164"/>
            <a:ext cx="8259762" cy="707886"/>
          </a:xfrm>
        </p:spPr>
        <p:txBody>
          <a:bodyPr vert="horz" wrap="square" lIns="91440" tIns="45720" rIns="91440" bIns="45720" anchor="b" anchorCtr="0">
            <a:spAutoFit/>
          </a:bodyPr>
          <a:lstStyle/>
          <a:p>
            <a:pPr eaLnBrk="1" hangingPunct="1"/>
            <a:r>
              <a:rPr lang="en-US" altLang="en-US" sz="4000" dirty="0"/>
              <a:t>Direct VS. Symmetry (Power)</a:t>
            </a:r>
          </a:p>
        </p:txBody>
      </p:sp>
      <p:sp>
        <p:nvSpPr>
          <p:cNvPr id="20484" name="Slide Number Placeholder 1"/>
          <p:cNvSpPr txBox="1">
            <a:spLocks noGrp="1"/>
          </p:cNvSpPr>
          <p:nvPr>
            <p:ph type="sldNum" sz="quarter" idx="4"/>
          </p:nvPr>
        </p:nvSpPr>
        <p:spPr>
          <a:xfrm>
            <a:off x="6907213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marL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lvl="5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lvl="6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lvl="7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lvl="8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69E2B8E8-40FE-4909-BF7E-F158937D1D93}" type="slidenum">
              <a:rPr lang="en-US" altLang="zh-CN" smtClean="0"/>
              <a:pPr>
                <a:defRPr/>
              </a:pPr>
              <a:t>12</a:t>
            </a:fld>
            <a:endParaRPr lang="en-US" altLang="en-US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445" y="3789045"/>
            <a:ext cx="4843780" cy="24936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055" y="1143000"/>
            <a:ext cx="4782185" cy="24034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77792" y="1958955"/>
            <a:ext cx="2949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</a:rPr>
              <a:t>Direct form structure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24559" y="4495139"/>
            <a:ext cx="2855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</a:rPr>
              <a:t>Symmetry structure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3996055" y="1701165"/>
            <a:ext cx="1944370" cy="222885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068445" y="4374515"/>
            <a:ext cx="1944370" cy="20701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895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84213" y="200164"/>
            <a:ext cx="8259762" cy="707886"/>
          </a:xfrm>
        </p:spPr>
        <p:txBody>
          <a:bodyPr vert="horz" wrap="square" lIns="91440" tIns="45720" rIns="91440" bIns="45720" anchor="b" anchorCtr="0">
            <a:spAutoFit/>
          </a:bodyPr>
          <a:lstStyle/>
          <a:p>
            <a:pPr eaLnBrk="1" hangingPunct="1"/>
            <a:r>
              <a:rPr lang="en-US" altLang="en-US" sz="4000" dirty="0"/>
              <a:t>Direct VS. Symmetry (Usage)</a:t>
            </a:r>
          </a:p>
        </p:txBody>
      </p:sp>
      <p:sp>
        <p:nvSpPr>
          <p:cNvPr id="20484" name="Slide Number Placeholder 1"/>
          <p:cNvSpPr txBox="1">
            <a:spLocks noGrp="1"/>
          </p:cNvSpPr>
          <p:nvPr>
            <p:ph type="sldNum" sz="quarter" idx="4"/>
          </p:nvPr>
        </p:nvSpPr>
        <p:spPr>
          <a:xfrm>
            <a:off x="6907213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marL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lvl="5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lvl="6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lvl="7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lvl="8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69E2B8E8-40FE-4909-BF7E-F158937D1D93}" type="slidenum">
              <a:rPr lang="en-US" altLang="zh-CN" smtClean="0"/>
              <a:pPr>
                <a:defRPr/>
              </a:pPr>
              <a:t>13</a:t>
            </a:fld>
            <a:endParaRPr lang="en-US" altLang="en-US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189" y="1377439"/>
            <a:ext cx="4042410" cy="14522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540" y="3619113"/>
            <a:ext cx="4021455" cy="14503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85649" y="1697479"/>
            <a:ext cx="3431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</a:rPr>
              <a:t>Direct form structure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81205" y="4157762"/>
            <a:ext cx="2927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</a:rPr>
              <a:t>Symmetry structure</a:t>
            </a:r>
            <a:r>
              <a:rPr lang="en-US" altLang="zh-CN" sz="2400" dirty="0"/>
              <a:t> 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652135" y="1701165"/>
            <a:ext cx="936625" cy="791845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652135" y="3933190"/>
            <a:ext cx="936625" cy="791845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2E94324-3CAB-4962-8E8E-158495D17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397" y="5383530"/>
            <a:ext cx="7473394" cy="51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800" kern="0" dirty="0">
                <a:ea typeface="SimSun" panose="02010600030101010101" pitchFamily="2" charset="-122"/>
              </a:rPr>
              <a:t>Symmetry structure uses </a:t>
            </a:r>
            <a:r>
              <a:rPr lang="en-US" altLang="zh-CN" sz="2800" kern="0" dirty="0">
                <a:solidFill>
                  <a:srgbClr val="FF0000"/>
                </a:solidFill>
                <a:ea typeface="SimSun" panose="02010600030101010101" pitchFamily="2" charset="-122"/>
              </a:rPr>
              <a:t>19.6% less LUTs</a:t>
            </a:r>
            <a:endParaRPr lang="en-US" altLang="zh-CN" sz="2800" kern="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6951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84213" y="200164"/>
            <a:ext cx="8259762" cy="707886"/>
          </a:xfrm>
        </p:spPr>
        <p:txBody>
          <a:bodyPr vert="horz" wrap="square" lIns="91440" tIns="45720" rIns="91440" bIns="45720" anchor="b" anchorCtr="0">
            <a:spAutoFit/>
          </a:bodyPr>
          <a:lstStyle/>
          <a:p>
            <a:pPr eaLnBrk="1" hangingPunct="1"/>
            <a:r>
              <a:rPr lang="en-US" altLang="en-US" sz="4000" dirty="0"/>
              <a:t>Direct VS. Symmetry (Timing)</a:t>
            </a:r>
          </a:p>
        </p:txBody>
      </p:sp>
      <p:sp>
        <p:nvSpPr>
          <p:cNvPr id="20484" name="Slide Number Placeholder 1"/>
          <p:cNvSpPr txBox="1">
            <a:spLocks noGrp="1"/>
          </p:cNvSpPr>
          <p:nvPr>
            <p:ph type="sldNum" sz="quarter" idx="4"/>
          </p:nvPr>
        </p:nvSpPr>
        <p:spPr>
          <a:xfrm>
            <a:off x="6907213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marL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lvl="5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lvl="6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lvl="7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lvl="8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69E2B8E8-40FE-4909-BF7E-F158937D1D93}" type="slidenum">
              <a:rPr lang="en-US" altLang="zh-CN" smtClean="0"/>
              <a:pPr>
                <a:defRPr/>
              </a:pPr>
              <a:t>14</a:t>
            </a:fld>
            <a:endParaRPr lang="en-US" altLang="en-US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40939"/>
          <a:stretch>
            <a:fillRect/>
          </a:stretch>
        </p:blipFill>
        <p:spPr>
          <a:xfrm>
            <a:off x="3193415" y="1557020"/>
            <a:ext cx="5528945" cy="14554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 r="39365"/>
          <a:stretch>
            <a:fillRect/>
          </a:stretch>
        </p:blipFill>
        <p:spPr>
          <a:xfrm>
            <a:off x="3131820" y="3789045"/>
            <a:ext cx="5652770" cy="15246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92086" y="2182157"/>
            <a:ext cx="3071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</a:rPr>
              <a:t>Direct form structure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92407" y="4435475"/>
            <a:ext cx="2855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</a:rPr>
              <a:t>Symmetry structure</a:t>
            </a:r>
            <a:r>
              <a:rPr lang="en-US" altLang="zh-CN" sz="2400" dirty="0"/>
              <a:t> 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3348355" y="1845310"/>
            <a:ext cx="5328285" cy="35941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394075" y="4076065"/>
            <a:ext cx="5328285" cy="35941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648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45447-067E-4390-90AA-FDFEE3C2F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Another Trial: Use IP Cores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31879B-4EEA-42FD-BCCA-74C771658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1076325"/>
            <a:ext cx="8270875" cy="5111750"/>
          </a:xfrm>
        </p:spPr>
        <p:txBody>
          <a:bodyPr/>
          <a:lstStyle/>
          <a:p>
            <a:r>
              <a:rPr lang="en-US" altLang="zh-CN" sz="2800" dirty="0">
                <a:solidFill>
                  <a:srgbClr val="FF0000"/>
                </a:solidFill>
              </a:rPr>
              <a:t>Constant coefficient multiplication</a:t>
            </a:r>
            <a:r>
              <a:rPr lang="en-US" altLang="zh-CN" sz="2800" dirty="0"/>
              <a:t> in FIR filter: possible logic reduction using Multiplier IP rather than general x*y multiplication synthesis.</a:t>
            </a:r>
          </a:p>
          <a:p>
            <a:r>
              <a:rPr lang="en-US" altLang="zh-CN" sz="2800" dirty="0"/>
              <a:t>Replace multipliers in symmetry structure by IPs.</a:t>
            </a:r>
          </a:p>
          <a:p>
            <a:endParaRPr lang="zh-CN" altLang="en-US" sz="2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134409-B062-4451-B703-D108C26D60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B2A5D1-C080-4680-9CDF-30F634B172E2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004441-2CF3-47CE-AF70-7FF759E46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996952"/>
            <a:ext cx="2571750" cy="22764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FFDB68F-2089-44B5-90AA-6ACFDAE421A4}"/>
              </a:ext>
            </a:extLst>
          </p:cNvPr>
          <p:cNvSpPr txBox="1"/>
          <p:nvPr/>
        </p:nvSpPr>
        <p:spPr>
          <a:xfrm>
            <a:off x="1619672" y="5273426"/>
            <a:ext cx="2571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LUTs as logic when </a:t>
            </a:r>
          </a:p>
          <a:p>
            <a:pPr algn="ctr"/>
            <a:r>
              <a:rPr lang="en-US" altLang="zh-CN" sz="2000" dirty="0"/>
              <a:t>general multiplication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C590BFB-145D-4A57-A23E-5BC803453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580" y="2996951"/>
            <a:ext cx="2803263" cy="227647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7F16152-B6CC-46BD-992D-BC52BF5AAE53}"/>
              </a:ext>
            </a:extLst>
          </p:cNvPr>
          <p:cNvSpPr txBox="1"/>
          <p:nvPr/>
        </p:nvSpPr>
        <p:spPr>
          <a:xfrm>
            <a:off x="4714870" y="5273426"/>
            <a:ext cx="32786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LUTs as logic using </a:t>
            </a:r>
          </a:p>
          <a:p>
            <a:pPr algn="ctr"/>
            <a:r>
              <a:rPr lang="en-US" altLang="zh-CN" sz="2000" dirty="0"/>
              <a:t>constant multiplication IP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15349F6-1D1D-46F8-8110-DE423E7C6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5130" y="5891312"/>
            <a:ext cx="6293740" cy="51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zh-CN" sz="2800" kern="0" dirty="0">
                <a:solidFill>
                  <a:srgbClr val="FF0000"/>
                </a:solidFill>
                <a:ea typeface="SimSun" panose="02010600030101010101" pitchFamily="2" charset="-122"/>
              </a:rPr>
              <a:t>Reduction of LUT usage in multipliers</a:t>
            </a:r>
            <a:endParaRPr lang="en-US" altLang="zh-CN" sz="2800" kern="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7991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114EC4-CC5C-4181-B54C-5E629118E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138609"/>
            <a:ext cx="8259762" cy="769441"/>
          </a:xfrm>
        </p:spPr>
        <p:txBody>
          <a:bodyPr/>
          <a:lstStyle/>
          <a:p>
            <a:r>
              <a:rPr lang="en-US" altLang="zh-CN" sz="4400" dirty="0"/>
              <a:t>Implementation on ZYNQ</a:t>
            </a:r>
            <a:endParaRPr lang="zh-CN" altLang="en-US" sz="4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B1F66D-3BD0-4E7F-8A79-7A9C774B0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Design of IP</a:t>
            </a:r>
            <a:endParaRPr lang="zh-CN" altLang="en-US" sz="2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E9DD6C-701B-4FFB-81C3-3A0A9BD10E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B2A5D1-C080-4680-9CDF-30F634B172E2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FB402BED-0503-43EE-8E5F-F19AEC8B1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1736511"/>
            <a:ext cx="8459787" cy="449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847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52B3E-82F7-4138-A795-CCA95FFD9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Implementation on ZYNQ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BCE2BE-0767-4514-A072-79BDF3358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Synthesis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F3A440-EC43-4025-B883-27DCDD516E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B2A5D1-C080-4680-9CDF-30F634B172E2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pic>
        <p:nvPicPr>
          <p:cNvPr id="6" name="图片 5" descr="电脑萤幕画面&#10;&#10;描述已自动生成">
            <a:extLst>
              <a:ext uri="{FF2B5EF4-FFF2-40B4-BE49-F238E27FC236}">
                <a16:creationId xmlns:a16="http://schemas.microsoft.com/office/drawing/2014/main" id="{E2F27DD6-4AD5-4640-8C80-8825B5698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1743026"/>
            <a:ext cx="8459787" cy="449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259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B50F8-3C19-4221-9D64-BD5B41CB9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Implementation on ZYNQ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048CC6-44B3-4561-8AEC-83857280B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A1F81B-9404-448A-B33A-4FC808C50C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B2A5D1-C080-4680-9CDF-30F634B172E2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pic>
        <p:nvPicPr>
          <p:cNvPr id="8" name="图片 7" descr="电脑萤幕画面&#10;&#10;描述已自动生成">
            <a:extLst>
              <a:ext uri="{FF2B5EF4-FFF2-40B4-BE49-F238E27FC236}">
                <a16:creationId xmlns:a16="http://schemas.microsoft.com/office/drawing/2014/main" id="{A8AD3727-4849-4AFF-BA02-F909D94EC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1743026"/>
            <a:ext cx="8459787" cy="449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776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BC1C7E-DE54-4C76-9C01-E89F85806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Implementation on ZYNQ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2BD6B3-A69C-474E-AF11-7DED96078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Schematic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E4430B-2B7E-411C-8E10-C4557E0541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B2A5D1-C080-4680-9CDF-30F634B172E2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pic>
        <p:nvPicPr>
          <p:cNvPr id="6" name="图片 5" descr="图形用户界面&#10;&#10;描述已自动生成">
            <a:extLst>
              <a:ext uri="{FF2B5EF4-FFF2-40B4-BE49-F238E27FC236}">
                <a16:creationId xmlns:a16="http://schemas.microsoft.com/office/drawing/2014/main" id="{DCE7874D-9B40-4665-9045-D43432507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1700808"/>
            <a:ext cx="8403757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77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A7859-F3CA-4E01-8843-6954EA4A9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 Mathematical Definition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107D4C-F7EF-4CF3-9BF4-6EBBECEB06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213" y="1125538"/>
                <a:ext cx="8270875" cy="5327798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800" dirty="0">
                    <a:solidFill>
                      <a:srgbClr val="FF0000"/>
                    </a:solidFill>
                  </a:rPr>
                  <a:t>FIR</a:t>
                </a:r>
                <a:r>
                  <a:rPr lang="en-US" altLang="en-US" sz="2800" dirty="0"/>
                  <a:t> Filter: </a:t>
                </a:r>
                <a:r>
                  <a:rPr lang="en-US" altLang="en-US" sz="2800" dirty="0">
                    <a:solidFill>
                      <a:srgbClr val="FF0000"/>
                    </a:solidFill>
                  </a:rPr>
                  <a:t>Finite Impulse Response </a:t>
                </a:r>
                <a:r>
                  <a:rPr lang="en-US" altLang="en-US" sz="2800" dirty="0"/>
                  <a:t>filters, can be implemented as </a:t>
                </a:r>
                <a:r>
                  <a:rPr lang="en-US" altLang="en-US" sz="2800" dirty="0">
                    <a:solidFill>
                      <a:srgbClr val="FF0000"/>
                    </a:solidFill>
                  </a:rPr>
                  <a:t>digital filters</a:t>
                </a:r>
                <a:endParaRPr lang="en-US" altLang="en-US" sz="2800" dirty="0"/>
              </a:p>
              <a:p>
                <a:pPr lvl="1" eaLnBrk="1" hangingPunct="1"/>
                <a:r>
                  <a:rPr lang="en-US" altLang="zh-CN" sz="2400" dirty="0"/>
                  <a:t>After finite samples, impulse response becomes zero.</a:t>
                </a:r>
              </a:p>
              <a:p>
                <a:pPr lvl="1" eaLnBrk="1" hangingPunct="1"/>
                <a:r>
                  <a:rPr lang="en-US" altLang="zh-CN" sz="2400" dirty="0"/>
                  <a:t>Oppositely, IIR filters cannot be used in digital system.</a:t>
                </a:r>
                <a:endParaRPr lang="en-US" altLang="en-US" sz="2400" dirty="0"/>
              </a:p>
              <a:p>
                <a:pPr eaLnBrk="1" hangingPunct="1"/>
                <a:r>
                  <a:rPr lang="en-US" altLang="en-US" sz="2800" dirty="0"/>
                  <a:t>FIR system description: difference equation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en-US" sz="2400" dirty="0"/>
              </a:p>
              <a:p>
                <a:pPr eaLnBrk="1" hangingPunct="1"/>
                <a:r>
                  <a:rPr lang="en-US" altLang="en-US" sz="2800" dirty="0"/>
                  <a:t>Filter order (tap): N</a:t>
                </a:r>
              </a:p>
              <a:p>
                <a:pPr eaLnBrk="1" hangingPunct="1"/>
                <a:r>
                  <a:rPr lang="en-US" altLang="en-US" sz="2800" dirty="0">
                    <a:solidFill>
                      <a:srgbClr val="FF0000"/>
                    </a:solidFill>
                  </a:rPr>
                  <a:t>Design tradeoff:</a:t>
                </a:r>
              </a:p>
              <a:p>
                <a:pPr lvl="1" eaLnBrk="1" hangingPunct="1"/>
                <a:r>
                  <a:rPr lang="en-US" altLang="en-US" sz="2400" dirty="0"/>
                  <a:t>Higher N, more accurate but more resource usage</a:t>
                </a:r>
              </a:p>
              <a:p>
                <a:pPr lvl="1" eaLnBrk="1" hangingPunct="1"/>
                <a:r>
                  <a:rPr lang="en-US" altLang="en-US" sz="2400" dirty="0"/>
                  <a:t>Smaller N, less resource usage with less accuracy</a:t>
                </a:r>
              </a:p>
              <a:p>
                <a:pPr marL="0" indent="0" eaLnBrk="1" hangingPunct="1">
                  <a:buNone/>
                </a:pPr>
                <a:endParaRPr lang="en-US" altLang="en-US" sz="2400" dirty="0"/>
              </a:p>
              <a:p>
                <a:pPr eaLnBrk="1" hangingPunct="1"/>
                <a:endParaRPr lang="en-US" altLang="en-US" sz="2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107D4C-F7EF-4CF3-9BF4-6EBBECEB06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3" y="1125538"/>
                <a:ext cx="8270875" cy="5327798"/>
              </a:xfrm>
              <a:blipFill>
                <a:blip r:embed="rId2"/>
                <a:stretch>
                  <a:fillRect l="-295" t="-1259" r="-811" b="-14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278857-CEB3-4885-AD3F-E2686BC7B8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B2A5D1-C080-4680-9CDF-30F634B172E2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5972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E9D52-3A80-40C1-9B5D-38A7000D7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Implementation on ZYNQ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A12D97-E31A-4790-A502-944667E40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Vitis Application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F05FAB-BAFA-4217-AEDC-2852FB0738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B2A5D1-C080-4680-9CDF-30F634B172E2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4EF656E1-4869-4772-BD76-C2DBB818C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1700808"/>
            <a:ext cx="8459787" cy="449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706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6FF45CF6-C4A5-49F2-A793-FF6A9B83E5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References</a:t>
            </a:r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CA7FB2CF-65F9-405B-BAC6-5940A8CB3C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4213" y="1125538"/>
            <a:ext cx="8459787" cy="5111750"/>
          </a:xfrm>
        </p:spPr>
        <p:txBody>
          <a:bodyPr/>
          <a:lstStyle/>
          <a:p>
            <a:r>
              <a:rPr lang="en-US" altLang="zh-CN" sz="2000" dirty="0">
                <a:ea typeface="SimSun" panose="02010600030101010101" pitchFamily="2" charset="-122"/>
              </a:rPr>
              <a:t>J. Yu, H. Zhong and P. Yan, "Implementation of FIR filter based on Xilinx IP core," 2020 2nd International Conference on Information Technology and Computer Application (ITCA), 2020, pp. 79-85, </a:t>
            </a:r>
            <a:r>
              <a:rPr lang="en-US" altLang="zh-CN" sz="2000" dirty="0" err="1">
                <a:ea typeface="SimSun" panose="02010600030101010101" pitchFamily="2" charset="-122"/>
              </a:rPr>
              <a:t>doi</a:t>
            </a:r>
            <a:r>
              <a:rPr lang="en-US" altLang="zh-CN" sz="2000" dirty="0">
                <a:ea typeface="SimSun" panose="02010600030101010101" pitchFamily="2" charset="-122"/>
              </a:rPr>
              <a:t>: 10.1109/ITCA52113.2020.00024.</a:t>
            </a:r>
          </a:p>
          <a:p>
            <a:r>
              <a:rPr lang="zh-CN" altLang="en-US" sz="2000" dirty="0"/>
              <a:t>https://liu.diva-portal.org/smash/get/diva2:1256720/FULLTEXT01.pdf</a:t>
            </a:r>
          </a:p>
          <a:p>
            <a:endParaRPr lang="en-US" altLang="zh-CN" sz="2000" dirty="0">
              <a:ea typeface="SimSun" panose="02010600030101010101" pitchFamily="2" charset="-122"/>
            </a:endParaRPr>
          </a:p>
          <a:p>
            <a:endParaRPr lang="en-US" altLang="zh-CN" sz="2800" dirty="0">
              <a:ea typeface="SimSun" panose="02010600030101010101" pitchFamily="2" charset="-122"/>
            </a:endParaRPr>
          </a:p>
          <a:p>
            <a:endParaRPr lang="en-US" altLang="zh-CN" sz="2800" dirty="0">
              <a:ea typeface="SimSun" panose="02010600030101010101" pitchFamily="2" charset="-122"/>
            </a:endParaRPr>
          </a:p>
          <a:p>
            <a:endParaRPr lang="zh-CN" altLang="en-US" sz="2800" dirty="0">
              <a:ea typeface="SimSun" panose="02010600030101010101" pitchFamily="2" charset="-122"/>
            </a:endParaRPr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79BAB344-F2B9-4C6E-91D1-BE84DBB4B91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D62C3B-08E6-4224-9D55-AC53E34839CD}" type="slidenum">
              <a:rPr lang="en-US" altLang="zh-CN" sz="16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zh-CN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3565B807-517D-49BD-9525-B3D1E59856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Lowpass Filter Design</a:t>
            </a:r>
          </a:p>
        </p:txBody>
      </p:sp>
      <p:sp>
        <p:nvSpPr>
          <p:cNvPr id="20484" name="Slide Number Placeholder 1">
            <a:extLst>
              <a:ext uri="{FF2B5EF4-FFF2-40B4-BE49-F238E27FC236}">
                <a16:creationId xmlns:a16="http://schemas.microsoft.com/office/drawing/2014/main" id="{206D764B-BAD2-4420-BD7F-29297D28892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640CC13-7D66-43A6-9DE7-11482846CAE1}" type="slidenum">
              <a:rPr lang="en-US" altLang="en-US" sz="16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60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60CB812-EFAA-4615-BE9B-DB1E57F5D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110924"/>
            <a:ext cx="8259763" cy="2678116"/>
          </a:xfrm>
        </p:spPr>
        <p:txBody>
          <a:bodyPr/>
          <a:lstStyle/>
          <a:p>
            <a:r>
              <a:rPr lang="en-US" altLang="zh-CN" sz="2800" dirty="0"/>
              <a:t>Use Matlab filterDesigner toolbox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8-tap lowpass equiripple </a:t>
            </a:r>
            <a:r>
              <a:rPr lang="en-US" altLang="zh-CN" sz="2800" dirty="0"/>
              <a:t>filter</a:t>
            </a:r>
          </a:p>
          <a:p>
            <a:r>
              <a:rPr lang="en-US" altLang="zh-CN" sz="2800" dirty="0"/>
              <a:t>Digital system sampling frequency Fs: 10kHz</a:t>
            </a:r>
          </a:p>
          <a:p>
            <a:r>
              <a:rPr lang="en-US" altLang="zh-CN" sz="2800" dirty="0"/>
              <a:t>Pass frequency: 1kHZ, cutoff frequency: 3kHz</a:t>
            </a:r>
          </a:p>
          <a:p>
            <a:r>
              <a:rPr lang="en-US" altLang="zh-CN" sz="2800" dirty="0"/>
              <a:t>Frequency response:</a:t>
            </a:r>
          </a:p>
          <a:p>
            <a:pPr marL="457200" lvl="1" indent="0">
              <a:buNone/>
            </a:pPr>
            <a:endParaRPr lang="en-US" altLang="zh-CN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F764F01-6E54-42A8-8D50-4FFFE5285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392" y="3645024"/>
            <a:ext cx="5673216" cy="2592288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D3AFBC2-31BF-4DF9-B38C-E59BE41A0EAA}"/>
              </a:ext>
            </a:extLst>
          </p:cNvPr>
          <p:cNvCxnSpPr/>
          <p:nvPr/>
        </p:nvCxnSpPr>
        <p:spPr bwMode="auto">
          <a:xfrm>
            <a:off x="3131840" y="3717032"/>
            <a:ext cx="0" cy="2376264"/>
          </a:xfrm>
          <a:prstGeom prst="line">
            <a:avLst/>
          </a:prstGeom>
          <a:ln>
            <a:solidFill>
              <a:srgbClr val="FF0000"/>
            </a:solidFill>
            <a:prstDash val="lg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6ABADFC-1602-4F2E-B11C-04FF84102830}"/>
              </a:ext>
            </a:extLst>
          </p:cNvPr>
          <p:cNvCxnSpPr/>
          <p:nvPr/>
        </p:nvCxnSpPr>
        <p:spPr bwMode="auto">
          <a:xfrm>
            <a:off x="4932040" y="3717032"/>
            <a:ext cx="0" cy="2376264"/>
          </a:xfrm>
          <a:prstGeom prst="line">
            <a:avLst/>
          </a:prstGeom>
          <a:ln>
            <a:solidFill>
              <a:srgbClr val="FF0000"/>
            </a:solidFill>
            <a:prstDash val="lg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0B39DB2B-1842-46CE-A107-A8CA47451079}"/>
              </a:ext>
            </a:extLst>
          </p:cNvPr>
          <p:cNvSpPr txBox="1"/>
          <p:nvPr/>
        </p:nvSpPr>
        <p:spPr>
          <a:xfrm>
            <a:off x="1735392" y="6093296"/>
            <a:ext cx="14669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solidFill>
                  <a:srgbClr val="FF0000"/>
                </a:solidFill>
              </a:rPr>
              <a:t>Passband</a:t>
            </a:r>
            <a:endParaRPr lang="zh-CN" altLang="en-US" sz="2200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0469A67-FF84-4A64-BE32-071B366482C9}"/>
              </a:ext>
            </a:extLst>
          </p:cNvPr>
          <p:cNvSpPr txBox="1"/>
          <p:nvPr/>
        </p:nvSpPr>
        <p:spPr>
          <a:xfrm>
            <a:off x="3377484" y="6088559"/>
            <a:ext cx="1473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solidFill>
                  <a:srgbClr val="FF0000"/>
                </a:solidFill>
              </a:rPr>
              <a:t>Transition band</a:t>
            </a:r>
            <a:endParaRPr lang="zh-CN" altLang="en-US" sz="2200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8A986A0-1B70-404C-845B-F53001EFD6D6}"/>
              </a:ext>
            </a:extLst>
          </p:cNvPr>
          <p:cNvSpPr txBox="1"/>
          <p:nvPr/>
        </p:nvSpPr>
        <p:spPr>
          <a:xfrm>
            <a:off x="5207670" y="6093296"/>
            <a:ext cx="14433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solidFill>
                  <a:srgbClr val="FF0000"/>
                </a:solidFill>
              </a:rPr>
              <a:t>Stopband</a:t>
            </a:r>
            <a:endParaRPr lang="zh-CN" altLang="en-US" sz="2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6CAB552D-BBAC-4B11-A76A-CE7241CF1E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Filtering Coefficients Process</a:t>
            </a:r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40443353-DE23-469A-B11C-2486674D9BB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88D107D-8599-4125-BB2D-D41687965916}" type="slidenum">
              <a:rPr lang="en-US" altLang="zh-CN" sz="16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160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C226B96-2EDF-4F46-A4D9-297D25BC7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Original coefficients exported from Matlab filterDesigner (“Num” in workspace):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Data process: hard to deal with decimals, multiply and add to </a:t>
            </a:r>
            <a:r>
              <a:rPr lang="en-US" altLang="zh-CN" sz="2800" dirty="0">
                <a:solidFill>
                  <a:srgbClr val="FF0000"/>
                </a:solidFill>
              </a:rPr>
              <a:t>round to a positive integer: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28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C4BDF02-49D7-4F45-9291-7462403917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863" b="23643"/>
          <a:stretch/>
        </p:blipFill>
        <p:spPr>
          <a:xfrm>
            <a:off x="953852" y="2132857"/>
            <a:ext cx="7236296" cy="136815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5259440-DFC5-413C-A1E2-5C5B3C6351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212" b="23283"/>
          <a:stretch/>
        </p:blipFill>
        <p:spPr>
          <a:xfrm>
            <a:off x="2127783" y="4603253"/>
            <a:ext cx="4888434" cy="144016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C560FC58-8692-439C-911E-CDD35CBF53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Matlab Simulation</a:t>
            </a:r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D8B441AC-8AC6-41FB-A408-E57D5D86D52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5E0A68-77E5-4702-AA5E-B3FDF9CC0C67}" type="slidenum">
              <a:rPr lang="en-US" altLang="zh-CN" sz="16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6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B8F0D12-0FFB-4CFB-8E93-3E6CEF5BE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4" y="1125537"/>
            <a:ext cx="8352282" cy="2591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800" kern="0" dirty="0">
                <a:ea typeface="SimSun" panose="02010600030101010101" pitchFamily="2" charset="-122"/>
              </a:rPr>
              <a:t>Sampling frequency Fs: 10kHz</a:t>
            </a:r>
          </a:p>
          <a:p>
            <a:r>
              <a:rPr lang="en-US" altLang="zh-CN" sz="2800" kern="0" dirty="0">
                <a:ea typeface="SimSun" panose="02010600030101010101" pitchFamily="2" charset="-122"/>
              </a:rPr>
              <a:t>Sampling points (digital signal length) N: 4096</a:t>
            </a:r>
          </a:p>
          <a:p>
            <a:r>
              <a:rPr lang="en-US" altLang="zh-CN" sz="2800" kern="0" dirty="0">
                <a:ea typeface="SimSun" panose="02010600030101010101" pitchFamily="2" charset="-122"/>
              </a:rPr>
              <a:t>Input signal (mixed frequency): 1kHz+3kHz+4kHz</a:t>
            </a:r>
          </a:p>
          <a:p>
            <a:r>
              <a:rPr lang="en-US" altLang="zh-CN" sz="2800" kern="0" dirty="0">
                <a:ea typeface="SimSun" panose="02010600030101010101" pitchFamily="2" charset="-122"/>
              </a:rPr>
              <a:t>Theoretical lowpass filtering output: 1kHz</a:t>
            </a:r>
          </a:p>
          <a:p>
            <a:r>
              <a:rPr lang="en-US" altLang="zh-CN" sz="2800" kern="0" dirty="0">
                <a:ea typeface="SimSun" panose="02010600030101010101" pitchFamily="2" charset="-122"/>
              </a:rPr>
              <a:t>Expected filtering result (simulated in Matlab):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67FC1C-E8DB-4D35-BD3A-CB1941F23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796" y="3687543"/>
            <a:ext cx="3672408" cy="305827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0964E-E50F-4F6C-B9DF-C0A5904DA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Testbench Establishment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14204E-0A34-4090-9AFC-88DF916E7E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B2A5D1-C080-4680-9CDF-30F634B172E2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8827490-F62B-473A-95C1-F1C63AE91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125537"/>
            <a:ext cx="8270875" cy="2447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800" kern="0" dirty="0">
                <a:ea typeface="SimSun" panose="02010600030101010101" pitchFamily="2" charset="-122"/>
              </a:rPr>
              <a:t>Sampling mixed frequency analog signal with Fs=10kHz and N=4096</a:t>
            </a:r>
          </a:p>
          <a:p>
            <a:r>
              <a:rPr lang="en-US" altLang="zh-CN" sz="2800" kern="0" dirty="0">
                <a:solidFill>
                  <a:srgbClr val="FF0000"/>
                </a:solidFill>
                <a:ea typeface="SimSun" panose="02010600030101010101" pitchFamily="2" charset="-122"/>
              </a:rPr>
              <a:t>Round to integer in [0,255]</a:t>
            </a:r>
          </a:p>
          <a:p>
            <a:r>
              <a:rPr lang="en-US" altLang="zh-CN" sz="2800" kern="0" dirty="0">
                <a:ea typeface="SimSun" panose="02010600030101010101" pitchFamily="2" charset="-122"/>
              </a:rPr>
              <a:t>Store converted digital signal into a text file for subsequent simulation</a:t>
            </a:r>
          </a:p>
        </p:txBody>
      </p:sp>
    </p:spTree>
    <p:extLst>
      <p:ext uri="{BB962C8B-B14F-4D97-AF65-F5344CB8AC3E}">
        <p14:creationId xmlns:p14="http://schemas.microsoft.com/office/powerpoint/2010/main" val="3076002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11346" y="342263"/>
            <a:ext cx="8259762" cy="584775"/>
          </a:xfrm>
        </p:spPr>
        <p:txBody>
          <a:bodyPr vert="horz" wrap="square" lIns="91440" tIns="45720" rIns="91440" bIns="45720" anchor="b" anchorCtr="0">
            <a:spAutoFit/>
          </a:bodyPr>
          <a:lstStyle/>
          <a:p>
            <a:pPr eaLnBrk="1" hangingPunct="1"/>
            <a:r>
              <a:rPr lang="en-US" altLang="en-US" sz="3200" dirty="0"/>
              <a:t>Methodology 1: </a:t>
            </a:r>
            <a:r>
              <a:rPr lang="en-US" altLang="en-US" sz="3200" dirty="0">
                <a:sym typeface="+mn-ea"/>
              </a:rPr>
              <a:t>Direct Form Structure</a:t>
            </a:r>
            <a:endParaRPr lang="en-US" altLang="en-US" dirty="0"/>
          </a:p>
        </p:txBody>
      </p:sp>
      <p:sp>
        <p:nvSpPr>
          <p:cNvPr id="20484" name="Slide Number Placeholder 1"/>
          <p:cNvSpPr txBox="1">
            <a:spLocks noGrp="1"/>
          </p:cNvSpPr>
          <p:nvPr>
            <p:ph type="sldNum" sz="quarter" idx="4"/>
          </p:nvPr>
        </p:nvSpPr>
        <p:spPr>
          <a:xfrm>
            <a:off x="6907213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marL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lvl="5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lvl="6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lvl="7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lvl="8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69E2B8E8-40FE-4909-BF7E-F158937D1D93}" type="slidenum">
              <a:rPr lang="en-US" altLang="zh-CN" smtClean="0"/>
              <a:pPr>
                <a:defRPr/>
              </a:pPr>
              <a:t>7</a:t>
            </a:fld>
            <a:endParaRPr lang="en-US" altLang="en-US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005" y="2421255"/>
            <a:ext cx="7370445" cy="247459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699792" y="6356350"/>
            <a:ext cx="5986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Source: </a:t>
            </a:r>
            <a:r>
              <a:rPr lang="zh-CN" altLang="en-US" sz="1400" dirty="0"/>
              <a:t>https://liu.diva-portal.org/smash/get/diva2:1256720/FULLTEXT01.pdf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3382F47-203F-4FC5-8C65-AB4227173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125537"/>
            <a:ext cx="8270875" cy="1007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800" kern="0" dirty="0">
                <a:ea typeface="SimSun" panose="02010600030101010101" pitchFamily="2" charset="-122"/>
              </a:rPr>
              <a:t>Directly multiply each delayed input with corresponding coefficient.</a:t>
            </a:r>
          </a:p>
        </p:txBody>
      </p:sp>
    </p:spTree>
    <p:extLst>
      <p:ext uri="{BB962C8B-B14F-4D97-AF65-F5344CB8AC3E}">
        <p14:creationId xmlns:p14="http://schemas.microsoft.com/office/powerpoint/2010/main" val="1580378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84213" y="200164"/>
            <a:ext cx="8259762" cy="707886"/>
          </a:xfrm>
        </p:spPr>
        <p:txBody>
          <a:bodyPr vert="horz" wrap="square" lIns="91440" tIns="45720" rIns="91440" bIns="45720" anchor="b" anchorCtr="0">
            <a:spAutoFit/>
          </a:bodyPr>
          <a:lstStyle/>
          <a:p>
            <a:pPr eaLnBrk="1" hangingPunct="1"/>
            <a:r>
              <a:rPr lang="en-US" altLang="en-US" sz="4000" dirty="0"/>
              <a:t>Justification</a:t>
            </a:r>
          </a:p>
        </p:txBody>
      </p:sp>
      <p:sp>
        <p:nvSpPr>
          <p:cNvPr id="20484" name="Slide Number Placeholder 1"/>
          <p:cNvSpPr txBox="1">
            <a:spLocks noGrp="1"/>
          </p:cNvSpPr>
          <p:nvPr>
            <p:ph type="sldNum" sz="quarter" idx="4"/>
          </p:nvPr>
        </p:nvSpPr>
        <p:spPr>
          <a:xfrm>
            <a:off x="6907213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marL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lvl="5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lvl="6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lvl="7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lvl="8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69E2B8E8-40FE-4909-BF7E-F158937D1D93}" type="slidenum">
              <a:rPr lang="en-US" altLang="zh-CN" smtClean="0"/>
              <a:pPr>
                <a:defRPr/>
              </a:pPr>
              <a:t>8</a:t>
            </a:fld>
            <a:endParaRPr lang="en-US" altLang="en-US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13259"/>
          <a:stretch>
            <a:fillRect/>
          </a:stretch>
        </p:blipFill>
        <p:spPr>
          <a:xfrm>
            <a:off x="216217" y="1436819"/>
            <a:ext cx="8711565" cy="19964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 r="39883"/>
          <a:stretch>
            <a:fillRect/>
          </a:stretch>
        </p:blipFill>
        <p:spPr>
          <a:xfrm>
            <a:off x="1888014" y="3933056"/>
            <a:ext cx="5852160" cy="1513205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2112169" y="4592186"/>
            <a:ext cx="5544820" cy="21590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ED92D7-CED8-4803-8FDB-FFD604D06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0673" y="5654368"/>
            <a:ext cx="6722654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zh-CN" sz="2400" kern="0" dirty="0">
                <a:ea typeface="SimSun" panose="02010600030101010101" pitchFamily="2" charset="-122"/>
              </a:rPr>
              <a:t>*Timing constraint: clock cycle = 10ns (100MHz) </a:t>
            </a:r>
          </a:p>
        </p:txBody>
      </p:sp>
    </p:spTree>
    <p:extLst>
      <p:ext uri="{BB962C8B-B14F-4D97-AF65-F5344CB8AC3E}">
        <p14:creationId xmlns:p14="http://schemas.microsoft.com/office/powerpoint/2010/main" val="2240856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84213" y="261719"/>
            <a:ext cx="8259762" cy="646331"/>
          </a:xfrm>
        </p:spPr>
        <p:txBody>
          <a:bodyPr vert="horz" wrap="square" lIns="91440" tIns="45720" rIns="91440" bIns="45720" anchor="b" anchorCtr="0">
            <a:spAutoFit/>
          </a:bodyPr>
          <a:lstStyle/>
          <a:p>
            <a:pPr eaLnBrk="1" hangingPunct="1"/>
            <a:r>
              <a:rPr lang="en-US" altLang="en-US" sz="3600" dirty="0">
                <a:sym typeface="+mn-ea"/>
              </a:rPr>
              <a:t>Methodology 2: Symmetry Structure</a:t>
            </a:r>
          </a:p>
        </p:txBody>
      </p:sp>
      <p:sp>
        <p:nvSpPr>
          <p:cNvPr id="20484" name="Slide Number Placeholder 1"/>
          <p:cNvSpPr txBox="1">
            <a:spLocks noGrp="1"/>
          </p:cNvSpPr>
          <p:nvPr>
            <p:ph type="sldNum" sz="quarter" idx="4"/>
          </p:nvPr>
        </p:nvSpPr>
        <p:spPr>
          <a:xfrm>
            <a:off x="6907213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marL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lvl="5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lvl="6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lvl="7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lvl="8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69E2B8E8-40FE-4909-BF7E-F158937D1D93}" type="slidenum">
              <a:rPr lang="en-US" altLang="zh-CN" smtClean="0"/>
              <a:pPr>
                <a:defRPr/>
              </a:pPr>
              <a:t>9</a:t>
            </a:fld>
            <a:endParaRPr lang="en-US" altLang="en-US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" name="图片 1" descr="s_coefficien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146660"/>
            <a:ext cx="3598071" cy="156476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r="3660"/>
          <a:stretch/>
        </p:blipFill>
        <p:spPr>
          <a:xfrm>
            <a:off x="3278508" y="3044935"/>
            <a:ext cx="5689351" cy="33604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699792" y="6356350"/>
            <a:ext cx="5986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Source: </a:t>
            </a:r>
            <a:r>
              <a:rPr lang="zh-CN" altLang="en-US" sz="1400" dirty="0"/>
              <a:t>https://liu.diva-portal.org/smash/get/diva2:1256720/FULLTEXT01.pdf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5E70A5-520F-4962-A8C1-82E94A397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125537"/>
            <a:ext cx="8270875" cy="1007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800" kern="0" dirty="0">
                <a:ea typeface="SimSun" panose="02010600030101010101" pitchFamily="2" charset="-122"/>
              </a:rPr>
              <a:t>Make use of impulse response symmetry: </a:t>
            </a:r>
            <a:r>
              <a:rPr lang="en-US" altLang="zh-CN" sz="2800" kern="0" dirty="0">
                <a:solidFill>
                  <a:srgbClr val="FF0000"/>
                </a:solidFill>
                <a:ea typeface="SimSun" panose="02010600030101010101" pitchFamily="2" charset="-122"/>
              </a:rPr>
              <a:t>h(n) = h(N-n)</a:t>
            </a:r>
          </a:p>
          <a:p>
            <a:r>
              <a:rPr lang="en-US" altLang="zh-CN" sz="2800" kern="0" dirty="0">
                <a:ea typeface="SimSun" panose="02010600030101010101" pitchFamily="2" charset="-122"/>
              </a:rPr>
              <a:t>Fold the delay pipeline, </a:t>
            </a:r>
            <a:r>
              <a:rPr lang="en-US" altLang="zh-CN" sz="2800" kern="0" dirty="0">
                <a:solidFill>
                  <a:srgbClr val="FF0000"/>
                </a:solidFill>
                <a:ea typeface="SimSun" panose="02010600030101010101" pitchFamily="2" charset="-122"/>
              </a:rPr>
              <a:t>multiplier usage reduced to half !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4927F77-1300-4642-B967-D5F80AFCC2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99" t="60152" r="49212" b="23283"/>
          <a:stretch/>
        </p:blipFill>
        <p:spPr>
          <a:xfrm>
            <a:off x="2496892" y="1731196"/>
            <a:ext cx="5439021" cy="373147"/>
          </a:xfrm>
          <a:prstGeom prst="rect">
            <a:avLst/>
          </a:prstGeom>
        </p:spPr>
      </p:pic>
      <p:sp>
        <p:nvSpPr>
          <p:cNvPr id="10" name="圆角矩形 5">
            <a:extLst>
              <a:ext uri="{FF2B5EF4-FFF2-40B4-BE49-F238E27FC236}">
                <a16:creationId xmlns:a16="http://schemas.microsoft.com/office/drawing/2014/main" id="{876C8A96-6EBE-4E29-AF3F-52768A5476E8}"/>
              </a:ext>
            </a:extLst>
          </p:cNvPr>
          <p:cNvSpPr/>
          <p:nvPr/>
        </p:nvSpPr>
        <p:spPr>
          <a:xfrm>
            <a:off x="3278508" y="5010666"/>
            <a:ext cx="5181924" cy="52322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7564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944,&quot;width&quot;:18540}"/>
</p:tagLst>
</file>

<file path=ppt/theme/theme1.xml><?xml version="1.0" encoding="utf-8"?>
<a:theme xmlns:a="http://schemas.openxmlformats.org/drawingml/2006/main" name="Theme1">
  <a:themeElements>
    <a:clrScheme name="2_Blends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2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DBB9D346-26B0-6E43-B3EE-BDD54075A47E}" vid="{331DECEE-C4BA-BD44-B27F-A23781666B7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68959</TotalTime>
  <Words>623</Words>
  <Application>Microsoft Office PowerPoint</Application>
  <PresentationFormat>全屏显示(4:3)</PresentationFormat>
  <Paragraphs>112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Arial</vt:lpstr>
      <vt:lpstr>Arial Black</vt:lpstr>
      <vt:lpstr>Cambria Math</vt:lpstr>
      <vt:lpstr>Corbel</vt:lpstr>
      <vt:lpstr>Times New Roman</vt:lpstr>
      <vt:lpstr>Wingdings</vt:lpstr>
      <vt:lpstr>Theme1</vt:lpstr>
      <vt:lpstr>Project Presentation</vt:lpstr>
      <vt:lpstr>FIR Mathematical Definition</vt:lpstr>
      <vt:lpstr>Lowpass Filter Design</vt:lpstr>
      <vt:lpstr>Filtering Coefficients Process</vt:lpstr>
      <vt:lpstr>Matlab Simulation</vt:lpstr>
      <vt:lpstr>Testbench Establishment</vt:lpstr>
      <vt:lpstr>Methodology 1: Direct Form Structure</vt:lpstr>
      <vt:lpstr>Justification</vt:lpstr>
      <vt:lpstr>Methodology 2: Symmetry Structure</vt:lpstr>
      <vt:lpstr>Justification</vt:lpstr>
      <vt:lpstr>Direct VS. Symmetry (Structure)</vt:lpstr>
      <vt:lpstr>Direct VS. Symmetry (Power)</vt:lpstr>
      <vt:lpstr>Direct VS. Symmetry (Usage)</vt:lpstr>
      <vt:lpstr>Direct VS. Symmetry (Timing)</vt:lpstr>
      <vt:lpstr>Another Trial: Use IP Cores</vt:lpstr>
      <vt:lpstr>Implementation on ZYNQ</vt:lpstr>
      <vt:lpstr>Implementation on ZYNQ</vt:lpstr>
      <vt:lpstr>Implementation on ZYNQ</vt:lpstr>
      <vt:lpstr>Implementation on ZYNQ</vt:lpstr>
      <vt:lpstr>Implementation on ZYNQ</vt:lpstr>
      <vt:lpstr>References</vt:lpstr>
    </vt:vector>
  </TitlesOfParts>
  <Company>Ashenden Designs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Peter Ashenden</dc:creator>
  <cp:lastModifiedBy>Yihua</cp:lastModifiedBy>
  <cp:revision>3511</cp:revision>
  <cp:lastPrinted>2021-07-09T06:27:12Z</cp:lastPrinted>
  <dcterms:created xsi:type="dcterms:W3CDTF">2008-07-27T22:34:41Z</dcterms:created>
  <dcterms:modified xsi:type="dcterms:W3CDTF">2021-12-10T03:34:24Z</dcterms:modified>
</cp:coreProperties>
</file>