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F675A-F06F-E96A-789F-580BF7154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B75FF9-A0FD-47C9-3643-030ACF134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3382F-9E42-ACAC-9C69-A96F4D91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29A3F-1E6F-BFD5-589C-ADB835DD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9E079-BF1C-F250-7681-142AEF2A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1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FD14C-92CF-9DBA-C8C3-FC7BCB3A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8E5D8-CEF1-4DBC-1D02-914127EB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320AA-8B48-5570-BF09-746CA20E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100E2-46B0-719A-01A2-0F2FF14F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A030C-9E5C-923E-1935-7B420E3F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4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A06FBF-2D81-A263-7A52-02C33BA67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68905-7111-30D4-2222-19128133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A7236-F2AF-EF54-23F6-1326E9A2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87144-F1F3-162F-5326-B2A651AE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E77B5-CF24-0962-3FA5-F5A39A0F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3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9F003-CBD2-DCCF-4C0D-3D524F30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910B6-BBC2-D5B9-78D1-E53632C5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E83B1-2075-FE33-19CF-37C7DD4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540FF-6FC6-B926-9DD8-1CA4586F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8066A-0917-A2DC-69F7-821D9B21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65CFA-55BE-5FF7-46F6-20BFEC65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46856-6AB9-812E-6CE0-D38C0CE3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742A9-B75C-350A-6B9E-8C2657E5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B251B-8140-EFEA-92F7-709AB96C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93B1C-D95B-3540-EBAC-8A6B93D5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0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10D8C-7C1E-F0E9-48E4-F7ED9D33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B25BB-3F03-69E6-F65C-9D97663CA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27B32-69A7-470F-4628-7CE24C766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8F3A6-6C46-476C-C83C-B2EF92C7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672FAD-17B1-2409-A717-3CAD04F8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1B0E7-EECB-D890-DEC7-45E1E688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8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F3C18-C98A-3B30-F58F-5906D922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5463C-C89A-BC06-58C7-E8030756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D90CAA-53B9-79FC-AD78-F3E56CD3B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15FB46-56AE-5D7A-47A6-0E436B1CA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28F4DF-DB05-0E39-E0D3-A9A326B6A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F47843-72ED-5872-E2E1-D625E8DD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F7AB89-E057-89CD-DD87-B7C43406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142347-AD8E-18C4-558F-009E38CB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5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92BAC-42ED-9031-69C5-5C04316A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49DE65-0C72-74BC-A646-EF44EBE0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A2AA6-3762-CEA1-5478-C637413C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97B643-3358-1416-9086-7A018B41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3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401938-1BD2-4EA7-70BE-D95DD1F2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6AC88-F0DA-6D90-293B-26B45157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5C7E5D-4AAC-A4F8-6533-A53506B2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8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807C-7EF7-5280-6270-F7D17231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94D9D-A297-B6C8-3A67-7A14EC47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E44602-F721-CE80-7E2F-68BDBDE46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86495-DB51-3758-1608-3EE828FC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A13DEB-3AC1-9A32-667B-5D16B242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B1B3B-2DCD-19F2-68F1-81C7014F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5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58965-D04D-74FD-E7FE-966B42AE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24F18-CD7E-0D5E-BDEF-0770ECC3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17593-26A7-9B1C-9770-869679C4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176BB-9F1C-58D8-F1A6-57C52883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E016-7638-4A56-B2A3-F457AB200E88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AABAA-46C4-E507-3962-AFE4F440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86B7-F7AC-4BD5-2361-555D6D7C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08BADB-458E-D101-E64D-2CD767DC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48A96-EA95-5EDD-47EE-521D0533A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1913E-F0DE-0B4D-5FA7-FAEDB9FB2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E016-7638-4A56-B2A3-F457AB200E88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60C65-3AF4-A3A4-CE00-0C28BBD58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21290-00A1-AE86-379E-D8374FF5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C8C34-A4CA-4B92-9F15-9B9D68BBA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8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yka_tsuzuki@sjtu.edu.c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works.com/help/hdlcoder/gs/example-generating-hdl-code-from-a-simulink-model.html" TargetMode="External"/><Relationship Id="rId3" Type="http://schemas.openxmlformats.org/officeDocument/2006/relationships/hyperlink" Target="https://digilent.com/reference/programmable-logic/arty-z7/start" TargetMode="External"/><Relationship Id="rId7" Type="http://schemas.openxmlformats.org/officeDocument/2006/relationships/hyperlink" Target="https://www.mathworks.com/help/hdlcoder/gs/basic-hdl-code-generation-with-the-workflow-adviso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help/hdlcoder/gs/system-design-with-hdl-code-generation-from-matlab-and-simulink.html" TargetMode="External"/><Relationship Id="rId5" Type="http://schemas.openxmlformats.org/officeDocument/2006/relationships/hyperlink" Target="https://xilinx.github.io/embeddedsw.github.io/gpio/doc/html/api/xgpio_8h.html" TargetMode="External"/><Relationship Id="rId4" Type="http://schemas.openxmlformats.org/officeDocument/2006/relationships/hyperlink" Target="https://digilent.com/reference/programmable-logic/arty-z7/reference-manual" TargetMode="External"/><Relationship Id="rId9" Type="http://schemas.openxmlformats.org/officeDocument/2006/relationships/hyperlink" Target="https://xilinx.github.io/Embedded-Design-Tutorials/docs/2022.1/build/html/docs/Introduction/Zynq7000-EDT/2-using-zynq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tivestate.com/products/tc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271D115-D130-45D2-934D-AA3336AFBCD6}"/>
              </a:ext>
            </a:extLst>
          </p:cNvPr>
          <p:cNvSpPr/>
          <p:nvPr/>
        </p:nvSpPr>
        <p:spPr>
          <a:xfrm>
            <a:off x="0" y="1809343"/>
            <a:ext cx="12192000" cy="262647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3FF3A5-690B-4386-B27A-082ED191C9A8}"/>
              </a:ext>
            </a:extLst>
          </p:cNvPr>
          <p:cNvSpPr txBox="1"/>
          <p:nvPr/>
        </p:nvSpPr>
        <p:spPr>
          <a:xfrm>
            <a:off x="428015" y="2210843"/>
            <a:ext cx="102626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/>
              <a:t>Lab #1</a:t>
            </a:r>
          </a:p>
          <a:p>
            <a:r>
              <a:rPr lang="en-US" altLang="zh-CN" sz="4000" b="1" dirty="0"/>
              <a:t>Introduction to Zynq &amp; Xilinx Vitis</a:t>
            </a:r>
            <a:endParaRPr lang="zh-CN" altLang="en-US" sz="4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1E0203-B05C-441F-9E8E-6B85BC33BF83}"/>
              </a:ext>
            </a:extLst>
          </p:cNvPr>
          <p:cNvSpPr txBox="1"/>
          <p:nvPr/>
        </p:nvSpPr>
        <p:spPr>
          <a:xfrm>
            <a:off x="428015" y="3660908"/>
            <a:ext cx="4947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ECE4810J System-on-Chip Design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50127B-2368-40D5-AB25-F8797B9A3923}"/>
              </a:ext>
            </a:extLst>
          </p:cNvPr>
          <p:cNvSpPr txBox="1"/>
          <p:nvPr/>
        </p:nvSpPr>
        <p:spPr>
          <a:xfrm>
            <a:off x="4523293" y="5053086"/>
            <a:ext cx="31454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Yihua Liu</a:t>
            </a:r>
          </a:p>
          <a:p>
            <a:pPr algn="ctr"/>
            <a:r>
              <a:rPr lang="en-US" altLang="zh-CN" sz="2000" b="1" dirty="0"/>
              <a:t>UM-SJTU Joint Institute</a:t>
            </a:r>
          </a:p>
          <a:p>
            <a:pPr algn="ctr"/>
            <a:r>
              <a:rPr lang="en-US" altLang="zh-CN" sz="2000" b="1" dirty="0">
                <a:hlinkClick r:id="rId2"/>
              </a:rPr>
              <a:t>ayka_tsuzuki@sjtu.edu.cn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Sept 19, 2022</a:t>
            </a:r>
            <a:endParaRPr lang="zh-CN" altLang="en-US" sz="2000" b="1" dirty="0"/>
          </a:p>
        </p:txBody>
      </p:sp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88981681-A087-4895-B825-DF72B0F35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5FCEF6-A4E5-4740-A263-843BD08C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7189-E0FA-456B-8557-27CA8559F03D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3" name="图片 2" descr="形状&#10;&#10;中度可信度描述已自动生成">
            <a:extLst>
              <a:ext uri="{FF2B5EF4-FFF2-40B4-BE49-F238E27FC236}">
                <a16:creationId xmlns:a16="http://schemas.microsoft.com/office/drawing/2014/main" id="{B6B6629C-7112-DA70-CCCC-B1594BC18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980" y="2210843"/>
            <a:ext cx="2285005" cy="167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0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XSCT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418289" y="1070286"/>
            <a:ext cx="115370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connect -host localhost -port 3121</a:t>
            </a:r>
          </a:p>
          <a:p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connect -</a:t>
            </a:r>
            <a:r>
              <a:rPr lang="en-US" altLang="zh-CN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url</a:t>
            </a:r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tcp:localhost:3121</a:t>
            </a:r>
          </a:p>
          <a:p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altLang="zh-CN" sz="2400" dirty="0">
                <a:latin typeface="Georgia" panose="02040502050405020303" pitchFamily="18" charset="0"/>
                <a:cs typeface="Cascadia Mono" panose="020B0609020000020004" pitchFamily="49" charset="0"/>
              </a:rPr>
              <a:t>Connect to </a:t>
            </a:r>
            <a:r>
              <a:rPr lang="en-US" altLang="zh-CN" sz="2400" dirty="0" err="1">
                <a:latin typeface="Georgia" panose="02040502050405020303" pitchFamily="18" charset="0"/>
                <a:cs typeface="Cascadia Mono" panose="020B0609020000020004" pitchFamily="49" charset="0"/>
              </a:rPr>
              <a:t>hw_server</a:t>
            </a:r>
            <a:r>
              <a:rPr lang="en-US" altLang="zh-CN" sz="2400" dirty="0">
                <a:latin typeface="Georgia" panose="02040502050405020303" pitchFamily="18" charset="0"/>
                <a:cs typeface="Cascadia Mono" panose="020B0609020000020004" pitchFamily="49" charset="0"/>
              </a:rPr>
              <a:t>/TCF agent on host localhost and port 3121</a:t>
            </a:r>
          </a:p>
          <a:p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disconnect &lt;channel-id&gt;</a:t>
            </a:r>
            <a:r>
              <a:rPr lang="en-US" altLang="zh-CN" sz="2400" dirty="0">
                <a:latin typeface="Georgia" panose="02040502050405020303" pitchFamily="18" charset="0"/>
              </a:rPr>
              <a:t>	Disconnect from specified channel</a:t>
            </a:r>
          </a:p>
          <a:p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targets</a:t>
            </a:r>
            <a:r>
              <a:rPr lang="en-US" altLang="zh-CN" sz="2400" dirty="0">
                <a:latin typeface="Georgia" panose="02040502050405020303" pitchFamily="18" charset="0"/>
              </a:rPr>
              <a:t>				List all targets</a:t>
            </a:r>
          </a:p>
          <a:p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targets -set -filter {name =~ "</a:t>
            </a:r>
            <a:r>
              <a:rPr lang="en-US" altLang="zh-CN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MicroBlaze</a:t>
            </a:r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*"} -index 0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	Set current target to target with name starting with "</a:t>
            </a:r>
            <a:r>
              <a:rPr lang="en-US" altLang="zh-CN" sz="2400" dirty="0" err="1">
                <a:latin typeface="Georgia" panose="02040502050405020303" pitchFamily="18" charset="0"/>
              </a:rPr>
              <a:t>MicroBlaze</a:t>
            </a:r>
            <a:r>
              <a:rPr lang="en-US" altLang="zh-CN" sz="2400" dirty="0">
                <a:latin typeface="Georgia" panose="02040502050405020303" pitchFamily="18" charset="0"/>
              </a:rPr>
              <a:t>" and which is on the first JTAG device</a:t>
            </a:r>
          </a:p>
          <a:p>
            <a:r>
              <a:rPr lang="en-US" altLang="zh-CN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rrd</a:t>
            </a:r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altLang="zh-CN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usr</a:t>
            </a:r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r8</a:t>
            </a:r>
            <a:r>
              <a:rPr lang="en-US" altLang="zh-CN" sz="2400" dirty="0">
                <a:latin typeface="Georgia" panose="02040502050405020303" pitchFamily="18" charset="0"/>
              </a:rPr>
              <a:t>				Read register r8 in group </a:t>
            </a:r>
            <a:r>
              <a:rPr lang="en-US" altLang="zh-CN" sz="2400" dirty="0" err="1">
                <a:latin typeface="Georgia" panose="02040502050405020303" pitchFamily="18" charset="0"/>
              </a:rPr>
              <a:t>usr</a:t>
            </a:r>
            <a:endParaRPr lang="en-US" altLang="zh-CN" sz="2400" dirty="0">
              <a:latin typeface="Georgia" panose="02040502050405020303" pitchFamily="18" charset="0"/>
            </a:endParaRPr>
          </a:p>
          <a:p>
            <a:r>
              <a:rPr lang="en-US" altLang="zh-CN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rwr</a:t>
            </a:r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altLang="zh-CN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usr</a:t>
            </a:r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r8 0x0</a:t>
            </a:r>
            <a:r>
              <a:rPr lang="en-US" altLang="zh-CN" sz="2400" dirty="0">
                <a:latin typeface="Georgia" panose="02040502050405020303" pitchFamily="18" charset="0"/>
              </a:rPr>
              <a:t>			Write 0x0 to register r8 in group </a:t>
            </a:r>
            <a:r>
              <a:rPr lang="en-US" altLang="zh-CN" sz="2400" dirty="0" err="1">
                <a:latin typeface="Georgia" panose="02040502050405020303" pitchFamily="18" charset="0"/>
              </a:rPr>
              <a:t>usr</a:t>
            </a:r>
            <a:endParaRPr lang="en-US" altLang="zh-CN" sz="2400" dirty="0">
              <a:latin typeface="Georgia" panose="02040502050405020303" pitchFamily="18" charset="0"/>
            </a:endParaRPr>
          </a:p>
          <a:p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state</a:t>
            </a:r>
            <a:r>
              <a:rPr lang="en-US" altLang="zh-CN" sz="2400" dirty="0">
                <a:latin typeface="Georgia" panose="02040502050405020303" pitchFamily="18" charset="0"/>
              </a:rPr>
              <a:t>	: return state  </a:t>
            </a:r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stop</a:t>
            </a:r>
            <a:r>
              <a:rPr lang="en-US" altLang="zh-CN" sz="2400" dirty="0">
                <a:latin typeface="Georgia" panose="02040502050405020303" pitchFamily="18" charset="0"/>
              </a:rPr>
              <a:t>: suspend  </a:t>
            </a:r>
            <a:r>
              <a:rPr lang="en-US" altLang="zh-CN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stp</a:t>
            </a:r>
            <a:r>
              <a:rPr lang="en-US" altLang="zh-CN" sz="2400" dirty="0">
                <a:latin typeface="Georgia" panose="02040502050405020303" pitchFamily="18" charset="0"/>
              </a:rPr>
              <a:t>: step into  </a:t>
            </a:r>
            <a:r>
              <a:rPr lang="en-US" altLang="zh-CN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nxt</a:t>
            </a:r>
            <a:r>
              <a:rPr lang="en-US" altLang="zh-CN" sz="2400" dirty="0">
                <a:latin typeface="Georgia" panose="02040502050405020303" pitchFamily="18" charset="0"/>
              </a:rPr>
              <a:t>: step over  </a:t>
            </a:r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con</a:t>
            </a:r>
            <a:r>
              <a:rPr lang="en-US" altLang="zh-CN" sz="2400" dirty="0">
                <a:latin typeface="Georgia" panose="02040502050405020303" pitchFamily="18" charset="0"/>
              </a:rPr>
              <a:t>: resume</a:t>
            </a:r>
          </a:p>
          <a:p>
            <a:r>
              <a:rPr lang="en-US" altLang="zh-CN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openhw</a:t>
            </a:r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/</a:t>
            </a:r>
            <a:r>
              <a:rPr lang="en-US" altLang="zh-CN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closehw</a:t>
            </a:r>
            <a:r>
              <a:rPr lang="en-US" altLang="zh-CN" sz="2400" dirty="0">
                <a:latin typeface="Georgia" panose="02040502050405020303" pitchFamily="18" charset="0"/>
              </a:rPr>
              <a:t>			Open/Close a hardware design from </a:t>
            </a:r>
            <a:r>
              <a:rPr lang="en-US" altLang="zh-CN" sz="2400" dirty="0" err="1">
                <a:latin typeface="Georgia" panose="02040502050405020303" pitchFamily="18" charset="0"/>
              </a:rPr>
              <a:t>Vivado</a:t>
            </a:r>
            <a:endParaRPr lang="en-US" altLang="zh-CN" sz="2400" dirty="0">
              <a:latin typeface="Georgia" panose="02040502050405020303" pitchFamily="18" charset="0"/>
            </a:endParaRPr>
          </a:p>
          <a:p>
            <a:r>
              <a:rPr lang="en-US" altLang="zh-CN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getws</a:t>
            </a:r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/</a:t>
            </a:r>
            <a:r>
              <a:rPr lang="en-US" altLang="zh-CN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setws</a:t>
            </a:r>
            <a:r>
              <a:rPr lang="en-US" altLang="zh-CN" sz="2400" dirty="0">
                <a:latin typeface="Georgia" panose="02040502050405020303" pitchFamily="18" charset="0"/>
              </a:rPr>
              <a:t>			Get/Set Vitis workspace</a:t>
            </a:r>
          </a:p>
          <a:p>
            <a:r>
              <a:rPr lang="en-US" altLang="zh-CN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importprojects</a:t>
            </a:r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&lt;path&gt;</a:t>
            </a:r>
            <a:r>
              <a:rPr lang="en-US" altLang="zh-CN" sz="2400" dirty="0">
                <a:latin typeface="Georgia" panose="02040502050405020303" pitchFamily="18" charset="0"/>
              </a:rPr>
              <a:t>	Import projects to workspace</a:t>
            </a:r>
          </a:p>
          <a:p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app: build, clean, config, create, list, remove, report, switch</a:t>
            </a:r>
          </a:p>
        </p:txBody>
      </p:sp>
    </p:spTree>
    <p:extLst>
      <p:ext uri="{BB962C8B-B14F-4D97-AF65-F5344CB8AC3E}">
        <p14:creationId xmlns:p14="http://schemas.microsoft.com/office/powerpoint/2010/main" val="428204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/>
              <a:t>XGpio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418289" y="1070286"/>
            <a:ext cx="11537006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  <a:cs typeface="Cascadia Mono" panose="020B0609020000020004" pitchFamily="49" charset="0"/>
              </a:rPr>
              <a:t>You may use the following functions of 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xgpio.h</a:t>
            </a:r>
            <a:r>
              <a:rPr lang="en-US" altLang="zh-CN" sz="2400" dirty="0">
                <a:latin typeface="Georgia" panose="02040502050405020303" pitchFamily="18" charset="0"/>
                <a:cs typeface="Cascadia Mono" panose="020B0609020000020004" pitchFamily="49" charset="0"/>
              </a:rPr>
              <a:t> in Lab #1:</a:t>
            </a:r>
          </a:p>
          <a:p>
            <a:endParaRPr lang="en-US" altLang="zh-CN" sz="2400" dirty="0">
              <a:latin typeface="Georgia" panose="02040502050405020303" pitchFamily="18" charset="0"/>
              <a:cs typeface="Cascadia Mono" panose="020B0609020000020004" pitchFamily="49" charset="0"/>
            </a:endParaRPr>
          </a:p>
          <a:p>
            <a:r>
              <a:rPr lang="pt-BR" altLang="zh-CN" sz="2000" dirty="0">
                <a:latin typeface="JetBrainsMono Nerd Font" pitchFamily="2" charset="0"/>
                <a:cs typeface="Cascadia Mono" panose="020B0609020000020004" pitchFamily="49" charset="0"/>
              </a:rPr>
              <a:t>int 	XGpio_Initialize (XGpio *InstancePtr, u16 DeviceId)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arial" panose="020B0604020202020204" pitchFamily="34" charset="0"/>
              </a:rPr>
              <a:t>	Initialize the </a:t>
            </a:r>
            <a:r>
              <a:rPr lang="en-US" altLang="zh-CN" sz="2000" dirty="0" err="1">
                <a:solidFill>
                  <a:srgbClr val="555555"/>
                </a:solidFill>
                <a:latin typeface="arial" panose="020B0604020202020204" pitchFamily="34" charset="0"/>
              </a:rPr>
              <a:t>XGpio</a:t>
            </a:r>
            <a:r>
              <a:rPr lang="en-US" altLang="zh-CN" sz="2000" dirty="0">
                <a:solidFill>
                  <a:srgbClr val="555555"/>
                </a:solidFill>
                <a:latin typeface="arial" panose="020B0604020202020204" pitchFamily="34" charset="0"/>
              </a:rPr>
              <a:t> instance provided by the caller based on the given </a:t>
            </a:r>
            <a:r>
              <a:rPr lang="en-US" altLang="zh-CN" sz="2000" dirty="0" err="1">
                <a:solidFill>
                  <a:srgbClr val="555555"/>
                </a:solidFill>
                <a:latin typeface="arial" panose="020B0604020202020204" pitchFamily="34" charset="0"/>
              </a:rPr>
              <a:t>DeviceID</a:t>
            </a:r>
            <a:r>
              <a:rPr lang="en-US" altLang="zh-CN" sz="2000" dirty="0">
                <a:solidFill>
                  <a:srgbClr val="555555"/>
                </a:solidFill>
                <a:latin typeface="arial" panose="020B0604020202020204" pitchFamily="34" charset="0"/>
              </a:rPr>
              <a:t>.</a:t>
            </a:r>
            <a:endParaRPr lang="pt-BR" altLang="zh-CN" sz="2000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XGpio_Config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 * 	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XGpio_LookupConfig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 (u16 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DeviceId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)</a:t>
            </a:r>
          </a:p>
          <a:p>
            <a:r>
              <a:rPr lang="en-US" altLang="zh-CN" sz="20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	Lookup the device configuration based on the unique device ID.</a:t>
            </a:r>
            <a:endParaRPr lang="en-US" altLang="zh-CN" sz="2000" dirty="0">
              <a:latin typeface="JetBrainsMono Nerd Font" pitchFamily="2" charset="0"/>
              <a:cs typeface="Cascadia Mono" panose="020B0609020000020004" pitchFamily="49" charset="0"/>
            </a:endParaRPr>
          </a:p>
          <a:p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int 	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XGpio_CfgInitialize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 (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XGpio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 *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InstancePtr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, 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XGpio_Config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 *Config, 					UINTPTR 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EffectiveAddr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arial" panose="020B0604020202020204" pitchFamily="34" charset="0"/>
              </a:rPr>
              <a:t>	Initialize the </a:t>
            </a:r>
            <a:r>
              <a:rPr lang="en-US" altLang="zh-CN" sz="2000" dirty="0" err="1">
                <a:solidFill>
                  <a:srgbClr val="555555"/>
                </a:solidFill>
                <a:latin typeface="arial" panose="020B0604020202020204" pitchFamily="34" charset="0"/>
              </a:rPr>
              <a:t>XGpio</a:t>
            </a:r>
            <a:r>
              <a:rPr lang="en-US" altLang="zh-CN" sz="2000" dirty="0">
                <a:solidFill>
                  <a:srgbClr val="555555"/>
                </a:solidFill>
                <a:latin typeface="arial" panose="020B0604020202020204" pitchFamily="34" charset="0"/>
              </a:rPr>
              <a:t> instance provided by the caller based on the given configuration data.</a:t>
            </a:r>
          </a:p>
          <a:p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void 	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XGpio_SetDataDirection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 (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XGpio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 *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InstancePtr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, unsigned Channel, u32 				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DirectionMask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)</a:t>
            </a:r>
          </a:p>
          <a:p>
            <a:r>
              <a:rPr lang="en-US" altLang="zh-CN" sz="20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	Set the input/output direction of all discrete signals for the specified GPIO channel.</a:t>
            </a:r>
            <a:endParaRPr lang="en-US" altLang="zh-CN" sz="2000" dirty="0">
              <a:latin typeface="JetBrainsMono Nerd Font" pitchFamily="2" charset="0"/>
              <a:cs typeface="Cascadia Mono" panose="020B0609020000020004" pitchFamily="49" charset="0"/>
            </a:endParaRPr>
          </a:p>
          <a:p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u32 	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XGpio_DiscreteRead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 (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XGpio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 *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InstancePtr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, unsigned Channel)</a:t>
            </a:r>
          </a:p>
          <a:p>
            <a:r>
              <a:rPr lang="en-US" altLang="zh-CN" sz="2000" dirty="0">
                <a:solidFill>
                  <a:srgbClr val="555555"/>
                </a:solidFill>
                <a:latin typeface="arial" panose="020B0604020202020204" pitchFamily="34" charset="0"/>
              </a:rPr>
              <a:t>	Read state of </a:t>
            </a:r>
            <a:r>
              <a:rPr lang="en-US" altLang="zh-CN" sz="2000" dirty="0" err="1">
                <a:solidFill>
                  <a:srgbClr val="555555"/>
                </a:solidFill>
                <a:latin typeface="arial" panose="020B0604020202020204" pitchFamily="34" charset="0"/>
              </a:rPr>
              <a:t>discretes</a:t>
            </a:r>
            <a:r>
              <a:rPr lang="en-US" altLang="zh-CN" sz="2000" dirty="0">
                <a:solidFill>
                  <a:srgbClr val="555555"/>
                </a:solidFill>
                <a:latin typeface="arial" panose="020B0604020202020204" pitchFamily="34" charset="0"/>
              </a:rPr>
              <a:t> for the specified GPIO channel.</a:t>
            </a:r>
          </a:p>
          <a:p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void 	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XGpio_DiscreteWrite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 (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XGpio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 *</a:t>
            </a:r>
            <a:r>
              <a:rPr lang="en-US" altLang="zh-CN" sz="2000" dirty="0" err="1">
                <a:latin typeface="JetBrainsMono Nerd Font" pitchFamily="2" charset="0"/>
                <a:cs typeface="Cascadia Mono" panose="020B0609020000020004" pitchFamily="49" charset="0"/>
              </a:rPr>
              <a:t>InstancePtr</a:t>
            </a:r>
            <a:r>
              <a:rPr lang="en-US" altLang="zh-CN" sz="2000" dirty="0">
                <a:latin typeface="JetBrainsMono Nerd Font" pitchFamily="2" charset="0"/>
                <a:cs typeface="Cascadia Mono" panose="020B0609020000020004" pitchFamily="49" charset="0"/>
              </a:rPr>
              <a:t>, unsigned Channel, u32 Mask)</a:t>
            </a:r>
          </a:p>
          <a:p>
            <a:r>
              <a:rPr lang="en-US" altLang="zh-CN" sz="20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	Write to </a:t>
            </a:r>
            <a:r>
              <a:rPr lang="en-US" altLang="zh-CN" sz="2000" b="0" i="0" dirty="0" err="1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discretes</a:t>
            </a:r>
            <a:r>
              <a:rPr lang="en-US" altLang="zh-CN" sz="2000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register for the specified GPIO channel.</a:t>
            </a:r>
            <a:endParaRPr lang="en-US" altLang="zh-CN" sz="2000" dirty="0">
              <a:latin typeface="JetBrainsMono Nerd Font" pitchFamily="2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235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Xilinx Vitis</a:t>
            </a:r>
            <a:endParaRPr lang="zh-CN" altLang="en-US" sz="3600" b="1" dirty="0"/>
          </a:p>
        </p:txBody>
      </p:sp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EB503351-4A80-56DE-B40A-1D453AB1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69" y="1720332"/>
            <a:ext cx="49149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209EB39-07F9-C2CB-6BD3-599EFB155CB6}"/>
              </a:ext>
            </a:extLst>
          </p:cNvPr>
          <p:cNvSpPr txBox="1"/>
          <p:nvPr/>
        </p:nvSpPr>
        <p:spPr>
          <a:xfrm>
            <a:off x="1723077" y="1205650"/>
            <a:ext cx="270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ambria" panose="02040503050406030204" pitchFamily="18" charset="0"/>
              </a:rPr>
              <a:t>Fig 7. Vitis Build Process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204F97-F636-2FEA-4F63-A85F9B83F68A}"/>
              </a:ext>
            </a:extLst>
          </p:cNvPr>
          <p:cNvSpPr txBox="1"/>
          <p:nvPr/>
        </p:nvSpPr>
        <p:spPr>
          <a:xfrm>
            <a:off x="6025243" y="1205650"/>
            <a:ext cx="609755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Georgia" panose="02040502050405020303" pitchFamily="18" charset="0"/>
                <a:cs typeface="Cascadia Mono" panose="020B0609020000020004" pitchFamily="49" charset="0"/>
              </a:rPr>
              <a:t>Vitis Build Targets: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Georgia" panose="02040502050405020303" pitchFamily="18" charset="0"/>
                <a:cs typeface="Cascadia Mono" panose="020B0609020000020004" pitchFamily="49" charset="0"/>
              </a:rPr>
              <a:t>Software Emulation (Linux only): </a:t>
            </a:r>
            <a:r>
              <a:rPr lang="en-US" altLang="zh-CN" sz="1600" dirty="0">
                <a:latin typeface="JetBrainsMonoMedium Nerd Font" panose="02010609020102050004" pitchFamily="50" charset="0"/>
                <a:cs typeface="Cascadia Mono" panose="020B0609020000020004" pitchFamily="49" charset="0"/>
              </a:rPr>
              <a:t>v++ -t </a:t>
            </a:r>
            <a:r>
              <a:rPr lang="en-US" altLang="zh-CN" sz="1600" dirty="0" err="1">
                <a:latin typeface="JetBrainsMonoMedium Nerd Font" panose="02010609020102050004" pitchFamily="50" charset="0"/>
                <a:cs typeface="Cascadia Mono" panose="020B0609020000020004" pitchFamily="49" charset="0"/>
              </a:rPr>
              <a:t>sw_emu</a:t>
            </a:r>
            <a:br>
              <a:rPr lang="en-US" altLang="zh-CN" dirty="0">
                <a:latin typeface="Georgia" panose="02040502050405020303" pitchFamily="18" charset="0"/>
                <a:cs typeface="Cascadia Mono" panose="020B0609020000020004" pitchFamily="49" charset="0"/>
              </a:rPr>
            </a:br>
            <a:r>
              <a:rPr lang="en-US" altLang="zh-CN" dirty="0">
                <a:latin typeface="Georgia" panose="02040502050405020303" pitchFamily="18" charset="0"/>
                <a:cs typeface="Cascadia Mono" panose="020B0609020000020004" pitchFamily="49" charset="0"/>
              </a:rPr>
              <a:t>Kernel code compiled to run on the host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Georgia" panose="02040502050405020303" pitchFamily="18" charset="0"/>
                <a:cs typeface="Cascadia Mono" panose="020B0609020000020004" pitchFamily="49" charset="0"/>
              </a:rPr>
              <a:t>Hardware Emulation (Linux only): </a:t>
            </a:r>
            <a:r>
              <a:rPr lang="en-US" altLang="zh-CN" sz="1600" dirty="0">
                <a:latin typeface="JetBrainsMonoMedium Nerd Font" panose="02010609020102050004" pitchFamily="50" charset="0"/>
                <a:cs typeface="Cascadia Mono" panose="020B0609020000020004" pitchFamily="49" charset="0"/>
              </a:rPr>
              <a:t>v++ -t </a:t>
            </a:r>
            <a:r>
              <a:rPr lang="en-US" altLang="zh-CN" sz="1600" dirty="0" err="1">
                <a:latin typeface="JetBrainsMonoMedium Nerd Font" panose="02010609020102050004" pitchFamily="50" charset="0"/>
                <a:cs typeface="Cascadia Mono" panose="020B0609020000020004" pitchFamily="49" charset="0"/>
              </a:rPr>
              <a:t>hw_emu</a:t>
            </a:r>
            <a:br>
              <a:rPr lang="en-US" altLang="zh-CN" sz="1800" dirty="0">
                <a:latin typeface="Georgia" panose="02040502050405020303" pitchFamily="18" charset="0"/>
                <a:cs typeface="Cascadia Mono" panose="020B0609020000020004" pitchFamily="49" charset="0"/>
              </a:rPr>
            </a:br>
            <a:r>
              <a:rPr lang="en-US" altLang="zh-CN" sz="1800" dirty="0">
                <a:latin typeface="Georgia" panose="02040502050405020303" pitchFamily="18" charset="0"/>
                <a:cs typeface="Cascadia Mono" panose="020B0609020000020004" pitchFamily="49" charset="0"/>
              </a:rPr>
              <a:t>Kernel code compiled into RTL run in simulator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ERROR: [v++ 82-987] Sorry, emulation flows are not yet supported on this 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Georgia" panose="02040502050405020303" pitchFamily="18" charset="0"/>
                <a:cs typeface="Cascadia Mono" panose="020B0609020000020004" pitchFamily="49" charset="0"/>
              </a:rPr>
              <a:t>Hardware: </a:t>
            </a:r>
            <a:r>
              <a:rPr lang="en-US" altLang="zh-CN" sz="1600" dirty="0">
                <a:latin typeface="JetBrainsMonoMedium Nerd Font" panose="02010609020102050004" pitchFamily="50" charset="0"/>
                <a:cs typeface="Cascadia Mono" panose="020B0609020000020004" pitchFamily="49" charset="0"/>
              </a:rPr>
              <a:t>v++ -t </a:t>
            </a:r>
            <a:r>
              <a:rPr lang="en-US" altLang="zh-CN" sz="1600" dirty="0" err="1">
                <a:latin typeface="JetBrainsMonoMedium Nerd Font" panose="02010609020102050004" pitchFamily="50" charset="0"/>
                <a:cs typeface="Cascadia Mono" panose="020B0609020000020004" pitchFamily="49" charset="0"/>
              </a:rPr>
              <a:t>hw</a:t>
            </a:r>
            <a:br>
              <a:rPr lang="en-US" altLang="zh-CN" dirty="0">
                <a:latin typeface="Georgia" panose="02040502050405020303" pitchFamily="18" charset="0"/>
                <a:cs typeface="Cascadia Mono" panose="020B0609020000020004" pitchFamily="49" charset="0"/>
              </a:rPr>
            </a:br>
            <a:r>
              <a:rPr lang="en-US" altLang="zh-CN" dirty="0">
                <a:latin typeface="Georgia" panose="02040502050405020303" pitchFamily="18" charset="0"/>
                <a:cs typeface="Cascadia Mono" panose="020B0609020000020004" pitchFamily="49" charset="0"/>
              </a:rPr>
              <a:t>Kernel code compiled into RTL implemented on FPGA</a:t>
            </a:r>
            <a:endParaRPr lang="en-US" altLang="zh-CN" sz="1800" dirty="0">
              <a:latin typeface="Georgia" panose="02040502050405020303" pitchFamily="18" charset="0"/>
              <a:cs typeface="Cascadia Mono" panose="020B06090200000200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DA4F4C-E3DB-273F-20F8-A7DA19DE5F03}"/>
              </a:ext>
            </a:extLst>
          </p:cNvPr>
          <p:cNvSpPr txBox="1"/>
          <p:nvPr/>
        </p:nvSpPr>
        <p:spPr>
          <a:xfrm>
            <a:off x="716869" y="4868531"/>
            <a:ext cx="491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Georgia" panose="02040502050405020303" pitchFamily="18" charset="0"/>
                <a:cs typeface="Cascadia Mono" panose="020B0609020000020004" pitchFamily="49" charset="0"/>
              </a:rPr>
              <a:t>XRT: Xilinx Runtime library</a:t>
            </a:r>
          </a:p>
        </p:txBody>
      </p:sp>
      <p:pic>
        <p:nvPicPr>
          <p:cNvPr id="1028" name="Picture 4" descr="img">
            <a:extLst>
              <a:ext uri="{FF2B5EF4-FFF2-40B4-BE49-F238E27FC236}">
                <a16:creationId xmlns:a16="http://schemas.microsoft.com/office/drawing/2014/main" id="{76B950C4-520D-BAD2-DA0B-EF3FACA4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92" y="3782681"/>
            <a:ext cx="489585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73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Reference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418289" y="1172922"/>
            <a:ext cx="1144013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dirty="0">
                <a:hlinkClick r:id="rId3"/>
              </a:rPr>
              <a:t>Arty Z7 - </a:t>
            </a:r>
            <a:r>
              <a:rPr lang="en-US" altLang="zh-CN" sz="2400" dirty="0" err="1">
                <a:hlinkClick r:id="rId3"/>
              </a:rPr>
              <a:t>Digilent</a:t>
            </a:r>
            <a:r>
              <a:rPr lang="en-US" altLang="zh-CN" sz="2400" dirty="0">
                <a:hlinkClick r:id="rId3"/>
              </a:rPr>
              <a:t> Reference</a:t>
            </a:r>
            <a:endParaRPr lang="en-US" altLang="zh-CN" sz="2400" dirty="0"/>
          </a:p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dirty="0">
                <a:hlinkClick r:id="rId4"/>
              </a:rPr>
              <a:t>Arty Z7 Reference Manual - </a:t>
            </a:r>
            <a:r>
              <a:rPr lang="en-US" altLang="zh-CN" sz="2400" dirty="0" err="1">
                <a:hlinkClick r:id="rId4"/>
              </a:rPr>
              <a:t>Digilent</a:t>
            </a:r>
            <a:r>
              <a:rPr lang="en-US" altLang="zh-CN" sz="2400" dirty="0">
                <a:hlinkClick r:id="rId4"/>
              </a:rPr>
              <a:t> Reference</a:t>
            </a:r>
            <a:endParaRPr lang="en-US" altLang="zh-CN" sz="2400" dirty="0"/>
          </a:p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dirty="0">
                <a:latin typeface="Georgia" panose="02040502050405020303" pitchFamily="18" charset="0"/>
              </a:rPr>
              <a:t>The Zynq Book: Embedded Processing with the ARM® Cortex®-A9 on the Xilinx® Zynq®-7000 All Programmable SoC</a:t>
            </a:r>
          </a:p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dirty="0">
                <a:latin typeface="Georgia" panose="02040502050405020303" pitchFamily="18" charset="0"/>
              </a:rPr>
              <a:t>UG1400 Vitis Unified Software Platform Documentation: Embedded Software Development (v2022.1)</a:t>
            </a:r>
          </a:p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dirty="0" err="1">
                <a:hlinkClick r:id="rId5"/>
              </a:rPr>
              <a:t>gpio</a:t>
            </a:r>
            <a:r>
              <a:rPr lang="en-US" altLang="zh-CN" sz="2400" dirty="0">
                <a:hlinkClick r:id="rId5"/>
              </a:rPr>
              <a:t>: </a:t>
            </a:r>
            <a:r>
              <a:rPr lang="en-US" altLang="zh-CN" sz="2400" dirty="0" err="1">
                <a:hlinkClick r:id="rId5"/>
              </a:rPr>
              <a:t>xgpio.h</a:t>
            </a:r>
            <a:r>
              <a:rPr lang="en-US" altLang="zh-CN" sz="2400" dirty="0">
                <a:hlinkClick r:id="rId5"/>
              </a:rPr>
              <a:t> File Reference (xilinx.github.io)</a:t>
            </a:r>
            <a:endParaRPr lang="en-US" altLang="zh-CN" sz="2400" dirty="0"/>
          </a:p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dirty="0">
                <a:hlinkClick r:id="rId6"/>
              </a:rPr>
              <a:t>System Design with HDL Code Generation from MATLAB and Simulink - MATLAB &amp; Simulink (mathworks.com)</a:t>
            </a:r>
            <a:endParaRPr lang="en-US" altLang="zh-CN" sz="2400" dirty="0"/>
          </a:p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dirty="0">
                <a:hlinkClick r:id="rId7"/>
              </a:rPr>
              <a:t>Basic HDL Code Generation and FPGA Synthesis from MATLAB - MATLAB &amp; Simulink (mathworks.com)</a:t>
            </a:r>
            <a:endParaRPr lang="en-US" altLang="zh-CN" sz="2400" dirty="0"/>
          </a:p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dirty="0">
                <a:hlinkClick r:id="rId8"/>
              </a:rPr>
              <a:t>Generate HDL Code from Simulink Model - MATLAB &amp; Simulink (mathworks.com)</a:t>
            </a:r>
            <a:endParaRPr lang="en-US" altLang="zh-CN" sz="2400" dirty="0"/>
          </a:p>
          <a:p>
            <a:pPr marL="457200" indent="-457200">
              <a:buClr>
                <a:schemeClr val="accent6"/>
              </a:buClr>
              <a:buFont typeface="+mj-ea"/>
              <a:buAutoNum type="circleNumDbPlain"/>
            </a:pPr>
            <a:r>
              <a:rPr lang="en-US" altLang="zh-CN" sz="2400" dirty="0">
                <a:hlinkClick r:id="rId9"/>
              </a:rPr>
              <a:t>Using the Zynq SoC Processing System — Embedded Design Tutorials 2022.1 documentation (xilinx.github.io)</a:t>
            </a:r>
            <a:endParaRPr lang="zh-CN" alt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5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2ED8F96B-5837-4227-977E-13160118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3B5320C-27B3-4E64-BD7A-34E8ADC712DF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79354E-E99A-465E-855A-BEC364AD3D15}"/>
              </a:ext>
            </a:extLst>
          </p:cNvPr>
          <p:cNvSpPr txBox="1"/>
          <p:nvPr/>
        </p:nvSpPr>
        <p:spPr>
          <a:xfrm>
            <a:off x="716869" y="25563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Overview</a:t>
            </a:r>
            <a:endParaRPr lang="zh-CN" altLang="en-US" sz="36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89FE6B-F590-4638-AC96-79E7377B42B8}"/>
              </a:ext>
            </a:extLst>
          </p:cNvPr>
          <p:cNvSpPr txBox="1"/>
          <p:nvPr/>
        </p:nvSpPr>
        <p:spPr>
          <a:xfrm>
            <a:off x="716869" y="1037441"/>
            <a:ext cx="9658772" cy="5184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2800" dirty="0"/>
              <a:t>  </a:t>
            </a:r>
            <a:r>
              <a:rPr lang="en-US" altLang="zh-CN" sz="2800" dirty="0">
                <a:latin typeface="Georgia" panose="02040502050405020303" pitchFamily="18" charset="0"/>
              </a:rPr>
              <a:t>Overview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2800" dirty="0">
                <a:latin typeface="Georgia" panose="02040502050405020303" pitchFamily="18" charset="0"/>
              </a:rPr>
              <a:t>  Arty-Z7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2800" dirty="0">
                <a:latin typeface="Georgia" panose="02040502050405020303" pitchFamily="18" charset="0"/>
              </a:rPr>
              <a:t>  Zynq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2800" dirty="0">
                <a:latin typeface="Georgia" panose="02040502050405020303" pitchFamily="18" charset="0"/>
              </a:rPr>
              <a:t>  Tool Command Language (TCL)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2800" dirty="0">
                <a:latin typeface="Georgia" panose="02040502050405020303" pitchFamily="18" charset="0"/>
              </a:rPr>
              <a:t>  Xilinx Software Command Tool (XSCT)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 startAt="7"/>
            </a:pPr>
            <a:r>
              <a:rPr lang="en-US" altLang="zh-CN" sz="2800" dirty="0">
                <a:latin typeface="Georgia" panose="02040502050405020303" pitchFamily="18" charset="0"/>
              </a:rPr>
              <a:t>  </a:t>
            </a:r>
            <a:r>
              <a:rPr lang="en-US" altLang="zh-CN" sz="2800" dirty="0" err="1">
                <a:latin typeface="Georgia" panose="02040502050405020303" pitchFamily="18" charset="0"/>
              </a:rPr>
              <a:t>Xgpio</a:t>
            </a:r>
            <a:endParaRPr lang="en-US" altLang="zh-CN" sz="2800" dirty="0">
              <a:latin typeface="Georgia" panose="02040502050405020303" pitchFamily="18" charset="0"/>
            </a:endParaRP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 startAt="7"/>
            </a:pPr>
            <a:r>
              <a:rPr lang="en-US" altLang="zh-CN" sz="2800" dirty="0">
                <a:latin typeface="Georgia" panose="02040502050405020303" pitchFamily="18" charset="0"/>
              </a:rPr>
              <a:t>  Xilinx Vitis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 startAt="7"/>
            </a:pPr>
            <a:r>
              <a:rPr lang="en-US" altLang="zh-CN" sz="2800" dirty="0">
                <a:latin typeface="Georgia" panose="02040502050405020303" pitchFamily="18" charset="0"/>
              </a:rPr>
              <a:t>  Reference</a:t>
            </a:r>
          </a:p>
        </p:txBody>
      </p:sp>
    </p:spTree>
    <p:extLst>
      <p:ext uri="{BB962C8B-B14F-4D97-AF65-F5344CB8AC3E}">
        <p14:creationId xmlns:p14="http://schemas.microsoft.com/office/powerpoint/2010/main" val="172490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2ED8F96B-5837-4227-977E-13160118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3B5320C-27B3-4E64-BD7A-34E8ADC712DF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79354E-E99A-465E-855A-BEC364AD3D15}"/>
              </a:ext>
            </a:extLst>
          </p:cNvPr>
          <p:cNvSpPr txBox="1"/>
          <p:nvPr/>
        </p:nvSpPr>
        <p:spPr>
          <a:xfrm>
            <a:off x="716869" y="25563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Overview</a:t>
            </a:r>
            <a:endParaRPr lang="zh-CN" altLang="en-US" sz="36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89FE6B-F590-4638-AC96-79E7377B42B8}"/>
              </a:ext>
            </a:extLst>
          </p:cNvPr>
          <p:cNvSpPr txBox="1"/>
          <p:nvPr/>
        </p:nvSpPr>
        <p:spPr>
          <a:xfrm>
            <a:off x="716869" y="1332689"/>
            <a:ext cx="11141554" cy="443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3200" dirty="0"/>
              <a:t>  </a:t>
            </a:r>
            <a:r>
              <a:rPr lang="en-US" altLang="zh-CN" sz="3200" dirty="0">
                <a:latin typeface="Georgia" panose="02040502050405020303" pitchFamily="18" charset="0"/>
              </a:rPr>
              <a:t>Lab 1: Xilinx Vitis on ZYNQ FPGA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3200" dirty="0">
                <a:latin typeface="Georgia" panose="02040502050405020303" pitchFamily="18" charset="0"/>
              </a:rPr>
              <a:t>  Lab 2: Xilinx Vitis HLS &amp; PYNQ on ZYNQ FPGA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3200" dirty="0">
                <a:latin typeface="Georgia" panose="02040502050405020303" pitchFamily="18" charset="0"/>
              </a:rPr>
              <a:t>  Lab 3: Xilinx Vitis HLS Optimization on ZYNQ FPGA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3200" dirty="0">
                <a:latin typeface="Georgia" panose="02040502050405020303" pitchFamily="18" charset="0"/>
              </a:rPr>
              <a:t>  Lab 4: ASIC Design Flow I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3200" dirty="0">
                <a:latin typeface="Georgia" panose="02040502050405020303" pitchFamily="18" charset="0"/>
              </a:rPr>
              <a:t>  Lab 5: ASIC Design Flow II</a:t>
            </a:r>
          </a:p>
          <a:p>
            <a:pPr marL="514350" indent="-514350">
              <a:lnSpc>
                <a:spcPct val="150000"/>
              </a:lnSpc>
              <a:buClr>
                <a:schemeClr val="accent5"/>
              </a:buClr>
              <a:buFont typeface="+mj-ea"/>
              <a:buAutoNum type="circleNumDbPlain"/>
            </a:pPr>
            <a:r>
              <a:rPr lang="en-US" altLang="zh-CN" sz="3200" dirty="0">
                <a:latin typeface="Georgia" panose="02040502050405020303" pitchFamily="18" charset="0"/>
              </a:rPr>
              <a:t>  Lab 6: ASIC Design Flow III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81A9CC-C788-4FC4-E04E-1BA82B494E91}"/>
              </a:ext>
            </a:extLst>
          </p:cNvPr>
          <p:cNvSpPr txBox="1"/>
          <p:nvPr/>
        </p:nvSpPr>
        <p:spPr>
          <a:xfrm>
            <a:off x="716869" y="5639242"/>
            <a:ext cx="10545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Reminder: </a:t>
            </a:r>
            <a:r>
              <a:rPr lang="en-US" altLang="zh-CN" sz="2800" u="sng" dirty="0">
                <a:latin typeface="Arial" panose="020B0604020202020204" pitchFamily="34" charset="0"/>
                <a:cs typeface="Arial" panose="020B0604020202020204" pitchFamily="34" charset="0"/>
              </a:rPr>
              <a:t>Active involvement in projects &amp; labs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including 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Piazza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lab attendance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will be counted into 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Participation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grades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9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182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Arty-Z7</a:t>
            </a:r>
            <a:endParaRPr lang="zh-CN" altLang="en-US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C4339D-BF43-B236-3561-BB06DA665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" y="1060300"/>
            <a:ext cx="7016626" cy="514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B920595-4CA5-56BB-019B-651F0E7CD5FC}"/>
              </a:ext>
            </a:extLst>
          </p:cNvPr>
          <p:cNvSpPr txBox="1"/>
          <p:nvPr/>
        </p:nvSpPr>
        <p:spPr>
          <a:xfrm>
            <a:off x="3389745" y="3470320"/>
            <a:ext cx="101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ZYNQ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646616-719D-9148-D44C-9BD56D1DB09F}"/>
              </a:ext>
            </a:extLst>
          </p:cNvPr>
          <p:cNvSpPr txBox="1"/>
          <p:nvPr/>
        </p:nvSpPr>
        <p:spPr>
          <a:xfrm>
            <a:off x="4298852" y="3470320"/>
            <a:ext cx="101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DDR3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00DD6C-AEE0-2DE9-00E2-EE9A157E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16" y="1278591"/>
            <a:ext cx="5969353" cy="484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533C7B-6825-D06D-52F8-B2ADC6730754}"/>
              </a:ext>
            </a:extLst>
          </p:cNvPr>
          <p:cNvSpPr txBox="1"/>
          <p:nvPr/>
        </p:nvSpPr>
        <p:spPr>
          <a:xfrm>
            <a:off x="2759094" y="1982679"/>
            <a:ext cx="112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Low Voltage Translator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98D8CE-926D-9CDD-A4CB-1971B4757BAA}"/>
              </a:ext>
            </a:extLst>
          </p:cNvPr>
          <p:cNvSpPr txBox="1"/>
          <p:nvPr/>
        </p:nvSpPr>
        <p:spPr>
          <a:xfrm>
            <a:off x="1689827" y="1994381"/>
            <a:ext cx="112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Low Voltage Translator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2947E7-F56E-DED6-4EB8-EA5D096ABB14}"/>
              </a:ext>
            </a:extLst>
          </p:cNvPr>
          <p:cNvSpPr txBox="1"/>
          <p:nvPr/>
        </p:nvSpPr>
        <p:spPr>
          <a:xfrm>
            <a:off x="10254222" y="2202980"/>
            <a:ext cx="88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CMOS</a:t>
            </a:r>
          </a:p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Oscillator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894CB6-17C4-70ED-7269-858E59573197}"/>
              </a:ext>
            </a:extLst>
          </p:cNvPr>
          <p:cNvSpPr txBox="1"/>
          <p:nvPr/>
        </p:nvSpPr>
        <p:spPr>
          <a:xfrm>
            <a:off x="10757185" y="1935278"/>
            <a:ext cx="988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USB 2.0</a:t>
            </a:r>
          </a:p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Transceiver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DEC4FF-2815-E8E7-1742-603620BAA5E5}"/>
              </a:ext>
            </a:extLst>
          </p:cNvPr>
          <p:cNvSpPr txBox="1"/>
          <p:nvPr/>
        </p:nvSpPr>
        <p:spPr>
          <a:xfrm>
            <a:off x="11251314" y="1792556"/>
            <a:ext cx="64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Switch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544EAD-5C1E-0AE1-72D1-0623D2779804}"/>
              </a:ext>
            </a:extLst>
          </p:cNvPr>
          <p:cNvSpPr txBox="1"/>
          <p:nvPr/>
        </p:nvSpPr>
        <p:spPr>
          <a:xfrm>
            <a:off x="7025951" y="4304009"/>
            <a:ext cx="988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SDIO Port</a:t>
            </a:r>
          </a:p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Expander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6A267D-E599-D757-38D7-40B1558121BB}"/>
              </a:ext>
            </a:extLst>
          </p:cNvPr>
          <p:cNvSpPr txBox="1"/>
          <p:nvPr/>
        </p:nvSpPr>
        <p:spPr>
          <a:xfrm>
            <a:off x="7661159" y="4403595"/>
            <a:ext cx="89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Auth Chip</a:t>
            </a:r>
          </a:p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8-SOIC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3CB1AE-590F-E792-671F-182C8C570358}"/>
              </a:ext>
            </a:extLst>
          </p:cNvPr>
          <p:cNvSpPr txBox="1"/>
          <p:nvPr/>
        </p:nvSpPr>
        <p:spPr>
          <a:xfrm>
            <a:off x="7025951" y="2986731"/>
            <a:ext cx="671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Serial NOR Flash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A5F41B-A23C-FDFE-41DA-73121A0098A7}"/>
              </a:ext>
            </a:extLst>
          </p:cNvPr>
          <p:cNvSpPr txBox="1"/>
          <p:nvPr/>
        </p:nvSpPr>
        <p:spPr>
          <a:xfrm>
            <a:off x="9247612" y="2467267"/>
            <a:ext cx="88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CMOS</a:t>
            </a:r>
          </a:p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Oscillator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42DA5A-5ED3-05BD-DFD9-029CE27E2317}"/>
              </a:ext>
            </a:extLst>
          </p:cNvPr>
          <p:cNvSpPr txBox="1"/>
          <p:nvPr/>
        </p:nvSpPr>
        <p:spPr>
          <a:xfrm>
            <a:off x="2158253" y="4884326"/>
            <a:ext cx="89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>
                <a:solidFill>
                  <a:srgbClr val="FF0000"/>
                </a:solidFill>
              </a:rPr>
              <a:t>SwitchingVoltage</a:t>
            </a:r>
            <a:r>
              <a:rPr lang="en-US" altLang="zh-CN" sz="1200" b="1" dirty="0">
                <a:solidFill>
                  <a:srgbClr val="FF0000"/>
                </a:solidFill>
              </a:rPr>
              <a:t> Regulator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75F68E-A6B3-9435-A123-A3E442F7125D}"/>
              </a:ext>
            </a:extLst>
          </p:cNvPr>
          <p:cNvSpPr txBox="1"/>
          <p:nvPr/>
        </p:nvSpPr>
        <p:spPr>
          <a:xfrm>
            <a:off x="10254222" y="4403594"/>
            <a:ext cx="8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LDO Regulator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Zynq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418289" y="1172922"/>
            <a:ext cx="631841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Georgia" panose="02040502050405020303" pitchFamily="18" charset="0"/>
              </a:rPr>
              <a:t>Zynq comprises two main parts: a Processing System (PS) formed around a dual-core ARM Cortex-A9 processor, and Programmable Logic (PL), which is equivalent to that of an FPGA. It also features integrated memory, a variety of peripherals, and high-speed communications interfaces. </a:t>
            </a:r>
            <a:r>
              <a:rPr lang="en-US" altLang="zh-CN" sz="2400" dirty="0">
                <a:latin typeface="Georgia" panose="02040502050405020303" pitchFamily="18" charset="0"/>
              </a:rPr>
              <a:t>The PL section is ideal for implementing high-speed logic, arithmetic and data flow subsystems, while the PS supports software routines and/or operating systems. Links between the PL and PS are made using industry standard Advanced </a:t>
            </a:r>
            <a:r>
              <a:rPr lang="en-US" altLang="zh-CN" sz="2400" dirty="0" err="1">
                <a:latin typeface="Georgia" panose="02040502050405020303" pitchFamily="18" charset="0"/>
              </a:rPr>
              <a:t>eXtensible</a:t>
            </a:r>
            <a:r>
              <a:rPr lang="en-US" altLang="zh-CN" sz="2400" dirty="0">
                <a:latin typeface="Georgia" panose="02040502050405020303" pitchFamily="18" charset="0"/>
              </a:rPr>
              <a:t> Interface (AXI) connections.</a:t>
            </a:r>
            <a:endParaRPr lang="zh-CN" altLang="en-US" sz="2400" dirty="0">
              <a:latin typeface="Georgia" panose="02040502050405020303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01EBA6-997E-865A-761A-EB0EE164D0FA}"/>
              </a:ext>
            </a:extLst>
          </p:cNvPr>
          <p:cNvSpPr txBox="1"/>
          <p:nvPr/>
        </p:nvSpPr>
        <p:spPr>
          <a:xfrm>
            <a:off x="6986291" y="1248397"/>
            <a:ext cx="4969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Fig 1. </a:t>
            </a:r>
            <a:r>
              <a:rPr lang="zh-CN" altLang="en-US" dirty="0">
                <a:latin typeface="Cambria" panose="02040503050406030204" pitchFamily="18" charset="0"/>
              </a:rPr>
              <a:t>A simplified model of the Zynq architecture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EAC9C09-03BC-C7FE-D1CB-61578D99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01" y="3292072"/>
            <a:ext cx="4581397" cy="33319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308FE0-DA53-C945-2C03-EE59C4F18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757" y="1600485"/>
            <a:ext cx="2841333" cy="18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6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Zynq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418289" y="1576428"/>
            <a:ext cx="63650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Design Reuse: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Intellectual Property (IP) functional blocks — corresponding to the peripheral components seen in Fig. 1, can be sources in different ways.</a:t>
            </a:r>
            <a:endParaRPr lang="zh-CN" altLang="en-US" sz="2400" dirty="0">
              <a:latin typeface="Georgia" panose="02040502050405020303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7E2789-6EC1-3090-753C-D726A3E39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58" y="1875454"/>
            <a:ext cx="3394472" cy="44451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D81AF2-6EC1-4F5E-E587-57B474AB9DAD}"/>
              </a:ext>
            </a:extLst>
          </p:cNvPr>
          <p:cNvSpPr txBox="1"/>
          <p:nvPr/>
        </p:nvSpPr>
        <p:spPr>
          <a:xfrm>
            <a:off x="6979298" y="1283211"/>
            <a:ext cx="521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Fig 2. A basic model of the design flow for Zynq SoC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41F713-EE19-C751-0299-D7F7A4DCC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551" y="3978895"/>
            <a:ext cx="5105842" cy="24233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CF044F-C425-3770-AF45-08F1D9D4D573}"/>
              </a:ext>
            </a:extLst>
          </p:cNvPr>
          <p:cNvSpPr txBox="1"/>
          <p:nvPr/>
        </p:nvSpPr>
        <p:spPr>
          <a:xfrm>
            <a:off x="1385551" y="3332564"/>
            <a:ext cx="5212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Fig 3. Locations of hard (ARM Cortex-A9) and soft (</a:t>
            </a:r>
            <a:r>
              <a:rPr lang="en-US" altLang="zh-CN" dirty="0" err="1">
                <a:latin typeface="Cambria" panose="02040503050406030204" pitchFamily="18" charset="0"/>
              </a:rPr>
              <a:t>MicroBlaze</a:t>
            </a:r>
            <a:r>
              <a:rPr lang="en-US" altLang="zh-CN" dirty="0">
                <a:latin typeface="Cambria" panose="02040503050406030204" pitchFamily="18" charset="0"/>
              </a:rPr>
              <a:t>) processors on a Zynq device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5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Zynq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418289" y="1315186"/>
            <a:ext cx="57958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Features of PL: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Configurable Logic Block (CLB)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Slice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(6-input) Lookup Table (LUT) 53200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Flip-flop (FF) 106400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Switch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Carry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Input / Output Blocks (IOBs)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DSP48E1: high-speed arithmetic 220</a:t>
            </a:r>
          </a:p>
          <a:p>
            <a:pPr indent="-457200"/>
            <a:r>
              <a:rPr lang="en-US" altLang="zh-CN" sz="2400" dirty="0">
                <a:latin typeface="Georgia" panose="02040502050405020303" pitchFamily="18" charset="0"/>
              </a:rPr>
              <a:t>Block RAMs (BRAMs): can implement RAM, ROM, and FIFO buffers 280</a:t>
            </a:r>
          </a:p>
          <a:p>
            <a:pPr indent="-457200"/>
            <a:r>
              <a:rPr lang="en-US" altLang="zh-CN" sz="2400" dirty="0">
                <a:latin typeface="Georgia" panose="02040502050405020303" pitchFamily="18" charset="0"/>
              </a:rPr>
              <a:t>GPIO / </a:t>
            </a:r>
            <a:r>
              <a:rPr lang="en-US" altLang="zh-CN" sz="2400" dirty="0" err="1">
                <a:latin typeface="Georgia" panose="02040502050405020303" pitchFamily="18" charset="0"/>
              </a:rPr>
              <a:t>SelectIO</a:t>
            </a:r>
            <a:r>
              <a:rPr lang="en-US" altLang="zh-CN" sz="2400" dirty="0">
                <a:latin typeface="Georgia" panose="02040502050405020303" pitchFamily="18" charset="0"/>
              </a:rPr>
              <a:t>: HP 200 / HS 0</a:t>
            </a:r>
          </a:p>
          <a:p>
            <a:pPr indent="-457200"/>
            <a:r>
              <a:rPr lang="en-US" altLang="zh-CN" sz="2400" dirty="0">
                <a:latin typeface="Georgia" panose="02040502050405020303" pitchFamily="18" charset="0"/>
              </a:rPr>
              <a:t>GTX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Transceivers: comm interface blocks</a:t>
            </a:r>
          </a:p>
          <a:p>
            <a:pPr indent="-457200"/>
            <a:r>
              <a:rPr lang="en-US" altLang="zh-CN" sz="2400" dirty="0">
                <a:latin typeface="Georgia" panose="02040502050405020303" pitchFamily="18" charset="0"/>
              </a:rPr>
              <a:t>XADC, Clocks, and JTAG for debug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D81AF2-6EC1-4F5E-E587-57B474AB9DAD}"/>
              </a:ext>
            </a:extLst>
          </p:cNvPr>
          <p:cNvSpPr txBox="1"/>
          <p:nvPr/>
        </p:nvSpPr>
        <p:spPr>
          <a:xfrm>
            <a:off x="6791900" y="1315186"/>
            <a:ext cx="506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Fig 4. The logic fabric and its constituent elements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D8BE7F-D594-00AB-7193-B99EA4AE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913" y="1652543"/>
            <a:ext cx="5494496" cy="47324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03818A-D3C4-095C-1BDA-9EAE8A1CE2DA}"/>
              </a:ext>
            </a:extLst>
          </p:cNvPr>
          <p:cNvSpPr txBox="1"/>
          <p:nvPr/>
        </p:nvSpPr>
        <p:spPr>
          <a:xfrm>
            <a:off x="7417838" y="411462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XADC block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2A85906-DADA-B9E3-37B9-E32B95E0067A}"/>
              </a:ext>
            </a:extLst>
          </p:cNvPr>
          <p:cNvSpPr/>
          <p:nvPr/>
        </p:nvSpPr>
        <p:spPr>
          <a:xfrm rot="19843278">
            <a:off x="8683438" y="3936330"/>
            <a:ext cx="911395" cy="149633"/>
          </a:xfrm>
          <a:prstGeom prst="rightArrow">
            <a:avLst>
              <a:gd name="adj1" fmla="val 19684"/>
              <a:gd name="adj2" fmla="val 85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BFD9EC-46F1-BE61-2615-C34C5CC69F1E}"/>
              </a:ext>
            </a:extLst>
          </p:cNvPr>
          <p:cNvSpPr txBox="1"/>
          <p:nvPr/>
        </p:nvSpPr>
        <p:spPr>
          <a:xfrm>
            <a:off x="6186792" y="634271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tiles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E36FFD8-0F42-D9D1-9F8F-6BDF35E626FE}"/>
              </a:ext>
            </a:extLst>
          </p:cNvPr>
          <p:cNvSpPr/>
          <p:nvPr/>
        </p:nvSpPr>
        <p:spPr>
          <a:xfrm rot="18890228">
            <a:off x="6429691" y="6141137"/>
            <a:ext cx="497132" cy="144216"/>
          </a:xfrm>
          <a:prstGeom prst="rightArrow">
            <a:avLst>
              <a:gd name="adj1" fmla="val 19684"/>
              <a:gd name="adj2" fmla="val 56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9E94BF-0A95-C4B8-914A-E46A68A6B168}"/>
              </a:ext>
            </a:extLst>
          </p:cNvPr>
          <p:cNvSpPr txBox="1"/>
          <p:nvPr/>
        </p:nvSpPr>
        <p:spPr>
          <a:xfrm>
            <a:off x="7256294" y="634850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RAM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DFCD1597-38CC-83CD-A242-2D89E413DA26}"/>
              </a:ext>
            </a:extLst>
          </p:cNvPr>
          <p:cNvSpPr/>
          <p:nvPr/>
        </p:nvSpPr>
        <p:spPr>
          <a:xfrm rot="16200000">
            <a:off x="7577092" y="6148741"/>
            <a:ext cx="374950" cy="208268"/>
          </a:xfrm>
          <a:prstGeom prst="rightArrow">
            <a:avLst>
              <a:gd name="adj1" fmla="val 19684"/>
              <a:gd name="adj2" fmla="val 56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C4EB8F-9DEC-74C5-8685-37FD7600F8C9}"/>
              </a:ext>
            </a:extLst>
          </p:cNvPr>
          <p:cNvSpPr txBox="1"/>
          <p:nvPr/>
        </p:nvSpPr>
        <p:spPr>
          <a:xfrm>
            <a:off x="11177745" y="4619484"/>
            <a:ext cx="994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A5EBC58-A9D5-F007-9ED3-5CD2B019B608}"/>
              </a:ext>
            </a:extLst>
          </p:cNvPr>
          <p:cNvSpPr/>
          <p:nvPr/>
        </p:nvSpPr>
        <p:spPr>
          <a:xfrm rot="10800000">
            <a:off x="10219734" y="4749941"/>
            <a:ext cx="976673" cy="148629"/>
          </a:xfrm>
          <a:prstGeom prst="rightArrow">
            <a:avLst>
              <a:gd name="adj1" fmla="val 19684"/>
              <a:gd name="adj2" fmla="val 853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FE910B-BED2-6D64-440E-9C4C9F26C47F}"/>
              </a:ext>
            </a:extLst>
          </p:cNvPr>
          <p:cNvSpPr txBox="1"/>
          <p:nvPr/>
        </p:nvSpPr>
        <p:spPr>
          <a:xfrm>
            <a:off x="9617992" y="633076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GTX transceivers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64C1D0D8-14A5-11A9-ABD1-E7618AB8CFC9}"/>
              </a:ext>
            </a:extLst>
          </p:cNvPr>
          <p:cNvSpPr/>
          <p:nvPr/>
        </p:nvSpPr>
        <p:spPr>
          <a:xfrm rot="16200000">
            <a:off x="10624729" y="6093364"/>
            <a:ext cx="374950" cy="208268"/>
          </a:xfrm>
          <a:prstGeom prst="rightArrow">
            <a:avLst>
              <a:gd name="adj1" fmla="val 19684"/>
              <a:gd name="adj2" fmla="val 56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7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Zynq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716869" y="1070286"/>
            <a:ext cx="111415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IP-XACT</a:t>
            </a:r>
            <a:r>
              <a:rPr lang="en-US" altLang="zh-CN" sz="2400" dirty="0">
                <a:latin typeface="Georgia" panose="02040502050405020303" pitchFamily="18" charset="0"/>
              </a:rPr>
              <a:t>: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The IP-XACT standard is an </a:t>
            </a:r>
            <a:r>
              <a:rPr lang="en-US" altLang="zh-CN" sz="2400" dirty="0" err="1">
                <a:latin typeface="Georgia" panose="02040502050405020303" pitchFamily="18" charset="0"/>
              </a:rPr>
              <a:t>eXtensible</a:t>
            </a:r>
            <a:r>
              <a:rPr lang="en-US" altLang="zh-CN" sz="2400" dirty="0">
                <a:latin typeface="Georgia" panose="02040502050405020303" pitchFamily="18" charset="0"/>
              </a:rPr>
              <a:t> Markup Language (XML) schema for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documenting IP using metadata, developed by the SPIRIT Consortium, now managed by </a:t>
            </a:r>
            <a:r>
              <a:rPr lang="en-US" altLang="zh-CN" sz="2400" dirty="0" err="1">
                <a:latin typeface="Georgia" panose="02040502050405020303" pitchFamily="18" charset="0"/>
              </a:rPr>
              <a:t>Accellera</a:t>
            </a:r>
            <a:r>
              <a:rPr lang="en-US" altLang="zh-CN" sz="2400" dirty="0">
                <a:latin typeface="Georgia" panose="02040502050405020303" pitchFamily="18" charset="0"/>
              </a:rPr>
              <a:t> Systems Initiative.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First-Stage Bootloader (</a:t>
            </a:r>
            <a:r>
              <a:rPr lang="en-US" altLang="zh-CN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FSBL</a:t>
            </a:r>
            <a:r>
              <a:rPr lang="en-US" altLang="zh-CN" sz="2400" dirty="0">
                <a:latin typeface="Georgia" panose="02040502050405020303" pitchFamily="18" charset="0"/>
              </a:rPr>
              <a:t>):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The FSBL is a section of code contained in the MBR (Master Boot Record)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r>
              <a:rPr lang="en-US" altLang="zh-CN" sz="2400" dirty="0">
                <a:latin typeface="Georgia" panose="02040502050405020303" pitchFamily="18" charset="0"/>
              </a:rPr>
              <a:t>Possible boot sources: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NAND Flash, NOR Flash, QSPI Flash, SD Card, JTAG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The FSBL is loaded into the OCM (On-Chip Memory)</a:t>
            </a:r>
          </a:p>
          <a:p>
            <a:r>
              <a:rPr lang="en-US" altLang="zh-CN" sz="2400" dirty="0">
                <a:latin typeface="Georgia" panose="02040502050405020303" pitchFamily="18" charset="0"/>
              </a:rPr>
              <a:t>by the boot ROM after the initial boot period.</a:t>
            </a:r>
          </a:p>
          <a:p>
            <a:r>
              <a:rPr lang="en-US" altLang="zh-CN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BootGen</a:t>
            </a:r>
            <a:r>
              <a:rPr lang="en-US" altLang="zh-CN" sz="2400" dirty="0">
                <a:latin typeface="Georgia" panose="02040502050405020303" pitchFamily="18" charset="0"/>
              </a:rPr>
              <a:t>: a standalone app to generate bootable images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F6D3C1-BA41-26E6-F797-4C2366802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69" y="3331955"/>
            <a:ext cx="5814564" cy="12269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0340B1-9ED0-4AD3-8CD4-389C32C24C5E}"/>
              </a:ext>
            </a:extLst>
          </p:cNvPr>
          <p:cNvSpPr txBox="1"/>
          <p:nvPr/>
        </p:nvSpPr>
        <p:spPr>
          <a:xfrm>
            <a:off x="2045718" y="4493564"/>
            <a:ext cx="3156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Fig 5. Zynq Linux boot process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C75E5A-6470-0C5B-694E-0A944CF79C85}"/>
              </a:ext>
            </a:extLst>
          </p:cNvPr>
          <p:cNvSpPr txBox="1"/>
          <p:nvPr/>
        </p:nvSpPr>
        <p:spPr>
          <a:xfrm>
            <a:off x="8324426" y="6076491"/>
            <a:ext cx="3030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ambria" panose="02040503050406030204" pitchFamily="18" charset="0"/>
              </a:rPr>
              <a:t>Fig 6. Required files for Zynq Linux boot medium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84D8354-7DBA-15EB-9B59-5FF6105C7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282" y="3331477"/>
            <a:ext cx="3337849" cy="279678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87CC9B6B-2EFB-9FFC-1635-50DD51910BF6}"/>
              </a:ext>
            </a:extLst>
          </p:cNvPr>
          <p:cNvSpPr/>
          <p:nvPr/>
        </p:nvSpPr>
        <p:spPr>
          <a:xfrm>
            <a:off x="5924940" y="5119801"/>
            <a:ext cx="118498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98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14230-92A1-FB4B-2E2B-98A4CF20A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22" y="293046"/>
            <a:ext cx="3314700" cy="57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5CA347-BD56-A151-EB40-86FBBE33C8B0}"/>
              </a:ext>
            </a:extLst>
          </p:cNvPr>
          <p:cNvSpPr/>
          <p:nvPr/>
        </p:nvSpPr>
        <p:spPr>
          <a:xfrm>
            <a:off x="418289" y="1014582"/>
            <a:ext cx="1153700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</a:schemeClr>
              </a:gs>
              <a:gs pos="22000">
                <a:schemeClr val="accent1">
                  <a:lumMod val="45000"/>
                  <a:lumOff val="55000"/>
                </a:schemeClr>
              </a:gs>
              <a:gs pos="95918">
                <a:srgbClr val="FFCCFF"/>
              </a:gs>
              <a:gs pos="69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8AFFCB-1C7D-4BA9-69CD-E81CCCBBFB04}"/>
              </a:ext>
            </a:extLst>
          </p:cNvPr>
          <p:cNvSpPr txBox="1"/>
          <p:nvPr/>
        </p:nvSpPr>
        <p:spPr>
          <a:xfrm>
            <a:off x="716869" y="255630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/>
              <a:t>Tcl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3062C-3367-3A55-6961-4EA42C096972}"/>
              </a:ext>
            </a:extLst>
          </p:cNvPr>
          <p:cNvSpPr txBox="1"/>
          <p:nvPr/>
        </p:nvSpPr>
        <p:spPr>
          <a:xfrm>
            <a:off x="716869" y="1060301"/>
            <a:ext cx="1077963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Tcl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(pronounced “tickle”) is a high-level, general-purpose, interpreted, dynamic programming language created in 1988. The popular combination of </a:t>
            </a:r>
            <a:r>
              <a:rPr lang="en-US" altLang="zh-CN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Tcl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with the Tk extension is referred to as </a:t>
            </a:r>
            <a:r>
              <a:rPr lang="en-US" altLang="zh-CN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Tcl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/Tk and enables building a GUI natively in </a:t>
            </a:r>
            <a:r>
              <a:rPr lang="en-US" altLang="zh-CN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Tcl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zh-CN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Tcl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/Tk is included in the standard Python installation in the form of </a:t>
            </a:r>
            <a:r>
              <a:rPr lang="en-US" altLang="zh-CN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zh-CN" sz="24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2400" dirty="0" err="1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Tclsh</a:t>
            </a: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 is bundled in some distributions of Windows/MacOS/Linux; if not, install </a:t>
            </a:r>
            <a:r>
              <a:rPr lang="en-US" altLang="zh-CN" sz="2400" dirty="0" err="1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  <a:hlinkClick r:id="rId3"/>
              </a:rPr>
              <a:t>ActiveTcl</a:t>
            </a: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.</a:t>
            </a:r>
          </a:p>
          <a:p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  <a:cs typeface="Cascadia Mono" panose="020B0609020000020004" pitchFamily="49" charset="0"/>
            </a:endParaRPr>
          </a:p>
          <a:p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You will use </a:t>
            </a:r>
            <a:r>
              <a:rPr lang="en-US" altLang="zh-CN" sz="2400" dirty="0" err="1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Tcl</a:t>
            </a: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 in </a:t>
            </a:r>
            <a:r>
              <a:rPr lang="en-US" altLang="zh-CN" sz="2400" i="1" dirty="0" err="1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Vivado</a:t>
            </a:r>
            <a:r>
              <a:rPr lang="en-US" altLang="zh-CN" sz="2400" i="1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 2022.1 </a:t>
            </a:r>
            <a:r>
              <a:rPr lang="en-US" altLang="zh-CN" sz="2400" i="1" dirty="0" err="1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Tcl</a:t>
            </a:r>
            <a:endParaRPr lang="en-US" altLang="zh-CN" sz="2400" i="1" dirty="0">
              <a:solidFill>
                <a:srgbClr val="202122"/>
              </a:solidFill>
              <a:latin typeface="Arial" panose="020B0604020202020204" pitchFamily="34" charset="0"/>
              <a:cs typeface="Cascadia Mono" panose="020B0609020000020004" pitchFamily="49" charset="0"/>
            </a:endParaRPr>
          </a:p>
          <a:p>
            <a:r>
              <a:rPr lang="en-US" altLang="zh-CN" sz="2400" i="1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Shell</a:t>
            </a: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 most of the time.</a:t>
            </a:r>
          </a:p>
          <a:p>
            <a:endParaRPr lang="en-US" altLang="zh-CN" sz="2400" dirty="0">
              <a:solidFill>
                <a:srgbClr val="202122"/>
              </a:solidFill>
              <a:latin typeface="Arial" panose="020B0604020202020204" pitchFamily="34" charset="0"/>
              <a:cs typeface="Cascadia Mono" panose="020B0609020000020004" pitchFamily="49" charset="0"/>
            </a:endParaRPr>
          </a:p>
          <a:p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Please read and play</a:t>
            </a:r>
          </a:p>
          <a:p>
            <a:r>
              <a:rPr lang="en-US" altLang="zh-CN" sz="2400" i="1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Reduced </a:t>
            </a:r>
            <a:r>
              <a:rPr lang="en-US" altLang="zh-CN" sz="2400" i="1" dirty="0" err="1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Tcl</a:t>
            </a:r>
            <a:r>
              <a:rPr lang="en-US" altLang="zh-CN" sz="2400" i="1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 Tutorial All-in-One.pdf</a:t>
            </a:r>
          </a:p>
          <a:p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on Canvas Files-&gt;Reading Materials</a:t>
            </a:r>
          </a:p>
          <a:p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-&gt;Literatures up</a:t>
            </a:r>
            <a:r>
              <a:rPr lang="zh-CN" altLang="en-US" sz="2400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 </a:t>
            </a: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to</a:t>
            </a:r>
            <a:r>
              <a:rPr lang="zh-CN" altLang="en-US" sz="2400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 </a:t>
            </a:r>
            <a:r>
              <a:rPr lang="en-US" altLang="zh-CN" sz="2400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Chapter</a:t>
            </a:r>
            <a:r>
              <a:rPr lang="zh-CN" altLang="en-US" sz="2400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 </a:t>
            </a:r>
            <a:r>
              <a:rPr lang="en-US" altLang="zh-CN" sz="2400" i="1" dirty="0">
                <a:solidFill>
                  <a:srgbClr val="202122"/>
                </a:solidFill>
                <a:latin typeface="Arial" panose="020B0604020202020204" pitchFamily="34" charset="0"/>
                <a:cs typeface="Cascadia Mono" panose="020B0609020000020004" pitchFamily="49" charset="0"/>
              </a:rPr>
              <a:t>String</a:t>
            </a:r>
            <a:endParaRPr lang="en-US" altLang="zh-CN" sz="2400" i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49768C-F958-07C3-3E9A-7CE1DA927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268" y="3419014"/>
            <a:ext cx="6021103" cy="31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0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1294</Words>
  <Application>Microsoft Office PowerPoint</Application>
  <PresentationFormat>宽屏</PresentationFormat>
  <Paragraphs>151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Arial</vt:lpstr>
      <vt:lpstr>Arial</vt:lpstr>
      <vt:lpstr>Cambria</vt:lpstr>
      <vt:lpstr>Cascadia Mono</vt:lpstr>
      <vt:lpstr>Georgia</vt:lpstr>
      <vt:lpstr>JetBrainsMono Nerd Font</vt:lpstr>
      <vt:lpstr>JetBrainsMonoMedium Nerd Font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Yihua</dc:creator>
  <cp:lastModifiedBy>Liu Yihua</cp:lastModifiedBy>
  <cp:revision>162</cp:revision>
  <dcterms:created xsi:type="dcterms:W3CDTF">2022-09-14T06:25:11Z</dcterms:created>
  <dcterms:modified xsi:type="dcterms:W3CDTF">2022-09-19T09:51:53Z</dcterms:modified>
</cp:coreProperties>
</file>