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71" r:id="rId8"/>
    <p:sldId id="268" r:id="rId9"/>
    <p:sldId id="272" r:id="rId10"/>
    <p:sldId id="273" r:id="rId11"/>
    <p:sldId id="274" r:id="rId12"/>
    <p:sldId id="267" r:id="rId13"/>
    <p:sldId id="275" r:id="rId14"/>
    <p:sldId id="269" r:id="rId15"/>
    <p:sldId id="276" r:id="rId16"/>
    <p:sldId id="277" r:id="rId17"/>
    <p:sldId id="263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675A-F06F-E96A-789F-580BF715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75FF9-A0FD-47C9-3643-030ACF134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3382F-9E42-ACAC-9C69-A96F4D9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9A3F-1E6F-BFD5-589C-ADB835DD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9E079-BF1C-F250-7681-142AEF2A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D14C-92CF-9DBA-C8C3-FC7BCB3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8E5D8-CEF1-4DBC-1D02-914127EB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20AA-8B48-5570-BF09-746CA20E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100E2-46B0-719A-01A2-0F2FF14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030C-9E5C-923E-1935-7B420E3F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06FBF-2D81-A263-7A52-02C33BA6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68905-7111-30D4-2222-19128133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A7236-F2AF-EF54-23F6-1326E9A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87144-F1F3-162F-5326-B2A651A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77B5-CF24-0962-3FA5-F5A39A0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F003-CBD2-DCCF-4C0D-3D524F30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910B6-BBC2-D5B9-78D1-E53632C5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E83B1-2075-FE33-19CF-37C7DD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540FF-6FC6-B926-9DD8-1CA4586F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8066A-0917-A2DC-69F7-821D9B2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5CFA-55BE-5FF7-46F6-20BFEC65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46856-6AB9-812E-6CE0-D38C0CE3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42A9-B75C-350A-6B9E-8C2657E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B251B-8140-EFEA-92F7-709AB96C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93B1C-D95B-3540-EBAC-8A6B93D5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10D8C-7C1E-F0E9-48E4-F7ED9D3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B25BB-3F03-69E6-F65C-9D97663C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7B32-69A7-470F-4628-7CE24C76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8F3A6-6C46-476C-C83C-B2EF92C7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72FAD-17B1-2409-A717-3CAD04F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1B0E7-EECB-D890-DEC7-45E1E68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3C18-C98A-3B30-F58F-5906D92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5463C-C89A-BC06-58C7-E8030756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90CAA-53B9-79FC-AD78-F3E56CD3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5FB46-56AE-5D7A-47A6-0E436B1CA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8F4DF-DB05-0E39-E0D3-A9A326B6A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F47843-72ED-5872-E2E1-D625E8D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7AB89-E057-89CD-DD87-B7C43406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42347-AD8E-18C4-558F-009E38CB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92BAC-42ED-9031-69C5-5C04316A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9DE65-0C72-74BC-A646-EF44EBE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A2AA6-3762-CEA1-5478-C637413C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7B643-3358-1416-9086-7A018B4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3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01938-1BD2-4EA7-70BE-D95DD1F2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6AC88-F0DA-6D90-293B-26B4515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C7E5D-4AAC-A4F8-6533-A53506B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807C-7EF7-5280-6270-F7D17231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94D9D-A297-B6C8-3A67-7A14EC4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44602-F721-CE80-7E2F-68BDBDE4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86495-DB51-3758-1608-3EE828F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13DEB-3AC1-9A32-667B-5D16B242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B1B3B-2DCD-19F2-68F1-81C7014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965-D04D-74FD-E7FE-966B42A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24F18-CD7E-0D5E-BDEF-0770ECC3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17593-26A7-9B1C-9770-869679C4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176BB-9F1C-58D8-F1A6-57C52883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AABAA-46C4-E507-3962-AFE4F44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86B7-F7AC-4BD5-2361-555D6D7C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8BADB-458E-D101-E64D-2CD767D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48A96-EA95-5EDD-47EE-521D0533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1913E-F0DE-0B4D-5FA7-FAEDB9FB2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E016-7638-4A56-B2A3-F457AB200E8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60C65-3AF4-A3A4-CE00-0C28BBD5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21290-00A1-AE86-379E-D8374FF5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yka_tsuzuki@sjtu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iTjSAI/does-vivado-ise-support-division-operator-for-synthesiz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xilinx.com/s/question/0D52E00006lLgwMSAS/vhdl-divider-inference-in-vivado-synthesis-20191" TargetMode="External"/><Relationship Id="rId4" Type="http://schemas.openxmlformats.org/officeDocument/2006/relationships/hyperlink" Target="https://piazza.com/class/l7nfec1tage34/post/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XuGSAU/multiplication-sign-and-division-sign-can-pass-synthesis-and-implementation-in-viva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71D115-D130-45D2-934D-AA3336AFBCD6}"/>
              </a:ext>
            </a:extLst>
          </p:cNvPr>
          <p:cNvSpPr/>
          <p:nvPr/>
        </p:nvSpPr>
        <p:spPr>
          <a:xfrm>
            <a:off x="0" y="1809343"/>
            <a:ext cx="12192000" cy="2626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3FF3A5-690B-4386-B27A-082ED191C9A8}"/>
              </a:ext>
            </a:extLst>
          </p:cNvPr>
          <p:cNvSpPr txBox="1"/>
          <p:nvPr/>
        </p:nvSpPr>
        <p:spPr>
          <a:xfrm>
            <a:off x="428015" y="2210843"/>
            <a:ext cx="10262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Lab #2</a:t>
            </a:r>
          </a:p>
          <a:p>
            <a:r>
              <a:rPr lang="en-US" altLang="zh-CN" sz="4000" b="1" dirty="0"/>
              <a:t>Introduction to Vitis HLS &amp; PYNQ</a:t>
            </a:r>
            <a:endParaRPr lang="zh-CN" altLang="en-US" sz="4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E0203-B05C-441F-9E8E-6B85BC33BF83}"/>
              </a:ext>
            </a:extLst>
          </p:cNvPr>
          <p:cNvSpPr txBox="1"/>
          <p:nvPr/>
        </p:nvSpPr>
        <p:spPr>
          <a:xfrm>
            <a:off x="428015" y="3660908"/>
            <a:ext cx="494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ECE4810J System-on-Chip Design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0127B-2368-40D5-AB25-F8797B9A3923}"/>
              </a:ext>
            </a:extLst>
          </p:cNvPr>
          <p:cNvSpPr txBox="1"/>
          <p:nvPr/>
        </p:nvSpPr>
        <p:spPr>
          <a:xfrm>
            <a:off x="4523293" y="5053086"/>
            <a:ext cx="3145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Yihua Liu</a:t>
            </a:r>
          </a:p>
          <a:p>
            <a:pPr algn="ctr"/>
            <a:r>
              <a:rPr lang="en-US" altLang="zh-CN" sz="2000" b="1" dirty="0"/>
              <a:t>UM-SJTU Joint Institute</a:t>
            </a:r>
          </a:p>
          <a:p>
            <a:pPr algn="ctr"/>
            <a:r>
              <a:rPr lang="en-US" altLang="zh-CN" sz="2000" b="1" dirty="0">
                <a:hlinkClick r:id="rId2"/>
              </a:rPr>
              <a:t>ayka_tsuzuki@sjtu.edu.cn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 26, 2022</a:t>
            </a:r>
            <a:endParaRPr lang="zh-CN" altLang="en-US" sz="2000" b="1" dirty="0"/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8981681-A087-4895-B825-DF72B0F3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5FCEF6-A4E5-4740-A263-843BD08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7189-E0FA-456B-8557-27CA8559F03D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B6B6629C-7112-DA70-CCCC-B1594BC1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80" y="2210843"/>
            <a:ext cx="2285005" cy="16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172922"/>
            <a:ext cx="11238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Latch: Memory device without a clock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90AA4A-5CEB-B219-209C-A26769A73C2A}"/>
              </a:ext>
            </a:extLst>
          </p:cNvPr>
          <p:cNvSpPr txBox="1"/>
          <p:nvPr/>
        </p:nvSpPr>
        <p:spPr>
          <a:xfrm>
            <a:off x="716869" y="1832160"/>
            <a:ext cx="4358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always_comb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cond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next_x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C4B1F8-867D-2398-81FB-9244502C63B9}"/>
              </a:ext>
            </a:extLst>
          </p:cNvPr>
          <p:cNvSpPr/>
          <p:nvPr/>
        </p:nvSpPr>
        <p:spPr>
          <a:xfrm>
            <a:off x="5187820" y="2295547"/>
            <a:ext cx="2146041" cy="27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3011A-2B37-B89C-24CB-48ECD92473BB}"/>
              </a:ext>
            </a:extLst>
          </p:cNvPr>
          <p:cNvSpPr txBox="1"/>
          <p:nvPr/>
        </p:nvSpPr>
        <p:spPr>
          <a:xfrm>
            <a:off x="7445827" y="1747208"/>
            <a:ext cx="435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always_comb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next_x</a:t>
            </a:r>
            <a:r>
              <a:rPr lang="en-US" altLang="zh-CN" dirty="0">
                <a:latin typeface="Consolas" panose="020B0609020204030204" pitchFamily="49" charset="0"/>
              </a:rPr>
              <a:t> = x;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cond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next_x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8C3FE-9891-41EB-01CE-C3766951F0F5}"/>
              </a:ext>
            </a:extLst>
          </p:cNvPr>
          <p:cNvSpPr txBox="1"/>
          <p:nvPr/>
        </p:nvSpPr>
        <p:spPr>
          <a:xfrm>
            <a:off x="7445826" y="3429000"/>
            <a:ext cx="435898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always_comb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next_x</a:t>
            </a:r>
            <a:r>
              <a:rPr lang="en-US" altLang="zh-CN" dirty="0">
                <a:latin typeface="Consolas" panose="020B0609020204030204" pitchFamily="49" charset="0"/>
              </a:rPr>
              <a:t> = x;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cond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next_x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next_x</a:t>
            </a:r>
            <a:r>
              <a:rPr lang="en-US" altLang="zh-CN" dirty="0">
                <a:latin typeface="Consolas" panose="020B0609020204030204" pitchFamily="49" charset="0"/>
              </a:rPr>
              <a:t> = x;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FDC0F5B4-FEB7-CC84-F9FC-B791C19FE321}"/>
              </a:ext>
            </a:extLst>
          </p:cNvPr>
          <p:cNvSpPr/>
          <p:nvPr/>
        </p:nvSpPr>
        <p:spPr>
          <a:xfrm flipV="1">
            <a:off x="5570376" y="2459994"/>
            <a:ext cx="1763486" cy="2131056"/>
          </a:xfrm>
          <a:prstGeom prst="bentArrow">
            <a:avLst>
              <a:gd name="adj1" fmla="val 8512"/>
              <a:gd name="adj2" fmla="val 9576"/>
              <a:gd name="adj3" fmla="val 1436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SystemVerilog 2017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3B0EB0-0BC5-E7EF-8C8E-457FFEF96D19}"/>
              </a:ext>
            </a:extLst>
          </p:cNvPr>
          <p:cNvSpPr txBox="1"/>
          <p:nvPr/>
        </p:nvSpPr>
        <p:spPr>
          <a:xfrm>
            <a:off x="2525792" y="2373250"/>
            <a:ext cx="357020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Georgia" panose="02040502050405020303" pitchFamily="18" charset="0"/>
              </a:rPr>
              <a:t>Verilog</a:t>
            </a:r>
          </a:p>
          <a:p>
            <a:pPr algn="r"/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wire</a:t>
            </a:r>
          </a:p>
          <a:p>
            <a:pPr algn="r"/>
            <a:r>
              <a:rPr lang="en-US" altLang="zh-CN" sz="2000" dirty="0">
                <a:latin typeface="JetBrainsMono Nerd Font Mono" pitchFamily="1" charset="0"/>
                <a:cs typeface="DejaVuSansMono Nerd Font" panose="020B0609030804020204" pitchFamily="50" charset="0"/>
              </a:rPr>
              <a:t>reg</a:t>
            </a:r>
          </a:p>
          <a:p>
            <a:pPr algn="r"/>
            <a:r>
              <a:rPr lang="en-US" altLang="zh-CN" sz="2000" dirty="0">
                <a:latin typeface="JetBrainsMono Nerd Font Mono" pitchFamily="1" charset="0"/>
                <a:cs typeface="DejaVuSansMono Nerd Font" panose="020B0609030804020204" pitchFamily="50" charset="0"/>
              </a:rPr>
              <a:t>always (*)</a:t>
            </a:r>
          </a:p>
          <a:p>
            <a:pPr algn="r"/>
            <a:r>
              <a:rPr lang="en-US" altLang="zh-CN" sz="2000" dirty="0">
                <a:latin typeface="JetBrainsMono Nerd Font Mono" pitchFamily="1" charset="0"/>
                <a:cs typeface="DejaVuSansMono Nerd Font" panose="020B0609030804020204" pitchFamily="50" charset="0"/>
              </a:rPr>
              <a:t>always (</a:t>
            </a:r>
            <a:r>
              <a:rPr lang="en-US" altLang="zh-CN" sz="2000" dirty="0" err="1">
                <a:latin typeface="JetBrainsMono Nerd Font Mono" pitchFamily="1" charset="0"/>
                <a:cs typeface="DejaVuSansMono Nerd Font" panose="020B0609030804020204" pitchFamily="50" charset="0"/>
              </a:rPr>
              <a:t>posedge</a:t>
            </a:r>
            <a:r>
              <a:rPr lang="en-US" altLang="zh-CN" sz="2000" dirty="0">
                <a:latin typeface="JetBrainsMono Nerd Font Mono" pitchFamily="1" charset="0"/>
                <a:cs typeface="DejaVuSansMono Nerd Font" panose="020B0609030804020204" pitchFamily="50" charset="0"/>
              </a:rPr>
              <a:t> clock)</a:t>
            </a:r>
            <a:endParaRPr lang="zh-CN" altLang="en-US" sz="2000" dirty="0">
              <a:latin typeface="JetBrainsMono Nerd Font Mono" pitchFamily="1" charset="0"/>
              <a:cs typeface="DejaVuSansMono Nerd Font" panose="020B0609030804020204" pitchFamily="50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7C54B-FD4E-B25F-CCA0-BF3FFC17963D}"/>
              </a:ext>
            </a:extLst>
          </p:cNvPr>
          <p:cNvSpPr txBox="1"/>
          <p:nvPr/>
        </p:nvSpPr>
        <p:spPr>
          <a:xfrm>
            <a:off x="6096000" y="2373250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SystemVerilog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wire / logic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logic</a:t>
            </a:r>
          </a:p>
          <a:p>
            <a:r>
              <a:rPr lang="en-US" altLang="zh-CN" sz="2000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always_comb</a:t>
            </a:r>
            <a:endParaRPr lang="en-US" altLang="zh-CN" sz="2000" dirty="0">
              <a:latin typeface="JetBrainsMono Nerd Font Mono" pitchFamily="1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  <a:p>
            <a:r>
              <a:rPr lang="en-US" altLang="zh-CN" sz="2000" dirty="0" err="1">
                <a:latin typeface="JetBrainsMono Nerd Font Mono" pitchFamily="1" charset="0"/>
                <a:cs typeface="DejaVuSansMono Nerd Font" panose="020B0609030804020204" pitchFamily="50" charset="0"/>
              </a:rPr>
              <a:t>always_ff</a:t>
            </a:r>
            <a:r>
              <a:rPr lang="en-US" altLang="zh-CN" sz="2000" dirty="0">
                <a:latin typeface="JetBrainsMono Nerd Font Mono" pitchFamily="1" charset="0"/>
                <a:cs typeface="DejaVuSansMono Nerd Font" panose="020B0609030804020204" pitchFamily="50" charset="0"/>
              </a:rPr>
              <a:t> @(posedge clock)</a:t>
            </a:r>
            <a:endParaRPr lang="zh-CN" altLang="en-US" sz="2000" dirty="0">
              <a:latin typeface="JetBrainsMono Nerd Font Mono" pitchFamily="1" charset="0"/>
              <a:cs typeface="DejaVuSansMono Nerd Font" panose="020B0609030804020204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84E9E-CD9C-DF5C-9891-62CF2F5B1EAF}"/>
              </a:ext>
            </a:extLst>
          </p:cNvPr>
          <p:cNvSpPr txBox="1"/>
          <p:nvPr/>
        </p:nvSpPr>
        <p:spPr>
          <a:xfrm>
            <a:off x="716868" y="4406162"/>
            <a:ext cx="1114155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eorgia" panose="02040502050405020303" pitchFamily="18" charset="0"/>
              </a:rPr>
              <a:t>An enumerated type declares a set of integral named constants.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pt-BR" altLang="zh-CN" dirty="0">
                <a:latin typeface="JetBrainsMono Nerd Font Mono" pitchFamily="1" charset="0"/>
              </a:rPr>
              <a:t>enum bit [3:0] {bronze='h3, silver, gold='h5} medal2;</a:t>
            </a:r>
          </a:p>
          <a:p>
            <a:r>
              <a:rPr lang="en-US" altLang="zh-CN" sz="2000" dirty="0">
                <a:latin typeface="Georgia" panose="02040502050405020303" pitchFamily="18" charset="0"/>
              </a:rPr>
              <a:t>A type name can be given so that the same type can be used in many places.</a:t>
            </a:r>
            <a:endParaRPr lang="pt-BR" altLang="zh-CN" sz="2000" dirty="0">
              <a:latin typeface="Georgia" panose="02040502050405020303" pitchFamily="18" charset="0"/>
            </a:endParaRPr>
          </a:p>
          <a:p>
            <a:r>
              <a:rPr lang="en-US" altLang="zh-CN" dirty="0">
                <a:latin typeface="JetBrainsMono Nerd Font Mono" pitchFamily="1" charset="0"/>
              </a:rPr>
              <a:t>typedef </a:t>
            </a:r>
            <a:r>
              <a:rPr lang="en-US" altLang="zh-CN" dirty="0" err="1">
                <a:latin typeface="JetBrainsMono Nerd Font Mono" pitchFamily="1" charset="0"/>
              </a:rPr>
              <a:t>enum</a:t>
            </a:r>
            <a:r>
              <a:rPr lang="en-US" altLang="zh-CN" dirty="0">
                <a:latin typeface="JetBrainsMono Nerd Font Mono" pitchFamily="1" charset="0"/>
              </a:rPr>
              <a:t> { red, green, blue, yellow, white, black } Colors;</a:t>
            </a:r>
          </a:p>
          <a:p>
            <a:r>
              <a:rPr lang="en-US" altLang="zh-CN" dirty="0">
                <a:latin typeface="JetBrainsMono Nerd Font Mono" pitchFamily="1" charset="0"/>
              </a:rPr>
              <a:t>Colors C;</a:t>
            </a:r>
            <a:endParaRPr lang="zh-CN" altLang="en-US" dirty="0">
              <a:latin typeface="JetBrainsMono Nerd Font Mo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SystemVerilog 2017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609600" y="1037441"/>
            <a:ext cx="11238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How to prevent unintentional latches?</a:t>
            </a:r>
            <a:endParaRPr lang="en-US" altLang="zh-CN" sz="2400" dirty="0">
              <a:latin typeface="Georgia" panose="02040502050405020303" pitchFamily="18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2FB38-AEF5-0CA5-1D32-5A4C65519065}"/>
              </a:ext>
            </a:extLst>
          </p:cNvPr>
          <p:cNvSpPr txBox="1"/>
          <p:nvPr/>
        </p:nvSpPr>
        <p:spPr>
          <a:xfrm>
            <a:off x="609600" y="1344272"/>
            <a:ext cx="11345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unique, unique0, priority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unique-if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and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unique0-if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assert that there is </a:t>
            </a:r>
            <a:r>
              <a:rPr lang="en-US" altLang="zh-CN" sz="2400" u="sng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no overlap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in a series of if–else–if conditions, i.e., they are </a:t>
            </a:r>
            <a:r>
              <a:rPr lang="en-US" altLang="zh-CN" sz="2400" u="sng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mutually exclusive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and hence it is safe for the conditions to be evaluated in parallel.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F68B7-C65D-8573-5479-1E59CE934AE9}"/>
              </a:ext>
            </a:extLst>
          </p:cNvPr>
          <p:cNvSpPr txBox="1"/>
          <p:nvPr/>
        </p:nvSpPr>
        <p:spPr>
          <a:xfrm>
            <a:off x="609600" y="2847483"/>
            <a:ext cx="43589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a, b, 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b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c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c)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a&gt;=b||a&gt;=c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8BDE4-8725-AD92-9E22-94FB54BA4C10}"/>
              </a:ext>
            </a:extLst>
          </p:cNvPr>
          <p:cNvSpPr txBox="1"/>
          <p:nvPr/>
        </p:nvSpPr>
        <p:spPr>
          <a:xfrm>
            <a:off x="609600" y="2847483"/>
            <a:ext cx="435898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a, b, 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b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c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unique0 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c)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a&gt;=b||a&gt;=c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E443CF-AD41-BE40-C656-51F9D3D10031}"/>
              </a:ext>
            </a:extLst>
          </p:cNvPr>
          <p:cNvSpPr txBox="1"/>
          <p:nvPr/>
        </p:nvSpPr>
        <p:spPr>
          <a:xfrm>
            <a:off x="5580953" y="2587975"/>
            <a:ext cx="618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A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unique-if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or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unique0-if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is violated if </a:t>
            </a:r>
            <a:r>
              <a:rPr lang="en-US" altLang="zh-CN" sz="2400" u="sng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more than one condition is found true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.</a:t>
            </a:r>
            <a:endParaRPr lang="zh-CN" altLang="en-US" sz="2400" dirty="0">
              <a:latin typeface="Georgia" panose="02040502050405020303" pitchFamily="18" charset="0"/>
              <a:cs typeface="DejaVuSansMono Nerd Font" panose="020B0609030804020204" pitchFamily="50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E1928-9371-7006-0F64-FFA22EA0F685}"/>
              </a:ext>
            </a:extLst>
          </p:cNvPr>
          <p:cNvSpPr txBox="1"/>
          <p:nvPr/>
        </p:nvSpPr>
        <p:spPr>
          <a:xfrm>
            <a:off x="6493008" y="3373253"/>
            <a:ext cx="435898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latin typeface="Consolas" panose="020B0609020204030204" pitchFamily="49" charset="0"/>
              </a:rPr>
              <a:t>{int2, int1, int0}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3'b000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unique </a:t>
            </a:r>
            <a:r>
              <a:rPr lang="en-US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casez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3'b1??</a:t>
            </a:r>
            <a:r>
              <a:rPr lang="en-US" altLang="zh-CN" dirty="0">
                <a:latin typeface="Consolas" panose="020B0609020204030204" pitchFamily="49" charset="0"/>
              </a:rPr>
              <a:t>: int2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3'b?1?</a:t>
            </a:r>
            <a:r>
              <a:rPr lang="en-US" altLang="zh-CN" dirty="0">
                <a:latin typeface="Consolas" panose="020B0609020204030204" pitchFamily="49" charset="0"/>
              </a:rPr>
              <a:t>: int1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3'b??1</a:t>
            </a:r>
            <a:r>
              <a:rPr lang="en-US" altLang="zh-CN" dirty="0">
                <a:latin typeface="Consolas" panose="020B0609020204030204" pitchFamily="49" charset="0"/>
              </a:rPr>
              <a:t>: int0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endcase</a:t>
            </a:r>
            <a:endParaRPr lang="en-US" altLang="zh-CN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08221-CA7C-BA1D-3C15-0DA7C596A570}"/>
              </a:ext>
            </a:extLst>
          </p:cNvPr>
          <p:cNvSpPr txBox="1"/>
          <p:nvPr/>
        </p:nvSpPr>
        <p:spPr>
          <a:xfrm>
            <a:off x="5067740" y="5608141"/>
            <a:ext cx="6446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Georgia" panose="02040502050405020303" pitchFamily="18" charset="0"/>
                <a:cs typeface="DejaVuSansMono Nerd Font" panose="020B0609030804020204" pitchFamily="50" charset="0"/>
              </a:rPr>
              <a:t>If the keywords </a:t>
            </a:r>
            <a:r>
              <a:rPr lang="zh-CN" altLang="en-US" sz="2000" dirty="0">
                <a:latin typeface="JetBrainsMono Nerd Font Mono" pitchFamily="1" charset="0"/>
                <a:cs typeface="DejaVuSansMono Nerd Font" panose="020B0609030804020204" pitchFamily="50" charset="0"/>
              </a:rPr>
              <a:t>unique</a:t>
            </a:r>
            <a:r>
              <a:rPr lang="zh-CN" altLang="en-US" sz="2400" dirty="0">
                <a:latin typeface="Georgia" panose="02040502050405020303" pitchFamily="18" charset="0"/>
                <a:cs typeface="DejaVuSansMono Nerd Font" panose="020B0609030804020204" pitchFamily="50" charset="0"/>
              </a:rPr>
              <a:t> or </a:t>
            </a:r>
            <a:r>
              <a:rPr lang="zh-CN" altLang="en-US" sz="2000" dirty="0">
                <a:latin typeface="JetBrainsMono Nerd Font Mono" pitchFamily="1" charset="0"/>
                <a:cs typeface="DejaVuSansMono Nerd Font" panose="020B0609030804020204" pitchFamily="50" charset="0"/>
              </a:rPr>
              <a:t>priority</a:t>
            </a:r>
            <a:r>
              <a:rPr lang="zh-CN" altLang="en-US" sz="2400" dirty="0">
                <a:latin typeface="Georgia" panose="02040502050405020303" pitchFamily="18" charset="0"/>
                <a:cs typeface="DejaVuSansMono Nerd Font" panose="020B0609030804020204" pitchFamily="50" charset="0"/>
              </a:rPr>
              <a:t> are used, a violation report shall be issued if no condition matches unless there is an explicit </a:t>
            </a:r>
            <a:r>
              <a:rPr lang="zh-CN" altLang="en-US" sz="2000" dirty="0">
                <a:latin typeface="JetBrainsMono Nerd Font Mono" pitchFamily="1" charset="0"/>
                <a:cs typeface="DejaVuSansMono Nerd Font" panose="020B0609030804020204" pitchFamily="50" charset="0"/>
              </a:rPr>
              <a:t>else</a:t>
            </a:r>
            <a:r>
              <a:rPr lang="zh-CN" altLang="en-US" sz="2400" dirty="0">
                <a:latin typeface="Georgia" panose="02040502050405020303" pitchFamily="18" charset="0"/>
                <a:cs typeface="DejaVuSansMono Nerd Font" panose="020B0609030804020204" pitchFamily="50" charset="0"/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771E4A-7554-A2ED-6318-95667F71F047}"/>
              </a:ext>
            </a:extLst>
          </p:cNvPr>
          <p:cNvSpPr txBox="1"/>
          <p:nvPr/>
        </p:nvSpPr>
        <p:spPr>
          <a:xfrm>
            <a:off x="609600" y="2847001"/>
            <a:ext cx="4358985" cy="397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a, b, 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b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c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unique 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c)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52082F-FD6A-753F-E4D7-0F380018AA96}"/>
              </a:ext>
            </a:extLst>
          </p:cNvPr>
          <p:cNvSpPr txBox="1"/>
          <p:nvPr/>
        </p:nvSpPr>
        <p:spPr>
          <a:xfrm>
            <a:off x="608400" y="2847001"/>
            <a:ext cx="4358985" cy="397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a, b, 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b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c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priority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c)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D88C1D-8D7B-5DDC-B05F-E4F5EE98C79F}"/>
              </a:ext>
            </a:extLst>
          </p:cNvPr>
          <p:cNvSpPr txBox="1"/>
          <p:nvPr/>
        </p:nvSpPr>
        <p:spPr>
          <a:xfrm>
            <a:off x="4152607" y="3855418"/>
            <a:ext cx="285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Medium" panose="020B0604020202020204" pitchFamily="18" charset="0"/>
              </a:rPr>
              <a:t>Warning-[RT-MTOCMUIF] More than one condition match in statement</a:t>
            </a:r>
            <a:endParaRPr lang="zh-CN" altLang="en-US" dirty="0">
              <a:latin typeface="Amasis MT Pro Medium" panose="020B060402020202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A762E7-06F3-52CF-4B36-C45F5E103576}"/>
              </a:ext>
            </a:extLst>
          </p:cNvPr>
          <p:cNvSpPr txBox="1"/>
          <p:nvPr/>
        </p:nvSpPr>
        <p:spPr>
          <a:xfrm>
            <a:off x="4152607" y="3855600"/>
            <a:ext cx="285669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Medium" panose="020B0604020202020204" pitchFamily="18" charset="0"/>
              </a:rPr>
              <a:t>Warning-[RT-NCMUIF] No condition matches in statement</a:t>
            </a:r>
            <a:endParaRPr lang="zh-CN" altLang="en-US" dirty="0">
              <a:latin typeface="Amasis MT Pro Medium" panose="020B0604020202020204" pitchFamily="18" charset="0"/>
            </a:endParaRP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AC747B4D-8C7E-6491-61C3-FF5937EFD67B}"/>
              </a:ext>
            </a:extLst>
          </p:cNvPr>
          <p:cNvSpPr/>
          <p:nvPr/>
        </p:nvSpPr>
        <p:spPr>
          <a:xfrm>
            <a:off x="4591050" y="2771775"/>
            <a:ext cx="1647825" cy="971550"/>
          </a:xfrm>
          <a:prstGeom prst="wedgeEllipseCallout">
            <a:avLst>
              <a:gd name="adj1" fmla="val -52625"/>
              <a:gd name="adj2" fmla="val 52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erdana Pro Cond" panose="020B0604020202020204" pitchFamily="34" charset="0"/>
              </a:rPr>
              <a:t>Issue a </a:t>
            </a:r>
            <a:r>
              <a:rPr lang="en-US" altLang="zh-CN" i="1" dirty="0">
                <a:latin typeface="Verdana Pro Cond" panose="020B0604020202020204" pitchFamily="34" charset="0"/>
              </a:rPr>
              <a:t>violation report</a:t>
            </a:r>
            <a:endParaRPr lang="zh-CN" altLang="en-US" i="1" dirty="0">
              <a:latin typeface="Verdana Pro Cond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9EA3E2-9A68-3113-B7D4-0A2466EEEFC4}"/>
              </a:ext>
            </a:extLst>
          </p:cNvPr>
          <p:cNvSpPr txBox="1"/>
          <p:nvPr/>
        </p:nvSpPr>
        <p:spPr>
          <a:xfrm>
            <a:off x="608400" y="2847600"/>
            <a:ext cx="4358985" cy="397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a, b, 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b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c 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unique0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 &lt; c)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a&lt;c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90D70A6C-693D-10B6-DF8A-D575B514053D}"/>
              </a:ext>
            </a:extLst>
          </p:cNvPr>
          <p:cNvSpPr/>
          <p:nvPr/>
        </p:nvSpPr>
        <p:spPr>
          <a:xfrm>
            <a:off x="4580988" y="2771775"/>
            <a:ext cx="2149750" cy="971550"/>
          </a:xfrm>
          <a:prstGeom prst="wedgeEllipseCallout">
            <a:avLst>
              <a:gd name="adj1" fmla="val -52625"/>
              <a:gd name="adj2" fmla="val 52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erdana Pro Cond" panose="020B0604020202020204" pitchFamily="34" charset="0"/>
              </a:rPr>
              <a:t>Doesn’t issue a </a:t>
            </a:r>
            <a:r>
              <a:rPr lang="en-US" altLang="zh-CN" i="1" dirty="0">
                <a:latin typeface="Verdana Pro Cond" panose="020B0604020202020204" pitchFamily="34" charset="0"/>
              </a:rPr>
              <a:t>violation report</a:t>
            </a:r>
            <a:endParaRPr lang="zh-CN" altLang="en-US" i="1" dirty="0">
              <a:latin typeface="Verdana Pro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/>
      <p:bldP spid="21" grpId="1"/>
      <p:bldP spid="22" grpId="0" animBg="1"/>
      <p:bldP spid="22" grpId="1" animBg="1"/>
      <p:bldP spid="12" grpId="0" animBg="1"/>
      <p:bldP spid="2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SystemVerilog 2017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27A418-24BE-E42A-365C-15F29D18D7E7}"/>
              </a:ext>
            </a:extLst>
          </p:cNvPr>
          <p:cNvSpPr txBox="1"/>
          <p:nvPr/>
        </p:nvSpPr>
        <p:spPr>
          <a:xfrm>
            <a:off x="609600" y="1060301"/>
            <a:ext cx="11345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unique, unique0, priority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A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priority-if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indicates that a series of if–else–if conditions shall be evaluated in the order listed.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D14AF1-44A0-69A7-6660-9EFEADF4B00D}"/>
              </a:ext>
            </a:extLst>
          </p:cNvPr>
          <p:cNvSpPr txBox="1"/>
          <p:nvPr/>
        </p:nvSpPr>
        <p:spPr>
          <a:xfrm>
            <a:off x="609600" y="2524167"/>
            <a:ext cx="623906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lab2_2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bit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a;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(a)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"Fount to be 0"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"Again fount to be 0"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"Fount to be 2"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endcase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DB39F0-1A6E-307B-11F7-28945F8CE5E1}"/>
              </a:ext>
            </a:extLst>
          </p:cNvPr>
          <p:cNvSpPr txBox="1"/>
          <p:nvPr/>
        </p:nvSpPr>
        <p:spPr>
          <a:xfrm>
            <a:off x="7022384" y="3632162"/>
            <a:ext cx="48360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effectLst/>
                <a:latin typeface="Amasis MT Pro Medium" panose="02040604050005020304" pitchFamily="18" charset="0"/>
              </a:rPr>
              <a:t>ncsim</a:t>
            </a:r>
            <a:r>
              <a:rPr lang="en-US" altLang="zh-CN" b="0" dirty="0">
                <a:effectLst/>
                <a:latin typeface="Amasis MT Pro Medium" panose="02040604050005020304" pitchFamily="18" charset="0"/>
              </a:rPr>
              <a:t> &gt; run</a:t>
            </a:r>
          </a:p>
          <a:p>
            <a:r>
              <a:rPr lang="en-US" altLang="zh-CN" dirty="0">
                <a:highlight>
                  <a:srgbClr val="00FF00"/>
                </a:highlight>
                <a:latin typeface="Amasis MT Pro Medium" panose="02040604050005020304" pitchFamily="18" charset="0"/>
              </a:rPr>
              <a:t>Found to be 0</a:t>
            </a:r>
          </a:p>
          <a:p>
            <a:r>
              <a:rPr lang="en-US" altLang="zh-CN" b="0" dirty="0" err="1">
                <a:effectLst/>
                <a:latin typeface="Amasis MT Pro Medium" panose="02040604050005020304" pitchFamily="18" charset="0"/>
              </a:rPr>
              <a:t>ncsim</a:t>
            </a:r>
            <a:r>
              <a:rPr lang="en-US" altLang="zh-CN" b="0" dirty="0">
                <a:effectLst/>
                <a:latin typeface="Amasis MT Pro Medium" panose="02040604050005020304" pitchFamily="18" charset="0"/>
              </a:rPr>
              <a:t>: *W,RNQUIE: Simulation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343609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570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Synthesis Isn’t for Granted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8" y="1051997"/>
            <a:ext cx="11313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Georgia" panose="02040502050405020303" pitchFamily="18" charset="0"/>
              </a:rPr>
              <a:t>Vivado</a:t>
            </a:r>
            <a:r>
              <a:rPr lang="en-US" altLang="zh-CN" sz="2400" dirty="0">
                <a:latin typeface="Georgia" panose="02040502050405020303" pitchFamily="18" charset="0"/>
              </a:rPr>
              <a:t> Design Suite User Guide Synthesis UG901 (v2022.1)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Verilog Language Support:			SystemVerilog Support: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59AF3CE-D60F-C6F8-2098-E8AD1AB8D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12688"/>
              </p:ext>
            </p:extLst>
          </p:nvPr>
        </p:nvGraphicFramePr>
        <p:xfrm>
          <a:off x="716869" y="1882994"/>
          <a:ext cx="5450667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09">
                  <a:extLst>
                    <a:ext uri="{9D8B030D-6E8A-4147-A177-3AD203B41FA5}">
                      <a16:colId xmlns:a16="http://schemas.microsoft.com/office/drawing/2014/main" val="1258128844"/>
                    </a:ext>
                  </a:extLst>
                </a:gridCol>
                <a:gridCol w="1300660">
                  <a:extLst>
                    <a:ext uri="{9D8B030D-6E8A-4147-A177-3AD203B41FA5}">
                      <a16:colId xmlns:a16="http://schemas.microsoft.com/office/drawing/2014/main" val="4016686014"/>
                    </a:ext>
                  </a:extLst>
                </a:gridCol>
                <a:gridCol w="2595498">
                  <a:extLst>
                    <a:ext uri="{9D8B030D-6E8A-4147-A177-3AD203B41FA5}">
                      <a16:colId xmlns:a16="http://schemas.microsoft.com/office/drawing/2014/main" val="269523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-, *, **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9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0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9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Supported: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 or X or Z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const, 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non-negative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2, 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be a var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065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Verilog Constants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 Status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915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tri1, tr0,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trireg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383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(#)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842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`timescale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497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fdisplay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$finish, $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fopen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114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$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fgets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5742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7B18D9F4-F5FC-75FB-C164-C7AFEF00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1556"/>
              </p:ext>
            </p:extLst>
          </p:nvPr>
        </p:nvGraphicFramePr>
        <p:xfrm>
          <a:off x="6186791" y="1882994"/>
          <a:ext cx="5843284" cy="4897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5920">
                  <a:extLst>
                    <a:ext uri="{9D8B030D-6E8A-4147-A177-3AD203B41FA5}">
                      <a16:colId xmlns:a16="http://schemas.microsoft.com/office/drawing/2014/main" val="1258128844"/>
                    </a:ext>
                  </a:extLst>
                </a:gridCol>
                <a:gridCol w="2144704">
                  <a:extLst>
                    <a:ext uri="{9D8B030D-6E8A-4147-A177-3AD203B41FA5}">
                      <a16:colId xmlns:a16="http://schemas.microsoft.com/office/drawing/2014/main" val="13133379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69523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Construct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789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2-state data types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96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4-state data types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0951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Operators &amp; expressions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$error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only within initial blocks, only be used to evaluate constant expressions like parameters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992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$warning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06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$info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89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operators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72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 operators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505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functions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79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functions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589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Compiler directives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97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 constructs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8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Instance, constructor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4140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58B39F5-F81C-D061-B914-58FC8D05E3F5}"/>
              </a:ext>
            </a:extLst>
          </p:cNvPr>
          <p:cNvSpPr/>
          <p:nvPr/>
        </p:nvSpPr>
        <p:spPr>
          <a:xfrm>
            <a:off x="716868" y="2628900"/>
            <a:ext cx="4055157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00692A8-6A60-3EBA-9C6C-D9DB665848E0}"/>
              </a:ext>
            </a:extLst>
          </p:cNvPr>
          <p:cNvSpPr/>
          <p:nvPr/>
        </p:nvSpPr>
        <p:spPr>
          <a:xfrm>
            <a:off x="4895850" y="1097717"/>
            <a:ext cx="2914650" cy="1723588"/>
          </a:xfrm>
          <a:prstGeom prst="wedgeRectCallout">
            <a:avLst>
              <a:gd name="adj1" fmla="val -52139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ISE to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2021.2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supported only if 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a power of 2 or both operands are constant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supported only if 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a power of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B2BB9450-03E8-825F-924F-EBD257D0BB7E}"/>
              </a:ext>
            </a:extLst>
          </p:cNvPr>
          <p:cNvSpPr/>
          <p:nvPr/>
        </p:nvSpPr>
        <p:spPr>
          <a:xfrm>
            <a:off x="5074298" y="3452327"/>
            <a:ext cx="2043404" cy="435429"/>
          </a:xfrm>
          <a:prstGeom prst="wedgeRoundRectCallout">
            <a:avLst>
              <a:gd name="adj1" fmla="val -61472"/>
              <a:gd name="adj2" fmla="val -1430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at what cost?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517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Pipelined Multiplication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172922"/>
            <a:ext cx="68315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Partial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Multiply the first </a:t>
            </a:r>
            <a:r>
              <a:rPr lang="en-US" altLang="zh-CN" sz="2400" i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bits of the two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Multiply the next </a:t>
            </a:r>
            <a:r>
              <a:rPr lang="en-US" altLang="zh-CN" sz="2400" i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bits,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Sum the partial products to get the answer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Example: 4-stage Pipelined Multiplication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multiplicand: 00001011   </a:t>
            </a:r>
            <a:r>
              <a:rPr lang="en-US" altLang="zh-CN" sz="2400" dirty="0">
                <a:solidFill>
                  <a:srgbClr val="FF0000"/>
                </a:solidFill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&lt;&lt; 2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  multiplier: 000001</a:t>
            </a:r>
            <a:r>
              <a:rPr lang="en-US" altLang="zh-CN" sz="2400" dirty="0">
                <a:solidFill>
                  <a:srgbClr val="FF0000"/>
                </a:solidFill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11   &gt;&gt; 2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partial product: 00100001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multiplicand: 00101100   </a:t>
            </a:r>
            <a:r>
              <a:rPr lang="en-US" altLang="zh-CN" sz="2400" dirty="0">
                <a:solidFill>
                  <a:srgbClr val="FF0000"/>
                </a:solidFill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&lt;&lt; 2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  multiplier: 000000</a:t>
            </a:r>
            <a:r>
              <a:rPr lang="en-US" altLang="zh-CN" sz="2400" dirty="0">
                <a:solidFill>
                  <a:srgbClr val="FF0000"/>
                </a:solidFill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01   &gt;&gt; 2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partial product: 00101100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            + 00100001</a:t>
            </a:r>
          </a:p>
          <a:p>
            <a:r>
              <a:rPr lang="en-US" altLang="zh-CN" sz="2400" dirty="0">
                <a:latin typeface="DejaVuSansMono Nerd Font Mono" panose="020B0609030804020204" pitchFamily="49" charset="0"/>
                <a:ea typeface="DejaVuSansMono Nerd Font Mono" panose="020B0609030804020204" pitchFamily="49" charset="0"/>
                <a:cs typeface="DejaVuSansMono Nerd Font Mono" panose="020B0609030804020204" pitchFamily="49" charset="0"/>
              </a:rPr>
              <a:t>               = 01001101</a:t>
            </a:r>
          </a:p>
        </p:txBody>
      </p:sp>
    </p:spTree>
    <p:extLst>
      <p:ext uri="{BB962C8B-B14F-4D97-AF65-F5344CB8AC3E}">
        <p14:creationId xmlns:p14="http://schemas.microsoft.com/office/powerpoint/2010/main" val="292377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517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Pipelined Multiplication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01EEA8-51BF-57C6-E135-1158A532B430}"/>
              </a:ext>
            </a:extLst>
          </p:cNvPr>
          <p:cNvSpPr txBox="1"/>
          <p:nvPr/>
        </p:nvSpPr>
        <p:spPr>
          <a:xfrm>
            <a:off x="716869" y="1210337"/>
            <a:ext cx="7332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Various choices: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Generate blocks 		vs.	Array instantiation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Number of stages		vs.	Number of bits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Combinational logic 	vs.	Sequential logic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Shift operators		vs.	Concatenation</a:t>
            </a:r>
            <a:endParaRPr lang="zh-CN" altLang="en-US" sz="2400" dirty="0">
              <a:latin typeface="Georgia" panose="02040502050405020303" pitchFamily="18" charset="0"/>
              <a:cs typeface="DejaVuSansMono Nerd Font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2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Reference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172922"/>
            <a:ext cx="116368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IEEE. “1364-2005 IEEE Standard for Verilog® Hardware Description Language.”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IEEE. “1800-2017 IEEE Standard for SystemVerilog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–</a:t>
            </a:r>
            <a:r>
              <a:rPr lang="en-US" altLang="zh-C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Unified Hardware Design, Specification, and Verification Language.”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</a:rPr>
              <a:t>John F. </a:t>
            </a:r>
            <a:r>
              <a:rPr lang="en-US" altLang="zh-CN" sz="2400" dirty="0" err="1">
                <a:latin typeface="Georgia" panose="02040502050405020303" pitchFamily="18" charset="0"/>
              </a:rPr>
              <a:t>Wakerly</a:t>
            </a:r>
            <a:r>
              <a:rPr lang="en-US" altLang="zh-CN" sz="2400" dirty="0">
                <a:latin typeface="Georgia" panose="02040502050405020303" pitchFamily="18" charset="0"/>
              </a:rPr>
              <a:t>. </a:t>
            </a:r>
            <a:r>
              <a:rPr lang="en-US" altLang="zh-CN" sz="2400" i="1" dirty="0">
                <a:latin typeface="Georgia" panose="02040502050405020303" pitchFamily="18" charset="0"/>
              </a:rPr>
              <a:t>Digital Design Principles and Practices Fifth Edition</a:t>
            </a:r>
            <a:r>
              <a:rPr lang="en-US" altLang="zh-CN" sz="2400" dirty="0">
                <a:latin typeface="Georgia" panose="02040502050405020303" pitchFamily="18" charset="0"/>
              </a:rPr>
              <a:t>.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 err="1">
                <a:latin typeface="Georgia" panose="02040502050405020303" pitchFamily="18" charset="0"/>
              </a:rPr>
              <a:t>Haoyang</a:t>
            </a:r>
            <a:r>
              <a:rPr lang="en-US" altLang="zh-CN" sz="2400" dirty="0">
                <a:latin typeface="Georgia" panose="02040502050405020303" pitchFamily="18" charset="0"/>
              </a:rPr>
              <a:t> Zhang. “ECE4700J Summer 2022 Computer Architecture Lab 1 Verilog: Hardware Description Language”. University of Michigan – Shanghai Jiao Tong University Joint Institute. May 18, 2022.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  <a:hlinkClick r:id="rId3"/>
              </a:rPr>
              <a:t>https://support.xilinx.com/s/question/0D52E00006hpiTjSAI/does-vivado-ise-support-division-operator-for-synthesize</a:t>
            </a:r>
            <a:r>
              <a:rPr lang="en-US" altLang="zh-CN" sz="2400" dirty="0">
                <a:latin typeface="Georgia" panose="02040502050405020303" pitchFamily="18" charset="0"/>
              </a:rPr>
              <a:t>. July 27, 2018. 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</a:rPr>
              <a:t>Xilinx. </a:t>
            </a:r>
            <a:r>
              <a:rPr lang="en-US" altLang="zh-CN" sz="2400" dirty="0" err="1">
                <a:latin typeface="Georgia" panose="02040502050405020303" pitchFamily="18" charset="0"/>
              </a:rPr>
              <a:t>Vivado</a:t>
            </a:r>
            <a:r>
              <a:rPr lang="en-US" altLang="zh-CN" sz="2400" dirty="0">
                <a:latin typeface="Georgia" panose="02040502050405020303" pitchFamily="18" charset="0"/>
              </a:rPr>
              <a:t> Design Suite User Guide Synthesis UG901 (v2022.1).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June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6,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2022.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 err="1">
                <a:latin typeface="Georgia" panose="02040502050405020303" pitchFamily="18" charset="0"/>
              </a:rPr>
              <a:t>Runxi</a:t>
            </a:r>
            <a:r>
              <a:rPr lang="en-US" altLang="zh-CN" sz="2400" dirty="0">
                <a:latin typeface="Georgia" panose="02040502050405020303" pitchFamily="18" charset="0"/>
              </a:rPr>
              <a:t> Wang and Xinfei Guo. “[Lab 1] Timing Issue of divider IP.” Sept. 21, 2022. URL: </a:t>
            </a:r>
            <a:r>
              <a:rPr lang="en-US" altLang="zh-CN" sz="2400" dirty="0">
                <a:latin typeface="Georgia" panose="02040502050405020303" pitchFamily="18" charset="0"/>
                <a:hlinkClick r:id="rId4"/>
              </a:rPr>
              <a:t>https://piazza.com/class/l7nfec1tage34/post/7</a:t>
            </a:r>
            <a:r>
              <a:rPr lang="en-US" altLang="zh-CN" sz="2400" dirty="0">
                <a:latin typeface="Georgia" panose="02040502050405020303" pitchFamily="18" charset="0"/>
              </a:rPr>
              <a:t>.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  <a:hlinkClick r:id="rId5"/>
              </a:rPr>
              <a:t>https://support.xilinx.com/s/question/0D52E00006lLgwMSAS/vhdl-divider-inference-in-vivado-synthesis-20191</a:t>
            </a:r>
            <a:r>
              <a:rPr lang="en-US" altLang="zh-CN" sz="2400" dirty="0">
                <a:latin typeface="Georgia" panose="02040502050405020303" pitchFamily="18" charset="0"/>
              </a:rPr>
              <a:t>. Sept. 9, 2019.</a:t>
            </a:r>
          </a:p>
        </p:txBody>
      </p:sp>
    </p:spTree>
    <p:extLst>
      <p:ext uri="{BB962C8B-B14F-4D97-AF65-F5344CB8AC3E}">
        <p14:creationId xmlns:p14="http://schemas.microsoft.com/office/powerpoint/2010/main" val="369315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Reference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172922"/>
            <a:ext cx="11636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6"/>
              </a:buClr>
              <a:buFont typeface="+mj-ea"/>
              <a:buAutoNum type="circleNumDbPlain" startAt="9"/>
            </a:pPr>
            <a:r>
              <a:rPr lang="en-US" altLang="zh-CN" sz="2400" dirty="0">
                <a:latin typeface="Georgia" panose="02040502050405020303" pitchFamily="18" charset="0"/>
                <a:hlinkClick r:id="rId3"/>
              </a:rPr>
              <a:t>https://support.xilinx.com/s/question/0D52E00006hpXuGSAU/multiplication-sign-and-division-sign-can-pass-synthesis-and-implementation-in-vivado</a:t>
            </a:r>
            <a:r>
              <a:rPr lang="en-US" altLang="zh-CN" sz="2400" dirty="0">
                <a:latin typeface="Georgia" panose="02040502050405020303" pitchFamily="18" charset="0"/>
              </a:rPr>
              <a:t>.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 startAt="9"/>
            </a:pPr>
            <a:r>
              <a:rPr lang="en-US" altLang="zh-CN" sz="2400" dirty="0" err="1">
                <a:latin typeface="Georgia" panose="02040502050405020303" pitchFamily="18" charset="0"/>
              </a:rPr>
              <a:t>ChipVerify</a:t>
            </a:r>
            <a:r>
              <a:rPr lang="en-US" altLang="zh-CN" sz="2400" dirty="0">
                <a:latin typeface="Georgia" panose="02040502050405020303" pitchFamily="18" charset="0"/>
              </a:rPr>
              <a:t>. “SystemVerilog Unique Priority Case.”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 startAt="9"/>
            </a:pPr>
            <a:r>
              <a:rPr lang="en-US" altLang="zh-CN" sz="2400" dirty="0">
                <a:latin typeface="Georgia" panose="02040502050405020303" pitchFamily="18" charset="0"/>
              </a:rPr>
              <a:t>Xilinx. “PG151 Divider Generator v5.1 </a:t>
            </a:r>
            <a:r>
              <a:rPr lang="en-US" altLang="zh-CN" sz="2400" dirty="0" err="1">
                <a:latin typeface="Georgia" panose="02040502050405020303" pitchFamily="18" charset="0"/>
              </a:rPr>
              <a:t>LogiCORE</a:t>
            </a:r>
            <a:r>
              <a:rPr lang="en-US" altLang="zh-CN" sz="2400" dirty="0">
                <a:latin typeface="Georgia" panose="02040502050405020303" pitchFamily="18" charset="0"/>
              </a:rPr>
              <a:t> IP Product Guide.” Feb. 4, 2021.</a:t>
            </a:r>
          </a:p>
        </p:txBody>
      </p:sp>
    </p:spTree>
    <p:extLst>
      <p:ext uri="{BB962C8B-B14F-4D97-AF65-F5344CB8AC3E}">
        <p14:creationId xmlns:p14="http://schemas.microsoft.com/office/powerpoint/2010/main" val="188564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Overview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9FE6B-F590-4638-AC96-79E7377B42B8}"/>
              </a:ext>
            </a:extLst>
          </p:cNvPr>
          <p:cNvSpPr txBox="1"/>
          <p:nvPr/>
        </p:nvSpPr>
        <p:spPr>
          <a:xfrm>
            <a:off x="716869" y="1037441"/>
            <a:ext cx="9658772" cy="389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/>
              <a:t>  </a:t>
            </a:r>
            <a:r>
              <a:rPr lang="en-US" altLang="zh-CN" sz="2800" dirty="0">
                <a:latin typeface="Georgia" panose="02040502050405020303" pitchFamily="18" charset="0"/>
              </a:rPr>
              <a:t>Overview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Verilog 2005 Revisited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SystemVerilog 2017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Synthesis Isn’t for Granted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Pipelined Multiplication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Reference</a:t>
            </a:r>
          </a:p>
        </p:txBody>
      </p:sp>
    </p:spTree>
    <p:extLst>
      <p:ext uri="{BB962C8B-B14F-4D97-AF65-F5344CB8AC3E}">
        <p14:creationId xmlns:p14="http://schemas.microsoft.com/office/powerpoint/2010/main" val="17249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8440754" y="5549291"/>
            <a:ext cx="3700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Procedural statements: assignment,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begin-end</a:t>
            </a:r>
            <a:r>
              <a:rPr lang="en-US" altLang="zh-CN" sz="2000" dirty="0">
                <a:latin typeface="Georgia" panose="02040502050405020303" pitchFamily="18" charset="0"/>
              </a:rPr>
              <a:t> blocks,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if</a:t>
            </a:r>
            <a:r>
              <a:rPr lang="en-US" altLang="zh-CN" sz="2000" dirty="0">
                <a:latin typeface="Georgia" panose="02040502050405020303" pitchFamily="18" charset="0"/>
              </a:rPr>
              <a:t>,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case</a:t>
            </a:r>
            <a:r>
              <a:rPr lang="en-US" altLang="zh-CN" sz="2000" dirty="0">
                <a:latin typeface="Georgia" panose="02040502050405020303" pitchFamily="18" charset="0"/>
              </a:rPr>
              <a:t>,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while</a:t>
            </a:r>
            <a:r>
              <a:rPr lang="en-US" altLang="zh-CN" sz="2000" dirty="0">
                <a:latin typeface="Georgia" panose="02040502050405020303" pitchFamily="18" charset="0"/>
              </a:rPr>
              <a:t>, and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repeat</a:t>
            </a:r>
            <a:endParaRPr lang="en-US" altLang="zh-CN" sz="1600" dirty="0">
              <a:latin typeface="JetBrainsMono Nerd Font Mono" pitchFamily="1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5B0173-718D-D596-1F4A-05E4589F7A9C}"/>
              </a:ext>
            </a:extLst>
          </p:cNvPr>
          <p:cNvSpPr txBox="1"/>
          <p:nvPr/>
        </p:nvSpPr>
        <p:spPr>
          <a:xfrm>
            <a:off x="1383667" y="121033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Structural Model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BB922A-B41C-6409-C560-2C87E3CB2D77}"/>
              </a:ext>
            </a:extLst>
          </p:cNvPr>
          <p:cNvSpPr txBox="1"/>
          <p:nvPr/>
        </p:nvSpPr>
        <p:spPr>
          <a:xfrm>
            <a:off x="309658" y="1579669"/>
            <a:ext cx="436369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VrInhibit</a:t>
            </a:r>
            <a:r>
              <a:rPr lang="en-US" altLang="zh-CN" dirty="0">
                <a:latin typeface="Consolas" panose="020B0609020204030204" pitchFamily="49" charset="0"/>
              </a:rPr>
              <a:t>(in,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invin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out);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in, </a:t>
            </a:r>
            <a:r>
              <a:rPr lang="en-US" altLang="zh-CN" dirty="0" err="1">
                <a:latin typeface="Consolas" panose="020B0609020204030204" pitchFamily="49" charset="0"/>
              </a:rPr>
              <a:t>invin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 out;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notinvin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not U1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notinvin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invin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and U2</a:t>
            </a:r>
            <a:r>
              <a:rPr lang="en-US" altLang="zh-CN" dirty="0">
                <a:latin typeface="Consolas" panose="020B0609020204030204" pitchFamily="49" charset="0"/>
              </a:rPr>
              <a:t>(out, in, </a:t>
            </a:r>
            <a:r>
              <a:rPr lang="en-US" altLang="zh-CN" dirty="0" err="1">
                <a:latin typeface="Consolas" panose="020B0609020204030204" pitchFamily="49" charset="0"/>
              </a:rPr>
              <a:t>notinvin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328046-E42C-8A48-7434-9A62B76F3AF6}"/>
              </a:ext>
            </a:extLst>
          </p:cNvPr>
          <p:cNvSpPr txBox="1"/>
          <p:nvPr/>
        </p:nvSpPr>
        <p:spPr>
          <a:xfrm>
            <a:off x="1034201" y="3610994"/>
            <a:ext cx="291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Verilog built-in gates:</a:t>
            </a:r>
          </a:p>
          <a:p>
            <a:r>
              <a:rPr lang="en-US" altLang="zh-CN" dirty="0">
                <a:latin typeface="JetBrainsMono Nerd Font Mono" pitchFamily="1" charset="0"/>
              </a:rPr>
              <a:t>and	</a:t>
            </a:r>
            <a:r>
              <a:rPr lang="en-US" altLang="zh-CN" dirty="0" err="1">
                <a:latin typeface="JetBrainsMono Nerd Font Mono" pitchFamily="1" charset="0"/>
              </a:rPr>
              <a:t>xor</a:t>
            </a:r>
            <a:r>
              <a:rPr lang="en-US" altLang="zh-CN" dirty="0">
                <a:latin typeface="JetBrainsMono Nerd Font Mono" pitchFamily="1" charset="0"/>
              </a:rPr>
              <a:t>	bufif0</a:t>
            </a:r>
          </a:p>
          <a:p>
            <a:r>
              <a:rPr lang="en-US" altLang="zh-CN" dirty="0" err="1">
                <a:latin typeface="JetBrainsMono Nerd Font Mono" pitchFamily="1" charset="0"/>
              </a:rPr>
              <a:t>nand</a:t>
            </a:r>
            <a:r>
              <a:rPr lang="en-US" altLang="zh-CN" dirty="0">
                <a:latin typeface="JetBrainsMono Nerd Font Mono" pitchFamily="1" charset="0"/>
              </a:rPr>
              <a:t>	</a:t>
            </a:r>
            <a:r>
              <a:rPr lang="en-US" altLang="zh-CN" dirty="0" err="1">
                <a:latin typeface="JetBrainsMono Nerd Font Mono" pitchFamily="1" charset="0"/>
              </a:rPr>
              <a:t>xnor</a:t>
            </a:r>
            <a:r>
              <a:rPr lang="en-US" altLang="zh-CN" dirty="0">
                <a:latin typeface="JetBrainsMono Nerd Font Mono" pitchFamily="1" charset="0"/>
              </a:rPr>
              <a:t>	bufif1</a:t>
            </a:r>
          </a:p>
          <a:p>
            <a:r>
              <a:rPr lang="en-US" altLang="zh-CN" dirty="0">
                <a:latin typeface="JetBrainsMono Nerd Font Mono" pitchFamily="1" charset="0"/>
              </a:rPr>
              <a:t>or	</a:t>
            </a:r>
            <a:r>
              <a:rPr lang="en-US" altLang="zh-CN" dirty="0" err="1">
                <a:latin typeface="JetBrainsMono Nerd Font Mono" pitchFamily="1" charset="0"/>
              </a:rPr>
              <a:t>buf</a:t>
            </a:r>
            <a:r>
              <a:rPr lang="en-US" altLang="zh-CN" dirty="0">
                <a:latin typeface="JetBrainsMono Nerd Font Mono" pitchFamily="1" charset="0"/>
              </a:rPr>
              <a:t>	notif0</a:t>
            </a:r>
          </a:p>
          <a:p>
            <a:r>
              <a:rPr lang="en-US" altLang="zh-CN" dirty="0">
                <a:latin typeface="JetBrainsMono Nerd Font Mono" pitchFamily="1" charset="0"/>
              </a:rPr>
              <a:t>nor	not	notif1</a:t>
            </a:r>
            <a:endParaRPr lang="zh-CN" altLang="en-US" dirty="0">
              <a:latin typeface="JetBrainsMono Nerd Font Mono" pitchFamily="1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29AE2A-2AA2-916F-9394-B0CA8BC9D5ED}"/>
              </a:ext>
            </a:extLst>
          </p:cNvPr>
          <p:cNvSpPr txBox="1"/>
          <p:nvPr/>
        </p:nvSpPr>
        <p:spPr>
          <a:xfrm>
            <a:off x="223608" y="504983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Instance statements:</a:t>
            </a:r>
          </a:p>
          <a:p>
            <a:r>
              <a:rPr lang="en-US" altLang="zh-CN" i="1" dirty="0">
                <a:latin typeface="Georgia" panose="02040502050405020303" pitchFamily="18" charset="0"/>
              </a:rPr>
              <a:t>component-name instance-identifier</a:t>
            </a:r>
            <a:r>
              <a:rPr lang="en-US" altLang="zh-CN" dirty="0">
                <a:latin typeface="Georgia" panose="02040502050405020303" pitchFamily="18" charset="0"/>
              </a:rPr>
              <a:t>(</a:t>
            </a:r>
            <a:r>
              <a:rPr lang="en-US" altLang="zh-CN" i="1" dirty="0">
                <a:latin typeface="Georgia" panose="02040502050405020303" pitchFamily="18" charset="0"/>
              </a:rPr>
              <a:t>expr</a:t>
            </a:r>
            <a:r>
              <a:rPr lang="en-US" altLang="zh-CN" dirty="0">
                <a:latin typeface="Georgia" panose="02040502050405020303" pitchFamily="18" charset="0"/>
              </a:rPr>
              <a:t>,…);</a:t>
            </a:r>
          </a:p>
          <a:p>
            <a:r>
              <a:rPr lang="en-US" altLang="zh-CN" i="1" dirty="0">
                <a:latin typeface="Georgia" panose="02040502050405020303" pitchFamily="18" charset="0"/>
              </a:rPr>
              <a:t>component-name instance-identifier</a:t>
            </a:r>
            <a:r>
              <a:rPr lang="en-US" altLang="zh-CN" dirty="0">
                <a:latin typeface="Georgia" panose="02040502050405020303" pitchFamily="18" charset="0"/>
              </a:rPr>
              <a:t>(</a:t>
            </a:r>
            <a:r>
              <a:rPr lang="en-US" altLang="zh-CN" i="1" dirty="0">
                <a:latin typeface="Georgia" panose="02040502050405020303" pitchFamily="18" charset="0"/>
              </a:rPr>
              <a:t>			.port-name</a:t>
            </a:r>
            <a:r>
              <a:rPr lang="en-US" altLang="zh-CN" dirty="0">
                <a:latin typeface="Georgia" panose="02040502050405020303" pitchFamily="18" charset="0"/>
              </a:rPr>
              <a:t>(</a:t>
            </a:r>
            <a:r>
              <a:rPr lang="en-US" altLang="zh-CN" i="1" dirty="0">
                <a:latin typeface="Georgia" panose="02040502050405020303" pitchFamily="18" charset="0"/>
              </a:rPr>
              <a:t>expr</a:t>
            </a:r>
            <a:r>
              <a:rPr lang="en-US" altLang="zh-CN" dirty="0">
                <a:latin typeface="Georgia" panose="02040502050405020303" pitchFamily="18" charset="0"/>
              </a:rPr>
              <a:t>),…);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EDD8E1-BE0A-A694-40FC-62BB5F856DFC}"/>
              </a:ext>
            </a:extLst>
          </p:cNvPr>
          <p:cNvSpPr txBox="1"/>
          <p:nvPr/>
        </p:nvSpPr>
        <p:spPr>
          <a:xfrm>
            <a:off x="4832044" y="1210337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Dataflow Model/Description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52E823-BA62-6887-94B1-738C33B217A3}"/>
              </a:ext>
            </a:extLst>
          </p:cNvPr>
          <p:cNvSpPr txBox="1"/>
          <p:nvPr/>
        </p:nvSpPr>
        <p:spPr>
          <a:xfrm>
            <a:off x="4673349" y="1579669"/>
            <a:ext cx="389401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Vrprimed</a:t>
            </a:r>
            <a:r>
              <a:rPr lang="en-US" altLang="zh-CN" dirty="0">
                <a:latin typeface="Consolas" panose="020B0609020204030204" pitchFamily="49" charset="0"/>
              </a:rPr>
              <a:t>(N, F);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 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assign </a:t>
            </a:r>
            <a:r>
              <a:rPr lang="en-US" altLang="zh-CN" dirty="0">
                <a:latin typeface="Consolas" panose="020B0609020204030204" pitchFamily="49" charset="0"/>
              </a:rPr>
              <a:t>F = 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] 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&amp; (N[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]^N[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])) 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| (~N[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]&amp;N[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43D602-00C7-88DE-2D7C-9995F5EACC23}"/>
              </a:ext>
            </a:extLst>
          </p:cNvPr>
          <p:cNvSpPr txBox="1"/>
          <p:nvPr/>
        </p:nvSpPr>
        <p:spPr>
          <a:xfrm>
            <a:off x="4268836" y="3695416"/>
            <a:ext cx="4298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Continuous-assignment statements: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assign </a:t>
            </a:r>
            <a:r>
              <a:rPr lang="en-US" altLang="zh-CN" i="1" dirty="0">
                <a:latin typeface="Georgia" panose="02040502050405020303" pitchFamily="18" charset="0"/>
              </a:rPr>
              <a:t>net-name = expression;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assign </a:t>
            </a:r>
            <a:r>
              <a:rPr lang="en-US" altLang="zh-CN" i="1" dirty="0">
                <a:latin typeface="Georgia" panose="02040502050405020303" pitchFamily="18" charset="0"/>
              </a:rPr>
              <a:t>net-name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>
                <a:latin typeface="Georgia" panose="02040502050405020303" pitchFamily="18" charset="0"/>
              </a:rPr>
              <a:t>bit-index</a:t>
            </a:r>
            <a:r>
              <a:rPr lang="en-US" altLang="zh-CN" dirty="0">
                <a:latin typeface="Georgia" panose="02040502050405020303" pitchFamily="18" charset="0"/>
              </a:rPr>
              <a:t>]</a:t>
            </a:r>
            <a:r>
              <a:rPr lang="en-US" altLang="zh-CN" i="1" dirty="0">
                <a:latin typeface="Georgia" panose="02040502050405020303" pitchFamily="18" charset="0"/>
              </a:rPr>
              <a:t> = expression</a:t>
            </a:r>
            <a:r>
              <a:rPr lang="en-US" altLang="zh-CN" dirty="0">
                <a:latin typeface="Georgia" panose="02040502050405020303" pitchFamily="18" charset="0"/>
              </a:rPr>
              <a:t>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assign </a:t>
            </a:r>
            <a:r>
              <a:rPr lang="en-US" altLang="zh-CN" i="1" dirty="0">
                <a:latin typeface="Georgia" panose="02040502050405020303" pitchFamily="18" charset="0"/>
              </a:rPr>
              <a:t>net-name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msb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lsb</a:t>
            </a:r>
            <a:r>
              <a:rPr lang="en-US" altLang="zh-CN" dirty="0">
                <a:latin typeface="Georgia" panose="02040502050405020303" pitchFamily="18" charset="0"/>
              </a:rPr>
              <a:t>]</a:t>
            </a:r>
            <a:r>
              <a:rPr lang="en-US" altLang="zh-CN" i="1" dirty="0">
                <a:latin typeface="Georgia" panose="02040502050405020303" pitchFamily="18" charset="0"/>
              </a:rPr>
              <a:t> = expression</a:t>
            </a:r>
            <a:r>
              <a:rPr lang="en-US" altLang="zh-CN" dirty="0">
                <a:latin typeface="Georgia" panose="02040502050405020303" pitchFamily="18" charset="0"/>
              </a:rPr>
              <a:t>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assign </a:t>
            </a:r>
            <a:r>
              <a:rPr lang="en-US" altLang="zh-CN" i="1" dirty="0">
                <a:latin typeface="Georgia" panose="02040502050405020303" pitchFamily="18" charset="0"/>
              </a:rPr>
              <a:t>net-concatenation = expression</a:t>
            </a:r>
            <a:r>
              <a:rPr lang="en-US" altLang="zh-CN" dirty="0">
                <a:latin typeface="Georgia" panose="02040502050405020303" pitchFamily="18" charset="0"/>
              </a:rPr>
              <a:t>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12254D-34ED-85DE-3ACF-777B5FFBD450}"/>
              </a:ext>
            </a:extLst>
          </p:cNvPr>
          <p:cNvSpPr txBox="1"/>
          <p:nvPr/>
        </p:nvSpPr>
        <p:spPr>
          <a:xfrm>
            <a:off x="8390379" y="1229679"/>
            <a:ext cx="380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Behavioral Model/Description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A59506-6BA8-D720-3112-0248DF310C05}"/>
              </a:ext>
            </a:extLst>
          </p:cNvPr>
          <p:cNvSpPr txBox="1"/>
          <p:nvPr/>
        </p:nvSpPr>
        <p:spPr>
          <a:xfrm>
            <a:off x="8567358" y="1579669"/>
            <a:ext cx="344765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Vrbytecase</a:t>
            </a:r>
            <a:r>
              <a:rPr lang="en-US" altLang="zh-CN" dirty="0">
                <a:latin typeface="Consolas" panose="020B0609020204030204" pitchFamily="49" charset="0"/>
              </a:rPr>
              <a:t>(A, B, C,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sel</a:t>
            </a:r>
            <a:r>
              <a:rPr lang="en-US" altLang="zh-CN" dirty="0">
                <a:latin typeface="Consolas" panose="020B0609020204030204" pitchFamily="49" charset="0"/>
              </a:rPr>
              <a:t>, Z);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A, B,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</a:t>
            </a:r>
            <a:r>
              <a:rPr lang="en-US" altLang="zh-CN" dirty="0" err="1">
                <a:latin typeface="Consolas" panose="020B0609020204030204" pitchFamily="49" charset="0"/>
              </a:rPr>
              <a:t>sel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output reg</a:t>
            </a:r>
            <a:r>
              <a:rPr lang="en-US" altLang="zh-CN" dirty="0"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Z;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always </a:t>
            </a:r>
            <a:r>
              <a:rPr lang="en-US" altLang="zh-CN" dirty="0">
                <a:latin typeface="Consolas" panose="020B0609020204030204" pitchFamily="49" charset="0"/>
              </a:rPr>
              <a:t>@ (*)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2'd0</a:t>
            </a:r>
            <a:r>
              <a:rPr lang="en-US" altLang="zh-CN" dirty="0">
                <a:latin typeface="Consolas" panose="020B0609020204030204" pitchFamily="49" charset="0"/>
              </a:rPr>
              <a:t>: Z = A;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2'd1</a:t>
            </a:r>
            <a:r>
              <a:rPr lang="en-US" altLang="zh-CN" dirty="0">
                <a:latin typeface="Consolas" panose="020B0609020204030204" pitchFamily="49" charset="0"/>
              </a:rPr>
              <a:t>: Z = B;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2'd2</a:t>
            </a:r>
            <a:r>
              <a:rPr lang="en-US" altLang="zh-CN" dirty="0">
                <a:latin typeface="Consolas" panose="020B0609020204030204" pitchFamily="49" charset="0"/>
              </a:rPr>
              <a:t>: Z = C;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2'd3</a:t>
            </a:r>
            <a:r>
              <a:rPr lang="en-US" altLang="zh-CN" dirty="0">
                <a:latin typeface="Consolas" panose="020B0609020204030204" pitchFamily="49" charset="0"/>
              </a:rPr>
              <a:t>: Z =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8'b0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  default</a:t>
            </a:r>
            <a:r>
              <a:rPr lang="en-US" altLang="zh-CN" dirty="0">
                <a:latin typeface="Consolas" panose="020B0609020204030204" pitchFamily="49" charset="0"/>
              </a:rPr>
              <a:t>: Z =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8'bx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endcase</a:t>
            </a:r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0709F327-0471-E926-735A-1F79FF00B48B}"/>
              </a:ext>
            </a:extLst>
          </p:cNvPr>
          <p:cNvSpPr/>
          <p:nvPr/>
        </p:nvSpPr>
        <p:spPr>
          <a:xfrm>
            <a:off x="4969780" y="5712823"/>
            <a:ext cx="3470974" cy="261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85917F-ACF3-9857-03C0-3BE237F1FAAC}"/>
              </a:ext>
            </a:extLst>
          </p:cNvPr>
          <p:cNvSpPr txBox="1"/>
          <p:nvPr/>
        </p:nvSpPr>
        <p:spPr>
          <a:xfrm>
            <a:off x="5997381" y="588083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Synthesis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6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172922"/>
            <a:ext cx="1123842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Verilog signals: </a:t>
            </a:r>
            <a:r>
              <a:rPr lang="en-US" altLang="zh-CN" sz="2400" u="sng" dirty="0">
                <a:latin typeface="Georgia" panose="02040502050405020303" pitchFamily="18" charset="0"/>
              </a:rPr>
              <a:t>nets</a:t>
            </a:r>
            <a:r>
              <a:rPr lang="en-US" altLang="zh-CN" sz="2400" dirty="0">
                <a:latin typeface="Georgia" panose="02040502050405020303" pitchFamily="18" charset="0"/>
              </a:rPr>
              <a:t> and </a:t>
            </a:r>
            <a:r>
              <a:rPr lang="en-US" altLang="zh-CN" sz="2400" u="sng" dirty="0">
                <a:latin typeface="Georgia" panose="02040502050405020303" pitchFamily="18" charset="0"/>
              </a:rPr>
              <a:t>variables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Nets: a wire in a physical circuit and provides connectivity between modules 	and other elements in a Verilog structural model</a:t>
            </a:r>
          </a:p>
          <a:p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wire,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tri,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triand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trior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tri0,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tr1,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trireg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wand,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wor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supply0,</a:t>
            </a:r>
            <a:r>
              <a:rPr lang="zh-CN" altLang="en-US" dirty="0">
                <a:latin typeface="JetBrainsMono Nerd Font Mono" pitchFamily="1" charset="0"/>
                <a:cs typeface="DejaVuSansMono Nerd Font" panose="020B0609030804020204" pitchFamily="50" charset="0"/>
              </a:rPr>
              <a:t> </a:t>
            </a:r>
            <a:r>
              <a:rPr lang="en-US" altLang="zh-CN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supply1, </a:t>
            </a:r>
            <a:r>
              <a:rPr lang="en-US" altLang="zh-CN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uwire</a:t>
            </a:r>
            <a:endParaRPr lang="en-US" altLang="zh-CN" dirty="0">
              <a:latin typeface="JetBrainsMono Nerd Font Mono" pitchFamily="1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  <a:p>
            <a:r>
              <a:rPr lang="en-US" altLang="zh-CN" sz="2400" dirty="0">
                <a:latin typeface="Georgia" panose="02040502050405020303" pitchFamily="18" charset="0"/>
              </a:rPr>
              <a:t>Variables: store values during a Verilog model’s execution and need not have 	physical significance in a circuit.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reg, integer, real, </a:t>
            </a:r>
            <a:r>
              <a:rPr lang="en-US" altLang="zh-CN" sz="2000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realtime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 time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Nets vs. variables: a variable’s value can be changed only by procedural code 	within a module; it cannot be changed from outside. Procedural code can 	assign values only to variables, not nets.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Signed arithmetic: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signed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	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reg signed [15:0] A, output reg signed [15:0] T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Signed operations are used only if all of an expression’s operands are signed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	4’sb1101 + 1’b1 = 14, (4’sb1101 &lt;&lt; 1) + 1 = -3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Type-casting functions: $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signed(), $unsigned()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DB464A-7A67-9E49-52F5-90582F31B1A7}"/>
              </a:ext>
            </a:extLst>
          </p:cNvPr>
          <p:cNvSpPr txBox="1"/>
          <p:nvPr/>
        </p:nvSpPr>
        <p:spPr>
          <a:xfrm>
            <a:off x="8299269" y="3148182"/>
            <a:ext cx="34158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A reg is NOT A FLIP-FLOP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172922"/>
            <a:ext cx="11238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An </a:t>
            </a:r>
            <a:r>
              <a:rPr lang="en-US" altLang="zh-CN" sz="2400" dirty="0">
                <a:latin typeface="Arial Black" panose="020B0A04020102020204" pitchFamily="34" charset="0"/>
              </a:rPr>
              <a:t>array</a:t>
            </a:r>
            <a:r>
              <a:rPr lang="en-US" altLang="zh-CN" sz="2400" dirty="0">
                <a:latin typeface="Georgia" panose="02040502050405020303" pitchFamily="18" charset="0"/>
              </a:rPr>
              <a:t> is an ordered set of variables of the same type indexed by array index</a:t>
            </a:r>
            <a:endParaRPr lang="en-US" altLang="zh-CN" sz="2000" dirty="0">
              <a:latin typeface="JetBrainsMono Nerd Font Mono" pitchFamily="1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0661F3-64E0-03BC-6B88-9E41968AD547}"/>
              </a:ext>
            </a:extLst>
          </p:cNvPr>
          <p:cNvSpPr txBox="1"/>
          <p:nvPr/>
        </p:nvSpPr>
        <p:spPr>
          <a:xfrm>
            <a:off x="716869" y="1634587"/>
            <a:ext cx="4298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reg </a:t>
            </a:r>
            <a:r>
              <a:rPr lang="en-US" altLang="zh-CN" i="1" dirty="0">
                <a:latin typeface="Georgia" panose="02040502050405020303" pitchFamily="18" charset="0"/>
              </a:rPr>
              <a:t>identifier 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start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end</a:t>
            </a:r>
            <a:r>
              <a:rPr lang="en-US" altLang="zh-CN" dirty="0">
                <a:latin typeface="Georgia" panose="02040502050405020303" pitchFamily="18" charset="0"/>
              </a:rPr>
              <a:t>];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reg [</a:t>
            </a:r>
            <a:r>
              <a:rPr lang="en-US" altLang="zh-CN" i="1" dirty="0" err="1">
                <a:latin typeface="Georgia" panose="02040502050405020303" pitchFamily="18" charset="0"/>
              </a:rPr>
              <a:t>msb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lsb</a:t>
            </a:r>
            <a:r>
              <a:rPr lang="en-US" altLang="zh-CN" dirty="0">
                <a:latin typeface="Georgia" panose="02040502050405020303" pitchFamily="18" charset="0"/>
              </a:rPr>
              <a:t>] </a:t>
            </a:r>
            <a:r>
              <a:rPr lang="en-US" altLang="zh-CN" i="1" dirty="0">
                <a:latin typeface="Georgia" panose="02040502050405020303" pitchFamily="18" charset="0"/>
              </a:rPr>
              <a:t>identifier 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start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end</a:t>
            </a:r>
            <a:r>
              <a:rPr lang="en-US" altLang="zh-CN" dirty="0">
                <a:latin typeface="Georgia" panose="02040502050405020303" pitchFamily="18" charset="0"/>
              </a:rPr>
              <a:t>];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integer </a:t>
            </a:r>
            <a:r>
              <a:rPr lang="en-US" altLang="zh-CN" i="1" dirty="0">
                <a:latin typeface="Georgia" panose="02040502050405020303" pitchFamily="18" charset="0"/>
              </a:rPr>
              <a:t>identifier 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start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end</a:t>
            </a:r>
            <a:r>
              <a:rPr lang="en-US" altLang="zh-CN" dirty="0">
                <a:latin typeface="Georgia" panose="02040502050405020303" pitchFamily="18" charset="0"/>
              </a:rPr>
              <a:t>];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wire </a:t>
            </a:r>
            <a:r>
              <a:rPr lang="en-US" altLang="zh-CN" i="1" dirty="0">
                <a:latin typeface="Georgia" panose="02040502050405020303" pitchFamily="18" charset="0"/>
              </a:rPr>
              <a:t>identifier 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start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end</a:t>
            </a:r>
            <a:r>
              <a:rPr lang="en-US" altLang="zh-CN" dirty="0">
                <a:latin typeface="Georgia" panose="02040502050405020303" pitchFamily="18" charset="0"/>
              </a:rPr>
              <a:t>];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wire [</a:t>
            </a:r>
            <a:r>
              <a:rPr lang="en-US" altLang="zh-CN" i="1" dirty="0" err="1">
                <a:latin typeface="Georgia" panose="02040502050405020303" pitchFamily="18" charset="0"/>
              </a:rPr>
              <a:t>msb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lsb</a:t>
            </a:r>
            <a:r>
              <a:rPr lang="en-US" altLang="zh-CN" dirty="0">
                <a:latin typeface="Georgia" panose="02040502050405020303" pitchFamily="18" charset="0"/>
              </a:rPr>
              <a:t>] </a:t>
            </a:r>
            <a:r>
              <a:rPr lang="en-US" altLang="zh-CN" i="1" dirty="0">
                <a:latin typeface="Georgia" panose="02040502050405020303" pitchFamily="18" charset="0"/>
              </a:rPr>
              <a:t>identifier </a:t>
            </a:r>
            <a:r>
              <a:rPr lang="en-US" altLang="zh-CN" dirty="0">
                <a:latin typeface="Georgia" panose="02040502050405020303" pitchFamily="18" charset="0"/>
              </a:rPr>
              <a:t>[</a:t>
            </a:r>
            <a:r>
              <a:rPr lang="en-US" altLang="zh-CN" i="1" dirty="0" err="1">
                <a:latin typeface="Georgia" panose="02040502050405020303" pitchFamily="18" charset="0"/>
              </a:rPr>
              <a:t>start</a:t>
            </a:r>
            <a:r>
              <a:rPr lang="en-US" altLang="zh-CN" dirty="0" err="1">
                <a:latin typeface="Georgia" panose="02040502050405020303" pitchFamily="18" charset="0"/>
              </a:rPr>
              <a:t>:</a:t>
            </a:r>
            <a:r>
              <a:rPr lang="en-US" altLang="zh-CN" i="1" dirty="0" err="1">
                <a:latin typeface="Georgia" panose="02040502050405020303" pitchFamily="18" charset="0"/>
              </a:rPr>
              <a:t>end</a:t>
            </a:r>
            <a:r>
              <a:rPr lang="en-US" altLang="zh-CN" dirty="0">
                <a:latin typeface="Georgia" panose="02040502050405020303" pitchFamily="18" charset="0"/>
              </a:rPr>
              <a:t>];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794460-6B76-AFCF-0018-1FAAE04E2885}"/>
              </a:ext>
            </a:extLst>
          </p:cNvPr>
          <p:cNvSpPr txBox="1"/>
          <p:nvPr/>
        </p:nvSpPr>
        <p:spPr>
          <a:xfrm>
            <a:off x="716869" y="3111915"/>
            <a:ext cx="11238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Multi-dimensional arrays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reg [7:0] mem3 [1:10] [0:255]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The lower nibble of the byte in row 5, column 7: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mem3[5][7][3:0]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One-dimensional array of vectors vs. two-dimensional array of bits: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reg [7:0] mem1 [0:255]		</a:t>
            </a:r>
            <a:r>
              <a:rPr lang="en-US" altLang="zh-CN" sz="2400" dirty="0">
                <a:latin typeface="Georgia" panose="02040502050405020303" pitchFamily="18" charset="0"/>
              </a:rPr>
              <a:t>vs.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reg mem2 [0:255] [7:0]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mem1[1] = 0;	</a:t>
            </a:r>
            <a:r>
              <a:rPr lang="en-US" altLang="zh-CN" sz="2000" dirty="0">
                <a:solidFill>
                  <a:schemeClr val="accent6"/>
                </a:solidFill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// Assigns 0 to the second element of mem1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mem2[1][0] = 0;	</a:t>
            </a:r>
            <a:r>
              <a:rPr lang="en-US" altLang="zh-CN" sz="2000" dirty="0">
                <a:solidFill>
                  <a:schemeClr val="accent6"/>
                </a:solidFill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// Assigns 0 to the bit referenced by indices [1][0]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mem1 = 0;		</a:t>
            </a:r>
            <a:r>
              <a:rPr lang="en-US" altLang="zh-CN" sz="2000" dirty="0">
                <a:solidFill>
                  <a:schemeClr val="accent6"/>
                </a:solidFill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// Illegal - Attempt to write to entire array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mem2[1] = 0;	</a:t>
            </a:r>
            <a:r>
              <a:rPr lang="en-US" altLang="zh-CN" sz="2000" dirty="0">
                <a:solidFill>
                  <a:schemeClr val="accent6"/>
                </a:solidFill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// Illegal - Attempt to write to elements [1:0]-[1:255]</a:t>
            </a:r>
          </a:p>
          <a:p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mem2[1][1:3] = 0;	</a:t>
            </a:r>
            <a:r>
              <a:rPr lang="en-US" altLang="zh-CN" sz="2000" dirty="0">
                <a:solidFill>
                  <a:schemeClr val="accent6"/>
                </a:solidFill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// Illegal - Attempt to write to elements [1:1]-[1:3]</a:t>
            </a:r>
          </a:p>
        </p:txBody>
      </p:sp>
    </p:spTree>
    <p:extLst>
      <p:ext uri="{BB962C8B-B14F-4D97-AF65-F5344CB8AC3E}">
        <p14:creationId xmlns:p14="http://schemas.microsoft.com/office/powerpoint/2010/main" val="7793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98FCD8CA-4C4F-3C7A-1483-BBB76AE6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98921"/>
              </p:ext>
            </p:extLst>
          </p:nvPr>
        </p:nvGraphicFramePr>
        <p:xfrm>
          <a:off x="1598023" y="1305560"/>
          <a:ext cx="89959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3053748671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393869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5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execute in one simulation time 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can contain time-controlling statements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cannot enable a 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can enable other tasks and functions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5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have at least one input type argument</a:t>
                      </a:r>
                    </a:p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not have an output or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inout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type argument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can have zero or more arguments of any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3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shall return a single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shall not return a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9062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90165A4-7634-8F0A-B26F-D0A222D26882}"/>
              </a:ext>
            </a:extLst>
          </p:cNvPr>
          <p:cNvSpPr txBox="1"/>
          <p:nvPr/>
        </p:nvSpPr>
        <p:spPr>
          <a:xfrm>
            <a:off x="888484" y="3429000"/>
            <a:ext cx="1041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A function/task can be defined only within a module, i.e., its definition is local to the module.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To use in multiple modules, define it by itself in a file and use </a:t>
            </a:r>
            <a:r>
              <a:rPr lang="en-US" altLang="zh-CN" sz="1600" dirty="0">
                <a:latin typeface="JetBrainsMono Nerd Font Mono" pitchFamily="1" charset="0"/>
              </a:rPr>
              <a:t>`include</a:t>
            </a:r>
            <a:r>
              <a:rPr lang="en-US" altLang="zh-CN" dirty="0">
                <a:latin typeface="Georgia" panose="02040502050405020303" pitchFamily="18" charset="0"/>
              </a:rPr>
              <a:t> to include it in each module.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A useful example: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FFBD1-B809-0613-36E6-1FC2CDA91207}"/>
              </a:ext>
            </a:extLst>
          </p:cNvPr>
          <p:cNvSpPr txBox="1"/>
          <p:nvPr/>
        </p:nvSpPr>
        <p:spPr>
          <a:xfrm>
            <a:off x="2964372" y="4167446"/>
            <a:ext cx="718658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function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integer</a:t>
            </a:r>
            <a:r>
              <a:rPr lang="zh-CN" altLang="en-US" dirty="0">
                <a:latin typeface="Consolas" panose="020B0609020204030204" pitchFamily="49" charset="0"/>
              </a:rPr>
              <a:t> clogb2;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zh-CN" altLang="en-US" dirty="0">
                <a:latin typeface="Consolas" panose="020B0609020204030204" pitchFamily="49" charset="0"/>
              </a:rPr>
              <a:t> [31:0] value;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begin</a:t>
            </a:r>
          </a:p>
          <a:p>
            <a:pPr lvl="2"/>
            <a:r>
              <a:rPr lang="zh-CN" altLang="en-US" dirty="0">
                <a:latin typeface="Consolas" panose="020B0609020204030204" pitchFamily="49" charset="0"/>
              </a:rPr>
              <a:t>value = value - 1;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(clogb2 = 0; value &gt; 0; clogb2 = clogb2 + 1)</a:t>
            </a:r>
          </a:p>
          <a:p>
            <a:pPr lvl="2"/>
            <a:r>
              <a:rPr lang="zh-CN" altLang="en-US" dirty="0">
                <a:latin typeface="Consolas" panose="020B0609020204030204" pitchFamily="49" charset="0"/>
              </a:rPr>
              <a:t>value = value &gt;&gt; 1;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34780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609600" y="1172922"/>
            <a:ext cx="11345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Array of Instances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To specify an array of instances, the instance name shall be followed by the range specification 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lhi:rhi</a:t>
            </a:r>
            <a:r>
              <a:rPr lang="en-US" altLang="zh-CN" sz="2000" dirty="0"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 which shall represent an array of </a:t>
            </a:r>
            <a:r>
              <a:rPr lang="en-US" altLang="zh-CN" sz="2000" dirty="0">
                <a:latin typeface="Consolas" panose="020B0609020204030204" pitchFamily="49" charset="0"/>
              </a:rPr>
              <a:t>abs(</a:t>
            </a:r>
            <a:r>
              <a:rPr lang="en-US" altLang="zh-CN" sz="2000" dirty="0" err="1">
                <a:latin typeface="Consolas" panose="020B0609020204030204" pitchFamily="49" charset="0"/>
              </a:rPr>
              <a:t>lhi-rhi</a:t>
            </a:r>
            <a:r>
              <a:rPr lang="en-US" altLang="zh-CN" sz="2000" dirty="0">
                <a:latin typeface="Consolas" panose="020B0609020204030204" pitchFamily="49" charset="0"/>
              </a:rPr>
              <a:t>)+1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instances. This example demonstrates how a series of modules can be chained together.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2BDCE8-2F61-F58F-3926-4C4053B2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92" y="2742582"/>
            <a:ext cx="5997460" cy="39779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B5EF8D-8FE8-4E78-CFAE-39E108DAA7B7}"/>
              </a:ext>
            </a:extLst>
          </p:cNvPr>
          <p:cNvSpPr txBox="1"/>
          <p:nvPr/>
        </p:nvSpPr>
        <p:spPr>
          <a:xfrm>
            <a:off x="716870" y="2634164"/>
            <a:ext cx="5879874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dffn</a:t>
            </a:r>
            <a:r>
              <a:rPr lang="en-US" altLang="zh-CN" dirty="0">
                <a:latin typeface="Consolas" panose="020B0609020204030204" pitchFamily="49" charset="0"/>
              </a:rPr>
              <a:t>(q, d,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altLang="zh-CN" dirty="0">
                <a:latin typeface="Consolas" panose="020B0609020204030204" pitchFamily="49" charset="0"/>
              </a:rPr>
              <a:t> bits =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[bits –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 [bits –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q;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DFF </a:t>
            </a:r>
            <a:r>
              <a:rPr lang="en-US" altLang="zh-CN" dirty="0" err="1">
                <a:latin typeface="Consolas" panose="020B0609020204030204" pitchFamily="49" charset="0"/>
              </a:rPr>
              <a:t>dff</a:t>
            </a:r>
            <a:r>
              <a:rPr lang="en-US" altLang="zh-CN" dirty="0">
                <a:latin typeface="Consolas" panose="020B0609020204030204" pitchFamily="49" charset="0"/>
              </a:rPr>
              <a:t>[bits -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(q, d,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MxN_pipeline</a:t>
            </a:r>
            <a:r>
              <a:rPr lang="en-US" altLang="zh-CN" dirty="0">
                <a:latin typeface="Consolas" panose="020B0609020204030204" pitchFamily="49" charset="0"/>
              </a:rPr>
              <a:t>(in, out,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pt-BR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</a:rPr>
              <a:t>M = 3, N = 4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 N = depth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[M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in;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 M = width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[M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out;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[M * (N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 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dffn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#(M)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</a:rPr>
              <a:t>[1: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] ({out, t}, {t, in}, </a:t>
            </a:r>
            <a:r>
              <a:rPr lang="en-US" altLang="zh-CN" dirty="0" err="1">
                <a:latin typeface="Consolas" panose="020B0609020204030204" pitchFamily="49" charset="0"/>
              </a:rPr>
              <a:t>clk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427002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B5EF8D-8FE8-4E78-CFAE-39E108DAA7B7}"/>
              </a:ext>
            </a:extLst>
          </p:cNvPr>
          <p:cNvSpPr txBox="1"/>
          <p:nvPr/>
        </p:nvSpPr>
        <p:spPr>
          <a:xfrm>
            <a:off x="716868" y="3111914"/>
            <a:ext cx="745674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ha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a, b,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 sum,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assign</a:t>
            </a:r>
            <a:r>
              <a:rPr lang="en-US" altLang="zh-CN" dirty="0">
                <a:latin typeface="Consolas" panose="020B0609020204030204" pitchFamily="49" charset="0"/>
              </a:rPr>
              <a:t> sum = a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^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assign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= a &amp; b;</a:t>
            </a: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Design for a half-adder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my_design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#(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altLang="zh-CN" dirty="0">
                <a:latin typeface="Consolas" panose="020B0609020204030204" pitchFamily="49" charset="0"/>
              </a:rPr>
              <a:t> N =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 [N -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a, b,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 [N -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sum,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genvar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Generate a temporary loop variable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generate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Generate for loop to instantiate N times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ha u0</a:t>
            </a:r>
            <a:r>
              <a:rPr lang="en-US" altLang="zh-CN" dirty="0">
                <a:latin typeface="Consolas" panose="020B0609020204030204" pitchFamily="49" charset="0"/>
              </a:rPr>
              <a:t>(a[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b[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sum[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endgenerate</a:t>
            </a:r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endmodule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Top level design that contains N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inst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of ha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E934313F-F043-5A58-C13B-44C5466C9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 t="15028" r="11230" b="16258"/>
          <a:stretch/>
        </p:blipFill>
        <p:spPr>
          <a:xfrm>
            <a:off x="8270490" y="2699657"/>
            <a:ext cx="3587932" cy="406690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609600" y="1172922"/>
            <a:ext cx="113456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Generate Blocks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Useful if you want to create multiple copies of a particular structure within a model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Within the block,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if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case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, and </a:t>
            </a:r>
            <a:r>
              <a:rPr lang="en-US" altLang="zh-CN" sz="2000" dirty="0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for</a:t>
            </a:r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 statements may be used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If instances generated in iterative for loops, the loop is controlled by integer </a:t>
            </a:r>
            <a:r>
              <a:rPr lang="en-US" altLang="zh-CN" sz="2000" dirty="0" err="1">
                <a:latin typeface="JetBrainsMono Nerd Font Mono" pitchFamily="1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genvar</a:t>
            </a:r>
            <a:endParaRPr lang="en-US" altLang="zh-CN" sz="2000" dirty="0">
              <a:latin typeface="JetBrainsMono Nerd Font Mono" pitchFamily="1" charset="0"/>
              <a:ea typeface="DejaVuSansMono Nerd Font" panose="020B0609030804020204" pitchFamily="50" charset="0"/>
              <a:cs typeface="DejaVuSansMono Nerd Font" panose="020B0609030804020204" pitchFamily="50" charset="0"/>
            </a:endParaRPr>
          </a:p>
          <a:p>
            <a:r>
              <a:rPr lang="en-US" altLang="zh-CN" sz="2400" dirty="0">
                <a:latin typeface="Georgia" panose="02040502050405020303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0876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Verilog 2005 Revisited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609600" y="1172922"/>
            <a:ext cx="11345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Case Statement</a:t>
            </a:r>
          </a:p>
          <a:p>
            <a:r>
              <a:rPr lang="en-US" altLang="zh-CN" sz="2400" dirty="0">
                <a:latin typeface="Georgia" panose="02040502050405020303" pitchFamily="18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Case statement with do-not-cares: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casez</a:t>
            </a:r>
            <a:r>
              <a:rPr lang="en-US" altLang="zh-CN" sz="2400" dirty="0">
                <a:latin typeface="Georgia" panose="02040502050405020303" pitchFamily="18" charset="0"/>
              </a:rPr>
              <a:t>						       </a:t>
            </a:r>
            <a:r>
              <a:rPr lang="en-US" altLang="zh-CN" sz="2400" dirty="0" err="1">
                <a:latin typeface="Consolas" panose="020B0609020204030204" pitchFamily="49" charset="0"/>
              </a:rPr>
              <a:t>casex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22088F-0914-C51E-BA02-1811836EB57C}"/>
              </a:ext>
            </a:extLst>
          </p:cNvPr>
          <p:cNvSpPr txBox="1"/>
          <p:nvPr/>
        </p:nvSpPr>
        <p:spPr>
          <a:xfrm>
            <a:off x="609600" y="3035809"/>
            <a:ext cx="435898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casez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'b1???????: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instruction1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'b01??????: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instruction2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'b00010???: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instruction3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'b000001??: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instruction4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endcase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C91D11-7615-7E50-1079-222A7DB6F681}"/>
              </a:ext>
            </a:extLst>
          </p:cNvPr>
          <p:cNvSpPr txBox="1"/>
          <p:nvPr/>
        </p:nvSpPr>
        <p:spPr>
          <a:xfrm>
            <a:off x="6674498" y="2897310"/>
            <a:ext cx="43589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 r, mask;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mask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8'bx0x0x0x0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casex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(r ^ mask)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8'b001100xx</a:t>
            </a:r>
            <a:r>
              <a:rPr lang="en-US" altLang="zh-CN" dirty="0">
                <a:latin typeface="Consolas" panose="020B0609020204030204" pitchFamily="49" charset="0"/>
              </a:rPr>
              <a:t>: stat1;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8'b1100xx00</a:t>
            </a:r>
            <a:r>
              <a:rPr lang="en-US" altLang="zh-CN" dirty="0">
                <a:latin typeface="Consolas" panose="020B0609020204030204" pitchFamily="49" charset="0"/>
              </a:rPr>
              <a:t>: stat2;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8'b00xx0011</a:t>
            </a:r>
            <a:r>
              <a:rPr lang="en-US" altLang="zh-CN" dirty="0">
                <a:latin typeface="Consolas" panose="020B0609020204030204" pitchFamily="49" charset="0"/>
              </a:rPr>
              <a:t>: stat3;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8'bxx010100</a:t>
            </a:r>
            <a:r>
              <a:rPr lang="en-US" altLang="zh-CN" dirty="0">
                <a:latin typeface="Consolas" panose="020B0609020204030204" pitchFamily="49" charset="0"/>
              </a:rPr>
              <a:t>: stat4;</a:t>
            </a:r>
          </a:p>
          <a:p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endcase</a:t>
            </a:r>
            <a:endParaRPr lang="en-US" altLang="zh-CN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2728</Words>
  <Application>Microsoft Office PowerPoint</Application>
  <PresentationFormat>宽屏</PresentationFormat>
  <Paragraphs>404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等线 Light</vt:lpstr>
      <vt:lpstr>Amasis MT Pro Medium</vt:lpstr>
      <vt:lpstr>Arial</vt:lpstr>
      <vt:lpstr>Arial Black</vt:lpstr>
      <vt:lpstr>Consolas</vt:lpstr>
      <vt:lpstr>DejaVu Math TeX Gyre</vt:lpstr>
      <vt:lpstr>DejaVuSansMono Nerd Font Mono</vt:lpstr>
      <vt:lpstr>Georgia</vt:lpstr>
      <vt:lpstr>JetBrainsMono Nerd Font Mono</vt:lpstr>
      <vt:lpstr>Times New Roman</vt:lpstr>
      <vt:lpstr>Verdana Pro Cond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Yihua</dc:creator>
  <cp:lastModifiedBy>Liu Yihua</cp:lastModifiedBy>
  <cp:revision>344</cp:revision>
  <dcterms:created xsi:type="dcterms:W3CDTF">2022-09-14T06:25:11Z</dcterms:created>
  <dcterms:modified xsi:type="dcterms:W3CDTF">2022-09-26T12:40:13Z</dcterms:modified>
</cp:coreProperties>
</file>