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5" r:id="rId6"/>
    <p:sldId id="266" r:id="rId7"/>
    <p:sldId id="267" r:id="rId8"/>
    <p:sldId id="268" r:id="rId9"/>
    <p:sldId id="269" r:id="rId10"/>
    <p:sldId id="270" r:id="rId11"/>
    <p:sldId id="271" r:id="rId12"/>
    <p:sldId id="272" r:id="rId13"/>
    <p:sldId id="273"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F675A-F06F-E96A-789F-580BF71546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B75FF9-A0FD-47C9-3643-030ACF134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73382F-9E42-ACAC-9C69-A96F4D918509}"/>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C5129A3F-1E6F-BFD5-589C-ADB835DDB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39E079-BF1C-F250-7681-142AEF2A6C87}"/>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50901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FD14C-92CF-9DBA-C8C3-FC7BCB3A62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98E5D8-CEF1-4DBC-1D02-914127EB59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4320AA-8B48-5570-BF09-746CA20E2A89}"/>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58E100E2-46B0-719A-01A2-0F2FF14F03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5A030C-9E5C-923E-1935-7B420E3F807D}"/>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23524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A06FBF-2D81-A263-7A52-02C33BA671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C68905-7111-30D4-2222-19128133E0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7A7236-F2AF-EF54-23F6-1326E9A262E0}"/>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02287144-F1F3-162F-5326-B2A651AE4D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77B5-CF24-0962-3FA5-F5A39A0FC736}"/>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53813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9F003-CBD2-DCCF-4C0D-3D524F30E2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D910B6-BBC2-D5B9-78D1-E53632C5C8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0E83B1-2075-FE33-19CF-37C7DD4FE866}"/>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EBD540FF-6FC6-B926-9DD8-1CA4586FDC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28066A-0917-A2DC-69F7-821D9B219938}"/>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3004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5CFA-55BE-5FF7-46F6-20BFEC65C4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D846856-6AB9-812E-6CE0-D38C0CE3A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D742A9-B75C-350A-6B9E-8C2657E51F14}"/>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B1AB251B-8140-EFEA-92F7-709AB96CD2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93B1C-D95B-3540-EBAC-8A6B93D53542}"/>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94550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10D8C-7C1E-F0E9-48E4-F7ED9D335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8B25BB-3F03-69E6-F65C-9D97663CA0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C27B32-69A7-470F-4628-7CE24C766F1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58F3A6-6C46-476C-C83C-B2EF92C7F5CE}"/>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42672FAD-17B1-2409-A717-3CAD04F8E3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1B0E7-EECB-D890-DEC7-45E1E6889A39}"/>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61568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F3C18-C98A-3B30-F58F-5906D92261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45463C-C89A-BC06-58C7-E8030756F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8D90CAA-53B9-79FC-AD78-F3E56CD3BE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15FB46-56AE-5D7A-47A6-0E436B1CA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28F4DF-DB05-0E39-E0D3-A9A326B6AD6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DF47843-72ED-5872-E2E1-D625E8DD5A99}"/>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8" name="页脚占位符 7">
            <a:extLst>
              <a:ext uri="{FF2B5EF4-FFF2-40B4-BE49-F238E27FC236}">
                <a16:creationId xmlns:a16="http://schemas.microsoft.com/office/drawing/2014/main" id="{60F7AB89-E057-89CD-DD87-B7C434066D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142347-AD8E-18C4-558F-009E38CB0B2C}"/>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35574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92BAC-42ED-9031-69C5-5C04316A22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49DE65-0C72-74BC-A646-EF44EBE003FF}"/>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4" name="页脚占位符 3">
            <a:extLst>
              <a:ext uri="{FF2B5EF4-FFF2-40B4-BE49-F238E27FC236}">
                <a16:creationId xmlns:a16="http://schemas.microsoft.com/office/drawing/2014/main" id="{4BBA2AA6-3762-CEA1-5478-C637413C8D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E97B643-3358-1416-9086-7A018B418B52}"/>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49793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401938-1BD2-4EA7-70BE-D95DD1F299C1}"/>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3" name="页脚占位符 2">
            <a:extLst>
              <a:ext uri="{FF2B5EF4-FFF2-40B4-BE49-F238E27FC236}">
                <a16:creationId xmlns:a16="http://schemas.microsoft.com/office/drawing/2014/main" id="{7986AC88-F0DA-6D90-293B-26B451575E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5C7E5D-4AAC-A4F8-6533-A53506B29C41}"/>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77538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D807C-7EF7-5280-6270-F7D17231D4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A94D9D-A297-B6C8-3A67-7A14EC47F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E44602-F721-CE80-7E2F-68BDBDE46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D86495-DB51-3758-1608-3EE828FC2B29}"/>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5BA13DEB-3AC1-9A32-667B-5D16B242A6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CB1B3B-2DCD-19F2-68F1-81C7014FED1C}"/>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134915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58965-D04D-74FD-E7FE-966B42AE29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E24F18-CD7E-0D5E-BDEF-0770ECC34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917593-26A7-9B1C-9770-869679C4F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1176BB-9F1C-58D8-F1A6-57C528836711}"/>
              </a:ext>
            </a:extLst>
          </p:cNvPr>
          <p:cNvSpPr>
            <a:spLocks noGrp="1"/>
          </p:cNvSpPr>
          <p:nvPr>
            <p:ph type="dt" sz="half" idx="10"/>
          </p:nvPr>
        </p:nvSpPr>
        <p:spPr/>
        <p:txBody>
          <a:bodyPr/>
          <a:lstStyle/>
          <a:p>
            <a:fld id="{4A71E016-7638-4A56-B2A3-F457AB200E88}" type="datetimeFigureOut">
              <a:rPr lang="zh-CN" altLang="en-US" smtClean="0"/>
              <a:t>2022/10/10</a:t>
            </a:fld>
            <a:endParaRPr lang="zh-CN" altLang="en-US"/>
          </a:p>
        </p:txBody>
      </p:sp>
      <p:sp>
        <p:nvSpPr>
          <p:cNvPr id="6" name="页脚占位符 5">
            <a:extLst>
              <a:ext uri="{FF2B5EF4-FFF2-40B4-BE49-F238E27FC236}">
                <a16:creationId xmlns:a16="http://schemas.microsoft.com/office/drawing/2014/main" id="{03EAABAA-46C4-E507-3962-AFE4F440A3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186B7-F7AC-4BD5-2361-555D6D7C2370}"/>
              </a:ext>
            </a:extLst>
          </p:cNvPr>
          <p:cNvSpPr>
            <a:spLocks noGrp="1"/>
          </p:cNvSpPr>
          <p:nvPr>
            <p:ph type="sldNum" sz="quarter" idx="12"/>
          </p:nvPr>
        </p:nvSpPr>
        <p:spPr/>
        <p:txBody>
          <a:body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27000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08BADB-458E-D101-E64D-2CD767DC6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748A96-EA95-5EDD-47EE-521D0533A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41913E-F0DE-0B4D-5FA7-FAEDB9FB2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1E016-7638-4A56-B2A3-F457AB200E88}" type="datetimeFigureOut">
              <a:rPr lang="zh-CN" altLang="en-US" smtClean="0"/>
              <a:t>2022/10/10</a:t>
            </a:fld>
            <a:endParaRPr lang="zh-CN" altLang="en-US"/>
          </a:p>
        </p:txBody>
      </p:sp>
      <p:sp>
        <p:nvSpPr>
          <p:cNvPr id="5" name="页脚占位符 4">
            <a:extLst>
              <a:ext uri="{FF2B5EF4-FFF2-40B4-BE49-F238E27FC236}">
                <a16:creationId xmlns:a16="http://schemas.microsoft.com/office/drawing/2014/main" id="{B7F60C65-3AF4-A3A4-CE00-0C28BBD58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821290-00A1-AE86-379E-D8374FF5D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C8C34-A4CA-4B92-9F15-9B9D68BBA4C5}" type="slidenum">
              <a:rPr lang="zh-CN" altLang="en-US" smtClean="0"/>
              <a:t>‹#›</a:t>
            </a:fld>
            <a:endParaRPr lang="zh-CN" altLang="en-US"/>
          </a:p>
        </p:txBody>
      </p:sp>
    </p:spTree>
    <p:extLst>
      <p:ext uri="{BB962C8B-B14F-4D97-AF65-F5344CB8AC3E}">
        <p14:creationId xmlns:p14="http://schemas.microsoft.com/office/powerpoint/2010/main" val="401268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yka_tsuzuki@sjtu.edu.c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271D115-D130-45D2-934D-AA3336AFBCD6}"/>
              </a:ext>
            </a:extLst>
          </p:cNvPr>
          <p:cNvSpPr/>
          <p:nvPr/>
        </p:nvSpPr>
        <p:spPr>
          <a:xfrm>
            <a:off x="0" y="1809343"/>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803FF3A5-690B-4386-B27A-082ED191C9A8}"/>
              </a:ext>
            </a:extLst>
          </p:cNvPr>
          <p:cNvSpPr txBox="1"/>
          <p:nvPr/>
        </p:nvSpPr>
        <p:spPr>
          <a:xfrm>
            <a:off x="428015" y="2210843"/>
            <a:ext cx="10262683" cy="1323439"/>
          </a:xfrm>
          <a:prstGeom prst="rect">
            <a:avLst/>
          </a:prstGeom>
          <a:noFill/>
        </p:spPr>
        <p:txBody>
          <a:bodyPr wrap="square">
            <a:spAutoFit/>
          </a:bodyPr>
          <a:lstStyle/>
          <a:p>
            <a:r>
              <a:rPr lang="en-US" altLang="zh-CN" sz="4000" b="1" dirty="0"/>
              <a:t>Lab #3</a:t>
            </a:r>
          </a:p>
          <a:p>
            <a:r>
              <a:rPr lang="en-US" altLang="zh-CN" sz="4000" b="1" dirty="0"/>
              <a:t>Applications of Vitis HLS &amp; PYNQ</a:t>
            </a:r>
            <a:endParaRPr lang="zh-CN" altLang="en-US" sz="4000" b="1" dirty="0"/>
          </a:p>
        </p:txBody>
      </p:sp>
      <p:sp>
        <p:nvSpPr>
          <p:cNvPr id="7" name="文本框 6">
            <a:extLst>
              <a:ext uri="{FF2B5EF4-FFF2-40B4-BE49-F238E27FC236}">
                <a16:creationId xmlns:a16="http://schemas.microsoft.com/office/drawing/2014/main" id="{3C1E0203-B05C-441F-9E8E-6B85BC33BF83}"/>
              </a:ext>
            </a:extLst>
          </p:cNvPr>
          <p:cNvSpPr txBox="1"/>
          <p:nvPr/>
        </p:nvSpPr>
        <p:spPr>
          <a:xfrm>
            <a:off x="428015" y="3660908"/>
            <a:ext cx="4947188" cy="461665"/>
          </a:xfrm>
          <a:prstGeom prst="rect">
            <a:avLst/>
          </a:prstGeom>
          <a:noFill/>
        </p:spPr>
        <p:txBody>
          <a:bodyPr wrap="none" rtlCol="0">
            <a:spAutoFit/>
          </a:bodyPr>
          <a:lstStyle/>
          <a:p>
            <a:r>
              <a:rPr lang="en-US" altLang="zh-CN" sz="2400" b="1" dirty="0"/>
              <a:t>ECE4810J System-on-Chip Design</a:t>
            </a:r>
            <a:endParaRPr lang="zh-CN" altLang="en-US" sz="2400" b="1" dirty="0"/>
          </a:p>
        </p:txBody>
      </p:sp>
      <p:sp>
        <p:nvSpPr>
          <p:cNvPr id="8" name="文本框 7">
            <a:extLst>
              <a:ext uri="{FF2B5EF4-FFF2-40B4-BE49-F238E27FC236}">
                <a16:creationId xmlns:a16="http://schemas.microsoft.com/office/drawing/2014/main" id="{9050127B-2368-40D5-AB25-F8797B9A3923}"/>
              </a:ext>
            </a:extLst>
          </p:cNvPr>
          <p:cNvSpPr txBox="1"/>
          <p:nvPr/>
        </p:nvSpPr>
        <p:spPr>
          <a:xfrm>
            <a:off x="4523293" y="5053086"/>
            <a:ext cx="3145413" cy="1323439"/>
          </a:xfrm>
          <a:prstGeom prst="rect">
            <a:avLst/>
          </a:prstGeom>
          <a:noFill/>
        </p:spPr>
        <p:txBody>
          <a:bodyPr wrap="none" rtlCol="0">
            <a:spAutoFit/>
          </a:bodyPr>
          <a:lstStyle/>
          <a:p>
            <a:pPr algn="ctr"/>
            <a:r>
              <a:rPr lang="en-US" altLang="zh-CN" sz="2000" b="1" dirty="0"/>
              <a:t>Yihua Liu</a:t>
            </a:r>
          </a:p>
          <a:p>
            <a:pPr algn="ctr"/>
            <a:r>
              <a:rPr lang="en-US" altLang="zh-CN" sz="2000" b="1" dirty="0"/>
              <a:t>UM-SJTU Joint Institute</a:t>
            </a:r>
          </a:p>
          <a:p>
            <a:pPr algn="ctr"/>
            <a:r>
              <a:rPr lang="en-US" altLang="zh-CN" sz="2000" b="1" dirty="0">
                <a:hlinkClick r:id="rId2"/>
              </a:rPr>
              <a:t>ayka_tsuzuki@sjtu.edu.cn</a:t>
            </a:r>
            <a:endParaRPr lang="en-US" altLang="zh-CN" sz="2000" b="1" dirty="0"/>
          </a:p>
          <a:p>
            <a:pPr algn="ctr"/>
            <a:r>
              <a:rPr lang="en-US" altLang="zh-CN" sz="2000" b="1" dirty="0"/>
              <a:t>Oct. 10, 2022</a:t>
            </a:r>
            <a:endParaRPr lang="zh-CN" altLang="en-US" sz="2000" b="1" dirty="0"/>
          </a:p>
        </p:txBody>
      </p:sp>
      <p:pic>
        <p:nvPicPr>
          <p:cNvPr id="10" name="图片 9" descr="文本&#10;&#10;描述已自动生成">
            <a:extLst>
              <a:ext uri="{FF2B5EF4-FFF2-40B4-BE49-F238E27FC236}">
                <a16:creationId xmlns:a16="http://schemas.microsoft.com/office/drawing/2014/main" id="{88981681-A087-4895-B825-DF72B0F35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11" name="灯片编号占位符 10">
            <a:extLst>
              <a:ext uri="{FF2B5EF4-FFF2-40B4-BE49-F238E27FC236}">
                <a16:creationId xmlns:a16="http://schemas.microsoft.com/office/drawing/2014/main" id="{7F5FCEF6-A4E5-4740-A263-843BD08C83E1}"/>
              </a:ext>
            </a:extLst>
          </p:cNvPr>
          <p:cNvSpPr>
            <a:spLocks noGrp="1"/>
          </p:cNvSpPr>
          <p:nvPr>
            <p:ph type="sldNum" sz="quarter" idx="12"/>
          </p:nvPr>
        </p:nvSpPr>
        <p:spPr/>
        <p:txBody>
          <a:bodyPr/>
          <a:lstStyle/>
          <a:p>
            <a:fld id="{82D57189-E0FA-456B-8557-27CA8559F03D}" type="slidenum">
              <a:rPr lang="zh-CN" altLang="en-US" smtClean="0"/>
              <a:t>1</a:t>
            </a:fld>
            <a:endParaRPr lang="zh-CN" altLang="en-US"/>
          </a:p>
        </p:txBody>
      </p:sp>
      <p:pic>
        <p:nvPicPr>
          <p:cNvPr id="3" name="图片 2" descr="形状&#10;&#10;中度可信度描述已自动生成">
            <a:extLst>
              <a:ext uri="{FF2B5EF4-FFF2-40B4-BE49-F238E27FC236}">
                <a16:creationId xmlns:a16="http://schemas.microsoft.com/office/drawing/2014/main" id="{B6B6629C-7112-DA70-CCCC-B1594BC18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980" y="2210843"/>
            <a:ext cx="2285005" cy="1676266"/>
          </a:xfrm>
          <a:prstGeom prst="rect">
            <a:avLst/>
          </a:prstGeom>
        </p:spPr>
      </p:pic>
    </p:spTree>
    <p:extLst>
      <p:ext uri="{BB962C8B-B14F-4D97-AF65-F5344CB8AC3E}">
        <p14:creationId xmlns:p14="http://schemas.microsoft.com/office/powerpoint/2010/main" val="345500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4" name="文本框 13">
            <a:extLst>
              <a:ext uri="{FF2B5EF4-FFF2-40B4-BE49-F238E27FC236}">
                <a16:creationId xmlns:a16="http://schemas.microsoft.com/office/drawing/2014/main" id="{F91ABC54-AC2C-56E7-B4DC-7353B9766176}"/>
              </a:ext>
            </a:extLst>
          </p:cNvPr>
          <p:cNvSpPr txBox="1"/>
          <p:nvPr/>
        </p:nvSpPr>
        <p:spPr>
          <a:xfrm>
            <a:off x="2161184" y="1060301"/>
            <a:ext cx="1752403" cy="369332"/>
          </a:xfrm>
          <a:prstGeom prst="rect">
            <a:avLst/>
          </a:prstGeom>
          <a:noFill/>
        </p:spPr>
        <p:txBody>
          <a:bodyPr wrap="none" rtlCol="0">
            <a:spAutoFit/>
          </a:bodyPr>
          <a:lstStyle/>
          <a:p>
            <a:r>
              <a:rPr lang="en-US" altLang="zh-CN" b="1" dirty="0"/>
              <a:t>Loop Unrolling</a:t>
            </a:r>
            <a:endParaRPr lang="zh-CN" altLang="en-US" b="1" dirty="0"/>
          </a:p>
        </p:txBody>
      </p:sp>
      <p:sp>
        <p:nvSpPr>
          <p:cNvPr id="19" name="文本框 18">
            <a:extLst>
              <a:ext uri="{FF2B5EF4-FFF2-40B4-BE49-F238E27FC236}">
                <a16:creationId xmlns:a16="http://schemas.microsoft.com/office/drawing/2014/main" id="{81A155A9-E144-D661-1878-5894E6045427}"/>
              </a:ext>
            </a:extLst>
          </p:cNvPr>
          <p:cNvSpPr txBox="1"/>
          <p:nvPr/>
        </p:nvSpPr>
        <p:spPr>
          <a:xfrm>
            <a:off x="187372" y="4060675"/>
            <a:ext cx="5617029" cy="2585323"/>
          </a:xfrm>
          <a:prstGeom prst="rect">
            <a:avLst/>
          </a:prstGeom>
          <a:noFill/>
        </p:spPr>
        <p:txBody>
          <a:bodyPr wrap="square">
            <a:spAutoFit/>
          </a:bodyPr>
          <a:lstStyle/>
          <a:p>
            <a:pPr algn="just"/>
            <a:r>
              <a:rPr lang="en-US" altLang="zh-CN" dirty="0">
                <a:latin typeface="Georgia Pro" panose="02040502050405020303" pitchFamily="18" charset="0"/>
              </a:rPr>
              <a:t>Loop unrolling replicates the body of the loop by some number of times (called the factor). Assume that we store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dirty="0">
                <a:latin typeface="Georgia Pro" panose="02040502050405020303" pitchFamily="18" charset="0"/>
              </a:rPr>
              <a:t> array in one BRAM that has 2 read ports and 2 write port, we can perform two read operations and two write operations from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dirty="0">
                <a:latin typeface="Georgia Pro" panose="02040502050405020303" pitchFamily="18" charset="0"/>
              </a:rPr>
              <a:t> array in the same cycle. You can tell the Vitis HLS tool to put all the values in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sz="1600" dirty="0">
                <a:latin typeface="Georgia Pro" panose="02040502050405020303" pitchFamily="18" charset="0"/>
              </a:rPr>
              <a:t> </a:t>
            </a:r>
            <a:r>
              <a:rPr lang="en-US" altLang="zh-CN" dirty="0">
                <a:latin typeface="Georgia Pro" panose="02040502050405020303" pitchFamily="18" charset="0"/>
              </a:rPr>
              <a:t>array into registers using the directive </a:t>
            </a:r>
            <a:r>
              <a:rPr lang="en-US" altLang="zh-CN" sz="1600" dirty="0">
                <a:highlight>
                  <a:srgbClr val="C0C0C0"/>
                </a:highlight>
                <a:latin typeface="Cascadia Mono" panose="020B0609020000020004" pitchFamily="49" charset="0"/>
                <a:cs typeface="Cascadia Mono" panose="020B0609020000020004" pitchFamily="49" charset="0"/>
              </a:rPr>
              <a:t>#pragma HLS </a:t>
            </a:r>
            <a:r>
              <a:rPr lang="en-US" altLang="zh-CN" sz="1600" dirty="0" err="1">
                <a:highlight>
                  <a:srgbClr val="C0C0C0"/>
                </a:highlight>
                <a:latin typeface="Cascadia Mono" panose="020B0609020000020004" pitchFamily="49" charset="0"/>
                <a:cs typeface="Cascadia Mono" panose="020B0609020000020004" pitchFamily="49" charset="0"/>
              </a:rPr>
              <a:t>array_partition</a:t>
            </a:r>
            <a:r>
              <a:rPr lang="en-US" altLang="zh-CN" sz="1600" dirty="0">
                <a:highlight>
                  <a:srgbClr val="C0C0C0"/>
                </a:highlight>
                <a:latin typeface="Cascadia Mono" panose="020B0609020000020004" pitchFamily="49" charset="0"/>
                <a:cs typeface="Cascadia Mono" panose="020B0609020000020004" pitchFamily="49" charset="0"/>
              </a:rPr>
              <a:t> variable=</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sz="1600" dirty="0">
                <a:highlight>
                  <a:srgbClr val="C0C0C0"/>
                </a:highlight>
                <a:latin typeface="Cascadia Mono" panose="020B0609020000020004" pitchFamily="49" charset="0"/>
                <a:cs typeface="Cascadia Mono" panose="020B0609020000020004" pitchFamily="49" charset="0"/>
              </a:rPr>
              <a:t> complete</a:t>
            </a:r>
            <a:r>
              <a:rPr lang="en-US" altLang="zh-CN" dirty="0">
                <a:latin typeface="Georgia Pro" panose="02040502050405020303" pitchFamily="18" charset="0"/>
              </a:rPr>
              <a:t>.</a:t>
            </a:r>
            <a:endParaRPr lang="zh-CN" altLang="en-US" dirty="0">
              <a:latin typeface="Georgia Pro" panose="02040502050405020303" pitchFamily="18" charset="0"/>
            </a:endParaRPr>
          </a:p>
        </p:txBody>
      </p:sp>
      <p:sp>
        <p:nvSpPr>
          <p:cNvPr id="7" name="文本框 6">
            <a:extLst>
              <a:ext uri="{FF2B5EF4-FFF2-40B4-BE49-F238E27FC236}">
                <a16:creationId xmlns:a16="http://schemas.microsoft.com/office/drawing/2014/main" id="{766F6B3E-BF57-C62D-5DCA-4A31B12EAFC3}"/>
              </a:ext>
            </a:extLst>
          </p:cNvPr>
          <p:cNvSpPr txBox="1"/>
          <p:nvPr/>
        </p:nvSpPr>
        <p:spPr>
          <a:xfrm>
            <a:off x="418289" y="1475352"/>
            <a:ext cx="5155197" cy="2585323"/>
          </a:xfrm>
          <a:prstGeom prst="rect">
            <a:avLst/>
          </a:prstGeom>
          <a:noFill/>
          <a:ln>
            <a:solidFill>
              <a:schemeClr val="tx1"/>
            </a:solidFill>
          </a:ln>
        </p:spPr>
        <p:txBody>
          <a:bodyPr wrap="square">
            <a:spAutoFit/>
          </a:bodyPr>
          <a:lstStyle/>
          <a:p>
            <a:r>
              <a:rPr lang="nn-NO" altLang="zh-CN" b="0" dirty="0">
                <a:solidFill>
                  <a:srgbClr val="9CDCFE"/>
                </a:solidFill>
                <a:effectLst/>
                <a:latin typeface="Consolas" panose="020B0609020204030204" pitchFamily="49" charset="0"/>
              </a:rPr>
              <a:t>TDL</a:t>
            </a:r>
            <a:r>
              <a:rPr lang="nn-NO" altLang="zh-CN" dirty="0">
                <a:latin typeface="Consolas" panose="020B0609020204030204" pitchFamily="49" charset="0"/>
              </a:rPr>
              <a:t>:</a:t>
            </a:r>
          </a:p>
          <a:p>
            <a:r>
              <a:rPr lang="nn-NO" altLang="zh-CN" b="0" dirty="0">
                <a:solidFill>
                  <a:srgbClr val="C586C0"/>
                </a:solidFill>
                <a:effectLst/>
                <a:latin typeface="Consolas" panose="020B0609020204030204" pitchFamily="49" charset="0"/>
              </a:rPr>
              <a:t>for</a:t>
            </a:r>
            <a:r>
              <a:rPr lang="nn-NO" altLang="zh-CN" b="0" dirty="0">
                <a:solidFill>
                  <a:srgbClr val="D4D4D4"/>
                </a:solidFill>
                <a:effectLst/>
                <a:latin typeface="Consolas" panose="020B0609020204030204" pitchFamily="49" charset="0"/>
              </a:rPr>
              <a:t> </a:t>
            </a:r>
            <a:r>
              <a:rPr lang="nn-NO" altLang="zh-CN" b="0" dirty="0">
                <a:effectLst/>
                <a:latin typeface="Consolas" panose="020B0609020204030204" pitchFamily="49" charset="0"/>
              </a:rPr>
              <a:t>(i = N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i &gt;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i = i – </a:t>
            </a:r>
            <a:r>
              <a:rPr lang="nn-NO" altLang="zh-CN" b="0" dirty="0">
                <a:solidFill>
                  <a:srgbClr val="B5CEA8"/>
                </a:solidFill>
                <a:effectLst/>
                <a:latin typeface="Consolas" panose="020B0609020204030204" pitchFamily="49" charset="0"/>
              </a:rPr>
              <a:t>2</a:t>
            </a:r>
            <a:r>
              <a:rPr lang="nn-NO" altLang="zh-CN" dirty="0">
                <a:latin typeface="Consolas" panose="020B0609020204030204" pitchFamily="49" charset="0"/>
              </a:rPr>
              <a:t>) {</a:t>
            </a:r>
          </a:p>
          <a:p>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a:t>
            </a:r>
          </a:p>
          <a:p>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a:t>
            </a:r>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2</a:t>
            </a:r>
            <a:r>
              <a:rPr lang="nn-NO" altLang="zh-CN" dirty="0">
                <a:latin typeface="Consolas" panose="020B0609020204030204" pitchFamily="49" charset="0"/>
              </a:rPr>
              <a:t>];</a:t>
            </a:r>
          </a:p>
          <a:p>
            <a:r>
              <a:rPr lang="nn-NO" altLang="zh-CN" dirty="0">
                <a:latin typeface="Consolas" panose="020B0609020204030204" pitchFamily="49" charset="0"/>
              </a:rPr>
              <a:t>}</a:t>
            </a:r>
          </a:p>
          <a:p>
            <a:r>
              <a:rPr lang="nn-NO" altLang="zh-CN" b="0" dirty="0">
                <a:solidFill>
                  <a:srgbClr val="C586C0"/>
                </a:solidFill>
                <a:effectLst/>
                <a:latin typeface="Consolas" panose="020B0609020204030204" pitchFamily="49" charset="0"/>
              </a:rPr>
              <a:t>if</a:t>
            </a:r>
            <a:r>
              <a:rPr lang="nn-NO" altLang="zh-CN" b="0" dirty="0">
                <a:solidFill>
                  <a:srgbClr val="D4D4D4"/>
                </a:solidFill>
                <a:effectLst/>
                <a:latin typeface="Consolas" panose="020B0609020204030204" pitchFamily="49" charset="0"/>
              </a:rPr>
              <a:t> </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a:t>
            </a:r>
          </a:p>
          <a:p>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a:t>
            </a:r>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a:t>
            </a:r>
            <a:r>
              <a:rPr lang="nn-NO" altLang="zh-CN" b="0" dirty="0">
                <a:solidFill>
                  <a:srgbClr val="B5CEA8"/>
                </a:solidFill>
                <a:effectLst/>
                <a:latin typeface="Consolas" panose="020B0609020204030204" pitchFamily="49" charset="0"/>
              </a:rPr>
              <a:t>0</a:t>
            </a:r>
            <a:r>
              <a:rPr lang="nn-NO" altLang="zh-CN" dirty="0">
                <a:latin typeface="Consolas" panose="020B0609020204030204" pitchFamily="49" charset="0"/>
              </a:rPr>
              <a:t>];</a:t>
            </a:r>
          </a:p>
          <a:p>
            <a:r>
              <a:rPr lang="nn-NO" altLang="zh-CN" dirty="0">
                <a:latin typeface="Consolas" panose="020B0609020204030204" pitchFamily="49" charset="0"/>
              </a:rPr>
              <a:t>}</a:t>
            </a:r>
          </a:p>
          <a:p>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a:t>
            </a:r>
            <a:r>
              <a:rPr lang="nn-NO" altLang="zh-CN" b="0" dirty="0">
                <a:solidFill>
                  <a:srgbClr val="B5CEA8"/>
                </a:solidFill>
                <a:effectLst/>
                <a:latin typeface="Consolas" panose="020B0609020204030204" pitchFamily="49" charset="0"/>
              </a:rPr>
              <a:t>0</a:t>
            </a:r>
            <a:r>
              <a:rPr lang="nn-NO" altLang="zh-CN" dirty="0">
                <a:latin typeface="Consolas" panose="020B0609020204030204" pitchFamily="49" charset="0"/>
              </a:rPr>
              <a:t>] = x;</a:t>
            </a:r>
          </a:p>
        </p:txBody>
      </p:sp>
      <p:sp>
        <p:nvSpPr>
          <p:cNvPr id="12" name="文本框 11">
            <a:extLst>
              <a:ext uri="{FF2B5EF4-FFF2-40B4-BE49-F238E27FC236}">
                <a16:creationId xmlns:a16="http://schemas.microsoft.com/office/drawing/2014/main" id="{91BB9128-1DE6-BFE9-F9C4-FF4296DC9008}"/>
              </a:ext>
            </a:extLst>
          </p:cNvPr>
          <p:cNvSpPr txBox="1"/>
          <p:nvPr/>
        </p:nvSpPr>
        <p:spPr>
          <a:xfrm>
            <a:off x="5859295" y="1129327"/>
            <a:ext cx="6139543" cy="2031325"/>
          </a:xfrm>
          <a:prstGeom prst="rect">
            <a:avLst/>
          </a:prstGeom>
          <a:noFill/>
        </p:spPr>
        <p:txBody>
          <a:bodyPr wrap="square">
            <a:spAutoFit/>
          </a:bodyPr>
          <a:lstStyle/>
          <a:p>
            <a:pPr algn="just"/>
            <a:r>
              <a:rPr lang="zh-CN" altLang="en-US" dirty="0">
                <a:latin typeface="Georgia Pro" panose="02040502050405020303" pitchFamily="18" charset="0"/>
              </a:rPr>
              <a:t>A user can tell the </a:t>
            </a:r>
            <a:r>
              <a:rPr lang="en-US" altLang="zh-CN" dirty="0">
                <a:latin typeface="Georgia Pro" panose="02040502050405020303" pitchFamily="18" charset="0"/>
              </a:rPr>
              <a:t>Vitis</a:t>
            </a:r>
            <a:r>
              <a:rPr lang="zh-CN" altLang="en-US" dirty="0">
                <a:latin typeface="Georgia Pro" panose="02040502050405020303" pitchFamily="18" charset="0"/>
              </a:rPr>
              <a:t> HLS tool to automatically unroll the loop using the unroll directive. To automatically perform the unrolling, we should put the directive </a:t>
            </a:r>
            <a:r>
              <a:rPr lang="zh-CN" altLang="en-US" sz="1600" dirty="0">
                <a:highlight>
                  <a:srgbClr val="C0C0C0"/>
                </a:highlight>
                <a:latin typeface="Cascadia Mono" panose="020B0609020000020004" pitchFamily="49" charset="0"/>
                <a:cs typeface="Cascadia Mono" panose="020B0609020000020004" pitchFamily="49" charset="0"/>
              </a:rPr>
              <a:t>#pragma HLS unroll factor=2</a:t>
            </a:r>
            <a:r>
              <a:rPr lang="zh-CN" altLang="en-US" dirty="0">
                <a:latin typeface="Georgia Pro" panose="02040502050405020303" pitchFamily="18" charset="0"/>
              </a:rPr>
              <a:t> into the body of the code, right after the </a:t>
            </a:r>
            <a:r>
              <a:rPr lang="en-US" altLang="zh-CN" sz="1600" dirty="0">
                <a:highlight>
                  <a:srgbClr val="C0C0C0"/>
                </a:highlight>
                <a:latin typeface="Cascadia Mono" panose="020B0609020000020004" pitchFamily="49" charset="0"/>
                <a:cs typeface="Cascadia Mono" panose="020B0609020000020004" pitchFamily="49" charset="0"/>
              </a:rPr>
              <a:t>for</a:t>
            </a:r>
            <a:r>
              <a:rPr lang="en-US" altLang="zh-CN" dirty="0">
                <a:latin typeface="Georgia Pro" panose="02040502050405020303" pitchFamily="18" charset="0"/>
              </a:rPr>
              <a:t>-loop</a:t>
            </a:r>
            <a:r>
              <a:rPr lang="zh-CN" altLang="en-US" dirty="0">
                <a:latin typeface="Georgia Pro" panose="02040502050405020303" pitchFamily="18" charset="0"/>
              </a:rPr>
              <a:t> header. </a:t>
            </a:r>
            <a:r>
              <a:rPr lang="en-US" altLang="zh-CN" dirty="0">
                <a:latin typeface="Georgia Pro" panose="02040502050405020303" pitchFamily="18" charset="0"/>
              </a:rPr>
              <a:t>By specifying the optional argument </a:t>
            </a:r>
            <a:r>
              <a:rPr lang="en-US" altLang="zh-CN" sz="1600" dirty="0" err="1">
                <a:highlight>
                  <a:srgbClr val="C0C0C0"/>
                </a:highlight>
                <a:latin typeface="Cascadia Mono" panose="020B0609020000020004" pitchFamily="49" charset="0"/>
                <a:cs typeface="Cascadia Mono" panose="020B0609020000020004" pitchFamily="49" charset="0"/>
              </a:rPr>
              <a:t>skip_exit_check</a:t>
            </a:r>
            <a:r>
              <a:rPr lang="en-US" altLang="zh-CN" dirty="0">
                <a:latin typeface="Georgia Pro" panose="02040502050405020303" pitchFamily="18" charset="0"/>
              </a:rPr>
              <a:t> in that directive, the Vitis HLS tool will not add the final </a:t>
            </a:r>
            <a:r>
              <a:rPr lang="en-US" altLang="zh-CN" sz="1600" dirty="0">
                <a:highlight>
                  <a:srgbClr val="C0C0C0"/>
                </a:highlight>
                <a:latin typeface="Cascadia Mono" panose="020B0609020000020004" pitchFamily="49" charset="0"/>
                <a:cs typeface="Cascadia Mono" panose="020B0609020000020004" pitchFamily="49" charset="0"/>
              </a:rPr>
              <a:t>for</a:t>
            </a:r>
            <a:r>
              <a:rPr lang="en-US" altLang="zh-CN" dirty="0">
                <a:latin typeface="Georgia Pro" panose="02040502050405020303" pitchFamily="18" charset="0"/>
              </a:rPr>
              <a:t> loop to check for partial iterations.</a:t>
            </a:r>
            <a:endParaRPr lang="zh-CN" altLang="en-US" dirty="0">
              <a:latin typeface="Georgia Pro" panose="02040502050405020303" pitchFamily="18" charset="0"/>
            </a:endParaRPr>
          </a:p>
        </p:txBody>
      </p:sp>
      <p:sp>
        <p:nvSpPr>
          <p:cNvPr id="20" name="文本框 19">
            <a:extLst>
              <a:ext uri="{FF2B5EF4-FFF2-40B4-BE49-F238E27FC236}">
                <a16:creationId xmlns:a16="http://schemas.microsoft.com/office/drawing/2014/main" id="{EA225363-B4DD-B715-EAB2-B4DDB77147CF}"/>
              </a:ext>
            </a:extLst>
          </p:cNvPr>
          <p:cNvSpPr txBox="1"/>
          <p:nvPr/>
        </p:nvSpPr>
        <p:spPr>
          <a:xfrm>
            <a:off x="6766120" y="3229678"/>
            <a:ext cx="4325892" cy="3416320"/>
          </a:xfrm>
          <a:prstGeom prst="rect">
            <a:avLst/>
          </a:prstGeom>
          <a:noFill/>
          <a:ln>
            <a:solidFill>
              <a:schemeClr val="tx1"/>
            </a:solidFill>
          </a:ln>
        </p:spPr>
        <p:txBody>
          <a:bodyPr wrap="square">
            <a:spAutoFit/>
          </a:bodyPr>
          <a:lstStyle/>
          <a:p>
            <a:r>
              <a:rPr lang="nn-NO" altLang="zh-CN" b="0" dirty="0">
                <a:solidFill>
                  <a:srgbClr val="9CDCFE"/>
                </a:solidFill>
                <a:effectLst/>
                <a:latin typeface="Consolas" panose="020B0609020204030204" pitchFamily="49" charset="0"/>
              </a:rPr>
              <a:t>acc</a:t>
            </a:r>
            <a:r>
              <a:rPr lang="nn-NO" altLang="zh-CN" b="0" dirty="0">
                <a:solidFill>
                  <a:srgbClr val="D4D4D4"/>
                </a:solidFill>
                <a:effectLst/>
                <a:latin typeface="Consolas" panose="020B0609020204030204" pitchFamily="49" charset="0"/>
              </a:rPr>
              <a:t> </a:t>
            </a:r>
            <a:r>
              <a:rPr lang="nn-NO" altLang="zh-CN" b="0" dirty="0">
                <a:effectLst/>
                <a:latin typeface="Consolas" panose="020B0609020204030204" pitchFamily="49" charset="0"/>
              </a:rPr>
              <a:t>=</a:t>
            </a:r>
            <a:r>
              <a:rPr lang="nn-NO" altLang="zh-CN" b="0" dirty="0">
                <a:solidFill>
                  <a:srgbClr val="D4D4D4"/>
                </a:solidFill>
                <a:effectLst/>
                <a:latin typeface="Consolas" panose="020B0609020204030204" pitchFamily="49" charset="0"/>
              </a:rPr>
              <a:t> </a:t>
            </a:r>
            <a:r>
              <a:rPr lang="nn-NO" altLang="zh-CN" b="0" dirty="0">
                <a:solidFill>
                  <a:srgbClr val="B5CEA8"/>
                </a:solidFill>
                <a:effectLst/>
                <a:latin typeface="Consolas" panose="020B0609020204030204" pitchFamily="49" charset="0"/>
              </a:rPr>
              <a:t>0</a:t>
            </a:r>
            <a:r>
              <a:rPr lang="nn-NO" altLang="zh-CN" dirty="0">
                <a:latin typeface="Consolas" panose="020B0609020204030204" pitchFamily="49" charset="0"/>
              </a:rPr>
              <a:t>;</a:t>
            </a:r>
          </a:p>
          <a:p>
            <a:r>
              <a:rPr lang="nn-NO" altLang="zh-CN" b="0" dirty="0">
                <a:solidFill>
                  <a:srgbClr val="9CDCFE"/>
                </a:solidFill>
                <a:effectLst/>
                <a:latin typeface="Consolas" panose="020B0609020204030204" pitchFamily="49" charset="0"/>
              </a:rPr>
              <a:t>MAC</a:t>
            </a:r>
            <a:r>
              <a:rPr lang="nn-NO" altLang="zh-CN" dirty="0">
                <a:latin typeface="Consolas" panose="020B0609020204030204" pitchFamily="49" charset="0"/>
              </a:rPr>
              <a:t>:</a:t>
            </a:r>
          </a:p>
          <a:p>
            <a:r>
              <a:rPr lang="nn-NO" altLang="zh-CN" b="0" dirty="0">
                <a:solidFill>
                  <a:srgbClr val="C586C0"/>
                </a:solidFill>
                <a:effectLst/>
                <a:latin typeface="Consolas" panose="020B0609020204030204" pitchFamily="49" charset="0"/>
              </a:rPr>
              <a:t>for</a:t>
            </a:r>
            <a:r>
              <a:rPr lang="nn-NO" altLang="zh-CN" b="0" dirty="0">
                <a:solidFill>
                  <a:srgbClr val="D4D4D4"/>
                </a:solidFill>
                <a:effectLst/>
                <a:latin typeface="Consolas" panose="020B0609020204030204" pitchFamily="49" charset="0"/>
              </a:rPr>
              <a:t> </a:t>
            </a:r>
            <a:r>
              <a:rPr lang="nn-NO" altLang="zh-CN" dirty="0">
                <a:latin typeface="Consolas" panose="020B0609020204030204" pitchFamily="49" charset="0"/>
              </a:rPr>
              <a:t>(i = N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i &gt;= </a:t>
            </a:r>
            <a:r>
              <a:rPr lang="nn-NO" altLang="zh-CN" b="0" dirty="0">
                <a:solidFill>
                  <a:srgbClr val="B5CEA8"/>
                </a:solidFill>
                <a:effectLst/>
                <a:latin typeface="Consolas" panose="020B0609020204030204" pitchFamily="49" charset="0"/>
              </a:rPr>
              <a:t>3</a:t>
            </a:r>
            <a:r>
              <a:rPr lang="nn-NO" altLang="zh-CN" dirty="0">
                <a:latin typeface="Consolas" panose="020B0609020204030204" pitchFamily="49" charset="0"/>
              </a:rPr>
              <a:t>; i -= </a:t>
            </a:r>
            <a:r>
              <a:rPr lang="nn-NO" altLang="zh-CN" b="0" dirty="0">
                <a:solidFill>
                  <a:srgbClr val="B5CEA8"/>
                </a:solidFill>
                <a:effectLst/>
                <a:latin typeface="Consolas" panose="020B0609020204030204" pitchFamily="49" charset="0"/>
              </a:rPr>
              <a:t>4</a:t>
            </a:r>
            <a:r>
              <a:rPr lang="nn-NO" altLang="zh-CN" dirty="0">
                <a:latin typeface="Consolas" panose="020B0609020204030204" pitchFamily="49" charset="0"/>
              </a:rPr>
              <a:t>) {</a:t>
            </a:r>
          </a:p>
          <a:p>
            <a:r>
              <a:rPr lang="nn-NO" altLang="zh-CN" b="0" dirty="0">
                <a:solidFill>
                  <a:srgbClr val="D4D4D4"/>
                </a:solidFill>
                <a:effectLst/>
                <a:latin typeface="Consolas" panose="020B0609020204030204" pitchFamily="49" charset="0"/>
              </a:rPr>
              <a:t>    </a:t>
            </a:r>
            <a:r>
              <a:rPr lang="nn-NO" altLang="zh-CN" dirty="0">
                <a:latin typeface="Consolas" panose="020B0609020204030204" pitchFamily="49" charset="0"/>
              </a:rPr>
              <a:t>acc +=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9CDCFE"/>
                </a:solidFill>
                <a:effectLst/>
                <a:latin typeface="Consolas" panose="020B0609020204030204" pitchFamily="49" charset="0"/>
              </a:rPr>
              <a:t>c</a:t>
            </a:r>
            <a:r>
              <a:rPr lang="nn-NO" altLang="zh-CN" dirty="0">
                <a:latin typeface="Consolas" panose="020B0609020204030204" pitchFamily="49" charset="0"/>
              </a:rPr>
              <a:t>[i] +</a:t>
            </a:r>
          </a:p>
          <a:p>
            <a:r>
              <a:rPr lang="nn-NO" altLang="zh-CN" b="0" dirty="0">
                <a:solidFill>
                  <a:srgbClr val="9CDCFE"/>
                </a:solidFill>
                <a:effectLst/>
                <a:latin typeface="Consolas" panose="020B0609020204030204" pitchFamily="49" charset="0"/>
              </a:rPr>
              <a:t>    shift_reg</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a:t>
            </a:r>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c</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1</a:t>
            </a:r>
            <a:r>
              <a:rPr lang="nn-NO" altLang="zh-CN" dirty="0">
                <a:latin typeface="Consolas" panose="020B0609020204030204" pitchFamily="49" charset="0"/>
              </a:rPr>
              <a:t>] +</a:t>
            </a:r>
          </a:p>
          <a:p>
            <a:r>
              <a:rPr lang="nn-NO" altLang="zh-CN" b="0" dirty="0">
                <a:solidFill>
                  <a:srgbClr val="9CDCFE"/>
                </a:solidFill>
                <a:effectLst/>
                <a:latin typeface="Consolas" panose="020B0609020204030204" pitchFamily="49" charset="0"/>
              </a:rPr>
              <a:t>    shift_reg</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2</a:t>
            </a:r>
            <a:r>
              <a:rPr lang="nn-NO" altLang="zh-CN" dirty="0">
                <a:latin typeface="Consolas" panose="020B0609020204030204" pitchFamily="49" charset="0"/>
              </a:rPr>
              <a:t>] *</a:t>
            </a:r>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c</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2</a:t>
            </a:r>
            <a:r>
              <a:rPr lang="nn-NO" altLang="zh-CN" dirty="0">
                <a:latin typeface="Consolas" panose="020B0609020204030204" pitchFamily="49" charset="0"/>
              </a:rPr>
              <a:t>] +</a:t>
            </a:r>
          </a:p>
          <a:p>
            <a:r>
              <a:rPr lang="nn-NO" altLang="zh-CN" b="0" dirty="0">
                <a:solidFill>
                  <a:srgbClr val="9CDCFE"/>
                </a:solidFill>
                <a:effectLst/>
                <a:latin typeface="Consolas" panose="020B0609020204030204" pitchFamily="49" charset="0"/>
              </a:rPr>
              <a:t>    shift_reg</a:t>
            </a:r>
            <a:r>
              <a:rPr lang="nn-NO" altLang="zh-CN" dirty="0">
                <a:latin typeface="Consolas" panose="020B0609020204030204" pitchFamily="49" charset="0"/>
              </a:rPr>
              <a:t>[i -</a:t>
            </a:r>
            <a:r>
              <a:rPr lang="nn-NO" altLang="zh-CN" b="0" dirty="0">
                <a:solidFill>
                  <a:srgbClr val="D4D4D4"/>
                </a:solidFill>
                <a:effectLst/>
                <a:latin typeface="Consolas" panose="020B0609020204030204" pitchFamily="49" charset="0"/>
              </a:rPr>
              <a:t> </a:t>
            </a:r>
            <a:r>
              <a:rPr lang="nn-NO" altLang="zh-CN" b="0" dirty="0">
                <a:solidFill>
                  <a:srgbClr val="B5CEA8"/>
                </a:solidFill>
                <a:effectLst/>
                <a:latin typeface="Consolas" panose="020B0609020204030204" pitchFamily="49" charset="0"/>
              </a:rPr>
              <a:t>3</a:t>
            </a:r>
            <a:r>
              <a:rPr lang="nn-NO" altLang="zh-CN" dirty="0">
                <a:latin typeface="Consolas" panose="020B0609020204030204" pitchFamily="49" charset="0"/>
              </a:rPr>
              <a:t>] *</a:t>
            </a:r>
            <a:r>
              <a:rPr lang="nn-NO" altLang="zh-CN" b="0" dirty="0">
                <a:solidFill>
                  <a:srgbClr val="D4D4D4"/>
                </a:solidFill>
                <a:effectLst/>
                <a:latin typeface="Consolas" panose="020B0609020204030204" pitchFamily="49" charset="0"/>
              </a:rPr>
              <a:t> </a:t>
            </a:r>
            <a:r>
              <a:rPr lang="nn-NO" altLang="zh-CN" b="0" dirty="0">
                <a:solidFill>
                  <a:srgbClr val="9CDCFE"/>
                </a:solidFill>
                <a:effectLst/>
                <a:latin typeface="Consolas" panose="020B0609020204030204" pitchFamily="49" charset="0"/>
              </a:rPr>
              <a:t>c</a:t>
            </a:r>
            <a:r>
              <a:rPr lang="nn-NO" altLang="zh-CN" dirty="0">
                <a:latin typeface="Consolas" panose="020B0609020204030204" pitchFamily="49" charset="0"/>
              </a:rPr>
              <a:t>[i - </a:t>
            </a:r>
            <a:r>
              <a:rPr lang="nn-NO" altLang="zh-CN" b="0" dirty="0">
                <a:solidFill>
                  <a:srgbClr val="B5CEA8"/>
                </a:solidFill>
                <a:effectLst/>
                <a:latin typeface="Consolas" panose="020B0609020204030204" pitchFamily="49" charset="0"/>
              </a:rPr>
              <a:t>3</a:t>
            </a:r>
            <a:r>
              <a:rPr lang="nn-NO" altLang="zh-CN" dirty="0">
                <a:latin typeface="Consolas" panose="020B0609020204030204" pitchFamily="49" charset="0"/>
              </a:rPr>
              <a:t>];</a:t>
            </a:r>
          </a:p>
          <a:p>
            <a:r>
              <a:rPr lang="nn-NO" altLang="zh-CN" dirty="0">
                <a:latin typeface="Consolas" panose="020B0609020204030204" pitchFamily="49" charset="0"/>
              </a:rPr>
              <a:t>}</a:t>
            </a:r>
            <a:br>
              <a:rPr lang="nn-NO" altLang="zh-CN" b="0" dirty="0">
                <a:solidFill>
                  <a:srgbClr val="D4D4D4"/>
                </a:solidFill>
                <a:effectLst/>
                <a:latin typeface="Consolas" panose="020B0609020204030204" pitchFamily="49" charset="0"/>
              </a:rPr>
            </a:br>
            <a:r>
              <a:rPr lang="nn-NO" altLang="zh-CN" b="0" dirty="0">
                <a:solidFill>
                  <a:srgbClr val="C586C0"/>
                </a:solidFill>
                <a:effectLst/>
                <a:latin typeface="Consolas" panose="020B0609020204030204" pitchFamily="49" charset="0"/>
              </a:rPr>
              <a:t>for</a:t>
            </a:r>
            <a:r>
              <a:rPr lang="nn-NO" altLang="zh-CN" b="0" dirty="0">
                <a:solidFill>
                  <a:srgbClr val="D4D4D4"/>
                </a:solidFill>
                <a:effectLst/>
                <a:latin typeface="Consolas" panose="020B0609020204030204" pitchFamily="49" charset="0"/>
              </a:rPr>
              <a:t> </a:t>
            </a:r>
            <a:r>
              <a:rPr lang="nn-NO" altLang="zh-CN" dirty="0">
                <a:latin typeface="Consolas" panose="020B0609020204030204" pitchFamily="49" charset="0"/>
              </a:rPr>
              <a:t>(; i &gt;= </a:t>
            </a:r>
            <a:r>
              <a:rPr lang="nn-NO" altLang="zh-CN" b="0" dirty="0">
                <a:solidFill>
                  <a:srgbClr val="B5CEA8"/>
                </a:solidFill>
                <a:effectLst/>
                <a:latin typeface="Consolas" panose="020B0609020204030204" pitchFamily="49" charset="0"/>
              </a:rPr>
              <a:t>0</a:t>
            </a:r>
            <a:r>
              <a:rPr lang="nn-NO" altLang="zh-CN" dirty="0">
                <a:latin typeface="Consolas" panose="020B0609020204030204" pitchFamily="49" charset="0"/>
              </a:rPr>
              <a:t>; i--) {</a:t>
            </a:r>
          </a:p>
          <a:p>
            <a:r>
              <a:rPr lang="nn-NO" altLang="zh-CN" b="0" dirty="0">
                <a:solidFill>
                  <a:srgbClr val="D4D4D4"/>
                </a:solidFill>
                <a:effectLst/>
                <a:latin typeface="Consolas" panose="020B0609020204030204" pitchFamily="49" charset="0"/>
              </a:rPr>
              <a:t>    </a:t>
            </a:r>
            <a:r>
              <a:rPr lang="nn-NO" altLang="zh-CN" dirty="0">
                <a:latin typeface="Consolas" panose="020B0609020204030204" pitchFamily="49" charset="0"/>
              </a:rPr>
              <a:t>acc += </a:t>
            </a:r>
            <a:r>
              <a:rPr lang="nn-NO" altLang="zh-CN" b="0" dirty="0">
                <a:solidFill>
                  <a:srgbClr val="9CDCFE"/>
                </a:solidFill>
                <a:effectLst/>
                <a:latin typeface="Consolas" panose="020B0609020204030204" pitchFamily="49" charset="0"/>
              </a:rPr>
              <a:t>shift_reg</a:t>
            </a:r>
            <a:r>
              <a:rPr lang="nn-NO" altLang="zh-CN" dirty="0">
                <a:latin typeface="Consolas" panose="020B0609020204030204" pitchFamily="49" charset="0"/>
              </a:rPr>
              <a:t>[i] * </a:t>
            </a:r>
            <a:r>
              <a:rPr lang="nn-NO" altLang="zh-CN" b="0" dirty="0">
                <a:solidFill>
                  <a:srgbClr val="9CDCFE"/>
                </a:solidFill>
                <a:effectLst/>
                <a:latin typeface="Consolas" panose="020B0609020204030204" pitchFamily="49" charset="0"/>
              </a:rPr>
              <a:t>c</a:t>
            </a:r>
            <a:r>
              <a:rPr lang="nn-NO" altLang="zh-CN" dirty="0">
                <a:latin typeface="Consolas" panose="020B0609020204030204" pitchFamily="49" charset="0"/>
              </a:rPr>
              <a:t>[i];</a:t>
            </a:r>
          </a:p>
          <a:p>
            <a:r>
              <a:rPr lang="nn-NO" altLang="zh-CN" dirty="0">
                <a:latin typeface="Consolas" panose="020B0609020204030204" pitchFamily="49" charset="0"/>
              </a:rPr>
              <a:t>}</a:t>
            </a:r>
            <a:br>
              <a:rPr lang="nn-NO" altLang="zh-CN" b="1" dirty="0">
                <a:solidFill>
                  <a:srgbClr val="D4D4D4"/>
                </a:solidFill>
                <a:effectLst/>
                <a:latin typeface="Consolas" panose="020B0609020204030204" pitchFamily="49" charset="0"/>
              </a:rPr>
            </a:br>
            <a:endParaRPr lang="nn-NO" altLang="zh-CN"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140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4" name="文本框 13">
            <a:extLst>
              <a:ext uri="{FF2B5EF4-FFF2-40B4-BE49-F238E27FC236}">
                <a16:creationId xmlns:a16="http://schemas.microsoft.com/office/drawing/2014/main" id="{F91ABC54-AC2C-56E7-B4DC-7353B9766176}"/>
              </a:ext>
            </a:extLst>
          </p:cNvPr>
          <p:cNvSpPr txBox="1"/>
          <p:nvPr/>
        </p:nvSpPr>
        <p:spPr>
          <a:xfrm>
            <a:off x="2161184" y="1060301"/>
            <a:ext cx="1826141" cy="369332"/>
          </a:xfrm>
          <a:prstGeom prst="rect">
            <a:avLst/>
          </a:prstGeom>
          <a:noFill/>
        </p:spPr>
        <p:txBody>
          <a:bodyPr wrap="none" rtlCol="0">
            <a:spAutoFit/>
          </a:bodyPr>
          <a:lstStyle/>
          <a:p>
            <a:r>
              <a:rPr lang="en-US" altLang="zh-CN" b="1" dirty="0"/>
              <a:t>Loop Pipelining</a:t>
            </a:r>
            <a:endParaRPr lang="zh-CN" altLang="en-US" b="1" dirty="0"/>
          </a:p>
        </p:txBody>
      </p:sp>
      <p:pic>
        <p:nvPicPr>
          <p:cNvPr id="2050" name="Picture 2" descr="pipeline_mac">
            <a:extLst>
              <a:ext uri="{FF2B5EF4-FFF2-40B4-BE49-F238E27FC236}">
                <a16:creationId xmlns:a16="http://schemas.microsoft.com/office/drawing/2014/main" id="{A5EB614F-9B87-7163-DF08-0566F94C8B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94"/>
          <a:stretch/>
        </p:blipFill>
        <p:spPr bwMode="auto">
          <a:xfrm>
            <a:off x="418290" y="1411642"/>
            <a:ext cx="5478658" cy="542944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81A155A9-E144-D661-1878-5894E6045427}"/>
              </a:ext>
            </a:extLst>
          </p:cNvPr>
          <p:cNvSpPr txBox="1"/>
          <p:nvPr/>
        </p:nvSpPr>
        <p:spPr>
          <a:xfrm>
            <a:off x="6163598" y="1104219"/>
            <a:ext cx="5617029" cy="4955203"/>
          </a:xfrm>
          <a:prstGeom prst="rect">
            <a:avLst/>
          </a:prstGeom>
          <a:noFill/>
        </p:spPr>
        <p:txBody>
          <a:bodyPr wrap="square">
            <a:spAutoFit/>
          </a:bodyPr>
          <a:lstStyle/>
          <a:p>
            <a:pPr algn="just"/>
            <a:r>
              <a:rPr lang="en-US" altLang="zh-CN" dirty="0">
                <a:latin typeface="Georgia Pro" panose="02040502050405020303" pitchFamily="18" charset="0"/>
              </a:rPr>
              <a:t>Loop unrolling replicates the body of the loop by some number of times (called the factor). Assume that we store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dirty="0">
                <a:latin typeface="Georgia Pro" panose="02040502050405020303" pitchFamily="18" charset="0"/>
              </a:rPr>
              <a:t> array in one BRAM that has 2 read ports and 2 write port, we can perform two read operations and two write operations from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dirty="0">
                <a:latin typeface="Georgia Pro" panose="02040502050405020303" pitchFamily="18" charset="0"/>
              </a:rPr>
              <a:t> array in the same cycle. You can tell the Vitis HLS tool to put all the values in the </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sz="1600" dirty="0">
                <a:latin typeface="Georgia Pro" panose="02040502050405020303" pitchFamily="18" charset="0"/>
              </a:rPr>
              <a:t> </a:t>
            </a:r>
            <a:r>
              <a:rPr lang="en-US" altLang="zh-CN" dirty="0">
                <a:latin typeface="Georgia Pro" panose="02040502050405020303" pitchFamily="18" charset="0"/>
              </a:rPr>
              <a:t>array into registers using the directive </a:t>
            </a:r>
            <a:r>
              <a:rPr lang="en-US" altLang="zh-CN" sz="1600" dirty="0">
                <a:highlight>
                  <a:srgbClr val="C0C0C0"/>
                </a:highlight>
                <a:latin typeface="Cascadia Mono" panose="020B0609020000020004" pitchFamily="49" charset="0"/>
                <a:cs typeface="Cascadia Mono" panose="020B0609020000020004" pitchFamily="49" charset="0"/>
              </a:rPr>
              <a:t>#pragma HLS </a:t>
            </a:r>
            <a:r>
              <a:rPr lang="en-US" altLang="zh-CN" sz="1600" dirty="0" err="1">
                <a:highlight>
                  <a:srgbClr val="C0C0C0"/>
                </a:highlight>
                <a:latin typeface="Cascadia Mono" panose="020B0609020000020004" pitchFamily="49" charset="0"/>
                <a:cs typeface="Cascadia Mono" panose="020B0609020000020004" pitchFamily="49" charset="0"/>
              </a:rPr>
              <a:t>array_partition</a:t>
            </a:r>
            <a:r>
              <a:rPr lang="en-US" altLang="zh-CN" sz="1600" dirty="0">
                <a:highlight>
                  <a:srgbClr val="C0C0C0"/>
                </a:highlight>
                <a:latin typeface="Cascadia Mono" panose="020B0609020000020004" pitchFamily="49" charset="0"/>
                <a:cs typeface="Cascadia Mono" panose="020B0609020000020004" pitchFamily="49" charset="0"/>
              </a:rPr>
              <a:t> variable=</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sz="1600" dirty="0">
                <a:highlight>
                  <a:srgbClr val="C0C0C0"/>
                </a:highlight>
                <a:latin typeface="Cascadia Mono" panose="020B0609020000020004" pitchFamily="49" charset="0"/>
                <a:cs typeface="Cascadia Mono" panose="020B0609020000020004" pitchFamily="49" charset="0"/>
              </a:rPr>
              <a:t> complete</a:t>
            </a:r>
            <a:r>
              <a:rPr lang="en-US" altLang="zh-CN" dirty="0">
                <a:latin typeface="Georgia Pro" panose="02040502050405020303" pitchFamily="18" charset="0"/>
              </a:rPr>
              <a:t>.</a:t>
            </a:r>
          </a:p>
          <a:p>
            <a:pPr algn="just"/>
            <a:r>
              <a:rPr lang="zh-CN" altLang="en-US" dirty="0">
                <a:latin typeface="Georgia Pro" panose="02040502050405020303" pitchFamily="18" charset="0"/>
              </a:rPr>
              <a:t>The </a:t>
            </a:r>
            <a:r>
              <a:rPr lang="zh-CN" altLang="en-US" i="1" dirty="0">
                <a:latin typeface="Georgia Pro" panose="02040502050405020303" pitchFamily="18" charset="0"/>
              </a:rPr>
              <a:t>iteration latency</a:t>
            </a:r>
            <a:r>
              <a:rPr lang="zh-CN" altLang="en-US" dirty="0">
                <a:latin typeface="Georgia Pro" panose="02040502050405020303" pitchFamily="18" charset="0"/>
              </a:rPr>
              <a:t> is the number of cycles that it takes to perform one iteration of the loop body.</a:t>
            </a:r>
          </a:p>
          <a:p>
            <a:pPr algn="just"/>
            <a:r>
              <a:rPr lang="en-US" altLang="zh-CN" dirty="0">
                <a:latin typeface="Georgia Pro" panose="02040502050405020303" pitchFamily="18" charset="0"/>
              </a:rPr>
              <a:t>Iteration latency = 44 -&gt; 14</a:t>
            </a:r>
          </a:p>
          <a:p>
            <a:pPr algn="just"/>
            <a:r>
              <a:rPr lang="en-US" altLang="zh-CN" dirty="0">
                <a:latin typeface="Georgia Pro" panose="02040502050405020303" pitchFamily="18" charset="0"/>
              </a:rPr>
              <a:t>The loop initiation interval (II) is the number of clock cycles until the next iteration of the loop can start.</a:t>
            </a:r>
          </a:p>
          <a:p>
            <a:pPr algn="just"/>
            <a:r>
              <a:rPr lang="nl-NL" altLang="zh-CN" sz="1600" dirty="0">
                <a:highlight>
                  <a:srgbClr val="C0C0C0"/>
                </a:highlight>
                <a:latin typeface="Cascadia Mono" panose="020B0609020000020004" pitchFamily="49" charset="0"/>
                <a:cs typeface="Cascadia Mono" panose="020B0609020000020004" pitchFamily="49" charset="0"/>
              </a:rPr>
              <a:t>#pragma HLS pipeline II=1</a:t>
            </a:r>
          </a:p>
          <a:p>
            <a:pPr algn="just"/>
            <a:r>
              <a:rPr lang="en-US" altLang="zh-CN" sz="1600" dirty="0">
                <a:highlight>
                  <a:srgbClr val="C0C0C0"/>
                </a:highlight>
                <a:latin typeface="Cascadia Mono" panose="020B0609020000020004" pitchFamily="49" charset="0"/>
                <a:cs typeface="Cascadia Mono" panose="020B0609020000020004" pitchFamily="49" charset="0"/>
              </a:rPr>
              <a:t>#pragma HLS resource variable=</a:t>
            </a:r>
            <a:r>
              <a:rPr lang="en-US" altLang="zh-CN" sz="1600" dirty="0" err="1">
                <a:highlight>
                  <a:srgbClr val="C0C0C0"/>
                </a:highlight>
                <a:latin typeface="Cascadia Mono" panose="020B0609020000020004" pitchFamily="49" charset="0"/>
                <a:cs typeface="Cascadia Mono" panose="020B0609020000020004" pitchFamily="49" charset="0"/>
              </a:rPr>
              <a:t>shift_reg</a:t>
            </a:r>
            <a:r>
              <a:rPr lang="en-US" altLang="zh-CN" sz="1600" dirty="0">
                <a:highlight>
                  <a:srgbClr val="C0C0C0"/>
                </a:highlight>
                <a:latin typeface="Cascadia Mono" panose="020B0609020000020004" pitchFamily="49" charset="0"/>
                <a:cs typeface="Cascadia Mono" panose="020B0609020000020004" pitchFamily="49" charset="0"/>
              </a:rPr>
              <a:t> core=RAM 1P</a:t>
            </a:r>
          </a:p>
          <a:p>
            <a:pPr algn="just"/>
            <a:r>
              <a:rPr lang="nl-NL" altLang="zh-CN" sz="1600" dirty="0">
                <a:highlight>
                  <a:srgbClr val="C0C0C0"/>
                </a:highlight>
                <a:latin typeface="Cascadia Mono" panose="020B0609020000020004" pitchFamily="49" charset="0"/>
                <a:cs typeface="Cascadia Mono" panose="020B0609020000020004" pitchFamily="49" charset="0"/>
              </a:rPr>
              <a:t>#pragma HLS pipeline</a:t>
            </a:r>
            <a:endParaRPr lang="zh-CN" altLang="en-US" sz="1600" dirty="0">
              <a:highlight>
                <a:srgbClr val="C0C0C0"/>
              </a:highlight>
              <a:latin typeface="Cascadia Mono" panose="020B0609020000020004" pitchFamily="49" charset="0"/>
              <a:cs typeface="Cascadia Mono" panose="020B0609020000020004" pitchFamily="49" charset="0"/>
            </a:endParaRPr>
          </a:p>
        </p:txBody>
      </p:sp>
      <p:sp>
        <p:nvSpPr>
          <p:cNvPr id="2" name="文本框 1">
            <a:extLst>
              <a:ext uri="{FF2B5EF4-FFF2-40B4-BE49-F238E27FC236}">
                <a16:creationId xmlns:a16="http://schemas.microsoft.com/office/drawing/2014/main" id="{DAD2AA6D-92A8-07AD-F722-86FB014F8636}"/>
              </a:ext>
            </a:extLst>
          </p:cNvPr>
          <p:cNvSpPr txBox="1"/>
          <p:nvPr/>
        </p:nvSpPr>
        <p:spPr>
          <a:xfrm>
            <a:off x="239166" y="2249652"/>
            <a:ext cx="1431014" cy="338554"/>
          </a:xfrm>
          <a:prstGeom prst="rect">
            <a:avLst/>
          </a:prstGeom>
          <a:solidFill>
            <a:srgbClr val="CFD5EA"/>
          </a:solidFill>
          <a:ln>
            <a:noFill/>
            <a:prstDash val="sysDot"/>
          </a:ln>
        </p:spPr>
        <p:txBody>
          <a:bodyPr wrap="square">
            <a:spAutoFit/>
          </a:bodyPr>
          <a:lstStyle/>
          <a:p>
            <a:r>
              <a:rPr lang="en-US" altLang="zh-CN" sz="1600" i="1" dirty="0" err="1">
                <a:latin typeface="Georgia Pro" panose="02040502050405020303" pitchFamily="18" charset="0"/>
              </a:rPr>
              <a:t>pipeline_mac</a:t>
            </a:r>
            <a:endParaRPr lang="zh-CN" altLang="en-US" sz="1600" i="1" dirty="0">
              <a:latin typeface="Georgia Pro" panose="02040502050405020303" pitchFamily="18" charset="0"/>
            </a:endParaRPr>
          </a:p>
        </p:txBody>
      </p:sp>
      <p:pic>
        <p:nvPicPr>
          <p:cNvPr id="2052" name="Picture 4" descr="pipeline_tdl">
            <a:extLst>
              <a:ext uri="{FF2B5EF4-FFF2-40B4-BE49-F238E27FC236}">
                <a16:creationId xmlns:a16="http://schemas.microsoft.com/office/drawing/2014/main" id="{86851108-1A24-A3FF-B78C-541B2EA083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0794"/>
          <a:stretch/>
        </p:blipFill>
        <p:spPr bwMode="auto">
          <a:xfrm>
            <a:off x="5966703" y="3083571"/>
            <a:ext cx="6225297" cy="375751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70427B6D-34AA-5C2E-D4CA-29876DC5ACB6}"/>
              </a:ext>
            </a:extLst>
          </p:cNvPr>
          <p:cNvSpPr txBox="1"/>
          <p:nvPr/>
        </p:nvSpPr>
        <p:spPr>
          <a:xfrm>
            <a:off x="5966703" y="3650523"/>
            <a:ext cx="1431014" cy="338554"/>
          </a:xfrm>
          <a:prstGeom prst="rect">
            <a:avLst/>
          </a:prstGeom>
          <a:solidFill>
            <a:srgbClr val="CFD5EA"/>
          </a:solidFill>
          <a:ln>
            <a:noFill/>
            <a:prstDash val="sysDot"/>
          </a:ln>
        </p:spPr>
        <p:txBody>
          <a:bodyPr wrap="square">
            <a:spAutoFit/>
          </a:bodyPr>
          <a:lstStyle/>
          <a:p>
            <a:r>
              <a:rPr lang="en-US" altLang="zh-CN" sz="1600" i="1" dirty="0" err="1">
                <a:latin typeface="Georgia Pro" panose="02040502050405020303" pitchFamily="18" charset="0"/>
              </a:rPr>
              <a:t>pipeline_tdl</a:t>
            </a:r>
            <a:endParaRPr lang="zh-CN" altLang="en-US" sz="1600" i="1" dirty="0">
              <a:latin typeface="Georgia Pro" panose="02040502050405020303" pitchFamily="18" charset="0"/>
            </a:endParaRPr>
          </a:p>
        </p:txBody>
      </p:sp>
    </p:spTree>
    <p:extLst>
      <p:ext uri="{BB962C8B-B14F-4D97-AF65-F5344CB8AC3E}">
        <p14:creationId xmlns:p14="http://schemas.microsoft.com/office/powerpoint/2010/main" val="81297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4" name="文本框 13">
            <a:extLst>
              <a:ext uri="{FF2B5EF4-FFF2-40B4-BE49-F238E27FC236}">
                <a16:creationId xmlns:a16="http://schemas.microsoft.com/office/drawing/2014/main" id="{F91ABC54-AC2C-56E7-B4DC-7353B9766176}"/>
              </a:ext>
            </a:extLst>
          </p:cNvPr>
          <p:cNvSpPr txBox="1"/>
          <p:nvPr/>
        </p:nvSpPr>
        <p:spPr>
          <a:xfrm>
            <a:off x="4848702" y="1079445"/>
            <a:ext cx="2494594" cy="369332"/>
          </a:xfrm>
          <a:prstGeom prst="rect">
            <a:avLst/>
          </a:prstGeom>
          <a:noFill/>
        </p:spPr>
        <p:txBody>
          <a:bodyPr wrap="none" rtlCol="0">
            <a:spAutoFit/>
          </a:bodyPr>
          <a:lstStyle/>
          <a:p>
            <a:r>
              <a:rPr lang="en-US" altLang="zh-CN" b="1" dirty="0" err="1"/>
              <a:t>Bitwidth</a:t>
            </a:r>
            <a:r>
              <a:rPr lang="en-US" altLang="zh-CN" b="1" dirty="0"/>
              <a:t> Optimization</a:t>
            </a:r>
            <a:endParaRPr lang="zh-CN" altLang="en-US" b="1" dirty="0"/>
          </a:p>
        </p:txBody>
      </p:sp>
      <p:sp>
        <p:nvSpPr>
          <p:cNvPr id="19" name="文本框 18">
            <a:extLst>
              <a:ext uri="{FF2B5EF4-FFF2-40B4-BE49-F238E27FC236}">
                <a16:creationId xmlns:a16="http://schemas.microsoft.com/office/drawing/2014/main" id="{81A155A9-E144-D661-1878-5894E6045427}"/>
              </a:ext>
            </a:extLst>
          </p:cNvPr>
          <p:cNvSpPr txBox="1"/>
          <p:nvPr/>
        </p:nvSpPr>
        <p:spPr>
          <a:xfrm>
            <a:off x="599966" y="1429633"/>
            <a:ext cx="11258456" cy="2000548"/>
          </a:xfrm>
          <a:prstGeom prst="rect">
            <a:avLst/>
          </a:prstGeom>
          <a:noFill/>
        </p:spPr>
        <p:txBody>
          <a:bodyPr wrap="square">
            <a:spAutoFit/>
          </a:bodyPr>
          <a:lstStyle/>
          <a:p>
            <a:pPr algn="just"/>
            <a:r>
              <a:rPr lang="fr-FR" altLang="zh-CN" sz="1600" dirty="0">
                <a:highlight>
                  <a:srgbClr val="C0C0C0"/>
                </a:highlight>
                <a:latin typeface="Cascadia Mono" panose="020B0609020000020004" pitchFamily="49" charset="0"/>
                <a:cs typeface="Cascadia Mono" panose="020B0609020000020004" pitchFamily="49" charset="0"/>
              </a:rPr>
              <a:t>coef t c[N] = {53, 0, −91, 0, 313, 500, 313, 0, −91, 0, 53};</a:t>
            </a:r>
          </a:p>
          <a:p>
            <a:pPr algn="just"/>
            <a:r>
              <a:rPr lang="en-US" altLang="zh-CN" dirty="0">
                <a:latin typeface="Georgia Pro" panose="02040502050405020303" pitchFamily="18" charset="0"/>
              </a:rPr>
              <a:t>The maximum absolute value for any of these 11 entries is 500, which requires </a:t>
            </a:r>
            <a:r>
              <a:rPr lang="en-US" altLang="zh-CN" dirty="0">
                <a:latin typeface="DejaVu Math TeX Gyre" panose="02000503000000000000" pitchFamily="2" charset="0"/>
                <a:ea typeface="DejaVu Math TeX Gyre" panose="02000503000000000000" pitchFamily="2" charset="0"/>
                <a:cs typeface="DejaVu Math TeX Gyre" panose="02000503000000000000" pitchFamily="2" charset="0"/>
              </a:rPr>
              <a:t>⌈log2 500⌉ = 9</a:t>
            </a:r>
            <a:r>
              <a:rPr lang="en-US" altLang="zh-CN" dirty="0">
                <a:latin typeface="Georgia Pro" panose="02040502050405020303" pitchFamily="18" charset="0"/>
              </a:rPr>
              <a:t> bits. </a:t>
            </a:r>
          </a:p>
          <a:p>
            <a:pPr algn="just"/>
            <a:r>
              <a:rPr lang="en-US" altLang="zh-CN" dirty="0">
                <a:latin typeface="Georgia Pro" panose="02040502050405020303" pitchFamily="18" charset="0"/>
              </a:rPr>
              <a:t>Since we need negative numbers, we add an additional bit. Thus, </a:t>
            </a:r>
            <a:r>
              <a:rPr lang="en-US" altLang="zh-CN" sz="1600" dirty="0" err="1">
                <a:highlight>
                  <a:srgbClr val="C0C0C0"/>
                </a:highlight>
                <a:latin typeface="Cascadia Mono" panose="020B0609020000020004" pitchFamily="49" charset="0"/>
                <a:cs typeface="Cascadia Mono" panose="020B0609020000020004" pitchFamily="49" charset="0"/>
              </a:rPr>
              <a:t>coef_t</a:t>
            </a:r>
            <a:r>
              <a:rPr lang="en-US" altLang="zh-CN" dirty="0">
                <a:latin typeface="Georgia Pro" panose="02040502050405020303" pitchFamily="18" charset="0"/>
              </a:rPr>
              <a:t> can be declared as </a:t>
            </a:r>
            <a:r>
              <a:rPr lang="en-US" altLang="zh-CN" sz="1600" dirty="0" err="1">
                <a:highlight>
                  <a:srgbClr val="C0C0C0"/>
                </a:highlight>
                <a:latin typeface="Cascadia Mono" panose="020B0609020000020004" pitchFamily="49" charset="0"/>
                <a:cs typeface="Cascadia Mono" panose="020B0609020000020004" pitchFamily="49" charset="0"/>
              </a:rPr>
              <a:t>ap_int</a:t>
            </a:r>
            <a:r>
              <a:rPr lang="en-US" altLang="zh-CN" sz="1600" dirty="0">
                <a:highlight>
                  <a:srgbClr val="C0C0C0"/>
                </a:highlight>
                <a:latin typeface="Cascadia Mono" panose="020B0609020000020004" pitchFamily="49" charset="0"/>
                <a:cs typeface="Cascadia Mono" panose="020B0609020000020004" pitchFamily="49" charset="0"/>
              </a:rPr>
              <a:t>&lt;10&gt;</a:t>
            </a:r>
            <a:r>
              <a:rPr lang="en-US" altLang="zh-CN" dirty="0">
                <a:latin typeface="Georgia Pro" panose="02040502050405020303" pitchFamily="18" charset="0"/>
              </a:rPr>
              <a:t>. Consider the operation </a:t>
            </a:r>
            <a:r>
              <a:rPr lang="en-US" altLang="zh-CN" sz="1600" dirty="0">
                <a:highlight>
                  <a:srgbClr val="C0C0C0"/>
                </a:highlight>
                <a:latin typeface="Cascadia Mono" panose="020B0609020000020004" pitchFamily="49" charset="0"/>
                <a:cs typeface="Cascadia Mono" panose="020B0609020000020004" pitchFamily="49" charset="0"/>
              </a:rPr>
              <a:t>a = b + c</a:t>
            </a:r>
            <a:r>
              <a:rPr lang="en-US" altLang="zh-CN" dirty="0">
                <a:latin typeface="Georgia Pro" panose="02040502050405020303" pitchFamily="18" charset="0"/>
              </a:rPr>
              <a:t> where </a:t>
            </a:r>
            <a:r>
              <a:rPr lang="en-US" altLang="zh-CN" sz="1600" dirty="0" err="1">
                <a:highlight>
                  <a:srgbClr val="C0C0C0"/>
                </a:highlight>
                <a:latin typeface="Cascadia Mono" panose="020B0609020000020004" pitchFamily="49" charset="0"/>
                <a:cs typeface="Cascadia Mono" panose="020B0609020000020004" pitchFamily="49" charset="0"/>
              </a:rPr>
              <a:t>ap_uint</a:t>
            </a:r>
            <a:r>
              <a:rPr lang="en-US" altLang="zh-CN" sz="1600" dirty="0">
                <a:highlight>
                  <a:srgbClr val="C0C0C0"/>
                </a:highlight>
                <a:latin typeface="Cascadia Mono" panose="020B0609020000020004" pitchFamily="49" charset="0"/>
                <a:cs typeface="Cascadia Mono" panose="020B0609020000020004" pitchFamily="49" charset="0"/>
              </a:rPr>
              <a:t>&lt;10&gt; b</a:t>
            </a:r>
            <a:r>
              <a:rPr lang="en-US" altLang="zh-CN" dirty="0">
                <a:latin typeface="Georgia Pro" panose="02040502050405020303" pitchFamily="18" charset="0"/>
              </a:rPr>
              <a:t> and </a:t>
            </a:r>
            <a:r>
              <a:rPr lang="en-US" altLang="zh-CN" sz="1600" dirty="0" err="1">
                <a:highlight>
                  <a:srgbClr val="C0C0C0"/>
                </a:highlight>
                <a:latin typeface="Cascadia Mono" panose="020B0609020000020004" pitchFamily="49" charset="0"/>
                <a:cs typeface="Cascadia Mono" panose="020B0609020000020004" pitchFamily="49" charset="0"/>
              </a:rPr>
              <a:t>ap_uint</a:t>
            </a:r>
            <a:r>
              <a:rPr lang="en-US" altLang="zh-CN" sz="1600" dirty="0">
                <a:highlight>
                  <a:srgbClr val="C0C0C0"/>
                </a:highlight>
                <a:latin typeface="Cascadia Mono" panose="020B0609020000020004" pitchFamily="49" charset="0"/>
                <a:cs typeface="Cascadia Mono" panose="020B0609020000020004" pitchFamily="49" charset="0"/>
              </a:rPr>
              <a:t>&lt;10&gt; c</a:t>
            </a:r>
            <a:r>
              <a:rPr lang="en-US" altLang="zh-CN" dirty="0">
                <a:latin typeface="Georgia Pro" panose="02040502050405020303" pitchFamily="18" charset="0"/>
              </a:rPr>
              <a:t>. The data type for </a:t>
            </a:r>
            <a:r>
              <a:rPr lang="en-US" altLang="zh-CN" sz="1600" dirty="0">
                <a:highlight>
                  <a:srgbClr val="C0C0C0"/>
                </a:highlight>
                <a:latin typeface="Cascadia Mono" panose="020B0609020000020004" pitchFamily="49" charset="0"/>
                <a:cs typeface="Cascadia Mono" panose="020B0609020000020004" pitchFamily="49" charset="0"/>
              </a:rPr>
              <a:t>a</a:t>
            </a:r>
            <a:r>
              <a:rPr lang="en-US" altLang="zh-CN" dirty="0">
                <a:latin typeface="Georgia Pro" panose="02040502050405020303" pitchFamily="18" charset="0"/>
              </a:rPr>
              <a:t> is </a:t>
            </a:r>
            <a:r>
              <a:rPr lang="en-US" altLang="zh-CN" sz="1600" dirty="0" err="1">
                <a:highlight>
                  <a:srgbClr val="C0C0C0"/>
                </a:highlight>
                <a:latin typeface="Cascadia Mono" panose="020B0609020000020004" pitchFamily="49" charset="0"/>
                <a:cs typeface="Cascadia Mono" panose="020B0609020000020004" pitchFamily="49" charset="0"/>
              </a:rPr>
              <a:t>ap_uint</a:t>
            </a:r>
            <a:r>
              <a:rPr lang="en-US" altLang="zh-CN" sz="1600" dirty="0">
                <a:highlight>
                  <a:srgbClr val="C0C0C0"/>
                </a:highlight>
                <a:latin typeface="Cascadia Mono" panose="020B0609020000020004" pitchFamily="49" charset="0"/>
                <a:cs typeface="Cascadia Mono" panose="020B0609020000020004" pitchFamily="49" charset="0"/>
              </a:rPr>
              <a:t>&lt;z&gt;</a:t>
            </a:r>
            <a:r>
              <a:rPr lang="en-US" altLang="zh-CN" dirty="0">
                <a:latin typeface="Georgia Pro" panose="02040502050405020303" pitchFamily="18" charset="0"/>
              </a:rPr>
              <a:t> where </a:t>
            </a:r>
            <a:r>
              <a:rPr lang="en-US" altLang="zh-CN" dirty="0">
                <a:latin typeface="DejaVu Math TeX Gyre" panose="02000503000000000000" pitchFamily="2" charset="0"/>
                <a:ea typeface="DejaVu Math TeX Gyre" panose="02000503000000000000" pitchFamily="2" charset="0"/>
                <a:cs typeface="DejaVu Math TeX Gyre" panose="02000503000000000000" pitchFamily="2" charset="0"/>
              </a:rPr>
              <a:t>z = max(x, y) + 1</a:t>
            </a:r>
            <a:r>
              <a:rPr lang="en-US" altLang="zh-CN" dirty="0">
                <a:latin typeface="Georgia Pro" panose="02040502050405020303" pitchFamily="18" charset="0"/>
              </a:rPr>
              <a:t>.</a:t>
            </a:r>
          </a:p>
          <a:p>
            <a:pPr algn="just"/>
            <a:r>
              <a:rPr lang="en-US" altLang="zh-CN" dirty="0">
                <a:latin typeface="Georgia Pro" panose="02040502050405020303" pitchFamily="18" charset="0"/>
              </a:rPr>
              <a:t>The value the </a:t>
            </a:r>
            <a:r>
              <a:rPr lang="en-US" altLang="zh-CN" dirty="0" err="1">
                <a:latin typeface="Georgia Pro" panose="02040502050405020303" pitchFamily="18" charset="0"/>
              </a:rPr>
              <a:t>bitwidth</a:t>
            </a:r>
            <a:r>
              <a:rPr lang="en-US" altLang="zh-CN" dirty="0">
                <a:latin typeface="Georgia Pro" panose="02040502050405020303" pitchFamily="18" charset="0"/>
              </a:rPr>
              <a:t> </a:t>
            </a:r>
            <a:r>
              <a:rPr lang="en-US" altLang="zh-CN" sz="1600" dirty="0">
                <a:highlight>
                  <a:srgbClr val="C0C0C0"/>
                </a:highlight>
                <a:latin typeface="Cascadia Mono" panose="020B0609020000020004" pitchFamily="49" charset="0"/>
                <a:cs typeface="Cascadia Mono" panose="020B0609020000020004" pitchFamily="49" charset="0"/>
              </a:rPr>
              <a:t>z</a:t>
            </a:r>
            <a:r>
              <a:rPr lang="en-US" altLang="zh-CN" dirty="0">
                <a:latin typeface="Georgia Pro" panose="02040502050405020303" pitchFamily="18" charset="0"/>
              </a:rPr>
              <a:t> given the </a:t>
            </a:r>
            <a:r>
              <a:rPr lang="en-US" altLang="zh-CN" dirty="0" err="1">
                <a:latin typeface="Georgia Pro" panose="02040502050405020303" pitchFamily="18" charset="0"/>
              </a:rPr>
              <a:t>bitwidths</a:t>
            </a:r>
            <a:r>
              <a:rPr lang="en-US" altLang="zh-CN" dirty="0">
                <a:latin typeface="Georgia Pro" panose="02040502050405020303" pitchFamily="18" charset="0"/>
              </a:rPr>
              <a:t> </a:t>
            </a:r>
            <a:r>
              <a:rPr lang="en-US" altLang="zh-CN" sz="1600" dirty="0">
                <a:highlight>
                  <a:srgbClr val="C0C0C0"/>
                </a:highlight>
                <a:latin typeface="Cascadia Mono" panose="020B0609020000020004" pitchFamily="49" charset="0"/>
                <a:cs typeface="Cascadia Mono" panose="020B0609020000020004" pitchFamily="49" charset="0"/>
              </a:rPr>
              <a:t>x</a:t>
            </a:r>
            <a:r>
              <a:rPr lang="en-US" altLang="zh-CN" dirty="0">
                <a:latin typeface="Georgia Pro" panose="02040502050405020303" pitchFamily="18" charset="0"/>
              </a:rPr>
              <a:t> and </a:t>
            </a:r>
            <a:r>
              <a:rPr lang="en-US" altLang="zh-CN" sz="1600" dirty="0">
                <a:highlight>
                  <a:srgbClr val="C0C0C0"/>
                </a:highlight>
                <a:latin typeface="Cascadia Mono" panose="020B0609020000020004" pitchFamily="49" charset="0"/>
                <a:cs typeface="Cascadia Mono" panose="020B0609020000020004" pitchFamily="49" charset="0"/>
              </a:rPr>
              <a:t>y</a:t>
            </a:r>
            <a:r>
              <a:rPr lang="en-US" altLang="zh-CN" dirty="0">
                <a:latin typeface="Georgia Pro" panose="02040502050405020303" pitchFamily="18" charset="0"/>
              </a:rPr>
              <a:t> (i.e., </a:t>
            </a:r>
            <a:r>
              <a:rPr lang="en-US" altLang="zh-CN" sz="1600" dirty="0" err="1">
                <a:highlight>
                  <a:srgbClr val="C0C0C0"/>
                </a:highlight>
                <a:latin typeface="Cascadia Mono" panose="020B0609020000020004" pitchFamily="49" charset="0"/>
                <a:cs typeface="Cascadia Mono" panose="020B0609020000020004" pitchFamily="49" charset="0"/>
              </a:rPr>
              <a:t>ap_int</a:t>
            </a:r>
            <a:r>
              <a:rPr lang="en-US" altLang="zh-CN" sz="1600" dirty="0">
                <a:highlight>
                  <a:srgbClr val="C0C0C0"/>
                </a:highlight>
                <a:latin typeface="Cascadia Mono" panose="020B0609020000020004" pitchFamily="49" charset="0"/>
                <a:cs typeface="Cascadia Mono" panose="020B0609020000020004" pitchFamily="49" charset="0"/>
              </a:rPr>
              <a:t>&lt;z&gt; a</a:t>
            </a:r>
            <a:r>
              <a:rPr lang="en-US" altLang="zh-CN" dirty="0">
                <a:latin typeface="Georgia Pro" panose="02040502050405020303" pitchFamily="18" charset="0"/>
              </a:rPr>
              <a:t>, </a:t>
            </a:r>
            <a:r>
              <a:rPr lang="en-US" altLang="zh-CN" sz="1600" dirty="0" err="1">
                <a:highlight>
                  <a:srgbClr val="C0C0C0"/>
                </a:highlight>
                <a:latin typeface="Cascadia Mono" panose="020B0609020000020004" pitchFamily="49" charset="0"/>
                <a:cs typeface="Cascadia Mono" panose="020B0609020000020004" pitchFamily="49" charset="0"/>
              </a:rPr>
              <a:t>ap_int</a:t>
            </a:r>
            <a:r>
              <a:rPr lang="en-US" altLang="zh-CN" sz="1600" dirty="0">
                <a:highlight>
                  <a:srgbClr val="C0C0C0"/>
                </a:highlight>
                <a:latin typeface="Cascadia Mono" panose="020B0609020000020004" pitchFamily="49" charset="0"/>
                <a:cs typeface="Cascadia Mono" panose="020B0609020000020004" pitchFamily="49" charset="0"/>
              </a:rPr>
              <a:t>&lt;x&gt; b</a:t>
            </a:r>
            <a:r>
              <a:rPr lang="en-US" altLang="zh-CN" dirty="0">
                <a:latin typeface="Georgia Pro" panose="02040502050405020303" pitchFamily="18" charset="0"/>
              </a:rPr>
              <a:t>, </a:t>
            </a:r>
            <a:r>
              <a:rPr lang="en-US" altLang="zh-CN" sz="1600" dirty="0" err="1">
                <a:highlight>
                  <a:srgbClr val="C0C0C0"/>
                </a:highlight>
                <a:latin typeface="Cascadia Mono" panose="020B0609020000020004" pitchFamily="49" charset="0"/>
                <a:cs typeface="Cascadia Mono" panose="020B0609020000020004" pitchFamily="49" charset="0"/>
              </a:rPr>
              <a:t>ap_int</a:t>
            </a:r>
            <a:r>
              <a:rPr lang="en-US" altLang="zh-CN" sz="1600" dirty="0">
                <a:highlight>
                  <a:srgbClr val="C0C0C0"/>
                </a:highlight>
                <a:latin typeface="Cascadia Mono" panose="020B0609020000020004" pitchFamily="49" charset="0"/>
                <a:cs typeface="Cascadia Mono" panose="020B0609020000020004" pitchFamily="49" charset="0"/>
              </a:rPr>
              <a:t>&lt;y&gt; c</a:t>
            </a:r>
            <a:r>
              <a:rPr lang="en-US" altLang="zh-CN" dirty="0">
                <a:latin typeface="Georgia Pro" panose="02040502050405020303" pitchFamily="18" charset="0"/>
              </a:rPr>
              <a:t>) for the operation </a:t>
            </a:r>
            <a:r>
              <a:rPr lang="en-US" altLang="zh-CN" sz="1600" dirty="0">
                <a:highlight>
                  <a:srgbClr val="C0C0C0"/>
                </a:highlight>
                <a:latin typeface="Cascadia Mono" panose="020B0609020000020004" pitchFamily="49" charset="0"/>
                <a:cs typeface="Cascadia Mono" panose="020B0609020000020004" pitchFamily="49" charset="0"/>
              </a:rPr>
              <a:t>a = b ∗ c </a:t>
            </a:r>
            <a:r>
              <a:rPr lang="en-US" altLang="zh-CN" dirty="0">
                <a:latin typeface="Georgia Pro" panose="02040502050405020303" pitchFamily="18" charset="0"/>
              </a:rPr>
              <a:t>is </a:t>
            </a:r>
            <a:r>
              <a:rPr lang="en-US" altLang="zh-CN" dirty="0">
                <a:latin typeface="DejaVu Math TeX Gyre" panose="02000503000000000000" pitchFamily="2" charset="0"/>
                <a:ea typeface="DejaVu Math TeX Gyre" panose="02000503000000000000" pitchFamily="2" charset="0"/>
                <a:cs typeface="DejaVu Math TeX Gyre" panose="02000503000000000000" pitchFamily="2" charset="0"/>
              </a:rPr>
              <a:t>z = x + y</a:t>
            </a:r>
            <a:r>
              <a:rPr lang="en-US" altLang="zh-CN" dirty="0">
                <a:latin typeface="Georgia Pro" panose="02040502050405020303" pitchFamily="18" charset="0"/>
              </a:rPr>
              <a:t>.</a:t>
            </a:r>
            <a:endParaRPr lang="zh-CN" altLang="en-US" dirty="0">
              <a:latin typeface="Georgia Pro" panose="02040502050405020303" pitchFamily="18" charset="0"/>
            </a:endParaRPr>
          </a:p>
        </p:txBody>
      </p:sp>
      <p:sp>
        <p:nvSpPr>
          <p:cNvPr id="3" name="文本框 2">
            <a:extLst>
              <a:ext uri="{FF2B5EF4-FFF2-40B4-BE49-F238E27FC236}">
                <a16:creationId xmlns:a16="http://schemas.microsoft.com/office/drawing/2014/main" id="{C76E97F5-A75C-AF30-0C5D-2B078FD79445}"/>
              </a:ext>
            </a:extLst>
          </p:cNvPr>
          <p:cNvSpPr txBox="1"/>
          <p:nvPr/>
        </p:nvSpPr>
        <p:spPr>
          <a:xfrm>
            <a:off x="5049077" y="3824385"/>
            <a:ext cx="2093843" cy="369332"/>
          </a:xfrm>
          <a:prstGeom prst="rect">
            <a:avLst/>
          </a:prstGeom>
          <a:noFill/>
        </p:spPr>
        <p:txBody>
          <a:bodyPr wrap="none" rtlCol="0">
            <a:spAutoFit/>
          </a:bodyPr>
          <a:lstStyle/>
          <a:p>
            <a:r>
              <a:rPr lang="en-US" altLang="zh-CN" b="1" dirty="0"/>
              <a:t>Complex FIR Filter</a:t>
            </a:r>
            <a:endParaRPr lang="zh-CN" altLang="en-US" b="1" dirty="0"/>
          </a:p>
        </p:txBody>
      </p:sp>
      <p:sp>
        <p:nvSpPr>
          <p:cNvPr id="7" name="AutoShape 2" descr="complex_fir">
            <a:extLst>
              <a:ext uri="{FF2B5EF4-FFF2-40B4-BE49-F238E27FC236}">
                <a16:creationId xmlns:a16="http://schemas.microsoft.com/office/drawing/2014/main" id="{6F8C4E9E-BB3D-1FEF-F96B-EF9C7F0950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complex_fir">
            <a:extLst>
              <a:ext uri="{FF2B5EF4-FFF2-40B4-BE49-F238E27FC236}">
                <a16:creationId xmlns:a16="http://schemas.microsoft.com/office/drawing/2014/main" id="{CD42D2F4-9AF2-0F82-456F-91CEA45D6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89" y="3760045"/>
            <a:ext cx="4572000" cy="30099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a:extLst>
              <a:ext uri="{FF2B5EF4-FFF2-40B4-BE49-F238E27FC236}">
                <a16:creationId xmlns:a16="http://schemas.microsoft.com/office/drawing/2014/main" id="{A2F8F3B6-F341-4889-7DF0-A9FADA7D1085}"/>
              </a:ext>
            </a:extLst>
          </p:cNvPr>
          <p:cNvCxnSpPr>
            <a:cxnSpLocks/>
          </p:cNvCxnSpPr>
          <p:nvPr/>
        </p:nvCxnSpPr>
        <p:spPr>
          <a:xfrm>
            <a:off x="418289" y="3409470"/>
            <a:ext cx="11455606" cy="195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91C5768-74EF-78B2-283A-FC44966C5A84}"/>
              </a:ext>
            </a:extLst>
          </p:cNvPr>
          <p:cNvSpPr txBox="1"/>
          <p:nvPr/>
        </p:nvSpPr>
        <p:spPr>
          <a:xfrm>
            <a:off x="7425984" y="3437897"/>
            <a:ext cx="4347728" cy="3323987"/>
          </a:xfrm>
          <a:prstGeom prst="rect">
            <a:avLst/>
          </a:prstGeom>
          <a:noFill/>
          <a:ln>
            <a:solidFill>
              <a:schemeClr val="tx1"/>
            </a:solidFill>
          </a:ln>
        </p:spPr>
        <p:txBody>
          <a:bodyPr wrap="square">
            <a:spAutoFit/>
          </a:bodyPr>
          <a:lstStyle/>
          <a:p>
            <a:r>
              <a:rPr lang="en-US" altLang="zh-CN" sz="1400" b="0" dirty="0">
                <a:solidFill>
                  <a:srgbClr val="569CD6"/>
                </a:solidFill>
                <a:effectLst/>
                <a:latin typeface="Consolas" panose="020B0609020204030204" pitchFamily="49" charset="0"/>
              </a:rPr>
              <a:t>typedef</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int</a:t>
            </a:r>
            <a:r>
              <a:rPr lang="en-US" altLang="zh-CN" sz="1400" b="0" dirty="0">
                <a:solidFill>
                  <a:srgbClr val="D4D4D4"/>
                </a:solidFill>
                <a:effectLst/>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dirty="0">
                <a:latin typeface="Consolas" panose="020B0609020204030204" pitchFamily="49" charset="0"/>
              </a:rPr>
              <a:t>;</a:t>
            </a:r>
          </a:p>
          <a:p>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firI1</a:t>
            </a:r>
            <a:r>
              <a:rPr lang="en-US" altLang="zh-CN" sz="1400" b="0" dirty="0">
                <a:effectLst/>
                <a:latin typeface="Consolas" panose="020B0609020204030204" pitchFamily="49" charset="0"/>
              </a:rPr>
              <a:t>(</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a:solidFill>
                  <a:srgbClr val="9CDCFE"/>
                </a:solidFill>
                <a:effectLst/>
                <a:latin typeface="Consolas" panose="020B0609020204030204" pitchFamily="49" charset="0"/>
              </a:rPr>
              <a:t>y</a:t>
            </a:r>
            <a:r>
              <a:rPr lang="en-US" altLang="zh-CN" sz="1400" dirty="0">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x</a:t>
            </a:r>
            <a:r>
              <a:rPr lang="en-US" altLang="zh-CN" sz="1400" dirty="0">
                <a:latin typeface="Consolas" panose="020B0609020204030204" pitchFamily="49" charset="0"/>
              </a:rPr>
              <a:t>);</a:t>
            </a:r>
          </a:p>
          <a:p>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firQ1</a:t>
            </a:r>
            <a:r>
              <a:rPr lang="en-US" altLang="zh-CN" sz="1400" dirty="0">
                <a:latin typeface="Consolas" panose="020B0609020204030204" pitchFamily="49" charset="0"/>
              </a:rPr>
              <a:t>(</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a:solidFill>
                  <a:srgbClr val="9CDCFE"/>
                </a:solidFill>
                <a:effectLst/>
                <a:latin typeface="Consolas" panose="020B0609020204030204" pitchFamily="49" charset="0"/>
              </a:rPr>
              <a:t>y</a:t>
            </a:r>
            <a:r>
              <a:rPr lang="en-US" altLang="zh-CN" sz="1400" dirty="0">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x</a:t>
            </a:r>
            <a:r>
              <a:rPr lang="en-US" altLang="zh-CN" sz="1400" dirty="0">
                <a:latin typeface="Consolas" panose="020B0609020204030204" pitchFamily="49" charset="0"/>
              </a:rPr>
              <a:t>);</a:t>
            </a:r>
          </a:p>
          <a:p>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firI2</a:t>
            </a:r>
            <a:r>
              <a:rPr lang="en-US" altLang="zh-CN" sz="1400" dirty="0">
                <a:latin typeface="Consolas" panose="020B0609020204030204" pitchFamily="49" charset="0"/>
              </a:rPr>
              <a:t>(</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a:solidFill>
                  <a:srgbClr val="9CDCFE"/>
                </a:solidFill>
                <a:effectLst/>
                <a:latin typeface="Consolas" panose="020B0609020204030204" pitchFamily="49" charset="0"/>
              </a:rPr>
              <a:t>y</a:t>
            </a:r>
            <a:r>
              <a:rPr lang="en-US" altLang="zh-CN" sz="1400" dirty="0">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x</a:t>
            </a:r>
            <a:r>
              <a:rPr lang="en-US" altLang="zh-CN" sz="1400" dirty="0">
                <a:latin typeface="Consolas" panose="020B0609020204030204" pitchFamily="49" charset="0"/>
              </a:rPr>
              <a:t>);</a:t>
            </a:r>
          </a:p>
          <a:p>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firQ2</a:t>
            </a:r>
            <a:r>
              <a:rPr lang="en-US" altLang="zh-CN" sz="1400" dirty="0">
                <a:latin typeface="Consolas" panose="020B0609020204030204" pitchFamily="49" charset="0"/>
              </a:rPr>
              <a:t>(</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a:solidFill>
                  <a:srgbClr val="9CDCFE"/>
                </a:solidFill>
                <a:effectLst/>
                <a:latin typeface="Consolas" panose="020B0609020204030204" pitchFamily="49" charset="0"/>
              </a:rPr>
              <a:t>y</a:t>
            </a:r>
            <a:r>
              <a:rPr lang="en-US" altLang="zh-CN" sz="1400" dirty="0">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x</a:t>
            </a:r>
            <a:r>
              <a:rPr lang="en-US" altLang="zh-CN" sz="1400" dirty="0">
                <a:latin typeface="Consolas" panose="020B0609020204030204" pitchFamily="49" charset="0"/>
              </a:rPr>
              <a:t>);</a:t>
            </a:r>
            <a:br>
              <a:rPr lang="en-US" altLang="zh-CN" sz="1400" b="0" dirty="0">
                <a:solidFill>
                  <a:srgbClr val="D4D4D4"/>
                </a:solidFill>
                <a:effectLst/>
                <a:latin typeface="Consolas" panose="020B0609020204030204" pitchFamily="49" charset="0"/>
              </a:rPr>
            </a:br>
            <a:r>
              <a:rPr lang="en-US" altLang="zh-CN" sz="1400" b="0" dirty="0">
                <a:solidFill>
                  <a:srgbClr val="569CD6"/>
                </a:solidFill>
                <a:effectLst/>
                <a:latin typeface="Consolas" panose="020B0609020204030204" pitchFamily="49" charset="0"/>
              </a:rPr>
              <a:t>void</a:t>
            </a:r>
            <a:r>
              <a:rPr lang="en-US" altLang="zh-CN" sz="1400" b="0" dirty="0">
                <a:solidFill>
                  <a:srgbClr val="D4D4D4"/>
                </a:solidFill>
                <a:effectLst/>
                <a:latin typeface="Consolas" panose="020B0609020204030204" pitchFamily="49" charset="0"/>
              </a:rPr>
              <a:t> </a:t>
            </a:r>
            <a:r>
              <a:rPr lang="en-US" altLang="zh-CN" sz="1400" b="0" dirty="0" err="1">
                <a:solidFill>
                  <a:srgbClr val="DCDCAA"/>
                </a:solidFill>
                <a:effectLst/>
                <a:latin typeface="Consolas" panose="020B0609020204030204" pitchFamily="49" charset="0"/>
              </a:rPr>
              <a:t>complexFIR</a:t>
            </a:r>
            <a:r>
              <a:rPr lang="en-US" altLang="zh-CN" sz="1400" dirty="0">
                <a:latin typeface="Consolas" panose="020B0609020204030204" pitchFamily="49" charset="0"/>
              </a:rPr>
              <a:t>(</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err="1">
                <a:solidFill>
                  <a:srgbClr val="9CDCFE"/>
                </a:solidFill>
                <a:effectLst/>
                <a:latin typeface="Consolas" panose="020B0609020204030204" pitchFamily="49" charset="0"/>
              </a:rPr>
              <a:t>Iin</a:t>
            </a:r>
            <a:r>
              <a:rPr lang="en-US" altLang="zh-CN" sz="1400" dirty="0">
                <a:latin typeface="Consolas" panose="020B0609020204030204" pitchFamily="49" charset="0"/>
              </a:rPr>
              <a:t>,</a:t>
            </a:r>
            <a:r>
              <a:rPr lang="en-US" altLang="zh-CN" sz="1400" b="0" dirty="0">
                <a:solidFill>
                  <a:srgbClr val="D4D4D4"/>
                </a:solidFill>
                <a:effectLst/>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b="0" dirty="0">
                <a:solidFill>
                  <a:srgbClr val="9CDCFE"/>
                </a:solidFill>
                <a:effectLst/>
                <a:latin typeface="Consolas" panose="020B0609020204030204" pitchFamily="49" charset="0"/>
              </a:rPr>
              <a:t>Qin</a:t>
            </a:r>
            <a:r>
              <a:rPr lang="en-US" altLang="zh-CN" sz="1400" dirty="0">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err="1">
                <a:solidFill>
                  <a:srgbClr val="9CDCFE"/>
                </a:solidFill>
                <a:effectLst/>
                <a:latin typeface="Consolas" panose="020B0609020204030204" pitchFamily="49" charset="0"/>
              </a:rPr>
              <a:t>Iout</a:t>
            </a:r>
            <a:r>
              <a:rPr lang="en-US" altLang="zh-CN" sz="1400" b="0" dirty="0">
                <a:solidFill>
                  <a:srgbClr val="D4D4D4"/>
                </a:solidFill>
                <a:effectLst/>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b="0" dirty="0" err="1">
                <a:solidFill>
                  <a:srgbClr val="9CDCFE"/>
                </a:solidFill>
                <a:effectLst/>
                <a:latin typeface="Consolas" panose="020B0609020204030204" pitchFamily="49" charset="0"/>
              </a:rPr>
              <a:t>Qout</a:t>
            </a:r>
            <a:r>
              <a:rPr lang="en-US" altLang="zh-CN" sz="1400" dirty="0">
                <a:latin typeface="Consolas" panose="020B0609020204030204" pitchFamily="49" charset="0"/>
              </a:rPr>
              <a:t>) {</a:t>
            </a:r>
            <a:br>
              <a:rPr lang="en-US" altLang="zh-CN" sz="1400" b="0" dirty="0">
                <a:solidFill>
                  <a:srgbClr val="D4D4D4"/>
                </a:solidFill>
                <a:effectLst/>
                <a:latin typeface="Consolas" panose="020B0609020204030204" pitchFamily="49" charset="0"/>
              </a:rPr>
            </a:br>
            <a:r>
              <a:rPr lang="en-US" altLang="zh-CN" sz="1400" b="0" dirty="0">
                <a:solidFill>
                  <a:srgbClr val="D4D4D4"/>
                </a:solidFill>
                <a:effectLst/>
                <a:latin typeface="Consolas" panose="020B0609020204030204" pitchFamily="49" charset="0"/>
              </a:rPr>
              <a:t>    </a:t>
            </a:r>
            <a:r>
              <a:rPr lang="en-US" altLang="zh-CN" sz="1400" b="0" dirty="0" err="1">
                <a:solidFill>
                  <a:srgbClr val="4EC9B0"/>
                </a:solidFill>
                <a:effectLst/>
                <a:latin typeface="Consolas" panose="020B0609020204030204" pitchFamily="49" charset="0"/>
              </a:rPr>
              <a:t>data_t</a:t>
            </a:r>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IinIfir,QinQfir,QinIfir,IinQfir</a:t>
            </a:r>
            <a:r>
              <a:rPr lang="en-US" altLang="zh-CN" sz="1400" dirty="0">
                <a:latin typeface="Consolas" panose="020B0609020204030204" pitchFamily="49" charset="0"/>
              </a:rPr>
              <a:t>;</a:t>
            </a:r>
            <a:br>
              <a:rPr lang="en-US" altLang="zh-CN" sz="1400" dirty="0">
                <a:latin typeface="Consolas" panose="020B0609020204030204" pitchFamily="49" charset="0"/>
              </a:rPr>
            </a:br>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firI1</a:t>
            </a:r>
            <a:r>
              <a:rPr lang="en-US" altLang="zh-CN" sz="1400" dirty="0">
                <a:latin typeface="Consolas" panose="020B0609020204030204" pitchFamily="49" charset="0"/>
              </a:rPr>
              <a:t>(&amp;</a:t>
            </a:r>
            <a:r>
              <a:rPr lang="en-US" altLang="zh-CN" sz="1400" dirty="0" err="1">
                <a:latin typeface="Consolas" panose="020B0609020204030204" pitchFamily="49" charset="0"/>
              </a:rPr>
              <a:t>IinIfir,Iin</a:t>
            </a:r>
            <a:r>
              <a:rPr lang="en-US" altLang="zh-CN" sz="1400" dirty="0">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firQ1</a:t>
            </a:r>
            <a:r>
              <a:rPr lang="en-US" altLang="zh-CN" sz="1400" dirty="0">
                <a:latin typeface="Consolas" panose="020B0609020204030204" pitchFamily="49" charset="0"/>
              </a:rPr>
              <a:t>(&amp;</a:t>
            </a:r>
            <a:r>
              <a:rPr lang="en-US" altLang="zh-CN" sz="1400" dirty="0" err="1">
                <a:latin typeface="Consolas" panose="020B0609020204030204" pitchFamily="49" charset="0"/>
              </a:rPr>
              <a:t>QinQfir,Qin</a:t>
            </a:r>
            <a:r>
              <a:rPr lang="en-US" altLang="zh-CN" sz="1400" dirty="0">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firI2</a:t>
            </a:r>
            <a:r>
              <a:rPr lang="en-US" altLang="zh-CN" sz="1400" dirty="0">
                <a:latin typeface="Consolas" panose="020B0609020204030204" pitchFamily="49" charset="0"/>
              </a:rPr>
              <a:t>(&amp;</a:t>
            </a:r>
            <a:r>
              <a:rPr lang="en-US" altLang="zh-CN" sz="1400" dirty="0" err="1">
                <a:latin typeface="Consolas" panose="020B0609020204030204" pitchFamily="49" charset="0"/>
              </a:rPr>
              <a:t>QinIfir,Qin</a:t>
            </a:r>
            <a:r>
              <a:rPr lang="en-US" altLang="zh-CN" sz="1400" dirty="0">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b="0" dirty="0">
                <a:solidFill>
                  <a:srgbClr val="DCDCAA"/>
                </a:solidFill>
                <a:effectLst/>
                <a:latin typeface="Consolas" panose="020B0609020204030204" pitchFamily="49" charset="0"/>
              </a:rPr>
              <a:t>firQ2</a:t>
            </a:r>
            <a:r>
              <a:rPr lang="en-US" altLang="zh-CN" sz="1400" dirty="0">
                <a:latin typeface="Consolas" panose="020B0609020204030204" pitchFamily="49" charset="0"/>
              </a:rPr>
              <a:t>(&amp;</a:t>
            </a:r>
            <a:r>
              <a:rPr lang="en-US" altLang="zh-CN" sz="1400" dirty="0" err="1">
                <a:latin typeface="Consolas" panose="020B0609020204030204" pitchFamily="49" charset="0"/>
              </a:rPr>
              <a:t>IinQfir,Iin</a:t>
            </a:r>
            <a:r>
              <a:rPr lang="en-US" altLang="zh-CN" sz="1400" dirty="0">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dirty="0" err="1">
                <a:latin typeface="Consolas" panose="020B0609020204030204" pitchFamily="49" charset="0"/>
              </a:rPr>
              <a:t>Iout</a:t>
            </a:r>
            <a:r>
              <a:rPr lang="en-US" altLang="zh-CN" sz="1400" dirty="0">
                <a:latin typeface="Consolas" panose="020B0609020204030204" pitchFamily="49" charset="0"/>
              </a:rPr>
              <a:t> = </a:t>
            </a:r>
            <a:r>
              <a:rPr lang="en-US" altLang="zh-CN" sz="1400" dirty="0" err="1">
                <a:latin typeface="Consolas" panose="020B0609020204030204" pitchFamily="49" charset="0"/>
              </a:rPr>
              <a:t>IinIfir</a:t>
            </a:r>
            <a:r>
              <a:rPr lang="en-US" altLang="zh-CN" sz="1400" dirty="0">
                <a:latin typeface="Consolas" panose="020B0609020204030204" pitchFamily="49" charset="0"/>
              </a:rPr>
              <a:t> + </a:t>
            </a:r>
            <a:r>
              <a:rPr lang="en-US" altLang="zh-CN" sz="1400" dirty="0" err="1">
                <a:latin typeface="Consolas" panose="020B0609020204030204" pitchFamily="49" charset="0"/>
              </a:rPr>
              <a:t>QinQfir</a:t>
            </a:r>
            <a:r>
              <a:rPr lang="en-US" altLang="zh-CN" sz="1400" dirty="0">
                <a:latin typeface="Consolas" panose="020B0609020204030204" pitchFamily="49" charset="0"/>
              </a:rPr>
              <a:t>;</a:t>
            </a:r>
          </a:p>
          <a:p>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a:t>
            </a:r>
            <a:r>
              <a:rPr lang="en-US" altLang="zh-CN" sz="1400" dirty="0" err="1">
                <a:latin typeface="Consolas" panose="020B0609020204030204" pitchFamily="49" charset="0"/>
              </a:rPr>
              <a:t>Qout</a:t>
            </a:r>
            <a:r>
              <a:rPr lang="en-US" altLang="zh-CN" sz="1400" dirty="0">
                <a:latin typeface="Consolas" panose="020B0609020204030204" pitchFamily="49" charset="0"/>
              </a:rPr>
              <a:t> = </a:t>
            </a:r>
            <a:r>
              <a:rPr lang="en-US" altLang="zh-CN" sz="1400" dirty="0" err="1">
                <a:latin typeface="Consolas" panose="020B0609020204030204" pitchFamily="49" charset="0"/>
              </a:rPr>
              <a:t>QinIfir</a:t>
            </a:r>
            <a:r>
              <a:rPr lang="en-US" altLang="zh-CN" sz="1400" dirty="0">
                <a:latin typeface="Consolas" panose="020B0609020204030204" pitchFamily="49" charset="0"/>
              </a:rPr>
              <a:t> - </a:t>
            </a:r>
            <a:r>
              <a:rPr lang="en-US" altLang="zh-CN" sz="1400" dirty="0" err="1">
                <a:latin typeface="Consolas" panose="020B0609020204030204" pitchFamily="49" charset="0"/>
              </a:rPr>
              <a:t>IinQfir</a:t>
            </a:r>
            <a:r>
              <a:rPr lang="en-US" altLang="zh-CN" sz="1400" dirty="0">
                <a:latin typeface="Consolas" panose="020B0609020204030204" pitchFamily="49" charset="0"/>
              </a:rPr>
              <a:t>;</a:t>
            </a:r>
          </a:p>
          <a:p>
            <a:r>
              <a:rPr lang="en-US" altLang="zh-CN" sz="1400" dirty="0">
                <a:latin typeface="Consolas" panose="020B0609020204030204" pitchFamily="49" charset="0"/>
              </a:rPr>
              <a:t>}</a:t>
            </a:r>
          </a:p>
        </p:txBody>
      </p:sp>
      <p:sp>
        <p:nvSpPr>
          <p:cNvPr id="17" name="文本框 16">
            <a:extLst>
              <a:ext uri="{FF2B5EF4-FFF2-40B4-BE49-F238E27FC236}">
                <a16:creationId xmlns:a16="http://schemas.microsoft.com/office/drawing/2014/main" id="{D09B4EE3-AE01-B3D6-0798-FBAB58A45BAC}"/>
              </a:ext>
            </a:extLst>
          </p:cNvPr>
          <p:cNvSpPr txBox="1"/>
          <p:nvPr/>
        </p:nvSpPr>
        <p:spPr>
          <a:xfrm>
            <a:off x="4590661" y="4297585"/>
            <a:ext cx="2834122" cy="1200329"/>
          </a:xfrm>
          <a:prstGeom prst="rect">
            <a:avLst/>
          </a:prstGeom>
          <a:noFill/>
        </p:spPr>
        <p:txBody>
          <a:bodyPr wrap="square">
            <a:spAutoFit/>
          </a:bodyPr>
          <a:lstStyle/>
          <a:p>
            <a:r>
              <a:rPr lang="zh-CN" altLang="en-US" sz="1600" dirty="0">
                <a:highlight>
                  <a:srgbClr val="C0C0C0"/>
                </a:highlight>
                <a:latin typeface="Cascadia Mono" panose="020B0609020000020004" pitchFamily="49" charset="0"/>
                <a:cs typeface="Cascadia Mono" panose="020B0609020000020004" pitchFamily="49" charset="0"/>
              </a:rPr>
              <a:t>firI1</a:t>
            </a:r>
            <a:r>
              <a:rPr lang="zh-CN" altLang="en-US" dirty="0">
                <a:latin typeface="Georgia Pro" panose="02040502050405020303" pitchFamily="18" charset="0"/>
              </a:rPr>
              <a:t>, </a:t>
            </a:r>
            <a:r>
              <a:rPr lang="zh-CN" altLang="en-US" sz="1600" dirty="0">
                <a:highlight>
                  <a:srgbClr val="C0C0C0"/>
                </a:highlight>
                <a:latin typeface="Cascadia Mono" panose="020B0609020000020004" pitchFamily="49" charset="0"/>
                <a:cs typeface="Cascadia Mono" panose="020B0609020000020004" pitchFamily="49" charset="0"/>
              </a:rPr>
              <a:t>firQ1</a:t>
            </a:r>
            <a:r>
              <a:rPr lang="zh-CN" altLang="en-US" dirty="0">
                <a:latin typeface="Georgia Pro" panose="02040502050405020303" pitchFamily="18" charset="0"/>
              </a:rPr>
              <a:t>, </a:t>
            </a:r>
            <a:r>
              <a:rPr lang="zh-CN" altLang="en-US" sz="1600" dirty="0">
                <a:highlight>
                  <a:srgbClr val="C0C0C0"/>
                </a:highlight>
                <a:latin typeface="Cascadia Mono" panose="020B0609020000020004" pitchFamily="49" charset="0"/>
                <a:cs typeface="Cascadia Mono" panose="020B0609020000020004" pitchFamily="49" charset="0"/>
              </a:rPr>
              <a:t>firI2</a:t>
            </a:r>
            <a:r>
              <a:rPr lang="zh-CN" altLang="en-US" dirty="0">
                <a:latin typeface="Georgia Pro" panose="02040502050405020303" pitchFamily="18" charset="0"/>
              </a:rPr>
              <a:t>, and </a:t>
            </a:r>
            <a:r>
              <a:rPr lang="zh-CN" altLang="en-US" sz="1600" dirty="0">
                <a:highlight>
                  <a:srgbClr val="C0C0C0"/>
                </a:highlight>
                <a:latin typeface="Cascadia Mono" panose="020B0609020000020004" pitchFamily="49" charset="0"/>
                <a:cs typeface="Cascadia Mono" panose="020B0609020000020004" pitchFamily="49" charset="0"/>
              </a:rPr>
              <a:t>firQ2</a:t>
            </a:r>
            <a:r>
              <a:rPr lang="zh-CN" altLang="en-US" dirty="0">
                <a:latin typeface="Georgia Pro" panose="02040502050405020303" pitchFamily="18" charset="0"/>
              </a:rPr>
              <a:t> ha</a:t>
            </a:r>
            <a:r>
              <a:rPr lang="en-US" altLang="zh-CN" dirty="0" err="1">
                <a:latin typeface="Georgia Pro" panose="02040502050405020303" pitchFamily="18" charset="0"/>
              </a:rPr>
              <a:t>ve</a:t>
            </a:r>
            <a:r>
              <a:rPr lang="zh-CN" altLang="en-US" dirty="0">
                <a:latin typeface="Georgia Pro" panose="02040502050405020303" pitchFamily="18" charset="0"/>
              </a:rPr>
              <a:t> the exact</a:t>
            </a:r>
          </a:p>
          <a:p>
            <a:r>
              <a:rPr lang="zh-CN" altLang="en-US" dirty="0">
                <a:latin typeface="Georgia Pro" panose="02040502050405020303" pitchFamily="18" charset="0"/>
              </a:rPr>
              <a:t>same code</a:t>
            </a:r>
            <a:r>
              <a:rPr lang="en-US" altLang="zh-CN" dirty="0">
                <a:latin typeface="Georgia Pro" panose="02040502050405020303" pitchFamily="18" charset="0"/>
              </a:rPr>
              <a:t>; can we call the same function 4 times?</a:t>
            </a:r>
            <a:endParaRPr lang="zh-CN" altLang="en-US" dirty="0">
              <a:latin typeface="Georgia Pro" panose="02040502050405020303" pitchFamily="18" charset="0"/>
            </a:endParaRPr>
          </a:p>
        </p:txBody>
      </p:sp>
      <p:pic>
        <p:nvPicPr>
          <p:cNvPr id="20" name="图形 19" descr="徽章问号 纯色填充">
            <a:extLst>
              <a:ext uri="{FF2B5EF4-FFF2-40B4-BE49-F238E27FC236}">
                <a16:creationId xmlns:a16="http://schemas.microsoft.com/office/drawing/2014/main" id="{514CEB6E-A52C-0EB8-FB68-15D15579A7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8527" y="5408837"/>
            <a:ext cx="650145" cy="650145"/>
          </a:xfrm>
          <a:prstGeom prst="rect">
            <a:avLst/>
          </a:prstGeom>
        </p:spPr>
      </p:pic>
      <p:sp>
        <p:nvSpPr>
          <p:cNvPr id="22" name="文本框 21">
            <a:extLst>
              <a:ext uri="{FF2B5EF4-FFF2-40B4-BE49-F238E27FC236}">
                <a16:creationId xmlns:a16="http://schemas.microsoft.com/office/drawing/2014/main" id="{CEBCF477-CAE3-7203-30B8-85B8E2EC5BD2}"/>
              </a:ext>
            </a:extLst>
          </p:cNvPr>
          <p:cNvSpPr txBox="1"/>
          <p:nvPr/>
        </p:nvSpPr>
        <p:spPr>
          <a:xfrm>
            <a:off x="4790472" y="5888015"/>
            <a:ext cx="2611052" cy="923330"/>
          </a:xfrm>
          <a:prstGeom prst="rect">
            <a:avLst/>
          </a:prstGeom>
          <a:noFill/>
        </p:spPr>
        <p:txBody>
          <a:bodyPr wrap="square">
            <a:spAutoFit/>
          </a:bodyPr>
          <a:lstStyle/>
          <a:p>
            <a:r>
              <a:rPr lang="zh-CN" altLang="en-US" sz="1600" dirty="0">
                <a:highlight>
                  <a:srgbClr val="C0C0C0"/>
                </a:highlight>
                <a:latin typeface="Cascadia Mono" panose="020B0609020000020004" pitchFamily="49" charset="0"/>
                <a:cs typeface="Cascadia Mono" panose="020B0609020000020004" pitchFamily="49" charset="0"/>
              </a:rPr>
              <a:t>static</a:t>
            </a:r>
            <a:r>
              <a:rPr lang="zh-CN" altLang="en-US" dirty="0">
                <a:latin typeface="Georgia Pro" panose="02040502050405020303" pitchFamily="18" charset="0"/>
              </a:rPr>
              <a:t> keyword used within the </a:t>
            </a:r>
            <a:r>
              <a:rPr lang="zh-CN" altLang="en-US" sz="1600" dirty="0">
                <a:highlight>
                  <a:srgbClr val="C0C0C0"/>
                </a:highlight>
                <a:latin typeface="Cascadia Mono" panose="020B0609020000020004" pitchFamily="49" charset="0"/>
                <a:cs typeface="Cascadia Mono" panose="020B0609020000020004" pitchFamily="49" charset="0"/>
              </a:rPr>
              <a:t>fir</a:t>
            </a:r>
            <a:r>
              <a:rPr lang="zh-CN" altLang="en-US" dirty="0">
                <a:latin typeface="Georgia Pro" panose="02040502050405020303" pitchFamily="18" charset="0"/>
              </a:rPr>
              <a:t> function for the </a:t>
            </a:r>
            <a:r>
              <a:rPr lang="zh-CN" altLang="en-US" sz="1600" dirty="0">
                <a:highlight>
                  <a:srgbClr val="C0C0C0"/>
                </a:highlight>
                <a:latin typeface="Cascadia Mono" panose="020B0609020000020004" pitchFamily="49" charset="0"/>
                <a:cs typeface="Cascadia Mono" panose="020B0609020000020004" pitchFamily="49" charset="0"/>
              </a:rPr>
              <a:t>shift</a:t>
            </a:r>
            <a:r>
              <a:rPr lang="en-US" altLang="zh-CN" sz="1600" dirty="0">
                <a:highlight>
                  <a:srgbClr val="C0C0C0"/>
                </a:highlight>
                <a:latin typeface="Cascadia Mono" panose="020B0609020000020004" pitchFamily="49" charset="0"/>
                <a:cs typeface="Cascadia Mono" panose="020B0609020000020004" pitchFamily="49" charset="0"/>
              </a:rPr>
              <a:t>_</a:t>
            </a:r>
            <a:r>
              <a:rPr lang="zh-CN" altLang="en-US" sz="1600" dirty="0">
                <a:highlight>
                  <a:srgbClr val="C0C0C0"/>
                </a:highlight>
                <a:latin typeface="Cascadia Mono" panose="020B0609020000020004" pitchFamily="49" charset="0"/>
                <a:cs typeface="Cascadia Mono" panose="020B0609020000020004" pitchFamily="49" charset="0"/>
              </a:rPr>
              <a:t>reg</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35A3CC-1865-7550-313D-FD3D2EA6AF58}"/>
                  </a:ext>
                </a:extLst>
              </p:cNvPr>
              <p:cNvSpPr txBox="1"/>
              <p:nvPr/>
            </p:nvSpPr>
            <p:spPr>
              <a:xfrm>
                <a:off x="599966" y="3505387"/>
                <a:ext cx="6824817" cy="318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𝑖𝑛</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𝑓𝑖𝑟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𝑓𝑖𝑟</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𝑓𝑖𝑟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𝑓𝑖𝑟</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𝑓𝑖𝑟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𝑓𝑖𝑟</m:t>
                          </m:r>
                        </m:sub>
                      </m:sSub>
                      <m:r>
                        <a:rPr lang="en-US" altLang="zh-CN" b="0" i="1" smtClean="0">
                          <a:latin typeface="Cambria Math" panose="02040503050406030204" pitchFamily="18" charset="0"/>
                        </a:rPr>
                        <m:t>)</m:t>
                      </m:r>
                    </m:oMath>
                  </m:oMathPara>
                </a14:m>
                <a:endParaRPr lang="zh-CN" altLang="en-US" dirty="0"/>
              </a:p>
            </p:txBody>
          </p:sp>
        </mc:Choice>
        <mc:Fallback xmlns="">
          <p:sp>
            <p:nvSpPr>
              <p:cNvPr id="4" name="文本框 3">
                <a:extLst>
                  <a:ext uri="{FF2B5EF4-FFF2-40B4-BE49-F238E27FC236}">
                    <a16:creationId xmlns:a16="http://schemas.microsoft.com/office/drawing/2014/main" id="{8535A3CC-1865-7550-313D-FD3D2EA6AF58}"/>
                  </a:ext>
                </a:extLst>
              </p:cNvPr>
              <p:cNvSpPr txBox="1">
                <a:spLocks noRot="1" noChangeAspect="1" noMove="1" noResize="1" noEditPoints="1" noAdjustHandles="1" noChangeArrowheads="1" noChangeShapeType="1" noTextEdit="1"/>
              </p:cNvSpPr>
              <p:nvPr/>
            </p:nvSpPr>
            <p:spPr>
              <a:xfrm>
                <a:off x="599966" y="3505387"/>
                <a:ext cx="6824817" cy="318998"/>
              </a:xfrm>
              <a:prstGeom prst="rect">
                <a:avLst/>
              </a:prstGeom>
              <a:blipFill>
                <a:blip r:embed="rId6"/>
                <a:stretch>
                  <a:fillRect r="-357" b="-28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78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4" name="文本框 13">
            <a:extLst>
              <a:ext uri="{FF2B5EF4-FFF2-40B4-BE49-F238E27FC236}">
                <a16:creationId xmlns:a16="http://schemas.microsoft.com/office/drawing/2014/main" id="{F91ABC54-AC2C-56E7-B4DC-7353B9766176}"/>
              </a:ext>
            </a:extLst>
          </p:cNvPr>
          <p:cNvSpPr txBox="1"/>
          <p:nvPr/>
        </p:nvSpPr>
        <p:spPr>
          <a:xfrm>
            <a:off x="4848702" y="1079445"/>
            <a:ext cx="2494594" cy="369332"/>
          </a:xfrm>
          <a:prstGeom prst="rect">
            <a:avLst/>
          </a:prstGeom>
          <a:noFill/>
        </p:spPr>
        <p:txBody>
          <a:bodyPr wrap="none" rtlCol="0">
            <a:spAutoFit/>
          </a:bodyPr>
          <a:lstStyle/>
          <a:p>
            <a:r>
              <a:rPr lang="en-US" altLang="zh-CN" b="1" dirty="0" err="1"/>
              <a:t>Bitwidth</a:t>
            </a:r>
            <a:r>
              <a:rPr lang="en-US" altLang="zh-CN" b="1" dirty="0"/>
              <a:t> Optimization</a:t>
            </a:r>
            <a:endParaRPr lang="zh-CN" altLang="en-US" b="1" dirty="0"/>
          </a:p>
        </p:txBody>
      </p:sp>
      <p:sp>
        <p:nvSpPr>
          <p:cNvPr id="19" name="文本框 18">
            <a:extLst>
              <a:ext uri="{FF2B5EF4-FFF2-40B4-BE49-F238E27FC236}">
                <a16:creationId xmlns:a16="http://schemas.microsoft.com/office/drawing/2014/main" id="{81A155A9-E144-D661-1878-5894E6045427}"/>
              </a:ext>
            </a:extLst>
          </p:cNvPr>
          <p:cNvSpPr txBox="1"/>
          <p:nvPr/>
        </p:nvSpPr>
        <p:spPr>
          <a:xfrm>
            <a:off x="599966" y="1376181"/>
            <a:ext cx="11258456" cy="3139321"/>
          </a:xfrm>
          <a:prstGeom prst="rect">
            <a:avLst/>
          </a:prstGeom>
          <a:noFill/>
        </p:spPr>
        <p:txBody>
          <a:bodyPr wrap="square">
            <a:spAutoFit/>
          </a:bodyPr>
          <a:lstStyle/>
          <a:p>
            <a:pPr algn="just"/>
            <a:r>
              <a:rPr lang="en-US" altLang="zh-CN" dirty="0">
                <a:latin typeface="Georgia Pro" panose="02040502050405020303" pitchFamily="18" charset="0"/>
              </a:rPr>
              <a:t>The Vitis HLS tool does not optimize across </a:t>
            </a:r>
            <a:r>
              <a:rPr lang="en-US" altLang="zh-CN" dirty="0">
                <a:highlight>
                  <a:srgbClr val="FFFF00"/>
                </a:highlight>
                <a:latin typeface="Georgia Pro" panose="02040502050405020303" pitchFamily="18" charset="0"/>
              </a:rPr>
              <a:t>function boundaries</a:t>
            </a:r>
            <a:r>
              <a:rPr lang="en-US" altLang="zh-CN" dirty="0">
                <a:latin typeface="Georgia Pro" panose="02040502050405020303" pitchFamily="18" charset="0"/>
              </a:rPr>
              <a:t>, i.e., each </a:t>
            </a:r>
            <a:r>
              <a:rPr lang="en-US" altLang="zh-CN" sz="1600" dirty="0">
                <a:highlight>
                  <a:srgbClr val="C0C0C0"/>
                </a:highlight>
                <a:latin typeface="Cascadia Mono" panose="020B0609020000020004" pitchFamily="49" charset="0"/>
                <a:cs typeface="Cascadia Mono" panose="020B0609020000020004" pitchFamily="49" charset="0"/>
              </a:rPr>
              <a:t>fir</a:t>
            </a:r>
            <a:r>
              <a:rPr lang="en-US" altLang="zh-CN" dirty="0">
                <a:latin typeface="Georgia Pro" panose="02040502050405020303" pitchFamily="18" charset="0"/>
              </a:rPr>
              <a:t> function synthesized independently, and treated as a black box in the </a:t>
            </a:r>
            <a:r>
              <a:rPr lang="en-US" altLang="zh-CN" sz="1600" dirty="0" err="1">
                <a:highlight>
                  <a:srgbClr val="C0C0C0"/>
                </a:highlight>
                <a:latin typeface="Cascadia Mono" panose="020B0609020000020004" pitchFamily="49" charset="0"/>
                <a:cs typeface="Cascadia Mono" panose="020B0609020000020004" pitchFamily="49" charset="0"/>
              </a:rPr>
              <a:t>complexFIR</a:t>
            </a:r>
            <a:r>
              <a:rPr lang="en-US" altLang="zh-CN" dirty="0">
                <a:latin typeface="Georgia Pro" panose="02040502050405020303" pitchFamily="18" charset="0"/>
              </a:rPr>
              <a:t> function. You can use the </a:t>
            </a:r>
            <a:r>
              <a:rPr lang="en-US" altLang="zh-CN" sz="1600" dirty="0">
                <a:highlight>
                  <a:srgbClr val="C0C0C0"/>
                </a:highlight>
                <a:latin typeface="Cascadia Mono" panose="020B0609020000020004" pitchFamily="49" charset="0"/>
                <a:cs typeface="Cascadia Mono" panose="020B0609020000020004" pitchFamily="49" charset="0"/>
              </a:rPr>
              <a:t>inline</a:t>
            </a:r>
            <a:r>
              <a:rPr lang="en-US" altLang="zh-CN" dirty="0">
                <a:latin typeface="Georgia Pro" panose="02040502050405020303" pitchFamily="18" charset="0"/>
              </a:rPr>
              <a:t> directive if you want the Vitis HLS tool to co-optimize a particular function within its parent function. </a:t>
            </a:r>
          </a:p>
          <a:p>
            <a:pPr marL="342900" indent="-342900" algn="just">
              <a:buFont typeface="+mj-lt"/>
              <a:buAutoNum type="arabicPeriod"/>
            </a:pPr>
            <a:r>
              <a:rPr lang="en-US" altLang="zh-CN" dirty="0">
                <a:latin typeface="Georgia Pro" panose="02040502050405020303" pitchFamily="18" charset="0"/>
              </a:rPr>
              <a:t>can increase the potential for benefits in performance and area</a:t>
            </a:r>
          </a:p>
          <a:p>
            <a:pPr marL="342900" indent="-342900" algn="just">
              <a:buFont typeface="+mj-lt"/>
              <a:buAutoNum type="arabicPeriod"/>
            </a:pPr>
            <a:r>
              <a:rPr lang="en-US" altLang="zh-CN" dirty="0">
                <a:latin typeface="Georgia Pro" panose="02040502050405020303" pitchFamily="18" charset="0"/>
              </a:rPr>
              <a:t>creates a large amount of code that the tool must synthesize, which may take a long time, even fail to synthesize, or may result in a non-optimal design</a:t>
            </a:r>
          </a:p>
          <a:p>
            <a:pPr marL="342900" indent="-342900" algn="just">
              <a:buFont typeface="+mj-lt"/>
              <a:buAutoNum type="arabicPeriod"/>
            </a:pPr>
            <a:r>
              <a:rPr lang="en-US" altLang="zh-CN" dirty="0">
                <a:latin typeface="Georgia Pro" panose="02040502050405020303" pitchFamily="18" charset="0"/>
              </a:rPr>
              <a:t>eliminates any overhead associated with performing the function call.</a:t>
            </a:r>
          </a:p>
          <a:p>
            <a:pPr algn="just"/>
            <a:r>
              <a:rPr lang="en-US" altLang="zh-CN" dirty="0">
                <a:latin typeface="Georgia Pro" panose="02040502050405020303" pitchFamily="18" charset="0"/>
              </a:rPr>
              <a:t>Therefore, use the inline directive carefully. Also note that the Vitis HLS tool may choose to inline functions on its own. These are typically functions with a small amount of code. You can force the tool to keep the function hierarchy by </a:t>
            </a:r>
            <a:r>
              <a:rPr lang="en-US" altLang="zh-CN" sz="1600" dirty="0">
                <a:highlight>
                  <a:srgbClr val="C0C0C0"/>
                </a:highlight>
                <a:latin typeface="Cascadia Mono" panose="020B0609020000020004" pitchFamily="49" charset="0"/>
                <a:cs typeface="Cascadia Mono" panose="020B0609020000020004" pitchFamily="49" charset="0"/>
              </a:rPr>
              <a:t>inline off</a:t>
            </a:r>
            <a:r>
              <a:rPr lang="en-US" altLang="zh-CN" dirty="0">
                <a:latin typeface="Georgia Pro" panose="02040502050405020303" pitchFamily="18" charset="0"/>
              </a:rPr>
              <a:t>. The </a:t>
            </a:r>
            <a:r>
              <a:rPr lang="en-US" altLang="zh-CN" sz="1600" dirty="0">
                <a:highlight>
                  <a:srgbClr val="C0C0C0"/>
                </a:highlight>
                <a:latin typeface="Cascadia Mono" panose="020B0609020000020004" pitchFamily="49" charset="0"/>
                <a:cs typeface="Cascadia Mono" panose="020B0609020000020004" pitchFamily="49" charset="0"/>
              </a:rPr>
              <a:t>inline</a:t>
            </a:r>
            <a:r>
              <a:rPr lang="en-US" altLang="zh-CN" dirty="0">
                <a:latin typeface="Georgia Pro" panose="02040502050405020303" pitchFamily="18" charset="0"/>
              </a:rPr>
              <a:t> directive also has a </a:t>
            </a:r>
            <a:r>
              <a:rPr lang="en-US" altLang="zh-CN" sz="1600" dirty="0">
                <a:highlight>
                  <a:srgbClr val="C0C0C0"/>
                </a:highlight>
                <a:latin typeface="Cascadia Mono" panose="020B0609020000020004" pitchFamily="49" charset="0"/>
                <a:cs typeface="Cascadia Mono" panose="020B0609020000020004" pitchFamily="49" charset="0"/>
              </a:rPr>
              <a:t>recursive</a:t>
            </a:r>
            <a:r>
              <a:rPr lang="en-US" altLang="zh-CN" dirty="0">
                <a:latin typeface="Georgia Pro" panose="02040502050405020303" pitchFamily="18" charset="0"/>
              </a:rPr>
              <a:t> argument that recursively adds the code into the parent functions from every child function.</a:t>
            </a:r>
          </a:p>
        </p:txBody>
      </p:sp>
      <p:sp>
        <p:nvSpPr>
          <p:cNvPr id="2" name="文本框 1">
            <a:extLst>
              <a:ext uri="{FF2B5EF4-FFF2-40B4-BE49-F238E27FC236}">
                <a16:creationId xmlns:a16="http://schemas.microsoft.com/office/drawing/2014/main" id="{5C9750CC-B1F2-5669-CA75-7041A4B1775C}"/>
              </a:ext>
            </a:extLst>
          </p:cNvPr>
          <p:cNvSpPr txBox="1"/>
          <p:nvPr/>
        </p:nvSpPr>
        <p:spPr>
          <a:xfrm>
            <a:off x="2433734" y="4466317"/>
            <a:ext cx="7324530" cy="2308324"/>
          </a:xfrm>
          <a:prstGeom prst="rect">
            <a:avLst/>
          </a:prstGeom>
          <a:noFill/>
          <a:ln>
            <a:solidFill>
              <a:schemeClr val="tx1"/>
            </a:solidFill>
          </a:ln>
        </p:spPr>
        <p:txBody>
          <a:bodyPr wrap="square">
            <a:spAutoFit/>
          </a:bodyPr>
          <a:lstStyle/>
          <a:p>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mul</a:t>
            </a:r>
            <a:r>
              <a:rPr lang="en-US" altLang="zh-CN" sz="1600" b="0" dirty="0">
                <a:effectLst/>
                <a:latin typeface="Consolas" panose="020B0609020204030204" pitchFamily="49" charset="0"/>
              </a:rPr>
              <a:t>(</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x</a:t>
            </a:r>
            <a:r>
              <a:rPr lang="en-US" altLang="zh-CN" sz="1600" dirty="0">
                <a:latin typeface="Consolas" panose="020B0609020204030204" pitchFamily="49" charset="0"/>
              </a:rPr>
              <a:t>, </a:t>
            </a:r>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y</a:t>
            </a:r>
            <a:r>
              <a:rPr lang="en-US" altLang="zh-CN" sz="1600" dirty="0">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dirty="0">
                <a:latin typeface="Consolas" panose="020B0609020204030204" pitchFamily="49" charset="0"/>
              </a:rPr>
              <a:t>x ∗ y;</a:t>
            </a:r>
          </a:p>
          <a:p>
            <a:r>
              <a:rPr lang="en-US" altLang="zh-CN" sz="1600" dirty="0">
                <a:latin typeface="Consolas" panose="020B0609020204030204" pitchFamily="49" charset="0"/>
              </a:rPr>
              <a:t>}</a:t>
            </a:r>
          </a:p>
          <a:p>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dirty="0" err="1">
                <a:solidFill>
                  <a:srgbClr val="DCDCAA"/>
                </a:solidFill>
                <a:latin typeface="Consolas" panose="020B0609020204030204" pitchFamily="49" charset="0"/>
              </a:rPr>
              <a:t>top_</a:t>
            </a:r>
            <a:r>
              <a:rPr lang="en-US" altLang="zh-CN" sz="1600" b="0" dirty="0" err="1">
                <a:solidFill>
                  <a:srgbClr val="DCDCAA"/>
                </a:solidFill>
                <a:effectLst/>
                <a:latin typeface="Consolas" panose="020B0609020204030204" pitchFamily="49" charset="0"/>
              </a:rPr>
              <a:t>function</a:t>
            </a:r>
            <a:r>
              <a:rPr lang="en-US" altLang="zh-CN" sz="1600" dirty="0">
                <a:latin typeface="Consolas" panose="020B0609020204030204" pitchFamily="49" charset="0"/>
              </a:rPr>
              <a:t>(</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b</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c</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d</a:t>
            </a:r>
            <a:r>
              <a:rPr lang="en-US" altLang="zh-CN" sz="1600" dirty="0">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mul</a:t>
            </a:r>
            <a:r>
              <a:rPr lang="en-US" altLang="zh-CN" sz="1600" dirty="0">
                <a:latin typeface="Consolas" panose="020B0609020204030204" pitchFamily="49" charset="0"/>
              </a:rPr>
              <a:t>(a, b) + </a:t>
            </a:r>
            <a:r>
              <a:rPr lang="en-US" altLang="zh-CN" sz="1600" b="0" dirty="0" err="1">
                <a:solidFill>
                  <a:srgbClr val="DCDCAA"/>
                </a:solidFill>
                <a:effectLst/>
                <a:latin typeface="Consolas" panose="020B0609020204030204" pitchFamily="49" charset="0"/>
              </a:rPr>
              <a:t>mul</a:t>
            </a:r>
            <a:r>
              <a:rPr lang="en-US" altLang="zh-CN" sz="1600" dirty="0">
                <a:latin typeface="Consolas" panose="020B0609020204030204" pitchFamily="49" charset="0"/>
              </a:rPr>
              <a:t>(c, d) + </a:t>
            </a:r>
            <a:r>
              <a:rPr lang="en-US" altLang="zh-CN" sz="1600" b="0" dirty="0" err="1">
                <a:solidFill>
                  <a:srgbClr val="DCDCAA"/>
                </a:solidFill>
                <a:effectLst/>
                <a:latin typeface="Consolas" panose="020B0609020204030204" pitchFamily="49" charset="0"/>
              </a:rPr>
              <a:t>mul</a:t>
            </a:r>
            <a:r>
              <a:rPr lang="en-US" altLang="zh-CN" sz="1600" dirty="0">
                <a:latin typeface="Consolas" panose="020B0609020204030204" pitchFamily="49" charset="0"/>
              </a:rPr>
              <a:t>(b, c) + </a:t>
            </a:r>
            <a:r>
              <a:rPr lang="en-US" altLang="zh-CN" sz="1600" b="0" dirty="0" err="1">
                <a:solidFill>
                  <a:srgbClr val="DCDCAA"/>
                </a:solidFill>
                <a:effectLst/>
                <a:latin typeface="Consolas" panose="020B0609020204030204" pitchFamily="49" charset="0"/>
              </a:rPr>
              <a:t>mul</a:t>
            </a:r>
            <a:r>
              <a:rPr lang="en-US" altLang="zh-CN" sz="1600" dirty="0">
                <a:latin typeface="Consolas" panose="020B0609020204030204" pitchFamily="49" charset="0"/>
              </a:rPr>
              <a:t>(a, d);</a:t>
            </a:r>
          </a:p>
          <a:p>
            <a:r>
              <a:rPr lang="en-US" altLang="zh-CN" sz="1600" dirty="0">
                <a:latin typeface="Consolas" panose="020B0609020204030204" pitchFamily="49" charset="0"/>
              </a:rPr>
              <a:t>}</a:t>
            </a:r>
          </a:p>
          <a:p>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dirty="0" err="1">
                <a:solidFill>
                  <a:srgbClr val="DCDCAA"/>
                </a:solidFill>
                <a:latin typeface="Consolas" panose="020B0609020204030204" pitchFamily="49" charset="0"/>
              </a:rPr>
              <a:t>inlined_top_</a:t>
            </a:r>
            <a:r>
              <a:rPr lang="en-US" altLang="zh-CN" sz="1600" b="0" dirty="0" err="1">
                <a:solidFill>
                  <a:srgbClr val="DCDCAA"/>
                </a:solidFill>
                <a:effectLst/>
                <a:latin typeface="Consolas" panose="020B0609020204030204" pitchFamily="49" charset="0"/>
              </a:rPr>
              <a:t>function</a:t>
            </a:r>
            <a:r>
              <a:rPr lang="en-US" altLang="zh-CN" sz="1600" dirty="0">
                <a:latin typeface="Consolas" panose="020B0609020204030204" pitchFamily="49" charset="0"/>
              </a:rPr>
              <a:t>(</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a</a:t>
            </a:r>
            <a:r>
              <a:rPr lang="en-US" altLang="zh-CN" sz="1600" dirty="0">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b</a:t>
            </a:r>
            <a:r>
              <a:rPr lang="en-US" altLang="zh-CN" sz="1600" dirty="0">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c</a:t>
            </a:r>
            <a:r>
              <a:rPr lang="en-US" altLang="zh-CN" sz="1600" dirty="0">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float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d</a:t>
            </a:r>
            <a:r>
              <a:rPr lang="en-US" altLang="zh-CN" sz="1600" dirty="0">
                <a:latin typeface="Consolas" panose="020B0609020204030204" pitchFamily="49" charset="0"/>
              </a:rPr>
              <a:t>) {</a:t>
            </a:r>
          </a:p>
          <a:p>
            <a:r>
              <a:rPr lang="en-US" altLang="zh-CN"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dirty="0">
                <a:latin typeface="Consolas" panose="020B0609020204030204" pitchFamily="49" charset="0"/>
              </a:rPr>
              <a:t>a ∗ b + c ∗ d + b ∗ c + a ∗ d;</a:t>
            </a:r>
          </a:p>
          <a:p>
            <a:r>
              <a:rPr lang="en-US" altLang="zh-CN" sz="1600" dirty="0">
                <a:latin typeface="Consolas" panose="020B0609020204030204" pitchFamily="49" charset="0"/>
              </a:rPr>
              <a:t>}</a:t>
            </a:r>
          </a:p>
        </p:txBody>
      </p:sp>
    </p:spTree>
    <p:extLst>
      <p:ext uri="{BB962C8B-B14F-4D97-AF65-F5344CB8AC3E}">
        <p14:creationId xmlns:p14="http://schemas.microsoft.com/office/powerpoint/2010/main" val="323495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2268570" cy="646331"/>
          </a:xfrm>
          <a:prstGeom prst="rect">
            <a:avLst/>
          </a:prstGeom>
          <a:noFill/>
        </p:spPr>
        <p:txBody>
          <a:bodyPr wrap="none" rtlCol="0">
            <a:spAutoFit/>
          </a:bodyPr>
          <a:lstStyle/>
          <a:p>
            <a:r>
              <a:rPr lang="en-US" altLang="zh-CN" sz="3600" b="1" dirty="0"/>
              <a:t>Reference</a:t>
            </a:r>
            <a:endParaRPr lang="zh-CN" altLang="en-US" sz="3600" b="1" dirty="0"/>
          </a:p>
        </p:txBody>
      </p:sp>
      <p:sp>
        <p:nvSpPr>
          <p:cNvPr id="10" name="文本框 9">
            <a:extLst>
              <a:ext uri="{FF2B5EF4-FFF2-40B4-BE49-F238E27FC236}">
                <a16:creationId xmlns:a16="http://schemas.microsoft.com/office/drawing/2014/main" id="{89A3062C-3367-3A55-6961-4EA42C096972}"/>
              </a:ext>
            </a:extLst>
          </p:cNvPr>
          <p:cNvSpPr txBox="1"/>
          <p:nvPr/>
        </p:nvSpPr>
        <p:spPr>
          <a:xfrm>
            <a:off x="418289" y="1172922"/>
            <a:ext cx="11636862" cy="830997"/>
          </a:xfrm>
          <a:prstGeom prst="rect">
            <a:avLst/>
          </a:prstGeom>
          <a:noFill/>
        </p:spPr>
        <p:txBody>
          <a:bodyPr wrap="square">
            <a:spAutoFit/>
          </a:bodyPr>
          <a:lstStyle/>
          <a:p>
            <a:pPr marL="457200" indent="-457200">
              <a:buClr>
                <a:schemeClr val="accent6"/>
              </a:buClr>
              <a:buFont typeface="+mj-ea"/>
              <a:buAutoNum type="circleNumDbPlain"/>
            </a:pPr>
            <a:r>
              <a:rPr lang="en-US" altLang="zh-CN" sz="2400" dirty="0">
                <a:latin typeface="Georgia" panose="02040502050405020303" pitchFamily="18" charset="0"/>
              </a:rPr>
              <a:t>Ryan Kastner, </a:t>
            </a:r>
            <a:r>
              <a:rPr lang="en-US" altLang="zh-CN" sz="2400" dirty="0" err="1">
                <a:latin typeface="Georgia" panose="02040502050405020303" pitchFamily="18" charset="0"/>
              </a:rPr>
              <a:t>Janarbek</a:t>
            </a:r>
            <a:r>
              <a:rPr lang="en-US" altLang="zh-CN" sz="2400" dirty="0">
                <a:latin typeface="Georgia" panose="02040502050405020303" pitchFamily="18" charset="0"/>
              </a:rPr>
              <a:t> Matai, and Stephen </a:t>
            </a:r>
            <a:r>
              <a:rPr lang="en-US" altLang="zh-CN" sz="2400" dirty="0" err="1">
                <a:latin typeface="Georgia" panose="02040502050405020303" pitchFamily="18" charset="0"/>
              </a:rPr>
              <a:t>Neuendorffer</a:t>
            </a:r>
            <a:r>
              <a:rPr lang="en-US" altLang="zh-CN" sz="2400" dirty="0">
                <a:latin typeface="Georgia" panose="02040502050405020303" pitchFamily="18" charset="0"/>
              </a:rPr>
              <a:t>. “Parallel Programming for FPGAs.” Sept. 6, 2022.</a:t>
            </a:r>
          </a:p>
        </p:txBody>
      </p:sp>
    </p:spTree>
    <p:extLst>
      <p:ext uri="{BB962C8B-B14F-4D97-AF65-F5344CB8AC3E}">
        <p14:creationId xmlns:p14="http://schemas.microsoft.com/office/powerpoint/2010/main" val="369315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2ED8F96B-5837-4227-977E-13160118A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43B5320C-27B3-4E64-BD7A-34E8ADC712DF}"/>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179354E-E99A-465E-855A-BEC364AD3D15}"/>
              </a:ext>
            </a:extLst>
          </p:cNvPr>
          <p:cNvSpPr txBox="1"/>
          <p:nvPr/>
        </p:nvSpPr>
        <p:spPr>
          <a:xfrm>
            <a:off x="716869" y="255630"/>
            <a:ext cx="2133918" cy="646331"/>
          </a:xfrm>
          <a:prstGeom prst="rect">
            <a:avLst/>
          </a:prstGeom>
          <a:noFill/>
        </p:spPr>
        <p:txBody>
          <a:bodyPr wrap="none" rtlCol="0">
            <a:spAutoFit/>
          </a:bodyPr>
          <a:lstStyle/>
          <a:p>
            <a:r>
              <a:rPr lang="en-US" altLang="zh-CN" sz="3600" b="1" dirty="0"/>
              <a:t>Overview</a:t>
            </a:r>
            <a:endParaRPr lang="zh-CN" altLang="en-US" sz="3600" b="1" dirty="0"/>
          </a:p>
        </p:txBody>
      </p:sp>
      <p:sp>
        <p:nvSpPr>
          <p:cNvPr id="8" name="文本框 7">
            <a:extLst>
              <a:ext uri="{FF2B5EF4-FFF2-40B4-BE49-F238E27FC236}">
                <a16:creationId xmlns:a16="http://schemas.microsoft.com/office/drawing/2014/main" id="{2889FE6B-F590-4638-AC96-79E7377B42B8}"/>
              </a:ext>
            </a:extLst>
          </p:cNvPr>
          <p:cNvSpPr txBox="1"/>
          <p:nvPr/>
        </p:nvSpPr>
        <p:spPr>
          <a:xfrm>
            <a:off x="716869" y="1037441"/>
            <a:ext cx="9658772" cy="1952907"/>
          </a:xfrm>
          <a:prstGeom prst="rect">
            <a:avLst/>
          </a:prstGeom>
          <a:noFill/>
        </p:spPr>
        <p:txBody>
          <a:bodyPr wrap="square" rtlCol="0">
            <a:spAutoFit/>
          </a:bodyPr>
          <a:lstStyle/>
          <a:p>
            <a:pPr marL="514350" indent="-514350">
              <a:lnSpc>
                <a:spcPct val="150000"/>
              </a:lnSpc>
              <a:buClr>
                <a:schemeClr val="accent5"/>
              </a:buClr>
              <a:buFont typeface="+mj-ea"/>
              <a:buAutoNum type="circleNumDbPlain"/>
            </a:pPr>
            <a:r>
              <a:rPr lang="en-US" altLang="zh-CN" sz="2800" dirty="0"/>
              <a:t>  </a:t>
            </a:r>
            <a:r>
              <a:rPr lang="en-US" altLang="zh-CN" sz="2800" dirty="0">
                <a:latin typeface="Georgia" panose="02040502050405020303" pitchFamily="18" charset="0"/>
              </a:rPr>
              <a:t>Overview</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High Level Synthesis</a:t>
            </a:r>
          </a:p>
          <a:p>
            <a:pPr marL="514350" indent="-514350">
              <a:lnSpc>
                <a:spcPct val="150000"/>
              </a:lnSpc>
              <a:buClr>
                <a:schemeClr val="accent5"/>
              </a:buClr>
              <a:buFont typeface="+mj-ea"/>
              <a:buAutoNum type="circleNumDbPlain"/>
            </a:pPr>
            <a:r>
              <a:rPr lang="en-US" altLang="zh-CN" sz="2800" dirty="0">
                <a:latin typeface="Georgia" panose="02040502050405020303" pitchFamily="18" charset="0"/>
              </a:rPr>
              <a:t>  Reference</a:t>
            </a:r>
          </a:p>
        </p:txBody>
      </p:sp>
    </p:spTree>
    <p:extLst>
      <p:ext uri="{BB962C8B-B14F-4D97-AF65-F5344CB8AC3E}">
        <p14:creationId xmlns:p14="http://schemas.microsoft.com/office/powerpoint/2010/main" val="172490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418288" y="1172922"/>
            <a:ext cx="11537005" cy="5632311"/>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A</a:t>
            </a:r>
            <a:r>
              <a:rPr lang="zh-CN" altLang="en-US" sz="2000" dirty="0">
                <a:latin typeface="Arial" panose="020B0604020202020204" pitchFamily="34" charset="0"/>
                <a:cs typeface="Arial" panose="020B0604020202020204" pitchFamily="34" charset="0"/>
              </a:rPr>
              <a:t>lgorithmic HLS does several things automatically that an RTL designer does manually:</a:t>
            </a:r>
            <a:endParaRPr lang="en-US" altLang="zh-C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a:latin typeface="Georgia" panose="02040502050405020303" pitchFamily="18" charset="0"/>
              </a:rPr>
              <a:t>HLS analyzes and exploits the concurrency in an algorithm.</a:t>
            </a:r>
          </a:p>
          <a:p>
            <a:pPr marL="285750" indent="-285750">
              <a:buFont typeface="Arial" panose="020B0604020202020204" pitchFamily="34" charset="0"/>
              <a:buChar char="•"/>
            </a:pPr>
            <a:r>
              <a:rPr lang="en-US" altLang="zh-CN" sz="2000" dirty="0">
                <a:latin typeface="Georgia" panose="02040502050405020303" pitchFamily="18" charset="0"/>
              </a:rPr>
              <a:t>HLS inserts registers as necessary to limit critical paths and achieve a desired clock frequency.</a:t>
            </a:r>
          </a:p>
          <a:p>
            <a:pPr marL="285750" indent="-285750">
              <a:buFont typeface="Arial" panose="020B0604020202020204" pitchFamily="34" charset="0"/>
              <a:buChar char="•"/>
            </a:pPr>
            <a:r>
              <a:rPr lang="en-US" altLang="zh-CN" sz="2000" dirty="0">
                <a:latin typeface="Georgia" panose="02040502050405020303" pitchFamily="18" charset="0"/>
              </a:rPr>
              <a:t>HLS generates control logic that directs the data path.</a:t>
            </a:r>
          </a:p>
          <a:p>
            <a:pPr marL="285750" indent="-285750">
              <a:buFont typeface="Arial" panose="020B0604020202020204" pitchFamily="34" charset="0"/>
              <a:buChar char="•"/>
            </a:pPr>
            <a:r>
              <a:rPr lang="en-US" altLang="zh-CN" sz="2000" dirty="0">
                <a:latin typeface="Georgia" panose="02040502050405020303" pitchFamily="18" charset="0"/>
              </a:rPr>
              <a:t>HLS implements interfaces to connect to the rest of the system.</a:t>
            </a:r>
          </a:p>
          <a:p>
            <a:pPr marL="285750" indent="-285750">
              <a:buFont typeface="Arial" panose="020B0604020202020204" pitchFamily="34" charset="0"/>
              <a:buChar char="•"/>
            </a:pPr>
            <a:r>
              <a:rPr lang="en-US" altLang="zh-CN" sz="2000" dirty="0">
                <a:latin typeface="Georgia" panose="02040502050405020303" pitchFamily="18" charset="0"/>
              </a:rPr>
              <a:t>HLS maps data onto storage elements to balance resource usage and bandwidth.</a:t>
            </a:r>
          </a:p>
          <a:p>
            <a:pPr marL="285750" indent="-285750">
              <a:buFont typeface="Arial" panose="020B0604020202020204" pitchFamily="34" charset="0"/>
              <a:buChar char="•"/>
            </a:pPr>
            <a:r>
              <a:rPr lang="en-US" altLang="zh-CN" sz="2000" dirty="0">
                <a:latin typeface="Georgia" panose="02040502050405020303" pitchFamily="18" charset="0"/>
              </a:rPr>
              <a:t>HLS maps computation onto logic elements performing user specified and automatic optimizations to achieve the most efficient implementation.</a:t>
            </a:r>
          </a:p>
          <a:p>
            <a:r>
              <a:rPr lang="en-US" altLang="zh-CN" sz="2000" dirty="0">
                <a:latin typeface="Arial" panose="020B0604020202020204" pitchFamily="34" charset="0"/>
                <a:cs typeface="Arial" panose="020B0604020202020204" pitchFamily="34" charset="0"/>
              </a:rPr>
              <a:t>We make the following assumptions about the input function specification:</a:t>
            </a:r>
          </a:p>
          <a:p>
            <a:pPr marL="342900" indent="-342900">
              <a:buFont typeface="Arial" panose="020B0604020202020204" pitchFamily="34" charset="0"/>
              <a:buChar char="•"/>
            </a:pPr>
            <a:r>
              <a:rPr lang="en-US" altLang="zh-CN" sz="2000" dirty="0">
                <a:latin typeface="Georgia" panose="02040502050405020303" pitchFamily="18" charset="0"/>
              </a:rPr>
              <a:t>No dynamic memory allocation (no operators like </a:t>
            </a:r>
            <a:r>
              <a:rPr lang="en-US" altLang="zh-CN" sz="2000" dirty="0">
                <a:latin typeface="JetBrainsMono Nerd Font Mono" pitchFamily="1" charset="0"/>
              </a:rPr>
              <a:t>malloc()</a:t>
            </a:r>
            <a:r>
              <a:rPr lang="en-US" altLang="zh-CN" sz="2000" dirty="0">
                <a:latin typeface="Georgia" panose="02040502050405020303" pitchFamily="18" charset="0"/>
              </a:rPr>
              <a:t>, </a:t>
            </a:r>
            <a:r>
              <a:rPr lang="en-US" altLang="zh-CN" sz="2000" dirty="0">
                <a:latin typeface="JetBrainsMono Nerd Font Mono" pitchFamily="1" charset="0"/>
              </a:rPr>
              <a:t>free()</a:t>
            </a:r>
            <a:r>
              <a:rPr lang="en-US" altLang="zh-CN" sz="2000" dirty="0">
                <a:latin typeface="Georgia" panose="02040502050405020303" pitchFamily="18" charset="0"/>
              </a:rPr>
              <a:t>, </a:t>
            </a:r>
            <a:r>
              <a:rPr lang="en-US" altLang="zh-CN" sz="2000" dirty="0">
                <a:latin typeface="JetBrainsMono Nerd Font Mono" pitchFamily="1" charset="0"/>
              </a:rPr>
              <a:t>new</a:t>
            </a:r>
            <a:r>
              <a:rPr lang="en-US" altLang="zh-CN" sz="2000" dirty="0">
                <a:latin typeface="Georgia" panose="02040502050405020303" pitchFamily="18" charset="0"/>
              </a:rPr>
              <a:t>, and </a:t>
            </a:r>
            <a:r>
              <a:rPr lang="en-US" altLang="zh-CN" sz="2000" dirty="0">
                <a:latin typeface="JetBrainsMono Nerd Font Mono" pitchFamily="1" charset="0"/>
              </a:rPr>
              <a:t>delete()</a:t>
            </a:r>
            <a:r>
              <a:rPr lang="en-US" altLang="zh-CN" sz="2000" dirty="0">
                <a:latin typeface="Georgia" panose="02040502050405020303" pitchFamily="18" charset="0"/>
              </a:rPr>
              <a:t>)</a:t>
            </a:r>
          </a:p>
          <a:p>
            <a:pPr marL="342900" indent="-342900">
              <a:buFont typeface="Arial" panose="020B0604020202020204" pitchFamily="34" charset="0"/>
              <a:buChar char="•"/>
            </a:pPr>
            <a:r>
              <a:rPr lang="en-US" altLang="zh-CN" sz="2000" dirty="0">
                <a:latin typeface="Georgia" panose="02040502050405020303" pitchFamily="18" charset="0"/>
              </a:rPr>
              <a:t>Limited use of pointers-to-pointers (e.g., may not appear at the interface)</a:t>
            </a:r>
          </a:p>
          <a:p>
            <a:pPr marL="342900" indent="-342900">
              <a:buFont typeface="Arial" panose="020B0604020202020204" pitchFamily="34" charset="0"/>
              <a:buChar char="•"/>
            </a:pPr>
            <a:r>
              <a:rPr lang="en-US" altLang="zh-CN" sz="2000" dirty="0">
                <a:latin typeface="Georgia" panose="02040502050405020303" pitchFamily="18" charset="0"/>
              </a:rPr>
              <a:t>System calls are not supported (e.g., </a:t>
            </a:r>
            <a:r>
              <a:rPr lang="en-US" altLang="zh-CN" sz="2000" dirty="0">
                <a:latin typeface="JetBrainsMono Nerd Font Mono" pitchFamily="1" charset="0"/>
              </a:rPr>
              <a:t>abort()</a:t>
            </a:r>
            <a:r>
              <a:rPr lang="en-US" altLang="zh-CN" sz="2000" dirty="0">
                <a:latin typeface="Georgia" panose="02040502050405020303" pitchFamily="18" charset="0"/>
              </a:rPr>
              <a:t>, </a:t>
            </a:r>
            <a:r>
              <a:rPr lang="en-US" altLang="zh-CN" sz="2000" dirty="0">
                <a:latin typeface="JetBrainsMono Nerd Font Mono" pitchFamily="1" charset="0"/>
              </a:rPr>
              <a:t>exit()</a:t>
            </a:r>
            <a:r>
              <a:rPr lang="en-US" altLang="zh-CN" sz="2000" dirty="0">
                <a:latin typeface="Georgia" panose="02040502050405020303" pitchFamily="18" charset="0"/>
              </a:rPr>
              <a:t>, </a:t>
            </a:r>
            <a:r>
              <a:rPr lang="en-US" altLang="zh-CN" sz="2000" dirty="0" err="1">
                <a:latin typeface="JetBrainsMono Nerd Font Mono" pitchFamily="1" charset="0"/>
              </a:rPr>
              <a:t>printf</a:t>
            </a:r>
            <a:r>
              <a:rPr lang="en-US" altLang="zh-CN" sz="2000" dirty="0">
                <a:latin typeface="JetBrainsMono Nerd Font Mono" pitchFamily="1" charset="0"/>
              </a:rPr>
              <a:t>()</a:t>
            </a:r>
            <a:r>
              <a:rPr lang="en-US" altLang="zh-CN" sz="2000" dirty="0">
                <a:latin typeface="Georgia" panose="02040502050405020303" pitchFamily="18" charset="0"/>
              </a:rPr>
              <a:t>, etc. They can be used in the code, e.g., in the testbench, but they are ignored (removed) during synthesis.</a:t>
            </a:r>
          </a:p>
          <a:p>
            <a:pPr marL="342900" indent="-342900">
              <a:buFont typeface="Arial" panose="020B0604020202020204" pitchFamily="34" charset="0"/>
              <a:buChar char="•"/>
            </a:pPr>
            <a:r>
              <a:rPr lang="en-US" altLang="zh-CN" sz="2000" dirty="0">
                <a:latin typeface="Georgia" panose="02040502050405020303" pitchFamily="18" charset="0"/>
              </a:rPr>
              <a:t>Limited use of other standard libraries (e.g., only common </a:t>
            </a:r>
            <a:r>
              <a:rPr lang="en-US" altLang="zh-CN" sz="2000" dirty="0" err="1">
                <a:latin typeface="JetBrainsMono Nerd Font Mono" pitchFamily="1" charset="0"/>
              </a:rPr>
              <a:t>math.h</a:t>
            </a:r>
            <a:r>
              <a:rPr lang="en-US" altLang="zh-CN" sz="2000" dirty="0">
                <a:latin typeface="Georgia" panose="02040502050405020303" pitchFamily="18" charset="0"/>
              </a:rPr>
              <a:t> functions are supported)</a:t>
            </a:r>
          </a:p>
          <a:p>
            <a:pPr marL="342900" indent="-342900">
              <a:buFont typeface="Arial" panose="020B0604020202020204" pitchFamily="34" charset="0"/>
              <a:buChar char="•"/>
            </a:pPr>
            <a:r>
              <a:rPr lang="en-US" altLang="zh-CN" sz="2000" dirty="0">
                <a:latin typeface="Georgia" panose="02040502050405020303" pitchFamily="18" charset="0"/>
              </a:rPr>
              <a:t>Limited use of function pointers and virtual functions in C++ classes (function calls must be compile-time determined by the compiler).</a:t>
            </a:r>
          </a:p>
          <a:p>
            <a:pPr marL="342900" indent="-342900">
              <a:buFont typeface="Arial" panose="020B0604020202020204" pitchFamily="34" charset="0"/>
              <a:buChar char="•"/>
            </a:pPr>
            <a:r>
              <a:rPr lang="en-US" altLang="zh-CN" sz="2000" dirty="0">
                <a:latin typeface="Georgia" panose="02040502050405020303" pitchFamily="18" charset="0"/>
              </a:rPr>
              <a:t>No recursive function calls.</a:t>
            </a:r>
          </a:p>
          <a:p>
            <a:pPr marL="342900" indent="-342900">
              <a:buFont typeface="Arial" panose="020B0604020202020204" pitchFamily="34" charset="0"/>
              <a:buChar char="•"/>
            </a:pPr>
            <a:r>
              <a:rPr lang="en-US" altLang="zh-CN" sz="2000" dirty="0">
                <a:latin typeface="Georgia" panose="02040502050405020303" pitchFamily="18" charset="0"/>
              </a:rPr>
              <a:t>The interface must be precisely defined.</a:t>
            </a:r>
            <a:endParaRPr lang="zh-CN" altLang="en-US" sz="2000" dirty="0">
              <a:latin typeface="Georgia" panose="02040502050405020303" pitchFamily="18" charset="0"/>
            </a:endParaRPr>
          </a:p>
        </p:txBody>
      </p:sp>
    </p:spTree>
    <p:extLst>
      <p:ext uri="{BB962C8B-B14F-4D97-AF65-F5344CB8AC3E}">
        <p14:creationId xmlns:p14="http://schemas.microsoft.com/office/powerpoint/2010/main" val="242376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CAD043-90D4-497E-FBD6-0491FC7A226D}"/>
              </a:ext>
            </a:extLst>
          </p:cNvPr>
          <p:cNvSpPr txBox="1"/>
          <p:nvPr/>
        </p:nvSpPr>
        <p:spPr>
          <a:xfrm>
            <a:off x="418289" y="1164919"/>
            <a:ext cx="7023076" cy="3970318"/>
          </a:xfrm>
          <a:prstGeom prst="rect">
            <a:avLst/>
          </a:prstGeom>
          <a:solidFill>
            <a:schemeClr val="bg1"/>
          </a:solidFill>
          <a:ln>
            <a:solidFill>
              <a:schemeClr val="tx1"/>
            </a:solidFill>
          </a:ln>
        </p:spPr>
        <p:txBody>
          <a:bodyPr wrap="none" rtlCol="0">
            <a:spAutoFit/>
          </a:bodyPr>
          <a:lstStyle/>
          <a:p>
            <a:r>
              <a:rPr lang="en-US" altLang="zh-CN" b="0" dirty="0">
                <a:solidFill>
                  <a:srgbClr val="C586C0"/>
                </a:solidFill>
                <a:effectLst/>
                <a:latin typeface="Consolas" panose="020B0609020204030204" pitchFamily="49" charset="0"/>
              </a:rPr>
              <a:t>#define</a:t>
            </a:r>
            <a:r>
              <a:rPr lang="en-US" altLang="zh-CN" b="0" dirty="0">
                <a:solidFill>
                  <a:srgbClr val="569CD6"/>
                </a:solidFill>
                <a:effectLst/>
                <a:latin typeface="Consolas" panose="020B0609020204030204" pitchFamily="49" charset="0"/>
              </a:rPr>
              <a:t> NUM_TAPS </a:t>
            </a:r>
            <a:r>
              <a:rPr lang="en-US" altLang="zh-CN" b="0" dirty="0">
                <a:solidFill>
                  <a:srgbClr val="B5CEA8"/>
                </a:solidFill>
                <a:effectLst/>
                <a:latin typeface="Consolas" panose="020B0609020204030204" pitchFamily="49" charset="0"/>
              </a:rPr>
              <a:t>4</a:t>
            </a:r>
            <a:endParaRPr lang="en-US" altLang="zh-CN" b="0" dirty="0">
              <a:solidFill>
                <a:srgbClr val="D4D4D4"/>
              </a:solidFill>
              <a:effectLst/>
              <a:latin typeface="Consolas" panose="020B0609020204030204" pitchFamily="49" charset="0"/>
            </a:endParaRPr>
          </a:p>
          <a:p>
            <a:endParaRPr lang="en-US" altLang="zh-CN" b="0" dirty="0">
              <a:solidFill>
                <a:srgbClr val="569CD6"/>
              </a:solidFill>
              <a:effectLst/>
              <a:latin typeface="Consolas" panose="020B0609020204030204" pitchFamily="49" charset="0"/>
            </a:endParaRPr>
          </a:p>
          <a:p>
            <a:r>
              <a:rPr lang="en-US" altLang="zh-CN" b="0" dirty="0">
                <a:solidFill>
                  <a:srgbClr val="569CD6"/>
                </a:solidFill>
                <a:effectLst/>
                <a:latin typeface="Consolas" panose="020B0609020204030204" pitchFamily="49" charset="0"/>
              </a:rPr>
              <a:t>void</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fir</a:t>
            </a:r>
            <a:r>
              <a:rPr lang="en-US" altLang="zh-CN" dirty="0">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input</a:t>
            </a:r>
            <a:r>
              <a:rPr lang="en-US" altLang="zh-CN" dirty="0">
                <a:latin typeface="Consolas" panose="020B0609020204030204" pitchFamily="49" charset="0"/>
              </a:rPr>
              <a: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output</a:t>
            </a:r>
            <a:r>
              <a:rPr lang="en-US" altLang="zh-CN" dirty="0">
                <a:latin typeface="Consolas" panose="020B0609020204030204" pitchFamily="49" charset="0"/>
              </a:rPr>
              <a:t>,</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taps</a:t>
            </a:r>
            <a:r>
              <a:rPr lang="en-US" altLang="zh-CN" dirty="0">
                <a:latin typeface="Consolas" panose="020B0609020204030204" pitchFamily="49" charset="0"/>
              </a:rPr>
              <a:t>[</a:t>
            </a:r>
            <a:r>
              <a:rPr lang="en-US" altLang="zh-CN" dirty="0">
                <a:solidFill>
                  <a:srgbClr val="569CD6"/>
                </a:solidFill>
                <a:latin typeface="Consolas" panose="020B0609020204030204" pitchFamily="49" charset="0"/>
              </a:rPr>
              <a:t>NUM_TAPS</a:t>
            </a:r>
            <a:r>
              <a:rPr lang="en-US" altLang="zh-CN" dirty="0">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dirty="0">
                <a:solidFill>
                  <a:srgbClr val="569CD6"/>
                </a:solidFill>
                <a:latin typeface="Consolas" panose="020B0609020204030204" pitchFamily="49" charset="0"/>
              </a:rPr>
              <a:t>static int</a:t>
            </a:r>
            <a:r>
              <a:rPr lang="en-US" altLang="zh-CN" dirty="0">
                <a:latin typeface="Consolas" panose="020B0609020204030204" pitchFamily="49" charset="0"/>
              </a:rPr>
              <a:t> </a:t>
            </a:r>
            <a:r>
              <a:rPr lang="en-US" altLang="zh-CN" dirty="0" err="1">
                <a:solidFill>
                  <a:srgbClr val="9CDCFE"/>
                </a:solidFill>
                <a:latin typeface="Consolas" panose="020B0609020204030204" pitchFamily="49" charset="0"/>
              </a:rPr>
              <a:t>delay_line</a:t>
            </a:r>
            <a:r>
              <a:rPr lang="en-US" altLang="zh-CN" dirty="0">
                <a:latin typeface="Consolas" panose="020B0609020204030204" pitchFamily="49" charset="0"/>
              </a:rPr>
              <a:t>[</a:t>
            </a:r>
            <a:r>
              <a:rPr lang="en-US" altLang="zh-CN" dirty="0">
                <a:solidFill>
                  <a:srgbClr val="569CD6"/>
                </a:solidFill>
                <a:latin typeface="Consolas" panose="020B0609020204030204" pitchFamily="49" charset="0"/>
              </a:rPr>
              <a:t>NUM_TAPS</a:t>
            </a:r>
            <a:r>
              <a:rPr lang="en-US" altLang="zh-CN" dirty="0">
                <a:latin typeface="Consolas" panose="020B0609020204030204" pitchFamily="49" charset="0"/>
              </a:rPr>
              <a:t>] = {};</a:t>
            </a: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dirty="0">
                <a:solidFill>
                  <a:srgbClr val="9CDCFE"/>
                </a:solidFill>
                <a:latin typeface="Consolas" panose="020B0609020204030204" pitchFamily="49" charset="0"/>
              </a:rPr>
              <a:t>result</a:t>
            </a:r>
            <a:r>
              <a:rPr lang="en-US" altLang="zh-CN" dirty="0">
                <a:latin typeface="Consolas" panose="020B0609020204030204" pitchFamily="49" charset="0"/>
              </a:rPr>
              <a:t> =</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0</a:t>
            </a:r>
            <a:r>
              <a:rPr lang="en-US" altLang="zh-CN" dirty="0">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dirty="0">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NUM_TAPS</a:t>
            </a:r>
            <a:r>
              <a:rPr lang="en-US" altLang="zh-CN" dirty="0">
                <a:latin typeface="Consolas" panose="020B0609020204030204" pitchFamily="49" charset="0"/>
              </a:rPr>
              <a:t> - 1;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&gt; 0;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a:t>
            </a:r>
          </a:p>
          <a:p>
            <a:r>
              <a:rPr lang="en-US" altLang="zh-CN" b="0" dirty="0">
                <a:solidFill>
                  <a:srgbClr val="D4D4D4"/>
                </a:solidFill>
                <a:effectLst/>
                <a:latin typeface="Consolas" panose="020B0609020204030204" pitchFamily="49" charset="0"/>
              </a:rPr>
              <a:t>        </a:t>
            </a:r>
            <a:r>
              <a:rPr lang="en-US" altLang="zh-CN" dirty="0" err="1">
                <a:solidFill>
                  <a:srgbClr val="9CDCFE"/>
                </a:solidFill>
                <a:latin typeface="Consolas" panose="020B0609020204030204" pitchFamily="49" charset="0"/>
              </a:rPr>
              <a:t>delay_line</a:t>
            </a:r>
            <a:r>
              <a:rPr lang="en-US" altLang="zh-CN" dirty="0">
                <a:latin typeface="Consolas" panose="020B0609020204030204" pitchFamily="49" charset="0"/>
              </a:rPr>
              <a:t>[</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 </a:t>
            </a:r>
            <a:r>
              <a:rPr lang="en-US" altLang="zh-CN" dirty="0" err="1">
                <a:solidFill>
                  <a:srgbClr val="9CDCFE"/>
                </a:solidFill>
                <a:latin typeface="Consolas" panose="020B0609020204030204" pitchFamily="49" charset="0"/>
              </a:rPr>
              <a:t>delay_line</a:t>
            </a:r>
            <a:r>
              <a:rPr lang="en-US" altLang="zh-CN" dirty="0">
                <a:latin typeface="Consolas" panose="020B0609020204030204" pitchFamily="49" charset="0"/>
              </a:rPr>
              <a:t>[</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 </a:t>
            </a:r>
            <a:r>
              <a:rPr lang="en-US" altLang="zh-CN" dirty="0">
                <a:solidFill>
                  <a:srgbClr val="B5CEA8"/>
                </a:solidFill>
                <a:latin typeface="Consolas" panose="020B0609020204030204" pitchFamily="49" charset="0"/>
              </a:rPr>
              <a:t>1</a:t>
            </a:r>
            <a:r>
              <a:rPr lang="en-US" altLang="zh-CN" dirty="0">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dirty="0">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dirty="0" err="1">
                <a:solidFill>
                  <a:srgbClr val="9CDCFE"/>
                </a:solidFill>
                <a:latin typeface="Consolas" panose="020B0609020204030204" pitchFamily="49" charset="0"/>
              </a:rPr>
              <a:t>delay_line</a:t>
            </a:r>
            <a:r>
              <a:rPr lang="en-US" altLang="zh-CN" dirty="0">
                <a:latin typeface="Consolas" panose="020B0609020204030204" pitchFamily="49" charset="0"/>
              </a:rPr>
              <a:t>[</a:t>
            </a:r>
            <a:r>
              <a:rPr lang="en-US" altLang="zh-CN" dirty="0">
                <a:solidFill>
                  <a:srgbClr val="B5CEA8"/>
                </a:solidFill>
                <a:latin typeface="Consolas" panose="020B0609020204030204" pitchFamily="49" charset="0"/>
              </a:rPr>
              <a:t>0</a:t>
            </a:r>
            <a:r>
              <a:rPr lang="en-US" altLang="zh-CN" dirty="0">
                <a:latin typeface="Consolas" panose="020B0609020204030204" pitchFamily="49" charset="0"/>
              </a:rPr>
              <a:t>] = </a:t>
            </a:r>
            <a:r>
              <a:rPr lang="en-US" altLang="zh-CN" dirty="0">
                <a:solidFill>
                  <a:srgbClr val="9CDCFE"/>
                </a:solidFill>
                <a:latin typeface="Consolas" panose="020B0609020204030204" pitchFamily="49" charset="0"/>
              </a:rPr>
              <a:t>input</a:t>
            </a:r>
            <a:r>
              <a:rPr lang="en-US" altLang="zh-CN" dirty="0">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a:t>
            </a:r>
            <a:r>
              <a:rPr lang="en-US" altLang="zh-CN" dirty="0">
                <a:solidFill>
                  <a:srgbClr val="D4D4D4"/>
                </a:solidFill>
                <a:latin typeface="Consolas" panose="020B0609020204030204" pitchFamily="49" charset="0"/>
              </a:rPr>
              <a:t> </a:t>
            </a:r>
            <a:r>
              <a:rPr lang="en-US" altLang="zh-CN" dirty="0">
                <a:solidFill>
                  <a:srgbClr val="B5CEA8"/>
                </a:solidFill>
                <a:latin typeface="Consolas" panose="020B0609020204030204" pitchFamily="49" charset="0"/>
              </a:rPr>
              <a:t>0</a:t>
            </a:r>
            <a:r>
              <a:rPr lang="en-US" altLang="zh-CN" dirty="0">
                <a:latin typeface="Consolas" panose="020B0609020204030204" pitchFamily="49" charset="0"/>
              </a:rPr>
              <a:t>;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&lt; </a:t>
            </a:r>
            <a:r>
              <a:rPr lang="en-US" altLang="zh-CN" dirty="0">
                <a:solidFill>
                  <a:srgbClr val="569CD6"/>
                </a:solidFill>
                <a:latin typeface="Consolas" panose="020B0609020204030204" pitchFamily="49" charset="0"/>
              </a:rPr>
              <a:t>NUM_TAPS</a:t>
            </a:r>
            <a:r>
              <a:rPr lang="en-US" altLang="zh-CN" dirty="0">
                <a:latin typeface="Consolas" panose="020B0609020204030204" pitchFamily="49" charset="0"/>
              </a:rPr>
              <a:t>; </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a:t>
            </a:r>
          </a:p>
          <a:p>
            <a:r>
              <a:rPr lang="en-US" altLang="zh-CN" dirty="0">
                <a:solidFill>
                  <a:srgbClr val="D4D4D4"/>
                </a:solidFill>
                <a:latin typeface="Consolas" panose="020B0609020204030204" pitchFamily="49" charset="0"/>
              </a:rPr>
              <a:t>        </a:t>
            </a:r>
            <a:r>
              <a:rPr lang="en-US" altLang="zh-CN" dirty="0">
                <a:solidFill>
                  <a:srgbClr val="9CDCFE"/>
                </a:solidFill>
                <a:latin typeface="Consolas" panose="020B0609020204030204" pitchFamily="49" charset="0"/>
              </a:rPr>
              <a:t>result</a:t>
            </a:r>
            <a:r>
              <a:rPr lang="en-US" altLang="zh-CN" dirty="0">
                <a:latin typeface="Consolas" panose="020B0609020204030204" pitchFamily="49" charset="0"/>
              </a:rPr>
              <a:t> += </a:t>
            </a:r>
            <a:r>
              <a:rPr lang="en-US" altLang="zh-CN" dirty="0" err="1">
                <a:solidFill>
                  <a:srgbClr val="9CDCFE"/>
                </a:solidFill>
                <a:latin typeface="Consolas" panose="020B0609020204030204" pitchFamily="49" charset="0"/>
              </a:rPr>
              <a:t>delay_line</a:t>
            </a:r>
            <a:r>
              <a:rPr lang="en-US" altLang="zh-CN" dirty="0">
                <a:latin typeface="Consolas" panose="020B0609020204030204" pitchFamily="49" charset="0"/>
              </a:rPr>
              <a:t>[</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 * </a:t>
            </a:r>
            <a:r>
              <a:rPr lang="en-US" altLang="zh-CN" dirty="0">
                <a:solidFill>
                  <a:srgbClr val="9CDCFE"/>
                </a:solidFill>
                <a:latin typeface="Consolas" panose="020B0609020204030204" pitchFamily="49" charset="0"/>
              </a:rPr>
              <a:t>taps</a:t>
            </a:r>
            <a:r>
              <a:rPr lang="en-US" altLang="zh-CN" dirty="0">
                <a:latin typeface="Consolas" panose="020B0609020204030204" pitchFamily="49" charset="0"/>
              </a:rPr>
              <a:t>[</a:t>
            </a:r>
            <a:r>
              <a:rPr lang="en-US" altLang="zh-CN" dirty="0" err="1">
                <a:solidFill>
                  <a:srgbClr val="9CDCFE"/>
                </a:solidFill>
                <a:latin typeface="Consolas" panose="020B0609020204030204" pitchFamily="49" charset="0"/>
              </a:rPr>
              <a:t>i</a:t>
            </a:r>
            <a:r>
              <a:rPr lang="en-US" altLang="zh-CN" dirty="0">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9CDCFE"/>
                </a:solidFill>
                <a:latin typeface="Consolas" panose="020B0609020204030204" pitchFamily="49" charset="0"/>
              </a:rPr>
              <a:t>output</a:t>
            </a:r>
            <a:r>
              <a:rPr lang="en-US" altLang="zh-CN" dirty="0">
                <a:latin typeface="Consolas" panose="020B0609020204030204" pitchFamily="49" charset="0"/>
              </a:rPr>
              <a:t> = </a:t>
            </a:r>
            <a:r>
              <a:rPr lang="en-US" altLang="zh-CN" dirty="0">
                <a:solidFill>
                  <a:srgbClr val="9CDCFE"/>
                </a:solidFill>
                <a:latin typeface="Consolas" panose="020B0609020204030204" pitchFamily="49" charset="0"/>
              </a:rPr>
              <a:t>result</a:t>
            </a:r>
            <a:r>
              <a:rPr lang="en-US" altLang="zh-CN" dirty="0">
                <a:latin typeface="Consolas" panose="020B0609020204030204" pitchFamily="49" charset="0"/>
              </a:rPr>
              <a:t>;</a:t>
            </a:r>
          </a:p>
          <a:p>
            <a:r>
              <a:rPr lang="en-US" altLang="zh-CN" dirty="0">
                <a:latin typeface="Consolas" panose="020B0609020204030204" pitchFamily="49" charset="0"/>
              </a:rPr>
              <a:t>}</a:t>
            </a:r>
          </a:p>
        </p:txBody>
      </p:sp>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4" name="文本框 3">
            <a:extLst>
              <a:ext uri="{FF2B5EF4-FFF2-40B4-BE49-F238E27FC236}">
                <a16:creationId xmlns:a16="http://schemas.microsoft.com/office/drawing/2014/main" id="{D5777838-C974-727F-0023-25D6807B83C8}"/>
              </a:ext>
            </a:extLst>
          </p:cNvPr>
          <p:cNvSpPr txBox="1"/>
          <p:nvPr/>
        </p:nvSpPr>
        <p:spPr>
          <a:xfrm>
            <a:off x="2975670" y="6431782"/>
            <a:ext cx="4061148" cy="369332"/>
          </a:xfrm>
          <a:prstGeom prst="rect">
            <a:avLst/>
          </a:prstGeom>
          <a:noFill/>
        </p:spPr>
        <p:txBody>
          <a:bodyPr wrap="square">
            <a:spAutoFit/>
          </a:bodyPr>
          <a:lstStyle/>
          <a:p>
            <a:r>
              <a:rPr lang="en-US" altLang="zh-CN" dirty="0">
                <a:latin typeface="Georgia" panose="02040502050405020303" pitchFamily="18" charset="0"/>
              </a:rPr>
              <a:t>Listing 1. </a:t>
            </a:r>
            <a:r>
              <a:rPr lang="zh-CN" altLang="en-US" dirty="0">
                <a:latin typeface="Georgia" panose="02040502050405020303" pitchFamily="18" charset="0"/>
              </a:rPr>
              <a:t>Code for a four tap FIR filter.</a:t>
            </a:r>
          </a:p>
        </p:txBody>
      </p:sp>
      <p:sp>
        <p:nvSpPr>
          <p:cNvPr id="9" name="文本框 8">
            <a:extLst>
              <a:ext uri="{FF2B5EF4-FFF2-40B4-BE49-F238E27FC236}">
                <a16:creationId xmlns:a16="http://schemas.microsoft.com/office/drawing/2014/main" id="{CA95FF10-C9BD-BE58-FE73-319F4CE7C1B8}"/>
              </a:ext>
            </a:extLst>
          </p:cNvPr>
          <p:cNvSpPr txBox="1"/>
          <p:nvPr/>
        </p:nvSpPr>
        <p:spPr>
          <a:xfrm>
            <a:off x="418289" y="1014673"/>
            <a:ext cx="8433719" cy="5796000"/>
          </a:xfrm>
          <a:prstGeom prst="rect">
            <a:avLst/>
          </a:prstGeom>
          <a:solidFill>
            <a:schemeClr val="bg1"/>
          </a:solidFill>
          <a:ln>
            <a:solidFill>
              <a:schemeClr val="tx1"/>
            </a:solidFill>
          </a:ln>
        </p:spPr>
        <p:txBody>
          <a:bodyPr wrap="none" rtlCol="0">
            <a:spAutoFit/>
          </a:bodyPr>
          <a:lstStyle/>
          <a:p>
            <a:r>
              <a:rPr lang="en-US" altLang="zh-CN" sz="1400" b="0" dirty="0">
                <a:effectLst/>
                <a:latin typeface="Consolas" panose="020B0609020204030204" pitchFamily="49" charset="0"/>
              </a:rPr>
              <a:t>fir:</a:t>
            </a:r>
          </a:p>
          <a:p>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a:t>
            </a:r>
            <a:r>
              <a:rPr lang="en-US" altLang="zh-CN" sz="1400" dirty="0">
                <a:latin typeface="Consolas" panose="020B0609020204030204" pitchFamily="49" charset="0"/>
              </a:rPr>
              <a:t>frame  r1,0,</a:t>
            </a:r>
            <a:r>
              <a:rPr lang="en-US" altLang="zh-CN" sz="1400" b="0" dirty="0">
                <a:solidFill>
                  <a:srgbClr val="569CD6"/>
                </a:solidFill>
                <a:effectLst/>
                <a:latin typeface="Consolas" panose="020B0609020204030204" pitchFamily="49" charset="0"/>
              </a:rPr>
              <a:t>r15</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vars= 0, regs= 0, </a:t>
            </a:r>
            <a:r>
              <a:rPr lang="en-US" altLang="zh-CN" sz="1400" b="0" dirty="0" err="1">
                <a:solidFill>
                  <a:srgbClr val="6A9955"/>
                </a:solidFill>
                <a:effectLst/>
                <a:latin typeface="Consolas" panose="020B0609020204030204" pitchFamily="49" charset="0"/>
              </a:rPr>
              <a:t>args</a:t>
            </a:r>
            <a:r>
              <a:rPr lang="en-US" altLang="zh-CN" sz="1400" b="0" dirty="0">
                <a:solidFill>
                  <a:srgbClr val="6A9955"/>
                </a:solidFill>
                <a:effectLst/>
                <a:latin typeface="Consolas" panose="020B0609020204030204" pitchFamily="49" charset="0"/>
              </a:rPr>
              <a:t>= 0</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a:t>
            </a:r>
            <a:r>
              <a:rPr lang="en-US" altLang="zh-CN" sz="1400" dirty="0">
                <a:latin typeface="Consolas" panose="020B0609020204030204" pitchFamily="49" charset="0"/>
              </a:rPr>
              <a:t>mask </a:t>
            </a:r>
            <a:r>
              <a:rPr lang="en-US" altLang="zh-CN" sz="1400" b="0" dirty="0">
                <a:solidFill>
                  <a:srgbClr val="D4D4D4"/>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0x00000000</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addik</a:t>
            </a:r>
            <a:r>
              <a:rPr lang="en-US" altLang="zh-CN" sz="1400" dirty="0">
                <a:latin typeface="Consolas" panose="020B0609020204030204" pitchFamily="49" charset="0"/>
              </a:rPr>
              <a:t>   r3,r0,delay_line</a:t>
            </a:r>
            <a:r>
              <a:rPr lang="en-US" altLang="zh-CN" sz="1400" b="0" dirty="0">
                <a:solidFill>
                  <a:srgbClr val="569CD6"/>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1450</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lwi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8</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Unrolled loop to shift the delay line</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swi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12</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lwi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4</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swi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8</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lwi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0</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swi</a:t>
            </a:r>
            <a:r>
              <a:rPr lang="en-US" altLang="zh-CN" sz="1400" dirty="0">
                <a:latin typeface="Consolas" panose="020B0609020204030204" pitchFamily="49" charset="0"/>
              </a:rPr>
              <a:t>     r4,r3,</a:t>
            </a:r>
            <a:r>
              <a:rPr lang="en-US" altLang="zh-CN" sz="1400" b="0" dirty="0">
                <a:solidFill>
                  <a:srgbClr val="B5CEA8"/>
                </a:solidFill>
                <a:effectLst/>
                <a:latin typeface="Consolas" panose="020B0609020204030204" pitchFamily="49" charset="0"/>
              </a:rPr>
              <a:t>4</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swi</a:t>
            </a:r>
            <a:r>
              <a:rPr lang="en-US" altLang="zh-CN" sz="1400" dirty="0">
                <a:latin typeface="Consolas" panose="020B0609020204030204" pitchFamily="49" charset="0"/>
              </a:rPr>
              <a:t>     r5,r3,</a:t>
            </a:r>
            <a:r>
              <a:rPr lang="en-US" altLang="zh-CN" sz="1400" b="0" dirty="0">
                <a:solidFill>
                  <a:srgbClr val="B5CEA8"/>
                </a:solidFill>
                <a:effectLst/>
                <a:latin typeface="Consolas" panose="020B0609020204030204" pitchFamily="49" charset="0"/>
              </a:rPr>
              <a:t>0</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Store the new input sample into the delay line</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addik</a:t>
            </a:r>
            <a:r>
              <a:rPr lang="en-US" altLang="zh-CN" sz="1400" dirty="0">
                <a:latin typeface="Consolas" panose="020B0609020204030204" pitchFamily="49" charset="0"/>
              </a:rPr>
              <a:t>   r5,r0,</a:t>
            </a:r>
            <a:r>
              <a:rPr lang="en-US" altLang="zh-CN" sz="1400" b="0" dirty="0">
                <a:solidFill>
                  <a:srgbClr val="B5CEA8"/>
                </a:solidFill>
                <a:effectLst/>
                <a:latin typeface="Consolas" panose="020B0609020204030204" pitchFamily="49" charset="0"/>
              </a:rPr>
              <a:t>4</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Initialize the loop counter</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addk</a:t>
            </a:r>
            <a:r>
              <a:rPr lang="en-US" altLang="zh-CN" sz="1400" dirty="0">
                <a:latin typeface="Consolas" panose="020B0609020204030204" pitchFamily="49" charset="0"/>
              </a:rPr>
              <a:t> </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r8</a:t>
            </a:r>
            <a:r>
              <a:rPr lang="en-US" altLang="zh-CN" sz="1400" dirty="0">
                <a:latin typeface="Consolas" panose="020B0609020204030204" pitchFamily="49" charset="0"/>
              </a:rPr>
              <a:t>,r0,r0          </a:t>
            </a:r>
            <a:r>
              <a:rPr lang="en-US" altLang="zh-CN" sz="1400" b="0" dirty="0">
                <a:solidFill>
                  <a:srgbClr val="6A9955"/>
                </a:solidFill>
                <a:effectLst/>
                <a:latin typeface="Consolas" panose="020B0609020204030204" pitchFamily="49" charset="0"/>
              </a:rPr>
              <a:t># Initialize accumulator to zero</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addk</a:t>
            </a:r>
            <a:r>
              <a:rPr lang="en-US" altLang="zh-CN" sz="1400" dirty="0">
                <a:latin typeface="Consolas" panose="020B0609020204030204" pitchFamily="49" charset="0"/>
              </a:rPr>
              <a:t>    r4,</a:t>
            </a:r>
            <a:r>
              <a:rPr lang="en-US" altLang="zh-CN" sz="1400" b="0" dirty="0">
                <a:solidFill>
                  <a:srgbClr val="569CD6"/>
                </a:solidFill>
                <a:effectLst/>
                <a:latin typeface="Consolas" panose="020B0609020204030204" pitchFamily="49" charset="0"/>
              </a:rPr>
              <a:t>r8</a:t>
            </a:r>
            <a:r>
              <a:rPr lang="en-US" altLang="zh-CN" sz="1400" dirty="0">
                <a:latin typeface="Consolas" panose="020B0609020204030204" pitchFamily="49" charset="0"/>
              </a:rPr>
              <a:t>,r0          </a:t>
            </a:r>
            <a:r>
              <a:rPr lang="en-US" altLang="zh-CN" sz="1400" b="0" dirty="0">
                <a:solidFill>
                  <a:srgbClr val="6A9955"/>
                </a:solidFill>
                <a:effectLst/>
                <a:latin typeface="Consolas" panose="020B0609020204030204" pitchFamily="49" charset="0"/>
              </a:rPr>
              <a:t># Initialize index expression to zero</a:t>
            </a:r>
            <a:endParaRPr lang="en-US" altLang="zh-CN" sz="1400" b="0" dirty="0">
              <a:solidFill>
                <a:srgbClr val="D4D4D4"/>
              </a:solidFill>
              <a:effectLst/>
              <a:latin typeface="Consolas" panose="020B0609020204030204" pitchFamily="49" charset="0"/>
            </a:endParaRPr>
          </a:p>
          <a:p>
            <a:r>
              <a:rPr lang="en-US" altLang="zh-CN" sz="1400" b="0" dirty="0">
                <a:solidFill>
                  <a:srgbClr val="F44747"/>
                </a:solidFill>
                <a:effectLst/>
                <a:latin typeface="Consolas" panose="020B0609020204030204" pitchFamily="49" charset="0"/>
              </a:rPr>
              <a:t>$L2:</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muli</a:t>
            </a:r>
            <a:r>
              <a:rPr lang="en-US" altLang="zh-CN" sz="1400" dirty="0">
                <a:latin typeface="Consolas" panose="020B0609020204030204" pitchFamily="49" charset="0"/>
              </a:rPr>
              <a:t>    r3,r4,</a:t>
            </a:r>
            <a:r>
              <a:rPr lang="en-US" altLang="zh-CN" sz="1400" b="0" dirty="0">
                <a:solidFill>
                  <a:srgbClr val="B5CEA8"/>
                </a:solidFill>
                <a:effectLst/>
                <a:latin typeface="Consolas" panose="020B0609020204030204" pitchFamily="49" charset="0"/>
              </a:rPr>
              <a:t>4</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Compute a byte offset into the </a:t>
            </a:r>
            <a:r>
              <a:rPr lang="en-US" altLang="zh-CN" sz="1400" b="0" dirty="0" err="1">
                <a:solidFill>
                  <a:srgbClr val="6A9955"/>
                </a:solidFill>
                <a:effectLst/>
                <a:latin typeface="Consolas" panose="020B0609020204030204" pitchFamily="49" charset="0"/>
              </a:rPr>
              <a:t>delay_line</a:t>
            </a:r>
            <a:r>
              <a:rPr lang="en-US" altLang="zh-CN" sz="1400" b="0" dirty="0">
                <a:solidFill>
                  <a:srgbClr val="6A9955"/>
                </a:solidFill>
                <a:effectLst/>
                <a:latin typeface="Consolas" panose="020B0609020204030204" pitchFamily="49" charset="0"/>
              </a:rPr>
              <a:t> array</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addik</a:t>
            </a:r>
            <a:r>
              <a:rPr lang="en-US" altLang="zh-CN" sz="1400" dirty="0">
                <a:latin typeface="Consolas" panose="020B0609020204030204" pitchFamily="49" charset="0"/>
              </a:rPr>
              <a:t> </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r9</a:t>
            </a:r>
            <a:r>
              <a:rPr lang="en-US" altLang="zh-CN" sz="1400" dirty="0">
                <a:latin typeface="Consolas" panose="020B0609020204030204" pitchFamily="49" charset="0"/>
              </a:rPr>
              <a:t>,r3,delay_line</a:t>
            </a:r>
            <a:r>
              <a:rPr lang="en-US" altLang="zh-CN" sz="1400" b="0" dirty="0">
                <a:solidFill>
                  <a:srgbClr val="569CD6"/>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1450</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lw</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r3,r3,r7          </a:t>
            </a:r>
            <a:r>
              <a:rPr lang="en-US" altLang="zh-CN" sz="1400" b="0" dirty="0">
                <a:solidFill>
                  <a:srgbClr val="6A9955"/>
                </a:solidFill>
                <a:effectLst/>
                <a:latin typeface="Consolas" panose="020B0609020204030204" pitchFamily="49" charset="0"/>
              </a:rPr>
              <a:t># Load filter tap</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lwi</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r9</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r9</a:t>
            </a:r>
            <a:r>
              <a:rPr lang="en-US" altLang="zh-CN" sz="1400" b="0" dirty="0">
                <a:solidFill>
                  <a:srgbClr val="D4D4D4"/>
                </a:solidFill>
                <a:effectLst/>
                <a:latin typeface="Consolas" panose="020B0609020204030204" pitchFamily="49" charset="0"/>
              </a:rPr>
              <a:t>,</a:t>
            </a:r>
            <a:r>
              <a:rPr lang="en-US" altLang="zh-CN" sz="1400" b="0" dirty="0">
                <a:solidFill>
                  <a:srgbClr val="B5CEA8"/>
                </a:solidFill>
                <a:effectLst/>
                <a:latin typeface="Consolas" panose="020B0609020204030204" pitchFamily="49" charset="0"/>
              </a:rPr>
              <a:t>0</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Load value from delay line</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b="0" dirty="0" err="1">
                <a:solidFill>
                  <a:srgbClr val="569CD6"/>
                </a:solidFill>
                <a:effectLst/>
                <a:latin typeface="Consolas" panose="020B0609020204030204" pitchFamily="49" charset="0"/>
              </a:rPr>
              <a:t>mul</a:t>
            </a:r>
            <a:r>
              <a:rPr lang="en-US" altLang="zh-CN" sz="1400" b="0" dirty="0">
                <a:solidFill>
                  <a:srgbClr val="D4D4D4"/>
                </a:solidFill>
                <a:effectLst/>
                <a:latin typeface="Consolas" panose="020B0609020204030204" pitchFamily="49" charset="0"/>
              </a:rPr>
              <a:t>     </a:t>
            </a:r>
            <a:r>
              <a:rPr lang="en-US" altLang="zh-CN" sz="1400" dirty="0">
                <a:latin typeface="Consolas" panose="020B0609020204030204" pitchFamily="49" charset="0"/>
              </a:rPr>
              <a:t>r3,r3,</a:t>
            </a:r>
            <a:r>
              <a:rPr lang="en-US" altLang="zh-CN" sz="1400" b="0" dirty="0">
                <a:solidFill>
                  <a:srgbClr val="569CD6"/>
                </a:solidFill>
                <a:effectLst/>
                <a:latin typeface="Consolas" panose="020B0609020204030204" pitchFamily="49" charset="0"/>
              </a:rPr>
              <a:t>r9</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Filter Multiply</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addk</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r8</a:t>
            </a:r>
            <a:r>
              <a:rPr lang="en-US" altLang="zh-CN" sz="1400" b="0" dirty="0">
                <a:solidFill>
                  <a:srgbClr val="D4D4D4"/>
                </a:solidFill>
                <a:effectLst/>
                <a:latin typeface="Consolas" panose="020B0609020204030204" pitchFamily="49" charset="0"/>
              </a:rPr>
              <a:t>,</a:t>
            </a:r>
            <a:r>
              <a:rPr lang="en-US" altLang="zh-CN" sz="1400" b="0" dirty="0">
                <a:solidFill>
                  <a:srgbClr val="569CD6"/>
                </a:solidFill>
                <a:effectLst/>
                <a:latin typeface="Consolas" panose="020B0609020204030204" pitchFamily="49" charset="0"/>
              </a:rPr>
              <a:t>r8</a:t>
            </a:r>
            <a:r>
              <a:rPr lang="en-US" altLang="zh-CN" sz="1400" dirty="0">
                <a:latin typeface="Consolas" panose="020B0609020204030204" pitchFamily="49" charset="0"/>
              </a:rPr>
              <a:t>,r3          </a:t>
            </a:r>
            <a:r>
              <a:rPr lang="en-US" altLang="zh-CN" sz="1400" b="0" dirty="0">
                <a:solidFill>
                  <a:srgbClr val="6A9955"/>
                </a:solidFill>
                <a:effectLst/>
                <a:latin typeface="Consolas" panose="020B0609020204030204" pitchFamily="49" charset="0"/>
              </a:rPr>
              <a:t># Filter Accumulate</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addik</a:t>
            </a:r>
            <a:r>
              <a:rPr lang="en-US" altLang="zh-CN" sz="1400" dirty="0">
                <a:latin typeface="Consolas" panose="020B0609020204030204" pitchFamily="49" charset="0"/>
              </a:rPr>
              <a:t>   r5,r5,-</a:t>
            </a:r>
            <a:r>
              <a:rPr lang="en-US" altLang="zh-CN" sz="1400" b="0" dirty="0">
                <a:solidFill>
                  <a:srgbClr val="B5CEA8"/>
                </a:solidFill>
                <a:effectLst/>
                <a:latin typeface="Consolas" panose="020B0609020204030204" pitchFamily="49" charset="0"/>
              </a:rPr>
              <a:t>1</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update the loop counter</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bneid</a:t>
            </a:r>
            <a:r>
              <a:rPr lang="en-US" altLang="zh-CN" sz="1400" dirty="0">
                <a:latin typeface="Consolas" panose="020B0609020204030204" pitchFamily="49" charset="0"/>
              </a:rPr>
              <a:t>   r5,$L2</a:t>
            </a: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addik</a:t>
            </a:r>
            <a:r>
              <a:rPr lang="en-US" altLang="zh-CN" sz="1400" dirty="0">
                <a:latin typeface="Consolas" panose="020B0609020204030204" pitchFamily="49" charset="0"/>
              </a:rPr>
              <a:t>   r4,r4,</a:t>
            </a:r>
            <a:r>
              <a:rPr lang="en-US" altLang="zh-CN" sz="1400" b="0" dirty="0">
                <a:solidFill>
                  <a:srgbClr val="B5CEA8"/>
                </a:solidFill>
                <a:effectLst/>
                <a:latin typeface="Consolas" panose="020B0609020204030204" pitchFamily="49" charset="0"/>
              </a:rPr>
              <a:t>1</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branch delay slot, update index expression</a:t>
            </a:r>
            <a:br>
              <a:rPr lang="en-US" altLang="zh-CN" sz="1400" b="0" dirty="0">
                <a:solidFill>
                  <a:srgbClr val="D4D4D4"/>
                </a:solidFill>
                <a:effectLst/>
                <a:latin typeface="Consolas" panose="020B0609020204030204" pitchFamily="49" charset="0"/>
              </a:rPr>
            </a:br>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rtsd</a:t>
            </a:r>
            <a:r>
              <a:rPr lang="en-US" altLang="zh-CN" sz="1400" dirty="0">
                <a:latin typeface="Consolas" panose="020B0609020204030204" pitchFamily="49" charset="0"/>
              </a:rPr>
              <a:t> </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r15</a:t>
            </a:r>
            <a:r>
              <a:rPr lang="en-US" altLang="zh-CN" sz="1400" dirty="0">
                <a:latin typeface="Consolas" panose="020B0609020204030204" pitchFamily="49" charset="0"/>
              </a:rPr>
              <a:t>,</a:t>
            </a:r>
            <a:r>
              <a:rPr lang="en-US" altLang="zh-CN" sz="1400" b="0" dirty="0">
                <a:solidFill>
                  <a:srgbClr val="D4D4D4"/>
                </a:solidFill>
                <a:effectLst/>
                <a:latin typeface="Consolas" panose="020B0609020204030204" pitchFamily="49" charset="0"/>
              </a:rPr>
              <a:t> </a:t>
            </a:r>
            <a:r>
              <a:rPr lang="en-US" altLang="zh-CN" sz="1400" b="0" dirty="0">
                <a:solidFill>
                  <a:srgbClr val="B5CEA8"/>
                </a:solidFill>
                <a:effectLst/>
                <a:latin typeface="Consolas" panose="020B0609020204030204" pitchFamily="49" charset="0"/>
              </a:rPr>
              <a:t>8</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dirty="0" err="1">
                <a:latin typeface="Consolas" panose="020B0609020204030204" pitchFamily="49" charset="0"/>
              </a:rPr>
              <a:t>swi</a:t>
            </a:r>
            <a:r>
              <a:rPr lang="en-US" altLang="zh-CN" sz="1400" dirty="0">
                <a:latin typeface="Consolas" panose="020B0609020204030204" pitchFamily="49" charset="0"/>
              </a:rPr>
              <a:t> </a:t>
            </a:r>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r8</a:t>
            </a:r>
            <a:r>
              <a:rPr lang="en-US" altLang="zh-CN" sz="1400" dirty="0">
                <a:latin typeface="Consolas" panose="020B0609020204030204" pitchFamily="49" charset="0"/>
              </a:rPr>
              <a:t>,r6,</a:t>
            </a:r>
            <a:r>
              <a:rPr lang="en-US" altLang="zh-CN" sz="1400" b="0" dirty="0">
                <a:solidFill>
                  <a:srgbClr val="B5CEA8"/>
                </a:solidFill>
                <a:effectLst/>
                <a:latin typeface="Consolas" panose="020B0609020204030204" pitchFamily="49" charset="0"/>
              </a:rPr>
              <a:t>0</a:t>
            </a:r>
            <a:r>
              <a:rPr lang="en-US" altLang="zh-CN" sz="1400" b="0" dirty="0">
                <a:solidFill>
                  <a:srgbClr val="D4D4D4"/>
                </a:solidFill>
                <a:effectLst/>
                <a:latin typeface="Consolas" panose="020B0609020204030204" pitchFamily="49" charset="0"/>
              </a:rPr>
              <a:t>          </a:t>
            </a:r>
            <a:r>
              <a:rPr lang="en-US" altLang="zh-CN" sz="1400" b="0" dirty="0">
                <a:solidFill>
                  <a:srgbClr val="6A9955"/>
                </a:solidFill>
                <a:effectLst/>
                <a:latin typeface="Consolas" panose="020B0609020204030204" pitchFamily="49" charset="0"/>
              </a:rPr>
              <a:t> # branch delay slot, store the output</a:t>
            </a:r>
            <a:endParaRPr lang="en-US" altLang="zh-CN" sz="1400" b="0" dirty="0">
              <a:solidFill>
                <a:srgbClr val="D4D4D4"/>
              </a:solidFill>
              <a:effectLst/>
              <a:latin typeface="Consolas" panose="020B0609020204030204" pitchFamily="49" charset="0"/>
            </a:endParaRPr>
          </a:p>
          <a:p>
            <a:r>
              <a:rPr lang="en-US" altLang="zh-CN" sz="1400" b="0" dirty="0">
                <a:solidFill>
                  <a:srgbClr val="D4D4D4"/>
                </a:solidFill>
                <a:effectLst/>
                <a:latin typeface="Consolas" panose="020B0609020204030204" pitchFamily="49" charset="0"/>
              </a:rPr>
              <a:t>        </a:t>
            </a:r>
            <a:r>
              <a:rPr lang="en-US" altLang="zh-CN" sz="1400" b="0" dirty="0">
                <a:solidFill>
                  <a:srgbClr val="569CD6"/>
                </a:solidFill>
                <a:effectLst/>
                <a:latin typeface="Consolas" panose="020B0609020204030204" pitchFamily="49" charset="0"/>
              </a:rPr>
              <a:t>.</a:t>
            </a:r>
            <a:r>
              <a:rPr lang="en-US" altLang="zh-CN" sz="1400" dirty="0">
                <a:latin typeface="Consolas" panose="020B0609020204030204" pitchFamily="49" charset="0"/>
              </a:rPr>
              <a:t>end    fir</a:t>
            </a:r>
          </a:p>
        </p:txBody>
      </p:sp>
      <p:sp>
        <p:nvSpPr>
          <p:cNvPr id="12" name="文本框 11">
            <a:extLst>
              <a:ext uri="{FF2B5EF4-FFF2-40B4-BE49-F238E27FC236}">
                <a16:creationId xmlns:a16="http://schemas.microsoft.com/office/drawing/2014/main" id="{9865718B-7964-09DB-01F2-A2E600941F53}"/>
              </a:ext>
            </a:extLst>
          </p:cNvPr>
          <p:cNvSpPr txBox="1"/>
          <p:nvPr/>
        </p:nvSpPr>
        <p:spPr>
          <a:xfrm>
            <a:off x="7149671" y="1210337"/>
            <a:ext cx="4624040" cy="707886"/>
          </a:xfrm>
          <a:prstGeom prst="rect">
            <a:avLst/>
          </a:prstGeom>
          <a:noFill/>
        </p:spPr>
        <p:txBody>
          <a:bodyPr wrap="square">
            <a:spAutoFit/>
          </a:bodyPr>
          <a:lstStyle/>
          <a:p>
            <a:r>
              <a:rPr lang="en-US" altLang="zh-CN" sz="2000" dirty="0">
                <a:highlight>
                  <a:srgbClr val="FFFF00"/>
                </a:highlight>
                <a:latin typeface="Georgia" panose="02040502050405020303" pitchFamily="18" charset="0"/>
              </a:rPr>
              <a:t>A key question to understand is: “What circuit is generated from this code?”.</a:t>
            </a:r>
            <a:endParaRPr lang="zh-CN" altLang="en-US" sz="2000" dirty="0">
              <a:highlight>
                <a:srgbClr val="FFFF00"/>
              </a:highlight>
              <a:latin typeface="Georgia" panose="02040502050405020303" pitchFamily="18" charset="0"/>
            </a:endParaRPr>
          </a:p>
        </p:txBody>
      </p:sp>
      <p:sp>
        <p:nvSpPr>
          <p:cNvPr id="7" name="文本框 6">
            <a:extLst>
              <a:ext uri="{FF2B5EF4-FFF2-40B4-BE49-F238E27FC236}">
                <a16:creationId xmlns:a16="http://schemas.microsoft.com/office/drawing/2014/main" id="{2DA7B907-5047-5608-F340-5514AA68D2DC}"/>
              </a:ext>
            </a:extLst>
          </p:cNvPr>
          <p:cNvSpPr txBox="1"/>
          <p:nvPr/>
        </p:nvSpPr>
        <p:spPr>
          <a:xfrm>
            <a:off x="7485573" y="4688283"/>
            <a:ext cx="4084386" cy="1015663"/>
          </a:xfrm>
          <a:prstGeom prst="rect">
            <a:avLst/>
          </a:prstGeom>
          <a:noFill/>
        </p:spPr>
        <p:txBody>
          <a:bodyPr wrap="square">
            <a:spAutoFit/>
          </a:bodyPr>
          <a:lstStyle/>
          <a:p>
            <a:r>
              <a:rPr lang="en-US" altLang="zh-CN" sz="2000" dirty="0">
                <a:highlight>
                  <a:srgbClr val="00FFFF"/>
                </a:highlight>
                <a:latin typeface="Georgia" panose="02040502050405020303" pitchFamily="18" charset="0"/>
              </a:rPr>
              <a:t>One possible circuit would execute the code sequentially, as would a simple RISC microprocessor.</a:t>
            </a:r>
            <a:endParaRPr lang="zh-CN" altLang="en-US" sz="2000" dirty="0">
              <a:highlight>
                <a:srgbClr val="00FFFF"/>
              </a:highlight>
              <a:latin typeface="Georgia" panose="02040502050405020303" pitchFamily="18" charset="0"/>
            </a:endParaRPr>
          </a:p>
        </p:txBody>
      </p:sp>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代码样例）图1.9:RISC风格下图1.8中的代码的汇编版。在赛灵思Microblaze处理器下施行。这段代码由microblazeel-xilinx-linux-gnu-gcc -01 -mno -xl -soft -mul S fir.c 指令产生">
            <a:extLst>
              <a:ext uri="{FF2B5EF4-FFF2-40B4-BE49-F238E27FC236}">
                <a16:creationId xmlns:a16="http://schemas.microsoft.com/office/drawing/2014/main" id="{CD9EB048-4639-FDFC-6A16-35671C7C9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11455"/>
            <a:ext cx="6096000" cy="113569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F355EE4C-18DD-BDCA-2E70-44C0D9EE772E}"/>
              </a:ext>
            </a:extLst>
          </p:cNvPr>
          <p:cNvSpPr txBox="1"/>
          <p:nvPr/>
        </p:nvSpPr>
        <p:spPr>
          <a:xfrm>
            <a:off x="8291079" y="5843327"/>
            <a:ext cx="3482632" cy="646331"/>
          </a:xfrm>
          <a:prstGeom prst="rect">
            <a:avLst/>
          </a:prstGeom>
          <a:noFill/>
        </p:spPr>
        <p:txBody>
          <a:bodyPr wrap="square">
            <a:spAutoFit/>
          </a:bodyPr>
          <a:lstStyle/>
          <a:p>
            <a:r>
              <a:rPr lang="en-US" altLang="zh-CN" b="0" i="1" dirty="0" err="1">
                <a:solidFill>
                  <a:srgbClr val="333333"/>
                </a:solidFill>
                <a:effectLst/>
                <a:highlight>
                  <a:srgbClr val="00FFFF"/>
                </a:highlight>
                <a:latin typeface="Open Sans" panose="020B0606030504020204" pitchFamily="34" charset="0"/>
              </a:rPr>
              <a:t>microblazeel</a:t>
            </a:r>
            <a:r>
              <a:rPr lang="en-US" altLang="zh-CN" b="0" i="1" dirty="0">
                <a:solidFill>
                  <a:srgbClr val="333333"/>
                </a:solidFill>
                <a:effectLst/>
                <a:highlight>
                  <a:srgbClr val="00FFFF"/>
                </a:highlight>
                <a:latin typeface="Open Sans" panose="020B0606030504020204" pitchFamily="34" charset="0"/>
              </a:rPr>
              <a:t>-</a:t>
            </a:r>
            <a:r>
              <a:rPr lang="en-US" altLang="zh-CN" b="0" i="1" dirty="0" err="1">
                <a:solidFill>
                  <a:srgbClr val="333333"/>
                </a:solidFill>
                <a:effectLst/>
                <a:highlight>
                  <a:srgbClr val="00FFFF"/>
                </a:highlight>
                <a:latin typeface="Open Sans" panose="020B0606030504020204" pitchFamily="34" charset="0"/>
              </a:rPr>
              <a:t>xilinx</a:t>
            </a:r>
            <a:r>
              <a:rPr lang="en-US" altLang="zh-CN" b="0" i="1" dirty="0">
                <a:solidFill>
                  <a:srgbClr val="333333"/>
                </a:solidFill>
                <a:effectLst/>
                <a:highlight>
                  <a:srgbClr val="00FFFF"/>
                </a:highlight>
                <a:latin typeface="Open Sans" panose="020B0606030504020204" pitchFamily="34" charset="0"/>
              </a:rPr>
              <a:t>-</a:t>
            </a:r>
            <a:r>
              <a:rPr lang="en-US" altLang="zh-CN" b="0" i="1" dirty="0" err="1">
                <a:solidFill>
                  <a:srgbClr val="333333"/>
                </a:solidFill>
                <a:effectLst/>
                <a:highlight>
                  <a:srgbClr val="00FFFF"/>
                </a:highlight>
                <a:latin typeface="Open Sans" panose="020B0606030504020204" pitchFamily="34" charset="0"/>
              </a:rPr>
              <a:t>linux</a:t>
            </a:r>
            <a:r>
              <a:rPr lang="en-US" altLang="zh-CN" b="0" i="1" dirty="0">
                <a:solidFill>
                  <a:srgbClr val="333333"/>
                </a:solidFill>
                <a:effectLst/>
                <a:highlight>
                  <a:srgbClr val="00FFFF"/>
                </a:highlight>
                <a:latin typeface="Open Sans" panose="020B0606030504020204" pitchFamily="34" charset="0"/>
              </a:rPr>
              <a:t>-gnu-</a:t>
            </a:r>
            <a:r>
              <a:rPr lang="en-US" altLang="zh-CN" b="0" i="1" dirty="0" err="1">
                <a:solidFill>
                  <a:srgbClr val="333333"/>
                </a:solidFill>
                <a:effectLst/>
                <a:highlight>
                  <a:srgbClr val="00FFFF"/>
                </a:highlight>
                <a:latin typeface="Open Sans" panose="020B0606030504020204" pitchFamily="34" charset="0"/>
              </a:rPr>
              <a:t>gcc</a:t>
            </a:r>
            <a:r>
              <a:rPr lang="en-US" altLang="zh-CN" b="0" i="1" dirty="0">
                <a:solidFill>
                  <a:srgbClr val="333333"/>
                </a:solidFill>
                <a:effectLst/>
                <a:highlight>
                  <a:srgbClr val="00FFFF"/>
                </a:highlight>
                <a:latin typeface="Open Sans" panose="020B0606030504020204" pitchFamily="34" charset="0"/>
              </a:rPr>
              <a:t> -01 -</a:t>
            </a:r>
            <a:r>
              <a:rPr lang="en-US" altLang="zh-CN" b="0" i="1" dirty="0" err="1">
                <a:solidFill>
                  <a:srgbClr val="333333"/>
                </a:solidFill>
                <a:effectLst/>
                <a:highlight>
                  <a:srgbClr val="00FFFF"/>
                </a:highlight>
                <a:latin typeface="Open Sans" panose="020B0606030504020204" pitchFamily="34" charset="0"/>
              </a:rPr>
              <a:t>mno</a:t>
            </a:r>
            <a:r>
              <a:rPr lang="en-US" altLang="zh-CN" b="0" i="1" dirty="0">
                <a:solidFill>
                  <a:srgbClr val="333333"/>
                </a:solidFill>
                <a:effectLst/>
                <a:highlight>
                  <a:srgbClr val="00FFFF"/>
                </a:highlight>
                <a:latin typeface="Open Sans" panose="020B0606030504020204" pitchFamily="34" charset="0"/>
              </a:rPr>
              <a:t> -xl -soft -</a:t>
            </a:r>
            <a:r>
              <a:rPr lang="en-US" altLang="zh-CN" b="0" i="1" dirty="0" err="1">
                <a:solidFill>
                  <a:srgbClr val="333333"/>
                </a:solidFill>
                <a:effectLst/>
                <a:highlight>
                  <a:srgbClr val="00FFFF"/>
                </a:highlight>
                <a:latin typeface="Open Sans" panose="020B0606030504020204" pitchFamily="34" charset="0"/>
              </a:rPr>
              <a:t>mul</a:t>
            </a:r>
            <a:r>
              <a:rPr lang="en-US" altLang="zh-CN" b="0" i="1" dirty="0">
                <a:solidFill>
                  <a:srgbClr val="333333"/>
                </a:solidFill>
                <a:effectLst/>
                <a:highlight>
                  <a:srgbClr val="00FFFF"/>
                </a:highlight>
                <a:latin typeface="Open Sans" panose="020B0606030504020204" pitchFamily="34" charset="0"/>
              </a:rPr>
              <a:t> S </a:t>
            </a:r>
            <a:r>
              <a:rPr lang="en-US" altLang="zh-CN" b="0" i="1" dirty="0" err="1">
                <a:solidFill>
                  <a:srgbClr val="333333"/>
                </a:solidFill>
                <a:effectLst/>
                <a:highlight>
                  <a:srgbClr val="00FFFF"/>
                </a:highlight>
                <a:latin typeface="Open Sans" panose="020B0606030504020204" pitchFamily="34" charset="0"/>
              </a:rPr>
              <a:t>fir.c</a:t>
            </a:r>
            <a:endParaRPr lang="zh-CN" altLang="en-US" dirty="0">
              <a:highlight>
                <a:srgbClr val="00FFFF"/>
              </a:highlight>
            </a:endParaRPr>
          </a:p>
        </p:txBody>
      </p:sp>
    </p:spTree>
    <p:extLst>
      <p:ext uri="{BB962C8B-B14F-4D97-AF65-F5344CB8AC3E}">
        <p14:creationId xmlns:p14="http://schemas.microsoft.com/office/powerpoint/2010/main" val="263104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ipe(left)">
                                      <p:cBhvr>
                                        <p:cTn id="23" dur="500"/>
                                        <p:tgtEl>
                                          <p:spTgt spid="10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418288" y="1172922"/>
            <a:ext cx="11537005" cy="1938992"/>
          </a:xfrm>
          <a:prstGeom prst="rect">
            <a:avLst/>
          </a:prstGeom>
          <a:noFill/>
        </p:spPr>
        <p:txBody>
          <a:bodyPr wrap="square">
            <a:spAutoFit/>
          </a:bodyPr>
          <a:lstStyle/>
          <a:p>
            <a:r>
              <a:rPr lang="en-US" altLang="zh-CN" sz="2000" dirty="0">
                <a:latin typeface="Georgia" panose="02040502050405020303" pitchFamily="18" charset="0"/>
              </a:rPr>
              <a:t>However, the Vitis HLS tool can also generate higher performance pipelined and parallel architectures. One important class of architectures is called a </a:t>
            </a:r>
            <a:r>
              <a:rPr lang="en-US" altLang="zh-CN" sz="2000" i="1" dirty="0">
                <a:latin typeface="Georgia" panose="02040502050405020303" pitchFamily="18" charset="0"/>
              </a:rPr>
              <a:t>function pipeline</a:t>
            </a:r>
            <a:r>
              <a:rPr lang="en-US" altLang="zh-CN" sz="2000" dirty="0">
                <a:latin typeface="Georgia" panose="02040502050405020303" pitchFamily="18" charset="0"/>
              </a:rPr>
              <a:t>. A function pipeline architecture is derived by considering the code within the function to be entirely part of a computational data path, with little control logic. Loops and branches in the code are converted into unconditional constructs. The Vitis HLS tool can be directed to generate a function pipeline by placing the </a:t>
            </a:r>
            <a:r>
              <a:rPr lang="en-US" altLang="zh-CN" sz="2000" dirty="0">
                <a:solidFill>
                  <a:srgbClr val="0070C0"/>
                </a:solidFill>
                <a:latin typeface="Consolas" panose="020B0609020204030204" pitchFamily="49" charset="0"/>
              </a:rPr>
              <a:t>#pragma HLS pipeline </a:t>
            </a:r>
            <a:r>
              <a:rPr lang="en-US" altLang="zh-CN" sz="2000" dirty="0">
                <a:latin typeface="Georgia" panose="02040502050405020303" pitchFamily="18" charset="0"/>
              </a:rPr>
              <a:t>directive in the body of a function.</a:t>
            </a:r>
            <a:endParaRPr lang="zh-CN" altLang="en-US" sz="2000" dirty="0">
              <a:latin typeface="Georgia" panose="02040502050405020303" pitchFamily="18" charset="0"/>
            </a:endParaRPr>
          </a:p>
        </p:txBody>
      </p:sp>
      <p:pic>
        <p:nvPicPr>
          <p:cNvPr id="1026" name="Picture 2">
            <a:extLst>
              <a:ext uri="{FF2B5EF4-FFF2-40B4-BE49-F238E27FC236}">
                <a16:creationId xmlns:a16="http://schemas.microsoft.com/office/drawing/2014/main" id="{EEF99F60-D689-462D-E56F-8EF4DFCB0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1914"/>
            <a:ext cx="417195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1.10:每周期一拍设计。可以由图1.8中的代码产出">
            <a:extLst>
              <a:ext uri="{FF2B5EF4-FFF2-40B4-BE49-F238E27FC236}">
                <a16:creationId xmlns:a16="http://schemas.microsoft.com/office/drawing/2014/main" id="{7C3BC48D-EA1B-4607-7E4F-3D96955EF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3330989"/>
            <a:ext cx="20002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16AEB4-1D30-1729-357C-EB84FD60A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164301"/>
            <a:ext cx="421005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图1.11:每周期一样本设计。可以由图1.8中的代码加入函数流水指令产出">
            <a:extLst>
              <a:ext uri="{FF2B5EF4-FFF2-40B4-BE49-F238E27FC236}">
                <a16:creationId xmlns:a16="http://schemas.microsoft.com/office/drawing/2014/main" id="{7AE84A26-6DD8-54FD-20BF-FCDC6B0779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619"/>
          <a:stretch/>
        </p:blipFill>
        <p:spPr bwMode="auto">
          <a:xfrm>
            <a:off x="10344150" y="3007139"/>
            <a:ext cx="1847850" cy="22574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0741D49-14E0-6DBA-D1FB-20D8B85AC6B4}"/>
              </a:ext>
            </a:extLst>
          </p:cNvPr>
          <p:cNvSpPr txBox="1"/>
          <p:nvPr/>
        </p:nvSpPr>
        <p:spPr>
          <a:xfrm>
            <a:off x="495300" y="5315746"/>
            <a:ext cx="5600700" cy="369332"/>
          </a:xfrm>
          <a:prstGeom prst="rect">
            <a:avLst/>
          </a:prstGeom>
          <a:noFill/>
        </p:spPr>
        <p:txBody>
          <a:bodyPr wrap="square">
            <a:spAutoFit/>
          </a:bodyPr>
          <a:lstStyle/>
          <a:p>
            <a:r>
              <a:rPr lang="zh-CN" altLang="en-US" dirty="0">
                <a:latin typeface="Sitka Text" pitchFamily="2" charset="0"/>
              </a:rPr>
              <a:t>A “one tap per clock” architecture for an FIR filter.</a:t>
            </a:r>
          </a:p>
        </p:txBody>
      </p:sp>
      <p:sp>
        <p:nvSpPr>
          <p:cNvPr id="7" name="文本框 6">
            <a:extLst>
              <a:ext uri="{FF2B5EF4-FFF2-40B4-BE49-F238E27FC236}">
                <a16:creationId xmlns:a16="http://schemas.microsoft.com/office/drawing/2014/main" id="{9DDE9460-F7AE-4F91-2446-35931495B5A7}"/>
              </a:ext>
            </a:extLst>
          </p:cNvPr>
          <p:cNvSpPr txBox="1"/>
          <p:nvPr/>
        </p:nvSpPr>
        <p:spPr>
          <a:xfrm>
            <a:off x="6096000" y="5315746"/>
            <a:ext cx="5949820" cy="369332"/>
          </a:xfrm>
          <a:prstGeom prst="rect">
            <a:avLst/>
          </a:prstGeom>
          <a:noFill/>
        </p:spPr>
        <p:txBody>
          <a:bodyPr wrap="square">
            <a:spAutoFit/>
          </a:bodyPr>
          <a:lstStyle/>
          <a:p>
            <a:r>
              <a:rPr lang="zh-CN" altLang="en-US" dirty="0">
                <a:latin typeface="Sitka Text" pitchFamily="2" charset="0"/>
              </a:rPr>
              <a:t>A “one sample per clock” architecture for an FIR filter.</a:t>
            </a:r>
          </a:p>
        </p:txBody>
      </p:sp>
    </p:spTree>
    <p:extLst>
      <p:ext uri="{BB962C8B-B14F-4D97-AF65-F5344CB8AC3E}">
        <p14:creationId xmlns:p14="http://schemas.microsoft.com/office/powerpoint/2010/main" val="127509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2233126" y="1037441"/>
            <a:ext cx="7725747" cy="369332"/>
          </a:xfrm>
          <a:prstGeom prst="rect">
            <a:avLst/>
          </a:prstGeom>
          <a:noFill/>
        </p:spPr>
        <p:txBody>
          <a:bodyPr wrap="square">
            <a:spAutoFit/>
          </a:bodyPr>
          <a:lstStyle/>
          <a:p>
            <a:pPr algn="ctr"/>
            <a:r>
              <a:rPr lang="en-US" altLang="zh-CN" b="1" dirty="0">
                <a:latin typeface="Georgia" panose="02040502050405020303" pitchFamily="18" charset="0"/>
              </a:rPr>
              <a:t>Arbitrary Precision Data Types Library</a:t>
            </a:r>
          </a:p>
        </p:txBody>
      </p:sp>
      <p:graphicFrame>
        <p:nvGraphicFramePr>
          <p:cNvPr id="2" name="表格 3">
            <a:extLst>
              <a:ext uri="{FF2B5EF4-FFF2-40B4-BE49-F238E27FC236}">
                <a16:creationId xmlns:a16="http://schemas.microsoft.com/office/drawing/2014/main" id="{2DF25056-F953-9585-A64F-60A78EAEB0AA}"/>
              </a:ext>
            </a:extLst>
          </p:cNvPr>
          <p:cNvGraphicFramePr>
            <a:graphicFrameLocks noGrp="1"/>
          </p:cNvGraphicFramePr>
          <p:nvPr>
            <p:extLst>
              <p:ext uri="{D42A27DB-BD31-4B8C-83A1-F6EECF244321}">
                <p14:modId xmlns:p14="http://schemas.microsoft.com/office/powerpoint/2010/main" val="3247486964"/>
              </p:ext>
            </p:extLst>
          </p:nvPr>
        </p:nvGraphicFramePr>
        <p:xfrm>
          <a:off x="2122792" y="1366522"/>
          <a:ext cx="8127999" cy="1285240"/>
        </p:xfrm>
        <a:graphic>
          <a:graphicData uri="http://schemas.openxmlformats.org/drawingml/2006/table">
            <a:tbl>
              <a:tblPr firstRow="1" bandRow="1">
                <a:tableStyleId>{5C22544A-7EE6-4342-B048-85BDC9FD1C3A}</a:tableStyleId>
              </a:tblPr>
              <a:tblGrid>
                <a:gridCol w="2327910">
                  <a:extLst>
                    <a:ext uri="{9D8B030D-6E8A-4147-A177-3AD203B41FA5}">
                      <a16:colId xmlns:a16="http://schemas.microsoft.com/office/drawing/2014/main" val="3272559150"/>
                    </a:ext>
                  </a:extLst>
                </a:gridCol>
                <a:gridCol w="3090756">
                  <a:extLst>
                    <a:ext uri="{9D8B030D-6E8A-4147-A177-3AD203B41FA5}">
                      <a16:colId xmlns:a16="http://schemas.microsoft.com/office/drawing/2014/main" val="5372507"/>
                    </a:ext>
                  </a:extLst>
                </a:gridCol>
                <a:gridCol w="2709333">
                  <a:extLst>
                    <a:ext uri="{9D8B030D-6E8A-4147-A177-3AD203B41FA5}">
                      <a16:colId xmlns:a16="http://schemas.microsoft.com/office/drawing/2014/main" val="88274753"/>
                    </a:ext>
                  </a:extLst>
                </a:gridCol>
              </a:tblGrid>
              <a:tr h="0">
                <a:tc>
                  <a:txBody>
                    <a:bodyPr/>
                    <a:lstStyle/>
                    <a:p>
                      <a:pPr algn="ctr"/>
                      <a:r>
                        <a:rPr lang="en-US" altLang="zh-CN" sz="1600" dirty="0"/>
                        <a:t>Language</a:t>
                      </a:r>
                      <a:endParaRPr lang="zh-CN" altLang="en-US" sz="1600" dirty="0"/>
                    </a:p>
                  </a:txBody>
                  <a:tcPr/>
                </a:tc>
                <a:tc>
                  <a:txBody>
                    <a:bodyPr/>
                    <a:lstStyle/>
                    <a:p>
                      <a:pPr algn="ctr"/>
                      <a:r>
                        <a:rPr lang="en-US" altLang="zh-CN" sz="1600" dirty="0"/>
                        <a:t>Integer Data Type</a:t>
                      </a:r>
                      <a:endParaRPr lang="zh-CN" altLang="en-US" sz="1600" dirty="0"/>
                    </a:p>
                  </a:txBody>
                  <a:tcPr/>
                </a:tc>
                <a:tc>
                  <a:txBody>
                    <a:bodyPr/>
                    <a:lstStyle/>
                    <a:p>
                      <a:pPr algn="ctr"/>
                      <a:r>
                        <a:rPr lang="en-US" altLang="zh-CN" sz="1600" dirty="0"/>
                        <a:t>Required Header</a:t>
                      </a:r>
                      <a:endParaRPr lang="zh-CN" altLang="en-US" sz="1600" dirty="0"/>
                    </a:p>
                  </a:txBody>
                  <a:tcPr/>
                </a:tc>
                <a:extLst>
                  <a:ext uri="{0D108BD9-81ED-4DB2-BD59-A6C34878D82A}">
                    <a16:rowId xmlns:a16="http://schemas.microsoft.com/office/drawing/2014/main" val="3415458879"/>
                  </a:ext>
                </a:extLst>
              </a:tr>
              <a:tr h="0">
                <a:tc>
                  <a:txBody>
                    <a:bodyPr/>
                    <a:lstStyle/>
                    <a:p>
                      <a:r>
                        <a:rPr lang="en-US" altLang="zh-CN" sz="1600" dirty="0">
                          <a:latin typeface="Consolas" panose="020B0609020204030204" pitchFamily="49" charset="0"/>
                        </a:rPr>
                        <a:t>C++</a:t>
                      </a:r>
                      <a:endParaRPr lang="zh-CN" altLang="en-US" sz="1600" dirty="0">
                        <a:latin typeface="Consolas" panose="020B0609020204030204" pitchFamily="49" charset="0"/>
                      </a:endParaRPr>
                    </a:p>
                  </a:txBody>
                  <a:tcPr/>
                </a:tc>
                <a:tc>
                  <a:txBody>
                    <a:bodyPr/>
                    <a:lstStyle/>
                    <a:p>
                      <a:r>
                        <a:rPr lang="en-US" altLang="zh-CN" sz="1600" dirty="0">
                          <a:latin typeface="Consolas" panose="020B0609020204030204" pitchFamily="49" charset="0"/>
                        </a:rPr>
                        <a:t>ap_[u]int&lt;W&gt; (1024 bits)</a:t>
                      </a:r>
                    </a:p>
                    <a:p>
                      <a:r>
                        <a:rPr lang="en-US" altLang="zh-CN" sz="1600" dirty="0">
                          <a:latin typeface="Consolas" panose="020B0609020204030204" pitchFamily="49" charset="0"/>
                        </a:rPr>
                        <a:t>Can be extended to 4K bits</a:t>
                      </a:r>
                      <a:endParaRPr lang="zh-CN" altLang="en-US" sz="1600" dirty="0">
                        <a:latin typeface="Consolas" panose="020B0609020204030204" pitchFamily="49" charset="0"/>
                      </a:endParaRPr>
                    </a:p>
                  </a:txBody>
                  <a:tcPr/>
                </a:tc>
                <a:tc>
                  <a:txBody>
                    <a:bodyPr/>
                    <a:lstStyle/>
                    <a:p>
                      <a:r>
                        <a:rPr lang="en-US" altLang="zh-CN" sz="1600" dirty="0">
                          <a:latin typeface="Consolas" panose="020B0609020204030204" pitchFamily="49" charset="0"/>
                        </a:rPr>
                        <a:t>#include &lt;</a:t>
                      </a:r>
                      <a:r>
                        <a:rPr lang="en-US" altLang="zh-CN" sz="1600" dirty="0" err="1">
                          <a:latin typeface="Consolas" panose="020B0609020204030204" pitchFamily="49" charset="0"/>
                        </a:rPr>
                        <a:t>ap_int.h</a:t>
                      </a:r>
                      <a:r>
                        <a:rPr lang="en-US" altLang="zh-CN" sz="1600" dirty="0">
                          <a:latin typeface="Consolas" panose="020B0609020204030204" pitchFamily="49" charset="0"/>
                        </a:rPr>
                        <a:t>&gt;</a:t>
                      </a:r>
                      <a:endParaRPr lang="zh-CN" altLang="en-US" sz="1600" dirty="0">
                        <a:latin typeface="Consolas" panose="020B0609020204030204" pitchFamily="49" charset="0"/>
                      </a:endParaRPr>
                    </a:p>
                  </a:txBody>
                  <a:tcPr/>
                </a:tc>
                <a:extLst>
                  <a:ext uri="{0D108BD9-81ED-4DB2-BD59-A6C34878D82A}">
                    <a16:rowId xmlns:a16="http://schemas.microsoft.com/office/drawing/2014/main" val="3970007407"/>
                  </a:ext>
                </a:extLst>
              </a:tr>
              <a:tr h="370840">
                <a:tc>
                  <a:txBody>
                    <a:bodyPr/>
                    <a:lstStyle/>
                    <a:p>
                      <a:r>
                        <a:rPr lang="en-US" altLang="zh-CN" sz="1600" dirty="0">
                          <a:latin typeface="Consolas" panose="020B0609020204030204" pitchFamily="49" charset="0"/>
                        </a:rPr>
                        <a:t>C++</a:t>
                      </a:r>
                      <a:endParaRPr lang="zh-CN" altLang="en-US" sz="1600" dirty="0">
                        <a:latin typeface="Consolas" panose="020B0609020204030204" pitchFamily="49" charset="0"/>
                      </a:endParaRPr>
                    </a:p>
                  </a:txBody>
                  <a:tcPr/>
                </a:tc>
                <a:tc>
                  <a:txBody>
                    <a:bodyPr/>
                    <a:lstStyle/>
                    <a:p>
                      <a:r>
                        <a:rPr lang="en-US" altLang="zh-CN" sz="1600" dirty="0">
                          <a:latin typeface="Consolas" panose="020B0609020204030204" pitchFamily="49" charset="0"/>
                        </a:rPr>
                        <a:t>ap_[u]fixed&lt;W,I,Q,O,N&gt;</a:t>
                      </a:r>
                      <a:endParaRPr lang="zh-CN" altLang="en-US" sz="1600" dirty="0">
                        <a:latin typeface="Consolas" panose="020B0609020204030204" pitchFamily="49" charset="0"/>
                      </a:endParaRPr>
                    </a:p>
                  </a:txBody>
                  <a:tcPr/>
                </a:tc>
                <a:tc>
                  <a:txBody>
                    <a:bodyPr/>
                    <a:lstStyle/>
                    <a:p>
                      <a:r>
                        <a:rPr lang="en-US" altLang="zh-CN" sz="1600" dirty="0">
                          <a:latin typeface="Consolas" panose="020B0609020204030204" pitchFamily="49" charset="0"/>
                        </a:rPr>
                        <a:t>#include &lt;</a:t>
                      </a:r>
                      <a:r>
                        <a:rPr lang="en-US" altLang="zh-CN" sz="1600" dirty="0" err="1">
                          <a:latin typeface="Consolas" panose="020B0609020204030204" pitchFamily="49" charset="0"/>
                        </a:rPr>
                        <a:t>ap_fixed.h</a:t>
                      </a:r>
                      <a:r>
                        <a:rPr lang="en-US" altLang="zh-CN" sz="1600" dirty="0">
                          <a:latin typeface="Consolas" panose="020B0609020204030204" pitchFamily="49" charset="0"/>
                        </a:rPr>
                        <a:t>&gt;</a:t>
                      </a:r>
                      <a:endParaRPr lang="zh-CN" altLang="en-US" sz="1600" dirty="0">
                        <a:latin typeface="Consolas" panose="020B0609020204030204" pitchFamily="49" charset="0"/>
                      </a:endParaRPr>
                    </a:p>
                  </a:txBody>
                  <a:tcPr/>
                </a:tc>
                <a:extLst>
                  <a:ext uri="{0D108BD9-81ED-4DB2-BD59-A6C34878D82A}">
                    <a16:rowId xmlns:a16="http://schemas.microsoft.com/office/drawing/2014/main" val="1700095444"/>
                  </a:ext>
                </a:extLst>
              </a:tr>
            </a:tbl>
          </a:graphicData>
        </a:graphic>
      </p:graphicFrame>
      <p:sp>
        <p:nvSpPr>
          <p:cNvPr id="9" name="文本框 8">
            <a:extLst>
              <a:ext uri="{FF2B5EF4-FFF2-40B4-BE49-F238E27FC236}">
                <a16:creationId xmlns:a16="http://schemas.microsoft.com/office/drawing/2014/main" id="{C30758A4-4557-89BF-756F-4E8FC848BEAC}"/>
              </a:ext>
            </a:extLst>
          </p:cNvPr>
          <p:cNvSpPr txBox="1"/>
          <p:nvPr/>
        </p:nvSpPr>
        <p:spPr>
          <a:xfrm>
            <a:off x="2463280" y="2595776"/>
            <a:ext cx="7265438" cy="4278094"/>
          </a:xfrm>
          <a:prstGeom prst="rect">
            <a:avLst/>
          </a:prstGeom>
          <a:noFill/>
        </p:spPr>
        <p:txBody>
          <a:bodyPr wrap="square">
            <a:spAutoFit/>
          </a:bodyPr>
          <a:lstStyle/>
          <a:p>
            <a:r>
              <a:rPr lang="en-US" altLang="zh-CN" sz="1600" dirty="0">
                <a:latin typeface="Georgia" panose="02040502050405020303" pitchFamily="18" charset="0"/>
              </a:rPr>
              <a:t>W	Word length in bits</a:t>
            </a:r>
          </a:p>
          <a:p>
            <a:r>
              <a:rPr lang="en-US" altLang="zh-CN" sz="1600" dirty="0">
                <a:latin typeface="Georgia" panose="02040502050405020303" pitchFamily="18" charset="0"/>
              </a:rPr>
              <a:t>I	The number of bits used to represent the integer value</a:t>
            </a:r>
          </a:p>
          <a:p>
            <a:r>
              <a:rPr lang="en-US" altLang="zh-CN" sz="1600" dirty="0">
                <a:latin typeface="Georgia" panose="02040502050405020303" pitchFamily="18" charset="0"/>
              </a:rPr>
              <a:t>Q	Quantization mode</a:t>
            </a:r>
          </a:p>
          <a:p>
            <a:r>
              <a:rPr lang="en-US" altLang="zh-CN" sz="1600" dirty="0">
                <a:latin typeface="Georgia" panose="02040502050405020303" pitchFamily="18" charset="0"/>
              </a:rPr>
              <a:t>	AP_RND			Rounds to plus infinity</a:t>
            </a:r>
          </a:p>
          <a:p>
            <a:r>
              <a:rPr lang="en-US" altLang="zh-CN" sz="1600" dirty="0">
                <a:latin typeface="Georgia" panose="02040502050405020303" pitchFamily="18" charset="0"/>
              </a:rPr>
              <a:t>	AP_RND_ZERO		Rounds to zero</a:t>
            </a:r>
          </a:p>
          <a:p>
            <a:r>
              <a:rPr lang="en-US" altLang="zh-CN" sz="1600" dirty="0">
                <a:latin typeface="Georgia" panose="02040502050405020303" pitchFamily="18" charset="0"/>
              </a:rPr>
              <a:t>	AP_RND_MIN_INF	Rounds to minus infinity</a:t>
            </a:r>
          </a:p>
          <a:p>
            <a:r>
              <a:rPr lang="en-US" altLang="zh-CN" sz="1600" dirty="0">
                <a:latin typeface="Georgia" panose="02040502050405020303" pitchFamily="18" charset="0"/>
              </a:rPr>
              <a:t>	AP_RND_INF		Rounds to infinity</a:t>
            </a:r>
          </a:p>
          <a:p>
            <a:r>
              <a:rPr lang="en-US" altLang="zh-CN" sz="1600" dirty="0">
                <a:latin typeface="Georgia" panose="02040502050405020303" pitchFamily="18" charset="0"/>
              </a:rPr>
              <a:t>	AP_RND_CONV		Convergent rounding</a:t>
            </a:r>
          </a:p>
          <a:p>
            <a:r>
              <a:rPr lang="en-US" altLang="zh-CN" sz="1600" dirty="0">
                <a:latin typeface="Georgia" panose="02040502050405020303" pitchFamily="18" charset="0"/>
              </a:rPr>
              <a:t>	AP_TRN			Truncation to minus infinity (default)</a:t>
            </a:r>
          </a:p>
          <a:p>
            <a:r>
              <a:rPr lang="en-US" altLang="zh-CN" sz="1600" dirty="0">
                <a:latin typeface="Georgia" panose="02040502050405020303" pitchFamily="18" charset="0"/>
              </a:rPr>
              <a:t>	AP_TRN_ZERO		Truncation to zero</a:t>
            </a:r>
          </a:p>
          <a:p>
            <a:r>
              <a:rPr lang="en-US" altLang="zh-CN" sz="1600" dirty="0">
                <a:latin typeface="Georgia" panose="02040502050405020303" pitchFamily="18" charset="0"/>
              </a:rPr>
              <a:t>O	Overflow mode</a:t>
            </a:r>
          </a:p>
          <a:p>
            <a:r>
              <a:rPr lang="en-US" altLang="zh-CN" sz="1600" dirty="0">
                <a:latin typeface="Georgia" panose="02040502050405020303" pitchFamily="18" charset="0"/>
              </a:rPr>
              <a:t>	AP_SAT			Saturation</a:t>
            </a:r>
          </a:p>
          <a:p>
            <a:r>
              <a:rPr lang="en-US" altLang="zh-CN" sz="1600" dirty="0">
                <a:latin typeface="Georgia" panose="02040502050405020303" pitchFamily="18" charset="0"/>
              </a:rPr>
              <a:t>	AP_SAT_ZERO		Saturation to zero</a:t>
            </a:r>
          </a:p>
          <a:p>
            <a:r>
              <a:rPr lang="en-US" altLang="zh-CN" sz="1600" dirty="0">
                <a:latin typeface="Georgia" panose="02040502050405020303" pitchFamily="18" charset="0"/>
              </a:rPr>
              <a:t>	AP_SAT_SYM		Symmetrical saturation</a:t>
            </a:r>
          </a:p>
          <a:p>
            <a:r>
              <a:rPr lang="en-US" altLang="zh-CN" sz="1600" dirty="0">
                <a:latin typeface="Georgia" panose="02040502050405020303" pitchFamily="18" charset="0"/>
              </a:rPr>
              <a:t>	AP_WRAP		Wrap around (default)</a:t>
            </a:r>
          </a:p>
          <a:p>
            <a:r>
              <a:rPr lang="en-US" altLang="zh-CN" sz="1600" dirty="0">
                <a:latin typeface="Georgia" panose="02040502050405020303" pitchFamily="18" charset="0"/>
              </a:rPr>
              <a:t>	AP_WRAP_SM		Sign magnitude wrap around</a:t>
            </a:r>
          </a:p>
          <a:p>
            <a:r>
              <a:rPr lang="en-US" altLang="zh-CN" sz="1600" dirty="0">
                <a:latin typeface="Georgia" panose="02040502050405020303" pitchFamily="18" charset="0"/>
              </a:rPr>
              <a:t>N	This defines the number of saturation bits in overflow wrap mode</a:t>
            </a:r>
            <a:endParaRPr lang="zh-CN" altLang="en-US" sz="1600" dirty="0"/>
          </a:p>
        </p:txBody>
      </p:sp>
    </p:spTree>
    <p:extLst>
      <p:ext uri="{BB962C8B-B14F-4D97-AF65-F5344CB8AC3E}">
        <p14:creationId xmlns:p14="http://schemas.microsoft.com/office/powerpoint/2010/main" val="291517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12" name="文本框 11">
            <a:extLst>
              <a:ext uri="{FF2B5EF4-FFF2-40B4-BE49-F238E27FC236}">
                <a16:creationId xmlns:a16="http://schemas.microsoft.com/office/drawing/2014/main" id="{9865718B-7964-09DB-01F2-A2E600941F53}"/>
              </a:ext>
            </a:extLst>
          </p:cNvPr>
          <p:cNvSpPr txBox="1"/>
          <p:nvPr/>
        </p:nvSpPr>
        <p:spPr>
          <a:xfrm>
            <a:off x="6574973" y="3482811"/>
            <a:ext cx="5198741" cy="1015663"/>
          </a:xfrm>
          <a:prstGeom prst="rect">
            <a:avLst/>
          </a:prstGeom>
          <a:noFill/>
        </p:spPr>
        <p:txBody>
          <a:bodyPr wrap="square">
            <a:spAutoFit/>
          </a:bodyPr>
          <a:lstStyle/>
          <a:p>
            <a:r>
              <a:rPr lang="en-US" altLang="zh-CN" sz="2000" i="1" dirty="0">
                <a:latin typeface="Times New Roman" panose="02020603050405020304" pitchFamily="18" charset="0"/>
                <a:cs typeface="Times New Roman" panose="02020603050405020304" pitchFamily="18" charset="0"/>
              </a:rPr>
              <a:t>One disadvantage of AP data types is that arrays are not automatically initialized with a value of 0. You must manually initialize the array if desired.</a:t>
            </a:r>
            <a:endParaRPr lang="zh-CN" altLang="en-US" sz="2000" i="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35E48CB-9349-751F-5D23-A2B7537DDB94}"/>
              </a:ext>
            </a:extLst>
          </p:cNvPr>
          <p:cNvSpPr txBox="1"/>
          <p:nvPr/>
        </p:nvSpPr>
        <p:spPr>
          <a:xfrm>
            <a:off x="6574973" y="1172922"/>
            <a:ext cx="4929672" cy="1631216"/>
          </a:xfrm>
          <a:prstGeom prst="rect">
            <a:avLst/>
          </a:prstGeom>
          <a:noFill/>
        </p:spPr>
        <p:txBody>
          <a:bodyPr wrap="square">
            <a:spAutoFit/>
          </a:bodyPr>
          <a:lstStyle/>
          <a:p>
            <a:r>
              <a:rPr lang="zh-CN" altLang="en-US" sz="2000" i="1" dirty="0">
                <a:latin typeface="Times New Roman" panose="02020603050405020304" pitchFamily="18" charset="0"/>
                <a:cs typeface="Times New Roman" panose="02020603050405020304" pitchFamily="18" charset="0"/>
              </a:rPr>
              <a:t>The default maximum width allowed is 1024 bits. You can override this default by defining the macro </a:t>
            </a:r>
            <a:r>
              <a:rPr lang="zh-CN" altLang="en-US" sz="2000" i="1" dirty="0">
                <a:latin typeface="Courier New" panose="02070309020205020404" pitchFamily="49" charset="0"/>
                <a:cs typeface="Courier New" panose="02070309020205020404" pitchFamily="49" charset="0"/>
              </a:rPr>
              <a:t>AP_INT_MAX_W </a:t>
            </a:r>
            <a:r>
              <a:rPr lang="zh-CN" altLang="en-US" sz="2000" i="1" dirty="0">
                <a:latin typeface="Times New Roman" panose="02020603050405020304" pitchFamily="18" charset="0"/>
                <a:cs typeface="Times New Roman" panose="02020603050405020304" pitchFamily="18" charset="0"/>
              </a:rPr>
              <a:t>with a positive integer value less than or equal to 4096 before inclusion of the </a:t>
            </a:r>
            <a:r>
              <a:rPr lang="zh-CN" altLang="en-US" sz="2000" i="1" dirty="0">
                <a:latin typeface="Courier New" panose="02070309020205020404" pitchFamily="49" charset="0"/>
                <a:cs typeface="Courier New" panose="02070309020205020404" pitchFamily="49" charset="0"/>
              </a:rPr>
              <a:t>ap_int.h </a:t>
            </a:r>
            <a:r>
              <a:rPr lang="zh-CN" altLang="en-US" sz="2000" i="1" dirty="0">
                <a:latin typeface="Times New Roman" panose="02020603050405020304" pitchFamily="18" charset="0"/>
                <a:cs typeface="Times New Roman" panose="02020603050405020304" pitchFamily="18" charset="0"/>
              </a:rPr>
              <a:t>header file.</a:t>
            </a:r>
          </a:p>
        </p:txBody>
      </p:sp>
      <p:sp>
        <p:nvSpPr>
          <p:cNvPr id="11" name="文本框 10">
            <a:extLst>
              <a:ext uri="{FF2B5EF4-FFF2-40B4-BE49-F238E27FC236}">
                <a16:creationId xmlns:a16="http://schemas.microsoft.com/office/drawing/2014/main" id="{8BF104A3-82AB-F70B-1401-B7B5B64FE372}"/>
              </a:ext>
            </a:extLst>
          </p:cNvPr>
          <p:cNvSpPr txBox="1"/>
          <p:nvPr/>
        </p:nvSpPr>
        <p:spPr>
          <a:xfrm>
            <a:off x="418289" y="1220777"/>
            <a:ext cx="5310707" cy="2031325"/>
          </a:xfrm>
          <a:prstGeom prst="rect">
            <a:avLst/>
          </a:prstGeom>
          <a:solidFill>
            <a:schemeClr val="bg1"/>
          </a:solidFill>
          <a:ln>
            <a:solidFill>
              <a:schemeClr val="tx1"/>
            </a:solidFill>
          </a:ln>
        </p:spPr>
        <p:txBody>
          <a:bodyPr wrap="square" rtlCol="0">
            <a:spAutoFit/>
          </a:bodyPr>
          <a:lstStyle/>
          <a:p>
            <a:r>
              <a:rPr lang="en-US" altLang="zh-CN" sz="1400" dirty="0">
                <a:solidFill>
                  <a:srgbClr val="7030A0"/>
                </a:solidFill>
                <a:latin typeface="Consolas" panose="020B0609020204030204" pitchFamily="49" charset="0"/>
              </a:rPr>
              <a:t>#include </a:t>
            </a:r>
            <a:r>
              <a:rPr lang="en-US" altLang="zh-CN" sz="1400" dirty="0">
                <a:solidFill>
                  <a:schemeClr val="accent4">
                    <a:lumMod val="75000"/>
                  </a:schemeClr>
                </a:solidFill>
                <a:latin typeface="Consolas" panose="020B0609020204030204" pitchFamily="49" charset="0"/>
              </a:rPr>
              <a:t>"</a:t>
            </a:r>
            <a:r>
              <a:rPr lang="en-US" altLang="zh-CN" sz="1400" dirty="0" err="1">
                <a:solidFill>
                  <a:schemeClr val="accent4">
                    <a:lumMod val="75000"/>
                  </a:schemeClr>
                </a:solidFill>
                <a:latin typeface="Consolas" panose="020B0609020204030204" pitchFamily="49" charset="0"/>
              </a:rPr>
              <a:t>types_standard.h</a:t>
            </a:r>
            <a:r>
              <a:rPr lang="en-US" altLang="zh-CN" sz="1400" dirty="0">
                <a:solidFill>
                  <a:schemeClr val="accent4">
                    <a:lumMod val="75000"/>
                  </a:schemeClr>
                </a:solidFill>
                <a:latin typeface="Consolas" panose="020B0609020204030204" pitchFamily="49" charset="0"/>
              </a:rPr>
              <a:t>"</a:t>
            </a:r>
          </a:p>
          <a:p>
            <a:r>
              <a:rPr lang="en-US" altLang="zh-CN" sz="1400" dirty="0">
                <a:solidFill>
                  <a:schemeClr val="accent1"/>
                </a:solidFill>
                <a:latin typeface="Consolas" panose="020B0609020204030204" pitchFamily="49" charset="0"/>
              </a:rPr>
              <a:t>void</a:t>
            </a:r>
            <a:r>
              <a:rPr lang="en-US" altLang="zh-CN" sz="1400" dirty="0">
                <a:latin typeface="Consolas" panose="020B0609020204030204" pitchFamily="49" charset="0"/>
              </a:rPr>
              <a:t> </a:t>
            </a:r>
            <a:r>
              <a:rPr lang="en-US" altLang="zh-CN" sz="1400" dirty="0" err="1">
                <a:solidFill>
                  <a:srgbClr val="FFC000"/>
                </a:solidFill>
                <a:latin typeface="Consolas" panose="020B0609020204030204" pitchFamily="49" charset="0"/>
              </a:rPr>
              <a:t>types_standard</a:t>
            </a:r>
            <a:r>
              <a:rPr lang="en-US" altLang="zh-CN" sz="1400" dirty="0">
                <a:latin typeface="Consolas" panose="020B0609020204030204" pitchFamily="49" charset="0"/>
              </a:rPr>
              <a:t>(</a:t>
            </a:r>
            <a:r>
              <a:rPr lang="en-US" altLang="zh-CN" sz="1400" dirty="0" err="1">
                <a:latin typeface="Consolas" panose="020B0609020204030204" pitchFamily="49" charset="0"/>
              </a:rPr>
              <a:t>din_A</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inA</a:t>
            </a:r>
            <a:r>
              <a:rPr lang="en-US" altLang="zh-CN" sz="1400" dirty="0">
                <a:latin typeface="Consolas" panose="020B0609020204030204" pitchFamily="49" charset="0"/>
              </a:rPr>
              <a:t>, </a:t>
            </a:r>
            <a:r>
              <a:rPr lang="en-US" altLang="zh-CN" sz="1400" dirty="0" err="1">
                <a:latin typeface="Consolas" panose="020B0609020204030204" pitchFamily="49" charset="0"/>
              </a:rPr>
              <a:t>din_B</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inB</a:t>
            </a:r>
            <a:r>
              <a:rPr lang="en-US" altLang="zh-CN" sz="1400" dirty="0">
                <a:latin typeface="Consolas" panose="020B0609020204030204" pitchFamily="49" charset="0"/>
              </a:rPr>
              <a:t>, </a:t>
            </a:r>
            <a:r>
              <a:rPr lang="en-US" altLang="zh-CN" sz="1400" dirty="0" err="1">
                <a:latin typeface="Consolas" panose="020B0609020204030204" pitchFamily="49" charset="0"/>
              </a:rPr>
              <a:t>din_C</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inC</a:t>
            </a:r>
            <a:r>
              <a:rPr lang="en-US" altLang="zh-CN" sz="1400" dirty="0">
                <a:latin typeface="Consolas" panose="020B0609020204030204" pitchFamily="49" charset="0"/>
              </a:rPr>
              <a:t>, </a:t>
            </a:r>
            <a:r>
              <a:rPr lang="en-US" altLang="zh-CN" sz="1400" dirty="0" err="1">
                <a:latin typeface="Consolas" panose="020B0609020204030204" pitchFamily="49" charset="0"/>
              </a:rPr>
              <a:t>din_D</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inD</a:t>
            </a:r>
            <a:r>
              <a:rPr lang="en-US" altLang="zh-CN" sz="1400" dirty="0">
                <a:latin typeface="Consolas" panose="020B0609020204030204" pitchFamily="49" charset="0"/>
              </a:rPr>
              <a:t>, dout_1 *</a:t>
            </a:r>
            <a:r>
              <a:rPr lang="en-US" altLang="zh-CN" sz="1400" dirty="0">
                <a:solidFill>
                  <a:schemeClr val="accent5"/>
                </a:solidFill>
                <a:latin typeface="Consolas" panose="020B0609020204030204" pitchFamily="49" charset="0"/>
              </a:rPr>
              <a:t>out1</a:t>
            </a:r>
            <a:r>
              <a:rPr lang="en-US" altLang="zh-CN" sz="1400" dirty="0">
                <a:latin typeface="Consolas" panose="020B0609020204030204" pitchFamily="49" charset="0"/>
              </a:rPr>
              <a:t>, dout_2 *</a:t>
            </a:r>
            <a:r>
              <a:rPr lang="en-US" altLang="zh-CN" sz="1400" dirty="0">
                <a:solidFill>
                  <a:schemeClr val="accent5"/>
                </a:solidFill>
                <a:latin typeface="Consolas" panose="020B0609020204030204" pitchFamily="49" charset="0"/>
              </a:rPr>
              <a:t>out2</a:t>
            </a:r>
            <a:r>
              <a:rPr lang="en-US" altLang="zh-CN" sz="1400" dirty="0">
                <a:latin typeface="Consolas" panose="020B0609020204030204" pitchFamily="49" charset="0"/>
              </a:rPr>
              <a:t>, dout_3 *</a:t>
            </a:r>
            <a:r>
              <a:rPr lang="en-US" altLang="zh-CN" sz="1400" dirty="0">
                <a:solidFill>
                  <a:schemeClr val="accent5"/>
                </a:solidFill>
                <a:latin typeface="Consolas" panose="020B0609020204030204" pitchFamily="49" charset="0"/>
              </a:rPr>
              <a:t>out3</a:t>
            </a:r>
            <a:r>
              <a:rPr lang="en-US" altLang="zh-CN" sz="1400" dirty="0">
                <a:latin typeface="Consolas" panose="020B0609020204030204" pitchFamily="49" charset="0"/>
              </a:rPr>
              <a:t>, dout_4 *</a:t>
            </a:r>
            <a:r>
              <a:rPr lang="en-US" altLang="zh-CN" sz="1400" dirty="0">
                <a:solidFill>
                  <a:schemeClr val="accent5"/>
                </a:solidFill>
                <a:latin typeface="Consolas" panose="020B0609020204030204" pitchFamily="49" charset="0"/>
              </a:rPr>
              <a:t>out4</a:t>
            </a:r>
            <a:r>
              <a:rPr lang="en-US" altLang="zh-CN" sz="1400" dirty="0">
                <a:latin typeface="Consolas" panose="020B0609020204030204" pitchFamily="49" charset="0"/>
              </a:rPr>
              <a:t>) { </a:t>
            </a:r>
            <a:r>
              <a:rPr lang="en-US" altLang="zh-CN" sz="1400" dirty="0">
                <a:solidFill>
                  <a:schemeClr val="accent6"/>
                </a:solidFill>
                <a:latin typeface="Consolas" panose="020B0609020204030204" pitchFamily="49" charset="0"/>
              </a:rPr>
              <a:t>// Basic arithmetic operations</a:t>
            </a:r>
          </a:p>
          <a:p>
            <a:r>
              <a:rPr lang="en-US" altLang="zh-CN" sz="1400" dirty="0">
                <a:latin typeface="Consolas" panose="020B0609020204030204" pitchFamily="49" charset="0"/>
              </a:rPr>
              <a:t>    *out1 = </a:t>
            </a:r>
            <a:r>
              <a:rPr lang="en-US" altLang="zh-CN" sz="1400" dirty="0" err="1">
                <a:latin typeface="Consolas" panose="020B0609020204030204" pitchFamily="49" charset="0"/>
              </a:rPr>
              <a:t>inA</a:t>
            </a:r>
            <a:r>
              <a:rPr lang="en-US" altLang="zh-CN" sz="1400" dirty="0">
                <a:latin typeface="Consolas" panose="020B0609020204030204" pitchFamily="49" charset="0"/>
              </a:rPr>
              <a:t> * </a:t>
            </a:r>
            <a:r>
              <a:rPr lang="en-US" altLang="zh-CN" sz="1400" dirty="0" err="1">
                <a:latin typeface="Consolas" panose="020B0609020204030204" pitchFamily="49" charset="0"/>
              </a:rPr>
              <a:t>inB</a:t>
            </a:r>
            <a:r>
              <a:rPr lang="en-US" altLang="zh-CN" sz="1400" dirty="0">
                <a:latin typeface="Consolas" panose="020B0609020204030204" pitchFamily="49" charset="0"/>
              </a:rPr>
              <a:t>;</a:t>
            </a:r>
          </a:p>
          <a:p>
            <a:r>
              <a:rPr lang="en-US" altLang="zh-CN" sz="1400" dirty="0">
                <a:latin typeface="Consolas" panose="020B0609020204030204" pitchFamily="49" charset="0"/>
              </a:rPr>
              <a:t>    *out2 = </a:t>
            </a:r>
            <a:r>
              <a:rPr lang="en-US" altLang="zh-CN" sz="1400" dirty="0" err="1">
                <a:latin typeface="Consolas" panose="020B0609020204030204" pitchFamily="49" charset="0"/>
              </a:rPr>
              <a:t>inB</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    *out3 = </a:t>
            </a:r>
            <a:r>
              <a:rPr lang="en-US" altLang="zh-CN" sz="1400" dirty="0" err="1">
                <a:latin typeface="Consolas" panose="020B0609020204030204" pitchFamily="49" charset="0"/>
              </a:rPr>
              <a:t>inC</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    *out4 = </a:t>
            </a:r>
            <a:r>
              <a:rPr lang="en-US" altLang="zh-CN" sz="1400" dirty="0" err="1">
                <a:latin typeface="Consolas" panose="020B0609020204030204" pitchFamily="49" charset="0"/>
              </a:rPr>
              <a:t>inD</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a:t>
            </a:r>
          </a:p>
        </p:txBody>
      </p:sp>
      <p:sp>
        <p:nvSpPr>
          <p:cNvPr id="16" name="文本框 15">
            <a:extLst>
              <a:ext uri="{FF2B5EF4-FFF2-40B4-BE49-F238E27FC236}">
                <a16:creationId xmlns:a16="http://schemas.microsoft.com/office/drawing/2014/main" id="{D6517B80-B08B-528B-A84C-750DF40930B1}"/>
              </a:ext>
            </a:extLst>
          </p:cNvPr>
          <p:cNvSpPr txBox="1"/>
          <p:nvPr/>
        </p:nvSpPr>
        <p:spPr>
          <a:xfrm>
            <a:off x="418289" y="3252102"/>
            <a:ext cx="5310707" cy="3539430"/>
          </a:xfrm>
          <a:prstGeom prst="rect">
            <a:avLst/>
          </a:prstGeom>
          <a:noFill/>
          <a:ln>
            <a:solidFill>
              <a:schemeClr val="tx1"/>
            </a:solidFill>
          </a:ln>
        </p:spPr>
        <p:txBody>
          <a:bodyPr wrap="square">
            <a:spAutoFit/>
          </a:bodyPr>
          <a:lstStyle/>
          <a:p>
            <a:r>
              <a:rPr lang="en-US" altLang="zh-CN" sz="1600" dirty="0">
                <a:solidFill>
                  <a:srgbClr val="7030A0"/>
                </a:solidFill>
                <a:latin typeface="Consolas" panose="020B0609020204030204" pitchFamily="49" charset="0"/>
              </a:rPr>
              <a:t>#include </a:t>
            </a:r>
            <a:r>
              <a:rPr lang="en-US" altLang="zh-CN" sz="1600" dirty="0">
                <a:solidFill>
                  <a:schemeClr val="accent4">
                    <a:lumMod val="75000"/>
                  </a:schemeClr>
                </a:solidFill>
                <a:latin typeface="Consolas" panose="020B0609020204030204" pitchFamily="49" charset="0"/>
              </a:rPr>
              <a:t>&lt;</a:t>
            </a:r>
            <a:r>
              <a:rPr lang="en-US" altLang="zh-CN" sz="1600" dirty="0" err="1">
                <a:solidFill>
                  <a:schemeClr val="accent4">
                    <a:lumMod val="75000"/>
                  </a:schemeClr>
                </a:solidFill>
                <a:latin typeface="Consolas" panose="020B0609020204030204" pitchFamily="49" charset="0"/>
              </a:rPr>
              <a:t>stdio.h</a:t>
            </a:r>
            <a:r>
              <a:rPr lang="en-US" altLang="zh-CN" sz="1600" dirty="0">
                <a:solidFill>
                  <a:schemeClr val="accent4">
                    <a:lumMod val="75000"/>
                  </a:schemeClr>
                </a:solidFill>
                <a:latin typeface="Consolas" panose="020B0609020204030204" pitchFamily="49" charset="0"/>
              </a:rPr>
              <a:t>&gt;</a:t>
            </a:r>
          </a:p>
          <a:p>
            <a:r>
              <a:rPr lang="en-US" altLang="zh-CN" sz="1600" dirty="0">
                <a:solidFill>
                  <a:srgbClr val="7030A0"/>
                </a:solidFill>
                <a:latin typeface="Consolas" panose="020B0609020204030204" pitchFamily="49" charset="0"/>
              </a:rPr>
              <a:t>#include </a:t>
            </a:r>
            <a:r>
              <a:rPr lang="en-US" altLang="zh-CN" sz="1600" dirty="0">
                <a:solidFill>
                  <a:schemeClr val="accent4">
                    <a:lumMod val="75000"/>
                  </a:schemeClr>
                </a:solidFill>
                <a:latin typeface="Consolas" panose="020B0609020204030204" pitchFamily="49" charset="0"/>
              </a:rPr>
              <a:t>&lt;</a:t>
            </a:r>
            <a:r>
              <a:rPr lang="en-US" altLang="zh-CN" sz="1600" dirty="0" err="1">
                <a:solidFill>
                  <a:schemeClr val="accent4">
                    <a:lumMod val="75000"/>
                  </a:schemeClr>
                </a:solidFill>
                <a:latin typeface="Consolas" panose="020B0609020204030204" pitchFamily="49" charset="0"/>
              </a:rPr>
              <a:t>stdint.h</a:t>
            </a:r>
            <a:r>
              <a:rPr lang="en-US" altLang="zh-CN" sz="1600" dirty="0">
                <a:solidFill>
                  <a:schemeClr val="accent4">
                    <a:lumMod val="75000"/>
                  </a:schemeClr>
                </a:solidFill>
                <a:latin typeface="Consolas" panose="020B0609020204030204" pitchFamily="49" charset="0"/>
              </a:rPr>
              <a:t>&gt;</a:t>
            </a:r>
          </a:p>
          <a:p>
            <a:r>
              <a:rPr lang="en-US" altLang="zh-CN" sz="1600" dirty="0">
                <a:solidFill>
                  <a:srgbClr val="7030A0"/>
                </a:solidFill>
                <a:latin typeface="Consolas" panose="020B0609020204030204" pitchFamily="49" charset="0"/>
              </a:rPr>
              <a:t>#define </a:t>
            </a:r>
            <a:r>
              <a:rPr lang="en-US" altLang="zh-CN" sz="1600" dirty="0">
                <a:solidFill>
                  <a:schemeClr val="accent5"/>
                </a:solidFill>
                <a:latin typeface="Consolas" panose="020B0609020204030204" pitchFamily="49" charset="0"/>
              </a:rPr>
              <a:t>N</a:t>
            </a:r>
            <a:r>
              <a:rPr lang="en-US" altLang="zh-CN" sz="1600" dirty="0">
                <a:latin typeface="Consolas" panose="020B0609020204030204" pitchFamily="49" charset="0"/>
              </a:rPr>
              <a:t> </a:t>
            </a:r>
            <a:r>
              <a:rPr lang="en-US" altLang="zh-CN" sz="1600" dirty="0">
                <a:solidFill>
                  <a:srgbClr val="92D050"/>
                </a:solidFill>
                <a:latin typeface="Consolas" panose="020B0609020204030204" pitchFamily="49" charset="0"/>
              </a:rPr>
              <a:t>9</a:t>
            </a:r>
          </a:p>
          <a:p>
            <a:r>
              <a:rPr lang="en-US" altLang="zh-CN" sz="1600" dirty="0">
                <a:solidFill>
                  <a:schemeClr val="accent1"/>
                </a:solidFill>
                <a:latin typeface="Consolas" panose="020B0609020204030204" pitchFamily="49" charset="0"/>
              </a:rPr>
              <a:t>typedef char </a:t>
            </a:r>
            <a:r>
              <a:rPr lang="en-US" altLang="zh-CN" sz="1600" dirty="0" err="1">
                <a:latin typeface="Consolas" panose="020B0609020204030204" pitchFamily="49" charset="0"/>
              </a:rPr>
              <a:t>din_A</a:t>
            </a:r>
            <a:r>
              <a:rPr lang="en-US" altLang="zh-CN" sz="1600" dirty="0">
                <a:latin typeface="Consolas" panose="020B0609020204030204" pitchFamily="49" charset="0"/>
              </a:rPr>
              <a:t>;</a:t>
            </a:r>
          </a:p>
          <a:p>
            <a:r>
              <a:rPr lang="en-US" altLang="zh-CN" sz="1600" dirty="0">
                <a:solidFill>
                  <a:schemeClr val="accent1"/>
                </a:solidFill>
                <a:latin typeface="Consolas" panose="020B0609020204030204" pitchFamily="49" charset="0"/>
              </a:rPr>
              <a:t>typedef short </a:t>
            </a:r>
            <a:r>
              <a:rPr lang="en-US" altLang="zh-CN" sz="1600" dirty="0" err="1">
                <a:latin typeface="Consolas" panose="020B0609020204030204" pitchFamily="49" charset="0"/>
              </a:rPr>
              <a:t>din_B</a:t>
            </a:r>
            <a:r>
              <a:rPr lang="en-US" altLang="zh-CN" sz="1600" dirty="0">
                <a:latin typeface="Consolas" panose="020B0609020204030204" pitchFamily="49" charset="0"/>
              </a:rPr>
              <a:t>;</a:t>
            </a:r>
          </a:p>
          <a:p>
            <a:r>
              <a:rPr lang="en-US" altLang="zh-CN" sz="1600" dirty="0">
                <a:solidFill>
                  <a:schemeClr val="accent1"/>
                </a:solidFill>
                <a:latin typeface="Consolas" panose="020B0609020204030204" pitchFamily="49" charset="0"/>
              </a:rPr>
              <a:t>typedef int </a:t>
            </a:r>
            <a:r>
              <a:rPr lang="en-US" altLang="zh-CN" sz="1600" dirty="0" err="1">
                <a:latin typeface="Consolas" panose="020B0609020204030204" pitchFamily="49" charset="0"/>
              </a:rPr>
              <a:t>din_C</a:t>
            </a:r>
            <a:r>
              <a:rPr lang="en-US" altLang="zh-CN" sz="1600" dirty="0">
                <a:latin typeface="Consolas" panose="020B0609020204030204" pitchFamily="49" charset="0"/>
              </a:rPr>
              <a:t>;</a:t>
            </a:r>
          </a:p>
          <a:p>
            <a:r>
              <a:rPr lang="en-US" altLang="zh-CN" sz="1600" dirty="0">
                <a:solidFill>
                  <a:schemeClr val="accent1"/>
                </a:solidFill>
                <a:latin typeface="Consolas" panose="020B0609020204030204" pitchFamily="49" charset="0"/>
              </a:rPr>
              <a:t>typedef long </a:t>
            </a:r>
            <a:r>
              <a:rPr lang="en-US" altLang="zh-CN" sz="1600" dirty="0" err="1">
                <a:solidFill>
                  <a:schemeClr val="accent1"/>
                </a:solidFill>
                <a:latin typeface="Consolas" panose="020B0609020204030204" pitchFamily="49" charset="0"/>
              </a:rPr>
              <a:t>long</a:t>
            </a:r>
            <a:r>
              <a:rPr lang="en-US" altLang="zh-CN" sz="1600" dirty="0">
                <a:solidFill>
                  <a:schemeClr val="accent1"/>
                </a:solidFill>
                <a:latin typeface="Consolas" panose="020B0609020204030204" pitchFamily="49" charset="0"/>
              </a:rPr>
              <a:t> </a:t>
            </a:r>
            <a:r>
              <a:rPr lang="en-US" altLang="zh-CN" sz="1600" dirty="0" err="1">
                <a:latin typeface="Consolas" panose="020B0609020204030204" pitchFamily="49" charset="0"/>
              </a:rPr>
              <a:t>din_D</a:t>
            </a:r>
            <a:r>
              <a:rPr lang="en-US" altLang="zh-CN" sz="1600" dirty="0">
                <a:latin typeface="Consolas" panose="020B0609020204030204" pitchFamily="49" charset="0"/>
              </a:rPr>
              <a:t>;</a:t>
            </a:r>
          </a:p>
          <a:p>
            <a:r>
              <a:rPr lang="en-US" altLang="zh-CN" sz="1600" dirty="0">
                <a:solidFill>
                  <a:schemeClr val="accent1"/>
                </a:solidFill>
                <a:latin typeface="Consolas" panose="020B0609020204030204" pitchFamily="49" charset="0"/>
              </a:rPr>
              <a:t>typedef int </a:t>
            </a:r>
            <a:r>
              <a:rPr lang="en-US" altLang="zh-CN" sz="1600" dirty="0">
                <a:latin typeface="Consolas" panose="020B0609020204030204" pitchFamily="49" charset="0"/>
              </a:rPr>
              <a:t>dout_1;</a:t>
            </a:r>
          </a:p>
          <a:p>
            <a:r>
              <a:rPr lang="en-US" altLang="zh-CN" sz="1600" dirty="0">
                <a:solidFill>
                  <a:schemeClr val="accent1"/>
                </a:solidFill>
                <a:latin typeface="Consolas" panose="020B0609020204030204" pitchFamily="49" charset="0"/>
              </a:rPr>
              <a:t>typedef unsigned char </a:t>
            </a:r>
            <a:r>
              <a:rPr lang="en-US" altLang="zh-CN" sz="1600" dirty="0">
                <a:latin typeface="Consolas" panose="020B0609020204030204" pitchFamily="49" charset="0"/>
              </a:rPr>
              <a:t>dout_2;</a:t>
            </a:r>
          </a:p>
          <a:p>
            <a:r>
              <a:rPr lang="en-US" altLang="zh-CN" sz="1600" dirty="0">
                <a:solidFill>
                  <a:schemeClr val="accent1"/>
                </a:solidFill>
                <a:latin typeface="Consolas" panose="020B0609020204030204" pitchFamily="49" charset="0"/>
              </a:rPr>
              <a:t>typedef int32_t </a:t>
            </a:r>
            <a:r>
              <a:rPr lang="en-US" altLang="zh-CN" sz="1600" dirty="0">
                <a:latin typeface="Consolas" panose="020B0609020204030204" pitchFamily="49" charset="0"/>
              </a:rPr>
              <a:t>dout_3;</a:t>
            </a:r>
          </a:p>
          <a:p>
            <a:r>
              <a:rPr lang="en-US" altLang="zh-CN" sz="1600" dirty="0">
                <a:solidFill>
                  <a:schemeClr val="accent1"/>
                </a:solidFill>
                <a:latin typeface="Consolas" panose="020B0609020204030204" pitchFamily="49" charset="0"/>
              </a:rPr>
              <a:t>typedef int64_t </a:t>
            </a:r>
            <a:r>
              <a:rPr lang="en-US" altLang="zh-CN" sz="1600" dirty="0">
                <a:latin typeface="Consolas" panose="020B0609020204030204" pitchFamily="49" charset="0"/>
              </a:rPr>
              <a:t>dout_4;</a:t>
            </a:r>
          </a:p>
          <a:p>
            <a:r>
              <a:rPr lang="en-US" altLang="zh-CN" sz="1600" dirty="0">
                <a:solidFill>
                  <a:schemeClr val="accent1"/>
                </a:solidFill>
                <a:latin typeface="Consolas" panose="020B0609020204030204" pitchFamily="49" charset="0"/>
              </a:rPr>
              <a:t>void</a:t>
            </a:r>
            <a:r>
              <a:rPr lang="en-US" altLang="zh-CN" sz="1600" dirty="0">
                <a:latin typeface="Consolas" panose="020B0609020204030204" pitchFamily="49" charset="0"/>
              </a:rPr>
              <a:t> </a:t>
            </a:r>
            <a:r>
              <a:rPr lang="en-US" altLang="zh-CN" sz="1600" dirty="0" err="1">
                <a:solidFill>
                  <a:srgbClr val="FFC000"/>
                </a:solidFill>
                <a:latin typeface="Consolas" panose="020B0609020204030204" pitchFamily="49" charset="0"/>
              </a:rPr>
              <a:t>types_standard</a:t>
            </a:r>
            <a:r>
              <a:rPr lang="en-US" altLang="zh-CN" sz="1600" dirty="0">
                <a:latin typeface="Consolas" panose="020B0609020204030204" pitchFamily="49" charset="0"/>
              </a:rPr>
              <a:t>(</a:t>
            </a:r>
            <a:r>
              <a:rPr lang="en-US" altLang="zh-CN" sz="1600" dirty="0" err="1">
                <a:latin typeface="Consolas" panose="020B0609020204030204" pitchFamily="49" charset="0"/>
              </a:rPr>
              <a:t>din_A</a:t>
            </a:r>
            <a:r>
              <a:rPr lang="en-US" altLang="zh-CN" sz="1600" dirty="0">
                <a:latin typeface="Consolas" panose="020B0609020204030204" pitchFamily="49" charset="0"/>
              </a:rPr>
              <a:t> </a:t>
            </a:r>
            <a:r>
              <a:rPr lang="en-US" altLang="zh-CN" sz="1600" dirty="0" err="1">
                <a:solidFill>
                  <a:schemeClr val="accent5"/>
                </a:solidFill>
                <a:latin typeface="Consolas" panose="020B0609020204030204" pitchFamily="49" charset="0"/>
              </a:rPr>
              <a:t>inA</a:t>
            </a:r>
            <a:r>
              <a:rPr lang="en-US" altLang="zh-CN" sz="1600" dirty="0">
                <a:latin typeface="Consolas" panose="020B0609020204030204" pitchFamily="49" charset="0"/>
              </a:rPr>
              <a:t>, </a:t>
            </a:r>
            <a:r>
              <a:rPr lang="en-US" altLang="zh-CN" sz="1600" dirty="0" err="1">
                <a:latin typeface="Consolas" panose="020B0609020204030204" pitchFamily="49" charset="0"/>
              </a:rPr>
              <a:t>din_B</a:t>
            </a:r>
            <a:r>
              <a:rPr lang="en-US" altLang="zh-CN" sz="1600" dirty="0">
                <a:latin typeface="Consolas" panose="020B0609020204030204" pitchFamily="49" charset="0"/>
              </a:rPr>
              <a:t> </a:t>
            </a:r>
            <a:r>
              <a:rPr lang="en-US" altLang="zh-CN" sz="1600" dirty="0" err="1">
                <a:solidFill>
                  <a:schemeClr val="accent5"/>
                </a:solidFill>
                <a:latin typeface="Consolas" panose="020B0609020204030204" pitchFamily="49" charset="0"/>
              </a:rPr>
              <a:t>inB</a:t>
            </a:r>
            <a:r>
              <a:rPr lang="en-US" altLang="zh-CN" sz="1600" dirty="0">
                <a:latin typeface="Consolas" panose="020B0609020204030204" pitchFamily="49" charset="0"/>
              </a:rPr>
              <a:t>, </a:t>
            </a:r>
            <a:r>
              <a:rPr lang="en-US" altLang="zh-CN" sz="1600" dirty="0" err="1">
                <a:latin typeface="Consolas" panose="020B0609020204030204" pitchFamily="49" charset="0"/>
              </a:rPr>
              <a:t>din_C</a:t>
            </a:r>
            <a:r>
              <a:rPr lang="en-US" altLang="zh-CN" sz="1600" dirty="0">
                <a:latin typeface="Consolas" panose="020B0609020204030204" pitchFamily="49" charset="0"/>
              </a:rPr>
              <a:t> </a:t>
            </a:r>
            <a:r>
              <a:rPr lang="en-US" altLang="zh-CN" sz="1600" dirty="0" err="1">
                <a:solidFill>
                  <a:schemeClr val="accent5"/>
                </a:solidFill>
                <a:latin typeface="Consolas" panose="020B0609020204030204" pitchFamily="49" charset="0"/>
              </a:rPr>
              <a:t>inC</a:t>
            </a:r>
            <a:r>
              <a:rPr lang="en-US" altLang="zh-CN" sz="1600" dirty="0">
                <a:latin typeface="Consolas" panose="020B0609020204030204" pitchFamily="49" charset="0"/>
              </a:rPr>
              <a:t>, </a:t>
            </a:r>
            <a:r>
              <a:rPr lang="en-US" altLang="zh-CN" sz="1600" dirty="0" err="1">
                <a:latin typeface="Consolas" panose="020B0609020204030204" pitchFamily="49" charset="0"/>
              </a:rPr>
              <a:t>din_D</a:t>
            </a:r>
            <a:r>
              <a:rPr lang="en-US" altLang="zh-CN" sz="1600" dirty="0">
                <a:latin typeface="Consolas" panose="020B0609020204030204" pitchFamily="49" charset="0"/>
              </a:rPr>
              <a:t> </a:t>
            </a:r>
            <a:r>
              <a:rPr lang="en-US" altLang="zh-CN" sz="1600" dirty="0" err="1">
                <a:solidFill>
                  <a:schemeClr val="accent5"/>
                </a:solidFill>
                <a:latin typeface="Consolas" panose="020B0609020204030204" pitchFamily="49" charset="0"/>
              </a:rPr>
              <a:t>inD</a:t>
            </a:r>
            <a:r>
              <a:rPr lang="en-US" altLang="zh-CN" sz="1600" dirty="0">
                <a:latin typeface="Consolas" panose="020B0609020204030204" pitchFamily="49" charset="0"/>
              </a:rPr>
              <a:t>, dout_1 *</a:t>
            </a:r>
            <a:r>
              <a:rPr lang="en-US" altLang="zh-CN" sz="1600" dirty="0">
                <a:solidFill>
                  <a:schemeClr val="accent5"/>
                </a:solidFill>
                <a:latin typeface="Consolas" panose="020B0609020204030204" pitchFamily="49" charset="0"/>
              </a:rPr>
              <a:t>out1</a:t>
            </a:r>
            <a:r>
              <a:rPr lang="en-US" altLang="zh-CN" sz="1600" dirty="0">
                <a:latin typeface="Consolas" panose="020B0609020204030204" pitchFamily="49" charset="0"/>
              </a:rPr>
              <a:t>, dout_2 *</a:t>
            </a:r>
            <a:r>
              <a:rPr lang="en-US" altLang="zh-CN" sz="1600" dirty="0">
                <a:solidFill>
                  <a:schemeClr val="accent5"/>
                </a:solidFill>
                <a:latin typeface="Consolas" panose="020B0609020204030204" pitchFamily="49" charset="0"/>
              </a:rPr>
              <a:t>out2</a:t>
            </a:r>
            <a:r>
              <a:rPr lang="en-US" altLang="zh-CN" sz="1600" dirty="0">
                <a:latin typeface="Consolas" panose="020B0609020204030204" pitchFamily="49" charset="0"/>
              </a:rPr>
              <a:t>, dout_3 *</a:t>
            </a:r>
            <a:r>
              <a:rPr lang="en-US" altLang="zh-CN" sz="1600" dirty="0">
                <a:solidFill>
                  <a:schemeClr val="accent5"/>
                </a:solidFill>
                <a:latin typeface="Consolas" panose="020B0609020204030204" pitchFamily="49" charset="0"/>
              </a:rPr>
              <a:t>out3</a:t>
            </a:r>
            <a:r>
              <a:rPr lang="en-US" altLang="zh-CN" sz="1600" dirty="0">
                <a:latin typeface="Consolas" panose="020B0609020204030204" pitchFamily="49" charset="0"/>
              </a:rPr>
              <a:t>, dout_4 *out4);</a:t>
            </a:r>
          </a:p>
        </p:txBody>
      </p:sp>
      <p:sp>
        <p:nvSpPr>
          <p:cNvPr id="19" name="文本框 18">
            <a:extLst>
              <a:ext uri="{FF2B5EF4-FFF2-40B4-BE49-F238E27FC236}">
                <a16:creationId xmlns:a16="http://schemas.microsoft.com/office/drawing/2014/main" id="{822E42B6-521B-616C-45CE-2E1C882B0348}"/>
              </a:ext>
            </a:extLst>
          </p:cNvPr>
          <p:cNvSpPr txBox="1"/>
          <p:nvPr/>
        </p:nvSpPr>
        <p:spPr>
          <a:xfrm>
            <a:off x="418288" y="1220777"/>
            <a:ext cx="5310707" cy="2062103"/>
          </a:xfrm>
          <a:prstGeom prst="rect">
            <a:avLst/>
          </a:prstGeom>
          <a:solidFill>
            <a:schemeClr val="bg1"/>
          </a:solidFill>
          <a:ln>
            <a:solidFill>
              <a:schemeClr val="tx1"/>
            </a:solidFill>
          </a:ln>
        </p:spPr>
        <p:txBody>
          <a:bodyPr wrap="square" rtlCol="0">
            <a:spAutoFit/>
          </a:bodyPr>
          <a:lstStyle/>
          <a:p>
            <a:r>
              <a:rPr lang="en-US" altLang="zh-CN" sz="1400" dirty="0">
                <a:solidFill>
                  <a:srgbClr val="C586C0"/>
                </a:solidFill>
                <a:latin typeface="Consolas" panose="020B0609020204030204" pitchFamily="49" charset="0"/>
              </a:rPr>
              <a:t>#include </a:t>
            </a:r>
            <a:r>
              <a:rPr lang="en-US" altLang="zh-CN" sz="1400" dirty="0">
                <a:solidFill>
                  <a:schemeClr val="accent4">
                    <a:lumMod val="75000"/>
                  </a:schemeClr>
                </a:solidFill>
                <a:latin typeface="Consolas" panose="020B0609020204030204" pitchFamily="49" charset="0"/>
              </a:rPr>
              <a:t>"</a:t>
            </a:r>
            <a:r>
              <a:rPr lang="sv-SE" altLang="zh-CN" sz="1400" dirty="0">
                <a:solidFill>
                  <a:schemeClr val="accent4">
                    <a:lumMod val="75000"/>
                  </a:schemeClr>
                </a:solidFill>
                <a:latin typeface="Consolas" panose="020B0609020204030204" pitchFamily="49" charset="0"/>
              </a:rPr>
              <a:t>cpp_ap_int_arith.h</a:t>
            </a:r>
            <a:r>
              <a:rPr lang="en-US" altLang="zh-CN" sz="1400" dirty="0">
                <a:solidFill>
                  <a:schemeClr val="accent4">
                    <a:lumMod val="75000"/>
                  </a:schemeClr>
                </a:solidFill>
                <a:latin typeface="Consolas" panose="020B0609020204030204" pitchFamily="49" charset="0"/>
              </a:rPr>
              <a:t>"</a:t>
            </a:r>
          </a:p>
          <a:p>
            <a:r>
              <a:rPr lang="en-US" altLang="zh-CN" sz="1400" dirty="0">
                <a:solidFill>
                  <a:schemeClr val="accent1"/>
                </a:solidFill>
                <a:latin typeface="Consolas" panose="020B0609020204030204" pitchFamily="49" charset="0"/>
              </a:rPr>
              <a:t>void</a:t>
            </a:r>
            <a:r>
              <a:rPr lang="en-US" altLang="zh-CN" sz="1400" dirty="0">
                <a:latin typeface="Consolas" panose="020B0609020204030204" pitchFamily="49" charset="0"/>
              </a:rPr>
              <a:t> </a:t>
            </a:r>
            <a:r>
              <a:rPr lang="en-US" altLang="zh-CN" sz="1400" dirty="0" err="1">
                <a:solidFill>
                  <a:srgbClr val="FFC000"/>
                </a:solidFill>
                <a:latin typeface="Consolas" panose="020B0609020204030204" pitchFamily="49" charset="0"/>
              </a:rPr>
              <a:t>cpp_ap_int_arith</a:t>
            </a:r>
            <a:r>
              <a:rPr lang="en-US" altLang="zh-CN" sz="1400" dirty="0">
                <a:solidFill>
                  <a:srgbClr val="FFC000"/>
                </a:solidFill>
                <a:latin typeface="Consolas" panose="020B0609020204030204" pitchFamily="49" charset="0"/>
              </a:rPr>
              <a:t> </a:t>
            </a:r>
            <a:r>
              <a:rPr lang="en-US" altLang="zh-CN" sz="1400" dirty="0">
                <a:latin typeface="Consolas" panose="020B0609020204030204" pitchFamily="49" charset="0"/>
              </a:rPr>
              <a:t>(</a:t>
            </a:r>
            <a:r>
              <a:rPr lang="en-US" altLang="zh-CN" sz="1400" dirty="0" err="1">
                <a:latin typeface="Consolas" panose="020B0609020204030204" pitchFamily="49" charset="0"/>
              </a:rPr>
              <a:t>din_A</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inA</a:t>
            </a:r>
            <a:r>
              <a:rPr lang="en-US" altLang="zh-CN" sz="1400" dirty="0">
                <a:latin typeface="Consolas" panose="020B0609020204030204" pitchFamily="49" charset="0"/>
              </a:rPr>
              <a:t>, </a:t>
            </a:r>
            <a:r>
              <a:rPr lang="en-US" altLang="zh-CN" sz="1400" dirty="0" err="1">
                <a:latin typeface="Consolas" panose="020B0609020204030204" pitchFamily="49" charset="0"/>
              </a:rPr>
              <a:t>din_B</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inB</a:t>
            </a:r>
            <a:r>
              <a:rPr lang="en-US" altLang="zh-CN" sz="1400" dirty="0">
                <a:latin typeface="Consolas" panose="020B0609020204030204" pitchFamily="49" charset="0"/>
              </a:rPr>
              <a:t>, </a:t>
            </a:r>
            <a:r>
              <a:rPr lang="en-US" altLang="zh-CN" sz="1400" dirty="0" err="1">
                <a:latin typeface="Consolas" panose="020B0609020204030204" pitchFamily="49" charset="0"/>
              </a:rPr>
              <a:t>din_C</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inC</a:t>
            </a:r>
            <a:r>
              <a:rPr lang="en-US" altLang="zh-CN" sz="1400" dirty="0">
                <a:latin typeface="Consolas" panose="020B0609020204030204" pitchFamily="49" charset="0"/>
              </a:rPr>
              <a:t>, </a:t>
            </a:r>
            <a:r>
              <a:rPr lang="en-US" altLang="zh-CN" sz="1400" dirty="0" err="1">
                <a:latin typeface="Consolas" panose="020B0609020204030204" pitchFamily="49" charset="0"/>
              </a:rPr>
              <a:t>din_D</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inD</a:t>
            </a:r>
            <a:r>
              <a:rPr lang="en-US" altLang="zh-CN" sz="1400" dirty="0">
                <a:latin typeface="Consolas" panose="020B0609020204030204" pitchFamily="49" charset="0"/>
              </a:rPr>
              <a:t>, dout_1 *</a:t>
            </a:r>
            <a:r>
              <a:rPr lang="en-US" altLang="zh-CN" sz="1400" dirty="0">
                <a:solidFill>
                  <a:schemeClr val="accent5"/>
                </a:solidFill>
                <a:latin typeface="Consolas" panose="020B0609020204030204" pitchFamily="49" charset="0"/>
              </a:rPr>
              <a:t>out1</a:t>
            </a:r>
            <a:r>
              <a:rPr lang="en-US" altLang="zh-CN" sz="1400" dirty="0">
                <a:latin typeface="Consolas" panose="020B0609020204030204" pitchFamily="49" charset="0"/>
              </a:rPr>
              <a:t>, dout_2 *</a:t>
            </a:r>
            <a:r>
              <a:rPr lang="en-US" altLang="zh-CN" sz="1400" dirty="0">
                <a:solidFill>
                  <a:schemeClr val="accent5"/>
                </a:solidFill>
                <a:latin typeface="Consolas" panose="020B0609020204030204" pitchFamily="49" charset="0"/>
              </a:rPr>
              <a:t>out2</a:t>
            </a:r>
            <a:r>
              <a:rPr lang="en-US" altLang="zh-CN" sz="1400" dirty="0">
                <a:latin typeface="Consolas" panose="020B0609020204030204" pitchFamily="49" charset="0"/>
              </a:rPr>
              <a:t>, dout_3 *</a:t>
            </a:r>
            <a:r>
              <a:rPr lang="en-US" altLang="zh-CN" sz="1400" dirty="0">
                <a:solidFill>
                  <a:schemeClr val="accent5"/>
                </a:solidFill>
                <a:latin typeface="Consolas" panose="020B0609020204030204" pitchFamily="49" charset="0"/>
              </a:rPr>
              <a:t>out3</a:t>
            </a:r>
            <a:r>
              <a:rPr lang="en-US" altLang="zh-CN" sz="1400" dirty="0">
                <a:latin typeface="Consolas" panose="020B0609020204030204" pitchFamily="49" charset="0"/>
              </a:rPr>
              <a:t>, dout_4 *</a:t>
            </a:r>
            <a:r>
              <a:rPr lang="en-US" altLang="zh-CN" sz="1400" dirty="0">
                <a:solidFill>
                  <a:schemeClr val="accent5"/>
                </a:solidFill>
                <a:latin typeface="Consolas" panose="020B0609020204030204" pitchFamily="49" charset="0"/>
              </a:rPr>
              <a:t>out4</a:t>
            </a:r>
            <a:r>
              <a:rPr lang="en-US" altLang="zh-CN" sz="1400" dirty="0">
                <a:latin typeface="Consolas" panose="020B0609020204030204" pitchFamily="49" charset="0"/>
              </a:rPr>
              <a:t>) {</a:t>
            </a:r>
            <a:endParaRPr lang="en-US" altLang="zh-CN" sz="1400" dirty="0">
              <a:solidFill>
                <a:schemeClr val="accent6"/>
              </a:solidFill>
              <a:latin typeface="Consolas" panose="020B0609020204030204" pitchFamily="49" charset="0"/>
            </a:endParaRPr>
          </a:p>
          <a:p>
            <a:r>
              <a:rPr lang="en-US" altLang="zh-CN" sz="1400" dirty="0">
                <a:latin typeface="Consolas" panose="020B0609020204030204" pitchFamily="49" charset="0"/>
              </a:rPr>
              <a:t>    *out1 = </a:t>
            </a:r>
            <a:r>
              <a:rPr lang="en-US" altLang="zh-CN" sz="1400" dirty="0" err="1">
                <a:latin typeface="Consolas" panose="020B0609020204030204" pitchFamily="49" charset="0"/>
              </a:rPr>
              <a:t>inA</a:t>
            </a:r>
            <a:r>
              <a:rPr lang="en-US" altLang="zh-CN" sz="1400" dirty="0">
                <a:latin typeface="Consolas" panose="020B0609020204030204" pitchFamily="49" charset="0"/>
              </a:rPr>
              <a:t> * </a:t>
            </a:r>
            <a:r>
              <a:rPr lang="en-US" altLang="zh-CN" sz="1400" dirty="0" err="1">
                <a:latin typeface="Consolas" panose="020B0609020204030204" pitchFamily="49" charset="0"/>
              </a:rPr>
              <a:t>inB</a:t>
            </a:r>
            <a:r>
              <a:rPr lang="en-US" altLang="zh-CN" sz="1400" dirty="0">
                <a:latin typeface="Consolas" panose="020B0609020204030204" pitchFamily="49" charset="0"/>
              </a:rPr>
              <a:t>;</a:t>
            </a:r>
          </a:p>
          <a:p>
            <a:r>
              <a:rPr lang="en-US" altLang="zh-CN" sz="1400" dirty="0">
                <a:latin typeface="Consolas" panose="020B0609020204030204" pitchFamily="49" charset="0"/>
              </a:rPr>
              <a:t>    *out2 = </a:t>
            </a:r>
            <a:r>
              <a:rPr lang="en-US" altLang="zh-CN" sz="1400" dirty="0" err="1">
                <a:latin typeface="Consolas" panose="020B0609020204030204" pitchFamily="49" charset="0"/>
              </a:rPr>
              <a:t>inB</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    *out3 = </a:t>
            </a:r>
            <a:r>
              <a:rPr lang="en-US" altLang="zh-CN" sz="1400" dirty="0" err="1">
                <a:latin typeface="Consolas" panose="020B0609020204030204" pitchFamily="49" charset="0"/>
              </a:rPr>
              <a:t>inC</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    *out4 = </a:t>
            </a:r>
            <a:r>
              <a:rPr lang="en-US" altLang="zh-CN" sz="1400" dirty="0" err="1">
                <a:latin typeface="Consolas" panose="020B0609020204030204" pitchFamily="49" charset="0"/>
              </a:rPr>
              <a:t>inD</a:t>
            </a:r>
            <a:r>
              <a:rPr lang="en-US" altLang="zh-CN" sz="1400" dirty="0">
                <a:latin typeface="Consolas" panose="020B0609020204030204" pitchFamily="49" charset="0"/>
              </a:rPr>
              <a:t> % </a:t>
            </a:r>
            <a:r>
              <a:rPr lang="en-US" altLang="zh-CN" sz="1400" dirty="0" err="1">
                <a:latin typeface="Consolas" panose="020B0609020204030204" pitchFamily="49" charset="0"/>
              </a:rPr>
              <a:t>inA</a:t>
            </a:r>
            <a:r>
              <a:rPr lang="en-US" altLang="zh-CN" sz="1400" dirty="0">
                <a:latin typeface="Consolas" panose="020B0609020204030204" pitchFamily="49" charset="0"/>
              </a:rPr>
              <a:t>;</a:t>
            </a:r>
          </a:p>
          <a:p>
            <a:r>
              <a:rPr lang="en-US" altLang="zh-CN" sz="1400" dirty="0">
                <a:latin typeface="Consolas" panose="020B0609020204030204" pitchFamily="49" charset="0"/>
              </a:rPr>
              <a:t>}</a:t>
            </a:r>
          </a:p>
        </p:txBody>
      </p:sp>
      <p:sp>
        <p:nvSpPr>
          <p:cNvPr id="20" name="文本框 19">
            <a:extLst>
              <a:ext uri="{FF2B5EF4-FFF2-40B4-BE49-F238E27FC236}">
                <a16:creationId xmlns:a16="http://schemas.microsoft.com/office/drawing/2014/main" id="{7E574817-6C99-0E61-804B-5B5BD6A42DA6}"/>
              </a:ext>
            </a:extLst>
          </p:cNvPr>
          <p:cNvSpPr txBox="1"/>
          <p:nvPr/>
        </p:nvSpPr>
        <p:spPr>
          <a:xfrm>
            <a:off x="418288" y="3252102"/>
            <a:ext cx="5310707" cy="3539430"/>
          </a:xfrm>
          <a:prstGeom prst="rect">
            <a:avLst/>
          </a:prstGeom>
          <a:solidFill>
            <a:schemeClr val="bg1"/>
          </a:solidFill>
          <a:ln>
            <a:solidFill>
              <a:schemeClr val="tx1"/>
            </a:solidFill>
          </a:ln>
        </p:spPr>
        <p:txBody>
          <a:bodyPr wrap="square">
            <a:spAutoFit/>
          </a:bodyPr>
          <a:lstStyle/>
          <a:p>
            <a:r>
              <a:rPr lang="en-US" altLang="zh-CN" sz="1400" b="0" dirty="0">
                <a:solidFill>
                  <a:srgbClr val="C586C0"/>
                </a:solidFill>
                <a:effectLst/>
                <a:latin typeface="Consolas" panose="020B0609020204030204" pitchFamily="49" charset="0"/>
              </a:rPr>
              <a:t>#ifndef</a:t>
            </a:r>
            <a:r>
              <a:rPr lang="en-US" altLang="zh-CN" sz="1400" b="0" dirty="0">
                <a:solidFill>
                  <a:srgbClr val="569CD6"/>
                </a:solidFill>
                <a:effectLst/>
                <a:latin typeface="Consolas" panose="020B0609020204030204" pitchFamily="49" charset="0"/>
              </a:rPr>
              <a:t> _CPP_AP_INT_ARITH_H_</a:t>
            </a:r>
          </a:p>
          <a:p>
            <a:r>
              <a:rPr lang="en-US" altLang="zh-CN" sz="1400" b="0" dirty="0">
                <a:solidFill>
                  <a:srgbClr val="C586C0"/>
                </a:solidFill>
                <a:effectLst/>
                <a:latin typeface="Consolas" panose="020B0609020204030204" pitchFamily="49" charset="0"/>
              </a:rPr>
              <a:t>#define</a:t>
            </a:r>
            <a:r>
              <a:rPr lang="en-US" altLang="zh-CN" sz="1400" b="0" dirty="0">
                <a:solidFill>
                  <a:srgbClr val="569CD6"/>
                </a:solidFill>
                <a:effectLst/>
                <a:latin typeface="Consolas" panose="020B0609020204030204" pitchFamily="49" charset="0"/>
              </a:rPr>
              <a:t> _CPP_AP_INT_ARITH_H_</a:t>
            </a:r>
            <a:endParaRPr lang="en-US" altLang="zh-CN" sz="1400" dirty="0">
              <a:solidFill>
                <a:srgbClr val="7030A0"/>
              </a:solidFill>
              <a:latin typeface="Consolas" panose="020B0609020204030204" pitchFamily="49" charset="0"/>
            </a:endParaRPr>
          </a:p>
          <a:p>
            <a:r>
              <a:rPr lang="en-US" altLang="zh-CN" sz="1400" dirty="0">
                <a:solidFill>
                  <a:srgbClr val="C586C0"/>
                </a:solidFill>
                <a:latin typeface="Consolas" panose="020B0609020204030204" pitchFamily="49" charset="0"/>
              </a:rPr>
              <a:t>#include </a:t>
            </a:r>
            <a:r>
              <a:rPr lang="en-US" altLang="zh-CN" sz="1400" dirty="0">
                <a:solidFill>
                  <a:schemeClr val="accent4">
                    <a:lumMod val="75000"/>
                  </a:schemeClr>
                </a:solidFill>
                <a:latin typeface="Consolas" panose="020B0609020204030204" pitchFamily="49" charset="0"/>
              </a:rPr>
              <a:t>&lt;</a:t>
            </a:r>
            <a:r>
              <a:rPr lang="en-US" altLang="zh-CN" sz="1400" dirty="0" err="1">
                <a:solidFill>
                  <a:schemeClr val="accent4">
                    <a:lumMod val="75000"/>
                  </a:schemeClr>
                </a:solidFill>
                <a:latin typeface="Consolas" panose="020B0609020204030204" pitchFamily="49" charset="0"/>
              </a:rPr>
              <a:t>stdio.h</a:t>
            </a:r>
            <a:r>
              <a:rPr lang="en-US" altLang="zh-CN" sz="1400" dirty="0">
                <a:solidFill>
                  <a:schemeClr val="accent4">
                    <a:lumMod val="75000"/>
                  </a:schemeClr>
                </a:solidFill>
                <a:latin typeface="Consolas" panose="020B0609020204030204" pitchFamily="49" charset="0"/>
              </a:rPr>
              <a:t>&gt;</a:t>
            </a:r>
          </a:p>
          <a:p>
            <a:r>
              <a:rPr lang="en-US" altLang="zh-CN" sz="1400" dirty="0">
                <a:solidFill>
                  <a:srgbClr val="C586C0"/>
                </a:solidFill>
                <a:latin typeface="Consolas" panose="020B0609020204030204" pitchFamily="49" charset="0"/>
              </a:rPr>
              <a:t>#include </a:t>
            </a:r>
            <a:r>
              <a:rPr lang="en-US" altLang="zh-CN" sz="1400" dirty="0">
                <a:solidFill>
                  <a:schemeClr val="accent4">
                    <a:lumMod val="75000"/>
                  </a:schemeClr>
                </a:solidFill>
                <a:latin typeface="Consolas" panose="020B0609020204030204" pitchFamily="49" charset="0"/>
              </a:rPr>
              <a:t>"</a:t>
            </a:r>
            <a:r>
              <a:rPr lang="en-US" altLang="zh-CN" sz="1400" dirty="0" err="1">
                <a:solidFill>
                  <a:schemeClr val="accent4">
                    <a:lumMod val="75000"/>
                  </a:schemeClr>
                </a:solidFill>
                <a:latin typeface="Consolas" panose="020B0609020204030204" pitchFamily="49" charset="0"/>
              </a:rPr>
              <a:t>ap_int.h</a:t>
            </a:r>
            <a:r>
              <a:rPr lang="en-US" altLang="zh-CN" sz="1400" dirty="0">
                <a:solidFill>
                  <a:schemeClr val="accent4">
                    <a:lumMod val="75000"/>
                  </a:schemeClr>
                </a:solidFill>
                <a:latin typeface="Consolas" panose="020B0609020204030204" pitchFamily="49" charset="0"/>
              </a:rPr>
              <a: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6</a:t>
            </a:r>
            <a:r>
              <a:rPr lang="en-US" altLang="zh-CN" sz="1400" dirty="0">
                <a:latin typeface="Consolas" panose="020B0609020204030204" pitchFamily="49" charset="0"/>
              </a:rPr>
              <a:t>&gt; </a:t>
            </a:r>
            <a:r>
              <a:rPr lang="en-US" altLang="zh-CN" sz="1400" dirty="0" err="1">
                <a:latin typeface="Consolas" panose="020B0609020204030204" pitchFamily="49" charset="0"/>
              </a:rPr>
              <a:t>dinA_t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12</a:t>
            </a:r>
            <a:r>
              <a:rPr lang="en-US" altLang="zh-CN" sz="1400" dirty="0">
                <a:latin typeface="Consolas" panose="020B0609020204030204" pitchFamily="49" charset="0"/>
              </a:rPr>
              <a:t>&gt; </a:t>
            </a:r>
            <a:r>
              <a:rPr lang="en-US" altLang="zh-CN" sz="1400" dirty="0" err="1">
                <a:latin typeface="Consolas" panose="020B0609020204030204" pitchFamily="49" charset="0"/>
              </a:rPr>
              <a:t>dinB_t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22</a:t>
            </a:r>
            <a:r>
              <a:rPr lang="en-US" altLang="zh-CN" sz="1400" dirty="0">
                <a:latin typeface="Consolas" panose="020B0609020204030204" pitchFamily="49" charset="0"/>
              </a:rPr>
              <a:t>&gt; </a:t>
            </a:r>
            <a:r>
              <a:rPr lang="en-US" altLang="zh-CN" sz="1400" dirty="0" err="1">
                <a:latin typeface="Consolas" panose="020B0609020204030204" pitchFamily="49" charset="0"/>
              </a:rPr>
              <a:t>dinC_t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33</a:t>
            </a:r>
            <a:r>
              <a:rPr lang="en-US" altLang="zh-CN" sz="1400" dirty="0">
                <a:latin typeface="Consolas" panose="020B0609020204030204" pitchFamily="49" charset="0"/>
              </a:rPr>
              <a:t>&gt; </a:t>
            </a:r>
            <a:r>
              <a:rPr lang="en-US" altLang="zh-CN" sz="1400" dirty="0" err="1">
                <a:latin typeface="Consolas" panose="020B0609020204030204" pitchFamily="49" charset="0"/>
              </a:rPr>
              <a:t>dinD_t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18</a:t>
            </a:r>
            <a:r>
              <a:rPr lang="en-US" altLang="zh-CN" sz="1400" dirty="0">
                <a:latin typeface="Consolas" panose="020B0609020204030204" pitchFamily="49" charset="0"/>
              </a:rPr>
              <a:t>&gt; dout1_t;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ap_uint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13</a:t>
            </a:r>
            <a:r>
              <a:rPr lang="en-US" altLang="zh-CN" sz="1400" dirty="0">
                <a:latin typeface="Consolas" panose="020B0609020204030204" pitchFamily="49" charset="0"/>
              </a:rPr>
              <a:t>&gt; dout2_t;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22</a:t>
            </a:r>
            <a:r>
              <a:rPr lang="en-US" altLang="zh-CN" sz="1400" dirty="0">
                <a:latin typeface="Consolas" panose="020B0609020204030204" pitchFamily="49" charset="0"/>
              </a:rPr>
              <a:t>&gt; dout3_t;</a:t>
            </a:r>
          </a:p>
          <a:p>
            <a:r>
              <a:rPr lang="en-US" altLang="zh-CN" sz="1400" dirty="0">
                <a:solidFill>
                  <a:schemeClr val="accent1"/>
                </a:solidFill>
                <a:latin typeface="Consolas" panose="020B0609020204030204" pitchFamily="49" charset="0"/>
              </a:rPr>
              <a:t>typedef </a:t>
            </a:r>
            <a:r>
              <a:rPr lang="en-US" altLang="zh-CN" sz="1400" dirty="0" err="1">
                <a:latin typeface="Consolas" panose="020B0609020204030204" pitchFamily="49" charset="0"/>
              </a:rPr>
              <a:t>ap_int</a:t>
            </a:r>
            <a:r>
              <a:rPr lang="en-US" altLang="zh-CN" sz="1400" dirty="0">
                <a:latin typeface="Consolas" panose="020B0609020204030204" pitchFamily="49" charset="0"/>
              </a:rPr>
              <a:t>&lt;</a:t>
            </a:r>
            <a:r>
              <a:rPr lang="en-US" altLang="zh-CN" sz="1400" dirty="0">
                <a:solidFill>
                  <a:srgbClr val="92D050"/>
                </a:solidFill>
                <a:latin typeface="Consolas" panose="020B0609020204030204" pitchFamily="49" charset="0"/>
              </a:rPr>
              <a:t>6</a:t>
            </a:r>
            <a:r>
              <a:rPr lang="en-US" altLang="zh-CN" sz="1400" dirty="0">
                <a:latin typeface="Consolas" panose="020B0609020204030204" pitchFamily="49" charset="0"/>
              </a:rPr>
              <a:t>&gt; dout4_t;</a:t>
            </a:r>
          </a:p>
          <a:p>
            <a:r>
              <a:rPr lang="en-US" altLang="zh-CN" sz="1400" dirty="0">
                <a:solidFill>
                  <a:schemeClr val="accent1"/>
                </a:solidFill>
                <a:latin typeface="Consolas" panose="020B0609020204030204" pitchFamily="49" charset="0"/>
              </a:rPr>
              <a:t>void</a:t>
            </a:r>
            <a:r>
              <a:rPr lang="en-US" altLang="zh-CN" sz="1400" dirty="0">
                <a:latin typeface="Consolas" panose="020B0609020204030204" pitchFamily="49" charset="0"/>
              </a:rPr>
              <a:t> </a:t>
            </a:r>
            <a:r>
              <a:rPr lang="en-US" altLang="zh-CN" sz="1400" dirty="0" err="1">
                <a:solidFill>
                  <a:srgbClr val="FFC000"/>
                </a:solidFill>
                <a:latin typeface="Consolas" panose="020B0609020204030204" pitchFamily="49" charset="0"/>
              </a:rPr>
              <a:t>cpp_ap_int_arith</a:t>
            </a:r>
            <a:r>
              <a:rPr lang="en-US" altLang="zh-CN" sz="1400" dirty="0">
                <a:solidFill>
                  <a:srgbClr val="FFC000"/>
                </a:solidFill>
                <a:latin typeface="Consolas" panose="020B0609020204030204" pitchFamily="49" charset="0"/>
              </a:rPr>
              <a:t> </a:t>
            </a:r>
            <a:r>
              <a:rPr lang="en-US" altLang="zh-CN" sz="1400" dirty="0">
                <a:latin typeface="Consolas" panose="020B0609020204030204" pitchFamily="49" charset="0"/>
              </a:rPr>
              <a:t>(</a:t>
            </a:r>
            <a:r>
              <a:rPr lang="en-US" altLang="zh-CN" sz="1400" dirty="0" err="1">
                <a:latin typeface="Consolas" panose="020B0609020204030204" pitchFamily="49" charset="0"/>
              </a:rPr>
              <a:t>dinA_t</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inA</a:t>
            </a:r>
            <a:r>
              <a:rPr lang="en-US" altLang="zh-CN" sz="1400" dirty="0">
                <a:latin typeface="Consolas" panose="020B0609020204030204" pitchFamily="49" charset="0"/>
              </a:rPr>
              <a:t>, </a:t>
            </a:r>
            <a:r>
              <a:rPr lang="en-US" altLang="zh-CN" sz="1400" dirty="0" err="1">
                <a:latin typeface="Consolas" panose="020B0609020204030204" pitchFamily="49" charset="0"/>
              </a:rPr>
              <a:t>dinB_t</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inB</a:t>
            </a:r>
            <a:r>
              <a:rPr lang="en-US" altLang="zh-CN" sz="1400" dirty="0">
                <a:latin typeface="Consolas" panose="020B0609020204030204" pitchFamily="49" charset="0"/>
              </a:rPr>
              <a:t>, </a:t>
            </a:r>
            <a:r>
              <a:rPr lang="en-US" altLang="zh-CN" sz="1400" dirty="0" err="1">
                <a:latin typeface="Consolas" panose="020B0609020204030204" pitchFamily="49" charset="0"/>
              </a:rPr>
              <a:t>dinC_t</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inC</a:t>
            </a:r>
            <a:r>
              <a:rPr lang="en-US" altLang="zh-CN" sz="1400" dirty="0">
                <a:latin typeface="Consolas" panose="020B0609020204030204" pitchFamily="49" charset="0"/>
              </a:rPr>
              <a:t>, </a:t>
            </a:r>
            <a:r>
              <a:rPr lang="en-US" altLang="zh-CN" sz="1400" dirty="0" err="1">
                <a:latin typeface="Consolas" panose="020B0609020204030204" pitchFamily="49" charset="0"/>
              </a:rPr>
              <a:t>dinD_t</a:t>
            </a:r>
            <a:r>
              <a:rPr lang="en-US" altLang="zh-CN" sz="1400" dirty="0">
                <a:latin typeface="Consolas" panose="020B0609020204030204" pitchFamily="49" charset="0"/>
              </a:rPr>
              <a:t> </a:t>
            </a:r>
            <a:r>
              <a:rPr lang="en-US" altLang="zh-CN" sz="1400" dirty="0" err="1">
                <a:solidFill>
                  <a:schemeClr val="accent5"/>
                </a:solidFill>
                <a:latin typeface="Consolas" panose="020B0609020204030204" pitchFamily="49" charset="0"/>
              </a:rPr>
              <a:t>inD</a:t>
            </a:r>
            <a:r>
              <a:rPr lang="en-US" altLang="zh-CN" sz="1400" dirty="0">
                <a:latin typeface="Consolas" panose="020B0609020204030204" pitchFamily="49" charset="0"/>
              </a:rPr>
              <a:t>, dout1_t *</a:t>
            </a:r>
            <a:r>
              <a:rPr lang="en-US" altLang="zh-CN" sz="1400" dirty="0">
                <a:solidFill>
                  <a:schemeClr val="accent5"/>
                </a:solidFill>
                <a:latin typeface="Consolas" panose="020B0609020204030204" pitchFamily="49" charset="0"/>
              </a:rPr>
              <a:t>out1</a:t>
            </a:r>
            <a:r>
              <a:rPr lang="en-US" altLang="zh-CN" sz="1400" dirty="0">
                <a:latin typeface="Consolas" panose="020B0609020204030204" pitchFamily="49" charset="0"/>
              </a:rPr>
              <a:t>, dout2_t *</a:t>
            </a:r>
            <a:r>
              <a:rPr lang="en-US" altLang="zh-CN" sz="1400" dirty="0">
                <a:solidFill>
                  <a:schemeClr val="accent5"/>
                </a:solidFill>
                <a:latin typeface="Consolas" panose="020B0609020204030204" pitchFamily="49" charset="0"/>
              </a:rPr>
              <a:t>out2</a:t>
            </a:r>
            <a:r>
              <a:rPr lang="en-US" altLang="zh-CN" sz="1400" dirty="0">
                <a:latin typeface="Consolas" panose="020B0609020204030204" pitchFamily="49" charset="0"/>
              </a:rPr>
              <a:t>, dout3_t *</a:t>
            </a:r>
            <a:r>
              <a:rPr lang="en-US" altLang="zh-CN" sz="1400" dirty="0">
                <a:solidFill>
                  <a:schemeClr val="accent5"/>
                </a:solidFill>
                <a:latin typeface="Consolas" panose="020B0609020204030204" pitchFamily="49" charset="0"/>
              </a:rPr>
              <a:t>out3</a:t>
            </a:r>
            <a:r>
              <a:rPr lang="en-US" altLang="zh-CN" sz="1400" dirty="0">
                <a:latin typeface="Consolas" panose="020B0609020204030204" pitchFamily="49" charset="0"/>
              </a:rPr>
              <a:t>, dout4_t *</a:t>
            </a:r>
            <a:r>
              <a:rPr lang="en-US" altLang="zh-CN" sz="1400" dirty="0">
                <a:solidFill>
                  <a:schemeClr val="accent5"/>
                </a:solidFill>
                <a:latin typeface="Consolas" panose="020B0609020204030204" pitchFamily="49" charset="0"/>
              </a:rPr>
              <a:t>out4</a:t>
            </a:r>
            <a:r>
              <a:rPr lang="en-US" altLang="zh-CN" sz="1400" dirty="0">
                <a:latin typeface="Consolas" panose="020B0609020204030204" pitchFamily="49" charset="0"/>
              </a:rPr>
              <a:t>);</a:t>
            </a:r>
          </a:p>
          <a:p>
            <a:r>
              <a:rPr lang="en-US" altLang="zh-CN" sz="1400" b="0" dirty="0">
                <a:solidFill>
                  <a:srgbClr val="C586C0"/>
                </a:solidFill>
                <a:effectLst/>
                <a:latin typeface="Consolas" panose="020B0609020204030204" pitchFamily="49" charset="0"/>
              </a:rPr>
              <a:t>#endif</a:t>
            </a:r>
            <a:endParaRPr lang="en-US" altLang="zh-CN" sz="1400" b="0" dirty="0">
              <a:solidFill>
                <a:srgbClr val="D4D4D4"/>
              </a:solidFill>
              <a:effectLst/>
              <a:latin typeface="Consolas" panose="020B0609020204030204" pitchFamily="49" charset="0"/>
            </a:endParaRPr>
          </a:p>
        </p:txBody>
      </p:sp>
      <p:sp>
        <p:nvSpPr>
          <p:cNvPr id="22" name="文本框 21">
            <a:extLst>
              <a:ext uri="{FF2B5EF4-FFF2-40B4-BE49-F238E27FC236}">
                <a16:creationId xmlns:a16="http://schemas.microsoft.com/office/drawing/2014/main" id="{2CC66309-F219-EB8D-715D-B46AE57AB73F}"/>
              </a:ext>
            </a:extLst>
          </p:cNvPr>
          <p:cNvSpPr txBox="1"/>
          <p:nvPr/>
        </p:nvSpPr>
        <p:spPr>
          <a:xfrm>
            <a:off x="5922443" y="4498474"/>
            <a:ext cx="6269557" cy="1754326"/>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If C++ Arbitrary Precision Integer Types are synthesized, it results in a design that is functionally identical to Standard Types.</a:t>
            </a:r>
            <a:r>
              <a:rPr lang="en-US" altLang="zh-CN" dirty="0">
                <a:latin typeface="Times New Roman" panose="02020603050405020304" pitchFamily="18" charset="0"/>
                <a:cs typeface="Times New Roman" panose="02020603050405020304" pitchFamily="18" charset="0"/>
              </a:rPr>
              <a:t> To allow assignment of values wider than 64-bits, the </a:t>
            </a:r>
            <a:r>
              <a:rPr lang="en-US" altLang="zh-CN" sz="1600" dirty="0">
                <a:latin typeface="Courier New" panose="02070309020205020404" pitchFamily="49" charset="0"/>
                <a:cs typeface="Courier New" panose="02070309020205020404" pitchFamily="49" charset="0"/>
              </a:rPr>
              <a:t>ap_[u]int&lt;&gt; </a:t>
            </a:r>
            <a:r>
              <a:rPr lang="en-US" altLang="zh-CN" dirty="0">
                <a:latin typeface="Times New Roman" panose="02020603050405020304" pitchFamily="18" charset="0"/>
                <a:cs typeface="Times New Roman" panose="02020603050405020304" pitchFamily="18" charset="0"/>
              </a:rPr>
              <a:t>classes provide constructors that allow initialization from a string of arbitrary length.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avoid unexpected behavior during co-simulation, do not initialize </a:t>
            </a:r>
            <a:r>
              <a:rPr lang="en-US" altLang="zh-CN" sz="1600" dirty="0" err="1">
                <a:latin typeface="Courier New" panose="02070309020205020404" pitchFamily="49" charset="0"/>
                <a:cs typeface="Courier New" panose="02070309020205020404" pitchFamily="49" charset="0"/>
              </a:rPr>
              <a:t>ap_uint</a:t>
            </a:r>
            <a:r>
              <a:rPr lang="en-US" altLang="zh-CN" sz="1600" dirty="0">
                <a:latin typeface="Courier New" panose="02070309020205020404" pitchFamily="49" charset="0"/>
                <a:cs typeface="Courier New" panose="02070309020205020404" pitchFamily="49" charset="0"/>
              </a:rPr>
              <a:t>&lt;N&gt; a ={0}</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FA8ABF92-9EC5-E893-1ED5-CF26EB0AF445}"/>
              </a:ext>
            </a:extLst>
          </p:cNvPr>
          <p:cNvSpPr txBox="1"/>
          <p:nvPr/>
        </p:nvSpPr>
        <p:spPr>
          <a:xfrm>
            <a:off x="5922443" y="2744147"/>
            <a:ext cx="6234732" cy="738664"/>
          </a:xfrm>
          <a:prstGeom prst="rect">
            <a:avLst/>
          </a:prstGeom>
          <a:noFill/>
        </p:spPr>
        <p:txBody>
          <a:bodyPr wrap="square">
            <a:spAutoFit/>
          </a:bodyPr>
          <a:lstStyle/>
          <a:p>
            <a:r>
              <a:rPr lang="zh-CN" altLang="en-US" sz="1400" dirty="0">
                <a:solidFill>
                  <a:srgbClr val="C586C0"/>
                </a:solidFill>
                <a:latin typeface="Consolas" panose="020B0609020204030204" pitchFamily="49" charset="0"/>
              </a:rPr>
              <a:t>#define </a:t>
            </a:r>
            <a:r>
              <a:rPr lang="zh-CN" altLang="en-US" sz="1400" dirty="0">
                <a:solidFill>
                  <a:srgbClr val="569CD6"/>
                </a:solidFill>
                <a:latin typeface="Consolas" panose="020B0609020204030204" pitchFamily="49" charset="0"/>
              </a:rPr>
              <a:t>AP_INT_MAX_W </a:t>
            </a:r>
            <a:r>
              <a:rPr lang="zh-CN" altLang="en-US" sz="1400" dirty="0">
                <a:solidFill>
                  <a:srgbClr val="92D050"/>
                </a:solidFill>
                <a:latin typeface="Consolas" panose="020B0609020204030204" pitchFamily="49" charset="0"/>
              </a:rPr>
              <a:t>4096</a:t>
            </a:r>
            <a:r>
              <a:rPr lang="zh-CN" altLang="en-US" sz="1400" dirty="0">
                <a:latin typeface="Consolas" panose="020B0609020204030204" pitchFamily="49" charset="0"/>
              </a:rPr>
              <a:t> </a:t>
            </a:r>
            <a:r>
              <a:rPr lang="zh-CN" altLang="en-US" sz="1400" dirty="0">
                <a:solidFill>
                  <a:schemeClr val="accent6"/>
                </a:solidFill>
                <a:latin typeface="Consolas" panose="020B0609020204030204" pitchFamily="49" charset="0"/>
              </a:rPr>
              <a:t>// Must be defined before next line</a:t>
            </a:r>
          </a:p>
          <a:p>
            <a:r>
              <a:rPr lang="zh-CN" altLang="en-US" sz="1400" dirty="0">
                <a:solidFill>
                  <a:srgbClr val="C586C0"/>
                </a:solidFill>
                <a:latin typeface="Consolas" panose="020B0609020204030204" pitchFamily="49" charset="0"/>
              </a:rPr>
              <a:t>#include</a:t>
            </a:r>
            <a:r>
              <a:rPr lang="zh-CN" altLang="en-US" sz="1400" dirty="0">
                <a:solidFill>
                  <a:schemeClr val="accent4">
                    <a:lumMod val="75000"/>
                  </a:schemeClr>
                </a:solidFill>
                <a:latin typeface="Consolas" panose="020B0609020204030204" pitchFamily="49" charset="0"/>
              </a:rPr>
              <a:t> "ap_int.h"</a:t>
            </a:r>
          </a:p>
          <a:p>
            <a:r>
              <a:rPr lang="zh-CN" altLang="en-US" sz="1400" dirty="0">
                <a:latin typeface="Consolas" panose="020B0609020204030204" pitchFamily="49" charset="0"/>
              </a:rPr>
              <a:t>ap_int&lt;</a:t>
            </a:r>
            <a:r>
              <a:rPr lang="zh-CN" altLang="en-US" sz="1400" dirty="0">
                <a:solidFill>
                  <a:srgbClr val="92D050"/>
                </a:solidFill>
                <a:latin typeface="Consolas" panose="020B0609020204030204" pitchFamily="49" charset="0"/>
              </a:rPr>
              <a:t>4096</a:t>
            </a:r>
            <a:r>
              <a:rPr lang="zh-CN" altLang="en-US" sz="1400" dirty="0">
                <a:latin typeface="Consolas" panose="020B0609020204030204" pitchFamily="49" charset="0"/>
              </a:rPr>
              <a:t>&gt; very_wide_var;</a:t>
            </a:r>
          </a:p>
        </p:txBody>
      </p:sp>
      <p:sp>
        <p:nvSpPr>
          <p:cNvPr id="25" name="文本框 24">
            <a:extLst>
              <a:ext uri="{FF2B5EF4-FFF2-40B4-BE49-F238E27FC236}">
                <a16:creationId xmlns:a16="http://schemas.microsoft.com/office/drawing/2014/main" id="{5FA89ED4-6301-2A95-CE56-4B9E6E802503}"/>
              </a:ext>
            </a:extLst>
          </p:cNvPr>
          <p:cNvSpPr txBox="1"/>
          <p:nvPr/>
        </p:nvSpPr>
        <p:spPr>
          <a:xfrm>
            <a:off x="5922442" y="6226098"/>
            <a:ext cx="6234732" cy="523220"/>
          </a:xfrm>
          <a:prstGeom prst="rect">
            <a:avLst/>
          </a:prstGeom>
          <a:noFill/>
        </p:spPr>
        <p:txBody>
          <a:bodyPr wrap="square">
            <a:spAutoFit/>
          </a:bodyPr>
          <a:lstStyle/>
          <a:p>
            <a:r>
              <a:rPr lang="en-US" altLang="zh-CN" sz="1400" dirty="0" err="1">
                <a:latin typeface="Consolas" panose="020B0609020204030204" pitchFamily="49" charset="0"/>
              </a:rPr>
              <a:t>ap_uint</a:t>
            </a:r>
            <a:r>
              <a:rPr lang="en-US" altLang="zh-CN" sz="1400" dirty="0">
                <a:latin typeface="Consolas" panose="020B0609020204030204" pitchFamily="49" charset="0"/>
              </a:rPr>
              <a:t>&lt;96&gt; </a:t>
            </a:r>
            <a:r>
              <a:rPr lang="en-US" altLang="zh-CN" sz="1400" dirty="0" err="1">
                <a:latin typeface="Consolas" panose="020B0609020204030204" pitchFamily="49" charset="0"/>
              </a:rPr>
              <a:t>wide_var</a:t>
            </a:r>
            <a:r>
              <a:rPr lang="en-US" altLang="zh-CN" sz="1400" dirty="0">
                <a:latin typeface="Consolas" panose="020B0609020204030204" pitchFamily="49" charset="0"/>
              </a:rPr>
              <a:t>(“76543210fedcba9876543210”, 16);</a:t>
            </a:r>
          </a:p>
          <a:p>
            <a:r>
              <a:rPr lang="en-US" altLang="zh-CN" sz="1400" dirty="0" err="1">
                <a:latin typeface="Consolas" panose="020B0609020204030204" pitchFamily="49" charset="0"/>
              </a:rPr>
              <a:t>wide_var</a:t>
            </a:r>
            <a:r>
              <a:rPr lang="en-US" altLang="zh-CN" sz="1400" dirty="0">
                <a:latin typeface="Consolas" panose="020B0609020204030204" pitchFamily="49" charset="0"/>
              </a:rPr>
              <a:t> = </a:t>
            </a:r>
            <a:r>
              <a:rPr lang="en-US" altLang="zh-CN" sz="1400" dirty="0" err="1">
                <a:latin typeface="Consolas" panose="020B0609020204030204" pitchFamily="49" charset="0"/>
              </a:rPr>
              <a:t>ap_int</a:t>
            </a:r>
            <a:r>
              <a:rPr lang="en-US" altLang="zh-CN" sz="1400" dirty="0">
                <a:latin typeface="Consolas" panose="020B0609020204030204" pitchFamily="49" charset="0"/>
              </a:rPr>
              <a:t>&lt;96&gt;(“0123456789abcdef01234567”, 16);</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118170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4" name="文本框 3">
            <a:extLst>
              <a:ext uri="{FF2B5EF4-FFF2-40B4-BE49-F238E27FC236}">
                <a16:creationId xmlns:a16="http://schemas.microsoft.com/office/drawing/2014/main" id="{83C3E0D8-FC7F-6C48-3202-2582022DD776}"/>
              </a:ext>
            </a:extLst>
          </p:cNvPr>
          <p:cNvSpPr txBox="1"/>
          <p:nvPr/>
        </p:nvSpPr>
        <p:spPr>
          <a:xfrm>
            <a:off x="418289" y="1595021"/>
            <a:ext cx="6430380" cy="5262979"/>
          </a:xfrm>
          <a:prstGeom prst="rect">
            <a:avLst/>
          </a:prstGeom>
          <a:solidFill>
            <a:schemeClr val="bg1"/>
          </a:solidFill>
          <a:ln>
            <a:solidFill>
              <a:schemeClr val="tx1"/>
            </a:solidFill>
          </a:ln>
        </p:spPr>
        <p:txBody>
          <a:bodyPr wrap="square">
            <a:spAutoFit/>
          </a:bodyPr>
          <a:lstStyle/>
          <a:p>
            <a:r>
              <a:rPr lang="en-US" altLang="zh-CN" sz="1400" dirty="0">
                <a:solidFill>
                  <a:srgbClr val="C586C0"/>
                </a:solidFill>
                <a:latin typeface="Consolas" panose="020B0609020204030204" pitchFamily="49" charset="0"/>
              </a:rPr>
              <a:t>#define </a:t>
            </a:r>
            <a:r>
              <a:rPr lang="en-US" altLang="zh-CN" sz="1400" dirty="0">
                <a:solidFill>
                  <a:srgbClr val="569CD6"/>
                </a:solidFill>
                <a:latin typeface="Consolas" panose="020B0609020204030204" pitchFamily="49" charset="0"/>
              </a:rPr>
              <a:t>N</a:t>
            </a:r>
            <a:r>
              <a:rPr lang="en-US" altLang="zh-CN" sz="1400" dirty="0">
                <a:latin typeface="Consolas" panose="020B0609020204030204" pitchFamily="49" charset="0"/>
              </a:rPr>
              <a:t> 11</a:t>
            </a:r>
          </a:p>
          <a:p>
            <a:r>
              <a:rPr lang="en-US" altLang="zh-CN" sz="1400" dirty="0">
                <a:solidFill>
                  <a:srgbClr val="C586C0"/>
                </a:solidFill>
                <a:latin typeface="Consolas" panose="020B0609020204030204" pitchFamily="49" charset="0"/>
              </a:rPr>
              <a:t>#include </a:t>
            </a:r>
            <a:r>
              <a:rPr lang="en-US" altLang="zh-CN" sz="1400" dirty="0">
                <a:solidFill>
                  <a:schemeClr val="accent4">
                    <a:lumMod val="75000"/>
                  </a:schemeClr>
                </a:solidFill>
                <a:latin typeface="Consolas" panose="020B0609020204030204" pitchFamily="49" charset="0"/>
              </a:rPr>
              <a:t>"</a:t>
            </a:r>
            <a:r>
              <a:rPr lang="en-US" altLang="zh-CN" sz="1400" dirty="0" err="1">
                <a:solidFill>
                  <a:schemeClr val="accent4">
                    <a:lumMod val="75000"/>
                  </a:schemeClr>
                </a:solidFill>
                <a:latin typeface="Consolas" panose="020B0609020204030204" pitchFamily="49" charset="0"/>
              </a:rPr>
              <a:t>ap_int</a:t>
            </a:r>
            <a:r>
              <a:rPr lang="en-US" altLang="zh-CN" sz="1400" err="1">
                <a:solidFill>
                  <a:schemeClr val="accent4">
                    <a:lumMod val="75000"/>
                  </a:schemeClr>
                </a:solidFill>
                <a:latin typeface="Consolas" panose="020B0609020204030204" pitchFamily="49" charset="0"/>
              </a:rPr>
              <a:t>.</a:t>
            </a:r>
            <a:r>
              <a:rPr lang="en-US" altLang="zh-CN" sz="1400">
                <a:solidFill>
                  <a:schemeClr val="accent4">
                    <a:lumMod val="75000"/>
                  </a:schemeClr>
                </a:solidFill>
                <a:latin typeface="Consolas" panose="020B0609020204030204" pitchFamily="49" charset="0"/>
              </a:rPr>
              <a:t>h"</a:t>
            </a:r>
            <a:endParaRPr lang="en-US" altLang="zh-CN" sz="1400" dirty="0">
              <a:solidFill>
                <a:schemeClr val="accent4">
                  <a:lumMod val="75000"/>
                </a:schemeClr>
              </a:solidFill>
              <a:latin typeface="Consolas" panose="020B0609020204030204" pitchFamily="49" charset="0"/>
            </a:endParaRPr>
          </a:p>
          <a:p>
            <a:br>
              <a:rPr lang="en-US" altLang="zh-CN" sz="1400" dirty="0">
                <a:latin typeface="Consolas" panose="020B0609020204030204" pitchFamily="49" charset="0"/>
              </a:rPr>
            </a:br>
            <a:r>
              <a:rPr lang="en-US" altLang="zh-CN" sz="1400" dirty="0">
                <a:solidFill>
                  <a:schemeClr val="accent1"/>
                </a:solidFill>
                <a:latin typeface="Consolas" panose="020B0609020204030204" pitchFamily="49" charset="0"/>
              </a:rPr>
              <a:t>typedef int</a:t>
            </a:r>
            <a:r>
              <a:rPr lang="en-US" altLang="zh-CN" sz="1400" dirty="0">
                <a:latin typeface="Consolas" panose="020B0609020204030204" pitchFamily="49" charset="0"/>
              </a:rPr>
              <a:t> </a:t>
            </a:r>
            <a:r>
              <a:rPr lang="en-US" altLang="zh-CN" sz="1400" dirty="0" err="1">
                <a:solidFill>
                  <a:schemeClr val="accent6"/>
                </a:solidFill>
                <a:latin typeface="Consolas" panose="020B0609020204030204" pitchFamily="49" charset="0"/>
              </a:rPr>
              <a:t>coef_t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int</a:t>
            </a:r>
            <a:r>
              <a:rPr lang="en-US" altLang="zh-CN" sz="1400" dirty="0">
                <a:latin typeface="Consolas" panose="020B0609020204030204" pitchFamily="49" charset="0"/>
              </a:rPr>
              <a:t> </a:t>
            </a:r>
            <a:r>
              <a:rPr lang="en-US" altLang="zh-CN" sz="1400" dirty="0" err="1">
                <a:solidFill>
                  <a:schemeClr val="accent6"/>
                </a:solidFill>
                <a:latin typeface="Consolas" panose="020B0609020204030204" pitchFamily="49" charset="0"/>
              </a:rPr>
              <a:t>data_t</a:t>
            </a:r>
            <a:r>
              <a:rPr lang="en-US" altLang="zh-CN" sz="1400" dirty="0">
                <a:latin typeface="Consolas" panose="020B0609020204030204" pitchFamily="49" charset="0"/>
              </a:rPr>
              <a:t>;</a:t>
            </a:r>
          </a:p>
          <a:p>
            <a:r>
              <a:rPr lang="en-US" altLang="zh-CN" sz="1400" dirty="0">
                <a:solidFill>
                  <a:schemeClr val="accent1"/>
                </a:solidFill>
                <a:latin typeface="Consolas" panose="020B0609020204030204" pitchFamily="49" charset="0"/>
              </a:rPr>
              <a:t>typedef int </a:t>
            </a:r>
            <a:r>
              <a:rPr lang="en-US" altLang="zh-CN" sz="1400" dirty="0" err="1">
                <a:solidFill>
                  <a:schemeClr val="accent6"/>
                </a:solidFill>
                <a:latin typeface="Consolas" panose="020B0609020204030204" pitchFamily="49" charset="0"/>
              </a:rPr>
              <a:t>acc_t</a:t>
            </a:r>
            <a:r>
              <a:rPr lang="en-US" altLang="zh-CN" sz="1400" dirty="0">
                <a:latin typeface="Consolas" panose="020B0609020204030204" pitchFamily="49" charset="0"/>
              </a:rPr>
              <a:t>;</a:t>
            </a:r>
            <a:br>
              <a:rPr lang="en-US" altLang="zh-CN" sz="1400" dirty="0">
                <a:latin typeface="Consolas" panose="020B0609020204030204" pitchFamily="49" charset="0"/>
              </a:rPr>
            </a:br>
            <a:r>
              <a:rPr lang="en-US" altLang="zh-CN" sz="1400" dirty="0">
                <a:solidFill>
                  <a:schemeClr val="accent1"/>
                </a:solidFill>
                <a:latin typeface="Consolas" panose="020B0609020204030204" pitchFamily="49" charset="0"/>
              </a:rPr>
              <a:t>void</a:t>
            </a:r>
            <a:r>
              <a:rPr lang="en-US" altLang="zh-CN" sz="1400" dirty="0">
                <a:latin typeface="Consolas" panose="020B0609020204030204" pitchFamily="49" charset="0"/>
              </a:rPr>
              <a:t> fir(</a:t>
            </a:r>
            <a:r>
              <a:rPr lang="en-US" altLang="zh-CN" sz="1400" dirty="0" err="1">
                <a:solidFill>
                  <a:schemeClr val="accent6"/>
                </a:solidFill>
                <a:latin typeface="Consolas" panose="020B0609020204030204" pitchFamily="49" charset="0"/>
              </a:rPr>
              <a:t>data_t</a:t>
            </a:r>
            <a:r>
              <a:rPr lang="en-US" altLang="zh-CN" sz="1400" dirty="0">
                <a:latin typeface="Consolas" panose="020B0609020204030204" pitchFamily="49" charset="0"/>
              </a:rPr>
              <a:t> *y, </a:t>
            </a:r>
            <a:r>
              <a:rPr lang="en-US" altLang="zh-CN" sz="1400" dirty="0" err="1">
                <a:solidFill>
                  <a:schemeClr val="accent6"/>
                </a:solidFill>
                <a:latin typeface="Consolas" panose="020B0609020204030204" pitchFamily="49" charset="0"/>
              </a:rPr>
              <a:t>data_t</a:t>
            </a:r>
            <a:r>
              <a:rPr lang="en-US" altLang="zh-CN" sz="1400" dirty="0">
                <a:latin typeface="Consolas" panose="020B0609020204030204" pitchFamily="49" charset="0"/>
              </a:rPr>
              <a:t> x) {</a:t>
            </a:r>
          </a:p>
          <a:p>
            <a:r>
              <a:rPr lang="en-US" altLang="zh-CN" sz="1400" dirty="0">
                <a:latin typeface="Consolas" panose="020B0609020204030204" pitchFamily="49" charset="0"/>
              </a:rPr>
              <a:t>    </a:t>
            </a:r>
            <a:r>
              <a:rPr lang="en-US" altLang="zh-CN" sz="1400" dirty="0" err="1">
                <a:solidFill>
                  <a:schemeClr val="accent6"/>
                </a:solidFill>
                <a:latin typeface="Consolas" panose="020B0609020204030204" pitchFamily="49" charset="0"/>
              </a:rPr>
              <a:t>coef_t</a:t>
            </a:r>
            <a:r>
              <a:rPr lang="en-US" altLang="zh-CN" sz="1400" dirty="0">
                <a:latin typeface="Consolas" panose="020B0609020204030204" pitchFamily="49" charset="0"/>
              </a:rPr>
              <a:t> c[</a:t>
            </a:r>
            <a:r>
              <a:rPr lang="en-US" altLang="zh-CN" sz="1400" dirty="0">
                <a:solidFill>
                  <a:srgbClr val="569CD6"/>
                </a:solidFill>
                <a:latin typeface="Consolas" panose="020B0609020204030204" pitchFamily="49" charset="0"/>
              </a:rPr>
              <a:t>N</a:t>
            </a:r>
            <a:r>
              <a:rPr lang="en-US" altLang="zh-CN" sz="1400" dirty="0">
                <a:latin typeface="Consolas" panose="020B0609020204030204" pitchFamily="49" charset="0"/>
              </a:rPr>
              <a:t>] = {53, 0, -91, 0, 313, 500, 313, 0, -91, 0, 53};</a:t>
            </a:r>
          </a:p>
          <a:p>
            <a:r>
              <a:rPr lang="en-US" altLang="zh-CN" sz="1400" dirty="0">
                <a:latin typeface="Consolas" panose="020B0609020204030204" pitchFamily="49" charset="0"/>
              </a:rPr>
              <a:t>    </a:t>
            </a:r>
            <a:r>
              <a:rPr lang="en-US" altLang="zh-CN" sz="1400" dirty="0">
                <a:solidFill>
                  <a:schemeClr val="accent6"/>
                </a:solidFill>
                <a:latin typeface="Consolas" panose="020B0609020204030204" pitchFamily="49" charset="0"/>
              </a:rPr>
              <a:t>static</a:t>
            </a:r>
            <a:r>
              <a:rPr lang="en-US" altLang="zh-CN" sz="1400" dirty="0">
                <a:latin typeface="Consolas" panose="020B0609020204030204" pitchFamily="49" charset="0"/>
              </a:rPr>
              <a:t> </a:t>
            </a:r>
            <a:r>
              <a:rPr lang="en-US" altLang="zh-CN" sz="1400" dirty="0" err="1">
                <a:solidFill>
                  <a:schemeClr val="accent6"/>
                </a:solidFill>
                <a:latin typeface="Consolas" panose="020B0609020204030204" pitchFamily="49" charset="0"/>
              </a:rPr>
              <a:t>data_t</a:t>
            </a:r>
            <a:r>
              <a:rPr lang="en-US" altLang="zh-CN" sz="1400" dirty="0">
                <a:latin typeface="Consolas" panose="020B0609020204030204" pitchFamily="49" charset="0"/>
              </a:rPr>
              <a:t> </a:t>
            </a:r>
            <a:r>
              <a:rPr lang="en-US" altLang="zh-CN" sz="1400" dirty="0" err="1">
                <a:latin typeface="Consolas" panose="020B0609020204030204" pitchFamily="49" charset="0"/>
              </a:rPr>
              <a:t>shift_reg</a:t>
            </a:r>
            <a:r>
              <a:rPr lang="en-US" altLang="zh-CN" sz="1400" dirty="0">
                <a:latin typeface="Consolas" panose="020B0609020204030204" pitchFamily="49" charset="0"/>
              </a:rPr>
              <a:t>[N];</a:t>
            </a:r>
          </a:p>
          <a:p>
            <a:r>
              <a:rPr lang="en-US" altLang="zh-CN" sz="1400" dirty="0">
                <a:latin typeface="Consolas" panose="020B0609020204030204" pitchFamily="49" charset="0"/>
              </a:rPr>
              <a:t>    </a:t>
            </a:r>
            <a:r>
              <a:rPr lang="en-US" altLang="zh-CN" sz="1400" dirty="0" err="1">
                <a:solidFill>
                  <a:schemeClr val="accent6"/>
                </a:solidFill>
                <a:latin typeface="Consolas" panose="020B0609020204030204" pitchFamily="49" charset="0"/>
              </a:rPr>
              <a:t>acc_t</a:t>
            </a:r>
            <a:r>
              <a:rPr lang="en-US" altLang="zh-CN" sz="1400" dirty="0">
                <a:latin typeface="Consolas" panose="020B0609020204030204" pitchFamily="49" charset="0"/>
              </a:rPr>
              <a:t> acc;</a:t>
            </a:r>
          </a:p>
          <a:p>
            <a:r>
              <a:rPr lang="en-US" altLang="zh-CN" sz="1400" dirty="0">
                <a:latin typeface="Consolas" panose="020B0609020204030204" pitchFamily="49" charset="0"/>
              </a:rPr>
              <a:t>    </a:t>
            </a:r>
            <a:r>
              <a:rPr lang="en-US" altLang="zh-CN" sz="1400" dirty="0">
                <a:solidFill>
                  <a:schemeClr val="accent6"/>
                </a:solidFill>
                <a:latin typeface="Consolas" panose="020B0609020204030204" pitchFamily="49" charset="0"/>
              </a:rPr>
              <a:t>int</a:t>
            </a:r>
            <a:r>
              <a:rPr lang="en-US" altLang="zh-CN" sz="1400" dirty="0">
                <a:latin typeface="Consolas" panose="020B0609020204030204" pitchFamily="49" charset="0"/>
              </a:rPr>
              <a:t> </a:t>
            </a:r>
            <a:r>
              <a:rPr lang="en-US" altLang="zh-CN" sz="1400" dirty="0" err="1">
                <a:latin typeface="Consolas" panose="020B0609020204030204" pitchFamily="49" charset="0"/>
              </a:rPr>
              <a:t>i</a:t>
            </a:r>
            <a:r>
              <a:rPr lang="en-US" altLang="zh-CN" sz="1400" dirty="0">
                <a:latin typeface="Consolas" panose="020B0609020204030204" pitchFamily="49" charset="0"/>
              </a:rPr>
              <a:t>;</a:t>
            </a:r>
            <a:br>
              <a:rPr lang="en-US" altLang="zh-CN" sz="1400" dirty="0">
                <a:latin typeface="Consolas" panose="020B0609020204030204" pitchFamily="49" charset="0"/>
              </a:rPr>
            </a:br>
            <a:r>
              <a:rPr lang="en-US" altLang="zh-CN" sz="1400" dirty="0">
                <a:latin typeface="Consolas" panose="020B0609020204030204" pitchFamily="49" charset="0"/>
              </a:rPr>
              <a:t>    acc = 0;</a:t>
            </a:r>
          </a:p>
          <a:p>
            <a:r>
              <a:rPr lang="en-US" altLang="zh-CN" sz="1400" dirty="0" err="1">
                <a:latin typeface="Consolas" panose="020B0609020204030204" pitchFamily="49" charset="0"/>
              </a:rPr>
              <a:t>Shift_Accum_Loop</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a:solidFill>
                  <a:srgbClr val="C586C0"/>
                </a:solidFill>
                <a:latin typeface="Consolas" panose="020B0609020204030204" pitchFamily="49" charset="0"/>
              </a:rPr>
              <a:t>for</a:t>
            </a:r>
            <a:r>
              <a:rPr lang="en-US" altLang="zh-CN" sz="1400" dirty="0">
                <a:latin typeface="Consolas" panose="020B0609020204030204" pitchFamily="49" charset="0"/>
              </a:rPr>
              <a:t> (</a:t>
            </a:r>
            <a:r>
              <a:rPr lang="en-US" altLang="zh-CN" sz="1400" dirty="0" err="1">
                <a:latin typeface="Consolas" panose="020B0609020204030204" pitchFamily="49" charset="0"/>
              </a:rPr>
              <a:t>i</a:t>
            </a:r>
            <a:r>
              <a:rPr lang="en-US" altLang="zh-CN" sz="1400" dirty="0">
                <a:latin typeface="Consolas" panose="020B0609020204030204" pitchFamily="49" charset="0"/>
              </a:rPr>
              <a:t> = N - 1; </a:t>
            </a:r>
            <a:r>
              <a:rPr lang="en-US" altLang="zh-CN" sz="1400" dirty="0" err="1">
                <a:latin typeface="Consolas" panose="020B0609020204030204" pitchFamily="49" charset="0"/>
              </a:rPr>
              <a:t>i</a:t>
            </a:r>
            <a:r>
              <a:rPr lang="en-US" altLang="zh-CN" sz="1400" dirty="0">
                <a:latin typeface="Consolas" panose="020B0609020204030204" pitchFamily="49" charset="0"/>
              </a:rPr>
              <a:t> &gt;= 0; </a:t>
            </a:r>
            <a:r>
              <a:rPr lang="en-US" altLang="zh-CN" sz="1400" dirty="0" err="1">
                <a:latin typeface="Consolas" panose="020B0609020204030204" pitchFamily="49" charset="0"/>
              </a:rPr>
              <a:t>i</a:t>
            </a:r>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a:solidFill>
                  <a:srgbClr val="C586C0"/>
                </a:solidFill>
                <a:latin typeface="Consolas" panose="020B0609020204030204" pitchFamily="49" charset="0"/>
              </a:rPr>
              <a:t>if</a:t>
            </a:r>
            <a:r>
              <a:rPr lang="en-US" altLang="zh-CN" sz="1400" dirty="0">
                <a:latin typeface="Consolas" panose="020B0609020204030204" pitchFamily="49" charset="0"/>
              </a:rPr>
              <a:t> (</a:t>
            </a:r>
            <a:r>
              <a:rPr lang="en-US" altLang="zh-CN" sz="1400" dirty="0" err="1">
                <a:latin typeface="Consolas" panose="020B0609020204030204" pitchFamily="49" charset="0"/>
              </a:rPr>
              <a:t>i</a:t>
            </a:r>
            <a:r>
              <a:rPr lang="en-US" altLang="zh-CN" sz="1400" dirty="0">
                <a:latin typeface="Consolas" panose="020B0609020204030204" pitchFamily="49" charset="0"/>
              </a:rPr>
              <a:t> == 0) {</a:t>
            </a:r>
          </a:p>
          <a:p>
            <a:r>
              <a:rPr lang="en-US" altLang="zh-CN" sz="1400" dirty="0">
                <a:latin typeface="Consolas" panose="020B0609020204030204" pitchFamily="49" charset="0"/>
              </a:rPr>
              <a:t>            acc += x * c[0];</a:t>
            </a:r>
          </a:p>
          <a:p>
            <a:r>
              <a:rPr lang="en-US" altLang="zh-CN" sz="1400" dirty="0">
                <a:latin typeface="Consolas" panose="020B0609020204030204" pitchFamily="49" charset="0"/>
              </a:rPr>
              <a:t>            </a:t>
            </a:r>
            <a:r>
              <a:rPr lang="en-US" altLang="zh-CN" sz="1400" dirty="0" err="1">
                <a:latin typeface="Consolas" panose="020B0609020204030204" pitchFamily="49" charset="0"/>
              </a:rPr>
              <a:t>shift_reg</a:t>
            </a:r>
            <a:r>
              <a:rPr lang="en-US" altLang="zh-CN" sz="1400" dirty="0">
                <a:latin typeface="Consolas" panose="020B0609020204030204" pitchFamily="49" charset="0"/>
              </a:rPr>
              <a:t>[0] = x;</a:t>
            </a:r>
          </a:p>
          <a:p>
            <a:r>
              <a:rPr lang="en-US" altLang="zh-CN" sz="1400" dirty="0">
                <a:latin typeface="Consolas" panose="020B0609020204030204" pitchFamily="49" charset="0"/>
              </a:rPr>
              <a:t>        } </a:t>
            </a:r>
            <a:r>
              <a:rPr lang="en-US" altLang="zh-CN" sz="1400" dirty="0">
                <a:solidFill>
                  <a:srgbClr val="C586C0"/>
                </a:solidFill>
                <a:latin typeface="Consolas" panose="020B0609020204030204" pitchFamily="49" charset="0"/>
              </a:rPr>
              <a:t>else</a:t>
            </a:r>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- 1];</a:t>
            </a:r>
          </a:p>
          <a:p>
            <a:r>
              <a:rPr lang="en-US" altLang="zh-CN" sz="1400" dirty="0">
                <a:latin typeface="Consolas" panose="020B0609020204030204" pitchFamily="49" charset="0"/>
              </a:rPr>
              <a:t>            acc +=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c[</a:t>
            </a:r>
            <a:r>
              <a:rPr lang="en-US" altLang="zh-CN" sz="1400" dirty="0" err="1">
                <a:latin typeface="Consolas" panose="020B0609020204030204" pitchFamily="49" charset="0"/>
              </a:rPr>
              <a:t>i</a:t>
            </a:r>
            <a:r>
              <a:rPr lang="en-US" altLang="zh-CN" sz="1400" dirty="0">
                <a:latin typeface="Consolas" panose="020B0609020204030204" pitchFamily="49" charset="0"/>
              </a:rPr>
              <a:t>];</a:t>
            </a:r>
          </a:p>
          <a:p>
            <a:r>
              <a:rPr lang="en-US" altLang="zh-CN" sz="1400" dirty="0">
                <a:latin typeface="Consolas" panose="020B0609020204030204" pitchFamily="49" charset="0"/>
              </a:rPr>
              <a:t>        }</a:t>
            </a:r>
          </a:p>
          <a:p>
            <a:r>
              <a:rPr lang="en-US" altLang="zh-CN" sz="1400" dirty="0">
                <a:latin typeface="Consolas" panose="020B0609020204030204" pitchFamily="49" charset="0"/>
              </a:rPr>
              <a:t>    }</a:t>
            </a:r>
          </a:p>
          <a:p>
            <a:r>
              <a:rPr lang="en-US" altLang="zh-CN" sz="1400" dirty="0">
                <a:latin typeface="Consolas" panose="020B0609020204030204" pitchFamily="49" charset="0"/>
              </a:rPr>
              <a:t>    *y = acc;</a:t>
            </a:r>
          </a:p>
          <a:p>
            <a:r>
              <a:rPr lang="en-US" altLang="zh-CN" sz="1400" dirty="0">
                <a:latin typeface="Consolas" panose="020B0609020204030204" pitchFamily="49" charset="0"/>
              </a:rPr>
              <a:t>}</a:t>
            </a:r>
          </a:p>
        </p:txBody>
      </p:sp>
      <p:sp>
        <p:nvSpPr>
          <p:cNvPr id="9" name="文本框 8">
            <a:extLst>
              <a:ext uri="{FF2B5EF4-FFF2-40B4-BE49-F238E27FC236}">
                <a16:creationId xmlns:a16="http://schemas.microsoft.com/office/drawing/2014/main" id="{8DC9B329-FCEF-DEB0-AAB7-022891188352}"/>
              </a:ext>
            </a:extLst>
          </p:cNvPr>
          <p:cNvSpPr txBox="1"/>
          <p:nvPr/>
        </p:nvSpPr>
        <p:spPr>
          <a:xfrm>
            <a:off x="3545632" y="3401298"/>
            <a:ext cx="3303037" cy="954107"/>
          </a:xfrm>
          <a:prstGeom prst="rect">
            <a:avLst/>
          </a:prstGeom>
          <a:solidFill>
            <a:srgbClr val="CFD5EA"/>
          </a:solidFill>
        </p:spPr>
        <p:txBody>
          <a:bodyPr wrap="square" rtlCol="0">
            <a:spAutoFit/>
          </a:bodyPr>
          <a:lstStyle/>
          <a:p>
            <a:r>
              <a:rPr lang="en-US" altLang="zh-CN" sz="1400" i="1" dirty="0">
                <a:latin typeface="Georgia Pro" panose="020B0604020202020204" pitchFamily="18" charset="0"/>
              </a:rPr>
              <a:t>The label </a:t>
            </a:r>
            <a:r>
              <a:rPr lang="en-US" altLang="zh-CN" sz="1400" dirty="0" err="1">
                <a:highlight>
                  <a:srgbClr val="C0C0C0"/>
                </a:highlight>
                <a:latin typeface="Cascadia Mono" panose="020B0609020000020004" pitchFamily="49" charset="0"/>
                <a:cs typeface="Cascadia Mono" panose="020B0609020000020004" pitchFamily="49" charset="0"/>
              </a:rPr>
              <a:t>Shift_Accum_Loop</a:t>
            </a:r>
            <a:r>
              <a:rPr lang="en-US" altLang="zh-CN" sz="1400" dirty="0">
                <a:latin typeface="Cascadia Mono" panose="020B0609020000020004" pitchFamily="49" charset="0"/>
                <a:cs typeface="Cascadia Mono" panose="020B0609020000020004" pitchFamily="49" charset="0"/>
              </a:rPr>
              <a:t>:</a:t>
            </a:r>
            <a:r>
              <a:rPr lang="en-US" altLang="zh-CN" sz="1400" i="1" dirty="0">
                <a:latin typeface="Georgia Pro" panose="020B0604020202020204" pitchFamily="18" charset="0"/>
              </a:rPr>
              <a:t> is not necessary. However it can be useful for debugging. The Vitis HLS tool adds these labels into the views of the code.</a:t>
            </a:r>
            <a:endParaRPr lang="zh-CN" altLang="en-US" sz="1400" i="1" dirty="0">
              <a:latin typeface="Georgia Pro" panose="020B0604020202020204" pitchFamily="18" charset="0"/>
            </a:endParaRPr>
          </a:p>
        </p:txBody>
      </p:sp>
      <p:sp>
        <p:nvSpPr>
          <p:cNvPr id="10" name="文本框 9">
            <a:extLst>
              <a:ext uri="{FF2B5EF4-FFF2-40B4-BE49-F238E27FC236}">
                <a16:creationId xmlns:a16="http://schemas.microsoft.com/office/drawing/2014/main" id="{1447F758-B5D0-6BC5-7844-517701D76EF2}"/>
              </a:ext>
            </a:extLst>
          </p:cNvPr>
          <p:cNvSpPr txBox="1"/>
          <p:nvPr/>
        </p:nvSpPr>
        <p:spPr>
          <a:xfrm>
            <a:off x="2428662" y="1142995"/>
            <a:ext cx="2409634" cy="369332"/>
          </a:xfrm>
          <a:prstGeom prst="rect">
            <a:avLst/>
          </a:prstGeom>
          <a:noFill/>
        </p:spPr>
        <p:txBody>
          <a:bodyPr wrap="none" rtlCol="0">
            <a:spAutoFit/>
          </a:bodyPr>
          <a:lstStyle/>
          <a:p>
            <a:r>
              <a:rPr lang="en-US" altLang="zh-CN" b="1" dirty="0"/>
              <a:t>Base FIR Architecture</a:t>
            </a:r>
            <a:endParaRPr lang="zh-CN" altLang="en-US" b="1" dirty="0"/>
          </a:p>
        </p:txBody>
      </p:sp>
      <p:sp>
        <p:nvSpPr>
          <p:cNvPr id="11" name="文本框 10">
            <a:extLst>
              <a:ext uri="{FF2B5EF4-FFF2-40B4-BE49-F238E27FC236}">
                <a16:creationId xmlns:a16="http://schemas.microsoft.com/office/drawing/2014/main" id="{C2C8446D-98C1-1291-B642-06E9B0AD6234}"/>
              </a:ext>
            </a:extLst>
          </p:cNvPr>
          <p:cNvSpPr txBox="1"/>
          <p:nvPr/>
        </p:nvSpPr>
        <p:spPr>
          <a:xfrm>
            <a:off x="8143194" y="1142995"/>
            <a:ext cx="2754280" cy="369332"/>
          </a:xfrm>
          <a:prstGeom prst="rect">
            <a:avLst/>
          </a:prstGeom>
          <a:noFill/>
        </p:spPr>
        <p:txBody>
          <a:bodyPr wrap="none" rtlCol="0">
            <a:spAutoFit/>
          </a:bodyPr>
          <a:lstStyle/>
          <a:p>
            <a:r>
              <a:rPr lang="en-US" altLang="zh-CN" b="1" dirty="0"/>
              <a:t>Calculating Performance</a:t>
            </a:r>
            <a:endParaRPr lang="zh-CN" altLang="en-US" b="1" dirty="0"/>
          </a:p>
        </p:txBody>
      </p:sp>
      <p:sp>
        <p:nvSpPr>
          <p:cNvPr id="14" name="文本框 13">
            <a:extLst>
              <a:ext uri="{FF2B5EF4-FFF2-40B4-BE49-F238E27FC236}">
                <a16:creationId xmlns:a16="http://schemas.microsoft.com/office/drawing/2014/main" id="{48B14BF3-CF73-6DCA-F224-D92AA0F879B3}"/>
              </a:ext>
            </a:extLst>
          </p:cNvPr>
          <p:cNvSpPr txBox="1"/>
          <p:nvPr/>
        </p:nvSpPr>
        <p:spPr>
          <a:xfrm>
            <a:off x="6848669" y="1595021"/>
            <a:ext cx="5343331" cy="3693319"/>
          </a:xfrm>
          <a:prstGeom prst="rect">
            <a:avLst/>
          </a:prstGeom>
          <a:noFill/>
        </p:spPr>
        <p:txBody>
          <a:bodyPr wrap="square">
            <a:spAutoFit/>
          </a:bodyPr>
          <a:lstStyle/>
          <a:p>
            <a:pPr algn="just"/>
            <a:r>
              <a:rPr lang="en-US" altLang="zh-CN" dirty="0">
                <a:latin typeface="Georgia Pro" panose="02040502050405020303" pitchFamily="18" charset="0"/>
              </a:rPr>
              <a:t>I</a:t>
            </a:r>
            <a:r>
              <a:rPr lang="zh-CN" altLang="en-US" dirty="0">
                <a:latin typeface="Georgia Pro" panose="02040502050405020303" pitchFamily="18" charset="0"/>
              </a:rPr>
              <a:t>t is possible to specify a target frequency to the </a:t>
            </a:r>
            <a:r>
              <a:rPr lang="en-US" altLang="zh-CN" dirty="0">
                <a:latin typeface="Georgia Pro" panose="02040502050405020303" pitchFamily="18" charset="0"/>
              </a:rPr>
              <a:t>Vitis </a:t>
            </a:r>
            <a:r>
              <a:rPr lang="zh-CN" altLang="en-US" dirty="0">
                <a:latin typeface="Georgia Pro" panose="02040502050405020303" pitchFamily="18" charset="0"/>
              </a:rPr>
              <a:t>HLS tool using the </a:t>
            </a:r>
            <a:r>
              <a:rPr lang="zh-CN" altLang="en-US" sz="1600" dirty="0">
                <a:highlight>
                  <a:srgbClr val="C0C0C0"/>
                </a:highlight>
                <a:latin typeface="Cascadia Mono" panose="020B0609020000020004" pitchFamily="49" charset="0"/>
                <a:cs typeface="Cascadia Mono" panose="020B0609020000020004" pitchFamily="49" charset="0"/>
              </a:rPr>
              <a:t>create</a:t>
            </a:r>
            <a:r>
              <a:rPr lang="en-US" altLang="zh-CN" sz="1600" dirty="0">
                <a:highlight>
                  <a:srgbClr val="C0C0C0"/>
                </a:highlight>
                <a:latin typeface="Cascadia Mono" panose="020B0609020000020004" pitchFamily="49" charset="0"/>
                <a:cs typeface="Cascadia Mono" panose="020B0609020000020004" pitchFamily="49" charset="0"/>
              </a:rPr>
              <a:t>_</a:t>
            </a:r>
            <a:r>
              <a:rPr lang="zh-CN" altLang="en-US" sz="1600" dirty="0">
                <a:highlight>
                  <a:srgbClr val="C0C0C0"/>
                </a:highlight>
                <a:latin typeface="Cascadia Mono" panose="020B0609020000020004" pitchFamily="49" charset="0"/>
                <a:cs typeface="Cascadia Mono" panose="020B0609020000020004" pitchFamily="49" charset="0"/>
              </a:rPr>
              <a:t>clock</a:t>
            </a:r>
            <a:r>
              <a:rPr lang="zh-CN" altLang="en-US" dirty="0">
                <a:latin typeface="Georgia Pro" panose="02040502050405020303" pitchFamily="18" charset="0"/>
              </a:rPr>
              <a:t> tcl command. For example, the command </a:t>
            </a:r>
            <a:r>
              <a:rPr lang="zh-CN" altLang="en-US" sz="1600" dirty="0">
                <a:highlight>
                  <a:srgbClr val="C0C0C0"/>
                </a:highlight>
                <a:latin typeface="Cascadia Mono" panose="020B0609020000020004" pitchFamily="49" charset="0"/>
                <a:cs typeface="Cascadia Mono" panose="020B0609020000020004" pitchFamily="49" charset="0"/>
              </a:rPr>
              <a:t>create</a:t>
            </a:r>
            <a:r>
              <a:rPr lang="en-US" altLang="zh-CN" sz="1600" dirty="0">
                <a:highlight>
                  <a:srgbClr val="C0C0C0"/>
                </a:highlight>
                <a:latin typeface="Cascadia Mono" panose="020B0609020000020004" pitchFamily="49" charset="0"/>
                <a:cs typeface="Cascadia Mono" panose="020B0609020000020004" pitchFamily="49" charset="0"/>
              </a:rPr>
              <a:t>_</a:t>
            </a:r>
            <a:r>
              <a:rPr lang="zh-CN" altLang="en-US" sz="1600" dirty="0">
                <a:highlight>
                  <a:srgbClr val="C0C0C0"/>
                </a:highlight>
                <a:latin typeface="Cascadia Mono" panose="020B0609020000020004" pitchFamily="49" charset="0"/>
                <a:cs typeface="Cascadia Mono" panose="020B0609020000020004" pitchFamily="49" charset="0"/>
              </a:rPr>
              <a:t>clock −period 5</a:t>
            </a:r>
            <a:r>
              <a:rPr lang="zh-CN" altLang="en-US" dirty="0">
                <a:latin typeface="Georgia Pro" panose="02040502050405020303" pitchFamily="18" charset="0"/>
              </a:rPr>
              <a:t> directs the tool to target a clock period of 5 ns and equivalently a clock frequency of 200 MHz. </a:t>
            </a:r>
            <a:r>
              <a:rPr lang="en-US" altLang="zh-CN" dirty="0">
                <a:latin typeface="Georgia Pro" panose="02040502050405020303" pitchFamily="18" charset="0"/>
              </a:rPr>
              <a:t>Vitis HLS deals with clock frequency estimates including some margin to account for the fact that there is some error in the estimate. The goal of this margin is to ensure enough timing slack in the design that the generated RTL can be successfully placed and routed. This margin can be directly controlled using the </a:t>
            </a:r>
            <a:r>
              <a:rPr lang="en-US" altLang="zh-CN" sz="1600" dirty="0" err="1">
                <a:highlight>
                  <a:srgbClr val="C0C0C0"/>
                </a:highlight>
                <a:latin typeface="Cascadia Mono" panose="020B0609020000020004" pitchFamily="49" charset="0"/>
                <a:cs typeface="Cascadia Mono" panose="020B0609020000020004" pitchFamily="49" charset="0"/>
              </a:rPr>
              <a:t>set_clock_uncertainty</a:t>
            </a:r>
            <a:r>
              <a:rPr lang="en-US" altLang="zh-CN" dirty="0">
                <a:latin typeface="Georgia Pro" panose="02040502050405020303" pitchFamily="18" charset="0"/>
              </a:rPr>
              <a:t> TCL command.</a:t>
            </a:r>
            <a:endParaRPr lang="zh-CN" altLang="en-US" dirty="0">
              <a:latin typeface="Georgia Pro" panose="02040502050405020303" pitchFamily="18" charset="0"/>
            </a:endParaRPr>
          </a:p>
        </p:txBody>
      </p:sp>
    </p:spTree>
    <p:extLst>
      <p:ext uri="{BB962C8B-B14F-4D97-AF65-F5344CB8AC3E}">
        <p14:creationId xmlns:p14="http://schemas.microsoft.com/office/powerpoint/2010/main" val="282883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9C814230-92A1-FB4B-2E2B-98A4CF20A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5A5CA347-BD56-A151-EB40-86FBBE33C8B0}"/>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C8AFFCB-1C7D-4BA9-69CD-E81CCCBBFB04}"/>
              </a:ext>
            </a:extLst>
          </p:cNvPr>
          <p:cNvSpPr txBox="1"/>
          <p:nvPr/>
        </p:nvSpPr>
        <p:spPr>
          <a:xfrm>
            <a:off x="716869" y="255630"/>
            <a:ext cx="4471096" cy="646331"/>
          </a:xfrm>
          <a:prstGeom prst="rect">
            <a:avLst/>
          </a:prstGeom>
          <a:noFill/>
        </p:spPr>
        <p:txBody>
          <a:bodyPr wrap="none" rtlCol="0">
            <a:spAutoFit/>
          </a:bodyPr>
          <a:lstStyle/>
          <a:p>
            <a:r>
              <a:rPr lang="en-US" altLang="zh-CN" sz="3600" b="1" dirty="0"/>
              <a:t>High Level Synthesis</a:t>
            </a:r>
            <a:endParaRPr lang="zh-CN" altLang="en-US" sz="3600" b="1" dirty="0"/>
          </a:p>
        </p:txBody>
      </p:sp>
      <p:sp>
        <p:nvSpPr>
          <p:cNvPr id="2" name="文本框 1">
            <a:extLst>
              <a:ext uri="{FF2B5EF4-FFF2-40B4-BE49-F238E27FC236}">
                <a16:creationId xmlns:a16="http://schemas.microsoft.com/office/drawing/2014/main" id="{10D3D738-E7D4-280D-A850-F8FD7875C266}"/>
              </a:ext>
            </a:extLst>
          </p:cNvPr>
          <p:cNvSpPr txBox="1"/>
          <p:nvPr/>
        </p:nvSpPr>
        <p:spPr>
          <a:xfrm>
            <a:off x="2428662" y="1060301"/>
            <a:ext cx="2236510" cy="369332"/>
          </a:xfrm>
          <a:prstGeom prst="rect">
            <a:avLst/>
          </a:prstGeom>
          <a:noFill/>
        </p:spPr>
        <p:txBody>
          <a:bodyPr wrap="none" rtlCol="0">
            <a:spAutoFit/>
          </a:bodyPr>
          <a:lstStyle/>
          <a:p>
            <a:r>
              <a:rPr lang="en-US" altLang="zh-CN" b="1" dirty="0"/>
              <a:t>Operation Chaining</a:t>
            </a:r>
            <a:endParaRPr lang="zh-CN" altLang="en-US" b="1" dirty="0"/>
          </a:p>
        </p:txBody>
      </p:sp>
      <p:pic>
        <p:nvPicPr>
          <p:cNvPr id="4" name="Picture 2" descr="mac">
            <a:extLst>
              <a:ext uri="{FF2B5EF4-FFF2-40B4-BE49-F238E27FC236}">
                <a16:creationId xmlns:a16="http://schemas.microsoft.com/office/drawing/2014/main" id="{50C7B78F-C989-1E97-63DE-1D04701E7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289" y="1394966"/>
            <a:ext cx="6705600" cy="32956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F11F45DA-8445-EDAD-FF86-B280E6E7E6F9}"/>
              </a:ext>
            </a:extLst>
          </p:cNvPr>
          <p:cNvSpPr txBox="1"/>
          <p:nvPr/>
        </p:nvSpPr>
        <p:spPr>
          <a:xfrm>
            <a:off x="418289" y="5059948"/>
            <a:ext cx="3659189" cy="1600438"/>
          </a:xfrm>
          <a:prstGeom prst="rect">
            <a:avLst/>
          </a:prstGeom>
          <a:solidFill>
            <a:schemeClr val="bg1"/>
          </a:solidFill>
          <a:ln>
            <a:solidFill>
              <a:schemeClr val="tx1"/>
            </a:solidFill>
          </a:ln>
        </p:spPr>
        <p:txBody>
          <a:bodyPr wrap="square">
            <a:spAutoFit/>
          </a:bodyPr>
          <a:lstStyle/>
          <a:p>
            <a:r>
              <a:rPr lang="en-US" altLang="zh-CN" sz="1400" dirty="0" err="1">
                <a:latin typeface="Consolas" panose="020B0609020204030204" pitchFamily="49" charset="0"/>
              </a:rPr>
              <a:t>Shift_Accum_Loop</a:t>
            </a:r>
            <a:r>
              <a:rPr lang="en-US" altLang="zh-CN" sz="1400" dirty="0">
                <a:latin typeface="Consolas" panose="020B0609020204030204" pitchFamily="49" charset="0"/>
              </a:rPr>
              <a:t>:</a:t>
            </a:r>
          </a:p>
          <a:p>
            <a:r>
              <a:rPr lang="en-US" altLang="zh-CN" sz="1400" dirty="0">
                <a:solidFill>
                  <a:srgbClr val="C586C0"/>
                </a:solidFill>
                <a:latin typeface="Consolas" panose="020B0609020204030204" pitchFamily="49" charset="0"/>
              </a:rPr>
              <a:t>for</a:t>
            </a:r>
            <a:r>
              <a:rPr lang="en-US" altLang="zh-CN" sz="1400" dirty="0">
                <a:latin typeface="Consolas" panose="020B0609020204030204" pitchFamily="49" charset="0"/>
              </a:rPr>
              <a:t> (</a:t>
            </a:r>
            <a:r>
              <a:rPr lang="en-US" altLang="zh-CN" sz="1400" dirty="0" err="1">
                <a:latin typeface="Consolas" panose="020B0609020204030204" pitchFamily="49" charset="0"/>
              </a:rPr>
              <a:t>i</a:t>
            </a:r>
            <a:r>
              <a:rPr lang="en-US" altLang="zh-CN" sz="1400" dirty="0">
                <a:latin typeface="Consolas" panose="020B0609020204030204" pitchFamily="49" charset="0"/>
              </a:rPr>
              <a:t> = N - 1; </a:t>
            </a:r>
            <a:r>
              <a:rPr lang="en-US" altLang="zh-CN" sz="1400" dirty="0" err="1">
                <a:latin typeface="Consolas" panose="020B0609020204030204" pitchFamily="49" charset="0"/>
              </a:rPr>
              <a:t>i</a:t>
            </a:r>
            <a:r>
              <a:rPr lang="en-US" altLang="zh-CN" sz="1400" dirty="0">
                <a:latin typeface="Consolas" panose="020B0609020204030204" pitchFamily="49" charset="0"/>
              </a:rPr>
              <a:t> &gt; 0; </a:t>
            </a:r>
            <a:r>
              <a:rPr lang="en-US" altLang="zh-CN" sz="1400" dirty="0" err="1">
                <a:latin typeface="Consolas" panose="020B0609020204030204" pitchFamily="49" charset="0"/>
              </a:rPr>
              <a:t>i</a:t>
            </a:r>
            <a:r>
              <a:rPr lang="en-US" altLang="zh-CN" sz="1400" dirty="0">
                <a:latin typeface="Consolas" panose="020B0609020204030204" pitchFamily="49" charset="0"/>
              </a:rPr>
              <a:t>--) {</a:t>
            </a:r>
          </a:p>
          <a:p>
            <a:r>
              <a:rPr lang="en-US" altLang="zh-CN" sz="1400" dirty="0">
                <a:latin typeface="Consolas" panose="020B0609020204030204" pitchFamily="49" charset="0"/>
              </a:rPr>
              <a:t>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- 1];</a:t>
            </a:r>
          </a:p>
          <a:p>
            <a:r>
              <a:rPr lang="en-US" altLang="zh-CN" sz="1400" dirty="0">
                <a:latin typeface="Consolas" panose="020B0609020204030204" pitchFamily="49" charset="0"/>
              </a:rPr>
              <a:t>    acc += </a:t>
            </a:r>
            <a:r>
              <a:rPr lang="en-US" altLang="zh-CN" sz="1400" dirty="0" err="1">
                <a:latin typeface="Consolas" panose="020B0609020204030204" pitchFamily="49" charset="0"/>
              </a:rPr>
              <a:t>shift_reg</a:t>
            </a:r>
            <a:r>
              <a:rPr lang="en-US" altLang="zh-CN" sz="1400" dirty="0">
                <a:latin typeface="Consolas" panose="020B0609020204030204" pitchFamily="49" charset="0"/>
              </a:rPr>
              <a:t>[</a:t>
            </a:r>
            <a:r>
              <a:rPr lang="en-US" altLang="zh-CN" sz="1400" dirty="0" err="1">
                <a:latin typeface="Consolas" panose="020B0609020204030204" pitchFamily="49" charset="0"/>
              </a:rPr>
              <a:t>i</a:t>
            </a:r>
            <a:r>
              <a:rPr lang="en-US" altLang="zh-CN" sz="1400" dirty="0">
                <a:latin typeface="Consolas" panose="020B0609020204030204" pitchFamily="49" charset="0"/>
              </a:rPr>
              <a:t>] * c[</a:t>
            </a:r>
            <a:r>
              <a:rPr lang="en-US" altLang="zh-CN" sz="1400" dirty="0" err="1">
                <a:latin typeface="Consolas" panose="020B0609020204030204" pitchFamily="49" charset="0"/>
              </a:rPr>
              <a:t>i</a:t>
            </a:r>
            <a:r>
              <a:rPr lang="en-US" altLang="zh-CN" sz="1400" dirty="0">
                <a:latin typeface="Consolas" panose="020B0609020204030204" pitchFamily="49" charset="0"/>
              </a:rPr>
              <a:t>];</a:t>
            </a:r>
          </a:p>
          <a:p>
            <a:r>
              <a:rPr lang="en-US" altLang="zh-CN" sz="1400" dirty="0">
                <a:latin typeface="Consolas" panose="020B0609020204030204" pitchFamily="49" charset="0"/>
              </a:rPr>
              <a:t>}</a:t>
            </a:r>
          </a:p>
          <a:p>
            <a:r>
              <a:rPr lang="en-US" altLang="zh-CN" sz="1400" dirty="0">
                <a:latin typeface="Consolas" panose="020B0609020204030204" pitchFamily="49" charset="0"/>
              </a:rPr>
              <a:t>acc += x * c[0];</a:t>
            </a:r>
          </a:p>
          <a:p>
            <a:r>
              <a:rPr lang="en-US" altLang="zh-CN" sz="1400" dirty="0" err="1">
                <a:latin typeface="Consolas" panose="020B0609020204030204" pitchFamily="49" charset="0"/>
              </a:rPr>
              <a:t>shift_reg</a:t>
            </a:r>
            <a:r>
              <a:rPr lang="en-US" altLang="zh-CN" sz="1400" dirty="0">
                <a:latin typeface="Consolas" panose="020B0609020204030204" pitchFamily="49" charset="0"/>
              </a:rPr>
              <a:t>[0] = x;</a:t>
            </a:r>
          </a:p>
        </p:txBody>
      </p:sp>
      <p:sp>
        <p:nvSpPr>
          <p:cNvPr id="11" name="文本框 10">
            <a:extLst>
              <a:ext uri="{FF2B5EF4-FFF2-40B4-BE49-F238E27FC236}">
                <a16:creationId xmlns:a16="http://schemas.microsoft.com/office/drawing/2014/main" id="{2A7F51A5-08B1-5143-5B33-5096D106D39B}"/>
              </a:ext>
            </a:extLst>
          </p:cNvPr>
          <p:cNvSpPr txBox="1"/>
          <p:nvPr/>
        </p:nvSpPr>
        <p:spPr>
          <a:xfrm>
            <a:off x="2102597" y="5944982"/>
            <a:ext cx="5125150" cy="584775"/>
          </a:xfrm>
          <a:prstGeom prst="rect">
            <a:avLst/>
          </a:prstGeom>
          <a:noFill/>
          <a:ln>
            <a:noFill/>
            <a:prstDash val="sysDot"/>
          </a:ln>
        </p:spPr>
        <p:txBody>
          <a:bodyPr wrap="square">
            <a:spAutoFit/>
          </a:bodyPr>
          <a:lstStyle/>
          <a:p>
            <a:r>
              <a:rPr lang="en-US" altLang="zh-CN" sz="1600" i="1" dirty="0">
                <a:highlight>
                  <a:srgbClr val="CFD5EA"/>
                </a:highlight>
                <a:latin typeface="Georgia Pro" panose="02040502050405020303" pitchFamily="18" charset="0"/>
              </a:rPr>
              <a:t>R</a:t>
            </a:r>
            <a:r>
              <a:rPr lang="zh-CN" altLang="en-US" sz="1600" i="1" dirty="0">
                <a:highlight>
                  <a:srgbClr val="CFD5EA"/>
                </a:highlight>
                <a:latin typeface="Georgia Pro" panose="02040502050405020303" pitchFamily="18" charset="0"/>
              </a:rPr>
              <a:t>emoving the conditional statement from the </a:t>
            </a:r>
            <a:r>
              <a:rPr lang="zh-CN" altLang="en-US" sz="1400" dirty="0">
                <a:highlight>
                  <a:srgbClr val="C0C0C0"/>
                </a:highlight>
                <a:latin typeface="Cascadia Mono" panose="020B0609020000020004" pitchFamily="49" charset="0"/>
                <a:cs typeface="Cascadia Mono" panose="020B0609020000020004" pitchFamily="49" charset="0"/>
              </a:rPr>
              <a:t>for</a:t>
            </a:r>
            <a:r>
              <a:rPr lang="zh-CN" altLang="en-US" sz="1600" i="1" dirty="0">
                <a:highlight>
                  <a:srgbClr val="CFD5EA"/>
                </a:highlight>
                <a:latin typeface="Georgia Pro" panose="02040502050405020303" pitchFamily="18" charset="0"/>
              </a:rPr>
              <a:t> loop creates a more efficient hardware implementation.</a:t>
            </a:r>
          </a:p>
        </p:txBody>
      </p:sp>
      <p:sp>
        <p:nvSpPr>
          <p:cNvPr id="13" name="文本框 12">
            <a:extLst>
              <a:ext uri="{FF2B5EF4-FFF2-40B4-BE49-F238E27FC236}">
                <a16:creationId xmlns:a16="http://schemas.microsoft.com/office/drawing/2014/main" id="{BB44952E-860E-93D7-F43E-60D4E1979E77}"/>
              </a:ext>
            </a:extLst>
          </p:cNvPr>
          <p:cNvSpPr txBox="1"/>
          <p:nvPr/>
        </p:nvSpPr>
        <p:spPr>
          <a:xfrm>
            <a:off x="2707584" y="4690616"/>
            <a:ext cx="1678665" cy="369332"/>
          </a:xfrm>
          <a:prstGeom prst="rect">
            <a:avLst/>
          </a:prstGeom>
          <a:noFill/>
        </p:spPr>
        <p:txBody>
          <a:bodyPr wrap="none" rtlCol="0">
            <a:spAutoFit/>
          </a:bodyPr>
          <a:lstStyle/>
          <a:p>
            <a:r>
              <a:rPr lang="en-US" altLang="zh-CN" b="1" dirty="0"/>
              <a:t>Code Hoisting</a:t>
            </a:r>
            <a:endParaRPr lang="zh-CN" altLang="en-US" b="1" dirty="0"/>
          </a:p>
        </p:txBody>
      </p:sp>
      <p:sp>
        <p:nvSpPr>
          <p:cNvPr id="14" name="文本框 13">
            <a:extLst>
              <a:ext uri="{FF2B5EF4-FFF2-40B4-BE49-F238E27FC236}">
                <a16:creationId xmlns:a16="http://schemas.microsoft.com/office/drawing/2014/main" id="{F91ABC54-AC2C-56E7-B4DC-7353B9766176}"/>
              </a:ext>
            </a:extLst>
          </p:cNvPr>
          <p:cNvSpPr txBox="1"/>
          <p:nvPr/>
        </p:nvSpPr>
        <p:spPr>
          <a:xfrm>
            <a:off x="9020987" y="1060301"/>
            <a:ext cx="1484702" cy="369332"/>
          </a:xfrm>
          <a:prstGeom prst="rect">
            <a:avLst/>
          </a:prstGeom>
          <a:noFill/>
        </p:spPr>
        <p:txBody>
          <a:bodyPr wrap="none" rtlCol="0">
            <a:spAutoFit/>
          </a:bodyPr>
          <a:lstStyle/>
          <a:p>
            <a:r>
              <a:rPr lang="en-US" altLang="zh-CN" b="1" dirty="0"/>
              <a:t>Loop Fission</a:t>
            </a:r>
            <a:endParaRPr lang="zh-CN" altLang="en-US" b="1" dirty="0"/>
          </a:p>
        </p:txBody>
      </p:sp>
      <p:sp>
        <p:nvSpPr>
          <p:cNvPr id="15" name="文本框 14">
            <a:extLst>
              <a:ext uri="{FF2B5EF4-FFF2-40B4-BE49-F238E27FC236}">
                <a16:creationId xmlns:a16="http://schemas.microsoft.com/office/drawing/2014/main" id="{A096B89F-AA74-583D-B18B-3B13B302FB3A}"/>
              </a:ext>
            </a:extLst>
          </p:cNvPr>
          <p:cNvSpPr txBox="1"/>
          <p:nvPr/>
        </p:nvSpPr>
        <p:spPr>
          <a:xfrm>
            <a:off x="7933743" y="1475352"/>
            <a:ext cx="3659189" cy="2462213"/>
          </a:xfrm>
          <a:prstGeom prst="rect">
            <a:avLst/>
          </a:prstGeom>
          <a:solidFill>
            <a:schemeClr val="bg1"/>
          </a:solidFill>
          <a:ln>
            <a:solidFill>
              <a:schemeClr val="tx1"/>
            </a:solidFill>
          </a:ln>
        </p:spPr>
        <p:txBody>
          <a:bodyPr wrap="square">
            <a:spAutoFit/>
          </a:bodyPr>
          <a:lstStyle/>
          <a:p>
            <a:r>
              <a:rPr lang="nn-NO" altLang="zh-CN" sz="1400" dirty="0">
                <a:latin typeface="Consolas" panose="020B0609020204030204" pitchFamily="49" charset="0"/>
              </a:rPr>
              <a:t>TDL:</a:t>
            </a:r>
          </a:p>
          <a:p>
            <a:r>
              <a:rPr lang="nn-NO" altLang="zh-CN" sz="1400" dirty="0">
                <a:solidFill>
                  <a:srgbClr val="C586C0"/>
                </a:solidFill>
                <a:latin typeface="Consolas" panose="020B0609020204030204" pitchFamily="49" charset="0"/>
              </a:rPr>
              <a:t>for</a:t>
            </a:r>
            <a:r>
              <a:rPr lang="nn-NO" altLang="zh-CN" sz="1400" dirty="0">
                <a:latin typeface="Consolas" panose="020B0609020204030204" pitchFamily="49" charset="0"/>
              </a:rPr>
              <a:t> (i = N - 1; i &gt; 0; i--) {</a:t>
            </a:r>
          </a:p>
          <a:p>
            <a:r>
              <a:rPr lang="nn-NO" altLang="zh-CN" sz="1400" dirty="0">
                <a:latin typeface="Consolas" panose="020B0609020204030204" pitchFamily="49" charset="0"/>
              </a:rPr>
              <a:t>    shift_reg[i] = shift_reg[i - 1];</a:t>
            </a:r>
          </a:p>
          <a:p>
            <a:r>
              <a:rPr lang="nn-NO" altLang="zh-CN" sz="1400" dirty="0">
                <a:latin typeface="Consolas" panose="020B0609020204030204" pitchFamily="49" charset="0"/>
              </a:rPr>
              <a:t>}</a:t>
            </a:r>
          </a:p>
          <a:p>
            <a:r>
              <a:rPr lang="nn-NO" altLang="zh-CN" sz="1400" dirty="0">
                <a:latin typeface="Consolas" panose="020B0609020204030204" pitchFamily="49" charset="0"/>
              </a:rPr>
              <a:t>shift_reg[0] = x;</a:t>
            </a:r>
          </a:p>
          <a:p>
            <a:br>
              <a:rPr lang="nn-NO" altLang="zh-CN" sz="1400" dirty="0">
                <a:latin typeface="Consolas" panose="020B0609020204030204" pitchFamily="49" charset="0"/>
              </a:rPr>
            </a:br>
            <a:r>
              <a:rPr lang="nn-NO" altLang="zh-CN" sz="1400" dirty="0">
                <a:latin typeface="Consolas" panose="020B0609020204030204" pitchFamily="49" charset="0"/>
              </a:rPr>
              <a:t>acc = 0;</a:t>
            </a:r>
          </a:p>
          <a:p>
            <a:r>
              <a:rPr lang="nn-NO" altLang="zh-CN" sz="1400" dirty="0">
                <a:latin typeface="Consolas" panose="020B0609020204030204" pitchFamily="49" charset="0"/>
              </a:rPr>
              <a:t>MAC:</a:t>
            </a:r>
          </a:p>
          <a:p>
            <a:r>
              <a:rPr lang="nn-NO" altLang="zh-CN" sz="1400" dirty="0">
                <a:solidFill>
                  <a:srgbClr val="C586C0"/>
                </a:solidFill>
                <a:latin typeface="Consolas" panose="020B0609020204030204" pitchFamily="49" charset="0"/>
              </a:rPr>
              <a:t>for</a:t>
            </a:r>
            <a:r>
              <a:rPr lang="nn-NO" altLang="zh-CN" sz="1400" dirty="0">
                <a:latin typeface="Consolas" panose="020B0609020204030204" pitchFamily="49" charset="0"/>
              </a:rPr>
              <a:t> (i = N - 1; i &gt;= 0; i--) {</a:t>
            </a:r>
          </a:p>
          <a:p>
            <a:r>
              <a:rPr lang="nn-NO" altLang="zh-CN" sz="1400" dirty="0">
                <a:latin typeface="Consolas" panose="020B0609020204030204" pitchFamily="49" charset="0"/>
              </a:rPr>
              <a:t>    acc += shift_reg[i] * c[i];</a:t>
            </a:r>
          </a:p>
          <a:p>
            <a:r>
              <a:rPr lang="nn-NO" altLang="zh-CN" sz="1400" dirty="0">
                <a:latin typeface="Consolas" panose="020B0609020204030204" pitchFamily="49" charset="0"/>
              </a:rPr>
              <a:t>}</a:t>
            </a:r>
          </a:p>
        </p:txBody>
      </p:sp>
      <p:sp>
        <p:nvSpPr>
          <p:cNvPr id="16" name="文本框 15">
            <a:extLst>
              <a:ext uri="{FF2B5EF4-FFF2-40B4-BE49-F238E27FC236}">
                <a16:creationId xmlns:a16="http://schemas.microsoft.com/office/drawing/2014/main" id="{ECBD39B8-14EA-A44F-4859-3E2A519CA9B7}"/>
              </a:ext>
            </a:extLst>
          </p:cNvPr>
          <p:cNvSpPr txBox="1"/>
          <p:nvPr/>
        </p:nvSpPr>
        <p:spPr>
          <a:xfrm>
            <a:off x="9816598" y="1476467"/>
            <a:ext cx="1776334" cy="307777"/>
          </a:xfrm>
          <a:prstGeom prst="rect">
            <a:avLst/>
          </a:prstGeom>
          <a:solidFill>
            <a:srgbClr val="CFD5EA"/>
          </a:solidFill>
        </p:spPr>
        <p:txBody>
          <a:bodyPr wrap="square" rtlCol="0">
            <a:spAutoFit/>
          </a:bodyPr>
          <a:lstStyle/>
          <a:p>
            <a:r>
              <a:rPr lang="en-US" altLang="zh-CN" sz="1400" i="1" dirty="0">
                <a:latin typeface="Georgia Pro" panose="020B0604020202020204" pitchFamily="18" charset="0"/>
              </a:rPr>
              <a:t>Tapped Delay Line</a:t>
            </a:r>
            <a:endParaRPr lang="zh-CN" altLang="en-US" sz="1400" i="1" dirty="0">
              <a:latin typeface="Georgia Pro" panose="020B0604020202020204" pitchFamily="18" charset="0"/>
            </a:endParaRPr>
          </a:p>
        </p:txBody>
      </p:sp>
      <p:sp>
        <p:nvSpPr>
          <p:cNvPr id="17" name="文本框 16">
            <a:extLst>
              <a:ext uri="{FF2B5EF4-FFF2-40B4-BE49-F238E27FC236}">
                <a16:creationId xmlns:a16="http://schemas.microsoft.com/office/drawing/2014/main" id="{E8FCF67A-506A-1639-5849-FAF0AA8850AD}"/>
              </a:ext>
            </a:extLst>
          </p:cNvPr>
          <p:cNvSpPr txBox="1"/>
          <p:nvPr/>
        </p:nvSpPr>
        <p:spPr>
          <a:xfrm>
            <a:off x="9737731" y="2952506"/>
            <a:ext cx="1855201" cy="307777"/>
          </a:xfrm>
          <a:prstGeom prst="rect">
            <a:avLst/>
          </a:prstGeom>
          <a:solidFill>
            <a:srgbClr val="CFD5EA"/>
          </a:solidFill>
        </p:spPr>
        <p:txBody>
          <a:bodyPr wrap="square" rtlCol="0">
            <a:spAutoFit/>
          </a:bodyPr>
          <a:lstStyle/>
          <a:p>
            <a:r>
              <a:rPr lang="en-US" altLang="zh-CN" sz="1400" i="1" dirty="0">
                <a:latin typeface="Georgia Pro" panose="020B0604020202020204" pitchFamily="18" charset="0"/>
              </a:rPr>
              <a:t>Multiply Accumulate</a:t>
            </a:r>
            <a:endParaRPr lang="zh-CN" altLang="en-US" sz="1400" i="1" dirty="0">
              <a:latin typeface="Georgia Pro" panose="020B0604020202020204" pitchFamily="18" charset="0"/>
            </a:endParaRPr>
          </a:p>
        </p:txBody>
      </p:sp>
      <p:sp>
        <p:nvSpPr>
          <p:cNvPr id="19" name="文本框 18">
            <a:extLst>
              <a:ext uri="{FF2B5EF4-FFF2-40B4-BE49-F238E27FC236}">
                <a16:creationId xmlns:a16="http://schemas.microsoft.com/office/drawing/2014/main" id="{81A155A9-E144-D661-1878-5894E6045427}"/>
              </a:ext>
            </a:extLst>
          </p:cNvPr>
          <p:cNvSpPr txBox="1"/>
          <p:nvPr/>
        </p:nvSpPr>
        <p:spPr>
          <a:xfrm>
            <a:off x="7123889" y="3951505"/>
            <a:ext cx="5155196" cy="2862322"/>
          </a:xfrm>
          <a:prstGeom prst="rect">
            <a:avLst/>
          </a:prstGeom>
          <a:noFill/>
        </p:spPr>
        <p:txBody>
          <a:bodyPr wrap="square">
            <a:spAutoFit/>
          </a:bodyPr>
          <a:lstStyle/>
          <a:p>
            <a:r>
              <a:rPr lang="zh-CN" altLang="en-US" dirty="0">
                <a:latin typeface="Georgia Pro" panose="02040502050405020303" pitchFamily="18" charset="0"/>
              </a:rPr>
              <a:t>Loop fission alone often does not provide a more efficient hardware implementation. However, it allows each of the loops to be optimized independently, which could lead to better results than optimizing the single, original </a:t>
            </a:r>
            <a:r>
              <a:rPr lang="zh-CN" altLang="en-US" sz="1600" dirty="0">
                <a:highlight>
                  <a:srgbClr val="C0C0C0"/>
                </a:highlight>
                <a:latin typeface="Cascadia Mono" panose="020B0609020000020004" pitchFamily="49" charset="0"/>
                <a:cs typeface="Cascadia Mono" panose="020B0609020000020004" pitchFamily="49" charset="0"/>
              </a:rPr>
              <a:t>for</a:t>
            </a:r>
            <a:r>
              <a:rPr lang="zh-CN" altLang="en-US" dirty="0">
                <a:latin typeface="Georgia Pro" panose="02040502050405020303" pitchFamily="18" charset="0"/>
              </a:rPr>
              <a:t> loop.</a:t>
            </a:r>
            <a:endParaRPr lang="en-US" altLang="zh-CN" dirty="0">
              <a:latin typeface="Georgia Pro" panose="02040502050405020303" pitchFamily="18" charset="0"/>
            </a:endParaRPr>
          </a:p>
          <a:p>
            <a:endParaRPr lang="en-US" altLang="zh-CN" dirty="0">
              <a:latin typeface="Georgia Pro" panose="02040502050405020303" pitchFamily="18" charset="0"/>
            </a:endParaRPr>
          </a:p>
          <a:p>
            <a:r>
              <a:rPr lang="zh-CN" altLang="en-US" dirty="0">
                <a:latin typeface="Georgia Pro" panose="02040502050405020303" pitchFamily="18" charset="0"/>
              </a:rPr>
              <a:t>The reverse is also true; merging two (or more) </a:t>
            </a:r>
            <a:r>
              <a:rPr lang="zh-CN" altLang="en-US" sz="1600" dirty="0">
                <a:highlight>
                  <a:srgbClr val="C0C0C0"/>
                </a:highlight>
                <a:latin typeface="Cascadia Mono" panose="020B0609020000020004" pitchFamily="49" charset="0"/>
                <a:cs typeface="Cascadia Mono" panose="020B0609020000020004" pitchFamily="49" charset="0"/>
              </a:rPr>
              <a:t>for</a:t>
            </a:r>
            <a:r>
              <a:rPr lang="zh-CN" altLang="en-US" dirty="0">
                <a:latin typeface="Georgia Pro" panose="02040502050405020303" pitchFamily="18" charset="0"/>
              </a:rPr>
              <a:t> loops into one </a:t>
            </a:r>
            <a:r>
              <a:rPr lang="zh-CN" altLang="en-US" sz="1600" dirty="0">
                <a:highlight>
                  <a:srgbClr val="C0C0C0"/>
                </a:highlight>
                <a:latin typeface="Cascadia Mono" panose="020B0609020000020004" pitchFamily="49" charset="0"/>
                <a:cs typeface="Cascadia Mono" panose="020B0609020000020004" pitchFamily="49" charset="0"/>
              </a:rPr>
              <a:t>for</a:t>
            </a:r>
            <a:r>
              <a:rPr lang="zh-CN" altLang="en-US" dirty="0">
                <a:latin typeface="Georgia Pro" panose="02040502050405020303" pitchFamily="18" charset="0"/>
              </a:rPr>
              <a:t> loop may yield the best results. This is highly dependent upon the application, which is true for most optimizations.</a:t>
            </a:r>
          </a:p>
        </p:txBody>
      </p:sp>
    </p:spTree>
    <p:extLst>
      <p:ext uri="{BB962C8B-B14F-4D97-AF65-F5344CB8AC3E}">
        <p14:creationId xmlns:p14="http://schemas.microsoft.com/office/powerpoint/2010/main" val="20979324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3808</TotalTime>
  <Words>3694</Words>
  <Application>Microsoft Office PowerPoint</Application>
  <PresentationFormat>宽屏</PresentationFormat>
  <Paragraphs>282</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等线</vt:lpstr>
      <vt:lpstr>等线 Light</vt:lpstr>
      <vt:lpstr>Arial</vt:lpstr>
      <vt:lpstr>Cambria Math</vt:lpstr>
      <vt:lpstr>Cascadia Mono</vt:lpstr>
      <vt:lpstr>Consolas</vt:lpstr>
      <vt:lpstr>Courier New</vt:lpstr>
      <vt:lpstr>DejaVu Math TeX Gyre</vt:lpstr>
      <vt:lpstr>Georgia</vt:lpstr>
      <vt:lpstr>Georgia Pro</vt:lpstr>
      <vt:lpstr>JetBrainsMono Nerd Font Mono</vt:lpstr>
      <vt:lpstr>Open Sans</vt:lpstr>
      <vt:lpstr>Sitka Text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Yihua</dc:creator>
  <cp:lastModifiedBy>Liu Yihua</cp:lastModifiedBy>
  <cp:revision>556</cp:revision>
  <dcterms:created xsi:type="dcterms:W3CDTF">2022-09-14T06:25:11Z</dcterms:created>
  <dcterms:modified xsi:type="dcterms:W3CDTF">2022-10-10T12:35:05Z</dcterms:modified>
</cp:coreProperties>
</file>