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70" r:id="rId5"/>
    <p:sldId id="267" r:id="rId6"/>
    <p:sldId id="269" r:id="rId7"/>
    <p:sldId id="268" r:id="rId8"/>
    <p:sldId id="265" r:id="rId9"/>
    <p:sldId id="264" r:id="rId10"/>
    <p:sldId id="266" r:id="rId11"/>
    <p:sldId id="26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BEABE-00CE-4D5F-B8BB-384E475AB9F9}"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F1218-AACA-4F6D-A63A-FD7252958C30}" type="slidenum">
              <a:rPr lang="zh-CN" altLang="en-US" smtClean="0"/>
              <a:t>‹#›</a:t>
            </a:fld>
            <a:endParaRPr lang="zh-CN" altLang="en-US"/>
          </a:p>
        </p:txBody>
      </p:sp>
    </p:spTree>
    <p:extLst>
      <p:ext uri="{BB962C8B-B14F-4D97-AF65-F5344CB8AC3E}">
        <p14:creationId xmlns:p14="http://schemas.microsoft.com/office/powerpoint/2010/main" val="313816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Mixed modeling</a:t>
            </a:r>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3</a:t>
            </a:fld>
            <a:endParaRPr lang="zh-CN" altLang="en-US"/>
          </a:p>
        </p:txBody>
      </p:sp>
    </p:spTree>
    <p:extLst>
      <p:ext uri="{BB962C8B-B14F-4D97-AF65-F5344CB8AC3E}">
        <p14:creationId xmlns:p14="http://schemas.microsoft.com/office/powerpoint/2010/main" val="282081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4</a:t>
            </a:fld>
            <a:endParaRPr lang="zh-CN" altLang="en-US"/>
          </a:p>
        </p:txBody>
      </p:sp>
    </p:spTree>
    <p:extLst>
      <p:ext uri="{BB962C8B-B14F-4D97-AF65-F5344CB8AC3E}">
        <p14:creationId xmlns:p14="http://schemas.microsoft.com/office/powerpoint/2010/main" val="52089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5</a:t>
            </a:fld>
            <a:endParaRPr lang="zh-CN" altLang="en-US"/>
          </a:p>
        </p:txBody>
      </p:sp>
    </p:spTree>
    <p:extLst>
      <p:ext uri="{BB962C8B-B14F-4D97-AF65-F5344CB8AC3E}">
        <p14:creationId xmlns:p14="http://schemas.microsoft.com/office/powerpoint/2010/main" val="387044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6</a:t>
            </a:fld>
            <a:endParaRPr lang="zh-CN" altLang="en-US"/>
          </a:p>
        </p:txBody>
      </p:sp>
    </p:spTree>
    <p:extLst>
      <p:ext uri="{BB962C8B-B14F-4D97-AF65-F5344CB8AC3E}">
        <p14:creationId xmlns:p14="http://schemas.microsoft.com/office/powerpoint/2010/main" val="105875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7</a:t>
            </a:fld>
            <a:endParaRPr lang="zh-CN" altLang="en-US"/>
          </a:p>
        </p:txBody>
      </p:sp>
    </p:spTree>
    <p:extLst>
      <p:ext uri="{BB962C8B-B14F-4D97-AF65-F5344CB8AC3E}">
        <p14:creationId xmlns:p14="http://schemas.microsoft.com/office/powerpoint/2010/main" val="298383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8</a:t>
            </a:fld>
            <a:endParaRPr lang="zh-CN" altLang="en-US"/>
          </a:p>
        </p:txBody>
      </p:sp>
    </p:spTree>
    <p:extLst>
      <p:ext uri="{BB962C8B-B14F-4D97-AF65-F5344CB8AC3E}">
        <p14:creationId xmlns:p14="http://schemas.microsoft.com/office/powerpoint/2010/main" val="399178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9</a:t>
            </a:fld>
            <a:endParaRPr lang="zh-CN" altLang="en-US"/>
          </a:p>
        </p:txBody>
      </p:sp>
    </p:spTree>
    <p:extLst>
      <p:ext uri="{BB962C8B-B14F-4D97-AF65-F5344CB8AC3E}">
        <p14:creationId xmlns:p14="http://schemas.microsoft.com/office/powerpoint/2010/main" val="416889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6F1218-AACA-4F6D-A63A-FD7252958C30}" type="slidenum">
              <a:rPr lang="zh-CN" altLang="en-US" smtClean="0"/>
              <a:t>10</a:t>
            </a:fld>
            <a:endParaRPr lang="zh-CN" altLang="en-US"/>
          </a:p>
        </p:txBody>
      </p:sp>
    </p:spTree>
    <p:extLst>
      <p:ext uri="{BB962C8B-B14F-4D97-AF65-F5344CB8AC3E}">
        <p14:creationId xmlns:p14="http://schemas.microsoft.com/office/powerpoint/2010/main" val="300764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F675A-F06F-E96A-789F-580BF71546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B75FF9-A0FD-47C9-3643-030ACF134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73382F-9E42-ACAC-9C69-A96F4D918509}"/>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C5129A3F-1E6F-BFD5-589C-ADB835DDB6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39E079-BF1C-F250-7681-142AEF2A6C87}"/>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50901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FD14C-92CF-9DBA-C8C3-FC7BCB3A62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98E5D8-CEF1-4DBC-1D02-914127EB59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4320AA-8B48-5570-BF09-746CA20E2A89}"/>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58E100E2-46B0-719A-01A2-0F2FF14F03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5A030C-9E5C-923E-1935-7B420E3F807D}"/>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123524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A06FBF-2D81-A263-7A52-02C33BA671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C68905-7111-30D4-2222-19128133E0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7A7236-F2AF-EF54-23F6-1326E9A262E0}"/>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02287144-F1F3-162F-5326-B2A651AE4D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77B5-CF24-0962-3FA5-F5A39A0FC736}"/>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53813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9F003-CBD2-DCCF-4C0D-3D524F30E2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D910B6-BBC2-D5B9-78D1-E53632C5C8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0E83B1-2075-FE33-19CF-37C7DD4FE866}"/>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EBD540FF-6FC6-B926-9DD8-1CA4586FDC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28066A-0917-A2DC-69F7-821D9B219938}"/>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13004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65CFA-55BE-5FF7-46F6-20BFEC65C4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D846856-6AB9-812E-6CE0-D38C0CE3A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D742A9-B75C-350A-6B9E-8C2657E51F14}"/>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B1AB251B-8140-EFEA-92F7-709AB96CD2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93B1C-D95B-3540-EBAC-8A6B93D53542}"/>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94550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10D8C-7C1E-F0E9-48E4-F7ED9D335C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8B25BB-3F03-69E6-F65C-9D97663CA0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C27B32-69A7-470F-4628-7CE24C766F1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58F3A6-6C46-476C-C83C-B2EF92C7F5CE}"/>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6" name="页脚占位符 5">
            <a:extLst>
              <a:ext uri="{FF2B5EF4-FFF2-40B4-BE49-F238E27FC236}">
                <a16:creationId xmlns:a16="http://schemas.microsoft.com/office/drawing/2014/main" id="{42672FAD-17B1-2409-A717-3CAD04F8E3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1B0E7-EECB-D890-DEC7-45E1E6889A39}"/>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61568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F3C18-C98A-3B30-F58F-5906D92261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45463C-C89A-BC06-58C7-E8030756F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D90CAA-53B9-79FC-AD78-F3E56CD3BE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15FB46-56AE-5D7A-47A6-0E436B1CA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28F4DF-DB05-0E39-E0D3-A9A326B6AD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F47843-72ED-5872-E2E1-D625E8DD5A99}"/>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8" name="页脚占位符 7">
            <a:extLst>
              <a:ext uri="{FF2B5EF4-FFF2-40B4-BE49-F238E27FC236}">
                <a16:creationId xmlns:a16="http://schemas.microsoft.com/office/drawing/2014/main" id="{60F7AB89-E057-89CD-DD87-B7C434066D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142347-AD8E-18C4-558F-009E38CB0B2C}"/>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355745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92BAC-42ED-9031-69C5-5C04316A22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49DE65-0C72-74BC-A646-EF44EBE003FF}"/>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4" name="页脚占位符 3">
            <a:extLst>
              <a:ext uri="{FF2B5EF4-FFF2-40B4-BE49-F238E27FC236}">
                <a16:creationId xmlns:a16="http://schemas.microsoft.com/office/drawing/2014/main" id="{4BBA2AA6-3762-CEA1-5478-C637413C8D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E97B643-3358-1416-9086-7A018B418B52}"/>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49793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401938-1BD2-4EA7-70BE-D95DD1F299C1}"/>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3" name="页脚占位符 2">
            <a:extLst>
              <a:ext uri="{FF2B5EF4-FFF2-40B4-BE49-F238E27FC236}">
                <a16:creationId xmlns:a16="http://schemas.microsoft.com/office/drawing/2014/main" id="{7986AC88-F0DA-6D90-293B-26B451575E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5C7E5D-4AAC-A4F8-6533-A53506B29C41}"/>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77538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D807C-7EF7-5280-6270-F7D17231D4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A94D9D-A297-B6C8-3A67-7A14EC47F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E44602-F721-CE80-7E2F-68BDBDE46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D86495-DB51-3758-1608-3EE828FC2B29}"/>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6" name="页脚占位符 5">
            <a:extLst>
              <a:ext uri="{FF2B5EF4-FFF2-40B4-BE49-F238E27FC236}">
                <a16:creationId xmlns:a16="http://schemas.microsoft.com/office/drawing/2014/main" id="{5BA13DEB-3AC1-9A32-667B-5D16B242A6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CB1B3B-2DCD-19F2-68F1-81C7014FED1C}"/>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134915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58965-D04D-74FD-E7FE-966B42AE29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E24F18-CD7E-0D5E-BDEF-0770ECC34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917593-26A7-9B1C-9770-869679C4F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1176BB-9F1C-58D8-F1A6-57C528836711}"/>
              </a:ext>
            </a:extLst>
          </p:cNvPr>
          <p:cNvSpPr>
            <a:spLocks noGrp="1"/>
          </p:cNvSpPr>
          <p:nvPr>
            <p:ph type="dt" sz="half" idx="10"/>
          </p:nvPr>
        </p:nvSpPr>
        <p:spPr/>
        <p:txBody>
          <a:bodyPr/>
          <a:lstStyle/>
          <a:p>
            <a:fld id="{4A71E016-7638-4A56-B2A3-F457AB200E88}" type="datetimeFigureOut">
              <a:rPr lang="zh-CN" altLang="en-US" smtClean="0"/>
              <a:t>2022/10/31</a:t>
            </a:fld>
            <a:endParaRPr lang="zh-CN" altLang="en-US"/>
          </a:p>
        </p:txBody>
      </p:sp>
      <p:sp>
        <p:nvSpPr>
          <p:cNvPr id="6" name="页脚占位符 5">
            <a:extLst>
              <a:ext uri="{FF2B5EF4-FFF2-40B4-BE49-F238E27FC236}">
                <a16:creationId xmlns:a16="http://schemas.microsoft.com/office/drawing/2014/main" id="{03EAABAA-46C4-E507-3962-AFE4F440A3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186B7-F7AC-4BD5-2361-555D6D7C2370}"/>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7000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08BADB-458E-D101-E64D-2CD767DC6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748A96-EA95-5EDD-47EE-521D0533A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41913E-F0DE-0B4D-5FA7-FAEDB9FB2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1E016-7638-4A56-B2A3-F457AB200E88}" type="datetimeFigureOut">
              <a:rPr lang="zh-CN" altLang="en-US" smtClean="0"/>
              <a:t>2022/10/31</a:t>
            </a:fld>
            <a:endParaRPr lang="zh-CN" altLang="en-US"/>
          </a:p>
        </p:txBody>
      </p:sp>
      <p:sp>
        <p:nvSpPr>
          <p:cNvPr id="5" name="页脚占位符 4">
            <a:extLst>
              <a:ext uri="{FF2B5EF4-FFF2-40B4-BE49-F238E27FC236}">
                <a16:creationId xmlns:a16="http://schemas.microsoft.com/office/drawing/2014/main" id="{B7F60C65-3AF4-A3A4-CE00-0C28BBD58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821290-00A1-AE86-379E-D8374FF5D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401268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yka_tsuzuki@sjtu.edu.c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271D115-D130-45D2-934D-AA3336AFBCD6}"/>
              </a:ext>
            </a:extLst>
          </p:cNvPr>
          <p:cNvSpPr/>
          <p:nvPr/>
        </p:nvSpPr>
        <p:spPr>
          <a:xfrm>
            <a:off x="0" y="1809343"/>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803FF3A5-690B-4386-B27A-082ED191C9A8}"/>
              </a:ext>
            </a:extLst>
          </p:cNvPr>
          <p:cNvSpPr txBox="1"/>
          <p:nvPr/>
        </p:nvSpPr>
        <p:spPr>
          <a:xfrm>
            <a:off x="428015" y="2210843"/>
            <a:ext cx="10262683" cy="1323439"/>
          </a:xfrm>
          <a:prstGeom prst="rect">
            <a:avLst/>
          </a:prstGeom>
          <a:noFill/>
        </p:spPr>
        <p:txBody>
          <a:bodyPr wrap="square">
            <a:spAutoFit/>
          </a:bodyPr>
          <a:lstStyle/>
          <a:p>
            <a:r>
              <a:rPr lang="en-US" altLang="zh-CN" sz="4000" b="1" dirty="0"/>
              <a:t>Lab #5</a:t>
            </a:r>
          </a:p>
          <a:p>
            <a:r>
              <a:rPr lang="en-US" altLang="zh-CN" sz="4000" b="1" dirty="0"/>
              <a:t>ASIC Backend Flow</a:t>
            </a:r>
            <a:endParaRPr lang="zh-CN" altLang="en-US" sz="4000" b="1" dirty="0"/>
          </a:p>
        </p:txBody>
      </p:sp>
      <p:sp>
        <p:nvSpPr>
          <p:cNvPr id="7" name="文本框 6">
            <a:extLst>
              <a:ext uri="{FF2B5EF4-FFF2-40B4-BE49-F238E27FC236}">
                <a16:creationId xmlns:a16="http://schemas.microsoft.com/office/drawing/2014/main" id="{3C1E0203-B05C-441F-9E8E-6B85BC33BF83}"/>
              </a:ext>
            </a:extLst>
          </p:cNvPr>
          <p:cNvSpPr txBox="1"/>
          <p:nvPr/>
        </p:nvSpPr>
        <p:spPr>
          <a:xfrm>
            <a:off x="428015" y="3660908"/>
            <a:ext cx="4947188" cy="461665"/>
          </a:xfrm>
          <a:prstGeom prst="rect">
            <a:avLst/>
          </a:prstGeom>
          <a:noFill/>
        </p:spPr>
        <p:txBody>
          <a:bodyPr wrap="none" rtlCol="0">
            <a:spAutoFit/>
          </a:bodyPr>
          <a:lstStyle/>
          <a:p>
            <a:r>
              <a:rPr lang="en-US" altLang="zh-CN" sz="2400" b="1" dirty="0"/>
              <a:t>ECE4810J System-on-Chip Design</a:t>
            </a:r>
            <a:endParaRPr lang="zh-CN" altLang="en-US" sz="2400" b="1" dirty="0"/>
          </a:p>
        </p:txBody>
      </p:sp>
      <p:sp>
        <p:nvSpPr>
          <p:cNvPr id="8" name="文本框 7">
            <a:extLst>
              <a:ext uri="{FF2B5EF4-FFF2-40B4-BE49-F238E27FC236}">
                <a16:creationId xmlns:a16="http://schemas.microsoft.com/office/drawing/2014/main" id="{9050127B-2368-40D5-AB25-F8797B9A3923}"/>
              </a:ext>
            </a:extLst>
          </p:cNvPr>
          <p:cNvSpPr txBox="1"/>
          <p:nvPr/>
        </p:nvSpPr>
        <p:spPr>
          <a:xfrm>
            <a:off x="4523293" y="5053086"/>
            <a:ext cx="3145413" cy="1323439"/>
          </a:xfrm>
          <a:prstGeom prst="rect">
            <a:avLst/>
          </a:prstGeom>
          <a:noFill/>
        </p:spPr>
        <p:txBody>
          <a:bodyPr wrap="none" rtlCol="0">
            <a:spAutoFit/>
          </a:bodyPr>
          <a:lstStyle/>
          <a:p>
            <a:pPr algn="ctr"/>
            <a:r>
              <a:rPr lang="en-US" altLang="zh-CN" sz="2000" b="1" dirty="0"/>
              <a:t>Yihua Liu</a:t>
            </a:r>
          </a:p>
          <a:p>
            <a:pPr algn="ctr"/>
            <a:r>
              <a:rPr lang="en-US" altLang="zh-CN" sz="2000" b="1" dirty="0"/>
              <a:t>UM-SJTU Joint Institute</a:t>
            </a:r>
          </a:p>
          <a:p>
            <a:pPr algn="ctr"/>
            <a:r>
              <a:rPr lang="en-US" altLang="zh-CN" sz="2000" b="1" dirty="0">
                <a:hlinkClick r:id="rId2"/>
              </a:rPr>
              <a:t>ayka_tsuzuki@sjtu.edu.cn</a:t>
            </a:r>
            <a:endParaRPr lang="en-US" altLang="zh-CN" sz="2000" b="1" dirty="0"/>
          </a:p>
          <a:p>
            <a:pPr algn="ctr"/>
            <a:r>
              <a:rPr lang="en-US" altLang="zh-CN" sz="2000" b="1" dirty="0"/>
              <a:t>Oct. 31, 2022</a:t>
            </a:r>
            <a:endParaRPr lang="zh-CN" altLang="en-US" sz="2000" b="1" dirty="0"/>
          </a:p>
        </p:txBody>
      </p:sp>
      <p:pic>
        <p:nvPicPr>
          <p:cNvPr id="10" name="图片 9" descr="文本&#10;&#10;描述已自动生成">
            <a:extLst>
              <a:ext uri="{FF2B5EF4-FFF2-40B4-BE49-F238E27FC236}">
                <a16:creationId xmlns:a16="http://schemas.microsoft.com/office/drawing/2014/main" id="{88981681-A087-4895-B825-DF72B0F35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11" name="灯片编号占位符 10">
            <a:extLst>
              <a:ext uri="{FF2B5EF4-FFF2-40B4-BE49-F238E27FC236}">
                <a16:creationId xmlns:a16="http://schemas.microsoft.com/office/drawing/2014/main" id="{7F5FCEF6-A4E5-4740-A263-843BD08C83E1}"/>
              </a:ext>
            </a:extLst>
          </p:cNvPr>
          <p:cNvSpPr>
            <a:spLocks noGrp="1"/>
          </p:cNvSpPr>
          <p:nvPr>
            <p:ph type="sldNum" sz="quarter" idx="12"/>
          </p:nvPr>
        </p:nvSpPr>
        <p:spPr/>
        <p:txBody>
          <a:bodyPr/>
          <a:lstStyle/>
          <a:p>
            <a:fld id="{82D57189-E0FA-456B-8557-27CA8559F03D}" type="slidenum">
              <a:rPr lang="zh-CN" altLang="en-US" smtClean="0"/>
              <a:t>1</a:t>
            </a:fld>
            <a:endParaRPr lang="zh-CN" altLang="en-US"/>
          </a:p>
        </p:txBody>
      </p:sp>
      <p:pic>
        <p:nvPicPr>
          <p:cNvPr id="3" name="图片 2" descr="形状&#10;&#10;中度可信度描述已自动生成">
            <a:extLst>
              <a:ext uri="{FF2B5EF4-FFF2-40B4-BE49-F238E27FC236}">
                <a16:creationId xmlns:a16="http://schemas.microsoft.com/office/drawing/2014/main" id="{B6B6629C-7112-DA70-CCCC-B1594BC18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8980" y="2210843"/>
            <a:ext cx="2285005" cy="1676266"/>
          </a:xfrm>
          <a:prstGeom prst="rect">
            <a:avLst/>
          </a:prstGeom>
        </p:spPr>
      </p:pic>
    </p:spTree>
    <p:extLst>
      <p:ext uri="{BB962C8B-B14F-4D97-AF65-F5344CB8AC3E}">
        <p14:creationId xmlns:p14="http://schemas.microsoft.com/office/powerpoint/2010/main" val="345500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3231975" cy="646331"/>
          </a:xfrm>
          <a:prstGeom prst="rect">
            <a:avLst/>
          </a:prstGeom>
          <a:noFill/>
        </p:spPr>
        <p:txBody>
          <a:bodyPr wrap="none" rtlCol="0">
            <a:spAutoFit/>
          </a:bodyPr>
          <a:lstStyle/>
          <a:p>
            <a:r>
              <a:rPr lang="en-US" altLang="zh-CN" sz="3600" b="1" dirty="0"/>
              <a:t>PyMTL3 Basics</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418288" y="1079406"/>
            <a:ext cx="5520396" cy="1938992"/>
          </a:xfrm>
          <a:prstGeom prst="rect">
            <a:avLst/>
          </a:prstGeom>
          <a:noFill/>
        </p:spPr>
        <p:txBody>
          <a:bodyPr wrap="square">
            <a:spAutoFit/>
          </a:bodyPr>
          <a:lstStyle/>
          <a:p>
            <a:r>
              <a:rPr lang="en-US" altLang="zh-CN" sz="2000" dirty="0">
                <a:latin typeface="JetBrainsMono Nerd Font" pitchFamily="2" charset="0"/>
                <a:cs typeface="Arial" panose="020B0604020202020204" pitchFamily="34" charset="0"/>
              </a:rPr>
              <a:t>% python</a:t>
            </a:r>
          </a:p>
          <a:p>
            <a:r>
              <a:rPr lang="en-US" altLang="zh-CN" sz="2000" dirty="0">
                <a:latin typeface="JetBrainsMono Nerd Font" pitchFamily="2" charset="0"/>
                <a:cs typeface="Arial" panose="020B0604020202020204" pitchFamily="34" charset="0"/>
              </a:rPr>
              <a:t>&gt;&gt;&gt; from pymtl3 import *</a:t>
            </a:r>
          </a:p>
          <a:p>
            <a:pPr algn="ctr"/>
            <a:r>
              <a:rPr lang="en-US" altLang="zh-CN" sz="2000" dirty="0">
                <a:latin typeface="JetBrainsMono Nerd Font" pitchFamily="2" charset="0"/>
                <a:cs typeface="Arial" panose="020B0604020202020204" pitchFamily="34" charset="0"/>
              </a:rPr>
              <a:t>Bits </a:t>
            </a:r>
            <a:r>
              <a:rPr lang="en-US" altLang="zh-CN" sz="2000" dirty="0">
                <a:latin typeface="Georgia" panose="02040502050405020303" pitchFamily="18" charset="0"/>
                <a:cs typeface="Arial" panose="020B0604020202020204" pitchFamily="34" charset="0"/>
              </a:rPr>
              <a:t>and</a:t>
            </a:r>
            <a:r>
              <a:rPr lang="en-US" altLang="zh-CN" sz="2000" dirty="0">
                <a:latin typeface="JetBrainsMono Nerd Font" pitchFamily="2" charset="0"/>
                <a:cs typeface="Arial" panose="020B0604020202020204" pitchFamily="34" charset="0"/>
              </a:rPr>
              <a:t> </a:t>
            </a:r>
            <a:r>
              <a:rPr lang="en-US" altLang="zh-CN" sz="2000" dirty="0" err="1">
                <a:latin typeface="JetBrainsMono Nerd Font" pitchFamily="2" charset="0"/>
                <a:cs typeface="Arial" panose="020B0604020202020204" pitchFamily="34" charset="0"/>
              </a:rPr>
              <a:t>Bitstruct</a:t>
            </a:r>
            <a:r>
              <a:rPr lang="en-US" altLang="zh-CN" sz="2000" dirty="0">
                <a:latin typeface="Georgia" panose="02040502050405020303" pitchFamily="18" charset="0"/>
                <a:cs typeface="Arial" panose="020B0604020202020204" pitchFamily="34" charset="0"/>
              </a:rPr>
              <a:t> Data Type</a:t>
            </a:r>
          </a:p>
          <a:p>
            <a:r>
              <a:rPr lang="en-US" altLang="zh-CN" sz="2000" dirty="0">
                <a:latin typeface="Georgia" panose="02040502050405020303" pitchFamily="18" charset="0"/>
                <a:cs typeface="Arial" panose="020B0604020202020204" pitchFamily="34" charset="0"/>
              </a:rPr>
              <a:t>Most HDLs support four-state values (0, 1, X, Z)</a:t>
            </a:r>
          </a:p>
          <a:p>
            <a:r>
              <a:rPr lang="en-US" altLang="zh-CN" sz="2000" dirty="0">
                <a:latin typeface="Georgia" panose="02040502050405020303" pitchFamily="18" charset="0"/>
                <a:cs typeface="Arial" panose="020B0604020202020204" pitchFamily="34" charset="0"/>
              </a:rPr>
              <a:t>PyMTL3 supports two-state values (0, 1)</a:t>
            </a:r>
          </a:p>
          <a:p>
            <a:r>
              <a:rPr lang="en-US" altLang="zh-CN" sz="2000" dirty="0">
                <a:latin typeface="JetBrainsMono Nerd Font" pitchFamily="2" charset="0"/>
                <a:cs typeface="Arial" panose="020B0604020202020204" pitchFamily="34" charset="0"/>
              </a:rPr>
              <a:t>Bits1, Bits2,…, Bits255</a:t>
            </a:r>
          </a:p>
        </p:txBody>
      </p:sp>
      <p:sp>
        <p:nvSpPr>
          <p:cNvPr id="3" name="文本框 2">
            <a:extLst>
              <a:ext uri="{FF2B5EF4-FFF2-40B4-BE49-F238E27FC236}">
                <a16:creationId xmlns:a16="http://schemas.microsoft.com/office/drawing/2014/main" id="{7DF8BD02-6115-A1F2-2314-21D7BEF46A2E}"/>
              </a:ext>
            </a:extLst>
          </p:cNvPr>
          <p:cNvSpPr txBox="1"/>
          <p:nvPr/>
        </p:nvSpPr>
        <p:spPr>
          <a:xfrm>
            <a:off x="418288" y="3111914"/>
            <a:ext cx="3957067" cy="3693319"/>
          </a:xfrm>
          <a:prstGeom prst="rect">
            <a:avLst/>
          </a:prstGeom>
          <a:noFill/>
        </p:spPr>
        <p:txBody>
          <a:bodyPr wrap="square">
            <a:spAutoFit/>
          </a:bodyPr>
          <a:lstStyle/>
          <a:p>
            <a:r>
              <a:rPr lang="en-US" altLang="zh-CN" sz="1800" dirty="0">
                <a:latin typeface="JetBrainsMono Nerd Font" pitchFamily="2" charset="0"/>
                <a:cs typeface="Arial" panose="020B0604020202020204" pitchFamily="34" charset="0"/>
              </a:rPr>
              <a:t>&gt;&gt;&gt; a = Bits32( 0xabcd0123 )</a:t>
            </a:r>
          </a:p>
          <a:p>
            <a:r>
              <a:rPr lang="en-US" altLang="zh-CN" sz="1800" dirty="0">
                <a:latin typeface="JetBrainsMono Nerd Font" pitchFamily="2" charset="0"/>
                <a:cs typeface="Arial" panose="020B0604020202020204" pitchFamily="34" charset="0"/>
              </a:rPr>
              <a:t>&gt;&gt;&gt; a[24:32] = 0x67</a:t>
            </a:r>
          </a:p>
          <a:p>
            <a:r>
              <a:rPr lang="en-US" altLang="zh-CN" sz="1800" dirty="0">
                <a:latin typeface="JetBrainsMono Nerd Font" pitchFamily="2" charset="0"/>
                <a:cs typeface="Arial" panose="020B0604020202020204" pitchFamily="34" charset="0"/>
              </a:rPr>
              <a:t>&gt;&gt;&gt; b = Bits32( a )</a:t>
            </a:r>
          </a:p>
          <a:p>
            <a:r>
              <a:rPr lang="en-US" altLang="zh-CN" sz="1800" dirty="0">
                <a:latin typeface="JetBrainsMono Nerd Font" pitchFamily="2" charset="0"/>
                <a:cs typeface="Arial" panose="020B0604020202020204" pitchFamily="34" charset="0"/>
              </a:rPr>
              <a:t>&gt;&gt;&gt; a = Bits8( 0b10101100 )</a:t>
            </a:r>
          </a:p>
          <a:p>
            <a:r>
              <a:rPr lang="en-US" altLang="zh-CN" sz="1800" dirty="0">
                <a:latin typeface="JetBrainsMono Nerd Font" pitchFamily="2" charset="0"/>
                <a:cs typeface="Arial" panose="020B0604020202020204" pitchFamily="34" charset="0"/>
              </a:rPr>
              <a:t>&gt;&gt;&gt; </a:t>
            </a:r>
            <a:r>
              <a:rPr lang="en-US" altLang="zh-CN" sz="1800" dirty="0" err="1">
                <a:latin typeface="JetBrainsMono Nerd Font" pitchFamily="2" charset="0"/>
                <a:cs typeface="Arial" panose="020B0604020202020204" pitchFamily="34" charset="0"/>
              </a:rPr>
              <a:t>reduce_and</a:t>
            </a:r>
            <a:r>
              <a:rPr lang="en-US" altLang="zh-CN" sz="1800" dirty="0">
                <a:latin typeface="JetBrainsMono Nerd Font" pitchFamily="2" charset="0"/>
                <a:cs typeface="Arial" panose="020B0604020202020204" pitchFamily="34" charset="0"/>
              </a:rPr>
              <a:t>(a)</a:t>
            </a:r>
          </a:p>
          <a:p>
            <a:r>
              <a:rPr lang="en-US" altLang="zh-CN" sz="1800" dirty="0">
                <a:solidFill>
                  <a:schemeClr val="tx1">
                    <a:lumMod val="50000"/>
                    <a:lumOff val="50000"/>
                  </a:schemeClr>
                </a:solidFill>
                <a:latin typeface="JetBrainsMono Nerd Font" pitchFamily="2" charset="0"/>
                <a:cs typeface="Arial" panose="020B0604020202020204" pitchFamily="34" charset="0"/>
              </a:rPr>
              <a:t>Bits1(0x0)</a:t>
            </a:r>
          </a:p>
          <a:p>
            <a:r>
              <a:rPr lang="en-US" altLang="zh-CN" sz="1800" dirty="0">
                <a:latin typeface="JetBrainsMono Nerd Font" pitchFamily="2" charset="0"/>
                <a:cs typeface="Arial" panose="020B0604020202020204" pitchFamily="34" charset="0"/>
              </a:rPr>
              <a:t>&gt;&gt;&gt; a = Bits8( 0xab )</a:t>
            </a:r>
          </a:p>
          <a:p>
            <a:r>
              <a:rPr lang="en-US" altLang="zh-CN" sz="1800" dirty="0">
                <a:latin typeface="JetBrainsMono Nerd Font" pitchFamily="2" charset="0"/>
                <a:cs typeface="Arial" panose="020B0604020202020204" pitchFamily="34" charset="0"/>
              </a:rPr>
              <a:t>&gt;&gt;&gt; b = Bits12( 0xcde )</a:t>
            </a:r>
          </a:p>
          <a:p>
            <a:r>
              <a:rPr lang="en-US" altLang="zh-CN" sz="1800" dirty="0">
                <a:latin typeface="JetBrainsMono Nerd Font" pitchFamily="2" charset="0"/>
                <a:cs typeface="Arial" panose="020B0604020202020204" pitchFamily="34" charset="0"/>
              </a:rPr>
              <a:t>&gt;&gt;&gt; </a:t>
            </a:r>
            <a:r>
              <a:rPr lang="en-US" altLang="zh-CN" sz="1800" dirty="0" err="1">
                <a:latin typeface="JetBrainsMono Nerd Font" pitchFamily="2" charset="0"/>
                <a:cs typeface="Arial" panose="020B0604020202020204" pitchFamily="34" charset="0"/>
              </a:rPr>
              <a:t>concat</a:t>
            </a:r>
            <a:r>
              <a:rPr lang="en-US" altLang="zh-CN" sz="1800" dirty="0">
                <a:latin typeface="JetBrainsMono Nerd Font" pitchFamily="2" charset="0"/>
                <a:cs typeface="Arial" panose="020B0604020202020204" pitchFamily="34" charset="0"/>
              </a:rPr>
              <a:t>( a, b )</a:t>
            </a:r>
          </a:p>
          <a:p>
            <a:r>
              <a:rPr lang="en-US" altLang="zh-CN" dirty="0">
                <a:solidFill>
                  <a:schemeClr val="tx1">
                    <a:lumMod val="50000"/>
                    <a:lumOff val="50000"/>
                  </a:schemeClr>
                </a:solidFill>
                <a:latin typeface="JetBrainsMono Nerd Font" pitchFamily="2" charset="0"/>
                <a:cs typeface="Arial" panose="020B0604020202020204" pitchFamily="34" charset="0"/>
              </a:rPr>
              <a:t>Bits20(0xabcde)</a:t>
            </a:r>
          </a:p>
          <a:p>
            <a:r>
              <a:rPr lang="en-US" altLang="zh-CN" sz="1800" dirty="0">
                <a:latin typeface="JetBrainsMono Nerd Font" pitchFamily="2" charset="0"/>
                <a:cs typeface="Arial" panose="020B0604020202020204" pitchFamily="34" charset="0"/>
              </a:rPr>
              <a:t>&gt;&gt;&gt; a = Bits4( 0xa )</a:t>
            </a:r>
          </a:p>
          <a:p>
            <a:r>
              <a:rPr lang="en-US" altLang="zh-CN" sz="1800" dirty="0">
                <a:latin typeface="JetBrainsMono Nerd Font" pitchFamily="2" charset="0"/>
                <a:cs typeface="Arial" panose="020B0604020202020204" pitchFamily="34" charset="0"/>
              </a:rPr>
              <a:t>&gt;&gt;&gt; sext( a, 8 )</a:t>
            </a:r>
          </a:p>
          <a:p>
            <a:r>
              <a:rPr lang="en-US" altLang="zh-CN" dirty="0">
                <a:solidFill>
                  <a:schemeClr val="tx1">
                    <a:lumMod val="50000"/>
                    <a:lumOff val="50000"/>
                  </a:schemeClr>
                </a:solidFill>
                <a:latin typeface="JetBrainsMono Nerd Font" pitchFamily="2" charset="0"/>
                <a:cs typeface="Arial" panose="020B0604020202020204" pitchFamily="34" charset="0"/>
              </a:rPr>
              <a:t>Bits8(0xfa)</a:t>
            </a:r>
          </a:p>
        </p:txBody>
      </p:sp>
      <p:sp>
        <p:nvSpPr>
          <p:cNvPr id="4" name="文本框 3">
            <a:extLst>
              <a:ext uri="{FF2B5EF4-FFF2-40B4-BE49-F238E27FC236}">
                <a16:creationId xmlns:a16="http://schemas.microsoft.com/office/drawing/2014/main" id="{7D2638C8-663B-EE85-2715-30F82AB4FCBC}"/>
              </a:ext>
            </a:extLst>
          </p:cNvPr>
          <p:cNvSpPr txBox="1"/>
          <p:nvPr/>
        </p:nvSpPr>
        <p:spPr>
          <a:xfrm>
            <a:off x="4375355" y="2834915"/>
            <a:ext cx="2939845" cy="3970318"/>
          </a:xfrm>
          <a:prstGeom prst="rect">
            <a:avLst/>
          </a:prstGeom>
          <a:noFill/>
        </p:spPr>
        <p:txBody>
          <a:bodyPr wrap="square">
            <a:spAutoFit/>
          </a:bodyPr>
          <a:lstStyle/>
          <a:p>
            <a:r>
              <a:rPr lang="en-US" altLang="zh-CN" sz="1800" dirty="0">
                <a:latin typeface="JetBrainsMono Nerd Font" pitchFamily="2" charset="0"/>
                <a:cs typeface="Arial" panose="020B0604020202020204" pitchFamily="34" charset="0"/>
              </a:rPr>
              <a:t>&gt;&gt;&gt; </a:t>
            </a:r>
            <a:r>
              <a:rPr lang="en-US" altLang="zh-CN" sz="1800" dirty="0" err="1">
                <a:latin typeface="JetBrainsMono Nerd Font" pitchFamily="2" charset="0"/>
                <a:cs typeface="Arial" panose="020B0604020202020204" pitchFamily="34" charset="0"/>
              </a:rPr>
              <a:t>zext</a:t>
            </a:r>
            <a:r>
              <a:rPr lang="en-US" altLang="zh-CN" sz="1800" dirty="0">
                <a:latin typeface="JetBrainsMono Nerd Font" pitchFamily="2" charset="0"/>
                <a:cs typeface="Arial" panose="020B0604020202020204" pitchFamily="34" charset="0"/>
              </a:rPr>
              <a:t>( a, 8 )</a:t>
            </a:r>
          </a:p>
          <a:p>
            <a:r>
              <a:rPr lang="en-US" altLang="zh-CN" dirty="0">
                <a:solidFill>
                  <a:schemeClr val="tx1">
                    <a:lumMod val="50000"/>
                    <a:lumOff val="50000"/>
                  </a:schemeClr>
                </a:solidFill>
                <a:latin typeface="JetBrainsMono Nerd Font" pitchFamily="2" charset="0"/>
                <a:cs typeface="Arial" panose="020B0604020202020204" pitchFamily="34" charset="0"/>
              </a:rPr>
              <a:t>Bits8(0x0a)</a:t>
            </a:r>
          </a:p>
          <a:p>
            <a:r>
              <a:rPr lang="en-US" altLang="zh-CN" sz="1800" dirty="0">
                <a:latin typeface="JetBrainsMono Nerd Font" pitchFamily="2" charset="0"/>
                <a:cs typeface="Arial" panose="020B0604020202020204" pitchFamily="34" charset="0"/>
              </a:rPr>
              <a:t>&gt;&gt;&gt; a = Bits8( 0xff )</a:t>
            </a:r>
          </a:p>
          <a:p>
            <a:r>
              <a:rPr lang="en-US" altLang="zh-CN" sz="1800" dirty="0">
                <a:latin typeface="JetBrainsMono Nerd Font" pitchFamily="2" charset="0"/>
                <a:cs typeface="Arial" panose="020B0604020202020204" pitchFamily="34" charset="0"/>
              </a:rPr>
              <a:t>&gt;&gt;&gt; </a:t>
            </a:r>
            <a:r>
              <a:rPr lang="en-US" altLang="zh-CN" sz="1800" dirty="0" err="1">
                <a:latin typeface="JetBrainsMono Nerd Font" pitchFamily="2" charset="0"/>
                <a:cs typeface="Arial" panose="020B0604020202020204" pitchFamily="34" charset="0"/>
              </a:rPr>
              <a:t>trunc</a:t>
            </a:r>
            <a:r>
              <a:rPr lang="en-US" altLang="zh-CN" sz="1800" dirty="0">
                <a:latin typeface="JetBrainsMono Nerd Font" pitchFamily="2" charset="0"/>
                <a:cs typeface="Arial" panose="020B0604020202020204" pitchFamily="34" charset="0"/>
              </a:rPr>
              <a:t>( a, 3 )</a:t>
            </a:r>
            <a:endParaRPr lang="en-US" altLang="zh-CN" dirty="0">
              <a:latin typeface="JetBrainsMono Nerd Font" pitchFamily="2" charset="0"/>
              <a:cs typeface="Arial" panose="020B0604020202020204" pitchFamily="34" charset="0"/>
            </a:endParaRPr>
          </a:p>
          <a:p>
            <a:r>
              <a:rPr lang="en-US" altLang="zh-CN" dirty="0">
                <a:solidFill>
                  <a:schemeClr val="tx1">
                    <a:lumMod val="50000"/>
                    <a:lumOff val="50000"/>
                  </a:schemeClr>
                </a:solidFill>
                <a:latin typeface="JetBrainsMono Nerd Font" pitchFamily="2" charset="0"/>
                <a:cs typeface="Arial" panose="020B0604020202020204" pitchFamily="34" charset="0"/>
              </a:rPr>
              <a:t>Bits3(0x7)</a:t>
            </a:r>
          </a:p>
          <a:p>
            <a:r>
              <a:rPr lang="en-US" altLang="zh-CN" dirty="0">
                <a:latin typeface="JetBrainsMono Nerd Font" pitchFamily="2" charset="0"/>
                <a:cs typeface="Arial" panose="020B0604020202020204" pitchFamily="34" charset="0"/>
              </a:rPr>
              <a:t>&gt;&gt;&gt; @bitstruct</a:t>
            </a:r>
          </a:p>
          <a:p>
            <a:r>
              <a:rPr lang="en-US" altLang="zh-CN" dirty="0">
                <a:latin typeface="JetBrainsMono Nerd Font" pitchFamily="2" charset="0"/>
                <a:cs typeface="Arial" panose="020B0604020202020204" pitchFamily="34" charset="0"/>
              </a:rPr>
              <a:t>... class Point:</a:t>
            </a:r>
          </a:p>
          <a:p>
            <a:r>
              <a:rPr lang="en-US" altLang="zh-CN" dirty="0">
                <a:latin typeface="JetBrainsMono Nerd Font" pitchFamily="2" charset="0"/>
                <a:cs typeface="Arial" panose="020B0604020202020204" pitchFamily="34" charset="0"/>
              </a:rPr>
              <a:t>...	x: Bits4</a:t>
            </a:r>
          </a:p>
          <a:p>
            <a:r>
              <a:rPr lang="en-US" altLang="zh-CN" dirty="0">
                <a:latin typeface="JetBrainsMono Nerd Font" pitchFamily="2" charset="0"/>
                <a:cs typeface="Arial" panose="020B0604020202020204" pitchFamily="34" charset="0"/>
              </a:rPr>
              <a:t>...	y: Bits4</a:t>
            </a:r>
          </a:p>
          <a:p>
            <a:r>
              <a:rPr lang="en-US" altLang="zh-CN" dirty="0">
                <a:latin typeface="JetBrainsMono Nerd Font" pitchFamily="2" charset="0"/>
                <a:cs typeface="Arial" panose="020B0604020202020204" pitchFamily="34" charset="0"/>
              </a:rPr>
              <a:t>...</a:t>
            </a:r>
          </a:p>
          <a:p>
            <a:r>
              <a:rPr lang="en-US" altLang="zh-CN" dirty="0">
                <a:latin typeface="JetBrainsMono Nerd Font" pitchFamily="2" charset="0"/>
                <a:cs typeface="Arial" panose="020B0604020202020204" pitchFamily="34" charset="0"/>
              </a:rPr>
              <a:t>&gt;&gt;&gt; pt1 = Point(3, 4)</a:t>
            </a:r>
          </a:p>
          <a:p>
            <a:r>
              <a:rPr lang="en-US" altLang="zh-CN" dirty="0">
                <a:latin typeface="JetBrainsMono Nerd Font" pitchFamily="2" charset="0"/>
                <a:cs typeface="Arial" panose="020B0604020202020204" pitchFamily="34" charset="0"/>
              </a:rPr>
              <a:t>&gt;&gt;&gt; pt1</a:t>
            </a:r>
          </a:p>
          <a:p>
            <a:r>
              <a:rPr lang="en-US" altLang="zh-CN" dirty="0">
                <a:solidFill>
                  <a:schemeClr val="tx1">
                    <a:lumMod val="50000"/>
                    <a:lumOff val="50000"/>
                  </a:schemeClr>
                </a:solidFill>
                <a:latin typeface="JetBrainsMono Nerd Font" pitchFamily="2" charset="0"/>
                <a:cs typeface="Arial" panose="020B0604020202020204" pitchFamily="34" charset="0"/>
              </a:rPr>
              <a:t>Point(Bits4(0x3),Bits4(0x4))</a:t>
            </a:r>
          </a:p>
        </p:txBody>
      </p:sp>
      <p:sp>
        <p:nvSpPr>
          <p:cNvPr id="16" name="文本框 15">
            <a:extLst>
              <a:ext uri="{FF2B5EF4-FFF2-40B4-BE49-F238E27FC236}">
                <a16:creationId xmlns:a16="http://schemas.microsoft.com/office/drawing/2014/main" id="{8163FE9F-7D8F-BFC4-BE00-C97C71CDA72D}"/>
              </a:ext>
            </a:extLst>
          </p:cNvPr>
          <p:cNvSpPr txBox="1"/>
          <p:nvPr/>
        </p:nvSpPr>
        <p:spPr>
          <a:xfrm>
            <a:off x="7315200" y="1172922"/>
            <a:ext cx="4807974" cy="5632311"/>
          </a:xfrm>
          <a:prstGeom prst="rect">
            <a:avLst/>
          </a:prstGeom>
          <a:noFill/>
        </p:spPr>
        <p:txBody>
          <a:bodyPr wrap="square">
            <a:spAutoFit/>
          </a:bodyPr>
          <a:lstStyle/>
          <a:p>
            <a:r>
              <a:rPr lang="en-US" altLang="zh-CN" dirty="0">
                <a:latin typeface="JetBrainsMono Nerd Font" pitchFamily="2" charset="0"/>
                <a:cs typeface="Arial" panose="020B0604020202020204" pitchFamily="34" charset="0"/>
              </a:rPr>
              <a:t>&gt;&gt;&gt; str(pt1)</a:t>
            </a:r>
          </a:p>
          <a:p>
            <a:r>
              <a:rPr lang="en-US" altLang="zh-CN" dirty="0">
                <a:solidFill>
                  <a:schemeClr val="tx1">
                    <a:lumMod val="50000"/>
                    <a:lumOff val="50000"/>
                  </a:schemeClr>
                </a:solidFill>
                <a:latin typeface="JetBrainsMono Nerd Font" pitchFamily="2" charset="0"/>
                <a:cs typeface="Arial" panose="020B0604020202020204" pitchFamily="34" charset="0"/>
              </a:rPr>
              <a:t>'3:4'</a:t>
            </a:r>
          </a:p>
          <a:p>
            <a:r>
              <a:rPr lang="en-US" altLang="zh-CN" dirty="0">
                <a:latin typeface="JetBrainsMono Nerd Font" pitchFamily="2" charset="0"/>
                <a:cs typeface="Arial" panose="020B0604020202020204" pitchFamily="34" charset="0"/>
              </a:rPr>
              <a:t>&gt;&gt;&gt; pt1.x</a:t>
            </a:r>
          </a:p>
          <a:p>
            <a:r>
              <a:rPr lang="en-US" altLang="zh-CN" dirty="0">
                <a:solidFill>
                  <a:schemeClr val="tx1">
                    <a:lumMod val="50000"/>
                    <a:lumOff val="50000"/>
                  </a:schemeClr>
                </a:solidFill>
                <a:latin typeface="JetBrainsMono Nerd Font" pitchFamily="2" charset="0"/>
                <a:cs typeface="Arial" panose="020B0604020202020204" pitchFamily="34" charset="0"/>
              </a:rPr>
              <a:t>Bits4(0x3)</a:t>
            </a:r>
          </a:p>
          <a:p>
            <a:r>
              <a:rPr lang="en-US" altLang="zh-CN" dirty="0">
                <a:latin typeface="JetBrainsMono Nerd Font" pitchFamily="2" charset="0"/>
                <a:cs typeface="Arial" panose="020B0604020202020204" pitchFamily="34" charset="0"/>
              </a:rPr>
              <a:t>&gt;&gt;&gt; pt1.to_bits()</a:t>
            </a:r>
          </a:p>
          <a:p>
            <a:r>
              <a:rPr lang="en-US" altLang="zh-CN" dirty="0">
                <a:solidFill>
                  <a:schemeClr val="tx1">
                    <a:lumMod val="50000"/>
                    <a:lumOff val="50000"/>
                  </a:schemeClr>
                </a:solidFill>
                <a:latin typeface="JetBrainsMono Nerd Font" pitchFamily="2" charset="0"/>
                <a:cs typeface="Arial" panose="020B0604020202020204" pitchFamily="34" charset="0"/>
              </a:rPr>
              <a:t>Bits8(0x34)</a:t>
            </a:r>
          </a:p>
          <a:p>
            <a:r>
              <a:rPr lang="en-US" altLang="zh-CN" dirty="0">
                <a:latin typeface="JetBrainsMono Nerd Font" pitchFamily="2" charset="0"/>
                <a:cs typeface="Arial" panose="020B0604020202020204" pitchFamily="34" charset="0"/>
              </a:rPr>
              <a:t>&gt;&gt;&gt; </a:t>
            </a:r>
            <a:r>
              <a:rPr lang="en-US" altLang="zh-CN" dirty="0" err="1">
                <a:latin typeface="JetBrainsMono Nerd Font" pitchFamily="2" charset="0"/>
                <a:cs typeface="Arial" panose="020B0604020202020204" pitchFamily="34" charset="0"/>
              </a:rPr>
              <a:t>Point.from_bits</a:t>
            </a:r>
            <a:r>
              <a:rPr lang="en-US" altLang="zh-CN" dirty="0">
                <a:latin typeface="JetBrainsMono Nerd Font" pitchFamily="2" charset="0"/>
                <a:cs typeface="Arial" panose="020B0604020202020204" pitchFamily="34" charset="0"/>
              </a:rPr>
              <a:t>( Bits8(0x34) )</a:t>
            </a:r>
          </a:p>
          <a:p>
            <a:r>
              <a:rPr lang="en-US" altLang="zh-CN" dirty="0">
                <a:solidFill>
                  <a:schemeClr val="tx1">
                    <a:lumMod val="50000"/>
                    <a:lumOff val="50000"/>
                  </a:schemeClr>
                </a:solidFill>
                <a:latin typeface="JetBrainsMono Nerd Font" pitchFamily="2" charset="0"/>
                <a:cs typeface="Arial" panose="020B0604020202020204" pitchFamily="34" charset="0"/>
              </a:rPr>
              <a:t>Point(Bits4(0x3),Bits4(0x4))</a:t>
            </a:r>
          </a:p>
          <a:p>
            <a:r>
              <a:rPr lang="en-US" altLang="zh-CN" dirty="0">
                <a:latin typeface="JetBrainsMono Nerd Font" pitchFamily="2" charset="0"/>
                <a:cs typeface="Arial" panose="020B0604020202020204" pitchFamily="34" charset="0"/>
              </a:rPr>
              <a:t>&gt;&gt;&gt; </a:t>
            </a:r>
            <a:r>
              <a:rPr lang="en-US" altLang="zh-CN" dirty="0" err="1">
                <a:latin typeface="JetBrainsMono Nerd Font" pitchFamily="2" charset="0"/>
                <a:cs typeface="Arial" panose="020B0604020202020204" pitchFamily="34" charset="0"/>
              </a:rPr>
              <a:t>nbits</a:t>
            </a:r>
            <a:r>
              <a:rPr lang="en-US" altLang="zh-CN" dirty="0">
                <a:latin typeface="JetBrainsMono Nerd Font" pitchFamily="2" charset="0"/>
                <a:cs typeface="Arial" panose="020B0604020202020204" pitchFamily="34" charset="0"/>
              </a:rPr>
              <a:t> = 8</a:t>
            </a:r>
          </a:p>
          <a:p>
            <a:r>
              <a:rPr lang="en-US" altLang="zh-CN" dirty="0">
                <a:latin typeface="JetBrainsMono Nerd Font" pitchFamily="2" charset="0"/>
                <a:cs typeface="Arial" panose="020B0604020202020204" pitchFamily="34" charset="0"/>
              </a:rPr>
              <a:t>&gt;&gt;&gt; </a:t>
            </a:r>
            <a:r>
              <a:rPr lang="en-US" altLang="zh-CN" dirty="0" err="1">
                <a:latin typeface="JetBrainsMono Nerd Font" pitchFamily="2" charset="0"/>
                <a:cs typeface="Arial" panose="020B0604020202020204" pitchFamily="34" charset="0"/>
              </a:rPr>
              <a:t>PointN</a:t>
            </a:r>
            <a:r>
              <a:rPr lang="en-US" altLang="zh-CN" dirty="0">
                <a:latin typeface="JetBrainsMono Nerd Font" pitchFamily="2" charset="0"/>
                <a:cs typeface="Arial" panose="020B0604020202020204" pitchFamily="34" charset="0"/>
              </a:rPr>
              <a:t> = </a:t>
            </a:r>
            <a:r>
              <a:rPr lang="en-US" altLang="zh-CN" dirty="0" err="1">
                <a:latin typeface="JetBrainsMono Nerd Font" pitchFamily="2" charset="0"/>
                <a:cs typeface="Arial" panose="020B0604020202020204" pitchFamily="34" charset="0"/>
              </a:rPr>
              <a:t>mk_bitstruct</a:t>
            </a:r>
            <a:r>
              <a:rPr lang="en-US" altLang="zh-CN" dirty="0">
                <a:latin typeface="JetBrainsMono Nerd Font" pitchFamily="2" charset="0"/>
                <a:cs typeface="Arial" panose="020B0604020202020204" pitchFamily="34" charset="0"/>
              </a:rPr>
              <a:t>( </a:t>
            </a:r>
            <a:r>
              <a:rPr lang="en-US" altLang="zh-CN" dirty="0" err="1">
                <a:latin typeface="JetBrainsMono Nerd Font" pitchFamily="2" charset="0"/>
                <a:cs typeface="Arial" panose="020B0604020202020204" pitchFamily="34" charset="0"/>
              </a:rPr>
              <a:t>f"Point</a:t>
            </a:r>
            <a:r>
              <a:rPr lang="en-US" altLang="zh-CN" dirty="0">
                <a:latin typeface="JetBrainsMono Nerd Font" pitchFamily="2" charset="0"/>
                <a:cs typeface="Arial" panose="020B0604020202020204" pitchFamily="34" charset="0"/>
              </a:rPr>
              <a:t>{</a:t>
            </a:r>
            <a:r>
              <a:rPr lang="en-US" altLang="zh-CN" dirty="0" err="1">
                <a:latin typeface="JetBrainsMono Nerd Font" pitchFamily="2" charset="0"/>
                <a:cs typeface="Arial" panose="020B0604020202020204" pitchFamily="34" charset="0"/>
              </a:rPr>
              <a:t>nbits</a:t>
            </a:r>
            <a:r>
              <a:rPr lang="en-US" altLang="zh-CN" dirty="0">
                <a:latin typeface="JetBrainsMono Nerd Font" pitchFamily="2" charset="0"/>
                <a:cs typeface="Arial" panose="020B0604020202020204" pitchFamily="34" charset="0"/>
              </a:rPr>
              <a:t>}", {</a:t>
            </a:r>
          </a:p>
          <a:p>
            <a:r>
              <a:rPr lang="en-US" altLang="zh-CN" dirty="0">
                <a:latin typeface="JetBrainsMono Nerd Font" pitchFamily="2" charset="0"/>
                <a:cs typeface="Arial" panose="020B0604020202020204" pitchFamily="34" charset="0"/>
              </a:rPr>
              <a:t>...	'x': </a:t>
            </a:r>
            <a:r>
              <a:rPr lang="en-US" altLang="zh-CN" dirty="0" err="1">
                <a:latin typeface="JetBrainsMono Nerd Font" pitchFamily="2" charset="0"/>
                <a:cs typeface="Arial" panose="020B0604020202020204" pitchFamily="34" charset="0"/>
              </a:rPr>
              <a:t>mk_bits</a:t>
            </a:r>
            <a:r>
              <a:rPr lang="en-US" altLang="zh-CN" dirty="0">
                <a:latin typeface="JetBrainsMono Nerd Font" pitchFamily="2" charset="0"/>
                <a:cs typeface="Arial" panose="020B0604020202020204" pitchFamily="34" charset="0"/>
              </a:rPr>
              <a:t>(</a:t>
            </a:r>
            <a:r>
              <a:rPr lang="en-US" altLang="zh-CN" dirty="0" err="1">
                <a:latin typeface="JetBrainsMono Nerd Font" pitchFamily="2" charset="0"/>
                <a:cs typeface="Arial" panose="020B0604020202020204" pitchFamily="34" charset="0"/>
              </a:rPr>
              <a:t>nbits</a:t>
            </a:r>
            <a:r>
              <a:rPr lang="en-US" altLang="zh-CN" dirty="0">
                <a:latin typeface="JetBrainsMono Nerd Font" pitchFamily="2" charset="0"/>
                <a:cs typeface="Arial" panose="020B0604020202020204" pitchFamily="34" charset="0"/>
              </a:rPr>
              <a:t>),</a:t>
            </a:r>
          </a:p>
          <a:p>
            <a:r>
              <a:rPr lang="en-US" altLang="zh-CN" dirty="0">
                <a:latin typeface="JetBrainsMono Nerd Font" pitchFamily="2" charset="0"/>
                <a:cs typeface="Arial" panose="020B0604020202020204" pitchFamily="34" charset="0"/>
              </a:rPr>
              <a:t>...	'y': </a:t>
            </a:r>
            <a:r>
              <a:rPr lang="en-US" altLang="zh-CN" dirty="0" err="1">
                <a:latin typeface="JetBrainsMono Nerd Font" pitchFamily="2" charset="0"/>
                <a:cs typeface="Arial" panose="020B0604020202020204" pitchFamily="34" charset="0"/>
              </a:rPr>
              <a:t>mk_bits</a:t>
            </a:r>
            <a:r>
              <a:rPr lang="en-US" altLang="zh-CN" dirty="0">
                <a:latin typeface="JetBrainsMono Nerd Font" pitchFamily="2" charset="0"/>
                <a:cs typeface="Arial" panose="020B0604020202020204" pitchFamily="34" charset="0"/>
              </a:rPr>
              <a:t>(</a:t>
            </a:r>
            <a:r>
              <a:rPr lang="en-US" altLang="zh-CN" dirty="0" err="1">
                <a:latin typeface="JetBrainsMono Nerd Font" pitchFamily="2" charset="0"/>
                <a:cs typeface="Arial" panose="020B0604020202020204" pitchFamily="34" charset="0"/>
              </a:rPr>
              <a:t>nbits</a:t>
            </a:r>
            <a:r>
              <a:rPr lang="en-US" altLang="zh-CN" dirty="0">
                <a:latin typeface="JetBrainsMono Nerd Font" pitchFamily="2" charset="0"/>
                <a:cs typeface="Arial" panose="020B0604020202020204" pitchFamily="34" charset="0"/>
              </a:rPr>
              <a:t>),</a:t>
            </a:r>
          </a:p>
          <a:p>
            <a:r>
              <a:rPr lang="en-US" altLang="zh-CN" dirty="0">
                <a:latin typeface="JetBrainsMono Nerd Font" pitchFamily="2" charset="0"/>
                <a:cs typeface="Arial" panose="020B0604020202020204" pitchFamily="34" charset="0"/>
              </a:rPr>
              <a:t>... })</a:t>
            </a:r>
          </a:p>
          <a:p>
            <a:r>
              <a:rPr lang="en-US" altLang="zh-CN" dirty="0">
                <a:latin typeface="JetBrainsMono Nerd Font" pitchFamily="2" charset="0"/>
                <a:cs typeface="Arial" panose="020B0604020202020204" pitchFamily="34" charset="0"/>
              </a:rPr>
              <a:t>...</a:t>
            </a:r>
          </a:p>
          <a:p>
            <a:r>
              <a:rPr lang="en-US" altLang="zh-CN" dirty="0">
                <a:latin typeface="JetBrainsMono Nerd Font" pitchFamily="2" charset="0"/>
                <a:cs typeface="Arial" panose="020B0604020202020204" pitchFamily="34" charset="0"/>
              </a:rPr>
              <a:t>&gt;&gt;&gt; pt2 = </a:t>
            </a:r>
            <a:r>
              <a:rPr lang="en-US" altLang="zh-CN" dirty="0" err="1">
                <a:latin typeface="JetBrainsMono Nerd Font" pitchFamily="2" charset="0"/>
                <a:cs typeface="Arial" panose="020B0604020202020204" pitchFamily="34" charset="0"/>
              </a:rPr>
              <a:t>PointN</a:t>
            </a:r>
            <a:r>
              <a:rPr lang="en-US" altLang="zh-CN" dirty="0">
                <a:latin typeface="JetBrainsMono Nerd Font" pitchFamily="2" charset="0"/>
                <a:cs typeface="Arial" panose="020B0604020202020204" pitchFamily="34" charset="0"/>
              </a:rPr>
              <a:t>( 3, 4 )</a:t>
            </a:r>
          </a:p>
          <a:p>
            <a:r>
              <a:rPr lang="en-US" altLang="zh-CN" dirty="0">
                <a:latin typeface="JetBrainsMono Nerd Font" pitchFamily="2" charset="0"/>
                <a:cs typeface="Arial" panose="020B0604020202020204" pitchFamily="34" charset="0"/>
              </a:rPr>
              <a:t>&gt;&gt;&gt; pt2</a:t>
            </a:r>
          </a:p>
          <a:p>
            <a:r>
              <a:rPr lang="en-US" altLang="zh-CN" dirty="0">
                <a:solidFill>
                  <a:schemeClr val="tx1">
                    <a:lumMod val="50000"/>
                    <a:lumOff val="50000"/>
                  </a:schemeClr>
                </a:solidFill>
                <a:latin typeface="JetBrainsMono Nerd Font" pitchFamily="2" charset="0"/>
                <a:cs typeface="Arial" panose="020B0604020202020204" pitchFamily="34" charset="0"/>
              </a:rPr>
              <a:t>Point8(Bits8(0x03),Bits8(0x04))</a:t>
            </a:r>
          </a:p>
          <a:p>
            <a:r>
              <a:rPr lang="en-US" altLang="zh-CN" dirty="0">
                <a:latin typeface="JetBrainsMono Nerd Font" pitchFamily="2" charset="0"/>
                <a:cs typeface="Arial" panose="020B0604020202020204" pitchFamily="34" charset="0"/>
              </a:rPr>
              <a:t>&gt;&gt;&gt; pt2.to_bits()</a:t>
            </a:r>
          </a:p>
          <a:p>
            <a:r>
              <a:rPr lang="en-US" altLang="zh-CN" dirty="0">
                <a:solidFill>
                  <a:schemeClr val="tx1">
                    <a:lumMod val="50000"/>
                    <a:lumOff val="50000"/>
                  </a:schemeClr>
                </a:solidFill>
                <a:latin typeface="JetBrainsMono Nerd Font" pitchFamily="2" charset="0"/>
                <a:cs typeface="Arial" panose="020B0604020202020204" pitchFamily="34" charset="0"/>
              </a:rPr>
              <a:t>Bits16(0x0304)</a:t>
            </a:r>
            <a:endParaRPr lang="zh-CN" altLang="en-US" dirty="0">
              <a:solidFill>
                <a:schemeClr val="tx1">
                  <a:lumMod val="50000"/>
                  <a:lumOff val="50000"/>
                </a:schemeClr>
              </a:solidFill>
              <a:latin typeface="JetBrainsMono Nerd Font" pitchFamily="2" charset="0"/>
              <a:cs typeface="Arial" panose="020B0604020202020204" pitchFamily="34" charset="0"/>
            </a:endParaRPr>
          </a:p>
        </p:txBody>
      </p:sp>
    </p:spTree>
    <p:extLst>
      <p:ext uri="{BB962C8B-B14F-4D97-AF65-F5344CB8AC3E}">
        <p14:creationId xmlns:p14="http://schemas.microsoft.com/office/powerpoint/2010/main" val="418303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2268570" cy="646331"/>
          </a:xfrm>
          <a:prstGeom prst="rect">
            <a:avLst/>
          </a:prstGeom>
          <a:noFill/>
        </p:spPr>
        <p:txBody>
          <a:bodyPr wrap="none" rtlCol="0">
            <a:spAutoFit/>
          </a:bodyPr>
          <a:lstStyle/>
          <a:p>
            <a:r>
              <a:rPr lang="en-US" altLang="zh-CN" sz="3600" b="1" dirty="0"/>
              <a:t>Reference</a:t>
            </a:r>
            <a:endParaRPr lang="zh-CN" altLang="en-US" sz="3600" b="1" dirty="0"/>
          </a:p>
        </p:txBody>
      </p:sp>
      <p:sp>
        <p:nvSpPr>
          <p:cNvPr id="10" name="文本框 9">
            <a:extLst>
              <a:ext uri="{FF2B5EF4-FFF2-40B4-BE49-F238E27FC236}">
                <a16:creationId xmlns:a16="http://schemas.microsoft.com/office/drawing/2014/main" id="{89A3062C-3367-3A55-6961-4EA42C096972}"/>
              </a:ext>
            </a:extLst>
          </p:cNvPr>
          <p:cNvSpPr txBox="1"/>
          <p:nvPr/>
        </p:nvSpPr>
        <p:spPr>
          <a:xfrm>
            <a:off x="418289" y="1172922"/>
            <a:ext cx="11636862" cy="830997"/>
          </a:xfrm>
          <a:prstGeom prst="rect">
            <a:avLst/>
          </a:prstGeom>
          <a:noFill/>
        </p:spPr>
        <p:txBody>
          <a:bodyPr wrap="square">
            <a:spAutoFit/>
          </a:bodyPr>
          <a:lstStyle/>
          <a:p>
            <a:pPr marL="457200" indent="-457200">
              <a:buClr>
                <a:schemeClr val="accent6"/>
              </a:buClr>
              <a:buFont typeface="+mj-ea"/>
              <a:buAutoNum type="circleNumDbPlain"/>
            </a:pPr>
            <a:r>
              <a:rPr lang="en-US" altLang="zh-CN" sz="2400" dirty="0">
                <a:latin typeface="Georgia" panose="02040502050405020303" pitchFamily="18" charset="0"/>
              </a:rPr>
              <a:t>University of Porto. “desing_flow_LuisGomes_v1.” Mar. 2022.</a:t>
            </a:r>
          </a:p>
          <a:p>
            <a:pPr marL="457200" indent="-457200">
              <a:buClr>
                <a:schemeClr val="accent6"/>
              </a:buClr>
              <a:buFont typeface="+mj-ea"/>
              <a:buAutoNum type="circleNumDbPlain"/>
            </a:pPr>
            <a:r>
              <a:rPr lang="en-US" altLang="zh-CN" sz="2400" dirty="0">
                <a:latin typeface="Georgia" panose="02040502050405020303" pitchFamily="18" charset="0"/>
              </a:rPr>
              <a:t>Christopher Batten. “ASIC Flow Front-End.” 2022.</a:t>
            </a:r>
          </a:p>
        </p:txBody>
      </p:sp>
    </p:spTree>
    <p:extLst>
      <p:ext uri="{BB962C8B-B14F-4D97-AF65-F5344CB8AC3E}">
        <p14:creationId xmlns:p14="http://schemas.microsoft.com/office/powerpoint/2010/main" val="369315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2ED8F96B-5837-4227-977E-13160118A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43B5320C-27B3-4E64-BD7A-34E8ADC712DF}"/>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179354E-E99A-465E-855A-BEC364AD3D15}"/>
              </a:ext>
            </a:extLst>
          </p:cNvPr>
          <p:cNvSpPr txBox="1"/>
          <p:nvPr/>
        </p:nvSpPr>
        <p:spPr>
          <a:xfrm>
            <a:off x="716869" y="255630"/>
            <a:ext cx="2133918" cy="646331"/>
          </a:xfrm>
          <a:prstGeom prst="rect">
            <a:avLst/>
          </a:prstGeom>
          <a:noFill/>
        </p:spPr>
        <p:txBody>
          <a:bodyPr wrap="none" rtlCol="0">
            <a:spAutoFit/>
          </a:bodyPr>
          <a:lstStyle/>
          <a:p>
            <a:r>
              <a:rPr lang="en-US" altLang="zh-CN" sz="3600" b="1" dirty="0"/>
              <a:t>Overview</a:t>
            </a:r>
            <a:endParaRPr lang="zh-CN" altLang="en-US" sz="3600" b="1" dirty="0"/>
          </a:p>
        </p:txBody>
      </p:sp>
      <p:sp>
        <p:nvSpPr>
          <p:cNvPr id="8" name="文本框 7">
            <a:extLst>
              <a:ext uri="{FF2B5EF4-FFF2-40B4-BE49-F238E27FC236}">
                <a16:creationId xmlns:a16="http://schemas.microsoft.com/office/drawing/2014/main" id="{2889FE6B-F590-4638-AC96-79E7377B42B8}"/>
              </a:ext>
            </a:extLst>
          </p:cNvPr>
          <p:cNvSpPr txBox="1"/>
          <p:nvPr/>
        </p:nvSpPr>
        <p:spPr>
          <a:xfrm>
            <a:off x="716869" y="1037441"/>
            <a:ext cx="9658772" cy="3891899"/>
          </a:xfrm>
          <a:prstGeom prst="rect">
            <a:avLst/>
          </a:prstGeom>
          <a:noFill/>
        </p:spPr>
        <p:txBody>
          <a:bodyPr wrap="square" rtlCol="0">
            <a:spAutoFit/>
          </a:bodyPr>
          <a:lstStyle/>
          <a:p>
            <a:pPr marL="514350" indent="-514350">
              <a:lnSpc>
                <a:spcPct val="150000"/>
              </a:lnSpc>
              <a:buClr>
                <a:schemeClr val="accent5"/>
              </a:buClr>
              <a:buFont typeface="+mj-ea"/>
              <a:buAutoNum type="circleNumDbPlain"/>
            </a:pPr>
            <a:r>
              <a:rPr lang="en-US" altLang="zh-CN" sz="2800" dirty="0"/>
              <a:t>  </a:t>
            </a:r>
            <a:r>
              <a:rPr lang="en-US" altLang="zh-CN" sz="2800" dirty="0">
                <a:latin typeface="Georgia" panose="02040502050405020303" pitchFamily="18" charset="0"/>
              </a:rPr>
              <a:t>Overview</a:t>
            </a:r>
          </a:p>
          <a:p>
            <a:pPr marL="514350" indent="-514350">
              <a:lnSpc>
                <a:spcPct val="150000"/>
              </a:lnSpc>
              <a:buClr>
                <a:schemeClr val="accent5"/>
              </a:buClr>
              <a:buFont typeface="+mj-ea"/>
              <a:buAutoNum type="circleNumDbPlain"/>
            </a:pPr>
            <a:r>
              <a:rPr lang="en-US" altLang="zh-CN" sz="2800" dirty="0">
                <a:latin typeface="Georgia" panose="02040502050405020303" pitchFamily="18" charset="0"/>
              </a:rPr>
              <a:t>  ASIC Flow Front-End vs Back-End</a:t>
            </a:r>
          </a:p>
          <a:p>
            <a:pPr marL="514350" indent="-514350">
              <a:lnSpc>
                <a:spcPct val="150000"/>
              </a:lnSpc>
              <a:buClr>
                <a:schemeClr val="accent5"/>
              </a:buClr>
              <a:buFont typeface="+mj-ea"/>
              <a:buAutoNum type="circleNumDbPlain"/>
            </a:pPr>
            <a:r>
              <a:rPr lang="en-US" altLang="zh-CN" sz="2800">
                <a:latin typeface="Georgia" panose="02040502050405020303" pitchFamily="18" charset="0"/>
              </a:rPr>
              <a:t>  VLSI Design Methodologies</a:t>
            </a:r>
          </a:p>
          <a:p>
            <a:pPr marL="514350" indent="-514350">
              <a:lnSpc>
                <a:spcPct val="150000"/>
              </a:lnSpc>
              <a:buClr>
                <a:schemeClr val="accent5"/>
              </a:buClr>
              <a:buFont typeface="+mj-ea"/>
              <a:buAutoNum type="circleNumDbPlain"/>
            </a:pPr>
            <a:r>
              <a:rPr lang="en-US" altLang="zh-CN" sz="2800" dirty="0">
                <a:latin typeface="Georgia" panose="02040502050405020303" pitchFamily="18" charset="0"/>
              </a:rPr>
              <a:t>  Productive MLM &amp; VLSI Design</a:t>
            </a:r>
          </a:p>
          <a:p>
            <a:pPr marL="514350" indent="-514350">
              <a:lnSpc>
                <a:spcPct val="150000"/>
              </a:lnSpc>
              <a:buClr>
                <a:schemeClr val="accent5"/>
              </a:buClr>
              <a:buFont typeface="+mj-ea"/>
              <a:buAutoNum type="circleNumDbPlain"/>
            </a:pPr>
            <a:r>
              <a:rPr lang="en-US" altLang="zh-CN" sz="2800" dirty="0">
                <a:latin typeface="Georgia" panose="02040502050405020303" pitchFamily="18" charset="0"/>
              </a:rPr>
              <a:t>  PyMTL3</a:t>
            </a:r>
          </a:p>
          <a:p>
            <a:pPr marL="514350" indent="-514350">
              <a:lnSpc>
                <a:spcPct val="150000"/>
              </a:lnSpc>
              <a:buClr>
                <a:schemeClr val="accent5"/>
              </a:buClr>
              <a:buFont typeface="+mj-ea"/>
              <a:buAutoNum type="circleNumDbPlain"/>
            </a:pPr>
            <a:r>
              <a:rPr lang="en-US" altLang="zh-CN" sz="2800" dirty="0">
                <a:latin typeface="Georgia" panose="02040502050405020303" pitchFamily="18" charset="0"/>
              </a:rPr>
              <a:t>  Reference</a:t>
            </a:r>
          </a:p>
        </p:txBody>
      </p:sp>
    </p:spTree>
    <p:extLst>
      <p:ext uri="{BB962C8B-B14F-4D97-AF65-F5344CB8AC3E}">
        <p14:creationId xmlns:p14="http://schemas.microsoft.com/office/powerpoint/2010/main" val="172490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7213834" cy="646331"/>
          </a:xfrm>
          <a:prstGeom prst="rect">
            <a:avLst/>
          </a:prstGeom>
          <a:noFill/>
        </p:spPr>
        <p:txBody>
          <a:bodyPr wrap="none" rtlCol="0">
            <a:spAutoFit/>
          </a:bodyPr>
          <a:lstStyle/>
          <a:p>
            <a:r>
              <a:rPr lang="en-US" altLang="zh-CN" sz="3600" b="1" dirty="0"/>
              <a:t>ASIC Flow Front-End vs Back-End</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130437" y="1118232"/>
            <a:ext cx="7983122" cy="3477875"/>
          </a:xfrm>
          <a:prstGeom prst="rect">
            <a:avLst/>
          </a:prstGeom>
          <a:noFill/>
        </p:spPr>
        <p:txBody>
          <a:bodyPr wrap="square">
            <a:spAutoFit/>
          </a:bodyPr>
          <a:lstStyle/>
          <a:p>
            <a:r>
              <a:rPr lang="en-US" altLang="zh-CN" sz="2000" dirty="0">
                <a:latin typeface="Georgia" panose="02040502050405020303" pitchFamily="18" charset="0"/>
                <a:cs typeface="Arial" panose="020B0604020202020204" pitchFamily="34" charset="0"/>
              </a:rPr>
              <a:t>Front-End:</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Hardware modeling in HDL</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VCS for 4-State RTL Simulation</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Design Compiler for Synthesis</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VCS for Fast-Functional Gate-Level Simulation</a:t>
            </a:r>
          </a:p>
          <a:p>
            <a:r>
              <a:rPr lang="en-US" altLang="zh-CN" sz="2000" dirty="0">
                <a:latin typeface="Georgia" panose="02040502050405020303" pitchFamily="18" charset="0"/>
                <a:cs typeface="Arial" panose="020B0604020202020204" pitchFamily="34" charset="0"/>
              </a:rPr>
              <a:t>Back-End:</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a:t>
            </a:r>
            <a:r>
              <a:rPr lang="en-US" altLang="zh-CN" sz="2000" dirty="0" err="1">
                <a:latin typeface="Georgia" panose="02040502050405020303" pitchFamily="18" charset="0"/>
                <a:cs typeface="Arial" panose="020B0604020202020204" pitchFamily="34" charset="0"/>
              </a:rPr>
              <a:t>PrimeTime</a:t>
            </a:r>
            <a:r>
              <a:rPr lang="en-US" altLang="zh-CN" sz="2000" dirty="0">
                <a:latin typeface="Georgia" panose="02040502050405020303" pitchFamily="18" charset="0"/>
                <a:cs typeface="Arial" panose="020B0604020202020204" pitchFamily="34" charset="0"/>
              </a:rPr>
              <a:t> for Post-Synth Power Analysis</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IC Compiler/Cadence </a:t>
            </a:r>
            <a:r>
              <a:rPr lang="en-US" altLang="zh-CN" sz="2000" dirty="0" err="1">
                <a:latin typeface="Georgia" panose="02040502050405020303" pitchFamily="18" charset="0"/>
                <a:cs typeface="Arial" panose="020B0604020202020204" pitchFamily="34" charset="0"/>
              </a:rPr>
              <a:t>Innovus</a:t>
            </a:r>
            <a:r>
              <a:rPr lang="en-US" altLang="zh-CN" sz="2000" dirty="0">
                <a:latin typeface="Georgia" panose="02040502050405020303" pitchFamily="18" charset="0"/>
                <a:cs typeface="Arial" panose="020B0604020202020204" pitchFamily="34" charset="0"/>
              </a:rPr>
              <a:t> for Place-and-Route</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VCS for Back-Annotated Fast-Functional GL Simulation</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a:t>
            </a:r>
            <a:r>
              <a:rPr lang="en-US" altLang="zh-CN" sz="2000" dirty="0" err="1">
                <a:latin typeface="Georgia" panose="02040502050405020303" pitchFamily="18" charset="0"/>
                <a:cs typeface="Arial" panose="020B0604020202020204" pitchFamily="34" charset="0"/>
              </a:rPr>
              <a:t>PrimeTime</a:t>
            </a:r>
            <a:r>
              <a:rPr lang="en-US" altLang="zh-CN" sz="2000" dirty="0">
                <a:latin typeface="Georgia" panose="02040502050405020303" pitchFamily="18" charset="0"/>
                <a:cs typeface="Arial" panose="020B0604020202020204" pitchFamily="34" charset="0"/>
              </a:rPr>
              <a:t> for STA &amp; Performing Hold Fixing</a:t>
            </a:r>
          </a:p>
          <a:p>
            <a:pPr marL="342900" indent="-342900">
              <a:buFont typeface="Arial" panose="020B0604020202020204" pitchFamily="34" charset="0"/>
              <a:buChar char="•"/>
            </a:pPr>
            <a:r>
              <a:rPr lang="en-US" altLang="zh-CN" sz="2000" dirty="0">
                <a:latin typeface="Georgia" panose="02040502050405020303" pitchFamily="18" charset="0"/>
                <a:cs typeface="Arial" panose="020B0604020202020204" pitchFamily="34" charset="0"/>
              </a:rPr>
              <a:t>Synopsys </a:t>
            </a:r>
            <a:r>
              <a:rPr lang="en-US" altLang="zh-CN" sz="2000" dirty="0" err="1">
                <a:latin typeface="Georgia" panose="02040502050405020303" pitchFamily="18" charset="0"/>
                <a:cs typeface="Arial" panose="020B0604020202020204" pitchFamily="34" charset="0"/>
              </a:rPr>
              <a:t>PrimeTime</a:t>
            </a:r>
            <a:r>
              <a:rPr lang="en-US" altLang="zh-CN" sz="2000" dirty="0">
                <a:latin typeface="Georgia" panose="02040502050405020303" pitchFamily="18" charset="0"/>
                <a:cs typeface="Arial" panose="020B0604020202020204" pitchFamily="34" charset="0"/>
              </a:rPr>
              <a:t> for Post-Place-and-Route Power Analysis</a:t>
            </a:r>
          </a:p>
        </p:txBody>
      </p:sp>
      <p:grpSp>
        <p:nvGrpSpPr>
          <p:cNvPr id="43" name="组合 42">
            <a:extLst>
              <a:ext uri="{FF2B5EF4-FFF2-40B4-BE49-F238E27FC236}">
                <a16:creationId xmlns:a16="http://schemas.microsoft.com/office/drawing/2014/main" id="{5F9F6310-4ED7-54F7-CACE-55659689936A}"/>
              </a:ext>
            </a:extLst>
          </p:cNvPr>
          <p:cNvGrpSpPr/>
          <p:nvPr/>
        </p:nvGrpSpPr>
        <p:grpSpPr>
          <a:xfrm>
            <a:off x="6281471" y="1337923"/>
            <a:ext cx="5440461" cy="3205325"/>
            <a:chOff x="5738816" y="1210337"/>
            <a:chExt cx="5440461" cy="3205325"/>
          </a:xfrm>
        </p:grpSpPr>
        <p:sp>
          <p:nvSpPr>
            <p:cNvPr id="2" name="流程图: 过程 1">
              <a:extLst>
                <a:ext uri="{FF2B5EF4-FFF2-40B4-BE49-F238E27FC236}">
                  <a16:creationId xmlns:a16="http://schemas.microsoft.com/office/drawing/2014/main" id="{D6494EC1-D771-9EEC-9194-9B11EEDACD95}"/>
                </a:ext>
              </a:extLst>
            </p:cNvPr>
            <p:cNvSpPr/>
            <p:nvPr/>
          </p:nvSpPr>
          <p:spPr>
            <a:xfrm>
              <a:off x="5738816" y="1265887"/>
              <a:ext cx="1759974" cy="4916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Problem</a:t>
              </a:r>
              <a:endParaRPr lang="zh-CN" altLang="en-US" dirty="0"/>
            </a:p>
          </p:txBody>
        </p:sp>
        <p:sp>
          <p:nvSpPr>
            <p:cNvPr id="3" name="流程图: 过程 2">
              <a:extLst>
                <a:ext uri="{FF2B5EF4-FFF2-40B4-BE49-F238E27FC236}">
                  <a16:creationId xmlns:a16="http://schemas.microsoft.com/office/drawing/2014/main" id="{2D559C8D-5E77-59A4-D36B-2D8E42007D46}"/>
                </a:ext>
              </a:extLst>
            </p:cNvPr>
            <p:cNvSpPr/>
            <p:nvPr/>
          </p:nvSpPr>
          <p:spPr>
            <a:xfrm>
              <a:off x="7658309" y="1210337"/>
              <a:ext cx="1440936" cy="6027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Solution Specification</a:t>
              </a:r>
              <a:endParaRPr lang="zh-CN" altLang="en-US" dirty="0"/>
            </a:p>
          </p:txBody>
        </p:sp>
        <p:sp>
          <p:nvSpPr>
            <p:cNvPr id="4" name="流程图: 过程 3">
              <a:extLst>
                <a:ext uri="{FF2B5EF4-FFF2-40B4-BE49-F238E27FC236}">
                  <a16:creationId xmlns:a16="http://schemas.microsoft.com/office/drawing/2014/main" id="{03DE1429-D21E-347B-A984-6BC2B8977295}"/>
                </a:ext>
              </a:extLst>
            </p:cNvPr>
            <p:cNvSpPr/>
            <p:nvPr/>
          </p:nvSpPr>
          <p:spPr>
            <a:xfrm>
              <a:off x="9258764" y="1210337"/>
              <a:ext cx="1686742" cy="6027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Behavioral Representation</a:t>
              </a:r>
              <a:endParaRPr lang="zh-CN" altLang="en-US" dirty="0"/>
            </a:p>
          </p:txBody>
        </p:sp>
        <p:sp>
          <p:nvSpPr>
            <p:cNvPr id="9" name="流程图: 过程 8">
              <a:extLst>
                <a:ext uri="{FF2B5EF4-FFF2-40B4-BE49-F238E27FC236}">
                  <a16:creationId xmlns:a16="http://schemas.microsoft.com/office/drawing/2014/main" id="{D74D2988-F5A6-F79B-365B-22752C186586}"/>
                </a:ext>
              </a:extLst>
            </p:cNvPr>
            <p:cNvSpPr/>
            <p:nvPr/>
          </p:nvSpPr>
          <p:spPr>
            <a:xfrm>
              <a:off x="9258764" y="2050995"/>
              <a:ext cx="1686742" cy="6027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RTL Coding</a:t>
              </a:r>
            </a:p>
            <a:p>
              <a:pPr algn="ctr"/>
              <a:r>
                <a:rPr lang="en-US" altLang="zh-CN" dirty="0"/>
                <a:t>VHDL/Verilog</a:t>
              </a:r>
              <a:endParaRPr lang="zh-CN" altLang="en-US" dirty="0"/>
            </a:p>
          </p:txBody>
        </p:sp>
        <p:sp>
          <p:nvSpPr>
            <p:cNvPr id="10" name="流程图: 过程 9">
              <a:extLst>
                <a:ext uri="{FF2B5EF4-FFF2-40B4-BE49-F238E27FC236}">
                  <a16:creationId xmlns:a16="http://schemas.microsoft.com/office/drawing/2014/main" id="{005C2E84-2909-6C2F-8C85-5BF6EBC2797F}"/>
                </a:ext>
              </a:extLst>
            </p:cNvPr>
            <p:cNvSpPr/>
            <p:nvPr/>
          </p:nvSpPr>
          <p:spPr>
            <a:xfrm>
              <a:off x="7658309" y="2050995"/>
              <a:ext cx="1440936" cy="6027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Functional Verification</a:t>
              </a:r>
              <a:endParaRPr lang="zh-CN" altLang="en-US" dirty="0"/>
            </a:p>
          </p:txBody>
        </p:sp>
        <p:cxnSp>
          <p:nvCxnSpPr>
            <p:cNvPr id="13" name="直接箭头连接符 12">
              <a:extLst>
                <a:ext uri="{FF2B5EF4-FFF2-40B4-BE49-F238E27FC236}">
                  <a16:creationId xmlns:a16="http://schemas.microsoft.com/office/drawing/2014/main" id="{A973E369-DCCA-314B-7308-ED6C6EC024FF}"/>
                </a:ext>
              </a:extLst>
            </p:cNvPr>
            <p:cNvCxnSpPr>
              <a:stCxn id="2" idx="3"/>
              <a:endCxn id="3" idx="1"/>
            </p:cNvCxnSpPr>
            <p:nvPr/>
          </p:nvCxnSpPr>
          <p:spPr>
            <a:xfrm>
              <a:off x="7498790" y="1511694"/>
              <a:ext cx="1595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51A7338-A099-AAF2-CDB5-B9C99F5F0D7C}"/>
                </a:ext>
              </a:extLst>
            </p:cNvPr>
            <p:cNvCxnSpPr>
              <a:stCxn id="3" idx="3"/>
              <a:endCxn id="4" idx="1"/>
            </p:cNvCxnSpPr>
            <p:nvPr/>
          </p:nvCxnSpPr>
          <p:spPr>
            <a:xfrm>
              <a:off x="9099245" y="1511695"/>
              <a:ext cx="159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E04B4A4-5A15-5AE7-2D3E-B57DAB6F44B5}"/>
                </a:ext>
              </a:extLst>
            </p:cNvPr>
            <p:cNvCxnSpPr>
              <a:stCxn id="4" idx="2"/>
              <a:endCxn id="9" idx="0"/>
            </p:cNvCxnSpPr>
            <p:nvPr/>
          </p:nvCxnSpPr>
          <p:spPr>
            <a:xfrm>
              <a:off x="10102135" y="1813052"/>
              <a:ext cx="0" cy="23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A6C3A87-F45F-801F-41B1-175DF9367AAD}"/>
                </a:ext>
              </a:extLst>
            </p:cNvPr>
            <p:cNvCxnSpPr>
              <a:stCxn id="9" idx="1"/>
              <a:endCxn id="10" idx="3"/>
            </p:cNvCxnSpPr>
            <p:nvPr/>
          </p:nvCxnSpPr>
          <p:spPr>
            <a:xfrm flipH="1">
              <a:off x="9099245" y="2352353"/>
              <a:ext cx="159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流程图: 决策 19">
              <a:extLst>
                <a:ext uri="{FF2B5EF4-FFF2-40B4-BE49-F238E27FC236}">
                  <a16:creationId xmlns:a16="http://schemas.microsoft.com/office/drawing/2014/main" id="{77F47DC2-DF45-4690-9365-D5EB429ED074}"/>
                </a:ext>
              </a:extLst>
            </p:cNvPr>
            <p:cNvSpPr/>
            <p:nvPr/>
          </p:nvSpPr>
          <p:spPr>
            <a:xfrm>
              <a:off x="7056338" y="2891653"/>
              <a:ext cx="2644877" cy="8908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Verification Succeeded?</a:t>
              </a:r>
              <a:endParaRPr lang="zh-CN" altLang="en-US" dirty="0"/>
            </a:p>
          </p:txBody>
        </p:sp>
        <p:cxnSp>
          <p:nvCxnSpPr>
            <p:cNvPr id="22" name="直接箭头连接符 21">
              <a:extLst>
                <a:ext uri="{FF2B5EF4-FFF2-40B4-BE49-F238E27FC236}">
                  <a16:creationId xmlns:a16="http://schemas.microsoft.com/office/drawing/2014/main" id="{43429444-C167-4E11-8131-85522D02BEC9}"/>
                </a:ext>
              </a:extLst>
            </p:cNvPr>
            <p:cNvCxnSpPr>
              <a:stCxn id="10" idx="2"/>
              <a:endCxn id="20" idx="0"/>
            </p:cNvCxnSpPr>
            <p:nvPr/>
          </p:nvCxnSpPr>
          <p:spPr>
            <a:xfrm>
              <a:off x="8378777" y="2653710"/>
              <a:ext cx="0" cy="23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ACCF4D6-14AA-33D4-E236-67FA94C7A4FB}"/>
                </a:ext>
              </a:extLst>
            </p:cNvPr>
            <p:cNvCxnSpPr>
              <a:stCxn id="20" idx="3"/>
              <a:endCxn id="3" idx="0"/>
            </p:cNvCxnSpPr>
            <p:nvPr/>
          </p:nvCxnSpPr>
          <p:spPr>
            <a:xfrm flipH="1" flipV="1">
              <a:off x="8378777" y="1210337"/>
              <a:ext cx="1322438" cy="2126724"/>
            </a:xfrm>
            <a:prstGeom prst="bentConnector4">
              <a:avLst>
                <a:gd name="adj1" fmla="val -112453"/>
                <a:gd name="adj2" fmla="val 1107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CBA2571-82A0-503C-A9E9-11E8DB1A94BF}"/>
                </a:ext>
              </a:extLst>
            </p:cNvPr>
            <p:cNvCxnSpPr>
              <a:endCxn id="4" idx="3"/>
            </p:cNvCxnSpPr>
            <p:nvPr/>
          </p:nvCxnSpPr>
          <p:spPr>
            <a:xfrm flipH="1">
              <a:off x="10945506" y="1511693"/>
              <a:ext cx="23377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5914A30-60D7-2C70-BDD2-5EDA582518EE}"/>
                </a:ext>
              </a:extLst>
            </p:cNvPr>
            <p:cNvCxnSpPr>
              <a:endCxn id="9" idx="3"/>
            </p:cNvCxnSpPr>
            <p:nvPr/>
          </p:nvCxnSpPr>
          <p:spPr>
            <a:xfrm flipH="1">
              <a:off x="10945506" y="2352352"/>
              <a:ext cx="2337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FE30E55C-A31C-12C7-25EA-3FEE582F1906}"/>
                </a:ext>
              </a:extLst>
            </p:cNvPr>
            <p:cNvCxnSpPr>
              <a:endCxn id="10" idx="0"/>
            </p:cNvCxnSpPr>
            <p:nvPr/>
          </p:nvCxnSpPr>
          <p:spPr>
            <a:xfrm rot="10800000" flipV="1">
              <a:off x="8378777" y="1932023"/>
              <a:ext cx="2800500" cy="1189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45F11F2-478A-F75D-27C5-9877437045BF}"/>
                </a:ext>
              </a:extLst>
            </p:cNvPr>
            <p:cNvSpPr txBox="1"/>
            <p:nvPr/>
          </p:nvSpPr>
          <p:spPr>
            <a:xfrm>
              <a:off x="9605606" y="3008343"/>
              <a:ext cx="545690" cy="369332"/>
            </a:xfrm>
            <a:prstGeom prst="rect">
              <a:avLst/>
            </a:prstGeom>
            <a:noFill/>
          </p:spPr>
          <p:txBody>
            <a:bodyPr wrap="square" rtlCol="0">
              <a:spAutoFit/>
            </a:bodyPr>
            <a:lstStyle/>
            <a:p>
              <a:r>
                <a:rPr lang="en-US" altLang="zh-CN" dirty="0"/>
                <a:t>No</a:t>
              </a:r>
              <a:endParaRPr lang="zh-CN" altLang="en-US" dirty="0"/>
            </a:p>
          </p:txBody>
        </p:sp>
        <p:sp>
          <p:nvSpPr>
            <p:cNvPr id="39" name="流程图: 过程 38">
              <a:extLst>
                <a:ext uri="{FF2B5EF4-FFF2-40B4-BE49-F238E27FC236}">
                  <a16:creationId xmlns:a16="http://schemas.microsoft.com/office/drawing/2014/main" id="{6E127102-7858-FD77-1BB5-10C3436EA6A5}"/>
                </a:ext>
              </a:extLst>
            </p:cNvPr>
            <p:cNvSpPr/>
            <p:nvPr/>
          </p:nvSpPr>
          <p:spPr>
            <a:xfrm>
              <a:off x="7498790" y="3924049"/>
              <a:ext cx="1759974" cy="4916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Back End</a:t>
              </a:r>
              <a:endParaRPr lang="zh-CN" altLang="en-US" dirty="0"/>
            </a:p>
          </p:txBody>
        </p:sp>
        <p:cxnSp>
          <p:nvCxnSpPr>
            <p:cNvPr id="41" name="直接箭头连接符 40">
              <a:extLst>
                <a:ext uri="{FF2B5EF4-FFF2-40B4-BE49-F238E27FC236}">
                  <a16:creationId xmlns:a16="http://schemas.microsoft.com/office/drawing/2014/main" id="{05B181DC-030D-37AD-99C6-ADE4C07C6F58}"/>
                </a:ext>
              </a:extLst>
            </p:cNvPr>
            <p:cNvCxnSpPr>
              <a:stCxn id="20" idx="2"/>
              <a:endCxn id="39" idx="0"/>
            </p:cNvCxnSpPr>
            <p:nvPr/>
          </p:nvCxnSpPr>
          <p:spPr>
            <a:xfrm>
              <a:off x="8378777" y="3782468"/>
              <a:ext cx="0" cy="141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398D5CF-D2BF-19B6-1542-F9ECF312072F}"/>
                </a:ext>
              </a:extLst>
            </p:cNvPr>
            <p:cNvSpPr txBox="1"/>
            <p:nvPr/>
          </p:nvSpPr>
          <p:spPr>
            <a:xfrm>
              <a:off x="8713074" y="3583338"/>
              <a:ext cx="545690" cy="369332"/>
            </a:xfrm>
            <a:prstGeom prst="rect">
              <a:avLst/>
            </a:prstGeom>
            <a:noFill/>
          </p:spPr>
          <p:txBody>
            <a:bodyPr wrap="square" rtlCol="0">
              <a:spAutoFit/>
            </a:bodyPr>
            <a:lstStyle/>
            <a:p>
              <a:r>
                <a:rPr lang="en-US" altLang="zh-CN" dirty="0"/>
                <a:t>Yes</a:t>
              </a:r>
              <a:endParaRPr lang="zh-CN" altLang="en-US" dirty="0"/>
            </a:p>
          </p:txBody>
        </p:sp>
      </p:grpSp>
      <p:grpSp>
        <p:nvGrpSpPr>
          <p:cNvPr id="97" name="组合 96">
            <a:extLst>
              <a:ext uri="{FF2B5EF4-FFF2-40B4-BE49-F238E27FC236}">
                <a16:creationId xmlns:a16="http://schemas.microsoft.com/office/drawing/2014/main" id="{7E538A86-86F1-E39A-4989-6AE2951742F2}"/>
              </a:ext>
            </a:extLst>
          </p:cNvPr>
          <p:cNvGrpSpPr/>
          <p:nvPr/>
        </p:nvGrpSpPr>
        <p:grpSpPr>
          <a:xfrm>
            <a:off x="1619132" y="4604525"/>
            <a:ext cx="8840187" cy="2042413"/>
            <a:chOff x="255639" y="4533711"/>
            <a:chExt cx="8840187" cy="2042413"/>
          </a:xfrm>
        </p:grpSpPr>
        <p:sp>
          <p:nvSpPr>
            <p:cNvPr id="48" name="流程图: 过程 47">
              <a:extLst>
                <a:ext uri="{FF2B5EF4-FFF2-40B4-BE49-F238E27FC236}">
                  <a16:creationId xmlns:a16="http://schemas.microsoft.com/office/drawing/2014/main" id="{E16F9012-0AD8-F719-77A7-16BD46B371E6}"/>
                </a:ext>
              </a:extLst>
            </p:cNvPr>
            <p:cNvSpPr/>
            <p:nvPr/>
          </p:nvSpPr>
          <p:spPr>
            <a:xfrm>
              <a:off x="255639" y="4662524"/>
              <a:ext cx="1170038" cy="3519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Synthesis</a:t>
              </a:r>
              <a:endParaRPr lang="zh-CN" altLang="en-US" dirty="0"/>
            </a:p>
          </p:txBody>
        </p:sp>
        <p:sp>
          <p:nvSpPr>
            <p:cNvPr id="49" name="流程图: 过程 48">
              <a:extLst>
                <a:ext uri="{FF2B5EF4-FFF2-40B4-BE49-F238E27FC236}">
                  <a16:creationId xmlns:a16="http://schemas.microsoft.com/office/drawing/2014/main" id="{F813DF36-9C7A-DE8F-5397-ABABBB93AC7A}"/>
                </a:ext>
              </a:extLst>
            </p:cNvPr>
            <p:cNvSpPr/>
            <p:nvPr/>
          </p:nvSpPr>
          <p:spPr>
            <a:xfrm>
              <a:off x="1607572" y="4537588"/>
              <a:ext cx="1312608" cy="601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Synthesis Verification</a:t>
              </a:r>
              <a:endParaRPr lang="zh-CN" altLang="en-US" dirty="0"/>
            </a:p>
          </p:txBody>
        </p:sp>
        <p:sp>
          <p:nvSpPr>
            <p:cNvPr id="50" name="流程图: 决策 49">
              <a:extLst>
                <a:ext uri="{FF2B5EF4-FFF2-40B4-BE49-F238E27FC236}">
                  <a16:creationId xmlns:a16="http://schemas.microsoft.com/office/drawing/2014/main" id="{A5DA447D-066F-4BBE-1D39-770A0E6EAB42}"/>
                </a:ext>
              </a:extLst>
            </p:cNvPr>
            <p:cNvSpPr/>
            <p:nvPr/>
          </p:nvSpPr>
          <p:spPr>
            <a:xfrm>
              <a:off x="1098753" y="5326201"/>
              <a:ext cx="2330246" cy="71775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Verification OK?</a:t>
              </a:r>
              <a:endParaRPr lang="zh-CN" altLang="en-US" sz="1600" dirty="0"/>
            </a:p>
          </p:txBody>
        </p:sp>
        <p:cxnSp>
          <p:nvCxnSpPr>
            <p:cNvPr id="52" name="直接箭头连接符 51">
              <a:extLst>
                <a:ext uri="{FF2B5EF4-FFF2-40B4-BE49-F238E27FC236}">
                  <a16:creationId xmlns:a16="http://schemas.microsoft.com/office/drawing/2014/main" id="{D4520F6C-B2BE-0E9C-9860-D8D8E4D95C2B}"/>
                </a:ext>
              </a:extLst>
            </p:cNvPr>
            <p:cNvCxnSpPr>
              <a:stCxn id="48" idx="3"/>
              <a:endCxn id="49" idx="1"/>
            </p:cNvCxnSpPr>
            <p:nvPr/>
          </p:nvCxnSpPr>
          <p:spPr>
            <a:xfrm>
              <a:off x="1425677" y="4838488"/>
              <a:ext cx="181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20630A1-AF7D-2C7C-C016-DF5CFCB25A4C}"/>
                </a:ext>
              </a:extLst>
            </p:cNvPr>
            <p:cNvCxnSpPr>
              <a:stCxn id="49" idx="2"/>
              <a:endCxn id="50" idx="0"/>
            </p:cNvCxnSpPr>
            <p:nvPr/>
          </p:nvCxnSpPr>
          <p:spPr>
            <a:xfrm>
              <a:off x="2263876" y="5139388"/>
              <a:ext cx="0" cy="18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DFBCB49D-90ED-05A7-AF32-4B912151009A}"/>
                </a:ext>
              </a:extLst>
            </p:cNvPr>
            <p:cNvCxnSpPr>
              <a:stCxn id="50" idx="1"/>
              <a:endCxn id="48" idx="2"/>
            </p:cNvCxnSpPr>
            <p:nvPr/>
          </p:nvCxnSpPr>
          <p:spPr>
            <a:xfrm rot="10800000">
              <a:off x="840659" y="5014452"/>
              <a:ext cx="258095" cy="6706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A855B6D0-94A2-821C-EBEF-CDC3313E0B18}"/>
                </a:ext>
              </a:extLst>
            </p:cNvPr>
            <p:cNvSpPr txBox="1"/>
            <p:nvPr/>
          </p:nvSpPr>
          <p:spPr>
            <a:xfrm>
              <a:off x="855737" y="5333955"/>
              <a:ext cx="486030" cy="369332"/>
            </a:xfrm>
            <a:prstGeom prst="rect">
              <a:avLst/>
            </a:prstGeom>
            <a:noFill/>
          </p:spPr>
          <p:txBody>
            <a:bodyPr wrap="none" rtlCol="0">
              <a:spAutoFit/>
            </a:bodyPr>
            <a:lstStyle/>
            <a:p>
              <a:r>
                <a:rPr lang="en-US" altLang="zh-CN" dirty="0"/>
                <a:t>No</a:t>
              </a:r>
              <a:endParaRPr lang="zh-CN" altLang="en-US" dirty="0"/>
            </a:p>
          </p:txBody>
        </p:sp>
        <p:sp>
          <p:nvSpPr>
            <p:cNvPr id="58" name="流程图: 过程 57">
              <a:extLst>
                <a:ext uri="{FF2B5EF4-FFF2-40B4-BE49-F238E27FC236}">
                  <a16:creationId xmlns:a16="http://schemas.microsoft.com/office/drawing/2014/main" id="{7A4B3E9E-2047-8097-7E0D-95D79694A4EC}"/>
                </a:ext>
              </a:extLst>
            </p:cNvPr>
            <p:cNvSpPr/>
            <p:nvPr/>
          </p:nvSpPr>
          <p:spPr>
            <a:xfrm>
              <a:off x="1453944" y="6179740"/>
              <a:ext cx="1619863" cy="3519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Place &amp; Route</a:t>
              </a:r>
              <a:endParaRPr lang="zh-CN" altLang="en-US" dirty="0"/>
            </a:p>
          </p:txBody>
        </p:sp>
        <p:sp>
          <p:nvSpPr>
            <p:cNvPr id="60" name="流程图: 过程 59">
              <a:extLst>
                <a:ext uri="{FF2B5EF4-FFF2-40B4-BE49-F238E27FC236}">
                  <a16:creationId xmlns:a16="http://schemas.microsoft.com/office/drawing/2014/main" id="{8E74A5B8-3250-949C-1B21-85830E5DEAE7}"/>
                </a:ext>
              </a:extLst>
            </p:cNvPr>
            <p:cNvSpPr/>
            <p:nvPr/>
          </p:nvSpPr>
          <p:spPr>
            <a:xfrm>
              <a:off x="3679723" y="4533711"/>
              <a:ext cx="1312608" cy="601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Parasitic Extraction</a:t>
              </a:r>
              <a:endParaRPr lang="zh-CN" altLang="en-US" dirty="0"/>
            </a:p>
          </p:txBody>
        </p:sp>
        <p:sp>
          <p:nvSpPr>
            <p:cNvPr id="63" name="流程图: 过程 62">
              <a:extLst>
                <a:ext uri="{FF2B5EF4-FFF2-40B4-BE49-F238E27FC236}">
                  <a16:creationId xmlns:a16="http://schemas.microsoft.com/office/drawing/2014/main" id="{5A99C612-6972-51B2-8857-31572B19A9C5}"/>
                </a:ext>
              </a:extLst>
            </p:cNvPr>
            <p:cNvSpPr/>
            <p:nvPr/>
          </p:nvSpPr>
          <p:spPr>
            <a:xfrm>
              <a:off x="5244982" y="4662524"/>
              <a:ext cx="706529" cy="3519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a:t>
              </a:r>
              <a:endParaRPr lang="zh-CN" altLang="en-US" dirty="0"/>
            </a:p>
          </p:txBody>
        </p:sp>
        <p:sp>
          <p:nvSpPr>
            <p:cNvPr id="64" name="流程图: 决策 63">
              <a:extLst>
                <a:ext uri="{FF2B5EF4-FFF2-40B4-BE49-F238E27FC236}">
                  <a16:creationId xmlns:a16="http://schemas.microsoft.com/office/drawing/2014/main" id="{9732F12A-052E-B3CF-A2D5-69D0CA604059}"/>
                </a:ext>
              </a:extLst>
            </p:cNvPr>
            <p:cNvSpPr/>
            <p:nvPr/>
          </p:nvSpPr>
          <p:spPr>
            <a:xfrm>
              <a:off x="4796917" y="5135511"/>
              <a:ext cx="1602658" cy="71775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Timing OK?</a:t>
              </a:r>
              <a:endParaRPr lang="zh-CN" altLang="en-US" sz="1600" dirty="0"/>
            </a:p>
          </p:txBody>
        </p:sp>
        <p:cxnSp>
          <p:nvCxnSpPr>
            <p:cNvPr id="66" name="直接箭头连接符 65">
              <a:extLst>
                <a:ext uri="{FF2B5EF4-FFF2-40B4-BE49-F238E27FC236}">
                  <a16:creationId xmlns:a16="http://schemas.microsoft.com/office/drawing/2014/main" id="{01026228-49D2-4FC7-F0DD-746C0391BD08}"/>
                </a:ext>
              </a:extLst>
            </p:cNvPr>
            <p:cNvCxnSpPr>
              <a:stCxn id="50" idx="2"/>
              <a:endCxn id="58" idx="0"/>
            </p:cNvCxnSpPr>
            <p:nvPr/>
          </p:nvCxnSpPr>
          <p:spPr>
            <a:xfrm>
              <a:off x="2263876" y="6043955"/>
              <a:ext cx="0" cy="13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连接符: 肘形 67">
              <a:extLst>
                <a:ext uri="{FF2B5EF4-FFF2-40B4-BE49-F238E27FC236}">
                  <a16:creationId xmlns:a16="http://schemas.microsoft.com/office/drawing/2014/main" id="{0CD31A13-F4DB-1880-5892-4B804CA80118}"/>
                </a:ext>
              </a:extLst>
            </p:cNvPr>
            <p:cNvCxnSpPr>
              <a:stCxn id="58" idx="3"/>
              <a:endCxn id="60" idx="1"/>
            </p:cNvCxnSpPr>
            <p:nvPr/>
          </p:nvCxnSpPr>
          <p:spPr>
            <a:xfrm flipV="1">
              <a:off x="3073807" y="4834611"/>
              <a:ext cx="605916" cy="1521093"/>
            </a:xfrm>
            <a:prstGeom prst="bentConnector3">
              <a:avLst>
                <a:gd name="adj1" fmla="val 64604"/>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6F71FEE2-01FB-59B5-3BAA-061D2BDAC93F}"/>
                </a:ext>
              </a:extLst>
            </p:cNvPr>
            <p:cNvSpPr txBox="1"/>
            <p:nvPr/>
          </p:nvSpPr>
          <p:spPr>
            <a:xfrm>
              <a:off x="2510964" y="5863469"/>
              <a:ext cx="524503" cy="369332"/>
            </a:xfrm>
            <a:prstGeom prst="rect">
              <a:avLst/>
            </a:prstGeom>
            <a:noFill/>
          </p:spPr>
          <p:txBody>
            <a:bodyPr wrap="none" rtlCol="0">
              <a:spAutoFit/>
            </a:bodyPr>
            <a:lstStyle/>
            <a:p>
              <a:r>
                <a:rPr lang="en-US" altLang="zh-CN" dirty="0"/>
                <a:t>Yes</a:t>
              </a:r>
              <a:endParaRPr lang="zh-CN" altLang="en-US" dirty="0"/>
            </a:p>
          </p:txBody>
        </p:sp>
        <p:sp>
          <p:nvSpPr>
            <p:cNvPr id="72" name="流程图: 过程 71">
              <a:extLst>
                <a:ext uri="{FF2B5EF4-FFF2-40B4-BE49-F238E27FC236}">
                  <a16:creationId xmlns:a16="http://schemas.microsoft.com/office/drawing/2014/main" id="{51D6B419-5B95-33F4-570A-18B774C2134B}"/>
                </a:ext>
              </a:extLst>
            </p:cNvPr>
            <p:cNvSpPr/>
            <p:nvPr/>
          </p:nvSpPr>
          <p:spPr>
            <a:xfrm>
              <a:off x="4917978" y="5974324"/>
              <a:ext cx="1360535" cy="601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Post-layout Verification</a:t>
              </a:r>
              <a:endParaRPr lang="zh-CN" altLang="en-US" dirty="0"/>
            </a:p>
          </p:txBody>
        </p:sp>
        <p:cxnSp>
          <p:nvCxnSpPr>
            <p:cNvPr id="74" name="直接箭头连接符 73">
              <a:extLst>
                <a:ext uri="{FF2B5EF4-FFF2-40B4-BE49-F238E27FC236}">
                  <a16:creationId xmlns:a16="http://schemas.microsoft.com/office/drawing/2014/main" id="{8345472D-DA87-07A8-91F7-E29271D2CC89}"/>
                </a:ext>
              </a:extLst>
            </p:cNvPr>
            <p:cNvCxnSpPr>
              <a:stCxn id="60" idx="3"/>
              <a:endCxn id="63" idx="1"/>
            </p:cNvCxnSpPr>
            <p:nvPr/>
          </p:nvCxnSpPr>
          <p:spPr>
            <a:xfrm>
              <a:off x="4992331" y="4834611"/>
              <a:ext cx="252651" cy="3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D29C7165-4C51-41AC-BFAF-5878B1A6F7B9}"/>
                </a:ext>
              </a:extLst>
            </p:cNvPr>
            <p:cNvCxnSpPr>
              <a:stCxn id="63" idx="2"/>
              <a:endCxn id="64" idx="0"/>
            </p:cNvCxnSpPr>
            <p:nvPr/>
          </p:nvCxnSpPr>
          <p:spPr>
            <a:xfrm flipH="1">
              <a:off x="5598246" y="5014452"/>
              <a:ext cx="1" cy="12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连接符: 肘形 77">
              <a:extLst>
                <a:ext uri="{FF2B5EF4-FFF2-40B4-BE49-F238E27FC236}">
                  <a16:creationId xmlns:a16="http://schemas.microsoft.com/office/drawing/2014/main" id="{E80B3B73-67DF-121E-16B5-2D4119D4DD80}"/>
                </a:ext>
              </a:extLst>
            </p:cNvPr>
            <p:cNvCxnSpPr>
              <a:stCxn id="64" idx="1"/>
              <a:endCxn id="58" idx="2"/>
            </p:cNvCxnSpPr>
            <p:nvPr/>
          </p:nvCxnSpPr>
          <p:spPr>
            <a:xfrm rot="10800000" flipV="1">
              <a:off x="2263877" y="5494388"/>
              <a:ext cx="2533041" cy="1037280"/>
            </a:xfrm>
            <a:prstGeom prst="bentConnector4">
              <a:avLst>
                <a:gd name="adj1" fmla="val 34013"/>
                <a:gd name="adj2" fmla="val 122038"/>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流程图: 决策 81">
              <a:extLst>
                <a:ext uri="{FF2B5EF4-FFF2-40B4-BE49-F238E27FC236}">
                  <a16:creationId xmlns:a16="http://schemas.microsoft.com/office/drawing/2014/main" id="{782B0F71-071F-B0AE-ACB0-478449910920}"/>
                </a:ext>
              </a:extLst>
            </p:cNvPr>
            <p:cNvSpPr/>
            <p:nvPr/>
          </p:nvSpPr>
          <p:spPr>
            <a:xfrm>
              <a:off x="6765580" y="5159744"/>
              <a:ext cx="2330246" cy="71775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Verification OK?</a:t>
              </a:r>
              <a:endParaRPr lang="zh-CN" altLang="en-US" sz="1600" dirty="0"/>
            </a:p>
          </p:txBody>
        </p:sp>
        <p:cxnSp>
          <p:nvCxnSpPr>
            <p:cNvPr id="84" name="直接箭头连接符 83">
              <a:extLst>
                <a:ext uri="{FF2B5EF4-FFF2-40B4-BE49-F238E27FC236}">
                  <a16:creationId xmlns:a16="http://schemas.microsoft.com/office/drawing/2014/main" id="{4DA9B5A2-D8FD-6C08-3E11-970F99F7977D}"/>
                </a:ext>
              </a:extLst>
            </p:cNvPr>
            <p:cNvCxnSpPr>
              <a:stCxn id="64" idx="2"/>
              <a:endCxn id="72" idx="0"/>
            </p:cNvCxnSpPr>
            <p:nvPr/>
          </p:nvCxnSpPr>
          <p:spPr>
            <a:xfrm>
              <a:off x="5598246" y="5853265"/>
              <a:ext cx="0" cy="12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id="{5A617F8B-3B36-B628-7ABE-45DA4343E64A}"/>
                </a:ext>
              </a:extLst>
            </p:cNvPr>
            <p:cNvCxnSpPr>
              <a:endCxn id="82" idx="0"/>
            </p:cNvCxnSpPr>
            <p:nvPr/>
          </p:nvCxnSpPr>
          <p:spPr>
            <a:xfrm flipV="1">
              <a:off x="6399575" y="5159744"/>
              <a:ext cx="1531128" cy="1195960"/>
            </a:xfrm>
            <a:prstGeom prst="bentConnector4">
              <a:avLst>
                <a:gd name="adj1" fmla="val 11952"/>
                <a:gd name="adj2" fmla="val 119114"/>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520E3C39-AB34-64FA-4002-77044756DB45}"/>
                </a:ext>
              </a:extLst>
            </p:cNvPr>
            <p:cNvSpPr txBox="1"/>
            <p:nvPr/>
          </p:nvSpPr>
          <p:spPr>
            <a:xfrm>
              <a:off x="4464515" y="5159744"/>
              <a:ext cx="486030" cy="369332"/>
            </a:xfrm>
            <a:prstGeom prst="rect">
              <a:avLst/>
            </a:prstGeom>
            <a:noFill/>
          </p:spPr>
          <p:txBody>
            <a:bodyPr wrap="none" rtlCol="0">
              <a:spAutoFit/>
            </a:bodyPr>
            <a:lstStyle/>
            <a:p>
              <a:r>
                <a:rPr lang="en-US" altLang="zh-CN" dirty="0"/>
                <a:t>No</a:t>
              </a:r>
              <a:endParaRPr lang="zh-CN" altLang="en-US" dirty="0"/>
            </a:p>
          </p:txBody>
        </p:sp>
        <p:sp>
          <p:nvSpPr>
            <p:cNvPr id="88" name="文本框 87">
              <a:extLst>
                <a:ext uri="{FF2B5EF4-FFF2-40B4-BE49-F238E27FC236}">
                  <a16:creationId xmlns:a16="http://schemas.microsoft.com/office/drawing/2014/main" id="{4F1C2A59-0C8A-18D7-25D1-9D0CEA05E9A9}"/>
                </a:ext>
              </a:extLst>
            </p:cNvPr>
            <p:cNvSpPr txBox="1"/>
            <p:nvPr/>
          </p:nvSpPr>
          <p:spPr>
            <a:xfrm>
              <a:off x="5689259" y="5682900"/>
              <a:ext cx="524503" cy="369332"/>
            </a:xfrm>
            <a:prstGeom prst="rect">
              <a:avLst/>
            </a:prstGeom>
            <a:noFill/>
          </p:spPr>
          <p:txBody>
            <a:bodyPr wrap="none" rtlCol="0">
              <a:spAutoFit/>
            </a:bodyPr>
            <a:lstStyle/>
            <a:p>
              <a:r>
                <a:rPr lang="en-US" altLang="zh-CN" dirty="0"/>
                <a:t>Yes</a:t>
              </a:r>
              <a:endParaRPr lang="zh-CN" altLang="en-US" dirty="0"/>
            </a:p>
          </p:txBody>
        </p:sp>
        <p:sp>
          <p:nvSpPr>
            <p:cNvPr id="89" name="流程图: 过程 88">
              <a:extLst>
                <a:ext uri="{FF2B5EF4-FFF2-40B4-BE49-F238E27FC236}">
                  <a16:creationId xmlns:a16="http://schemas.microsoft.com/office/drawing/2014/main" id="{B6630B9A-B2FE-0298-AF67-68C35547324C}"/>
                </a:ext>
              </a:extLst>
            </p:cNvPr>
            <p:cNvSpPr/>
            <p:nvPr/>
          </p:nvSpPr>
          <p:spPr>
            <a:xfrm>
              <a:off x="7350714" y="6113880"/>
              <a:ext cx="1170038" cy="3519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 End</a:t>
              </a:r>
              <a:endParaRPr lang="zh-CN" altLang="en-US" dirty="0"/>
            </a:p>
          </p:txBody>
        </p:sp>
        <p:cxnSp>
          <p:nvCxnSpPr>
            <p:cNvPr id="91" name="连接符: 肘形 90">
              <a:extLst>
                <a:ext uri="{FF2B5EF4-FFF2-40B4-BE49-F238E27FC236}">
                  <a16:creationId xmlns:a16="http://schemas.microsoft.com/office/drawing/2014/main" id="{61AF084B-4EF7-60D9-21E5-DD76A98B6673}"/>
                </a:ext>
              </a:extLst>
            </p:cNvPr>
            <p:cNvCxnSpPr>
              <a:stCxn id="82" idx="1"/>
              <a:endCxn id="58" idx="2"/>
            </p:cNvCxnSpPr>
            <p:nvPr/>
          </p:nvCxnSpPr>
          <p:spPr>
            <a:xfrm rot="10800000" flipV="1">
              <a:off x="2263876" y="5518620"/>
              <a:ext cx="4501704" cy="1013047"/>
            </a:xfrm>
            <a:prstGeom prst="bentConnector4">
              <a:avLst>
                <a:gd name="adj1" fmla="val 2563"/>
                <a:gd name="adj2" fmla="val 122566"/>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8E5955FB-8DEC-E3DE-69AE-EF9BDAAF0DD7}"/>
                </a:ext>
              </a:extLst>
            </p:cNvPr>
            <p:cNvSpPr txBox="1"/>
            <p:nvPr/>
          </p:nvSpPr>
          <p:spPr>
            <a:xfrm>
              <a:off x="6592996" y="5135511"/>
              <a:ext cx="486030" cy="369332"/>
            </a:xfrm>
            <a:prstGeom prst="rect">
              <a:avLst/>
            </a:prstGeom>
            <a:noFill/>
          </p:spPr>
          <p:txBody>
            <a:bodyPr wrap="none" rtlCol="0">
              <a:spAutoFit/>
            </a:bodyPr>
            <a:lstStyle/>
            <a:p>
              <a:r>
                <a:rPr lang="en-US" altLang="zh-CN" dirty="0"/>
                <a:t>No</a:t>
              </a:r>
              <a:endParaRPr lang="zh-CN" altLang="en-US" dirty="0"/>
            </a:p>
          </p:txBody>
        </p:sp>
        <p:cxnSp>
          <p:nvCxnSpPr>
            <p:cNvPr id="95" name="直接箭头连接符 94">
              <a:extLst>
                <a:ext uri="{FF2B5EF4-FFF2-40B4-BE49-F238E27FC236}">
                  <a16:creationId xmlns:a16="http://schemas.microsoft.com/office/drawing/2014/main" id="{D577F682-E248-D9FD-A3A5-838BBA8B53D8}"/>
                </a:ext>
              </a:extLst>
            </p:cNvPr>
            <p:cNvCxnSpPr>
              <a:stCxn id="82" idx="2"/>
              <a:endCxn id="89" idx="0"/>
            </p:cNvCxnSpPr>
            <p:nvPr/>
          </p:nvCxnSpPr>
          <p:spPr>
            <a:xfrm>
              <a:off x="7930703" y="5877498"/>
              <a:ext cx="5030" cy="236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5C2C8C69-9FB8-1892-9000-73C5425287B0}"/>
                </a:ext>
              </a:extLst>
            </p:cNvPr>
            <p:cNvSpPr txBox="1"/>
            <p:nvPr/>
          </p:nvSpPr>
          <p:spPr>
            <a:xfrm>
              <a:off x="7883022" y="5804222"/>
              <a:ext cx="524503" cy="369332"/>
            </a:xfrm>
            <a:prstGeom prst="rect">
              <a:avLst/>
            </a:prstGeom>
            <a:noFill/>
          </p:spPr>
          <p:txBody>
            <a:bodyPr wrap="none" rtlCol="0">
              <a:spAutoFit/>
            </a:bodyPr>
            <a:lstStyle/>
            <a:p>
              <a:r>
                <a:rPr lang="en-US" altLang="zh-CN" dirty="0"/>
                <a:t>Yes</a:t>
              </a:r>
              <a:endParaRPr lang="zh-CN" altLang="en-US" dirty="0"/>
            </a:p>
          </p:txBody>
        </p:sp>
      </p:grpSp>
    </p:spTree>
    <p:extLst>
      <p:ext uri="{BB962C8B-B14F-4D97-AF65-F5344CB8AC3E}">
        <p14:creationId xmlns:p14="http://schemas.microsoft.com/office/powerpoint/2010/main" val="242376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5968301" cy="646331"/>
          </a:xfrm>
          <a:prstGeom prst="rect">
            <a:avLst/>
          </a:prstGeom>
          <a:noFill/>
        </p:spPr>
        <p:txBody>
          <a:bodyPr wrap="none" rtlCol="0">
            <a:spAutoFit/>
          </a:bodyPr>
          <a:lstStyle/>
          <a:p>
            <a:r>
              <a:rPr lang="en-US" altLang="zh-CN" sz="3600" b="1" dirty="0"/>
              <a:t>VLSI Design Methodologies</a:t>
            </a:r>
            <a:endParaRPr lang="zh-CN" altLang="en-US" sz="3600" b="1" dirty="0"/>
          </a:p>
        </p:txBody>
      </p:sp>
      <p:sp>
        <p:nvSpPr>
          <p:cNvPr id="26" name="文本框 25">
            <a:extLst>
              <a:ext uri="{FF2B5EF4-FFF2-40B4-BE49-F238E27FC236}">
                <a16:creationId xmlns:a16="http://schemas.microsoft.com/office/drawing/2014/main" id="{DC0887B9-11C4-6400-2B74-378025E3DF1B}"/>
              </a:ext>
            </a:extLst>
          </p:cNvPr>
          <p:cNvSpPr txBox="1"/>
          <p:nvPr/>
        </p:nvSpPr>
        <p:spPr>
          <a:xfrm>
            <a:off x="4721845" y="1128520"/>
            <a:ext cx="2748310" cy="923330"/>
          </a:xfrm>
          <a:prstGeom prst="rect">
            <a:avLst/>
          </a:prstGeom>
          <a:noFill/>
        </p:spPr>
        <p:txBody>
          <a:bodyPr wrap="square" rtlCol="0">
            <a:spAutoFit/>
          </a:bodyPr>
          <a:lstStyle/>
          <a:p>
            <a:pPr algn="ctr"/>
            <a:r>
              <a:rPr lang="en-US" altLang="zh-CN" b="1" dirty="0"/>
              <a:t>HPF</a:t>
            </a:r>
          </a:p>
          <a:p>
            <a:pPr algn="ctr"/>
            <a:r>
              <a:rPr lang="en-US" altLang="zh-CN" b="1" dirty="0"/>
              <a:t>Hardware Preprocessing Framework</a:t>
            </a:r>
            <a:endParaRPr lang="zh-CN" altLang="en-US" b="1" dirty="0"/>
          </a:p>
        </p:txBody>
      </p:sp>
      <p:pic>
        <p:nvPicPr>
          <p:cNvPr id="27" name="图形 26" descr="用户 纯色填充">
            <a:extLst>
              <a:ext uri="{FF2B5EF4-FFF2-40B4-BE49-F238E27FC236}">
                <a16:creationId xmlns:a16="http://schemas.microsoft.com/office/drawing/2014/main" id="{D48EB270-8E05-AC9F-1E77-20B82366CB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9012" y="2662879"/>
            <a:ext cx="452782" cy="452782"/>
          </a:xfrm>
          <a:prstGeom prst="rect">
            <a:avLst/>
          </a:prstGeom>
        </p:spPr>
      </p:pic>
      <p:sp>
        <p:nvSpPr>
          <p:cNvPr id="28" name="流程图: 过程 27">
            <a:extLst>
              <a:ext uri="{FF2B5EF4-FFF2-40B4-BE49-F238E27FC236}">
                <a16:creationId xmlns:a16="http://schemas.microsoft.com/office/drawing/2014/main" id="{749A1E7D-DD71-A9E6-F0B2-5DBB14AAF54F}"/>
              </a:ext>
            </a:extLst>
          </p:cNvPr>
          <p:cNvSpPr/>
          <p:nvPr/>
        </p:nvSpPr>
        <p:spPr>
          <a:xfrm>
            <a:off x="4710546" y="2662879"/>
            <a:ext cx="876119" cy="1810327"/>
          </a:xfrm>
          <a:prstGeom prst="flowChart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DUT</a:t>
            </a: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TB</a:t>
            </a:r>
            <a:endParaRPr lang="zh-CN" altLang="en-US" dirty="0">
              <a:solidFill>
                <a:schemeClr val="tx1"/>
              </a:solidFill>
            </a:endParaRPr>
          </a:p>
        </p:txBody>
      </p:sp>
      <p:sp>
        <p:nvSpPr>
          <p:cNvPr id="29" name="流程图: 过程 28">
            <a:extLst>
              <a:ext uri="{FF2B5EF4-FFF2-40B4-BE49-F238E27FC236}">
                <a16:creationId xmlns:a16="http://schemas.microsoft.com/office/drawing/2014/main" id="{538C8046-BE66-7646-BBDE-5A85BA350B0F}"/>
              </a:ext>
            </a:extLst>
          </p:cNvPr>
          <p:cNvSpPr/>
          <p:nvPr/>
        </p:nvSpPr>
        <p:spPr>
          <a:xfrm>
            <a:off x="6225891" y="2662879"/>
            <a:ext cx="876119" cy="181032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DUT’</a:t>
            </a:r>
          </a:p>
          <a:p>
            <a:pPr algn="ctr"/>
            <a:endParaRPr lang="en-US" altLang="zh-CN" dirty="0">
              <a:solidFill>
                <a:schemeClr val="tx1"/>
              </a:solidFill>
            </a:endParaRPr>
          </a:p>
          <a:p>
            <a:pPr algn="ctr"/>
            <a:r>
              <a:rPr lang="en-US" altLang="zh-CN" dirty="0">
                <a:solidFill>
                  <a:schemeClr val="tx1"/>
                </a:solidFill>
              </a:rPr>
              <a:t>Sim</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TB’</a:t>
            </a:r>
          </a:p>
        </p:txBody>
      </p:sp>
      <p:sp>
        <p:nvSpPr>
          <p:cNvPr id="30" name="文本框 29">
            <a:extLst>
              <a:ext uri="{FF2B5EF4-FFF2-40B4-BE49-F238E27FC236}">
                <a16:creationId xmlns:a16="http://schemas.microsoft.com/office/drawing/2014/main" id="{791EB6D7-B37E-C48A-B2ED-86351691595F}"/>
              </a:ext>
            </a:extLst>
          </p:cNvPr>
          <p:cNvSpPr txBox="1"/>
          <p:nvPr/>
        </p:nvSpPr>
        <p:spPr>
          <a:xfrm>
            <a:off x="4657986" y="1953988"/>
            <a:ext cx="1555234" cy="646331"/>
          </a:xfrm>
          <a:prstGeom prst="rect">
            <a:avLst/>
          </a:prstGeom>
          <a:noFill/>
        </p:spPr>
        <p:txBody>
          <a:bodyPr wrap="none" rtlCol="0">
            <a:spAutoFit/>
          </a:bodyPr>
          <a:lstStyle/>
          <a:p>
            <a:pPr algn="ctr"/>
            <a:r>
              <a:rPr lang="en-US" altLang="zh-CN" dirty="0"/>
              <a:t>Mixed</a:t>
            </a:r>
          </a:p>
          <a:p>
            <a:pPr algn="ctr"/>
            <a:r>
              <a:rPr lang="en-US" altLang="zh-CN" dirty="0"/>
              <a:t>(</a:t>
            </a:r>
            <a:r>
              <a:rPr lang="en-US" altLang="zh-CN" dirty="0" err="1"/>
              <a:t>Verilog+Perl</a:t>
            </a:r>
            <a:r>
              <a:rPr lang="en-US" altLang="zh-CN" dirty="0"/>
              <a:t>)</a:t>
            </a:r>
            <a:endParaRPr lang="zh-CN" altLang="en-US" dirty="0"/>
          </a:p>
        </p:txBody>
      </p:sp>
      <p:sp>
        <p:nvSpPr>
          <p:cNvPr id="31" name="文本框 30">
            <a:extLst>
              <a:ext uri="{FF2B5EF4-FFF2-40B4-BE49-F238E27FC236}">
                <a16:creationId xmlns:a16="http://schemas.microsoft.com/office/drawing/2014/main" id="{560F141C-71AB-EFF3-3DB6-3D73D7BD5DD5}"/>
              </a:ext>
            </a:extLst>
          </p:cNvPr>
          <p:cNvSpPr txBox="1"/>
          <p:nvPr/>
        </p:nvSpPr>
        <p:spPr>
          <a:xfrm>
            <a:off x="6854204" y="1953988"/>
            <a:ext cx="972480" cy="646331"/>
          </a:xfrm>
          <a:prstGeom prst="rect">
            <a:avLst/>
          </a:prstGeom>
          <a:noFill/>
        </p:spPr>
        <p:txBody>
          <a:bodyPr wrap="square" rtlCol="0">
            <a:spAutoFit/>
          </a:bodyPr>
          <a:lstStyle/>
          <a:p>
            <a:pPr algn="ctr"/>
            <a:r>
              <a:rPr lang="en-US" altLang="zh-CN" dirty="0"/>
              <a:t>HDL (Verilog)</a:t>
            </a:r>
            <a:endParaRPr lang="zh-CN" altLang="en-US" dirty="0"/>
          </a:p>
        </p:txBody>
      </p:sp>
      <p:cxnSp>
        <p:nvCxnSpPr>
          <p:cNvPr id="36" name="直接箭头连接符 35">
            <a:extLst>
              <a:ext uri="{FF2B5EF4-FFF2-40B4-BE49-F238E27FC236}">
                <a16:creationId xmlns:a16="http://schemas.microsoft.com/office/drawing/2014/main" id="{BC5C006C-F978-9816-695B-0269FA8FEE89}"/>
              </a:ext>
            </a:extLst>
          </p:cNvPr>
          <p:cNvCxnSpPr>
            <a:cxnSpLocks/>
          </p:cNvCxnSpPr>
          <p:nvPr/>
        </p:nvCxnSpPr>
        <p:spPr>
          <a:xfrm>
            <a:off x="5435600" y="2889371"/>
            <a:ext cx="989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CE98441-EC0C-7C3C-CA7F-0F46ABE82AD8}"/>
              </a:ext>
            </a:extLst>
          </p:cNvPr>
          <p:cNvSpPr txBox="1"/>
          <p:nvPr/>
        </p:nvSpPr>
        <p:spPr>
          <a:xfrm>
            <a:off x="5623817" y="2520039"/>
            <a:ext cx="562975" cy="369332"/>
          </a:xfrm>
          <a:prstGeom prst="rect">
            <a:avLst/>
          </a:prstGeom>
          <a:noFill/>
        </p:spPr>
        <p:txBody>
          <a:bodyPr wrap="square" rtlCol="0">
            <a:spAutoFit/>
          </a:bodyPr>
          <a:lstStyle/>
          <a:p>
            <a:r>
              <a:rPr lang="en-US" altLang="zh-CN" dirty="0"/>
              <a:t>gen</a:t>
            </a:r>
            <a:endParaRPr lang="zh-CN" altLang="en-US" dirty="0"/>
          </a:p>
        </p:txBody>
      </p:sp>
      <p:sp>
        <p:nvSpPr>
          <p:cNvPr id="40" name="文本框 39">
            <a:extLst>
              <a:ext uri="{FF2B5EF4-FFF2-40B4-BE49-F238E27FC236}">
                <a16:creationId xmlns:a16="http://schemas.microsoft.com/office/drawing/2014/main" id="{8E57EF05-7008-A347-642D-969A592509C9}"/>
              </a:ext>
            </a:extLst>
          </p:cNvPr>
          <p:cNvSpPr txBox="1"/>
          <p:nvPr/>
        </p:nvSpPr>
        <p:spPr>
          <a:xfrm>
            <a:off x="7141109" y="3365873"/>
            <a:ext cx="812800" cy="646331"/>
          </a:xfrm>
          <a:prstGeom prst="rect">
            <a:avLst/>
          </a:prstGeom>
          <a:noFill/>
        </p:spPr>
        <p:txBody>
          <a:bodyPr wrap="square" rtlCol="0">
            <a:spAutoFit/>
          </a:bodyPr>
          <a:lstStyle/>
          <a:p>
            <a:r>
              <a:rPr lang="en-US" altLang="zh-CN" dirty="0"/>
              <a:t>FPGA/ASIC</a:t>
            </a:r>
            <a:endParaRPr lang="zh-CN" altLang="en-US" dirty="0"/>
          </a:p>
        </p:txBody>
      </p:sp>
      <p:sp>
        <p:nvSpPr>
          <p:cNvPr id="42" name="文本框 41">
            <a:extLst>
              <a:ext uri="{FF2B5EF4-FFF2-40B4-BE49-F238E27FC236}">
                <a16:creationId xmlns:a16="http://schemas.microsoft.com/office/drawing/2014/main" id="{56391F0D-F58D-BDA4-59BE-607B41066B5B}"/>
              </a:ext>
            </a:extLst>
          </p:cNvPr>
          <p:cNvSpPr txBox="1"/>
          <p:nvPr/>
        </p:nvSpPr>
        <p:spPr>
          <a:xfrm>
            <a:off x="7027579" y="2554152"/>
            <a:ext cx="713657" cy="369332"/>
          </a:xfrm>
          <a:prstGeom prst="rect">
            <a:avLst/>
          </a:prstGeom>
          <a:noFill/>
        </p:spPr>
        <p:txBody>
          <a:bodyPr wrap="none" rtlCol="0">
            <a:spAutoFit/>
          </a:bodyPr>
          <a:lstStyle/>
          <a:p>
            <a:r>
              <a:rPr lang="en-US" altLang="zh-CN" dirty="0"/>
              <a:t>synth</a:t>
            </a:r>
            <a:endParaRPr lang="zh-CN" altLang="en-US" dirty="0"/>
          </a:p>
        </p:txBody>
      </p:sp>
      <p:cxnSp>
        <p:nvCxnSpPr>
          <p:cNvPr id="48" name="直接箭头连接符 47">
            <a:extLst>
              <a:ext uri="{FF2B5EF4-FFF2-40B4-BE49-F238E27FC236}">
                <a16:creationId xmlns:a16="http://schemas.microsoft.com/office/drawing/2014/main" id="{B6F6EC3B-143B-9AF8-46EA-E2AF1C5C9D91}"/>
              </a:ext>
            </a:extLst>
          </p:cNvPr>
          <p:cNvCxnSpPr>
            <a:cxnSpLocks/>
          </p:cNvCxnSpPr>
          <p:nvPr/>
        </p:nvCxnSpPr>
        <p:spPr>
          <a:xfrm>
            <a:off x="5433610" y="4262419"/>
            <a:ext cx="989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FFF79084-837E-DFE9-6223-83F0A830F5DF}"/>
              </a:ext>
            </a:extLst>
          </p:cNvPr>
          <p:cNvSpPr txBox="1"/>
          <p:nvPr/>
        </p:nvSpPr>
        <p:spPr>
          <a:xfrm>
            <a:off x="5621827" y="3893087"/>
            <a:ext cx="562975" cy="369332"/>
          </a:xfrm>
          <a:prstGeom prst="rect">
            <a:avLst/>
          </a:prstGeom>
          <a:noFill/>
        </p:spPr>
        <p:txBody>
          <a:bodyPr wrap="square" rtlCol="0">
            <a:spAutoFit/>
          </a:bodyPr>
          <a:lstStyle/>
          <a:p>
            <a:r>
              <a:rPr lang="en-US" altLang="zh-CN" dirty="0"/>
              <a:t>gen</a:t>
            </a:r>
            <a:endParaRPr lang="zh-CN" altLang="en-US" dirty="0"/>
          </a:p>
        </p:txBody>
      </p:sp>
      <p:cxnSp>
        <p:nvCxnSpPr>
          <p:cNvPr id="50" name="直接箭头连接符 49">
            <a:extLst>
              <a:ext uri="{FF2B5EF4-FFF2-40B4-BE49-F238E27FC236}">
                <a16:creationId xmlns:a16="http://schemas.microsoft.com/office/drawing/2014/main" id="{07C3D1EF-D911-C66A-1BC9-A8C471BF5BA2}"/>
              </a:ext>
            </a:extLst>
          </p:cNvPr>
          <p:cNvCxnSpPr/>
          <p:nvPr/>
        </p:nvCxnSpPr>
        <p:spPr>
          <a:xfrm>
            <a:off x="6666698" y="3030781"/>
            <a:ext cx="0" cy="27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337D961-3BB3-B112-2A87-D53A8AFEDD17}"/>
              </a:ext>
            </a:extLst>
          </p:cNvPr>
          <p:cNvCxnSpPr/>
          <p:nvPr/>
        </p:nvCxnSpPr>
        <p:spPr>
          <a:xfrm flipV="1">
            <a:off x="6657462" y="3594200"/>
            <a:ext cx="0"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1B55B18-E38D-D8BD-363F-29156AA4E21E}"/>
              </a:ext>
            </a:extLst>
          </p:cNvPr>
          <p:cNvCxnSpPr>
            <a:cxnSpLocks/>
            <a:stCxn id="27" idx="3"/>
          </p:cNvCxnSpPr>
          <p:nvPr/>
        </p:nvCxnSpPr>
        <p:spPr>
          <a:xfrm>
            <a:off x="4591794" y="2889270"/>
            <a:ext cx="329540" cy="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F380F09C-C55D-4469-42D4-0C2A6D994F33}"/>
              </a:ext>
            </a:extLst>
          </p:cNvPr>
          <p:cNvCxnSpPr>
            <a:cxnSpLocks/>
            <a:stCxn id="27" idx="2"/>
          </p:cNvCxnSpPr>
          <p:nvPr/>
        </p:nvCxnSpPr>
        <p:spPr>
          <a:xfrm rot="16200000" flipH="1">
            <a:off x="4080829" y="3400234"/>
            <a:ext cx="1146758" cy="577611"/>
          </a:xfrm>
          <a:prstGeom prst="bentConnector3">
            <a:avLst>
              <a:gd name="adj1" fmla="val 999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0C2773C1-8E55-31F3-5706-6D0A1AF9B52E}"/>
              </a:ext>
            </a:extLst>
          </p:cNvPr>
          <p:cNvCxnSpPr/>
          <p:nvPr/>
        </p:nvCxnSpPr>
        <p:spPr>
          <a:xfrm flipH="1" flipV="1">
            <a:off x="4591794" y="3030781"/>
            <a:ext cx="1831403" cy="395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连接符: 肘形 75">
            <a:extLst>
              <a:ext uri="{FF2B5EF4-FFF2-40B4-BE49-F238E27FC236}">
                <a16:creationId xmlns:a16="http://schemas.microsoft.com/office/drawing/2014/main" id="{EBD82A52-1BB9-5AD6-E7A4-B492D7C81396}"/>
              </a:ext>
            </a:extLst>
          </p:cNvPr>
          <p:cNvCxnSpPr>
            <a:endCxn id="40" idx="0"/>
          </p:cNvCxnSpPr>
          <p:nvPr/>
        </p:nvCxnSpPr>
        <p:spPr>
          <a:xfrm>
            <a:off x="6982691" y="2889270"/>
            <a:ext cx="564818" cy="476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A63E5155-6A98-4E6A-8728-B27CA97A881D}"/>
              </a:ext>
            </a:extLst>
          </p:cNvPr>
          <p:cNvSpPr txBox="1"/>
          <p:nvPr/>
        </p:nvSpPr>
        <p:spPr>
          <a:xfrm>
            <a:off x="8534113" y="1128520"/>
            <a:ext cx="2748310" cy="923330"/>
          </a:xfrm>
          <a:prstGeom prst="rect">
            <a:avLst/>
          </a:prstGeom>
          <a:noFill/>
        </p:spPr>
        <p:txBody>
          <a:bodyPr wrap="square" rtlCol="0">
            <a:spAutoFit/>
          </a:bodyPr>
          <a:lstStyle/>
          <a:p>
            <a:pPr algn="ctr"/>
            <a:r>
              <a:rPr lang="en-US" altLang="zh-CN" b="1" dirty="0"/>
              <a:t>HGF</a:t>
            </a:r>
          </a:p>
          <a:p>
            <a:pPr algn="ctr"/>
            <a:r>
              <a:rPr lang="en-US" altLang="zh-CN" b="1" dirty="0"/>
              <a:t>Hardware Generation Framework</a:t>
            </a:r>
            <a:endParaRPr lang="zh-CN" altLang="en-US" b="1" dirty="0"/>
          </a:p>
        </p:txBody>
      </p:sp>
      <p:pic>
        <p:nvPicPr>
          <p:cNvPr id="79" name="图形 78" descr="用户 纯色填充">
            <a:extLst>
              <a:ext uri="{FF2B5EF4-FFF2-40B4-BE49-F238E27FC236}">
                <a16:creationId xmlns:a16="http://schemas.microsoft.com/office/drawing/2014/main" id="{44E6D9AF-6F34-A4F2-296F-FA14AC0F28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1280" y="2662879"/>
            <a:ext cx="452782" cy="452782"/>
          </a:xfrm>
          <a:prstGeom prst="rect">
            <a:avLst/>
          </a:prstGeom>
        </p:spPr>
      </p:pic>
      <p:sp>
        <p:nvSpPr>
          <p:cNvPr id="81" name="流程图: 过程 80">
            <a:extLst>
              <a:ext uri="{FF2B5EF4-FFF2-40B4-BE49-F238E27FC236}">
                <a16:creationId xmlns:a16="http://schemas.microsoft.com/office/drawing/2014/main" id="{0C12F2BA-30FD-0F58-2B6C-198FB8D26426}"/>
              </a:ext>
            </a:extLst>
          </p:cNvPr>
          <p:cNvSpPr/>
          <p:nvPr/>
        </p:nvSpPr>
        <p:spPr>
          <a:xfrm>
            <a:off x="8522814" y="2662879"/>
            <a:ext cx="876119" cy="1810327"/>
          </a:xfrm>
          <a:prstGeom prst="flowChart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DUT</a:t>
            </a: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TB</a:t>
            </a:r>
            <a:endParaRPr lang="zh-CN" altLang="en-US" dirty="0">
              <a:solidFill>
                <a:schemeClr val="tx1"/>
              </a:solidFill>
            </a:endParaRPr>
          </a:p>
        </p:txBody>
      </p:sp>
      <p:sp>
        <p:nvSpPr>
          <p:cNvPr id="83" name="流程图: 过程 82">
            <a:extLst>
              <a:ext uri="{FF2B5EF4-FFF2-40B4-BE49-F238E27FC236}">
                <a16:creationId xmlns:a16="http://schemas.microsoft.com/office/drawing/2014/main" id="{00D6F8E4-2D65-E795-0FE3-0F0D4E8C893B}"/>
              </a:ext>
            </a:extLst>
          </p:cNvPr>
          <p:cNvSpPr/>
          <p:nvPr/>
        </p:nvSpPr>
        <p:spPr>
          <a:xfrm>
            <a:off x="10038159" y="2662879"/>
            <a:ext cx="876119" cy="181032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DUT’</a:t>
            </a:r>
          </a:p>
          <a:p>
            <a:pPr algn="ctr"/>
            <a:endParaRPr lang="en-US" altLang="zh-CN" dirty="0">
              <a:solidFill>
                <a:schemeClr val="tx1"/>
              </a:solidFill>
            </a:endParaRPr>
          </a:p>
          <a:p>
            <a:pPr algn="ctr"/>
            <a:r>
              <a:rPr lang="en-US" altLang="zh-CN" dirty="0">
                <a:solidFill>
                  <a:schemeClr val="tx1"/>
                </a:solidFill>
              </a:rPr>
              <a:t>Sim</a:t>
            </a:r>
          </a:p>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p:txBody>
      </p:sp>
      <p:sp>
        <p:nvSpPr>
          <p:cNvPr id="85" name="文本框 84">
            <a:extLst>
              <a:ext uri="{FF2B5EF4-FFF2-40B4-BE49-F238E27FC236}">
                <a16:creationId xmlns:a16="http://schemas.microsoft.com/office/drawing/2014/main" id="{A1207D07-F8AC-9718-19D2-DB61A4750647}"/>
              </a:ext>
            </a:extLst>
          </p:cNvPr>
          <p:cNvSpPr txBox="1"/>
          <p:nvPr/>
        </p:nvSpPr>
        <p:spPr>
          <a:xfrm>
            <a:off x="8118334" y="1903302"/>
            <a:ext cx="1685077" cy="646331"/>
          </a:xfrm>
          <a:prstGeom prst="rect">
            <a:avLst/>
          </a:prstGeom>
          <a:noFill/>
        </p:spPr>
        <p:txBody>
          <a:bodyPr wrap="none" rtlCol="0">
            <a:spAutoFit/>
          </a:bodyPr>
          <a:lstStyle/>
          <a:p>
            <a:pPr algn="ctr"/>
            <a:r>
              <a:rPr lang="en-US" altLang="zh-CN" dirty="0"/>
              <a:t>Host Language</a:t>
            </a:r>
          </a:p>
          <a:p>
            <a:pPr algn="ctr"/>
            <a:r>
              <a:rPr lang="en-US" altLang="zh-CN" dirty="0"/>
              <a:t>(Scala)</a:t>
            </a:r>
            <a:endParaRPr lang="zh-CN" altLang="en-US" dirty="0"/>
          </a:p>
        </p:txBody>
      </p:sp>
      <p:sp>
        <p:nvSpPr>
          <p:cNvPr id="86" name="文本框 85">
            <a:extLst>
              <a:ext uri="{FF2B5EF4-FFF2-40B4-BE49-F238E27FC236}">
                <a16:creationId xmlns:a16="http://schemas.microsoft.com/office/drawing/2014/main" id="{5C3BB22D-D92F-B571-88EA-9959D54768C5}"/>
              </a:ext>
            </a:extLst>
          </p:cNvPr>
          <p:cNvSpPr txBox="1"/>
          <p:nvPr/>
        </p:nvSpPr>
        <p:spPr>
          <a:xfrm>
            <a:off x="9989978" y="1953988"/>
            <a:ext cx="972480" cy="646331"/>
          </a:xfrm>
          <a:prstGeom prst="rect">
            <a:avLst/>
          </a:prstGeom>
          <a:noFill/>
        </p:spPr>
        <p:txBody>
          <a:bodyPr wrap="square" rtlCol="0">
            <a:spAutoFit/>
          </a:bodyPr>
          <a:lstStyle/>
          <a:p>
            <a:pPr algn="ctr"/>
            <a:r>
              <a:rPr lang="en-US" altLang="zh-CN" dirty="0"/>
              <a:t>HDL (Verilog)</a:t>
            </a:r>
            <a:endParaRPr lang="zh-CN" altLang="en-US" dirty="0"/>
          </a:p>
        </p:txBody>
      </p:sp>
      <p:cxnSp>
        <p:nvCxnSpPr>
          <p:cNvPr id="90" name="直接箭头连接符 89">
            <a:extLst>
              <a:ext uri="{FF2B5EF4-FFF2-40B4-BE49-F238E27FC236}">
                <a16:creationId xmlns:a16="http://schemas.microsoft.com/office/drawing/2014/main" id="{85E36078-5D1A-5DBA-6838-8030600DBDCC}"/>
              </a:ext>
            </a:extLst>
          </p:cNvPr>
          <p:cNvCxnSpPr>
            <a:cxnSpLocks/>
          </p:cNvCxnSpPr>
          <p:nvPr/>
        </p:nvCxnSpPr>
        <p:spPr>
          <a:xfrm>
            <a:off x="9247868" y="2889371"/>
            <a:ext cx="989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D9414EB9-7C10-9D9C-76BB-6344E4F5437A}"/>
              </a:ext>
            </a:extLst>
          </p:cNvPr>
          <p:cNvSpPr txBox="1"/>
          <p:nvPr/>
        </p:nvSpPr>
        <p:spPr>
          <a:xfrm>
            <a:off x="9436085" y="2520039"/>
            <a:ext cx="562975" cy="369332"/>
          </a:xfrm>
          <a:prstGeom prst="rect">
            <a:avLst/>
          </a:prstGeom>
          <a:noFill/>
        </p:spPr>
        <p:txBody>
          <a:bodyPr wrap="square" rtlCol="0">
            <a:spAutoFit/>
          </a:bodyPr>
          <a:lstStyle/>
          <a:p>
            <a:r>
              <a:rPr lang="en-US" altLang="zh-CN" dirty="0"/>
              <a:t>gen</a:t>
            </a:r>
            <a:endParaRPr lang="zh-CN" altLang="en-US" dirty="0"/>
          </a:p>
        </p:txBody>
      </p:sp>
      <p:sp>
        <p:nvSpPr>
          <p:cNvPr id="95" name="文本框 94">
            <a:extLst>
              <a:ext uri="{FF2B5EF4-FFF2-40B4-BE49-F238E27FC236}">
                <a16:creationId xmlns:a16="http://schemas.microsoft.com/office/drawing/2014/main" id="{1D59EADB-83B3-71CB-C0B1-6E72D96C054F}"/>
              </a:ext>
            </a:extLst>
          </p:cNvPr>
          <p:cNvSpPr txBox="1"/>
          <p:nvPr/>
        </p:nvSpPr>
        <p:spPr>
          <a:xfrm>
            <a:off x="10953377" y="3365873"/>
            <a:ext cx="812800" cy="646331"/>
          </a:xfrm>
          <a:prstGeom prst="rect">
            <a:avLst/>
          </a:prstGeom>
          <a:noFill/>
        </p:spPr>
        <p:txBody>
          <a:bodyPr wrap="square" rtlCol="0">
            <a:spAutoFit/>
          </a:bodyPr>
          <a:lstStyle/>
          <a:p>
            <a:r>
              <a:rPr lang="en-US" altLang="zh-CN" dirty="0"/>
              <a:t>FPGA/ASIC</a:t>
            </a:r>
            <a:endParaRPr lang="zh-CN" altLang="en-US" dirty="0"/>
          </a:p>
        </p:txBody>
      </p:sp>
      <p:sp>
        <p:nvSpPr>
          <p:cNvPr id="96" name="文本框 95">
            <a:extLst>
              <a:ext uri="{FF2B5EF4-FFF2-40B4-BE49-F238E27FC236}">
                <a16:creationId xmlns:a16="http://schemas.microsoft.com/office/drawing/2014/main" id="{C1EC8B48-ABF8-5BE7-628F-ED9D29974F05}"/>
              </a:ext>
            </a:extLst>
          </p:cNvPr>
          <p:cNvSpPr txBox="1"/>
          <p:nvPr/>
        </p:nvSpPr>
        <p:spPr>
          <a:xfrm>
            <a:off x="10839847" y="2554152"/>
            <a:ext cx="713657" cy="369332"/>
          </a:xfrm>
          <a:prstGeom prst="rect">
            <a:avLst/>
          </a:prstGeom>
          <a:noFill/>
        </p:spPr>
        <p:txBody>
          <a:bodyPr wrap="none" rtlCol="0">
            <a:spAutoFit/>
          </a:bodyPr>
          <a:lstStyle/>
          <a:p>
            <a:r>
              <a:rPr lang="en-US" altLang="zh-CN" dirty="0"/>
              <a:t>synth</a:t>
            </a:r>
            <a:endParaRPr lang="zh-CN" altLang="en-US" dirty="0"/>
          </a:p>
        </p:txBody>
      </p:sp>
      <p:cxnSp>
        <p:nvCxnSpPr>
          <p:cNvPr id="98" name="直接箭头连接符 97">
            <a:extLst>
              <a:ext uri="{FF2B5EF4-FFF2-40B4-BE49-F238E27FC236}">
                <a16:creationId xmlns:a16="http://schemas.microsoft.com/office/drawing/2014/main" id="{2554206E-C58C-F965-AF33-8715524B14A7}"/>
              </a:ext>
            </a:extLst>
          </p:cNvPr>
          <p:cNvCxnSpPr>
            <a:cxnSpLocks/>
            <a:endCxn id="114" idx="1"/>
          </p:cNvCxnSpPr>
          <p:nvPr/>
        </p:nvCxnSpPr>
        <p:spPr>
          <a:xfrm flipV="1">
            <a:off x="9245878" y="3888430"/>
            <a:ext cx="819475" cy="37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3D891423-7E67-80BF-C874-D4418A7D8BE6}"/>
              </a:ext>
            </a:extLst>
          </p:cNvPr>
          <p:cNvSpPr txBox="1"/>
          <p:nvPr/>
        </p:nvSpPr>
        <p:spPr>
          <a:xfrm rot="20141431">
            <a:off x="9360979" y="3695227"/>
            <a:ext cx="562975" cy="369332"/>
          </a:xfrm>
          <a:prstGeom prst="rect">
            <a:avLst/>
          </a:prstGeom>
          <a:noFill/>
        </p:spPr>
        <p:txBody>
          <a:bodyPr wrap="square" rtlCol="0">
            <a:spAutoFit/>
          </a:bodyPr>
          <a:lstStyle/>
          <a:p>
            <a:r>
              <a:rPr lang="en-US" altLang="zh-CN" dirty="0"/>
              <a:t>gen</a:t>
            </a:r>
            <a:endParaRPr lang="zh-CN" altLang="en-US" dirty="0"/>
          </a:p>
        </p:txBody>
      </p:sp>
      <p:cxnSp>
        <p:nvCxnSpPr>
          <p:cNvPr id="103" name="直接箭头连接符 102">
            <a:extLst>
              <a:ext uri="{FF2B5EF4-FFF2-40B4-BE49-F238E27FC236}">
                <a16:creationId xmlns:a16="http://schemas.microsoft.com/office/drawing/2014/main" id="{7D8A6CBC-05F3-74AE-AA58-EB95FC3EE22D}"/>
              </a:ext>
            </a:extLst>
          </p:cNvPr>
          <p:cNvCxnSpPr/>
          <p:nvPr/>
        </p:nvCxnSpPr>
        <p:spPr>
          <a:xfrm>
            <a:off x="10478966" y="3030781"/>
            <a:ext cx="0" cy="27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A2510EAC-3008-310C-F1FE-435AD24E0E7F}"/>
              </a:ext>
            </a:extLst>
          </p:cNvPr>
          <p:cNvCxnSpPr>
            <a:cxnSpLocks/>
            <a:stCxn id="79" idx="3"/>
          </p:cNvCxnSpPr>
          <p:nvPr/>
        </p:nvCxnSpPr>
        <p:spPr>
          <a:xfrm>
            <a:off x="8404062" y="2889270"/>
            <a:ext cx="329540" cy="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连接符: 肘形 110">
            <a:extLst>
              <a:ext uri="{FF2B5EF4-FFF2-40B4-BE49-F238E27FC236}">
                <a16:creationId xmlns:a16="http://schemas.microsoft.com/office/drawing/2014/main" id="{EF755FCF-0F6E-A77B-1FEF-F1219FA511B6}"/>
              </a:ext>
            </a:extLst>
          </p:cNvPr>
          <p:cNvCxnSpPr>
            <a:cxnSpLocks/>
            <a:stCxn id="79" idx="2"/>
          </p:cNvCxnSpPr>
          <p:nvPr/>
        </p:nvCxnSpPr>
        <p:spPr>
          <a:xfrm rot="16200000" flipH="1">
            <a:off x="7893097" y="3400234"/>
            <a:ext cx="1146758" cy="577611"/>
          </a:xfrm>
          <a:prstGeom prst="bentConnector3">
            <a:avLst>
              <a:gd name="adj1" fmla="val 999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AFD4D0A1-1F19-E1A5-1DD0-0DF3A35D881F}"/>
              </a:ext>
            </a:extLst>
          </p:cNvPr>
          <p:cNvCxnSpPr/>
          <p:nvPr/>
        </p:nvCxnSpPr>
        <p:spPr>
          <a:xfrm flipH="1" flipV="1">
            <a:off x="8404062" y="3030781"/>
            <a:ext cx="1831403" cy="395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连接符: 肘形 112">
            <a:extLst>
              <a:ext uri="{FF2B5EF4-FFF2-40B4-BE49-F238E27FC236}">
                <a16:creationId xmlns:a16="http://schemas.microsoft.com/office/drawing/2014/main" id="{624CCC7F-20E1-DDE4-698C-494F88F16E40}"/>
              </a:ext>
            </a:extLst>
          </p:cNvPr>
          <p:cNvCxnSpPr>
            <a:endCxn id="95" idx="0"/>
          </p:cNvCxnSpPr>
          <p:nvPr/>
        </p:nvCxnSpPr>
        <p:spPr>
          <a:xfrm>
            <a:off x="10794959" y="2889270"/>
            <a:ext cx="564818" cy="476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1B96346D-A10E-3572-0F33-2100D2431318}"/>
              </a:ext>
            </a:extLst>
          </p:cNvPr>
          <p:cNvSpPr txBox="1"/>
          <p:nvPr/>
        </p:nvSpPr>
        <p:spPr>
          <a:xfrm>
            <a:off x="10065353" y="3703764"/>
            <a:ext cx="484428" cy="369332"/>
          </a:xfrm>
          <a:prstGeom prst="rect">
            <a:avLst/>
          </a:prstGeom>
          <a:noFill/>
        </p:spPr>
        <p:txBody>
          <a:bodyPr wrap="none" rtlCol="0">
            <a:spAutoFit/>
          </a:bodyPr>
          <a:lstStyle/>
          <a:p>
            <a:r>
              <a:rPr lang="en-US" altLang="zh-CN" dirty="0"/>
              <a:t>TB’</a:t>
            </a:r>
            <a:endParaRPr lang="zh-CN" altLang="en-US" dirty="0"/>
          </a:p>
        </p:txBody>
      </p:sp>
      <p:sp>
        <p:nvSpPr>
          <p:cNvPr id="115" name="文本框 114">
            <a:extLst>
              <a:ext uri="{FF2B5EF4-FFF2-40B4-BE49-F238E27FC236}">
                <a16:creationId xmlns:a16="http://schemas.microsoft.com/office/drawing/2014/main" id="{86B85987-3331-53A4-D6AF-812397BF9FBB}"/>
              </a:ext>
            </a:extLst>
          </p:cNvPr>
          <p:cNvSpPr txBox="1"/>
          <p:nvPr/>
        </p:nvSpPr>
        <p:spPr>
          <a:xfrm>
            <a:off x="10529326" y="4012204"/>
            <a:ext cx="433132" cy="369332"/>
          </a:xfrm>
          <a:prstGeom prst="rect">
            <a:avLst/>
          </a:prstGeom>
          <a:noFill/>
        </p:spPr>
        <p:txBody>
          <a:bodyPr wrap="none" rtlCol="0">
            <a:spAutoFit/>
          </a:bodyPr>
          <a:lstStyle/>
          <a:p>
            <a:r>
              <a:rPr lang="en-US" altLang="zh-CN" dirty="0"/>
              <a:t>TB</a:t>
            </a:r>
            <a:endParaRPr lang="zh-CN" altLang="en-US" dirty="0"/>
          </a:p>
        </p:txBody>
      </p:sp>
      <p:cxnSp>
        <p:nvCxnSpPr>
          <p:cNvPr id="119" name="直接箭头连接符 118">
            <a:extLst>
              <a:ext uri="{FF2B5EF4-FFF2-40B4-BE49-F238E27FC236}">
                <a16:creationId xmlns:a16="http://schemas.microsoft.com/office/drawing/2014/main" id="{543438A9-AD87-9A59-7B74-3CBED0C64317}"/>
              </a:ext>
            </a:extLst>
          </p:cNvPr>
          <p:cNvCxnSpPr>
            <a:stCxn id="114" idx="0"/>
          </p:cNvCxnSpPr>
          <p:nvPr/>
        </p:nvCxnSpPr>
        <p:spPr>
          <a:xfrm flipV="1">
            <a:off x="10307567" y="3500588"/>
            <a:ext cx="83342" cy="20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60A7DCEE-A452-878A-8C53-FA685572BF48}"/>
              </a:ext>
            </a:extLst>
          </p:cNvPr>
          <p:cNvCxnSpPr>
            <a:cxnSpLocks/>
            <a:stCxn id="115" idx="0"/>
          </p:cNvCxnSpPr>
          <p:nvPr/>
        </p:nvCxnSpPr>
        <p:spPr>
          <a:xfrm flipH="1" flipV="1">
            <a:off x="10549781" y="3514441"/>
            <a:ext cx="196111" cy="49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肘形 123">
            <a:extLst>
              <a:ext uri="{FF2B5EF4-FFF2-40B4-BE49-F238E27FC236}">
                <a16:creationId xmlns:a16="http://schemas.microsoft.com/office/drawing/2014/main" id="{3E3B1794-598B-E96E-8ECA-3F9CEB2F8E8C}"/>
              </a:ext>
            </a:extLst>
          </p:cNvPr>
          <p:cNvCxnSpPr>
            <a:stCxn id="79" idx="2"/>
            <a:endCxn id="115" idx="2"/>
          </p:cNvCxnSpPr>
          <p:nvPr/>
        </p:nvCxnSpPr>
        <p:spPr>
          <a:xfrm rot="16200000" flipH="1">
            <a:off x="8828844" y="2464487"/>
            <a:ext cx="1265875" cy="2568221"/>
          </a:xfrm>
          <a:prstGeom prst="bentConnector3">
            <a:avLst>
              <a:gd name="adj1" fmla="val 118059"/>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本框 129">
            <a:extLst>
              <a:ext uri="{FF2B5EF4-FFF2-40B4-BE49-F238E27FC236}">
                <a16:creationId xmlns:a16="http://schemas.microsoft.com/office/drawing/2014/main" id="{1A249F98-F544-6F1E-1016-A63D985DB333}"/>
              </a:ext>
            </a:extLst>
          </p:cNvPr>
          <p:cNvSpPr txBox="1"/>
          <p:nvPr/>
        </p:nvSpPr>
        <p:spPr>
          <a:xfrm>
            <a:off x="732866" y="1128520"/>
            <a:ext cx="2748310" cy="923330"/>
          </a:xfrm>
          <a:prstGeom prst="rect">
            <a:avLst/>
          </a:prstGeom>
          <a:noFill/>
        </p:spPr>
        <p:txBody>
          <a:bodyPr wrap="square" rtlCol="0">
            <a:spAutoFit/>
          </a:bodyPr>
          <a:lstStyle/>
          <a:p>
            <a:pPr algn="ctr"/>
            <a:r>
              <a:rPr lang="en-US" altLang="zh-CN" b="1" dirty="0"/>
              <a:t>HDL</a:t>
            </a:r>
          </a:p>
          <a:p>
            <a:pPr algn="ctr"/>
            <a:r>
              <a:rPr lang="en-US" altLang="zh-CN" b="1" dirty="0"/>
              <a:t>Hardware Description Language</a:t>
            </a:r>
            <a:endParaRPr lang="zh-CN" altLang="en-US" b="1" dirty="0"/>
          </a:p>
        </p:txBody>
      </p:sp>
      <p:pic>
        <p:nvPicPr>
          <p:cNvPr id="131" name="图形 130" descr="用户 纯色填充">
            <a:extLst>
              <a:ext uri="{FF2B5EF4-FFF2-40B4-BE49-F238E27FC236}">
                <a16:creationId xmlns:a16="http://schemas.microsoft.com/office/drawing/2014/main" id="{FBCFA1E2-E6E1-A6B2-9B8F-0F6D9BBC13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449" y="2662879"/>
            <a:ext cx="452782" cy="452782"/>
          </a:xfrm>
          <a:prstGeom prst="rect">
            <a:avLst/>
          </a:prstGeom>
        </p:spPr>
      </p:pic>
      <p:sp>
        <p:nvSpPr>
          <p:cNvPr id="133" name="流程图: 过程 132">
            <a:extLst>
              <a:ext uri="{FF2B5EF4-FFF2-40B4-BE49-F238E27FC236}">
                <a16:creationId xmlns:a16="http://schemas.microsoft.com/office/drawing/2014/main" id="{A25A57BD-FC17-B787-B6FD-5C37A63F42AE}"/>
              </a:ext>
            </a:extLst>
          </p:cNvPr>
          <p:cNvSpPr/>
          <p:nvPr/>
        </p:nvSpPr>
        <p:spPr>
          <a:xfrm>
            <a:off x="1666214" y="2662879"/>
            <a:ext cx="876119" cy="181032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DUT</a:t>
            </a:r>
          </a:p>
          <a:p>
            <a:pPr algn="ctr"/>
            <a:endParaRPr lang="en-US" altLang="zh-CN" dirty="0">
              <a:solidFill>
                <a:schemeClr val="tx1"/>
              </a:solidFill>
            </a:endParaRPr>
          </a:p>
          <a:p>
            <a:pPr algn="ctr"/>
            <a:r>
              <a:rPr lang="en-US" altLang="zh-CN" dirty="0">
                <a:solidFill>
                  <a:schemeClr val="tx1"/>
                </a:solidFill>
              </a:rPr>
              <a:t>Sim</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TB’</a:t>
            </a:r>
          </a:p>
        </p:txBody>
      </p:sp>
      <p:sp>
        <p:nvSpPr>
          <p:cNvPr id="135" name="文本框 134">
            <a:extLst>
              <a:ext uri="{FF2B5EF4-FFF2-40B4-BE49-F238E27FC236}">
                <a16:creationId xmlns:a16="http://schemas.microsoft.com/office/drawing/2014/main" id="{732D70C8-EC96-B6AB-7DFA-8E33DE29D241}"/>
              </a:ext>
            </a:extLst>
          </p:cNvPr>
          <p:cNvSpPr txBox="1"/>
          <p:nvPr/>
        </p:nvSpPr>
        <p:spPr>
          <a:xfrm>
            <a:off x="1674001" y="1903304"/>
            <a:ext cx="972480" cy="646331"/>
          </a:xfrm>
          <a:prstGeom prst="rect">
            <a:avLst/>
          </a:prstGeom>
          <a:noFill/>
        </p:spPr>
        <p:txBody>
          <a:bodyPr wrap="square" rtlCol="0">
            <a:spAutoFit/>
          </a:bodyPr>
          <a:lstStyle/>
          <a:p>
            <a:pPr algn="ctr"/>
            <a:r>
              <a:rPr lang="en-US" altLang="zh-CN" dirty="0"/>
              <a:t>HDL (Verilog)</a:t>
            </a:r>
            <a:endParaRPr lang="zh-CN" altLang="en-US" dirty="0"/>
          </a:p>
        </p:txBody>
      </p:sp>
      <p:sp>
        <p:nvSpPr>
          <p:cNvPr id="138" name="文本框 137">
            <a:extLst>
              <a:ext uri="{FF2B5EF4-FFF2-40B4-BE49-F238E27FC236}">
                <a16:creationId xmlns:a16="http://schemas.microsoft.com/office/drawing/2014/main" id="{2E2FE969-B2D1-C943-ACDD-5F366A710341}"/>
              </a:ext>
            </a:extLst>
          </p:cNvPr>
          <p:cNvSpPr txBox="1"/>
          <p:nvPr/>
        </p:nvSpPr>
        <p:spPr>
          <a:xfrm>
            <a:off x="2581432" y="3365873"/>
            <a:ext cx="812800" cy="646331"/>
          </a:xfrm>
          <a:prstGeom prst="rect">
            <a:avLst/>
          </a:prstGeom>
          <a:noFill/>
        </p:spPr>
        <p:txBody>
          <a:bodyPr wrap="square" rtlCol="0">
            <a:spAutoFit/>
          </a:bodyPr>
          <a:lstStyle/>
          <a:p>
            <a:r>
              <a:rPr lang="en-US" altLang="zh-CN" dirty="0"/>
              <a:t>FPGA/ASIC</a:t>
            </a:r>
            <a:endParaRPr lang="zh-CN" altLang="en-US" dirty="0"/>
          </a:p>
        </p:txBody>
      </p:sp>
      <p:sp>
        <p:nvSpPr>
          <p:cNvPr id="139" name="文本框 138">
            <a:extLst>
              <a:ext uri="{FF2B5EF4-FFF2-40B4-BE49-F238E27FC236}">
                <a16:creationId xmlns:a16="http://schemas.microsoft.com/office/drawing/2014/main" id="{6FFE28FF-2658-572A-D77C-88DB5142BEC8}"/>
              </a:ext>
            </a:extLst>
          </p:cNvPr>
          <p:cNvSpPr txBox="1"/>
          <p:nvPr/>
        </p:nvSpPr>
        <p:spPr>
          <a:xfrm>
            <a:off x="2467902" y="2554152"/>
            <a:ext cx="713657" cy="369332"/>
          </a:xfrm>
          <a:prstGeom prst="rect">
            <a:avLst/>
          </a:prstGeom>
          <a:noFill/>
        </p:spPr>
        <p:txBody>
          <a:bodyPr wrap="none" rtlCol="0">
            <a:spAutoFit/>
          </a:bodyPr>
          <a:lstStyle/>
          <a:p>
            <a:r>
              <a:rPr lang="en-US" altLang="zh-CN" dirty="0"/>
              <a:t>synth</a:t>
            </a:r>
            <a:endParaRPr lang="zh-CN" altLang="en-US" dirty="0"/>
          </a:p>
        </p:txBody>
      </p:sp>
      <p:cxnSp>
        <p:nvCxnSpPr>
          <p:cNvPr id="142" name="直接箭头连接符 141">
            <a:extLst>
              <a:ext uri="{FF2B5EF4-FFF2-40B4-BE49-F238E27FC236}">
                <a16:creationId xmlns:a16="http://schemas.microsoft.com/office/drawing/2014/main" id="{254A986E-02EC-6E47-62B6-A7C05564BF79}"/>
              </a:ext>
            </a:extLst>
          </p:cNvPr>
          <p:cNvCxnSpPr/>
          <p:nvPr/>
        </p:nvCxnSpPr>
        <p:spPr>
          <a:xfrm>
            <a:off x="2107021" y="3030781"/>
            <a:ext cx="0" cy="27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D011402A-86D9-1F54-D024-62436C2F45A1}"/>
              </a:ext>
            </a:extLst>
          </p:cNvPr>
          <p:cNvCxnSpPr/>
          <p:nvPr/>
        </p:nvCxnSpPr>
        <p:spPr>
          <a:xfrm flipV="1">
            <a:off x="2097785" y="3594200"/>
            <a:ext cx="0"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89857351-C2D2-096D-0DB2-C56D2A26401E}"/>
              </a:ext>
            </a:extLst>
          </p:cNvPr>
          <p:cNvCxnSpPr>
            <a:cxnSpLocks/>
            <a:stCxn id="131" idx="3"/>
          </p:cNvCxnSpPr>
          <p:nvPr/>
        </p:nvCxnSpPr>
        <p:spPr>
          <a:xfrm>
            <a:off x="1509231" y="2889270"/>
            <a:ext cx="329540" cy="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连接符: 肘形 144">
            <a:extLst>
              <a:ext uri="{FF2B5EF4-FFF2-40B4-BE49-F238E27FC236}">
                <a16:creationId xmlns:a16="http://schemas.microsoft.com/office/drawing/2014/main" id="{4325C97B-F739-98E6-7D0D-6CF3C7D97488}"/>
              </a:ext>
            </a:extLst>
          </p:cNvPr>
          <p:cNvCxnSpPr>
            <a:cxnSpLocks/>
            <a:stCxn id="131" idx="2"/>
          </p:cNvCxnSpPr>
          <p:nvPr/>
        </p:nvCxnSpPr>
        <p:spPr>
          <a:xfrm rot="16200000" flipH="1">
            <a:off x="998266" y="3400234"/>
            <a:ext cx="1146758" cy="577611"/>
          </a:xfrm>
          <a:prstGeom prst="bentConnector3">
            <a:avLst>
              <a:gd name="adj1" fmla="val 999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B1232896-773C-618B-2EF8-5CD309F6F169}"/>
              </a:ext>
            </a:extLst>
          </p:cNvPr>
          <p:cNvCxnSpPr>
            <a:cxnSpLocks/>
          </p:cNvCxnSpPr>
          <p:nvPr/>
        </p:nvCxnSpPr>
        <p:spPr>
          <a:xfrm flipH="1" flipV="1">
            <a:off x="1509231" y="3030781"/>
            <a:ext cx="345143" cy="35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连接符: 肘形 146">
            <a:extLst>
              <a:ext uri="{FF2B5EF4-FFF2-40B4-BE49-F238E27FC236}">
                <a16:creationId xmlns:a16="http://schemas.microsoft.com/office/drawing/2014/main" id="{CF0B860B-211F-7BF6-2CAF-9749B5E5A97C}"/>
              </a:ext>
            </a:extLst>
          </p:cNvPr>
          <p:cNvCxnSpPr>
            <a:endCxn id="138" idx="0"/>
          </p:cNvCxnSpPr>
          <p:nvPr/>
        </p:nvCxnSpPr>
        <p:spPr>
          <a:xfrm>
            <a:off x="2423014" y="2889270"/>
            <a:ext cx="564818" cy="476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9" name="图形 148" descr="徽章勾号 1 纯色填充">
            <a:extLst>
              <a:ext uri="{FF2B5EF4-FFF2-40B4-BE49-F238E27FC236}">
                <a16:creationId xmlns:a16="http://schemas.microsoft.com/office/drawing/2014/main" id="{1F102F05-AF89-63CE-733D-AC63A12181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4759" y="4590111"/>
            <a:ext cx="518107" cy="518107"/>
          </a:xfrm>
          <a:prstGeom prst="rect">
            <a:avLst/>
          </a:prstGeom>
        </p:spPr>
      </p:pic>
      <p:sp>
        <p:nvSpPr>
          <p:cNvPr id="151" name="文本框 150">
            <a:extLst>
              <a:ext uri="{FF2B5EF4-FFF2-40B4-BE49-F238E27FC236}">
                <a16:creationId xmlns:a16="http://schemas.microsoft.com/office/drawing/2014/main" id="{58E0F940-F97D-E535-4982-3B66DE899032}"/>
              </a:ext>
            </a:extLst>
          </p:cNvPr>
          <p:cNvSpPr txBox="1"/>
          <p:nvPr/>
        </p:nvSpPr>
        <p:spPr>
          <a:xfrm>
            <a:off x="748784" y="4661422"/>
            <a:ext cx="2732392" cy="369332"/>
          </a:xfrm>
          <a:prstGeom prst="rect">
            <a:avLst/>
          </a:prstGeom>
          <a:noFill/>
        </p:spPr>
        <p:txBody>
          <a:bodyPr wrap="square">
            <a:spAutoFit/>
          </a:bodyPr>
          <a:lstStyle/>
          <a:p>
            <a:r>
              <a:rPr lang="en-US" altLang="zh-CN" sz="1800" b="0" i="0" u="none" strike="noStrike" baseline="0" dirty="0">
                <a:latin typeface="Helvetica" panose="020B0604020202020204" pitchFamily="34" charset="0"/>
              </a:rPr>
              <a:t>Fast edit-sim-debug loop</a:t>
            </a:r>
            <a:endParaRPr lang="zh-CN" altLang="en-US" dirty="0"/>
          </a:p>
        </p:txBody>
      </p:sp>
      <p:pic>
        <p:nvPicPr>
          <p:cNvPr id="152" name="图形 151" descr="徽章勾号 1 纯色填充">
            <a:extLst>
              <a:ext uri="{FF2B5EF4-FFF2-40B4-BE49-F238E27FC236}">
                <a16:creationId xmlns:a16="http://schemas.microsoft.com/office/drawing/2014/main" id="{4578FF6B-955F-2752-A2DF-EA50701293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677" y="5094865"/>
            <a:ext cx="518107" cy="518107"/>
          </a:xfrm>
          <a:prstGeom prst="rect">
            <a:avLst/>
          </a:prstGeom>
        </p:spPr>
      </p:pic>
      <p:sp>
        <p:nvSpPr>
          <p:cNvPr id="154" name="文本框 153">
            <a:extLst>
              <a:ext uri="{FF2B5EF4-FFF2-40B4-BE49-F238E27FC236}">
                <a16:creationId xmlns:a16="http://schemas.microsoft.com/office/drawing/2014/main" id="{2417F3E1-A6FD-655B-3DEF-E5F9B41D10D5}"/>
              </a:ext>
            </a:extLst>
          </p:cNvPr>
          <p:cNvSpPr txBox="1"/>
          <p:nvPr/>
        </p:nvSpPr>
        <p:spPr>
          <a:xfrm>
            <a:off x="732285" y="5030754"/>
            <a:ext cx="2918110"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Single language for</a:t>
            </a:r>
          </a:p>
          <a:p>
            <a:pPr algn="l"/>
            <a:r>
              <a:rPr lang="en-US" altLang="zh-CN" sz="1800" b="0" i="0" u="none" strike="noStrike" baseline="0" dirty="0">
                <a:latin typeface="Helvetica" panose="020B0604020202020204" pitchFamily="34" charset="0"/>
              </a:rPr>
              <a:t>structural, behavioral, + TB</a:t>
            </a:r>
            <a:endParaRPr lang="zh-CN" altLang="en-US" dirty="0"/>
          </a:p>
        </p:txBody>
      </p:sp>
      <p:pic>
        <p:nvPicPr>
          <p:cNvPr id="159" name="图形 158" descr="十字架徽章 纯色填充">
            <a:extLst>
              <a:ext uri="{FF2B5EF4-FFF2-40B4-BE49-F238E27FC236}">
                <a16:creationId xmlns:a16="http://schemas.microsoft.com/office/drawing/2014/main" id="{9A9650ED-BDEE-B279-8226-B7FDB54DBA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0677" y="5677083"/>
            <a:ext cx="518107" cy="518107"/>
          </a:xfrm>
          <a:prstGeom prst="rect">
            <a:avLst/>
          </a:prstGeom>
        </p:spPr>
      </p:pic>
      <p:sp>
        <p:nvSpPr>
          <p:cNvPr id="161" name="文本框 160">
            <a:extLst>
              <a:ext uri="{FF2B5EF4-FFF2-40B4-BE49-F238E27FC236}">
                <a16:creationId xmlns:a16="http://schemas.microsoft.com/office/drawing/2014/main" id="{0513461E-72F6-CCE2-9385-45C4FEFCD343}"/>
              </a:ext>
            </a:extLst>
          </p:cNvPr>
          <p:cNvSpPr txBox="1"/>
          <p:nvPr/>
        </p:nvSpPr>
        <p:spPr>
          <a:xfrm>
            <a:off x="744784" y="5612972"/>
            <a:ext cx="2822908"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Difficult to create highly</a:t>
            </a:r>
          </a:p>
          <a:p>
            <a:pPr algn="l"/>
            <a:r>
              <a:rPr lang="en-US" altLang="zh-CN" sz="1800" b="0" i="0" u="none" strike="noStrike" baseline="0" dirty="0">
                <a:latin typeface="Helvetica" panose="020B0604020202020204" pitchFamily="34" charset="0"/>
              </a:rPr>
              <a:t>parameterized generators</a:t>
            </a:r>
            <a:endParaRPr lang="zh-CN" altLang="en-US" dirty="0"/>
          </a:p>
        </p:txBody>
      </p:sp>
      <p:pic>
        <p:nvPicPr>
          <p:cNvPr id="162" name="图形 161" descr="十字架徽章 纯色填充">
            <a:extLst>
              <a:ext uri="{FF2B5EF4-FFF2-40B4-BE49-F238E27FC236}">
                <a16:creationId xmlns:a16="http://schemas.microsoft.com/office/drawing/2014/main" id="{B45BA832-7E4F-ADC3-CDDF-BB95D680EB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012" y="4590111"/>
            <a:ext cx="518107" cy="518107"/>
          </a:xfrm>
          <a:prstGeom prst="rect">
            <a:avLst/>
          </a:prstGeom>
        </p:spPr>
      </p:pic>
      <p:sp>
        <p:nvSpPr>
          <p:cNvPr id="164" name="文本框 163">
            <a:extLst>
              <a:ext uri="{FF2B5EF4-FFF2-40B4-BE49-F238E27FC236}">
                <a16:creationId xmlns:a16="http://schemas.microsoft.com/office/drawing/2014/main" id="{4180D1A6-72E2-3997-39A2-D80A86E90D46}"/>
              </a:ext>
            </a:extLst>
          </p:cNvPr>
          <p:cNvSpPr txBox="1"/>
          <p:nvPr/>
        </p:nvSpPr>
        <p:spPr>
          <a:xfrm>
            <a:off x="4669261" y="4665401"/>
            <a:ext cx="2975047" cy="369332"/>
          </a:xfrm>
          <a:prstGeom prst="rect">
            <a:avLst/>
          </a:prstGeom>
          <a:noFill/>
        </p:spPr>
        <p:txBody>
          <a:bodyPr wrap="square">
            <a:spAutoFit/>
          </a:bodyPr>
          <a:lstStyle/>
          <a:p>
            <a:r>
              <a:rPr lang="en-US" altLang="zh-CN" sz="1800" b="0" i="0" u="none" strike="noStrike" baseline="0" dirty="0">
                <a:latin typeface="Helvetica" panose="020B0604020202020204" pitchFamily="34" charset="0"/>
              </a:rPr>
              <a:t>Slower edit-sim-debug loop</a:t>
            </a:r>
            <a:endParaRPr lang="zh-CN" altLang="en-US" dirty="0"/>
          </a:p>
        </p:txBody>
      </p:sp>
      <p:sp>
        <p:nvSpPr>
          <p:cNvPr id="166" name="文本框 165">
            <a:extLst>
              <a:ext uri="{FF2B5EF4-FFF2-40B4-BE49-F238E27FC236}">
                <a16:creationId xmlns:a16="http://schemas.microsoft.com/office/drawing/2014/main" id="{0A7DAB3E-3F46-BD3F-86C7-B9E4482503D5}"/>
              </a:ext>
            </a:extLst>
          </p:cNvPr>
          <p:cNvSpPr txBox="1"/>
          <p:nvPr/>
        </p:nvSpPr>
        <p:spPr>
          <a:xfrm>
            <a:off x="4669261" y="5036640"/>
            <a:ext cx="2822908"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Multiple languages create</a:t>
            </a:r>
          </a:p>
          <a:p>
            <a:pPr algn="l"/>
            <a:r>
              <a:rPr lang="en-US" altLang="zh-CN" sz="1800" b="0" i="0" u="none" strike="noStrike" baseline="0" dirty="0">
                <a:latin typeface="Helvetica" panose="020B0604020202020204" pitchFamily="34" charset="0"/>
              </a:rPr>
              <a:t>"semantic gap"</a:t>
            </a:r>
            <a:endParaRPr lang="zh-CN" altLang="en-US" dirty="0"/>
          </a:p>
        </p:txBody>
      </p:sp>
      <p:pic>
        <p:nvPicPr>
          <p:cNvPr id="167" name="图形 166" descr="十字架徽章 纯色填充">
            <a:extLst>
              <a:ext uri="{FF2B5EF4-FFF2-40B4-BE49-F238E27FC236}">
                <a16:creationId xmlns:a16="http://schemas.microsoft.com/office/drawing/2014/main" id="{FB2DA52E-966C-3C17-B42C-9F892C5639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011" y="5094864"/>
            <a:ext cx="518107" cy="518107"/>
          </a:xfrm>
          <a:prstGeom prst="rect">
            <a:avLst/>
          </a:prstGeom>
        </p:spPr>
      </p:pic>
      <p:pic>
        <p:nvPicPr>
          <p:cNvPr id="169" name="图形 168" descr="徽章勾号 1 纯色填充">
            <a:extLst>
              <a:ext uri="{FF2B5EF4-FFF2-40B4-BE49-F238E27FC236}">
                <a16:creationId xmlns:a16="http://schemas.microsoft.com/office/drawing/2014/main" id="{7A9F6C6A-8634-3ED3-2DDC-AE52549223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36101" y="5667932"/>
            <a:ext cx="518107" cy="518107"/>
          </a:xfrm>
          <a:prstGeom prst="rect">
            <a:avLst/>
          </a:prstGeom>
        </p:spPr>
      </p:pic>
      <p:sp>
        <p:nvSpPr>
          <p:cNvPr id="171" name="文本框 170">
            <a:extLst>
              <a:ext uri="{FF2B5EF4-FFF2-40B4-BE49-F238E27FC236}">
                <a16:creationId xmlns:a16="http://schemas.microsoft.com/office/drawing/2014/main" id="{B8B4B67C-0870-D0E3-3D2C-E0D186F58B1A}"/>
              </a:ext>
            </a:extLst>
          </p:cNvPr>
          <p:cNvSpPr txBox="1"/>
          <p:nvPr/>
        </p:nvSpPr>
        <p:spPr>
          <a:xfrm>
            <a:off x="4669261" y="5612972"/>
            <a:ext cx="2822908"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Easier to create highly</a:t>
            </a:r>
          </a:p>
          <a:p>
            <a:pPr algn="l"/>
            <a:r>
              <a:rPr lang="en-US" altLang="zh-CN" sz="1800" b="0" i="0" u="none" strike="noStrike" baseline="0" dirty="0">
                <a:latin typeface="Helvetica" panose="020B0604020202020204" pitchFamily="34" charset="0"/>
              </a:rPr>
              <a:t>parameterized generators</a:t>
            </a:r>
            <a:endParaRPr lang="zh-CN" altLang="en-US" dirty="0"/>
          </a:p>
        </p:txBody>
      </p:sp>
      <p:pic>
        <p:nvPicPr>
          <p:cNvPr id="172" name="图形 171" descr="十字架徽章 纯色填充">
            <a:extLst>
              <a:ext uri="{FF2B5EF4-FFF2-40B4-BE49-F238E27FC236}">
                <a16:creationId xmlns:a16="http://schemas.microsoft.com/office/drawing/2014/main" id="{399B3151-EC7A-84A7-911E-B542ED48AF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81287" y="4586132"/>
            <a:ext cx="518107" cy="518107"/>
          </a:xfrm>
          <a:prstGeom prst="rect">
            <a:avLst/>
          </a:prstGeom>
        </p:spPr>
      </p:pic>
      <p:sp>
        <p:nvSpPr>
          <p:cNvPr id="173" name="文本框 172">
            <a:extLst>
              <a:ext uri="{FF2B5EF4-FFF2-40B4-BE49-F238E27FC236}">
                <a16:creationId xmlns:a16="http://schemas.microsoft.com/office/drawing/2014/main" id="{D9C5A292-E0B3-8981-42D8-665CFE0E591C}"/>
              </a:ext>
            </a:extLst>
          </p:cNvPr>
          <p:cNvSpPr txBox="1"/>
          <p:nvPr/>
        </p:nvSpPr>
        <p:spPr>
          <a:xfrm>
            <a:off x="8487493" y="4661422"/>
            <a:ext cx="2975047" cy="369332"/>
          </a:xfrm>
          <a:prstGeom prst="rect">
            <a:avLst/>
          </a:prstGeom>
          <a:noFill/>
        </p:spPr>
        <p:txBody>
          <a:bodyPr wrap="square">
            <a:spAutoFit/>
          </a:bodyPr>
          <a:lstStyle/>
          <a:p>
            <a:r>
              <a:rPr lang="en-US" altLang="zh-CN" sz="1800" b="0" i="0" u="none" strike="noStrike" baseline="0" dirty="0">
                <a:latin typeface="Helvetica" panose="020B0604020202020204" pitchFamily="34" charset="0"/>
              </a:rPr>
              <a:t>Slower edit-sim-debug loop</a:t>
            </a:r>
            <a:endParaRPr lang="zh-CN" altLang="en-US" dirty="0"/>
          </a:p>
        </p:txBody>
      </p:sp>
      <p:pic>
        <p:nvPicPr>
          <p:cNvPr id="174" name="图形 173" descr="徽章勾号 1 纯色填充">
            <a:extLst>
              <a:ext uri="{FF2B5EF4-FFF2-40B4-BE49-F238E27FC236}">
                <a16:creationId xmlns:a16="http://schemas.microsoft.com/office/drawing/2014/main" id="{087D8CAC-F35F-97E2-9FDD-FD37E34260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0068" y="5094864"/>
            <a:ext cx="518107" cy="518107"/>
          </a:xfrm>
          <a:prstGeom prst="rect">
            <a:avLst/>
          </a:prstGeom>
        </p:spPr>
      </p:pic>
      <p:sp>
        <p:nvSpPr>
          <p:cNvPr id="175" name="文本框 174">
            <a:extLst>
              <a:ext uri="{FF2B5EF4-FFF2-40B4-BE49-F238E27FC236}">
                <a16:creationId xmlns:a16="http://schemas.microsoft.com/office/drawing/2014/main" id="{968F9386-1640-4A18-EAC9-FC678FC22539}"/>
              </a:ext>
            </a:extLst>
          </p:cNvPr>
          <p:cNvSpPr txBox="1"/>
          <p:nvPr/>
        </p:nvSpPr>
        <p:spPr>
          <a:xfrm>
            <a:off x="8491676" y="5030753"/>
            <a:ext cx="2918110"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Single language for</a:t>
            </a:r>
          </a:p>
          <a:p>
            <a:pPr algn="l"/>
            <a:r>
              <a:rPr lang="en-US" altLang="zh-CN" sz="1800" b="0" i="0" u="none" strike="noStrike" baseline="0" dirty="0">
                <a:latin typeface="Helvetica" panose="020B0604020202020204" pitchFamily="34" charset="0"/>
              </a:rPr>
              <a:t>structural, behavioral, + TB</a:t>
            </a:r>
            <a:endParaRPr lang="zh-CN" altLang="en-US" dirty="0"/>
          </a:p>
        </p:txBody>
      </p:sp>
      <p:pic>
        <p:nvPicPr>
          <p:cNvPr id="176" name="图形 175" descr="徽章勾号 1 纯色填充">
            <a:extLst>
              <a:ext uri="{FF2B5EF4-FFF2-40B4-BE49-F238E27FC236}">
                <a16:creationId xmlns:a16="http://schemas.microsoft.com/office/drawing/2014/main" id="{693970F7-FEF0-3B89-22C3-BE6E845A98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6359" y="5664975"/>
            <a:ext cx="518107" cy="518107"/>
          </a:xfrm>
          <a:prstGeom prst="rect">
            <a:avLst/>
          </a:prstGeom>
        </p:spPr>
      </p:pic>
      <p:sp>
        <p:nvSpPr>
          <p:cNvPr id="177" name="文本框 176">
            <a:extLst>
              <a:ext uri="{FF2B5EF4-FFF2-40B4-BE49-F238E27FC236}">
                <a16:creationId xmlns:a16="http://schemas.microsoft.com/office/drawing/2014/main" id="{B40BA175-3CFF-8A89-0897-1B41335ABF75}"/>
              </a:ext>
            </a:extLst>
          </p:cNvPr>
          <p:cNvSpPr txBox="1"/>
          <p:nvPr/>
        </p:nvSpPr>
        <p:spPr>
          <a:xfrm>
            <a:off x="8529519" y="5610015"/>
            <a:ext cx="2822908"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Easier to create highly</a:t>
            </a:r>
          </a:p>
          <a:p>
            <a:pPr algn="l"/>
            <a:r>
              <a:rPr lang="en-US" altLang="zh-CN" sz="1800" b="0" i="0" u="none" strike="noStrike" baseline="0" dirty="0">
                <a:latin typeface="Helvetica" panose="020B0604020202020204" pitchFamily="34" charset="0"/>
              </a:rPr>
              <a:t>parameterized generators</a:t>
            </a:r>
            <a:endParaRPr lang="zh-CN" altLang="en-US" dirty="0"/>
          </a:p>
        </p:txBody>
      </p:sp>
      <p:pic>
        <p:nvPicPr>
          <p:cNvPr id="178" name="图形 177" descr="十字架徽章 纯色填充">
            <a:extLst>
              <a:ext uri="{FF2B5EF4-FFF2-40B4-BE49-F238E27FC236}">
                <a16:creationId xmlns:a16="http://schemas.microsoft.com/office/drawing/2014/main" id="{5947813D-55A9-3126-FB10-B061A0E214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93988" y="6256346"/>
            <a:ext cx="518107" cy="518107"/>
          </a:xfrm>
          <a:prstGeom prst="rect">
            <a:avLst/>
          </a:prstGeom>
        </p:spPr>
      </p:pic>
      <p:sp>
        <p:nvSpPr>
          <p:cNvPr id="180" name="文本框 179">
            <a:extLst>
              <a:ext uri="{FF2B5EF4-FFF2-40B4-BE49-F238E27FC236}">
                <a16:creationId xmlns:a16="http://schemas.microsoft.com/office/drawing/2014/main" id="{3FBF2DD3-4A03-52DB-B1D3-FE2D9A1CEF8C}"/>
              </a:ext>
            </a:extLst>
          </p:cNvPr>
          <p:cNvSpPr txBox="1"/>
          <p:nvPr/>
        </p:nvSpPr>
        <p:spPr>
          <a:xfrm>
            <a:off x="8543722" y="6195190"/>
            <a:ext cx="2822908"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Cannot use power of host</a:t>
            </a:r>
          </a:p>
          <a:p>
            <a:pPr algn="l"/>
            <a:r>
              <a:rPr lang="en-US" altLang="zh-CN" sz="1800" b="0" i="0" u="none" strike="noStrike" baseline="0" dirty="0">
                <a:latin typeface="Helvetica" panose="020B0604020202020204" pitchFamily="34" charset="0"/>
              </a:rPr>
              <a:t>language for verification</a:t>
            </a:r>
            <a:endParaRPr lang="zh-CN" altLang="en-US" dirty="0"/>
          </a:p>
        </p:txBody>
      </p:sp>
    </p:spTree>
    <p:extLst>
      <p:ext uri="{BB962C8B-B14F-4D97-AF65-F5344CB8AC3E}">
        <p14:creationId xmlns:p14="http://schemas.microsoft.com/office/powerpoint/2010/main" val="8594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6750566" cy="646331"/>
          </a:xfrm>
          <a:prstGeom prst="rect">
            <a:avLst/>
          </a:prstGeom>
          <a:noFill/>
        </p:spPr>
        <p:txBody>
          <a:bodyPr wrap="none" rtlCol="0">
            <a:spAutoFit/>
          </a:bodyPr>
          <a:lstStyle/>
          <a:p>
            <a:r>
              <a:rPr lang="en-US" altLang="zh-CN" sz="3600" b="1" dirty="0"/>
              <a:t>Productive MLM &amp; VLSI Design</a:t>
            </a:r>
            <a:endParaRPr lang="zh-CN" altLang="en-US" sz="3600" b="1" dirty="0"/>
          </a:p>
        </p:txBody>
      </p:sp>
      <p:sp>
        <p:nvSpPr>
          <p:cNvPr id="52" name="箭头: 左右 51">
            <a:extLst>
              <a:ext uri="{FF2B5EF4-FFF2-40B4-BE49-F238E27FC236}">
                <a16:creationId xmlns:a16="http://schemas.microsoft.com/office/drawing/2014/main" id="{38E8332A-791E-43A2-E0B2-172E69CA2817}"/>
              </a:ext>
            </a:extLst>
          </p:cNvPr>
          <p:cNvSpPr/>
          <p:nvPr/>
        </p:nvSpPr>
        <p:spPr>
          <a:xfrm>
            <a:off x="1943763" y="1329574"/>
            <a:ext cx="8257309" cy="2960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DF5945B-F862-CE0B-4FF2-0272F8863AAB}"/>
              </a:ext>
            </a:extLst>
          </p:cNvPr>
          <p:cNvSpPr txBox="1"/>
          <p:nvPr/>
        </p:nvSpPr>
        <p:spPr>
          <a:xfrm>
            <a:off x="1943763" y="1699492"/>
            <a:ext cx="2464136" cy="646331"/>
          </a:xfrm>
          <a:prstGeom prst="rect">
            <a:avLst/>
          </a:prstGeom>
          <a:noFill/>
        </p:spPr>
        <p:txBody>
          <a:bodyPr wrap="none" rtlCol="0">
            <a:spAutoFit/>
          </a:bodyPr>
          <a:lstStyle/>
          <a:p>
            <a:r>
              <a:rPr lang="en-US" altLang="zh-CN" b="1" dirty="0"/>
              <a:t>Multi-Level Modeling</a:t>
            </a:r>
          </a:p>
          <a:p>
            <a:r>
              <a:rPr lang="en-US" altLang="zh-CN" dirty="0" err="1"/>
              <a:t>SystemC</a:t>
            </a:r>
            <a:endParaRPr lang="zh-CN" altLang="en-US" dirty="0"/>
          </a:p>
        </p:txBody>
      </p:sp>
      <p:sp>
        <p:nvSpPr>
          <p:cNvPr id="54" name="文本框 53">
            <a:extLst>
              <a:ext uri="{FF2B5EF4-FFF2-40B4-BE49-F238E27FC236}">
                <a16:creationId xmlns:a16="http://schemas.microsoft.com/office/drawing/2014/main" id="{CCDF8BF8-7534-FF95-0249-C2CA7101A5CB}"/>
              </a:ext>
            </a:extLst>
          </p:cNvPr>
          <p:cNvSpPr txBox="1"/>
          <p:nvPr/>
        </p:nvSpPr>
        <p:spPr>
          <a:xfrm>
            <a:off x="8777284" y="1699491"/>
            <a:ext cx="1423788" cy="646331"/>
          </a:xfrm>
          <a:prstGeom prst="rect">
            <a:avLst/>
          </a:prstGeom>
          <a:noFill/>
        </p:spPr>
        <p:txBody>
          <a:bodyPr wrap="none" rtlCol="0">
            <a:spAutoFit/>
          </a:bodyPr>
          <a:lstStyle/>
          <a:p>
            <a:pPr algn="r"/>
            <a:r>
              <a:rPr lang="en-US" altLang="zh-CN" b="1" dirty="0"/>
              <a:t>VLSI Design</a:t>
            </a:r>
          </a:p>
          <a:p>
            <a:pPr algn="r"/>
            <a:r>
              <a:rPr lang="en-US" altLang="zh-CN" dirty="0"/>
              <a:t>Chisel</a:t>
            </a:r>
            <a:endParaRPr lang="zh-CN" altLang="en-US" dirty="0"/>
          </a:p>
        </p:txBody>
      </p:sp>
      <p:sp>
        <p:nvSpPr>
          <p:cNvPr id="55" name="文本框 54">
            <a:extLst>
              <a:ext uri="{FF2B5EF4-FFF2-40B4-BE49-F238E27FC236}">
                <a16:creationId xmlns:a16="http://schemas.microsoft.com/office/drawing/2014/main" id="{5DE9B474-E759-87C4-E7B7-8B9B7CC5C6E7}"/>
              </a:ext>
            </a:extLst>
          </p:cNvPr>
          <p:cNvSpPr txBox="1"/>
          <p:nvPr/>
        </p:nvSpPr>
        <p:spPr>
          <a:xfrm>
            <a:off x="1853954" y="2490922"/>
            <a:ext cx="2748310" cy="923330"/>
          </a:xfrm>
          <a:prstGeom prst="rect">
            <a:avLst/>
          </a:prstGeom>
          <a:noFill/>
        </p:spPr>
        <p:txBody>
          <a:bodyPr wrap="square" rtlCol="0">
            <a:spAutoFit/>
          </a:bodyPr>
          <a:lstStyle/>
          <a:p>
            <a:pPr algn="ctr"/>
            <a:r>
              <a:rPr lang="en-US" altLang="zh-CN" b="1" dirty="0"/>
              <a:t>HGSF</a:t>
            </a:r>
          </a:p>
          <a:p>
            <a:pPr algn="ctr"/>
            <a:r>
              <a:rPr lang="en-US" altLang="zh-CN" dirty="0"/>
              <a:t>Hardware Generation and Simulation Framework</a:t>
            </a:r>
            <a:endParaRPr lang="zh-CN" altLang="en-US" dirty="0"/>
          </a:p>
        </p:txBody>
      </p:sp>
      <p:pic>
        <p:nvPicPr>
          <p:cNvPr id="57" name="图形 56" descr="用户 纯色填充">
            <a:extLst>
              <a:ext uri="{FF2B5EF4-FFF2-40B4-BE49-F238E27FC236}">
                <a16:creationId xmlns:a16="http://schemas.microsoft.com/office/drawing/2014/main" id="{C9745D36-139C-2ACA-A4FC-AB5B94BD69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9554" y="3902765"/>
            <a:ext cx="914400" cy="914400"/>
          </a:xfrm>
          <a:prstGeom prst="rect">
            <a:avLst/>
          </a:prstGeom>
        </p:spPr>
      </p:pic>
      <p:sp>
        <p:nvSpPr>
          <p:cNvPr id="58" name="流程图: 过程 57">
            <a:extLst>
              <a:ext uri="{FF2B5EF4-FFF2-40B4-BE49-F238E27FC236}">
                <a16:creationId xmlns:a16="http://schemas.microsoft.com/office/drawing/2014/main" id="{CB222116-D681-A045-BBBF-48475D3BC8DA}"/>
              </a:ext>
            </a:extLst>
          </p:cNvPr>
          <p:cNvSpPr/>
          <p:nvPr/>
        </p:nvSpPr>
        <p:spPr>
          <a:xfrm>
            <a:off x="2503055" y="4137891"/>
            <a:ext cx="1450109" cy="1810327"/>
          </a:xfrm>
          <a:prstGeom prst="flowChart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DUT</a:t>
            </a:r>
          </a:p>
          <a:p>
            <a:pPr algn="ctr"/>
            <a:endParaRPr lang="en-US" altLang="zh-CN" dirty="0">
              <a:solidFill>
                <a:schemeClr val="tx1"/>
              </a:solidFill>
            </a:endParaRPr>
          </a:p>
          <a:p>
            <a:pPr algn="ctr"/>
            <a:r>
              <a:rPr lang="en-US" altLang="zh-CN" dirty="0">
                <a:solidFill>
                  <a:schemeClr val="tx1"/>
                </a:solidFill>
              </a:rPr>
              <a:t>Sim</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TB</a:t>
            </a:r>
            <a:endParaRPr lang="zh-CN" altLang="en-US" dirty="0">
              <a:solidFill>
                <a:schemeClr val="tx1"/>
              </a:solidFill>
            </a:endParaRPr>
          </a:p>
        </p:txBody>
      </p:sp>
      <p:sp>
        <p:nvSpPr>
          <p:cNvPr id="59" name="流程图: 过程 58">
            <a:extLst>
              <a:ext uri="{FF2B5EF4-FFF2-40B4-BE49-F238E27FC236}">
                <a16:creationId xmlns:a16="http://schemas.microsoft.com/office/drawing/2014/main" id="{A6BC91F2-CD59-D9E9-17F1-9FF00E51A293}"/>
              </a:ext>
            </a:extLst>
          </p:cNvPr>
          <p:cNvSpPr/>
          <p:nvPr/>
        </p:nvSpPr>
        <p:spPr>
          <a:xfrm>
            <a:off x="4407899" y="4137891"/>
            <a:ext cx="1450109" cy="181032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DUT’</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Sim</a:t>
            </a:r>
          </a:p>
          <a:p>
            <a:pPr algn="ctr"/>
            <a:endParaRPr lang="en-US" altLang="zh-CN" dirty="0">
              <a:solidFill>
                <a:schemeClr val="tx1"/>
              </a:solidFill>
            </a:endParaRPr>
          </a:p>
          <a:p>
            <a:pPr algn="ctr"/>
            <a:endParaRPr lang="en-US" altLang="zh-CN" dirty="0">
              <a:solidFill>
                <a:schemeClr val="tx1"/>
              </a:solidFill>
            </a:endParaRPr>
          </a:p>
        </p:txBody>
      </p:sp>
      <p:sp>
        <p:nvSpPr>
          <p:cNvPr id="60" name="文本框 59">
            <a:extLst>
              <a:ext uri="{FF2B5EF4-FFF2-40B4-BE49-F238E27FC236}">
                <a16:creationId xmlns:a16="http://schemas.microsoft.com/office/drawing/2014/main" id="{F4D4DBCE-71AF-E3A1-52D1-897E677CD027}"/>
              </a:ext>
            </a:extLst>
          </p:cNvPr>
          <p:cNvSpPr txBox="1"/>
          <p:nvPr/>
        </p:nvSpPr>
        <p:spPr>
          <a:xfrm>
            <a:off x="2385570" y="3429000"/>
            <a:ext cx="1685077" cy="646331"/>
          </a:xfrm>
          <a:prstGeom prst="rect">
            <a:avLst/>
          </a:prstGeom>
          <a:noFill/>
        </p:spPr>
        <p:txBody>
          <a:bodyPr wrap="none" rtlCol="0">
            <a:spAutoFit/>
          </a:bodyPr>
          <a:lstStyle/>
          <a:p>
            <a:pPr algn="ctr"/>
            <a:r>
              <a:rPr lang="en-US" altLang="zh-CN" dirty="0"/>
              <a:t>Host Language</a:t>
            </a:r>
          </a:p>
          <a:p>
            <a:pPr algn="ctr"/>
            <a:r>
              <a:rPr lang="en-US" altLang="zh-CN" dirty="0"/>
              <a:t>(Python)</a:t>
            </a:r>
            <a:endParaRPr lang="zh-CN" altLang="en-US" dirty="0"/>
          </a:p>
        </p:txBody>
      </p:sp>
      <p:sp>
        <p:nvSpPr>
          <p:cNvPr id="61" name="文本框 60">
            <a:extLst>
              <a:ext uri="{FF2B5EF4-FFF2-40B4-BE49-F238E27FC236}">
                <a16:creationId xmlns:a16="http://schemas.microsoft.com/office/drawing/2014/main" id="{61A1F0A0-8BE9-0105-0848-346589571E8D}"/>
              </a:ext>
            </a:extLst>
          </p:cNvPr>
          <p:cNvSpPr txBox="1"/>
          <p:nvPr/>
        </p:nvSpPr>
        <p:spPr>
          <a:xfrm>
            <a:off x="4646713" y="3429000"/>
            <a:ext cx="972480" cy="646331"/>
          </a:xfrm>
          <a:prstGeom prst="rect">
            <a:avLst/>
          </a:prstGeom>
          <a:noFill/>
        </p:spPr>
        <p:txBody>
          <a:bodyPr wrap="square" rtlCol="0">
            <a:spAutoFit/>
          </a:bodyPr>
          <a:lstStyle/>
          <a:p>
            <a:pPr algn="ctr"/>
            <a:r>
              <a:rPr lang="en-US" altLang="zh-CN" dirty="0"/>
              <a:t>HDL (Verilog)</a:t>
            </a:r>
            <a:endParaRPr lang="zh-CN" altLang="en-US" dirty="0"/>
          </a:p>
        </p:txBody>
      </p:sp>
      <p:cxnSp>
        <p:nvCxnSpPr>
          <p:cNvPr id="65" name="直接箭头连接符 64">
            <a:extLst>
              <a:ext uri="{FF2B5EF4-FFF2-40B4-BE49-F238E27FC236}">
                <a16:creationId xmlns:a16="http://schemas.microsoft.com/office/drawing/2014/main" id="{D0466D49-BDCA-74B1-7652-56A0DAE52169}"/>
              </a:ext>
            </a:extLst>
          </p:cNvPr>
          <p:cNvCxnSpPr>
            <a:stCxn id="57" idx="3"/>
          </p:cNvCxnSpPr>
          <p:nvPr/>
        </p:nvCxnSpPr>
        <p:spPr>
          <a:xfrm>
            <a:off x="1853954" y="4359965"/>
            <a:ext cx="1110919" cy="8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12D9BF00-D1EF-A766-EE60-7E53FDF570B6}"/>
              </a:ext>
            </a:extLst>
          </p:cNvPr>
          <p:cNvCxnSpPr/>
          <p:nvPr/>
        </p:nvCxnSpPr>
        <p:spPr>
          <a:xfrm>
            <a:off x="3237344" y="4507343"/>
            <a:ext cx="0" cy="27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5E782D94-9843-BA3A-AAFB-E90EE37C3F4A}"/>
              </a:ext>
            </a:extLst>
          </p:cNvPr>
          <p:cNvCxnSpPr/>
          <p:nvPr/>
        </p:nvCxnSpPr>
        <p:spPr>
          <a:xfrm flipV="1">
            <a:off x="3228108" y="5043054"/>
            <a:ext cx="0"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2CC2FA33-35E3-958C-60CC-080E9B1DB090}"/>
              </a:ext>
            </a:extLst>
          </p:cNvPr>
          <p:cNvCxnSpPr>
            <a:cxnSpLocks/>
            <a:stCxn id="57" idx="2"/>
          </p:cNvCxnSpPr>
          <p:nvPr/>
        </p:nvCxnSpPr>
        <p:spPr>
          <a:xfrm rot="16200000" flipH="1">
            <a:off x="1769796" y="4444123"/>
            <a:ext cx="895927" cy="1642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9804A970-6494-1CB2-F18E-0CF264F4AC94}"/>
              </a:ext>
            </a:extLst>
          </p:cNvPr>
          <p:cNvCxnSpPr>
            <a:cxnSpLocks/>
          </p:cNvCxnSpPr>
          <p:nvPr/>
        </p:nvCxnSpPr>
        <p:spPr>
          <a:xfrm>
            <a:off x="3558885" y="4364383"/>
            <a:ext cx="1253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9DDA75A1-A238-5313-8E75-0E67F7C5438F}"/>
              </a:ext>
            </a:extLst>
          </p:cNvPr>
          <p:cNvCxnSpPr/>
          <p:nvPr/>
        </p:nvCxnSpPr>
        <p:spPr>
          <a:xfrm flipV="1">
            <a:off x="3558885" y="5265128"/>
            <a:ext cx="1253260" cy="44796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D3608F6D-4A6C-A453-3A16-6840EC2005FB}"/>
              </a:ext>
            </a:extLst>
          </p:cNvPr>
          <p:cNvSpPr txBox="1"/>
          <p:nvPr/>
        </p:nvSpPr>
        <p:spPr>
          <a:xfrm>
            <a:off x="3904027" y="4008228"/>
            <a:ext cx="562975" cy="369332"/>
          </a:xfrm>
          <a:prstGeom prst="rect">
            <a:avLst/>
          </a:prstGeom>
          <a:noFill/>
        </p:spPr>
        <p:txBody>
          <a:bodyPr wrap="none" rtlCol="0">
            <a:spAutoFit/>
          </a:bodyPr>
          <a:lstStyle/>
          <a:p>
            <a:r>
              <a:rPr lang="en-US" altLang="zh-CN" dirty="0"/>
              <a:t>gen</a:t>
            </a:r>
            <a:endParaRPr lang="zh-CN" altLang="en-US" dirty="0"/>
          </a:p>
        </p:txBody>
      </p:sp>
      <p:sp>
        <p:nvSpPr>
          <p:cNvPr id="88" name="文本框 87">
            <a:extLst>
              <a:ext uri="{FF2B5EF4-FFF2-40B4-BE49-F238E27FC236}">
                <a16:creationId xmlns:a16="http://schemas.microsoft.com/office/drawing/2014/main" id="{0B00CAF5-1828-1039-254E-1EAD3FFC9AA0}"/>
              </a:ext>
            </a:extLst>
          </p:cNvPr>
          <p:cNvSpPr txBox="1"/>
          <p:nvPr/>
        </p:nvSpPr>
        <p:spPr>
          <a:xfrm rot="20431771">
            <a:off x="3845193" y="5432662"/>
            <a:ext cx="761747" cy="369332"/>
          </a:xfrm>
          <a:prstGeom prst="rect">
            <a:avLst/>
          </a:prstGeom>
          <a:noFill/>
        </p:spPr>
        <p:txBody>
          <a:bodyPr wrap="none" rtlCol="0">
            <a:spAutoFit/>
          </a:bodyPr>
          <a:lstStyle/>
          <a:p>
            <a:r>
              <a:rPr lang="en-US" altLang="zh-CN" dirty="0" err="1"/>
              <a:t>cosim</a:t>
            </a:r>
            <a:endParaRPr lang="zh-CN" altLang="en-US" dirty="0"/>
          </a:p>
        </p:txBody>
      </p:sp>
      <p:sp>
        <p:nvSpPr>
          <p:cNvPr id="89" name="文本框 88">
            <a:extLst>
              <a:ext uri="{FF2B5EF4-FFF2-40B4-BE49-F238E27FC236}">
                <a16:creationId xmlns:a16="http://schemas.microsoft.com/office/drawing/2014/main" id="{590F06C0-1E71-F2F6-B0BB-C5666213B6BB}"/>
              </a:ext>
            </a:extLst>
          </p:cNvPr>
          <p:cNvSpPr txBox="1"/>
          <p:nvPr/>
        </p:nvSpPr>
        <p:spPr>
          <a:xfrm>
            <a:off x="5906343" y="4669938"/>
            <a:ext cx="812800" cy="646331"/>
          </a:xfrm>
          <a:prstGeom prst="rect">
            <a:avLst/>
          </a:prstGeom>
          <a:noFill/>
        </p:spPr>
        <p:txBody>
          <a:bodyPr wrap="square" rtlCol="0">
            <a:spAutoFit/>
          </a:bodyPr>
          <a:lstStyle/>
          <a:p>
            <a:r>
              <a:rPr lang="en-US" altLang="zh-CN" dirty="0"/>
              <a:t>FPGA/ASIC</a:t>
            </a:r>
            <a:endParaRPr lang="zh-CN" altLang="en-US" dirty="0"/>
          </a:p>
        </p:txBody>
      </p:sp>
      <p:cxnSp>
        <p:nvCxnSpPr>
          <p:cNvPr id="91" name="连接符: 肘形 90">
            <a:extLst>
              <a:ext uri="{FF2B5EF4-FFF2-40B4-BE49-F238E27FC236}">
                <a16:creationId xmlns:a16="http://schemas.microsoft.com/office/drawing/2014/main" id="{869C3578-4E94-7C94-3589-3A47174E3CFF}"/>
              </a:ext>
            </a:extLst>
          </p:cNvPr>
          <p:cNvCxnSpPr>
            <a:stCxn id="61" idx="3"/>
            <a:endCxn id="89" idx="0"/>
          </p:cNvCxnSpPr>
          <p:nvPr/>
        </p:nvCxnSpPr>
        <p:spPr>
          <a:xfrm>
            <a:off x="5619193" y="3752166"/>
            <a:ext cx="693550" cy="917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13D2FE7C-8E9E-C006-1DE0-92200C058D31}"/>
              </a:ext>
            </a:extLst>
          </p:cNvPr>
          <p:cNvSpPr txBox="1"/>
          <p:nvPr/>
        </p:nvSpPr>
        <p:spPr>
          <a:xfrm>
            <a:off x="5690428" y="3382833"/>
            <a:ext cx="713657" cy="369332"/>
          </a:xfrm>
          <a:prstGeom prst="rect">
            <a:avLst/>
          </a:prstGeom>
          <a:noFill/>
        </p:spPr>
        <p:txBody>
          <a:bodyPr wrap="none" rtlCol="0">
            <a:spAutoFit/>
          </a:bodyPr>
          <a:lstStyle/>
          <a:p>
            <a:r>
              <a:rPr lang="en-US" altLang="zh-CN" dirty="0"/>
              <a:t>synth</a:t>
            </a:r>
            <a:endParaRPr lang="zh-CN" altLang="en-US" dirty="0"/>
          </a:p>
        </p:txBody>
      </p:sp>
      <p:pic>
        <p:nvPicPr>
          <p:cNvPr id="94" name="图形 93" descr="徽章勾号 1 纯色填充">
            <a:extLst>
              <a:ext uri="{FF2B5EF4-FFF2-40B4-BE49-F238E27FC236}">
                <a16:creationId xmlns:a16="http://schemas.microsoft.com/office/drawing/2014/main" id="{CB0DCAB8-4487-CB23-3DDC-927943313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9162" y="2572010"/>
            <a:ext cx="761152" cy="761152"/>
          </a:xfrm>
          <a:prstGeom prst="rect">
            <a:avLst/>
          </a:prstGeom>
        </p:spPr>
      </p:pic>
      <p:sp>
        <p:nvSpPr>
          <p:cNvPr id="97" name="文本框 96">
            <a:extLst>
              <a:ext uri="{FF2B5EF4-FFF2-40B4-BE49-F238E27FC236}">
                <a16:creationId xmlns:a16="http://schemas.microsoft.com/office/drawing/2014/main" id="{886C07D3-3856-4E11-2F06-2ED1B9DB2F33}"/>
              </a:ext>
            </a:extLst>
          </p:cNvPr>
          <p:cNvSpPr txBox="1"/>
          <p:nvPr/>
        </p:nvSpPr>
        <p:spPr>
          <a:xfrm>
            <a:off x="8097206" y="2629421"/>
            <a:ext cx="2783943"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Single framework for ML</a:t>
            </a:r>
          </a:p>
          <a:p>
            <a:pPr algn="l"/>
            <a:r>
              <a:rPr lang="en-US" altLang="zh-CN" sz="1800" b="0" i="0" u="none" strike="noStrike" baseline="0" dirty="0">
                <a:latin typeface="Helvetica" panose="020B0604020202020204" pitchFamily="34" charset="0"/>
              </a:rPr>
              <a:t>modeling &amp; VLSI design</a:t>
            </a:r>
            <a:endParaRPr lang="zh-CN" altLang="en-US" dirty="0"/>
          </a:p>
        </p:txBody>
      </p:sp>
      <p:pic>
        <p:nvPicPr>
          <p:cNvPr id="99" name="图形 98" descr="徽章勾号 1 纯色填充">
            <a:extLst>
              <a:ext uri="{FF2B5EF4-FFF2-40B4-BE49-F238E27FC236}">
                <a16:creationId xmlns:a16="http://schemas.microsoft.com/office/drawing/2014/main" id="{018395B2-EE5F-4069-1A06-19455742EA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9162" y="3337523"/>
            <a:ext cx="761152" cy="761152"/>
          </a:xfrm>
          <a:prstGeom prst="rect">
            <a:avLst/>
          </a:prstGeom>
        </p:spPr>
      </p:pic>
      <p:sp>
        <p:nvSpPr>
          <p:cNvPr id="101" name="文本框 100">
            <a:extLst>
              <a:ext uri="{FF2B5EF4-FFF2-40B4-BE49-F238E27FC236}">
                <a16:creationId xmlns:a16="http://schemas.microsoft.com/office/drawing/2014/main" id="{A1D6F375-ACD4-2495-ED6D-C25BA7CAFBA8}"/>
              </a:ext>
            </a:extLst>
          </p:cNvPr>
          <p:cNvSpPr txBox="1"/>
          <p:nvPr/>
        </p:nvSpPr>
        <p:spPr>
          <a:xfrm>
            <a:off x="8097206" y="3533433"/>
            <a:ext cx="2810008" cy="369332"/>
          </a:xfrm>
          <a:prstGeom prst="rect">
            <a:avLst/>
          </a:prstGeom>
          <a:noFill/>
        </p:spPr>
        <p:txBody>
          <a:bodyPr wrap="square">
            <a:spAutoFit/>
          </a:bodyPr>
          <a:lstStyle/>
          <a:p>
            <a:r>
              <a:rPr lang="en-US" altLang="zh-CN" sz="1800" b="0" i="0" u="none" strike="noStrike" baseline="0" dirty="0">
                <a:latin typeface="Helvetica" panose="020B0604020202020204" pitchFamily="34" charset="0"/>
              </a:rPr>
              <a:t>Fast edit-sim-debug loop</a:t>
            </a:r>
            <a:endParaRPr lang="zh-CN" altLang="en-US" dirty="0"/>
          </a:p>
        </p:txBody>
      </p:sp>
      <p:pic>
        <p:nvPicPr>
          <p:cNvPr id="102" name="图形 101" descr="徽章勾号 1 纯色填充">
            <a:extLst>
              <a:ext uri="{FF2B5EF4-FFF2-40B4-BE49-F238E27FC236}">
                <a16:creationId xmlns:a16="http://schemas.microsoft.com/office/drawing/2014/main" id="{50B5F1DA-1F7B-47CE-9A8E-781EB824BF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9162" y="4096564"/>
            <a:ext cx="761152" cy="761152"/>
          </a:xfrm>
          <a:prstGeom prst="rect">
            <a:avLst/>
          </a:prstGeom>
        </p:spPr>
      </p:pic>
      <p:sp>
        <p:nvSpPr>
          <p:cNvPr id="104" name="文本框 103">
            <a:extLst>
              <a:ext uri="{FF2B5EF4-FFF2-40B4-BE49-F238E27FC236}">
                <a16:creationId xmlns:a16="http://schemas.microsoft.com/office/drawing/2014/main" id="{CD4C7AFF-DEBD-EB04-8DC4-653A8A584C30}"/>
              </a:ext>
            </a:extLst>
          </p:cNvPr>
          <p:cNvSpPr txBox="1"/>
          <p:nvPr/>
        </p:nvSpPr>
        <p:spPr>
          <a:xfrm>
            <a:off x="8097206" y="4133886"/>
            <a:ext cx="2927927"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Single language for</a:t>
            </a:r>
          </a:p>
          <a:p>
            <a:pPr algn="l"/>
            <a:r>
              <a:rPr lang="en-US" altLang="zh-CN" sz="1800" b="0" i="0" u="none" strike="noStrike" baseline="0" dirty="0">
                <a:latin typeface="Helvetica" panose="020B0604020202020204" pitchFamily="34" charset="0"/>
              </a:rPr>
              <a:t>structural, behavioral, + TB</a:t>
            </a:r>
            <a:endParaRPr lang="zh-CN" altLang="en-US" dirty="0"/>
          </a:p>
        </p:txBody>
      </p:sp>
      <p:pic>
        <p:nvPicPr>
          <p:cNvPr id="105" name="图形 104" descr="徽章勾号 1 纯色填充">
            <a:extLst>
              <a:ext uri="{FF2B5EF4-FFF2-40B4-BE49-F238E27FC236}">
                <a16:creationId xmlns:a16="http://schemas.microsoft.com/office/drawing/2014/main" id="{D0E0BFAA-A226-D99B-1316-0BEC443F59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9162" y="4855605"/>
            <a:ext cx="761152" cy="761152"/>
          </a:xfrm>
          <a:prstGeom prst="rect">
            <a:avLst/>
          </a:prstGeom>
        </p:spPr>
      </p:pic>
      <p:sp>
        <p:nvSpPr>
          <p:cNvPr id="107" name="文本框 106">
            <a:extLst>
              <a:ext uri="{FF2B5EF4-FFF2-40B4-BE49-F238E27FC236}">
                <a16:creationId xmlns:a16="http://schemas.microsoft.com/office/drawing/2014/main" id="{80F09BA4-E701-42AA-6870-B814D58838FD}"/>
              </a:ext>
            </a:extLst>
          </p:cNvPr>
          <p:cNvSpPr txBox="1"/>
          <p:nvPr/>
        </p:nvSpPr>
        <p:spPr>
          <a:xfrm>
            <a:off x="8103107" y="4913015"/>
            <a:ext cx="2810008"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Easy to create highly</a:t>
            </a:r>
          </a:p>
          <a:p>
            <a:pPr algn="l"/>
            <a:r>
              <a:rPr lang="en-US" altLang="zh-CN" sz="1800" b="0" i="0" u="none" strike="noStrike" baseline="0" dirty="0">
                <a:latin typeface="Helvetica" panose="020B0604020202020204" pitchFamily="34" charset="0"/>
              </a:rPr>
              <a:t>parameterized generators</a:t>
            </a:r>
            <a:endParaRPr lang="zh-CN" altLang="en-US" dirty="0"/>
          </a:p>
        </p:txBody>
      </p:sp>
      <p:pic>
        <p:nvPicPr>
          <p:cNvPr id="108" name="图形 107" descr="徽章勾号 1 纯色填充">
            <a:extLst>
              <a:ext uri="{FF2B5EF4-FFF2-40B4-BE49-F238E27FC236}">
                <a16:creationId xmlns:a16="http://schemas.microsoft.com/office/drawing/2014/main" id="{43E6826D-5C8A-C9C4-AC1D-74D66010A6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09162" y="5612535"/>
            <a:ext cx="761152" cy="761152"/>
          </a:xfrm>
          <a:prstGeom prst="rect">
            <a:avLst/>
          </a:prstGeom>
        </p:spPr>
      </p:pic>
      <p:sp>
        <p:nvSpPr>
          <p:cNvPr id="110" name="文本框 109">
            <a:extLst>
              <a:ext uri="{FF2B5EF4-FFF2-40B4-BE49-F238E27FC236}">
                <a16:creationId xmlns:a16="http://schemas.microsoft.com/office/drawing/2014/main" id="{E678E32D-B6A2-651D-9EDA-9891E5DBB694}"/>
              </a:ext>
            </a:extLst>
          </p:cNvPr>
          <p:cNvSpPr txBox="1"/>
          <p:nvPr/>
        </p:nvSpPr>
        <p:spPr>
          <a:xfrm>
            <a:off x="8097206" y="5669945"/>
            <a:ext cx="2612616" cy="646331"/>
          </a:xfrm>
          <a:prstGeom prst="rect">
            <a:avLst/>
          </a:prstGeom>
          <a:noFill/>
        </p:spPr>
        <p:txBody>
          <a:bodyPr wrap="square">
            <a:spAutoFit/>
          </a:bodyPr>
          <a:lstStyle/>
          <a:p>
            <a:pPr algn="l"/>
            <a:r>
              <a:rPr lang="en-US" altLang="zh-CN" sz="1800" b="0" i="0" u="none" strike="noStrike" baseline="0" dirty="0">
                <a:latin typeface="Helvetica" panose="020B0604020202020204" pitchFamily="34" charset="0"/>
              </a:rPr>
              <a:t>Use power of host</a:t>
            </a:r>
          </a:p>
          <a:p>
            <a:pPr algn="l"/>
            <a:r>
              <a:rPr lang="en-US" altLang="zh-CN" sz="1800" b="0" i="0" u="none" strike="noStrike" baseline="0" dirty="0">
                <a:latin typeface="Helvetica" panose="020B0604020202020204" pitchFamily="34" charset="0"/>
              </a:rPr>
              <a:t>language for verification</a:t>
            </a:r>
            <a:endParaRPr lang="zh-CN" altLang="en-US" dirty="0"/>
          </a:p>
        </p:txBody>
      </p:sp>
    </p:spTree>
    <p:extLst>
      <p:ext uri="{BB962C8B-B14F-4D97-AF65-F5344CB8AC3E}">
        <p14:creationId xmlns:p14="http://schemas.microsoft.com/office/powerpoint/2010/main" val="399923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315605" cy="646331"/>
          </a:xfrm>
          <a:prstGeom prst="rect">
            <a:avLst/>
          </a:prstGeom>
          <a:noFill/>
        </p:spPr>
        <p:txBody>
          <a:bodyPr wrap="none" rtlCol="0">
            <a:spAutoFit/>
          </a:bodyPr>
          <a:lstStyle/>
          <a:p>
            <a:r>
              <a:rPr lang="en-US" altLang="zh-CN" sz="3600" b="1" dirty="0"/>
              <a:t>PyMTL3 Framework</a:t>
            </a:r>
            <a:endParaRPr lang="zh-CN" altLang="en-US" sz="3600" b="1" dirty="0"/>
          </a:p>
        </p:txBody>
      </p:sp>
      <p:sp>
        <p:nvSpPr>
          <p:cNvPr id="3" name="流程图: 过程 2">
            <a:extLst>
              <a:ext uri="{FF2B5EF4-FFF2-40B4-BE49-F238E27FC236}">
                <a16:creationId xmlns:a16="http://schemas.microsoft.com/office/drawing/2014/main" id="{33FE3098-0111-AA06-A827-F12ABDE2D32B}"/>
              </a:ext>
            </a:extLst>
          </p:cNvPr>
          <p:cNvSpPr/>
          <p:nvPr/>
        </p:nvSpPr>
        <p:spPr>
          <a:xfrm>
            <a:off x="646545" y="3121891"/>
            <a:ext cx="1533237" cy="554644"/>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Test &amp; Sim Harnesses</a:t>
            </a:r>
            <a:endParaRPr lang="zh-CN" altLang="en-US" dirty="0">
              <a:solidFill>
                <a:schemeClr val="tx1"/>
              </a:solidFill>
            </a:endParaRPr>
          </a:p>
        </p:txBody>
      </p:sp>
      <p:sp>
        <p:nvSpPr>
          <p:cNvPr id="4" name="流程图: 过程 3">
            <a:extLst>
              <a:ext uri="{FF2B5EF4-FFF2-40B4-BE49-F238E27FC236}">
                <a16:creationId xmlns:a16="http://schemas.microsoft.com/office/drawing/2014/main" id="{EE54F021-8C87-FD18-5398-A154B69E50AE}"/>
              </a:ext>
            </a:extLst>
          </p:cNvPr>
          <p:cNvSpPr/>
          <p:nvPr/>
        </p:nvSpPr>
        <p:spPr>
          <a:xfrm>
            <a:off x="646544" y="3899592"/>
            <a:ext cx="1533237" cy="554644"/>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a:t>
            </a:r>
            <a:endParaRPr lang="zh-CN" altLang="en-US" dirty="0">
              <a:solidFill>
                <a:schemeClr val="tx1"/>
              </a:solidFill>
            </a:endParaRPr>
          </a:p>
        </p:txBody>
      </p:sp>
      <p:sp>
        <p:nvSpPr>
          <p:cNvPr id="7" name="流程图: 过程 6">
            <a:extLst>
              <a:ext uri="{FF2B5EF4-FFF2-40B4-BE49-F238E27FC236}">
                <a16:creationId xmlns:a16="http://schemas.microsoft.com/office/drawing/2014/main" id="{3ABF0262-787C-FAD2-DD1D-6E10593819A4}"/>
              </a:ext>
            </a:extLst>
          </p:cNvPr>
          <p:cNvSpPr/>
          <p:nvPr/>
        </p:nvSpPr>
        <p:spPr>
          <a:xfrm>
            <a:off x="646544" y="4677293"/>
            <a:ext cx="1533237" cy="554644"/>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Config</a:t>
            </a:r>
            <a:endParaRPr lang="zh-CN" altLang="en-US" dirty="0">
              <a:solidFill>
                <a:schemeClr val="tx1"/>
              </a:solidFill>
            </a:endParaRPr>
          </a:p>
        </p:txBody>
      </p:sp>
      <p:sp>
        <p:nvSpPr>
          <p:cNvPr id="9" name="流程图: 可选过程 8">
            <a:extLst>
              <a:ext uri="{FF2B5EF4-FFF2-40B4-BE49-F238E27FC236}">
                <a16:creationId xmlns:a16="http://schemas.microsoft.com/office/drawing/2014/main" id="{2FE22455-6EF3-220E-F67F-EC0D42DD4525}"/>
              </a:ext>
            </a:extLst>
          </p:cNvPr>
          <p:cNvSpPr/>
          <p:nvPr/>
        </p:nvSpPr>
        <p:spPr>
          <a:xfrm>
            <a:off x="2957798" y="3807459"/>
            <a:ext cx="1736437" cy="738909"/>
          </a:xfrm>
          <a:prstGeom prst="flowChartAlternateProcess">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Elaboration</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47E6627A-BEE0-A18D-C5FD-CCE31BCF5E52}"/>
              </a:ext>
            </a:extLst>
          </p:cNvPr>
          <p:cNvCxnSpPr>
            <a:stCxn id="3" idx="3"/>
            <a:endCxn id="9" idx="1"/>
          </p:cNvCxnSpPr>
          <p:nvPr/>
        </p:nvCxnSpPr>
        <p:spPr>
          <a:xfrm>
            <a:off x="2179782" y="3399213"/>
            <a:ext cx="778016" cy="77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EA84118-6870-FDF4-8EC2-AD623E8EA39C}"/>
              </a:ext>
            </a:extLst>
          </p:cNvPr>
          <p:cNvCxnSpPr>
            <a:stCxn id="4" idx="3"/>
            <a:endCxn id="9" idx="1"/>
          </p:cNvCxnSpPr>
          <p:nvPr/>
        </p:nvCxnSpPr>
        <p:spPr>
          <a:xfrm>
            <a:off x="2179781" y="4176914"/>
            <a:ext cx="7780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C98EEB8-3EB5-EA5A-3D27-95A6E9F2AA8B}"/>
              </a:ext>
            </a:extLst>
          </p:cNvPr>
          <p:cNvCxnSpPr>
            <a:stCxn id="7" idx="3"/>
            <a:endCxn id="9" idx="1"/>
          </p:cNvCxnSpPr>
          <p:nvPr/>
        </p:nvCxnSpPr>
        <p:spPr>
          <a:xfrm flipV="1">
            <a:off x="2179781" y="4176914"/>
            <a:ext cx="778017" cy="77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22132D3-2008-CB98-D320-12CB00DE3EE8}"/>
              </a:ext>
            </a:extLst>
          </p:cNvPr>
          <p:cNvSpPr txBox="1"/>
          <p:nvPr/>
        </p:nvSpPr>
        <p:spPr>
          <a:xfrm>
            <a:off x="481862" y="1945467"/>
            <a:ext cx="2068945" cy="923330"/>
          </a:xfrm>
          <a:prstGeom prst="rect">
            <a:avLst/>
          </a:prstGeom>
          <a:noFill/>
        </p:spPr>
        <p:txBody>
          <a:bodyPr wrap="square" rtlCol="0">
            <a:spAutoFit/>
          </a:bodyPr>
          <a:lstStyle/>
          <a:p>
            <a:pPr algn="ctr"/>
            <a:r>
              <a:rPr lang="en-US" altLang="zh-CN" b="1" dirty="0" err="1"/>
              <a:t>PyMTL</a:t>
            </a:r>
            <a:r>
              <a:rPr lang="en-US" altLang="zh-CN" b="1" dirty="0"/>
              <a:t> Domain Specific Language</a:t>
            </a:r>
            <a:r>
              <a:rPr lang="zh-CN" altLang="en-US" b="1" dirty="0"/>
              <a:t> </a:t>
            </a:r>
            <a:r>
              <a:rPr lang="en-US" altLang="zh-CN" dirty="0"/>
              <a:t>(Python)</a:t>
            </a:r>
            <a:endParaRPr lang="en-US" altLang="zh-CN" b="1" dirty="0"/>
          </a:p>
        </p:txBody>
      </p:sp>
      <p:sp>
        <p:nvSpPr>
          <p:cNvPr id="21" name="文本框 20">
            <a:extLst>
              <a:ext uri="{FF2B5EF4-FFF2-40B4-BE49-F238E27FC236}">
                <a16:creationId xmlns:a16="http://schemas.microsoft.com/office/drawing/2014/main" id="{C49CF017-B61D-DC02-D8EA-F3CA402A3B9C}"/>
              </a:ext>
            </a:extLst>
          </p:cNvPr>
          <p:cNvSpPr txBox="1"/>
          <p:nvPr/>
        </p:nvSpPr>
        <p:spPr>
          <a:xfrm>
            <a:off x="5032474" y="3853747"/>
            <a:ext cx="1063526" cy="646331"/>
          </a:xfrm>
          <a:prstGeom prst="rect">
            <a:avLst/>
          </a:prstGeom>
          <a:noFill/>
        </p:spPr>
        <p:txBody>
          <a:bodyPr wrap="square" rtlCol="0">
            <a:spAutoFit/>
          </a:bodyPr>
          <a:lstStyle/>
          <a:p>
            <a:pPr algn="ctr"/>
            <a:r>
              <a:rPr lang="en-US" altLang="zh-CN" dirty="0"/>
              <a:t>Model Instance</a:t>
            </a:r>
            <a:endParaRPr lang="zh-CN" altLang="en-US" dirty="0"/>
          </a:p>
        </p:txBody>
      </p:sp>
      <p:sp>
        <p:nvSpPr>
          <p:cNvPr id="24" name="流程图: 可选过程 23">
            <a:extLst>
              <a:ext uri="{FF2B5EF4-FFF2-40B4-BE49-F238E27FC236}">
                <a16:creationId xmlns:a16="http://schemas.microsoft.com/office/drawing/2014/main" id="{51ECCB33-C904-8234-12C9-E9B7B4B3E7BA}"/>
              </a:ext>
            </a:extLst>
          </p:cNvPr>
          <p:cNvSpPr/>
          <p:nvPr/>
        </p:nvSpPr>
        <p:spPr>
          <a:xfrm>
            <a:off x="6326910" y="2687197"/>
            <a:ext cx="1394690" cy="646331"/>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Simulation Pass</a:t>
            </a:r>
            <a:endParaRPr lang="zh-CN" altLang="en-US" dirty="0">
              <a:solidFill>
                <a:schemeClr val="tx1"/>
              </a:solidFill>
            </a:endParaRPr>
          </a:p>
        </p:txBody>
      </p:sp>
      <p:sp>
        <p:nvSpPr>
          <p:cNvPr id="25" name="流程图: 可选过程 24">
            <a:extLst>
              <a:ext uri="{FF2B5EF4-FFF2-40B4-BE49-F238E27FC236}">
                <a16:creationId xmlns:a16="http://schemas.microsoft.com/office/drawing/2014/main" id="{D0B65055-BA6D-93F7-3249-967BB057737A}"/>
              </a:ext>
            </a:extLst>
          </p:cNvPr>
          <p:cNvSpPr/>
          <p:nvPr/>
        </p:nvSpPr>
        <p:spPr>
          <a:xfrm>
            <a:off x="6326910" y="3484293"/>
            <a:ext cx="1394690" cy="646331"/>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Translation Pass</a:t>
            </a:r>
            <a:endParaRPr lang="zh-CN" altLang="en-US" dirty="0">
              <a:solidFill>
                <a:schemeClr val="tx1"/>
              </a:solidFill>
            </a:endParaRPr>
          </a:p>
        </p:txBody>
      </p:sp>
      <p:sp>
        <p:nvSpPr>
          <p:cNvPr id="26" name="流程图: 可选过程 25">
            <a:extLst>
              <a:ext uri="{FF2B5EF4-FFF2-40B4-BE49-F238E27FC236}">
                <a16:creationId xmlns:a16="http://schemas.microsoft.com/office/drawing/2014/main" id="{C526DF57-05F2-8711-C001-231FAF336FA1}"/>
              </a:ext>
            </a:extLst>
          </p:cNvPr>
          <p:cNvSpPr/>
          <p:nvPr/>
        </p:nvSpPr>
        <p:spPr>
          <a:xfrm>
            <a:off x="6326910" y="4281389"/>
            <a:ext cx="1394690" cy="646331"/>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Analysis Pass</a:t>
            </a:r>
            <a:endParaRPr lang="zh-CN" altLang="en-US" dirty="0">
              <a:solidFill>
                <a:schemeClr val="tx1"/>
              </a:solidFill>
            </a:endParaRPr>
          </a:p>
        </p:txBody>
      </p:sp>
      <p:sp>
        <p:nvSpPr>
          <p:cNvPr id="27" name="流程图: 可选过程 26">
            <a:extLst>
              <a:ext uri="{FF2B5EF4-FFF2-40B4-BE49-F238E27FC236}">
                <a16:creationId xmlns:a16="http://schemas.microsoft.com/office/drawing/2014/main" id="{4B5CA05A-0A47-487B-229E-C8C7A84C5119}"/>
              </a:ext>
            </a:extLst>
          </p:cNvPr>
          <p:cNvSpPr/>
          <p:nvPr/>
        </p:nvSpPr>
        <p:spPr>
          <a:xfrm>
            <a:off x="6326910" y="5078485"/>
            <a:ext cx="1394690" cy="646331"/>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solidFill>
                  <a:schemeClr val="tx1"/>
                </a:solidFill>
              </a:rPr>
              <a:t>Transform Pass</a:t>
            </a:r>
            <a:endParaRPr lang="zh-CN" altLang="en-US" dirty="0">
              <a:solidFill>
                <a:schemeClr val="tx1"/>
              </a:solidFill>
            </a:endParaRPr>
          </a:p>
        </p:txBody>
      </p:sp>
      <p:sp>
        <p:nvSpPr>
          <p:cNvPr id="28" name="流程图: 过程 27">
            <a:extLst>
              <a:ext uri="{FF2B5EF4-FFF2-40B4-BE49-F238E27FC236}">
                <a16:creationId xmlns:a16="http://schemas.microsoft.com/office/drawing/2014/main" id="{90441D76-4C86-4F7C-EFA9-55EC4903A33C}"/>
              </a:ext>
            </a:extLst>
          </p:cNvPr>
          <p:cNvSpPr/>
          <p:nvPr/>
        </p:nvSpPr>
        <p:spPr>
          <a:xfrm>
            <a:off x="8123383" y="2687197"/>
            <a:ext cx="1394690" cy="646331"/>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Simulatable</a:t>
            </a:r>
            <a:r>
              <a:rPr lang="en-US" altLang="zh-CN" dirty="0">
                <a:solidFill>
                  <a:schemeClr val="tx1"/>
                </a:solidFill>
              </a:rPr>
              <a:t> Model</a:t>
            </a:r>
            <a:endParaRPr lang="zh-CN" altLang="en-US" dirty="0">
              <a:solidFill>
                <a:schemeClr val="tx1"/>
              </a:solidFill>
            </a:endParaRPr>
          </a:p>
        </p:txBody>
      </p:sp>
      <p:sp>
        <p:nvSpPr>
          <p:cNvPr id="29" name="流程图: 过程 28">
            <a:extLst>
              <a:ext uri="{FF2B5EF4-FFF2-40B4-BE49-F238E27FC236}">
                <a16:creationId xmlns:a16="http://schemas.microsoft.com/office/drawing/2014/main" id="{00A1A50A-8B9B-623A-26F5-F569CC140802}"/>
              </a:ext>
            </a:extLst>
          </p:cNvPr>
          <p:cNvSpPr/>
          <p:nvPr/>
        </p:nvSpPr>
        <p:spPr>
          <a:xfrm>
            <a:off x="8123383" y="3484293"/>
            <a:ext cx="1394690" cy="646331"/>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System Verilog</a:t>
            </a:r>
            <a:endParaRPr lang="zh-CN" altLang="en-US" dirty="0">
              <a:solidFill>
                <a:schemeClr val="tx1"/>
              </a:solidFill>
            </a:endParaRPr>
          </a:p>
        </p:txBody>
      </p:sp>
      <p:sp>
        <p:nvSpPr>
          <p:cNvPr id="30" name="流程图: 过程 29">
            <a:extLst>
              <a:ext uri="{FF2B5EF4-FFF2-40B4-BE49-F238E27FC236}">
                <a16:creationId xmlns:a16="http://schemas.microsoft.com/office/drawing/2014/main" id="{596F7340-569B-6BE9-E471-AED0E52C5C96}"/>
              </a:ext>
            </a:extLst>
          </p:cNvPr>
          <p:cNvSpPr/>
          <p:nvPr/>
        </p:nvSpPr>
        <p:spPr>
          <a:xfrm>
            <a:off x="8125840" y="4281388"/>
            <a:ext cx="1394690" cy="646331"/>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Analysis Output</a:t>
            </a:r>
            <a:endParaRPr lang="zh-CN" altLang="en-US" dirty="0">
              <a:solidFill>
                <a:schemeClr val="tx1"/>
              </a:solidFill>
            </a:endParaRPr>
          </a:p>
        </p:txBody>
      </p:sp>
      <p:sp>
        <p:nvSpPr>
          <p:cNvPr id="31" name="流程图: 过程 30">
            <a:extLst>
              <a:ext uri="{FF2B5EF4-FFF2-40B4-BE49-F238E27FC236}">
                <a16:creationId xmlns:a16="http://schemas.microsoft.com/office/drawing/2014/main" id="{18AF2681-2D12-3921-D977-EF75438C2157}"/>
              </a:ext>
            </a:extLst>
          </p:cNvPr>
          <p:cNvSpPr/>
          <p:nvPr/>
        </p:nvSpPr>
        <p:spPr>
          <a:xfrm>
            <a:off x="8123383" y="5078483"/>
            <a:ext cx="1394690" cy="646331"/>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a:t>
            </a:r>
          </a:p>
          <a:p>
            <a:pPr algn="ctr"/>
            <a:r>
              <a:rPr lang="en-US" altLang="zh-CN" dirty="0">
                <a:solidFill>
                  <a:schemeClr val="tx1"/>
                </a:solidFill>
              </a:rPr>
              <a:t>Model</a:t>
            </a:r>
            <a:endParaRPr lang="zh-CN" altLang="en-US" dirty="0">
              <a:solidFill>
                <a:schemeClr val="tx1"/>
              </a:solidFill>
            </a:endParaRPr>
          </a:p>
        </p:txBody>
      </p:sp>
      <p:cxnSp>
        <p:nvCxnSpPr>
          <p:cNvPr id="33" name="直接箭头连接符 32">
            <a:extLst>
              <a:ext uri="{FF2B5EF4-FFF2-40B4-BE49-F238E27FC236}">
                <a16:creationId xmlns:a16="http://schemas.microsoft.com/office/drawing/2014/main" id="{63E374A4-D0A0-0900-CC37-F34CFE00FB32}"/>
              </a:ext>
            </a:extLst>
          </p:cNvPr>
          <p:cNvCxnSpPr>
            <a:stCxn id="9" idx="3"/>
            <a:endCxn id="21" idx="1"/>
          </p:cNvCxnSpPr>
          <p:nvPr/>
        </p:nvCxnSpPr>
        <p:spPr>
          <a:xfrm flipV="1">
            <a:off x="4694235" y="4176913"/>
            <a:ext cx="3382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F174D3D9-BD31-84A5-42B2-777E5793A4FD}"/>
              </a:ext>
            </a:extLst>
          </p:cNvPr>
          <p:cNvCxnSpPr>
            <a:stCxn id="21" idx="3"/>
            <a:endCxn id="24" idx="1"/>
          </p:cNvCxnSpPr>
          <p:nvPr/>
        </p:nvCxnSpPr>
        <p:spPr>
          <a:xfrm flipV="1">
            <a:off x="6096000" y="3010363"/>
            <a:ext cx="230910" cy="116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AA0F4D39-47D4-4DC9-6C8D-D403762E0D12}"/>
              </a:ext>
            </a:extLst>
          </p:cNvPr>
          <p:cNvCxnSpPr>
            <a:stCxn id="21" idx="3"/>
            <a:endCxn id="25" idx="1"/>
          </p:cNvCxnSpPr>
          <p:nvPr/>
        </p:nvCxnSpPr>
        <p:spPr>
          <a:xfrm flipV="1">
            <a:off x="6096000" y="3807459"/>
            <a:ext cx="230910" cy="3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F15972F-3580-EA43-ABD5-4CEE03803D85}"/>
              </a:ext>
            </a:extLst>
          </p:cNvPr>
          <p:cNvCxnSpPr>
            <a:stCxn id="21" idx="3"/>
            <a:endCxn id="26" idx="1"/>
          </p:cNvCxnSpPr>
          <p:nvPr/>
        </p:nvCxnSpPr>
        <p:spPr>
          <a:xfrm>
            <a:off x="6096000" y="4176913"/>
            <a:ext cx="230910" cy="4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ACE59ECA-A1FD-CDAD-BF87-50A1E739DA63}"/>
              </a:ext>
            </a:extLst>
          </p:cNvPr>
          <p:cNvCxnSpPr>
            <a:stCxn id="21" idx="3"/>
            <a:endCxn id="27" idx="1"/>
          </p:cNvCxnSpPr>
          <p:nvPr/>
        </p:nvCxnSpPr>
        <p:spPr>
          <a:xfrm>
            <a:off x="6096000" y="4176913"/>
            <a:ext cx="230910" cy="122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F1D87EB-FA41-4615-D0D5-A69511AA5BFB}"/>
              </a:ext>
            </a:extLst>
          </p:cNvPr>
          <p:cNvCxnSpPr>
            <a:stCxn id="24" idx="3"/>
            <a:endCxn id="28" idx="1"/>
          </p:cNvCxnSpPr>
          <p:nvPr/>
        </p:nvCxnSpPr>
        <p:spPr>
          <a:xfrm>
            <a:off x="7721600" y="3010363"/>
            <a:ext cx="401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849A4B8-FBF7-379F-ACFB-73CB20B4F082}"/>
              </a:ext>
            </a:extLst>
          </p:cNvPr>
          <p:cNvCxnSpPr>
            <a:stCxn id="25" idx="3"/>
            <a:endCxn id="29" idx="1"/>
          </p:cNvCxnSpPr>
          <p:nvPr/>
        </p:nvCxnSpPr>
        <p:spPr>
          <a:xfrm>
            <a:off x="7721600" y="3807459"/>
            <a:ext cx="401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145CE6C-EE15-DF3B-84C4-A764CBE7FF57}"/>
              </a:ext>
            </a:extLst>
          </p:cNvPr>
          <p:cNvCxnSpPr>
            <a:stCxn id="26" idx="3"/>
            <a:endCxn id="30" idx="1"/>
          </p:cNvCxnSpPr>
          <p:nvPr/>
        </p:nvCxnSpPr>
        <p:spPr>
          <a:xfrm flipV="1">
            <a:off x="7721600" y="4604554"/>
            <a:ext cx="4042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FE57C00-DEE9-C42A-3C87-C7707126BB37}"/>
              </a:ext>
            </a:extLst>
          </p:cNvPr>
          <p:cNvCxnSpPr>
            <a:stCxn id="27" idx="3"/>
            <a:endCxn id="31" idx="1"/>
          </p:cNvCxnSpPr>
          <p:nvPr/>
        </p:nvCxnSpPr>
        <p:spPr>
          <a:xfrm flipV="1">
            <a:off x="7721600" y="5401649"/>
            <a:ext cx="40178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DA5F8D6F-5AFC-9799-1179-828393202854}"/>
              </a:ext>
            </a:extLst>
          </p:cNvPr>
          <p:cNvSpPr txBox="1"/>
          <p:nvPr/>
        </p:nvSpPr>
        <p:spPr>
          <a:xfrm>
            <a:off x="3581547" y="2468691"/>
            <a:ext cx="2185382" cy="1200329"/>
          </a:xfrm>
          <a:prstGeom prst="rect">
            <a:avLst/>
          </a:prstGeom>
          <a:noFill/>
        </p:spPr>
        <p:txBody>
          <a:bodyPr wrap="square" rtlCol="0">
            <a:spAutoFit/>
          </a:bodyPr>
          <a:lstStyle/>
          <a:p>
            <a:pPr algn="ctr"/>
            <a:r>
              <a:rPr lang="en-US" altLang="zh-CN" b="1" dirty="0" err="1"/>
              <a:t>PyMTL</a:t>
            </a:r>
            <a:r>
              <a:rPr lang="en-US" altLang="zh-CN" b="1" dirty="0"/>
              <a:t> In-Memory Intermediate Representation</a:t>
            </a:r>
            <a:r>
              <a:rPr lang="zh-CN" altLang="en-US" b="1" dirty="0"/>
              <a:t> </a:t>
            </a:r>
            <a:r>
              <a:rPr lang="en-US" altLang="zh-CN" dirty="0"/>
              <a:t>(Python)</a:t>
            </a:r>
            <a:endParaRPr lang="en-US" altLang="zh-CN" b="1" dirty="0"/>
          </a:p>
        </p:txBody>
      </p:sp>
      <p:sp>
        <p:nvSpPr>
          <p:cNvPr id="51" name="文本框 50">
            <a:extLst>
              <a:ext uri="{FF2B5EF4-FFF2-40B4-BE49-F238E27FC236}">
                <a16:creationId xmlns:a16="http://schemas.microsoft.com/office/drawing/2014/main" id="{B659A9E3-B5DE-E61C-84F3-C45AEEEE24D3}"/>
              </a:ext>
            </a:extLst>
          </p:cNvPr>
          <p:cNvSpPr txBox="1"/>
          <p:nvPr/>
        </p:nvSpPr>
        <p:spPr>
          <a:xfrm>
            <a:off x="6181193" y="1803900"/>
            <a:ext cx="1650344" cy="646331"/>
          </a:xfrm>
          <a:prstGeom prst="rect">
            <a:avLst/>
          </a:prstGeom>
          <a:noFill/>
        </p:spPr>
        <p:txBody>
          <a:bodyPr wrap="square" rtlCol="0">
            <a:spAutoFit/>
          </a:bodyPr>
          <a:lstStyle/>
          <a:p>
            <a:pPr algn="ctr"/>
            <a:r>
              <a:rPr lang="en-US" altLang="zh-CN" b="1" dirty="0" err="1"/>
              <a:t>PyMTL</a:t>
            </a:r>
            <a:r>
              <a:rPr lang="en-US" altLang="zh-CN" b="1" dirty="0"/>
              <a:t> Passes </a:t>
            </a:r>
            <a:r>
              <a:rPr lang="en-US" altLang="zh-CN" dirty="0"/>
              <a:t>(Python)</a:t>
            </a:r>
            <a:endParaRPr lang="en-US" altLang="zh-CN" b="1" dirty="0"/>
          </a:p>
        </p:txBody>
      </p:sp>
    </p:spTree>
    <p:extLst>
      <p:ext uri="{BB962C8B-B14F-4D97-AF65-F5344CB8AC3E}">
        <p14:creationId xmlns:p14="http://schemas.microsoft.com/office/powerpoint/2010/main" val="201259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5759910" cy="646331"/>
          </a:xfrm>
          <a:prstGeom prst="rect">
            <a:avLst/>
          </a:prstGeom>
          <a:noFill/>
        </p:spPr>
        <p:txBody>
          <a:bodyPr wrap="none" rtlCol="0">
            <a:spAutoFit/>
          </a:bodyPr>
          <a:lstStyle/>
          <a:p>
            <a:r>
              <a:rPr lang="en-US" altLang="zh-CN" sz="3600" b="1" dirty="0" err="1"/>
              <a:t>PyMTL</a:t>
            </a:r>
            <a:r>
              <a:rPr lang="en-US" altLang="zh-CN" sz="3600" b="1" dirty="0"/>
              <a:t>/Verilog Integration</a:t>
            </a:r>
            <a:endParaRPr lang="zh-CN" altLang="en-US" sz="3600" b="1" dirty="0"/>
          </a:p>
        </p:txBody>
      </p:sp>
      <p:sp>
        <p:nvSpPr>
          <p:cNvPr id="2" name="矩形: 圆角 1">
            <a:extLst>
              <a:ext uri="{FF2B5EF4-FFF2-40B4-BE49-F238E27FC236}">
                <a16:creationId xmlns:a16="http://schemas.microsoft.com/office/drawing/2014/main" id="{F55AB6AD-D05E-129B-C5DA-39A8E945A300}"/>
              </a:ext>
            </a:extLst>
          </p:cNvPr>
          <p:cNvSpPr/>
          <p:nvPr/>
        </p:nvSpPr>
        <p:spPr>
          <a:xfrm>
            <a:off x="2512291" y="2004291"/>
            <a:ext cx="6924134" cy="383912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a:extLst>
              <a:ext uri="{FF2B5EF4-FFF2-40B4-BE49-F238E27FC236}">
                <a16:creationId xmlns:a16="http://schemas.microsoft.com/office/drawing/2014/main" id="{505F7993-D412-3500-9949-DDAD63767F56}"/>
              </a:ext>
            </a:extLst>
          </p:cNvPr>
          <p:cNvSpPr/>
          <p:nvPr/>
        </p:nvSpPr>
        <p:spPr>
          <a:xfrm>
            <a:off x="2859393" y="2955637"/>
            <a:ext cx="1352388" cy="655782"/>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Verilog Source</a:t>
            </a:r>
            <a:endParaRPr lang="zh-CN" altLang="en-US" dirty="0">
              <a:solidFill>
                <a:schemeClr val="tx1"/>
              </a:solidFill>
            </a:endParaRPr>
          </a:p>
        </p:txBody>
      </p:sp>
      <p:sp>
        <p:nvSpPr>
          <p:cNvPr id="12" name="流程图: 可选过程 11">
            <a:extLst>
              <a:ext uri="{FF2B5EF4-FFF2-40B4-BE49-F238E27FC236}">
                <a16:creationId xmlns:a16="http://schemas.microsoft.com/office/drawing/2014/main" id="{9529B44A-45BA-88C0-0921-FC5D49B362BC}"/>
              </a:ext>
            </a:extLst>
          </p:cNvPr>
          <p:cNvSpPr/>
          <p:nvPr/>
        </p:nvSpPr>
        <p:spPr>
          <a:xfrm>
            <a:off x="4484993" y="2955637"/>
            <a:ext cx="1352388" cy="655782"/>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Verilator</a:t>
            </a:r>
            <a:endParaRPr lang="zh-CN" altLang="en-US" dirty="0">
              <a:solidFill>
                <a:schemeClr val="tx1"/>
              </a:solidFill>
            </a:endParaRPr>
          </a:p>
        </p:txBody>
      </p:sp>
      <p:sp>
        <p:nvSpPr>
          <p:cNvPr id="13" name="流程图: 过程 12">
            <a:extLst>
              <a:ext uri="{FF2B5EF4-FFF2-40B4-BE49-F238E27FC236}">
                <a16:creationId xmlns:a16="http://schemas.microsoft.com/office/drawing/2014/main" id="{272D2236-1998-EB0F-AC37-3E8243C45D12}"/>
              </a:ext>
            </a:extLst>
          </p:cNvPr>
          <p:cNvSpPr/>
          <p:nvPr/>
        </p:nvSpPr>
        <p:spPr>
          <a:xfrm>
            <a:off x="4484993" y="3899627"/>
            <a:ext cx="1352387" cy="655782"/>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RTL/C++ Source</a:t>
            </a:r>
            <a:endParaRPr lang="zh-CN" altLang="en-US" dirty="0">
              <a:solidFill>
                <a:schemeClr val="tx1"/>
              </a:solidFill>
            </a:endParaRPr>
          </a:p>
        </p:txBody>
      </p:sp>
      <p:sp>
        <p:nvSpPr>
          <p:cNvPr id="15" name="流程图: 过程 14">
            <a:extLst>
              <a:ext uri="{FF2B5EF4-FFF2-40B4-BE49-F238E27FC236}">
                <a16:creationId xmlns:a16="http://schemas.microsoft.com/office/drawing/2014/main" id="{EEEF215C-0D34-F96F-95AA-02DED1271B67}"/>
              </a:ext>
            </a:extLst>
          </p:cNvPr>
          <p:cNvSpPr/>
          <p:nvPr/>
        </p:nvSpPr>
        <p:spPr>
          <a:xfrm>
            <a:off x="4484994" y="4843617"/>
            <a:ext cx="1352386" cy="655782"/>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 Interface Source</a:t>
            </a:r>
            <a:endParaRPr lang="zh-CN" altLang="en-US" dirty="0">
              <a:solidFill>
                <a:schemeClr val="tx1"/>
              </a:solidFill>
            </a:endParaRPr>
          </a:p>
        </p:txBody>
      </p:sp>
      <p:sp>
        <p:nvSpPr>
          <p:cNvPr id="17" name="流程图: 可选过程 16">
            <a:extLst>
              <a:ext uri="{FF2B5EF4-FFF2-40B4-BE49-F238E27FC236}">
                <a16:creationId xmlns:a16="http://schemas.microsoft.com/office/drawing/2014/main" id="{4B41E612-7468-BBBC-A346-784981F6F053}"/>
              </a:ext>
            </a:extLst>
          </p:cNvPr>
          <p:cNvSpPr/>
          <p:nvPr/>
        </p:nvSpPr>
        <p:spPr>
          <a:xfrm>
            <a:off x="2859393" y="4843617"/>
            <a:ext cx="1352389" cy="655782"/>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Translation</a:t>
            </a:r>
            <a:endParaRPr lang="zh-CN" altLang="en-US" dirty="0">
              <a:solidFill>
                <a:schemeClr val="tx1"/>
              </a:solidFill>
            </a:endParaRPr>
          </a:p>
        </p:txBody>
      </p:sp>
      <p:sp>
        <p:nvSpPr>
          <p:cNvPr id="18" name="流程图: 可选过程 17">
            <a:extLst>
              <a:ext uri="{FF2B5EF4-FFF2-40B4-BE49-F238E27FC236}">
                <a16:creationId xmlns:a16="http://schemas.microsoft.com/office/drawing/2014/main" id="{55C6BB8B-3F36-C5B6-1EAD-57C0E20B9580}"/>
              </a:ext>
            </a:extLst>
          </p:cNvPr>
          <p:cNvSpPr/>
          <p:nvPr/>
        </p:nvSpPr>
        <p:spPr>
          <a:xfrm>
            <a:off x="6069768" y="4843617"/>
            <a:ext cx="1352389" cy="655782"/>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LLVM/GCC</a:t>
            </a:r>
            <a:endParaRPr lang="zh-CN" altLang="en-US" dirty="0">
              <a:solidFill>
                <a:schemeClr val="tx1"/>
              </a:solidFill>
            </a:endParaRPr>
          </a:p>
        </p:txBody>
      </p:sp>
      <p:sp>
        <p:nvSpPr>
          <p:cNvPr id="19" name="流程图: 可选过程 18">
            <a:extLst>
              <a:ext uri="{FF2B5EF4-FFF2-40B4-BE49-F238E27FC236}">
                <a16:creationId xmlns:a16="http://schemas.microsoft.com/office/drawing/2014/main" id="{0C89C520-FAEF-EA06-1BBB-4387D129EEEA}"/>
              </a:ext>
            </a:extLst>
          </p:cNvPr>
          <p:cNvSpPr/>
          <p:nvPr/>
        </p:nvSpPr>
        <p:spPr>
          <a:xfrm>
            <a:off x="7654545" y="4843617"/>
            <a:ext cx="1352389" cy="655782"/>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Wrapper Gen</a:t>
            </a:r>
            <a:endParaRPr lang="zh-CN" altLang="en-US" dirty="0">
              <a:solidFill>
                <a:schemeClr val="tx1"/>
              </a:solidFill>
            </a:endParaRPr>
          </a:p>
        </p:txBody>
      </p:sp>
      <p:sp>
        <p:nvSpPr>
          <p:cNvPr id="22" name="流程图: 过程 21">
            <a:extLst>
              <a:ext uri="{FF2B5EF4-FFF2-40B4-BE49-F238E27FC236}">
                <a16:creationId xmlns:a16="http://schemas.microsoft.com/office/drawing/2014/main" id="{4F7E5D9E-167C-7388-B3ED-0ABDF2678E69}"/>
              </a:ext>
            </a:extLst>
          </p:cNvPr>
          <p:cNvSpPr/>
          <p:nvPr/>
        </p:nvSpPr>
        <p:spPr>
          <a:xfrm>
            <a:off x="7654547" y="3899627"/>
            <a:ext cx="1352387" cy="655782"/>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 Shared Library</a:t>
            </a:r>
            <a:endParaRPr lang="zh-CN" altLang="en-US" dirty="0">
              <a:solidFill>
                <a:schemeClr val="tx1"/>
              </a:solidFill>
            </a:endParaRPr>
          </a:p>
        </p:txBody>
      </p:sp>
      <p:sp>
        <p:nvSpPr>
          <p:cNvPr id="23" name="流程图: 可选过程 22">
            <a:extLst>
              <a:ext uri="{FF2B5EF4-FFF2-40B4-BE49-F238E27FC236}">
                <a16:creationId xmlns:a16="http://schemas.microsoft.com/office/drawing/2014/main" id="{F4FD1457-EE67-1F42-28EE-9B73D94D4190}"/>
              </a:ext>
            </a:extLst>
          </p:cNvPr>
          <p:cNvSpPr/>
          <p:nvPr/>
        </p:nvSpPr>
        <p:spPr>
          <a:xfrm>
            <a:off x="7654545" y="2955637"/>
            <a:ext cx="1352388" cy="655782"/>
          </a:xfrm>
          <a:prstGeom prst="flowChartAlternate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Translation Cache</a:t>
            </a:r>
            <a:endParaRPr lang="zh-CN" altLang="en-US" dirty="0">
              <a:solidFill>
                <a:schemeClr val="tx1"/>
              </a:solidFill>
            </a:endParaRPr>
          </a:p>
        </p:txBody>
      </p:sp>
      <p:sp>
        <p:nvSpPr>
          <p:cNvPr id="32" name="文本框 31">
            <a:extLst>
              <a:ext uri="{FF2B5EF4-FFF2-40B4-BE49-F238E27FC236}">
                <a16:creationId xmlns:a16="http://schemas.microsoft.com/office/drawing/2014/main" id="{201734D8-5145-4D61-E65E-EE858EC159C0}"/>
              </a:ext>
            </a:extLst>
          </p:cNvPr>
          <p:cNvSpPr txBox="1"/>
          <p:nvPr/>
        </p:nvSpPr>
        <p:spPr>
          <a:xfrm>
            <a:off x="5048354" y="2110632"/>
            <a:ext cx="1781257" cy="369332"/>
          </a:xfrm>
          <a:prstGeom prst="rect">
            <a:avLst/>
          </a:prstGeom>
          <a:noFill/>
        </p:spPr>
        <p:txBody>
          <a:bodyPr wrap="none" rtlCol="0">
            <a:spAutoFit/>
          </a:bodyPr>
          <a:lstStyle/>
          <a:p>
            <a:r>
              <a:rPr lang="en-US" altLang="zh-CN" dirty="0" err="1">
                <a:solidFill>
                  <a:schemeClr val="tx1">
                    <a:lumMod val="75000"/>
                    <a:lumOff val="25000"/>
                  </a:schemeClr>
                </a:solidFill>
              </a:rPr>
              <a:t>SimJIT</a:t>
            </a:r>
            <a:r>
              <a:rPr lang="en-US" altLang="zh-CN" dirty="0">
                <a:solidFill>
                  <a:schemeClr val="tx1">
                    <a:lumMod val="75000"/>
                    <a:lumOff val="25000"/>
                  </a:schemeClr>
                </a:solidFill>
              </a:rPr>
              <a:t>-RTL Tool</a:t>
            </a:r>
            <a:endParaRPr lang="zh-CN" altLang="en-US" dirty="0">
              <a:solidFill>
                <a:schemeClr val="tx1">
                  <a:lumMod val="75000"/>
                  <a:lumOff val="25000"/>
                </a:schemeClr>
              </a:solidFill>
            </a:endParaRPr>
          </a:p>
        </p:txBody>
      </p:sp>
      <p:sp>
        <p:nvSpPr>
          <p:cNvPr id="34" name="文本框 33">
            <a:extLst>
              <a:ext uri="{FF2B5EF4-FFF2-40B4-BE49-F238E27FC236}">
                <a16:creationId xmlns:a16="http://schemas.microsoft.com/office/drawing/2014/main" id="{75EAC699-1A6F-4238-8184-6C3DE66E0377}"/>
              </a:ext>
            </a:extLst>
          </p:cNvPr>
          <p:cNvSpPr txBox="1"/>
          <p:nvPr/>
        </p:nvSpPr>
        <p:spPr>
          <a:xfrm>
            <a:off x="1035952" y="4709843"/>
            <a:ext cx="1265380" cy="923330"/>
          </a:xfrm>
          <a:prstGeom prst="rect">
            <a:avLst/>
          </a:prstGeom>
          <a:noFill/>
        </p:spPr>
        <p:txBody>
          <a:bodyPr wrap="square" rtlCol="0">
            <a:spAutoFit/>
          </a:bodyPr>
          <a:lstStyle/>
          <a:p>
            <a:pPr algn="ctr"/>
            <a:r>
              <a:rPr lang="en-US" altLang="zh-CN" dirty="0" err="1">
                <a:solidFill>
                  <a:schemeClr val="tx1">
                    <a:lumMod val="75000"/>
                    <a:lumOff val="25000"/>
                  </a:schemeClr>
                </a:solidFill>
              </a:rPr>
              <a:t>PyMTL</a:t>
            </a:r>
            <a:endParaRPr lang="en-US" altLang="zh-CN" dirty="0">
              <a:solidFill>
                <a:schemeClr val="tx1">
                  <a:lumMod val="75000"/>
                  <a:lumOff val="25000"/>
                </a:schemeClr>
              </a:solidFill>
            </a:endParaRPr>
          </a:p>
          <a:p>
            <a:pPr algn="ctr"/>
            <a:r>
              <a:rPr lang="en-US" altLang="zh-CN" dirty="0">
                <a:solidFill>
                  <a:schemeClr val="tx1">
                    <a:lumMod val="75000"/>
                    <a:lumOff val="25000"/>
                  </a:schemeClr>
                </a:solidFill>
              </a:rPr>
              <a:t>RTL Model Instance</a:t>
            </a:r>
            <a:endParaRPr lang="zh-CN" altLang="en-US" dirty="0">
              <a:solidFill>
                <a:schemeClr val="tx1">
                  <a:lumMod val="75000"/>
                  <a:lumOff val="25000"/>
                </a:schemeClr>
              </a:solidFill>
            </a:endParaRPr>
          </a:p>
        </p:txBody>
      </p:sp>
      <p:sp>
        <p:nvSpPr>
          <p:cNvPr id="36" name="文本框 35">
            <a:extLst>
              <a:ext uri="{FF2B5EF4-FFF2-40B4-BE49-F238E27FC236}">
                <a16:creationId xmlns:a16="http://schemas.microsoft.com/office/drawing/2014/main" id="{58285382-1536-214D-CE56-0C6C7810740E}"/>
              </a:ext>
            </a:extLst>
          </p:cNvPr>
          <p:cNvSpPr txBox="1"/>
          <p:nvPr/>
        </p:nvSpPr>
        <p:spPr>
          <a:xfrm>
            <a:off x="9647384" y="4709843"/>
            <a:ext cx="1342411" cy="923330"/>
          </a:xfrm>
          <a:prstGeom prst="rect">
            <a:avLst/>
          </a:prstGeom>
          <a:noFill/>
        </p:spPr>
        <p:txBody>
          <a:bodyPr wrap="square" rtlCol="0">
            <a:spAutoFit/>
          </a:bodyPr>
          <a:lstStyle/>
          <a:p>
            <a:pPr algn="ctr"/>
            <a:r>
              <a:rPr lang="en-US" altLang="zh-CN" dirty="0" err="1">
                <a:solidFill>
                  <a:schemeClr val="tx1">
                    <a:lumMod val="75000"/>
                    <a:lumOff val="25000"/>
                  </a:schemeClr>
                </a:solidFill>
              </a:rPr>
              <a:t>PyMTL</a:t>
            </a:r>
            <a:endParaRPr lang="en-US" altLang="zh-CN" dirty="0">
              <a:solidFill>
                <a:schemeClr val="tx1">
                  <a:lumMod val="75000"/>
                  <a:lumOff val="25000"/>
                </a:schemeClr>
              </a:solidFill>
            </a:endParaRPr>
          </a:p>
          <a:p>
            <a:pPr algn="ctr"/>
            <a:r>
              <a:rPr lang="en-US" altLang="zh-CN" dirty="0">
                <a:solidFill>
                  <a:schemeClr val="tx1">
                    <a:lumMod val="75000"/>
                    <a:lumOff val="25000"/>
                  </a:schemeClr>
                </a:solidFill>
              </a:rPr>
              <a:t>CFFI Model Instance</a:t>
            </a:r>
            <a:endParaRPr lang="zh-CN" altLang="en-US" dirty="0">
              <a:solidFill>
                <a:schemeClr val="tx1">
                  <a:lumMod val="75000"/>
                  <a:lumOff val="25000"/>
                </a:schemeClr>
              </a:solidFill>
            </a:endParaRPr>
          </a:p>
        </p:txBody>
      </p:sp>
      <p:cxnSp>
        <p:nvCxnSpPr>
          <p:cNvPr id="40" name="直接箭头连接符 39">
            <a:extLst>
              <a:ext uri="{FF2B5EF4-FFF2-40B4-BE49-F238E27FC236}">
                <a16:creationId xmlns:a16="http://schemas.microsoft.com/office/drawing/2014/main" id="{EFF96DD9-F15E-1CDD-274B-61533C3A11D3}"/>
              </a:ext>
            </a:extLst>
          </p:cNvPr>
          <p:cNvCxnSpPr>
            <a:cxnSpLocks/>
            <a:stCxn id="34" idx="3"/>
            <a:endCxn id="17" idx="1"/>
          </p:cNvCxnSpPr>
          <p:nvPr/>
        </p:nvCxnSpPr>
        <p:spPr>
          <a:xfrm>
            <a:off x="2301332" y="5171508"/>
            <a:ext cx="558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D91C516A-7328-8274-1CF3-5A2BB379D094}"/>
              </a:ext>
            </a:extLst>
          </p:cNvPr>
          <p:cNvCxnSpPr>
            <a:endCxn id="19" idx="2"/>
          </p:cNvCxnSpPr>
          <p:nvPr/>
        </p:nvCxnSpPr>
        <p:spPr>
          <a:xfrm>
            <a:off x="2733964" y="5171508"/>
            <a:ext cx="5596776" cy="327891"/>
          </a:xfrm>
          <a:prstGeom prst="bentConnector4">
            <a:avLst>
              <a:gd name="adj1" fmla="val 226"/>
              <a:gd name="adj2" fmla="val 13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AB4BAA93-FA1B-64FB-2D03-BF5D4437348B}"/>
              </a:ext>
            </a:extLst>
          </p:cNvPr>
          <p:cNvCxnSpPr>
            <a:cxnSpLocks/>
            <a:stCxn id="17" idx="0"/>
            <a:endCxn id="10" idx="2"/>
          </p:cNvCxnSpPr>
          <p:nvPr/>
        </p:nvCxnSpPr>
        <p:spPr>
          <a:xfrm flipH="1" flipV="1">
            <a:off x="3535587" y="3611419"/>
            <a:ext cx="1" cy="1232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C5AEA27-4596-C712-77B6-DE05ECB9CB51}"/>
              </a:ext>
            </a:extLst>
          </p:cNvPr>
          <p:cNvCxnSpPr>
            <a:stCxn id="10" idx="3"/>
            <a:endCxn id="12" idx="1"/>
          </p:cNvCxnSpPr>
          <p:nvPr/>
        </p:nvCxnSpPr>
        <p:spPr>
          <a:xfrm>
            <a:off x="4211781" y="3283528"/>
            <a:ext cx="273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618E6F17-AD22-BE4D-2A2B-2B0DEA5A174C}"/>
              </a:ext>
            </a:extLst>
          </p:cNvPr>
          <p:cNvCxnSpPr>
            <a:stCxn id="12" idx="2"/>
            <a:endCxn id="13" idx="0"/>
          </p:cNvCxnSpPr>
          <p:nvPr/>
        </p:nvCxnSpPr>
        <p:spPr>
          <a:xfrm>
            <a:off x="5161187" y="3611419"/>
            <a:ext cx="0" cy="28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DC208563-E20D-8B57-28E0-9E96EC20EE2F}"/>
              </a:ext>
            </a:extLst>
          </p:cNvPr>
          <p:cNvCxnSpPr>
            <a:stCxn id="13" idx="3"/>
            <a:endCxn id="18" idx="0"/>
          </p:cNvCxnSpPr>
          <p:nvPr/>
        </p:nvCxnSpPr>
        <p:spPr>
          <a:xfrm>
            <a:off x="5837380" y="4227518"/>
            <a:ext cx="908583" cy="6160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FBA877D-EA5B-CF74-2406-6C1DA9628FAB}"/>
              </a:ext>
            </a:extLst>
          </p:cNvPr>
          <p:cNvCxnSpPr>
            <a:stCxn id="17" idx="3"/>
            <a:endCxn id="15" idx="1"/>
          </p:cNvCxnSpPr>
          <p:nvPr/>
        </p:nvCxnSpPr>
        <p:spPr>
          <a:xfrm>
            <a:off x="4211782" y="5171508"/>
            <a:ext cx="273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F5E00480-68CB-8EEF-5EBC-666C18155322}"/>
              </a:ext>
            </a:extLst>
          </p:cNvPr>
          <p:cNvCxnSpPr>
            <a:stCxn id="15" idx="3"/>
            <a:endCxn id="18" idx="1"/>
          </p:cNvCxnSpPr>
          <p:nvPr/>
        </p:nvCxnSpPr>
        <p:spPr>
          <a:xfrm>
            <a:off x="5837380" y="5171508"/>
            <a:ext cx="232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连接符: 肘形 69">
            <a:extLst>
              <a:ext uri="{FF2B5EF4-FFF2-40B4-BE49-F238E27FC236}">
                <a16:creationId xmlns:a16="http://schemas.microsoft.com/office/drawing/2014/main" id="{7D871824-70D8-BDE7-D804-F7BA9DE7DF40}"/>
              </a:ext>
            </a:extLst>
          </p:cNvPr>
          <p:cNvCxnSpPr>
            <a:stCxn id="18" idx="3"/>
            <a:endCxn id="22" idx="1"/>
          </p:cNvCxnSpPr>
          <p:nvPr/>
        </p:nvCxnSpPr>
        <p:spPr>
          <a:xfrm flipV="1">
            <a:off x="7422157" y="4227518"/>
            <a:ext cx="232390" cy="9439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037B7E8A-5C41-0E4B-6459-BC4F4D582917}"/>
              </a:ext>
            </a:extLst>
          </p:cNvPr>
          <p:cNvCxnSpPr>
            <a:stCxn id="10" idx="0"/>
            <a:endCxn id="23" idx="0"/>
          </p:cNvCxnSpPr>
          <p:nvPr/>
        </p:nvCxnSpPr>
        <p:spPr>
          <a:xfrm rot="5400000" flipH="1" flipV="1">
            <a:off x="5933163" y="558061"/>
            <a:ext cx="12700" cy="479515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C428BA68-2CB2-B6A4-5002-A7C59CC06D63}"/>
              </a:ext>
            </a:extLst>
          </p:cNvPr>
          <p:cNvCxnSpPr>
            <a:stCxn id="19" idx="3"/>
            <a:endCxn id="36" idx="1"/>
          </p:cNvCxnSpPr>
          <p:nvPr/>
        </p:nvCxnSpPr>
        <p:spPr>
          <a:xfrm>
            <a:off x="9006934" y="5171508"/>
            <a:ext cx="640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肘形 78">
            <a:extLst>
              <a:ext uri="{FF2B5EF4-FFF2-40B4-BE49-F238E27FC236}">
                <a16:creationId xmlns:a16="http://schemas.microsoft.com/office/drawing/2014/main" id="{D6CFC15A-0119-92E9-9F81-BABDD980CD8F}"/>
              </a:ext>
            </a:extLst>
          </p:cNvPr>
          <p:cNvCxnSpPr>
            <a:stCxn id="23" idx="3"/>
          </p:cNvCxnSpPr>
          <p:nvPr/>
        </p:nvCxnSpPr>
        <p:spPr>
          <a:xfrm>
            <a:off x="9006933" y="3283528"/>
            <a:ext cx="320226" cy="1887980"/>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1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6460423" cy="646331"/>
          </a:xfrm>
          <a:prstGeom prst="rect">
            <a:avLst/>
          </a:prstGeom>
          <a:noFill/>
        </p:spPr>
        <p:txBody>
          <a:bodyPr wrap="none" rtlCol="0">
            <a:spAutoFit/>
          </a:bodyPr>
          <a:lstStyle/>
          <a:p>
            <a:r>
              <a:rPr lang="en-US" altLang="zh-CN" sz="3600" b="1" dirty="0"/>
              <a:t>PyMTL3: Levels of Abstraction</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418288" y="1172922"/>
            <a:ext cx="11537005" cy="5632311"/>
          </a:xfrm>
          <a:prstGeom prst="rect">
            <a:avLst/>
          </a:prstGeom>
          <a:noFill/>
        </p:spPr>
        <p:txBody>
          <a:bodyPr wrap="square">
            <a:spAutoFit/>
          </a:bodyPr>
          <a:lstStyle/>
          <a:p>
            <a:r>
              <a:rPr lang="en-US" altLang="zh-CN" sz="2000" dirty="0">
                <a:latin typeface="Georgia" panose="02040502050405020303" pitchFamily="18" charset="0"/>
                <a:cs typeface="Arial" panose="020B0604020202020204" pitchFamily="34" charset="0"/>
              </a:rPr>
              <a:t>PyMTL3 hardware modeling framework can be used for functional-level modeling, verification, and simulator harnesses. Computer architects can model systems at various levels of abstraction including at the: functional-level (FL), cycle-level (CL), and register-transfer-level (RTL). </a:t>
            </a:r>
            <a:r>
              <a:rPr lang="en-US" altLang="zh-CN" sz="2000" b="1" dirty="0">
                <a:latin typeface="Georgia" panose="02040502050405020303" pitchFamily="18" charset="0"/>
              </a:rPr>
              <a:t>Functional-Level</a:t>
            </a:r>
            <a:r>
              <a:rPr lang="en-US" altLang="zh-CN" sz="2000" dirty="0">
                <a:latin typeface="Georgia" panose="02040502050405020303" pitchFamily="18" charset="0"/>
              </a:rPr>
              <a:t> – FL models implement the </a:t>
            </a:r>
            <a:r>
              <a:rPr lang="en-US" altLang="zh-CN" sz="2000" i="1" dirty="0">
                <a:latin typeface="Georgia" panose="02040502050405020303" pitchFamily="18" charset="0"/>
              </a:rPr>
              <a:t>functionality</a:t>
            </a:r>
            <a:r>
              <a:rPr lang="en-US" altLang="zh-CN" sz="2000" dirty="0">
                <a:latin typeface="Georgia" panose="02040502050405020303" pitchFamily="18" charset="0"/>
              </a:rPr>
              <a:t> but not the timing of the hardware target. FL models are useful for exploring algorithms, performing fast emulation of hardware targets, and creating golden models for verification of CL and RTL models. FL models can also be used for</a:t>
            </a:r>
          </a:p>
          <a:p>
            <a:r>
              <a:rPr lang="en-US" altLang="zh-CN" sz="2000" dirty="0">
                <a:latin typeface="Georgia" panose="02040502050405020303" pitchFamily="18" charset="0"/>
              </a:rPr>
              <a:t>building sophisticated test harnesses. FL models are usually the easiest to construct, but also the least accurate with respect to the target hardware.</a:t>
            </a:r>
          </a:p>
          <a:p>
            <a:r>
              <a:rPr lang="en-US" altLang="zh-CN" sz="2000" b="1" dirty="0">
                <a:latin typeface="Georgia" panose="02040502050405020303" pitchFamily="18" charset="0"/>
              </a:rPr>
              <a:t>Cycle-Level</a:t>
            </a:r>
            <a:r>
              <a:rPr lang="en-US" altLang="zh-CN" sz="2000" dirty="0">
                <a:latin typeface="Georgia" panose="02040502050405020303" pitchFamily="18" charset="0"/>
              </a:rPr>
              <a:t> – CL models capture the </a:t>
            </a:r>
            <a:r>
              <a:rPr lang="en-US" altLang="zh-CN" sz="2000" i="1" dirty="0">
                <a:latin typeface="Georgia" panose="02040502050405020303" pitchFamily="18" charset="0"/>
              </a:rPr>
              <a:t>cycle-approximate behavior</a:t>
            </a:r>
            <a:r>
              <a:rPr lang="en-US" altLang="zh-CN" sz="2000" dirty="0">
                <a:latin typeface="Georgia" panose="02040502050405020303" pitchFamily="18" charset="0"/>
              </a:rPr>
              <a:t> of a hardware target. CL models will often augment the functional behavior with an additional timing model to track the performance of the hardware target in cycles. CL models are usually specifically designed to enable rapid design-space exploration of cycle-level performance across a range of microarchitectural design parameters. CL models attempt to strike a balance between accuracy, performance, and flexibility.</a:t>
            </a:r>
          </a:p>
          <a:p>
            <a:r>
              <a:rPr lang="en-US" altLang="zh-CN" sz="2000" b="1" dirty="0">
                <a:latin typeface="Georgia" panose="02040502050405020303" pitchFamily="18" charset="0"/>
              </a:rPr>
              <a:t>Register-Transfer-Level</a:t>
            </a:r>
            <a:r>
              <a:rPr lang="en-US" altLang="zh-CN" sz="2000" dirty="0">
                <a:latin typeface="Georgia" panose="02040502050405020303" pitchFamily="18" charset="0"/>
              </a:rPr>
              <a:t> – RTL models are </a:t>
            </a:r>
            <a:r>
              <a:rPr lang="en-US" altLang="zh-CN" sz="2000" i="1" dirty="0">
                <a:latin typeface="Georgia" panose="02040502050405020303" pitchFamily="18" charset="0"/>
              </a:rPr>
              <a:t>cycle-accurate</a:t>
            </a:r>
            <a:r>
              <a:rPr lang="en-US" altLang="zh-CN" sz="2000" dirty="0">
                <a:latin typeface="Georgia" panose="02040502050405020303" pitchFamily="18" charset="0"/>
              </a:rPr>
              <a:t>, </a:t>
            </a:r>
            <a:r>
              <a:rPr lang="en-US" altLang="zh-CN" sz="2000" i="1" dirty="0">
                <a:latin typeface="Georgia" panose="02040502050405020303" pitchFamily="18" charset="0"/>
              </a:rPr>
              <a:t>resource-accurate</a:t>
            </a:r>
            <a:r>
              <a:rPr lang="en-US" altLang="zh-CN" sz="2000" dirty="0">
                <a:latin typeface="Georgia" panose="02040502050405020303" pitchFamily="18" charset="0"/>
              </a:rPr>
              <a:t>, and </a:t>
            </a:r>
            <a:r>
              <a:rPr lang="en-US" altLang="zh-CN" sz="2000" i="1" dirty="0">
                <a:latin typeface="Georgia" panose="02040502050405020303" pitchFamily="18" charset="0"/>
              </a:rPr>
              <a:t>bit-accurate</a:t>
            </a:r>
            <a:r>
              <a:rPr lang="en-US" altLang="zh-CN" sz="2000" dirty="0">
                <a:latin typeface="Georgia" panose="02040502050405020303" pitchFamily="18" charset="0"/>
              </a:rPr>
              <a:t> representations of hardware. RTL models are built for the purpose of verification and synthesis of specific hardware implementations. RTL models can be used to drive EDA </a:t>
            </a:r>
            <a:r>
              <a:rPr lang="en-US" altLang="zh-CN" sz="2000" dirty="0" err="1">
                <a:latin typeface="Georgia" panose="02040502050405020303" pitchFamily="18" charset="0"/>
              </a:rPr>
              <a:t>toolflows</a:t>
            </a:r>
            <a:r>
              <a:rPr lang="en-US" altLang="zh-CN" sz="2000" dirty="0">
                <a:latin typeface="Georgia" panose="02040502050405020303" pitchFamily="18" charset="0"/>
              </a:rPr>
              <a:t> for estimating area, energy, and timing. RTL models are usually the most tedious to construct, but also the most accurate with respect to the target hardware.</a:t>
            </a:r>
            <a:endParaRPr lang="zh-CN" altLang="en-US" sz="2000" dirty="0">
              <a:latin typeface="Georgia" panose="02040502050405020303" pitchFamily="18" charset="0"/>
            </a:endParaRPr>
          </a:p>
        </p:txBody>
      </p:sp>
    </p:spTree>
    <p:extLst>
      <p:ext uri="{BB962C8B-B14F-4D97-AF65-F5344CB8AC3E}">
        <p14:creationId xmlns:p14="http://schemas.microsoft.com/office/powerpoint/2010/main" val="382797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5339923" cy="646331"/>
          </a:xfrm>
          <a:prstGeom prst="rect">
            <a:avLst/>
          </a:prstGeom>
          <a:noFill/>
        </p:spPr>
        <p:txBody>
          <a:bodyPr wrap="none" rtlCol="0">
            <a:spAutoFit/>
          </a:bodyPr>
          <a:lstStyle/>
          <a:p>
            <a:r>
              <a:rPr lang="en-US" altLang="zh-CN" sz="3600" b="1" dirty="0"/>
              <a:t>PyMTL3: Synthesizability</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418286" y="1060301"/>
            <a:ext cx="11537005" cy="2554545"/>
          </a:xfrm>
          <a:prstGeom prst="rect">
            <a:avLst/>
          </a:prstGeom>
          <a:noFill/>
        </p:spPr>
        <p:txBody>
          <a:bodyPr wrap="square">
            <a:spAutoFit/>
          </a:bodyPr>
          <a:lstStyle/>
          <a:p>
            <a:r>
              <a:rPr lang="en-US" altLang="zh-CN" sz="2000" dirty="0">
                <a:latin typeface="Georgia" panose="02040502050405020303" pitchFamily="18" charset="0"/>
              </a:rPr>
              <a:t>Keep in mind that PyMTL3 is embedded within Python, which is a fully general-purpose language. Given this, it is very easy to write PyMTL3 code that does not actually model any kind of realistic hardware. </a:t>
            </a:r>
            <a:r>
              <a:rPr lang="en-US" altLang="zh-CN" sz="2000" b="1" dirty="0">
                <a:latin typeface="Georgia" panose="02040502050405020303" pitchFamily="18" charset="0"/>
              </a:rPr>
              <a:t>Students must be very diligent in actively deciding whether or not they are writing synthesizable RTL models or non-synthesizable code. Students must always keep in mind what hardware they are modeling and how they are modeling it!</a:t>
            </a:r>
          </a:p>
          <a:p>
            <a:r>
              <a:rPr lang="en-US" altLang="zh-CN" sz="2000" dirty="0">
                <a:latin typeface="Georgia" panose="02040502050405020303" pitchFamily="18" charset="0"/>
              </a:rPr>
              <a:t>Concurrent blocks: </a:t>
            </a:r>
            <a:r>
              <a:rPr lang="en-US" altLang="zh-CN" sz="2000" i="1" dirty="0">
                <a:latin typeface="Georgia" panose="02040502050405020303" pitchFamily="18" charset="0"/>
              </a:rPr>
              <a:t>model</a:t>
            </a:r>
            <a:r>
              <a:rPr lang="en-US" altLang="zh-CN" sz="2000" dirty="0">
                <a:latin typeface="Georgia" panose="02040502050405020303" pitchFamily="18" charset="0"/>
              </a:rPr>
              <a:t> hardware </a:t>
            </a:r>
            <a:r>
              <a:rPr lang="en-US" altLang="zh-CN" sz="2000" dirty="0" err="1">
                <a:latin typeface="JetBrainsMono Nerd Font" pitchFamily="2" charset="0"/>
              </a:rPr>
              <a:t>update_ff</a:t>
            </a:r>
            <a:r>
              <a:rPr lang="en-US" altLang="zh-CN" sz="2000" dirty="0">
                <a:latin typeface="JetBrainsMono Nerd Font" pitchFamily="2" charset="0"/>
              </a:rPr>
              <a:t>, update, </a:t>
            </a:r>
            <a:r>
              <a:rPr lang="en-US" altLang="zh-CN" sz="2000" dirty="0" err="1">
                <a:latin typeface="JetBrainsMono Nerd Font" pitchFamily="2" charset="0"/>
              </a:rPr>
              <a:t>update_once</a:t>
            </a:r>
            <a:r>
              <a:rPr lang="en-US" altLang="zh-CN" sz="2000" dirty="0">
                <a:latin typeface="Georgia" panose="02040502050405020303" pitchFamily="18" charset="0"/>
              </a:rPr>
              <a:t>, accept non-synthesizable code only for debugging, assertions, or line tracing</a:t>
            </a:r>
            <a:endParaRPr lang="en-US" altLang="zh-CN" sz="2000" dirty="0">
              <a:latin typeface="JetBrainsMono Nerd Font" pitchFamily="2" charset="0"/>
            </a:endParaRPr>
          </a:p>
          <a:p>
            <a:r>
              <a:rPr lang="en-US" altLang="zh-CN" sz="2000" dirty="0">
                <a:latin typeface="Georgia" panose="02040502050405020303" pitchFamily="18" charset="0"/>
              </a:rPr>
              <a:t>Elaboration code: outside concurrent blocks, </a:t>
            </a:r>
            <a:r>
              <a:rPr lang="en-US" altLang="zh-CN" sz="2000" i="1" dirty="0">
                <a:latin typeface="Georgia" panose="02040502050405020303" pitchFamily="18" charset="0"/>
              </a:rPr>
              <a:t>generate</a:t>
            </a:r>
            <a:r>
              <a:rPr lang="en-US" altLang="zh-CN" sz="2000" dirty="0">
                <a:latin typeface="Georgia" panose="02040502050405020303" pitchFamily="18" charset="0"/>
              </a:rPr>
              <a:t> hardware, accept any code</a:t>
            </a:r>
            <a:endParaRPr lang="zh-CN" altLang="en-US" sz="2000" dirty="0">
              <a:latin typeface="Georgia" panose="02040502050405020303" pitchFamily="18" charset="0"/>
            </a:endParaRPr>
          </a:p>
        </p:txBody>
      </p:sp>
      <p:graphicFrame>
        <p:nvGraphicFramePr>
          <p:cNvPr id="2" name="表格 2">
            <a:extLst>
              <a:ext uri="{FF2B5EF4-FFF2-40B4-BE49-F238E27FC236}">
                <a16:creationId xmlns:a16="http://schemas.microsoft.com/office/drawing/2014/main" id="{0C72ED5A-FF1E-C633-C2C9-1765CCFE78FA}"/>
              </a:ext>
            </a:extLst>
          </p:cNvPr>
          <p:cNvGraphicFramePr>
            <a:graphicFrameLocks noGrp="1"/>
          </p:cNvGraphicFramePr>
          <p:nvPr>
            <p:extLst>
              <p:ext uri="{D42A27DB-BD31-4B8C-83A1-F6EECF244321}">
                <p14:modId xmlns:p14="http://schemas.microsoft.com/office/powerpoint/2010/main" val="3153710700"/>
              </p:ext>
            </p:extLst>
          </p:nvPr>
        </p:nvGraphicFramePr>
        <p:xfrm>
          <a:off x="127820" y="3585350"/>
          <a:ext cx="11985521" cy="3235960"/>
        </p:xfrm>
        <a:graphic>
          <a:graphicData uri="http://schemas.openxmlformats.org/drawingml/2006/table">
            <a:tbl>
              <a:tblPr firstRow="1" bandRow="1">
                <a:tableStyleId>{5C22544A-7EE6-4342-B048-85BDC9FD1C3A}</a:tableStyleId>
              </a:tblPr>
              <a:tblGrid>
                <a:gridCol w="4345857">
                  <a:extLst>
                    <a:ext uri="{9D8B030D-6E8A-4147-A177-3AD203B41FA5}">
                      <a16:colId xmlns:a16="http://schemas.microsoft.com/office/drawing/2014/main" val="3326651011"/>
                    </a:ext>
                  </a:extLst>
                </a:gridCol>
                <a:gridCol w="2939846">
                  <a:extLst>
                    <a:ext uri="{9D8B030D-6E8A-4147-A177-3AD203B41FA5}">
                      <a16:colId xmlns:a16="http://schemas.microsoft.com/office/drawing/2014/main" val="2855726960"/>
                    </a:ext>
                  </a:extLst>
                </a:gridCol>
                <a:gridCol w="4699818">
                  <a:extLst>
                    <a:ext uri="{9D8B030D-6E8A-4147-A177-3AD203B41FA5}">
                      <a16:colId xmlns:a16="http://schemas.microsoft.com/office/drawing/2014/main" val="998990192"/>
                    </a:ext>
                  </a:extLst>
                </a:gridCol>
              </a:tblGrid>
              <a:tr h="370840">
                <a:tc>
                  <a:txBody>
                    <a:bodyPr/>
                    <a:lstStyle/>
                    <a:p>
                      <a:pPr algn="ctr"/>
                      <a:r>
                        <a:rPr lang="en-US" altLang="zh-CN" dirty="0"/>
                        <a:t>Always allowed</a:t>
                      </a:r>
                      <a:endParaRPr lang="zh-CN" altLang="en-US" dirty="0"/>
                    </a:p>
                  </a:txBody>
                  <a:tcPr/>
                </a:tc>
                <a:tc>
                  <a:txBody>
                    <a:bodyPr/>
                    <a:lstStyle/>
                    <a:p>
                      <a:pPr algn="ctr"/>
                      <a:r>
                        <a:rPr lang="en-US" altLang="zh-CN" dirty="0"/>
                        <a:t>Allowed with Limitations</a:t>
                      </a:r>
                      <a:endParaRPr lang="zh-CN" altLang="en-US" dirty="0"/>
                    </a:p>
                  </a:txBody>
                  <a:tcPr/>
                </a:tc>
                <a:tc>
                  <a:txBody>
                    <a:bodyPr/>
                    <a:lstStyle/>
                    <a:p>
                      <a:pPr algn="ctr"/>
                      <a:r>
                        <a:rPr lang="en-US" altLang="zh-CN" dirty="0"/>
                        <a:t>Explicitly not Allowed</a:t>
                      </a:r>
                      <a:endParaRPr lang="zh-CN" altLang="en-US" dirty="0"/>
                    </a:p>
                  </a:txBody>
                  <a:tcPr/>
                </a:tc>
                <a:extLst>
                  <a:ext uri="{0D108BD9-81ED-4DB2-BD59-A6C34878D82A}">
                    <a16:rowId xmlns:a16="http://schemas.microsoft.com/office/drawing/2014/main" val="2984602008"/>
                  </a:ext>
                </a:extLst>
              </a:tr>
              <a:tr h="370840">
                <a:tc>
                  <a:txBody>
                    <a:bodyPr/>
                    <a:lstStyle/>
                    <a:p>
                      <a:r>
                        <a:rPr lang="en-US" altLang="zh-CN" dirty="0">
                          <a:latin typeface="JetBrainsMono Nerd Font" pitchFamily="2" charset="0"/>
                        </a:rPr>
                        <a:t>Bits </a:t>
                      </a:r>
                      <a:r>
                        <a:rPr lang="en-US" altLang="zh-CN" dirty="0" err="1">
                          <a:latin typeface="JetBrainsMono Nerd Font" pitchFamily="2" charset="0"/>
                        </a:rPr>
                        <a:t>bitstruct</a:t>
                      </a:r>
                      <a:endParaRPr lang="zh-CN" altLang="en-US" dirty="0">
                        <a:latin typeface="JetBrainsMono Nerd Font" pitchFamily="2" charset="0"/>
                      </a:endParaRPr>
                    </a:p>
                  </a:txBody>
                  <a:tcPr/>
                </a:tc>
                <a:tc>
                  <a:txBody>
                    <a:bodyPr/>
                    <a:lstStyle/>
                    <a:p>
                      <a:r>
                        <a:rPr lang="en-US" altLang="zh-CN" dirty="0"/>
                        <a:t>accessing Python lists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JetBrainsMono Nerd Font" pitchFamily="2" charset="0"/>
                          <a:ea typeface="+mn-ea"/>
                          <a:cs typeface="+mn-cs"/>
                        </a:rPr>
                        <a:t>/ // % ** += -= *= /= %= **= //=</a:t>
                      </a:r>
                      <a:endParaRPr lang="zh-CN" altLang="en-US" sz="1800" kern="1200" dirty="0">
                        <a:solidFill>
                          <a:schemeClr val="dk1"/>
                        </a:solidFill>
                        <a:latin typeface="JetBrainsMono Nerd Font" pitchFamily="2" charset="0"/>
                        <a:ea typeface="+mn-ea"/>
                        <a:cs typeface="+mn-cs"/>
                      </a:endParaRPr>
                    </a:p>
                  </a:txBody>
                  <a:tcPr/>
                </a:tc>
                <a:extLst>
                  <a:ext uri="{0D108BD9-81ED-4DB2-BD59-A6C34878D82A}">
                    <a16:rowId xmlns:a16="http://schemas.microsoft.com/office/drawing/2014/main" val="3802655633"/>
                  </a:ext>
                </a:extLst>
              </a:tr>
              <a:tr h="370840">
                <a:tc>
                  <a:txBody>
                    <a:bodyPr/>
                    <a:lstStyle/>
                    <a:p>
                      <a:r>
                        <a:rPr lang="en-US" altLang="zh-CN" dirty="0">
                          <a:latin typeface="JetBrainsMono Nerd Font" pitchFamily="2" charset="0"/>
                        </a:rPr>
                        <a:t>&amp; | ^ ~ + - &gt;&gt; &lt;&lt;</a:t>
                      </a:r>
                      <a:endParaRPr lang="zh-CN" altLang="en-US" dirty="0">
                        <a:latin typeface="JetBrainsMono Nerd Font" pitchFamily="2" charset="0"/>
                      </a:endParaRPr>
                    </a:p>
                  </a:txBody>
                  <a:tcPr/>
                </a:tc>
                <a:tc>
                  <a:txBody>
                    <a:bodyPr/>
                    <a:lstStyle/>
                    <a:p>
                      <a:r>
                        <a:rPr lang="en-US" altLang="zh-CN" dirty="0"/>
                        <a:t>writing signals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JetBrainsMono Nerd Font" pitchFamily="2" charset="0"/>
                          <a:ea typeface="+mn-ea"/>
                          <a:cs typeface="+mn-cs"/>
                        </a:rPr>
                        <a:t>and or not while break continue</a:t>
                      </a:r>
                      <a:endParaRPr lang="zh-CN" altLang="en-US" sz="1800" kern="1200" dirty="0">
                        <a:solidFill>
                          <a:schemeClr val="dk1"/>
                        </a:solidFill>
                        <a:latin typeface="JetBrainsMono Nerd Font" pitchFamily="2" charset="0"/>
                        <a:ea typeface="+mn-ea"/>
                        <a:cs typeface="+mn-cs"/>
                      </a:endParaRPr>
                    </a:p>
                  </a:txBody>
                  <a:tcPr/>
                </a:tc>
                <a:extLst>
                  <a:ext uri="{0D108BD9-81ED-4DB2-BD59-A6C34878D82A}">
                    <a16:rowId xmlns:a16="http://schemas.microsoft.com/office/drawing/2014/main" val="44699064"/>
                  </a:ext>
                </a:extLst>
              </a:tr>
              <a:tr h="370840">
                <a:tc>
                  <a:txBody>
                    <a:bodyPr/>
                    <a:lstStyle/>
                    <a:p>
                      <a:r>
                        <a:rPr lang="en-US" altLang="zh-CN" dirty="0">
                          <a:latin typeface="JetBrainsMono Nerd Font" pitchFamily="2" charset="0"/>
                        </a:rPr>
                        <a:t>== != &gt; &gt;= &lt; &lt;=</a:t>
                      </a:r>
                      <a:endParaRPr lang="zh-CN" altLang="en-US" dirty="0">
                        <a:latin typeface="JetBrainsMono Nerd Font" pitchFamily="2" charset="0"/>
                      </a:endParaRPr>
                    </a:p>
                  </a:txBody>
                  <a:tcPr/>
                </a:tc>
                <a:tc>
                  <a:txBody>
                    <a:bodyPr/>
                    <a:lstStyle/>
                    <a:p>
                      <a:r>
                        <a:rPr lang="en-US" altLang="zh-CN" dirty="0"/>
                        <a:t>writing temporary variables</a:t>
                      </a:r>
                      <a:endParaRPr lang="zh-CN" altLang="en-US" dirty="0"/>
                    </a:p>
                  </a:txBody>
                  <a:tcPr/>
                </a:tc>
                <a:tc>
                  <a:txBody>
                    <a:bodyPr/>
                    <a:lstStyle/>
                    <a:p>
                      <a:r>
                        <a:rPr lang="en-US" altLang="zh-CN" sz="1800" kern="1200" dirty="0">
                          <a:solidFill>
                            <a:schemeClr val="dk1"/>
                          </a:solidFill>
                          <a:latin typeface="JetBrainsMono Nerd Font" pitchFamily="2" charset="0"/>
                          <a:ea typeface="+mn-ea"/>
                          <a:cs typeface="+mn-cs"/>
                        </a:rPr>
                        <a:t>def global class try except raise</a:t>
                      </a:r>
                      <a:endParaRPr lang="zh-CN" altLang="en-US" sz="1800" kern="1200" dirty="0">
                        <a:solidFill>
                          <a:schemeClr val="dk1"/>
                        </a:solidFill>
                        <a:latin typeface="JetBrainsMono Nerd Font" pitchFamily="2" charset="0"/>
                        <a:ea typeface="+mn-ea"/>
                        <a:cs typeface="+mn-cs"/>
                      </a:endParaRPr>
                    </a:p>
                  </a:txBody>
                  <a:tcPr/>
                </a:tc>
                <a:extLst>
                  <a:ext uri="{0D108BD9-81ED-4DB2-BD59-A6C34878D82A}">
                    <a16:rowId xmlns:a16="http://schemas.microsoft.com/office/drawing/2014/main" val="34835105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a:solidFill>
                            <a:schemeClr val="dk1"/>
                          </a:solidFill>
                          <a:latin typeface="JetBrainsMono Nerd Font" pitchFamily="2" charset="0"/>
                          <a:ea typeface="+mn-ea"/>
                          <a:cs typeface="+mn-cs"/>
                        </a:rPr>
                        <a:t>reduce_and</a:t>
                      </a:r>
                      <a:r>
                        <a:rPr lang="en-US" altLang="zh-CN" sz="1800" kern="1200" dirty="0">
                          <a:solidFill>
                            <a:schemeClr val="dk1"/>
                          </a:solidFill>
                          <a:latin typeface="JetBrainsMono Nerd Font" pitchFamily="2" charset="0"/>
                          <a:ea typeface="+mn-ea"/>
                          <a:cs typeface="+mn-cs"/>
                        </a:rPr>
                        <a:t>() </a:t>
                      </a:r>
                      <a:r>
                        <a:rPr lang="en-US" altLang="zh-CN" sz="1800" kern="1200" dirty="0" err="1">
                          <a:solidFill>
                            <a:schemeClr val="dk1"/>
                          </a:solidFill>
                          <a:latin typeface="JetBrainsMono Nerd Font" pitchFamily="2" charset="0"/>
                          <a:ea typeface="+mn-ea"/>
                          <a:cs typeface="+mn-cs"/>
                        </a:rPr>
                        <a:t>reduce_or</a:t>
                      </a:r>
                      <a:r>
                        <a:rPr lang="en-US" altLang="zh-CN" sz="1800" kern="1200" dirty="0">
                          <a:solidFill>
                            <a:schemeClr val="dk1"/>
                          </a:solidFill>
                          <a:latin typeface="JetBrainsMono Nerd Font" pitchFamily="2" charset="0"/>
                          <a:ea typeface="+mn-ea"/>
                          <a:cs typeface="+mn-cs"/>
                        </a:rPr>
                        <a:t>() </a:t>
                      </a:r>
                      <a:r>
                        <a:rPr lang="en-US" altLang="zh-CN" sz="1800" kern="1200" dirty="0" err="1">
                          <a:solidFill>
                            <a:schemeClr val="dk1"/>
                          </a:solidFill>
                          <a:latin typeface="JetBrainsMono Nerd Font" pitchFamily="2" charset="0"/>
                          <a:ea typeface="+mn-ea"/>
                          <a:cs typeface="+mn-cs"/>
                        </a:rPr>
                        <a:t>reduce_xor</a:t>
                      </a:r>
                      <a:r>
                        <a:rPr lang="en-US" altLang="zh-CN" sz="1800" kern="1200" dirty="0">
                          <a:solidFill>
                            <a:schemeClr val="dk1"/>
                          </a:solidFill>
                          <a:latin typeface="JetBrainsMono Nerd Font" pitchFamily="2" charset="0"/>
                          <a:ea typeface="+mn-ea"/>
                          <a:cs typeface="+mn-cs"/>
                        </a:rPr>
                        <a:t>() if else </a:t>
                      </a:r>
                      <a:r>
                        <a:rPr lang="en-US" altLang="zh-CN" sz="1800" kern="1200" dirty="0" err="1">
                          <a:solidFill>
                            <a:schemeClr val="dk1"/>
                          </a:solidFill>
                          <a:latin typeface="JetBrainsMono Nerd Font" pitchFamily="2" charset="0"/>
                          <a:ea typeface="+mn-ea"/>
                          <a:cs typeface="+mn-cs"/>
                        </a:rPr>
                        <a:t>elif</a:t>
                      </a:r>
                      <a:endParaRPr lang="zh-CN" altLang="en-US" sz="1800" kern="1200" dirty="0">
                        <a:solidFill>
                          <a:schemeClr val="dk1"/>
                        </a:solidFill>
                        <a:latin typeface="JetBrainsMono Nerd Font" pitchFamily="2" charset="0"/>
                        <a:ea typeface="+mn-ea"/>
                        <a:cs typeface="+mn-cs"/>
                      </a:endParaRPr>
                    </a:p>
                  </a:txBody>
                  <a:tcPr/>
                </a:tc>
                <a:tc>
                  <a:txBody>
                    <a:bodyPr/>
                    <a:lstStyle/>
                    <a:p>
                      <a:r>
                        <a:rPr lang="en-US" altLang="zh-CN" dirty="0"/>
                        <a:t>reading </a:t>
                      </a:r>
                      <a:r>
                        <a:rPr lang="en-US" altLang="zh-CN" sz="1800" kern="1200" dirty="0">
                          <a:solidFill>
                            <a:schemeClr val="dk1"/>
                          </a:solidFill>
                          <a:latin typeface="JetBrainsMono Nerd Font" pitchFamily="2" charset="0"/>
                          <a:ea typeface="+mn-ea"/>
                          <a:cs typeface="+mn-cs"/>
                        </a:rPr>
                        <a:t>reset</a:t>
                      </a:r>
                      <a:r>
                        <a:rPr lang="en-US" altLang="zh-CN" dirty="0"/>
                        <a:t> signal</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JetBrainsMono Nerd Font" pitchFamily="2" charset="0"/>
                          <a:ea typeface="+mn-ea"/>
                          <a:cs typeface="+mn-cs"/>
                        </a:rPr>
                        <a:t>as is in with return yield import from del exec pass lambda finally</a:t>
                      </a:r>
                      <a:endParaRPr lang="zh-CN" altLang="en-US" sz="1800" kern="1200" dirty="0">
                        <a:solidFill>
                          <a:schemeClr val="dk1"/>
                        </a:solidFill>
                        <a:latin typeface="JetBrainsMono Nerd Font" pitchFamily="2" charset="0"/>
                        <a:ea typeface="+mn-ea"/>
                        <a:cs typeface="+mn-cs"/>
                      </a:endParaRPr>
                    </a:p>
                  </a:txBody>
                  <a:tcPr/>
                </a:tc>
                <a:extLst>
                  <a:ext uri="{0D108BD9-81ED-4DB2-BD59-A6C34878D82A}">
                    <a16:rowId xmlns:a16="http://schemas.microsoft.com/office/drawing/2014/main" val="148300522"/>
                  </a:ext>
                </a:extLst>
              </a:tr>
              <a:tr h="370840">
                <a:tc>
                  <a:txBody>
                    <a:bodyPr/>
                    <a:lstStyle/>
                    <a:p>
                      <a:r>
                        <a:rPr lang="en-US" altLang="zh-CN" sz="1800" kern="1200" dirty="0">
                          <a:solidFill>
                            <a:schemeClr val="dk1"/>
                          </a:solidFill>
                          <a:latin typeface="JetBrainsMono Nerd Font" pitchFamily="2" charset="0"/>
                          <a:ea typeface="+mn-ea"/>
                          <a:cs typeface="+mn-cs"/>
                        </a:rPr>
                        <a:t>sext() </a:t>
                      </a:r>
                      <a:r>
                        <a:rPr lang="en-US" altLang="zh-CN" sz="1800" kern="1200" dirty="0" err="1">
                          <a:solidFill>
                            <a:schemeClr val="dk1"/>
                          </a:solidFill>
                          <a:latin typeface="JetBrainsMono Nerd Font" pitchFamily="2" charset="0"/>
                          <a:ea typeface="+mn-ea"/>
                          <a:cs typeface="+mn-cs"/>
                        </a:rPr>
                        <a:t>zext</a:t>
                      </a:r>
                      <a:r>
                        <a:rPr lang="en-US" altLang="zh-CN" sz="1800" kern="1200" dirty="0">
                          <a:solidFill>
                            <a:schemeClr val="dk1"/>
                          </a:solidFill>
                          <a:latin typeface="JetBrainsMono Nerd Font" pitchFamily="2" charset="0"/>
                          <a:ea typeface="+mn-ea"/>
                          <a:cs typeface="+mn-cs"/>
                        </a:rPr>
                        <a:t>() </a:t>
                      </a:r>
                      <a:r>
                        <a:rPr lang="en-US" altLang="zh-CN" sz="1800" kern="1200" dirty="0" err="1">
                          <a:solidFill>
                            <a:schemeClr val="dk1"/>
                          </a:solidFill>
                          <a:latin typeface="JetBrainsMono Nerd Font" pitchFamily="2" charset="0"/>
                          <a:ea typeface="+mn-ea"/>
                          <a:cs typeface="+mn-cs"/>
                        </a:rPr>
                        <a:t>concat</a:t>
                      </a:r>
                      <a:r>
                        <a:rPr lang="en-US" altLang="zh-CN" sz="1800" kern="1200" dirty="0">
                          <a:solidFill>
                            <a:schemeClr val="dk1"/>
                          </a:solidFill>
                          <a:latin typeface="JetBrainsMono Nerd Font" pitchFamily="2" charset="0"/>
                          <a:ea typeface="+mn-ea"/>
                          <a:cs typeface="+mn-cs"/>
                        </a:rPr>
                        <a:t>()</a:t>
                      </a:r>
                      <a:endParaRPr lang="zh-CN" altLang="en-US" sz="1800" kern="1200" dirty="0">
                        <a:solidFill>
                          <a:schemeClr val="dk1"/>
                        </a:solidFill>
                        <a:latin typeface="JetBrainsMono Nerd Font" pitchFamily="2"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read-modify-write signal</a:t>
                      </a:r>
                      <a:endParaRPr lang="zh-CN" altLang="en-US" dirty="0"/>
                    </a:p>
                  </a:txBody>
                  <a:tcPr/>
                </a:tc>
                <a:tc>
                  <a:txBody>
                    <a:bodyPr/>
                    <a:lstStyle/>
                    <a:p>
                      <a:r>
                        <a:rPr lang="en-US" altLang="zh-CN" sz="1800" kern="1200" dirty="0">
                          <a:solidFill>
                            <a:schemeClr val="dk1"/>
                          </a:solidFill>
                          <a:latin typeface="+mn-lt"/>
                          <a:ea typeface="+mn-ea"/>
                          <a:cs typeface="+mn-cs"/>
                        </a:rPr>
                        <a:t>constructing Python lists/</a:t>
                      </a:r>
                      <a:r>
                        <a:rPr lang="en-US" altLang="zh-CN" sz="1800" kern="1200" dirty="0" err="1">
                          <a:solidFill>
                            <a:schemeClr val="dk1"/>
                          </a:solidFill>
                          <a:latin typeface="+mn-lt"/>
                          <a:ea typeface="+mn-ea"/>
                          <a:cs typeface="+mn-cs"/>
                        </a:rPr>
                        <a:t>dicts</a:t>
                      </a:r>
                      <a:r>
                        <a:rPr lang="en-US" altLang="zh-CN" sz="1800" kern="1200" dirty="0">
                          <a:solidFill>
                            <a:schemeClr val="dk1"/>
                          </a:solidFill>
                          <a:latin typeface="+mn-lt"/>
                          <a:ea typeface="+mn-ea"/>
                          <a:cs typeface="+mn-cs"/>
                        </a:rPr>
                        <a:t>, using </a:t>
                      </a:r>
                      <a:r>
                        <a:rPr lang="en-US" altLang="zh-CN" sz="1800" kern="1200" dirty="0" err="1">
                          <a:solidFill>
                            <a:schemeClr val="dk1"/>
                          </a:solidFill>
                          <a:latin typeface="+mn-lt"/>
                          <a:ea typeface="+mn-ea"/>
                          <a:cs typeface="+mn-cs"/>
                        </a:rPr>
                        <a:t>dicts</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601891800"/>
                  </a:ext>
                </a:extLst>
              </a:tr>
              <a:tr h="370840">
                <a:tc>
                  <a:txBody>
                    <a:bodyPr/>
                    <a:lstStyle/>
                    <a:p>
                      <a:r>
                        <a:rPr lang="en-US" altLang="zh-CN" sz="1800" kern="1200" dirty="0" err="1">
                          <a:solidFill>
                            <a:schemeClr val="dk1"/>
                          </a:solidFill>
                          <a:latin typeface="JetBrainsMono Nerd Font" pitchFamily="2" charset="0"/>
                          <a:ea typeface="+mn-ea"/>
                          <a:cs typeface="+mn-cs"/>
                        </a:rPr>
                        <a:t>s.signal</a:t>
                      </a:r>
                      <a:r>
                        <a:rPr lang="en-US" altLang="zh-CN" sz="1800" kern="1200" dirty="0">
                          <a:solidFill>
                            <a:schemeClr val="dk1"/>
                          </a:solidFill>
                          <a:latin typeface="JetBrainsMono Nerd Font" pitchFamily="2" charset="0"/>
                          <a:ea typeface="+mn-ea"/>
                          <a:cs typeface="+mn-cs"/>
                        </a:rPr>
                        <a:t>[n] </a:t>
                      </a:r>
                      <a:r>
                        <a:rPr lang="en-US" altLang="zh-CN" sz="1800" kern="1200" dirty="0" err="1">
                          <a:solidFill>
                            <a:schemeClr val="dk1"/>
                          </a:solidFill>
                          <a:latin typeface="JetBrainsMono Nerd Font" pitchFamily="2" charset="0"/>
                          <a:ea typeface="+mn-ea"/>
                          <a:cs typeface="+mn-cs"/>
                        </a:rPr>
                        <a:t>s.signal</a:t>
                      </a:r>
                      <a:r>
                        <a:rPr lang="en-US" altLang="zh-CN" sz="1800" kern="1200" dirty="0">
                          <a:solidFill>
                            <a:schemeClr val="dk1"/>
                          </a:solidFill>
                          <a:latin typeface="JetBrainsMono Nerd Font" pitchFamily="2" charset="0"/>
                          <a:ea typeface="+mn-ea"/>
                          <a:cs typeface="+mn-cs"/>
                        </a:rPr>
                        <a:t>[</a:t>
                      </a:r>
                      <a:r>
                        <a:rPr lang="en-US" altLang="zh-CN" sz="1800" kern="1200" dirty="0" err="1">
                          <a:solidFill>
                            <a:schemeClr val="dk1"/>
                          </a:solidFill>
                          <a:latin typeface="JetBrainsMono Nerd Font" pitchFamily="2" charset="0"/>
                          <a:ea typeface="+mn-ea"/>
                          <a:cs typeface="+mn-cs"/>
                        </a:rPr>
                        <a:t>n:m</a:t>
                      </a:r>
                      <a:r>
                        <a:rPr lang="en-US" altLang="zh-CN" sz="1800" kern="1200" dirty="0">
                          <a:solidFill>
                            <a:schemeClr val="dk1"/>
                          </a:solidFill>
                          <a:latin typeface="JetBrainsMono Nerd Font" pitchFamily="2" charset="0"/>
                          <a:ea typeface="+mn-ea"/>
                          <a:cs typeface="+mn-cs"/>
                        </a:rPr>
                        <a:t>]</a:t>
                      </a:r>
                      <a:endParaRPr lang="zh-CN" altLang="en-US" sz="1800" kern="1200" dirty="0">
                        <a:solidFill>
                          <a:schemeClr val="dk1"/>
                        </a:solidFill>
                        <a:latin typeface="JetBrainsMono Nerd Font" pitchFamily="2" charset="0"/>
                        <a:ea typeface="+mn-ea"/>
                        <a:cs typeface="+mn-cs"/>
                      </a:endParaRPr>
                    </a:p>
                  </a:txBody>
                  <a:tcPr/>
                </a:tc>
                <a:tc>
                  <a:txBody>
                    <a:bodyPr/>
                    <a:lstStyle/>
                    <a:p>
                      <a:r>
                        <a:rPr lang="en-US" altLang="zh-CN" sz="1800" kern="1200" dirty="0">
                          <a:solidFill>
                            <a:schemeClr val="dk1"/>
                          </a:solidFill>
                          <a:latin typeface="JetBrainsMono Nerd Font" pitchFamily="2" charset="0"/>
                          <a:ea typeface="+mn-ea"/>
                          <a:cs typeface="+mn-cs"/>
                        </a:rPr>
                        <a:t>*</a:t>
                      </a:r>
                      <a:endParaRPr lang="zh-CN" altLang="en-US" sz="1800" kern="1200" dirty="0">
                        <a:solidFill>
                          <a:schemeClr val="dk1"/>
                        </a:solidFill>
                        <a:latin typeface="JetBrainsMono Nerd Font" pitchFamily="2" charset="0"/>
                        <a:ea typeface="+mn-ea"/>
                        <a:cs typeface="+mn-cs"/>
                      </a:endParaRPr>
                    </a:p>
                  </a:txBody>
                  <a:tcPr/>
                </a:tc>
                <a:tc>
                  <a:txBody>
                    <a:bodyPr/>
                    <a:lstStyle/>
                    <a:p>
                      <a:r>
                        <a:rPr lang="en-US" altLang="zh-CN" dirty="0"/>
                        <a:t>reading/writing non-signals/</a:t>
                      </a:r>
                      <a:r>
                        <a:rPr lang="en-US" altLang="zh-CN" sz="1800" kern="1200" dirty="0" err="1">
                          <a:solidFill>
                            <a:schemeClr val="dk1"/>
                          </a:solidFill>
                          <a:latin typeface="JetBrainsMono Nerd Font" pitchFamily="2" charset="0"/>
                          <a:ea typeface="+mn-ea"/>
                          <a:cs typeface="+mn-cs"/>
                        </a:rPr>
                        <a:t>clk</a:t>
                      </a:r>
                      <a:r>
                        <a:rPr lang="en-US" altLang="zh-CN" dirty="0"/>
                        <a:t> signal</a:t>
                      </a:r>
                      <a:endParaRPr lang="zh-CN" altLang="en-US" dirty="0"/>
                    </a:p>
                  </a:txBody>
                  <a:tcPr/>
                </a:tc>
                <a:extLst>
                  <a:ext uri="{0D108BD9-81ED-4DB2-BD59-A6C34878D82A}">
                    <a16:rowId xmlns:a16="http://schemas.microsoft.com/office/drawing/2014/main" val="2364681668"/>
                  </a:ext>
                </a:extLst>
              </a:tr>
              <a:tr h="370840">
                <a:tc>
                  <a:txBody>
                    <a:bodyPr/>
                    <a:lstStyle/>
                    <a:p>
                      <a:r>
                        <a:rPr lang="en-US" altLang="zh-CN" dirty="0"/>
                        <a:t>reading </a:t>
                      </a:r>
                      <a:r>
                        <a:rPr lang="en-US" altLang="zh-CN" dirty="0" err="1"/>
                        <a:t>constvars</a:t>
                      </a:r>
                      <a:r>
                        <a:rPr lang="en-US" altLang="zh-CN" dirty="0"/>
                        <a:t>/signals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JetBrainsMono Nerd Font" pitchFamily="2" charset="0"/>
                          <a:ea typeface="+mn-ea"/>
                          <a:cs typeface="+mn-cs"/>
                        </a:rPr>
                        <a:t>for</a:t>
                      </a:r>
                      <a:endParaRPr lang="zh-CN" altLang="en-US" sz="1800" kern="1200" dirty="0">
                        <a:solidFill>
                          <a:schemeClr val="dk1"/>
                        </a:solidFill>
                        <a:latin typeface="JetBrainsMono Nerd Font" pitchFamily="2" charset="0"/>
                        <a:ea typeface="+mn-ea"/>
                        <a:cs typeface="+mn-cs"/>
                      </a:endParaRPr>
                    </a:p>
                  </a:txBody>
                  <a:tcPr/>
                </a:tc>
                <a:tc>
                  <a:txBody>
                    <a:bodyPr/>
                    <a:lstStyle/>
                    <a:p>
                      <a:r>
                        <a:rPr lang="en-US" altLang="zh-CN" dirty="0"/>
                        <a:t>writing </a:t>
                      </a:r>
                      <a:r>
                        <a:rPr lang="en-US" altLang="zh-CN" sz="1800" kern="1200" dirty="0">
                          <a:solidFill>
                            <a:schemeClr val="dk1"/>
                          </a:solidFill>
                          <a:latin typeface="JetBrainsMono Nerd Font" pitchFamily="2" charset="0"/>
                          <a:ea typeface="+mn-ea"/>
                          <a:cs typeface="+mn-cs"/>
                        </a:rPr>
                        <a:t>reset</a:t>
                      </a:r>
                      <a:r>
                        <a:rPr lang="en-US" altLang="zh-CN" dirty="0"/>
                        <a:t> signal</a:t>
                      </a:r>
                      <a:endParaRPr lang="zh-CN" altLang="en-US" dirty="0"/>
                    </a:p>
                  </a:txBody>
                  <a:tcPr/>
                </a:tc>
                <a:extLst>
                  <a:ext uri="{0D108BD9-81ED-4DB2-BD59-A6C34878D82A}">
                    <a16:rowId xmlns:a16="http://schemas.microsoft.com/office/drawing/2014/main" val="2715848434"/>
                  </a:ext>
                </a:extLst>
              </a:tr>
            </a:tbl>
          </a:graphicData>
        </a:graphic>
      </p:graphicFrame>
      <p:sp>
        <p:nvSpPr>
          <p:cNvPr id="3" name="矩形: 圆角 2">
            <a:extLst>
              <a:ext uri="{FF2B5EF4-FFF2-40B4-BE49-F238E27FC236}">
                <a16:creationId xmlns:a16="http://schemas.microsoft.com/office/drawing/2014/main" id="{5633920C-25D3-2A9B-1841-86AEA23A7F2D}"/>
              </a:ext>
            </a:extLst>
          </p:cNvPr>
          <p:cNvSpPr/>
          <p:nvPr/>
        </p:nvSpPr>
        <p:spPr>
          <a:xfrm>
            <a:off x="1976284" y="6508955"/>
            <a:ext cx="825910" cy="31235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话气泡: 矩形 3">
            <a:extLst>
              <a:ext uri="{FF2B5EF4-FFF2-40B4-BE49-F238E27FC236}">
                <a16:creationId xmlns:a16="http://schemas.microsoft.com/office/drawing/2014/main" id="{FE09CFB4-4F81-B99A-0AB2-9E5E6A333F4E}"/>
              </a:ext>
            </a:extLst>
          </p:cNvPr>
          <p:cNvSpPr/>
          <p:nvPr/>
        </p:nvSpPr>
        <p:spPr>
          <a:xfrm>
            <a:off x="2802194" y="5932385"/>
            <a:ext cx="2148227" cy="576570"/>
          </a:xfrm>
          <a:prstGeom prst="wedgeRectCallout">
            <a:avLst>
              <a:gd name="adj1" fmla="val -44138"/>
              <a:gd name="adj2" fmla="val 70794"/>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Instances of </a:t>
            </a:r>
            <a:r>
              <a:rPr lang="en-US" altLang="zh-CN" sz="1600" dirty="0" err="1">
                <a:solidFill>
                  <a:schemeClr val="tx1"/>
                </a:solidFill>
                <a:latin typeface="JetBrainsMono Nerd Font" pitchFamily="2" charset="0"/>
              </a:rPr>
              <a:t>InPort</a:t>
            </a:r>
            <a:r>
              <a:rPr lang="en-US" altLang="zh-CN" dirty="0">
                <a:solidFill>
                  <a:schemeClr val="tx1"/>
                </a:solidFill>
              </a:rPr>
              <a:t>, </a:t>
            </a:r>
            <a:r>
              <a:rPr lang="en-US" altLang="zh-CN" sz="1600" dirty="0" err="1">
                <a:solidFill>
                  <a:schemeClr val="tx1"/>
                </a:solidFill>
                <a:latin typeface="JetBrainsMono Nerd Font" pitchFamily="2" charset="0"/>
              </a:rPr>
              <a:t>OutPort</a:t>
            </a:r>
            <a:r>
              <a:rPr lang="en-US" altLang="zh-CN" dirty="0">
                <a:solidFill>
                  <a:schemeClr val="tx1"/>
                </a:solidFill>
              </a:rPr>
              <a:t>, or </a:t>
            </a:r>
            <a:r>
              <a:rPr lang="en-US" altLang="zh-CN" sz="1600" dirty="0">
                <a:solidFill>
                  <a:schemeClr val="tx1"/>
                </a:solidFill>
                <a:latin typeface="JetBrainsMono Nerd Font" pitchFamily="2" charset="0"/>
              </a:rPr>
              <a:t>Wire</a:t>
            </a:r>
            <a:endParaRPr lang="zh-CN" altLang="en-US" dirty="0">
              <a:solidFill>
                <a:schemeClr val="tx1"/>
              </a:solidFill>
              <a:latin typeface="JetBrainsMono Nerd Font" pitchFamily="2" charset="0"/>
            </a:endParaRPr>
          </a:p>
        </p:txBody>
      </p:sp>
      <p:sp>
        <p:nvSpPr>
          <p:cNvPr id="7" name="对话气泡: 矩形 6">
            <a:extLst>
              <a:ext uri="{FF2B5EF4-FFF2-40B4-BE49-F238E27FC236}">
                <a16:creationId xmlns:a16="http://schemas.microsoft.com/office/drawing/2014/main" id="{4CC88BF0-0FB8-C9B8-197D-12E2CD5938A8}"/>
              </a:ext>
            </a:extLst>
          </p:cNvPr>
          <p:cNvSpPr/>
          <p:nvPr/>
        </p:nvSpPr>
        <p:spPr>
          <a:xfrm>
            <a:off x="5864942" y="3795252"/>
            <a:ext cx="2915264" cy="576569"/>
          </a:xfrm>
          <a:prstGeom prst="wedgeRectCallout">
            <a:avLst>
              <a:gd name="adj1" fmla="val -44138"/>
              <a:gd name="adj2" fmla="val 70794"/>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Must use </a:t>
            </a:r>
            <a:r>
              <a:rPr lang="en-US" altLang="zh-CN" sz="1600" dirty="0">
                <a:solidFill>
                  <a:schemeClr val="tx1"/>
                </a:solidFill>
                <a:latin typeface="JetBrainsMono Nerd Font" pitchFamily="2" charset="0"/>
              </a:rPr>
              <a:t>&lt;&lt;=</a:t>
            </a:r>
            <a:r>
              <a:rPr lang="en-US" altLang="zh-CN" dirty="0">
                <a:solidFill>
                  <a:schemeClr val="tx1"/>
                </a:solidFill>
              </a:rPr>
              <a:t> in </a:t>
            </a:r>
            <a:r>
              <a:rPr lang="en-US" altLang="zh-CN" sz="1600" dirty="0" err="1">
                <a:solidFill>
                  <a:schemeClr val="tx1"/>
                </a:solidFill>
                <a:latin typeface="JetBrainsMono Nerd Font" pitchFamily="2" charset="0"/>
              </a:rPr>
              <a:t>update_ff</a:t>
            </a:r>
            <a:endParaRPr lang="en-US" altLang="zh-CN" sz="1600" dirty="0">
              <a:solidFill>
                <a:schemeClr val="tx1"/>
              </a:solidFill>
              <a:latin typeface="JetBrainsMono Nerd Font" pitchFamily="2" charset="0"/>
            </a:endParaRPr>
          </a:p>
          <a:p>
            <a:pPr algn="ctr"/>
            <a:r>
              <a:rPr lang="en-US" altLang="zh-CN" dirty="0">
                <a:solidFill>
                  <a:schemeClr val="tx1"/>
                </a:solidFill>
              </a:rPr>
              <a:t>Must use </a:t>
            </a:r>
            <a:r>
              <a:rPr lang="en-US" altLang="zh-CN" sz="1600" dirty="0">
                <a:solidFill>
                  <a:schemeClr val="tx1"/>
                </a:solidFill>
                <a:latin typeface="JetBrainsMono Nerd Font" pitchFamily="2" charset="0"/>
              </a:rPr>
              <a:t>@=</a:t>
            </a:r>
            <a:r>
              <a:rPr lang="en-US" altLang="zh-CN" dirty="0">
                <a:solidFill>
                  <a:schemeClr val="tx1"/>
                </a:solidFill>
              </a:rPr>
              <a:t> in </a:t>
            </a:r>
            <a:r>
              <a:rPr lang="en-US" altLang="zh-CN" sz="1600" dirty="0">
                <a:solidFill>
                  <a:schemeClr val="tx1"/>
                </a:solidFill>
                <a:latin typeface="JetBrainsMono Nerd Font" pitchFamily="2" charset="0"/>
              </a:rPr>
              <a:t>update</a:t>
            </a:r>
            <a:endParaRPr lang="zh-CN" altLang="en-US" sz="1600" dirty="0">
              <a:solidFill>
                <a:schemeClr val="tx1"/>
              </a:solidFill>
              <a:latin typeface="JetBrainsMono Nerd Font" pitchFamily="2" charset="0"/>
            </a:endParaRPr>
          </a:p>
        </p:txBody>
      </p:sp>
      <p:sp>
        <p:nvSpPr>
          <p:cNvPr id="10" name="对话气泡: 矩形 9">
            <a:extLst>
              <a:ext uri="{FF2B5EF4-FFF2-40B4-BE49-F238E27FC236}">
                <a16:creationId xmlns:a16="http://schemas.microsoft.com/office/drawing/2014/main" id="{44AEBF40-542F-0B6A-C850-2F1C0F346540}"/>
              </a:ext>
            </a:extLst>
          </p:cNvPr>
          <p:cNvSpPr/>
          <p:nvPr/>
        </p:nvSpPr>
        <p:spPr>
          <a:xfrm>
            <a:off x="4729156" y="5563326"/>
            <a:ext cx="2084599" cy="576569"/>
          </a:xfrm>
          <a:prstGeom prst="wedgeRectCallout">
            <a:avLst>
              <a:gd name="adj1" fmla="val -44138"/>
              <a:gd name="adj2" fmla="val 70794"/>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Can synthesize into quite a bit of logic</a:t>
            </a:r>
            <a:endParaRPr lang="zh-CN" altLang="en-US" sz="1600" dirty="0">
              <a:solidFill>
                <a:schemeClr val="tx1"/>
              </a:solidFill>
              <a:latin typeface="JetBrainsMono Nerd Font" pitchFamily="2" charset="0"/>
            </a:endParaRPr>
          </a:p>
        </p:txBody>
      </p:sp>
      <p:sp>
        <p:nvSpPr>
          <p:cNvPr id="11" name="对话气泡: 矩形 10">
            <a:extLst>
              <a:ext uri="{FF2B5EF4-FFF2-40B4-BE49-F238E27FC236}">
                <a16:creationId xmlns:a16="http://schemas.microsoft.com/office/drawing/2014/main" id="{22EE33E2-51B3-3EC6-77DE-325D1658365B}"/>
              </a:ext>
            </a:extLst>
          </p:cNvPr>
          <p:cNvSpPr/>
          <p:nvPr/>
        </p:nvSpPr>
        <p:spPr>
          <a:xfrm>
            <a:off x="4950421" y="5932386"/>
            <a:ext cx="1642068" cy="576569"/>
          </a:xfrm>
          <a:prstGeom prst="wedgeRectCallout">
            <a:avLst>
              <a:gd name="adj1" fmla="val -44138"/>
              <a:gd name="adj2" fmla="val 70794"/>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with statically known bounds</a:t>
            </a:r>
            <a:endParaRPr lang="zh-CN" altLang="en-US" sz="1600" dirty="0">
              <a:solidFill>
                <a:schemeClr val="tx1"/>
              </a:solidFill>
              <a:latin typeface="JetBrainsMono Nerd Font" pitchFamily="2" charset="0"/>
            </a:endParaRPr>
          </a:p>
        </p:txBody>
      </p:sp>
      <p:sp>
        <p:nvSpPr>
          <p:cNvPr id="14" name="对话气泡: 矩形 13">
            <a:extLst>
              <a:ext uri="{FF2B5EF4-FFF2-40B4-BE49-F238E27FC236}">
                <a16:creationId xmlns:a16="http://schemas.microsoft.com/office/drawing/2014/main" id="{0A0AF278-8ED3-4B7A-5726-A1325010D281}"/>
              </a:ext>
            </a:extLst>
          </p:cNvPr>
          <p:cNvSpPr/>
          <p:nvPr/>
        </p:nvSpPr>
        <p:spPr>
          <a:xfrm>
            <a:off x="5864942" y="3805008"/>
            <a:ext cx="2915264" cy="576569"/>
          </a:xfrm>
          <a:prstGeom prst="wedgeRectCallout">
            <a:avLst>
              <a:gd name="adj1" fmla="val -14458"/>
              <a:gd name="adj2" fmla="val 302715"/>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Must use </a:t>
            </a:r>
            <a:r>
              <a:rPr lang="en-US" altLang="zh-CN" sz="1600" dirty="0">
                <a:solidFill>
                  <a:schemeClr val="tx1"/>
                </a:solidFill>
                <a:latin typeface="JetBrainsMono Nerd Font" pitchFamily="2" charset="0"/>
              </a:rPr>
              <a:t>&lt;&lt;=</a:t>
            </a:r>
            <a:r>
              <a:rPr lang="en-US" altLang="zh-CN" dirty="0">
                <a:solidFill>
                  <a:schemeClr val="tx1"/>
                </a:solidFill>
              </a:rPr>
              <a:t> in </a:t>
            </a:r>
            <a:r>
              <a:rPr lang="en-US" altLang="zh-CN" sz="1600" dirty="0" err="1">
                <a:solidFill>
                  <a:schemeClr val="tx1"/>
                </a:solidFill>
                <a:latin typeface="JetBrainsMono Nerd Font" pitchFamily="2" charset="0"/>
              </a:rPr>
              <a:t>update_ff</a:t>
            </a:r>
            <a:endParaRPr lang="en-US" altLang="zh-CN" sz="1600" dirty="0">
              <a:solidFill>
                <a:schemeClr val="tx1"/>
              </a:solidFill>
              <a:latin typeface="JetBrainsMono Nerd Font" pitchFamily="2" charset="0"/>
            </a:endParaRPr>
          </a:p>
          <a:p>
            <a:pPr algn="ctr"/>
            <a:r>
              <a:rPr lang="en-US" altLang="zh-CN" dirty="0">
                <a:solidFill>
                  <a:schemeClr val="tx1"/>
                </a:solidFill>
              </a:rPr>
              <a:t>Must use </a:t>
            </a:r>
            <a:r>
              <a:rPr lang="en-US" altLang="zh-CN" sz="1600" dirty="0">
                <a:solidFill>
                  <a:schemeClr val="tx1"/>
                </a:solidFill>
                <a:latin typeface="JetBrainsMono Nerd Font" pitchFamily="2" charset="0"/>
              </a:rPr>
              <a:t>@=</a:t>
            </a:r>
            <a:r>
              <a:rPr lang="en-US" altLang="zh-CN" dirty="0">
                <a:solidFill>
                  <a:schemeClr val="tx1"/>
                </a:solidFill>
              </a:rPr>
              <a:t> in </a:t>
            </a:r>
            <a:r>
              <a:rPr lang="en-US" altLang="zh-CN" sz="1600" dirty="0">
                <a:solidFill>
                  <a:schemeClr val="tx1"/>
                </a:solidFill>
                <a:latin typeface="JetBrainsMono Nerd Font" pitchFamily="2" charset="0"/>
              </a:rPr>
              <a:t>update</a:t>
            </a:r>
            <a:endParaRPr lang="zh-CN" altLang="en-US" sz="1600" dirty="0">
              <a:solidFill>
                <a:schemeClr val="tx1"/>
              </a:solidFill>
              <a:latin typeface="JetBrainsMono Nerd Font" pitchFamily="2" charset="0"/>
            </a:endParaRPr>
          </a:p>
        </p:txBody>
      </p:sp>
      <p:sp>
        <p:nvSpPr>
          <p:cNvPr id="13" name="对话气泡: 矩形 12">
            <a:extLst>
              <a:ext uri="{FF2B5EF4-FFF2-40B4-BE49-F238E27FC236}">
                <a16:creationId xmlns:a16="http://schemas.microsoft.com/office/drawing/2014/main" id="{236216F3-C522-1EB8-97D0-36C5B1FAADA2}"/>
              </a:ext>
            </a:extLst>
          </p:cNvPr>
          <p:cNvSpPr/>
          <p:nvPr/>
        </p:nvSpPr>
        <p:spPr>
          <a:xfrm>
            <a:off x="6592489" y="4551306"/>
            <a:ext cx="2659666" cy="576569"/>
          </a:xfrm>
          <a:prstGeom prst="wedgeRectCallout">
            <a:avLst>
              <a:gd name="adj1" fmla="val -44138"/>
              <a:gd name="adj2" fmla="val 70794"/>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only in (sync) </a:t>
            </a:r>
            <a:r>
              <a:rPr lang="en-US" altLang="zh-CN" sz="1600" dirty="0" err="1">
                <a:solidFill>
                  <a:schemeClr val="tx1"/>
                </a:solidFill>
                <a:latin typeface="JetBrainsMono Nerd Font" pitchFamily="2" charset="0"/>
              </a:rPr>
              <a:t>update_ff</a:t>
            </a:r>
            <a:endParaRPr lang="en-US" altLang="zh-CN" sz="1600" dirty="0">
              <a:solidFill>
                <a:schemeClr val="tx1"/>
              </a:solidFill>
              <a:latin typeface="JetBrainsMono Nerd Font" pitchFamily="2" charset="0"/>
            </a:endParaRPr>
          </a:p>
          <a:p>
            <a:pPr algn="ctr"/>
            <a:r>
              <a:rPr lang="en-US" altLang="zh-CN" dirty="0">
                <a:solidFill>
                  <a:schemeClr val="tx1"/>
                </a:solidFill>
              </a:rPr>
              <a:t>not in (async) </a:t>
            </a:r>
            <a:r>
              <a:rPr lang="en-US" altLang="zh-CN" sz="1600" dirty="0">
                <a:solidFill>
                  <a:schemeClr val="tx1"/>
                </a:solidFill>
                <a:latin typeface="JetBrainsMono Nerd Font" pitchFamily="2" charset="0"/>
              </a:rPr>
              <a:t>update</a:t>
            </a:r>
            <a:endParaRPr lang="zh-CN" altLang="en-US" sz="1600" dirty="0">
              <a:solidFill>
                <a:schemeClr val="tx1"/>
              </a:solidFill>
              <a:latin typeface="JetBrainsMono Nerd Font" pitchFamily="2" charset="0"/>
            </a:endParaRPr>
          </a:p>
        </p:txBody>
      </p:sp>
      <p:sp>
        <p:nvSpPr>
          <p:cNvPr id="15" name="矩形: 圆角 14">
            <a:extLst>
              <a:ext uri="{FF2B5EF4-FFF2-40B4-BE49-F238E27FC236}">
                <a16:creationId xmlns:a16="http://schemas.microsoft.com/office/drawing/2014/main" id="{C9419639-5D7C-496B-6B3B-E161C5784462}"/>
              </a:ext>
            </a:extLst>
          </p:cNvPr>
          <p:cNvSpPr/>
          <p:nvPr/>
        </p:nvSpPr>
        <p:spPr>
          <a:xfrm>
            <a:off x="8780204" y="3976856"/>
            <a:ext cx="3175087" cy="37467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矩形 15">
            <a:extLst>
              <a:ext uri="{FF2B5EF4-FFF2-40B4-BE49-F238E27FC236}">
                <a16:creationId xmlns:a16="http://schemas.microsoft.com/office/drawing/2014/main" id="{3D1ED2BD-AFCB-916E-3BBE-5CADE006EE3E}"/>
              </a:ext>
            </a:extLst>
          </p:cNvPr>
          <p:cNvSpPr/>
          <p:nvPr/>
        </p:nvSpPr>
        <p:spPr>
          <a:xfrm>
            <a:off x="8780205" y="3924104"/>
            <a:ext cx="2064776" cy="308334"/>
          </a:xfrm>
          <a:prstGeom prst="wedgeRectCallout">
            <a:avLst>
              <a:gd name="adj1" fmla="val -42233"/>
              <a:gd name="adj2" fmla="val 109060"/>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Use </a:t>
            </a:r>
            <a:r>
              <a:rPr lang="en-US" altLang="zh-CN" sz="1600" dirty="0">
                <a:solidFill>
                  <a:schemeClr val="tx1"/>
                </a:solidFill>
                <a:latin typeface="JetBrainsMono Nerd Font" pitchFamily="2" charset="0"/>
              </a:rPr>
              <a:t>&amp; | ~ </a:t>
            </a:r>
            <a:r>
              <a:rPr lang="en-US" altLang="zh-CN" dirty="0">
                <a:solidFill>
                  <a:schemeClr val="tx1"/>
                </a:solidFill>
              </a:rPr>
              <a:t>instead</a:t>
            </a:r>
            <a:endParaRPr lang="zh-CN" altLang="en-US" sz="1600" dirty="0">
              <a:solidFill>
                <a:schemeClr val="tx1"/>
              </a:solidFill>
              <a:latin typeface="JetBrainsMono Nerd Font" pitchFamily="2" charset="0"/>
            </a:endParaRPr>
          </a:p>
        </p:txBody>
      </p:sp>
      <p:sp>
        <p:nvSpPr>
          <p:cNvPr id="17" name="矩形: 圆角 16">
            <a:extLst>
              <a:ext uri="{FF2B5EF4-FFF2-40B4-BE49-F238E27FC236}">
                <a16:creationId xmlns:a16="http://schemas.microsoft.com/office/drawing/2014/main" id="{2E3253A1-3A38-E0D5-3023-1F45EBF49DE7}"/>
              </a:ext>
            </a:extLst>
          </p:cNvPr>
          <p:cNvSpPr/>
          <p:nvPr/>
        </p:nvSpPr>
        <p:spPr>
          <a:xfrm>
            <a:off x="7462683" y="4367095"/>
            <a:ext cx="1469923" cy="30833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对话气泡: 矩形 17">
            <a:extLst>
              <a:ext uri="{FF2B5EF4-FFF2-40B4-BE49-F238E27FC236}">
                <a16:creationId xmlns:a16="http://schemas.microsoft.com/office/drawing/2014/main" id="{B384771D-4F65-680C-D396-60AB545B8825}"/>
              </a:ext>
            </a:extLst>
          </p:cNvPr>
          <p:cNvSpPr/>
          <p:nvPr/>
        </p:nvSpPr>
        <p:spPr>
          <a:xfrm>
            <a:off x="9252155" y="2821344"/>
            <a:ext cx="2606267" cy="576569"/>
          </a:xfrm>
          <a:prstGeom prst="wedgeRectCallout">
            <a:avLst>
              <a:gd name="adj1" fmla="val 28912"/>
              <a:gd name="adj2" fmla="val 140712"/>
            </a:avLst>
          </a:prstGeom>
          <a:solidFill>
            <a:srgbClr val="A9D18E">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read-modify-write</a:t>
            </a:r>
          </a:p>
          <a:p>
            <a:pPr algn="ctr"/>
            <a:r>
              <a:rPr lang="en-US" altLang="zh-CN" dirty="0">
                <a:solidFill>
                  <a:schemeClr val="tx1"/>
                </a:solidFill>
              </a:rPr>
              <a:t>not currently supported</a:t>
            </a:r>
          </a:p>
        </p:txBody>
      </p:sp>
    </p:spTree>
    <p:extLst>
      <p:ext uri="{BB962C8B-B14F-4D97-AF65-F5344CB8AC3E}">
        <p14:creationId xmlns:p14="http://schemas.microsoft.com/office/powerpoint/2010/main" val="6548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22" presetClass="exit" presetSubtype="8" fill="hold" grpId="0" nodeType="withEffect">
                                  <p:stCondLst>
                                    <p:cond delay="0"/>
                                  </p:stCondLst>
                                  <p:childTnLst>
                                    <p:animEffect transition="out" filter="wipe(left)">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1" nodeType="clickEffect">
                                  <p:stCondLst>
                                    <p:cond delay="0"/>
                                  </p:stCondLst>
                                  <p:childTnLst>
                                    <p:animEffect transition="out" filter="wipe(left)">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22" presetClass="exit" presetSubtype="8" fill="hold" grpId="1" nodeType="withEffect">
                                  <p:stCondLst>
                                    <p:cond delay="0"/>
                                  </p:stCondLst>
                                  <p:childTnLst>
                                    <p:animEffect transition="out" filter="wipe(left)">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1" nodeType="clickEffect">
                                  <p:stCondLst>
                                    <p:cond delay="0"/>
                                  </p:stCondLst>
                                  <p:childTnLst>
                                    <p:animEffect transition="out" filter="wipe(left)">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par>
                                <p:cTn id="53" presetID="22" presetClass="exit" presetSubtype="8" fill="hold" grpId="1" nodeType="withEffect">
                                  <p:stCondLst>
                                    <p:cond delay="0"/>
                                  </p:stCondLst>
                                  <p:childTnLst>
                                    <p:animEffect transition="out" filter="wipe(left)">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22" presetClass="exit" presetSubtype="8" fill="hold" grpId="1" nodeType="withEffect">
                                  <p:stCondLst>
                                    <p:cond delay="0"/>
                                  </p:stCondLst>
                                  <p:childTnLst>
                                    <p:animEffect transition="out" filter="wipe(left)">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22" presetClass="entr" presetSubtype="8"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1" nodeType="clickEffect">
                                  <p:stCondLst>
                                    <p:cond delay="0"/>
                                  </p:stCondLst>
                                  <p:childTnLst>
                                    <p:animEffect transition="out" filter="wipe(left)">
                                      <p:cBhvr>
                                        <p:cTn id="68" dur="500"/>
                                        <p:tgtEl>
                                          <p:spTgt spid="15"/>
                                        </p:tgtEl>
                                      </p:cBhvr>
                                    </p:animEffect>
                                    <p:set>
                                      <p:cBhvr>
                                        <p:cTn id="69" dur="1" fill="hold">
                                          <p:stCondLst>
                                            <p:cond delay="499"/>
                                          </p:stCondLst>
                                        </p:cTn>
                                        <p:tgtEl>
                                          <p:spTgt spid="15"/>
                                        </p:tgtEl>
                                        <p:attrNameLst>
                                          <p:attrName>style.visibility</p:attrName>
                                        </p:attrNameLst>
                                      </p:cBhvr>
                                      <p:to>
                                        <p:strVal val="hidden"/>
                                      </p:to>
                                    </p:set>
                                  </p:childTnLst>
                                </p:cTn>
                              </p:par>
                              <p:par>
                                <p:cTn id="70" presetID="22" presetClass="exit" presetSubtype="8" fill="hold" grpId="1" nodeType="withEffect">
                                  <p:stCondLst>
                                    <p:cond delay="0"/>
                                  </p:stCondLst>
                                  <p:childTnLst>
                                    <p:animEffect transition="out" filter="wipe(left)">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22" presetClass="entr" presetSubtype="8"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animBg="1"/>
      <p:bldP spid="7" grpId="1" animBg="1"/>
      <p:bldP spid="10" grpId="0" animBg="1"/>
      <p:bldP spid="10" grpId="1" animBg="1"/>
      <p:bldP spid="11" grpId="0" animBg="1"/>
      <p:bldP spid="11" grpId="1" animBg="1"/>
      <p:bldP spid="14" grpId="0" animBg="1"/>
      <p:bldP spid="14" grpId="1" animBg="1"/>
      <p:bldP spid="13" grpId="0" animBg="1"/>
      <p:bldP spid="13" grpId="1" animBg="1"/>
      <p:bldP spid="15" grpId="0" animBg="1"/>
      <p:bldP spid="15" grpId="1" animBg="1"/>
      <p:bldP spid="16" grpId="0" animBg="1"/>
      <p:bldP spid="17" grpId="0" animBg="1"/>
      <p:bldP spid="18" grpId="0" animBg="1"/>
      <p:bldP spid="1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3998</TotalTime>
  <Words>1361</Words>
  <Application>Microsoft Office PowerPoint</Application>
  <PresentationFormat>宽屏</PresentationFormat>
  <Paragraphs>299</Paragraphs>
  <Slides>11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Arial</vt:lpstr>
      <vt:lpstr>Georgia</vt:lpstr>
      <vt:lpstr>Helvetica</vt:lpstr>
      <vt:lpstr>JetBrainsMono Nerd Font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Yihua</dc:creator>
  <cp:lastModifiedBy>Liu Yihua</cp:lastModifiedBy>
  <cp:revision>776</cp:revision>
  <dcterms:created xsi:type="dcterms:W3CDTF">2022-09-14T06:25:11Z</dcterms:created>
  <dcterms:modified xsi:type="dcterms:W3CDTF">2022-10-31T12:31:37Z</dcterms:modified>
</cp:coreProperties>
</file>