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8" r:id="rId4"/>
    <p:sldId id="266" r:id="rId5"/>
    <p:sldId id="264" r:id="rId6"/>
    <p:sldId id="265" r:id="rId7"/>
    <p:sldId id="267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CCFF"/>
    <a:srgbClr val="FFFFCC"/>
    <a:srgbClr val="FFFF00"/>
    <a:srgbClr val="9999FF"/>
    <a:srgbClr val="A9D18E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BEABE-00CE-4D5F-B8BB-384E475AB9F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F1218-AACA-4F6D-A63A-FD7252958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6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Mixed modeling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F1218-AACA-4F6D-A63A-FD7252958C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0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Mixed modeling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F1218-AACA-4F6D-A63A-FD7252958C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2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Mixed modeling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F1218-AACA-4F6D-A63A-FD7252958C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10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F675A-F06F-E96A-789F-580BF7154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B75FF9-A0FD-47C9-3643-030ACF134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3382F-9E42-ACAC-9C69-A96F4D91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29A3F-1E6F-BFD5-589C-ADB835DD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9E079-BF1C-F250-7681-142AEF2A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1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FD14C-92CF-9DBA-C8C3-FC7BCB3A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98E5D8-CEF1-4DBC-1D02-914127EB5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320AA-8B48-5570-BF09-746CA20E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100E2-46B0-719A-01A2-0F2FF14F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A030C-9E5C-923E-1935-7B420E3F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4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A06FBF-2D81-A263-7A52-02C33BA67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68905-7111-30D4-2222-19128133E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A7236-F2AF-EF54-23F6-1326E9A2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87144-F1F3-162F-5326-B2A651AE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E77B5-CF24-0962-3FA5-F5A39A0F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3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9F003-CBD2-DCCF-4C0D-3D524F30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910B6-BBC2-D5B9-78D1-E53632C5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E83B1-2075-FE33-19CF-37C7DD4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540FF-6FC6-B926-9DD8-1CA4586F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8066A-0917-A2DC-69F7-821D9B21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65CFA-55BE-5FF7-46F6-20BFEC65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46856-6AB9-812E-6CE0-D38C0CE3A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742A9-B75C-350A-6B9E-8C2657E5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B251B-8140-EFEA-92F7-709AB96C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93B1C-D95B-3540-EBAC-8A6B93D5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0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10D8C-7C1E-F0E9-48E4-F7ED9D33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B25BB-3F03-69E6-F65C-9D97663CA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27B32-69A7-470F-4628-7CE24C766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58F3A6-6C46-476C-C83C-B2EF92C7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72FAD-17B1-2409-A717-3CAD04F8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1B0E7-EECB-D890-DEC7-45E1E688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8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F3C18-C98A-3B30-F58F-5906D922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5463C-C89A-BC06-58C7-E8030756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D90CAA-53B9-79FC-AD78-F3E56CD3B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15FB46-56AE-5D7A-47A6-0E436B1CA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28F4DF-DB05-0E39-E0D3-A9A326B6A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F47843-72ED-5872-E2E1-D625E8DD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F7AB89-E057-89CD-DD87-B7C43406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142347-AD8E-18C4-558F-009E38CB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45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92BAC-42ED-9031-69C5-5C04316A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49DE65-0C72-74BC-A646-EF44EBE0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BA2AA6-3762-CEA1-5478-C637413C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97B643-3358-1416-9086-7A018B41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3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401938-1BD2-4EA7-70BE-D95DD1F2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6AC88-F0DA-6D90-293B-26B45157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5C7E5D-4AAC-A4F8-6533-A53506B2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8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D807C-7EF7-5280-6270-F7D17231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94D9D-A297-B6C8-3A67-7A14EC47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E44602-F721-CE80-7E2F-68BDBDE46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D86495-DB51-3758-1608-3EE828FC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A13DEB-3AC1-9A32-667B-5D16B242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B1B3B-2DCD-19F2-68F1-81C7014F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15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58965-D04D-74FD-E7FE-966B42AE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E24F18-CD7E-0D5E-BDEF-0770ECC34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917593-26A7-9B1C-9770-869679C4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1176BB-9F1C-58D8-F1A6-57C52883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AABAA-46C4-E507-3962-AFE4F440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186B7-F7AC-4BD5-2361-555D6D7C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08BADB-458E-D101-E64D-2CD767DC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48A96-EA95-5EDD-47EE-521D0533A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1913E-F0DE-0B4D-5FA7-FAEDB9FB2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1E016-7638-4A56-B2A3-F457AB200E8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60C65-3AF4-A3A4-CE00-0C28BBD58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21290-00A1-AE86-379E-D8374FF5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68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yka_tsuzuki@sjtu.edu.c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271D115-D130-45D2-934D-AA3336AFBCD6}"/>
              </a:ext>
            </a:extLst>
          </p:cNvPr>
          <p:cNvSpPr/>
          <p:nvPr/>
        </p:nvSpPr>
        <p:spPr>
          <a:xfrm>
            <a:off x="0" y="1809343"/>
            <a:ext cx="12192000" cy="262647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3FF3A5-690B-4386-B27A-082ED191C9A8}"/>
              </a:ext>
            </a:extLst>
          </p:cNvPr>
          <p:cNvSpPr txBox="1"/>
          <p:nvPr/>
        </p:nvSpPr>
        <p:spPr>
          <a:xfrm>
            <a:off x="428015" y="2210843"/>
            <a:ext cx="102626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/>
              <a:t>Final Project</a:t>
            </a:r>
          </a:p>
          <a:p>
            <a:r>
              <a:rPr lang="en-US" altLang="zh-CN" sz="4000" b="1" dirty="0"/>
              <a:t>FPGA Flow &amp; ASIC Flow</a:t>
            </a:r>
            <a:endParaRPr lang="zh-CN" altLang="en-US" sz="4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1E0203-B05C-441F-9E8E-6B85BC33BF83}"/>
              </a:ext>
            </a:extLst>
          </p:cNvPr>
          <p:cNvSpPr txBox="1"/>
          <p:nvPr/>
        </p:nvSpPr>
        <p:spPr>
          <a:xfrm>
            <a:off x="428015" y="3660908"/>
            <a:ext cx="4947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ECE4810J System-on-Chip Design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50127B-2368-40D5-AB25-F8797B9A3923}"/>
              </a:ext>
            </a:extLst>
          </p:cNvPr>
          <p:cNvSpPr txBox="1"/>
          <p:nvPr/>
        </p:nvSpPr>
        <p:spPr>
          <a:xfrm>
            <a:off x="4523293" y="5053086"/>
            <a:ext cx="31454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Yihua Liu</a:t>
            </a:r>
          </a:p>
          <a:p>
            <a:pPr algn="ctr"/>
            <a:r>
              <a:rPr lang="en-US" altLang="zh-CN" sz="2000" b="1" dirty="0"/>
              <a:t>UM-SJTU Joint Institute</a:t>
            </a:r>
          </a:p>
          <a:p>
            <a:pPr algn="ctr"/>
            <a:r>
              <a:rPr lang="en-US" altLang="zh-CN" sz="2000" b="1" dirty="0">
                <a:hlinkClick r:id="rId2"/>
              </a:rPr>
              <a:t>ayka_tsuzuki@sjtu.edu.cn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Nov. 14, 2022</a:t>
            </a:r>
            <a:endParaRPr lang="zh-CN" altLang="en-US" sz="2000" b="1" dirty="0"/>
          </a:p>
        </p:txBody>
      </p:sp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88981681-A087-4895-B825-DF72B0F35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F5FCEF6-A4E5-4740-A263-843BD08C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7189-E0FA-456B-8557-27CA8559F03D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3" name="图片 2" descr="形状&#10;&#10;中度可信度描述已自动生成">
            <a:extLst>
              <a:ext uri="{FF2B5EF4-FFF2-40B4-BE49-F238E27FC236}">
                <a16:creationId xmlns:a16="http://schemas.microsoft.com/office/drawing/2014/main" id="{B6B6629C-7112-DA70-CCCC-B1594BC18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980" y="2210843"/>
            <a:ext cx="2285005" cy="167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0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2ED8F96B-5837-4227-977E-13160118A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3B5320C-27B3-4E64-BD7A-34E8ADC712DF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79354E-E99A-465E-855A-BEC364AD3D15}"/>
              </a:ext>
            </a:extLst>
          </p:cNvPr>
          <p:cNvSpPr txBox="1"/>
          <p:nvPr/>
        </p:nvSpPr>
        <p:spPr>
          <a:xfrm>
            <a:off x="716869" y="25563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Overview</a:t>
            </a:r>
            <a:endParaRPr lang="zh-CN" altLang="en-US" sz="36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89FE6B-F590-4638-AC96-79E7377B42B8}"/>
              </a:ext>
            </a:extLst>
          </p:cNvPr>
          <p:cNvSpPr txBox="1"/>
          <p:nvPr/>
        </p:nvSpPr>
        <p:spPr>
          <a:xfrm>
            <a:off x="716869" y="1037441"/>
            <a:ext cx="5467621" cy="389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2800" dirty="0"/>
              <a:t>  </a:t>
            </a:r>
            <a:r>
              <a:rPr lang="en-US" altLang="zh-CN" sz="2800" dirty="0">
                <a:latin typeface="Georgia" panose="02040502050405020303" pitchFamily="18" charset="0"/>
              </a:rPr>
              <a:t>Overview</a:t>
            </a:r>
          </a:p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2800" dirty="0">
                <a:latin typeface="Georgia" panose="02040502050405020303" pitchFamily="18" charset="0"/>
              </a:rPr>
              <a:t>  Schedule</a:t>
            </a:r>
          </a:p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2800" dirty="0">
                <a:latin typeface="Georgia" panose="02040502050405020303" pitchFamily="18" charset="0"/>
              </a:rPr>
              <a:t>  Grading Policy</a:t>
            </a:r>
          </a:p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2800" dirty="0">
                <a:latin typeface="Georgia" panose="02040502050405020303" pitchFamily="18" charset="0"/>
              </a:rPr>
              <a:t>  FPGA Flow</a:t>
            </a:r>
          </a:p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2800" dirty="0">
                <a:latin typeface="Georgia" panose="02040502050405020303" pitchFamily="18" charset="0"/>
              </a:rPr>
              <a:t>  ASIC Flow</a:t>
            </a:r>
          </a:p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2800" dirty="0">
                <a:latin typeface="Georgia" panose="02040502050405020303" pitchFamily="18" charset="0"/>
              </a:rPr>
              <a:t>  Reference</a:t>
            </a:r>
          </a:p>
        </p:txBody>
      </p:sp>
    </p:spTree>
    <p:extLst>
      <p:ext uri="{BB962C8B-B14F-4D97-AF65-F5344CB8AC3E}">
        <p14:creationId xmlns:p14="http://schemas.microsoft.com/office/powerpoint/2010/main" val="172490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2ED8F96B-5837-4227-977E-13160118A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3B5320C-27B3-4E64-BD7A-34E8ADC712DF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79354E-E99A-465E-855A-BEC364AD3D15}"/>
              </a:ext>
            </a:extLst>
          </p:cNvPr>
          <p:cNvSpPr txBox="1"/>
          <p:nvPr/>
        </p:nvSpPr>
        <p:spPr>
          <a:xfrm>
            <a:off x="716869" y="255630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/>
              <a:t>Schedule</a:t>
            </a:r>
            <a:endParaRPr lang="zh-CN" altLang="en-US" sz="3600" b="1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330DCEC-3DEA-DD31-C46B-C4C66B7FC55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042160"/>
          <a:ext cx="8128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983202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98661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Date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Task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4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Nov. 14, 2022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Lab 6 continues (offline)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0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Nov. 15, 2022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Final Project Introduction (online)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9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Nov. 16, 2022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Final Project Topic Decision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24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Dec. 1, 2022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Milestone Check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4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Dec. 8, 2022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Presentation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6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Dec. 14, 2022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Report, Deliverables, and Slides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8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68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2ED8F96B-5837-4227-977E-13160118A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3B5320C-27B3-4E64-BD7A-34E8ADC712DF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79354E-E99A-465E-855A-BEC364AD3D15}"/>
              </a:ext>
            </a:extLst>
          </p:cNvPr>
          <p:cNvSpPr txBox="1"/>
          <p:nvPr/>
        </p:nvSpPr>
        <p:spPr>
          <a:xfrm>
            <a:off x="716869" y="255630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Grading Policy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0BFB47-B171-1350-BF46-01DFA0A6ACE3}"/>
              </a:ext>
            </a:extLst>
          </p:cNvPr>
          <p:cNvSpPr txBox="1"/>
          <p:nvPr/>
        </p:nvSpPr>
        <p:spPr>
          <a:xfrm>
            <a:off x="716869" y="1319103"/>
            <a:ext cx="591918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angal Pro" panose="020B0604020202020204" pitchFamily="2" charset="0"/>
              </a:rPr>
              <a:t>Milestone Check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angal Pro" panose="020B0604020202020204" pitchFamily="2" charset="0"/>
              </a:rPr>
              <a:t>Presentation &amp; slides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angal Pro" panose="020B0604020202020204" pitchFamily="2" charset="0"/>
              </a:rPr>
              <a:t>Report &amp; documentation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angal Pro" panose="020B0604020202020204" pitchFamily="2" charset="0"/>
              </a:rPr>
              <a:t>Implementation of base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angal Pro" panose="020B0604020202020204" pitchFamily="2" charset="0"/>
              </a:rPr>
              <a:t>Correctness and testing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angal Pro" panose="020B0604020202020204" pitchFamily="2" charset="0"/>
              </a:rPr>
              <a:t>Performance optimization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angal Pro" panose="020B0604020202020204" pitchFamily="2" charset="0"/>
              </a:rPr>
              <a:t>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angal Pro" panose="020B0604020202020204" pitchFamily="2" charset="0"/>
              </a:rPr>
              <a:t>Additional features (</a:t>
            </a:r>
            <a:r>
              <a:rPr lang="en-US" altLang="zh-CN" sz="2400" dirty="0" err="1">
                <a:latin typeface="Mangal Pro" panose="020B0604020202020204" pitchFamily="2" charset="0"/>
              </a:rPr>
              <a:t>upto</a:t>
            </a:r>
            <a:r>
              <a:rPr lang="en-US" altLang="zh-CN" sz="2400" dirty="0">
                <a:latin typeface="Mangal Pro" panose="020B0604020202020204" pitchFamily="2" charset="0"/>
              </a:rPr>
              <a:t> 15% bonus)</a:t>
            </a:r>
            <a:endParaRPr lang="zh-CN" altLang="en-US" sz="2400" dirty="0">
              <a:latin typeface="Mangal Pro" panose="020B0604020202020204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5436BB-F8EE-6686-9FCE-88920B42E422}"/>
              </a:ext>
            </a:extLst>
          </p:cNvPr>
          <p:cNvSpPr txBox="1"/>
          <p:nvPr/>
        </p:nvSpPr>
        <p:spPr>
          <a:xfrm>
            <a:off x="7403691" y="2379406"/>
            <a:ext cx="4001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Some seemingly easy topic can be difficult, vice versa</a:t>
            </a:r>
            <a:endParaRPr lang="zh-CN" altLang="en-US" sz="2400" b="1" dirty="0"/>
          </a:p>
        </p:txBody>
      </p:sp>
      <p:pic>
        <p:nvPicPr>
          <p:cNvPr id="10" name="图形 9" descr="警告 纯色填充">
            <a:extLst>
              <a:ext uri="{FF2B5EF4-FFF2-40B4-BE49-F238E27FC236}">
                <a16:creationId xmlns:a16="http://schemas.microsoft.com/office/drawing/2014/main" id="{72EA29B2-57D3-B490-BA94-78EEA7C71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9794" y="23377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EBF8AA2-CF40-1623-ACCC-8F4967377812}"/>
              </a:ext>
            </a:extLst>
          </p:cNvPr>
          <p:cNvSpPr/>
          <p:nvPr/>
        </p:nvSpPr>
        <p:spPr>
          <a:xfrm>
            <a:off x="4729010" y="3916842"/>
            <a:ext cx="3090269" cy="21494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242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FPGA Flow</a:t>
            </a:r>
            <a:endParaRPr lang="zh-CN" altLang="en-US" sz="36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7B948E0-A900-9E92-AA00-8669569E1CF9}"/>
              </a:ext>
            </a:extLst>
          </p:cNvPr>
          <p:cNvSpPr/>
          <p:nvPr/>
        </p:nvSpPr>
        <p:spPr>
          <a:xfrm>
            <a:off x="444907" y="1118208"/>
            <a:ext cx="2576052" cy="4072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Vitis HLS</a:t>
            </a:r>
            <a:endParaRPr lang="zh-CN" altLang="en-US" sz="28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B57E77E-61BD-051B-479A-AD6556E8C3E1}"/>
              </a:ext>
            </a:extLst>
          </p:cNvPr>
          <p:cNvSpPr/>
          <p:nvPr/>
        </p:nvSpPr>
        <p:spPr>
          <a:xfrm>
            <a:off x="4955770" y="4504273"/>
            <a:ext cx="2639962" cy="3190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Synthesis</a:t>
            </a:r>
            <a:endParaRPr lang="zh-CN" altLang="en-US" sz="20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26ED4FF-A8E8-3A81-4012-B5352B0377A5}"/>
              </a:ext>
            </a:extLst>
          </p:cNvPr>
          <p:cNvSpPr/>
          <p:nvPr/>
        </p:nvSpPr>
        <p:spPr>
          <a:xfrm>
            <a:off x="3527164" y="1117893"/>
            <a:ext cx="2546556" cy="1005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Verilog</a:t>
            </a: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SystemVerilog</a:t>
            </a:r>
          </a:p>
          <a:p>
            <a:pPr algn="ctr"/>
            <a:r>
              <a:rPr lang="en-US" altLang="zh-CN" sz="2000" dirty="0" err="1">
                <a:solidFill>
                  <a:sysClr val="windowText" lastClr="000000"/>
                </a:solidFill>
                <a:latin typeface="Verdana Pro" panose="020B0604020202020204" pitchFamily="34" charset="0"/>
              </a:rPr>
              <a:t>SystemC</a:t>
            </a:r>
            <a:endParaRPr lang="zh-CN" altLang="en-US" sz="20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EA7CE3F-F047-8EA2-568F-CF4CAA8A214C}"/>
              </a:ext>
            </a:extLst>
          </p:cNvPr>
          <p:cNvSpPr/>
          <p:nvPr/>
        </p:nvSpPr>
        <p:spPr>
          <a:xfrm>
            <a:off x="4955771" y="5062513"/>
            <a:ext cx="2639961" cy="3190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Implementation</a:t>
            </a:r>
            <a:endParaRPr lang="zh-CN" altLang="en-US" sz="20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3FE360C-1DE6-EA59-A259-A2F5C16B1BFD}"/>
              </a:ext>
            </a:extLst>
          </p:cNvPr>
          <p:cNvSpPr/>
          <p:nvPr/>
        </p:nvSpPr>
        <p:spPr>
          <a:xfrm>
            <a:off x="4955771" y="5603814"/>
            <a:ext cx="2639961" cy="3190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Bitstream</a:t>
            </a:r>
            <a:endParaRPr lang="zh-CN" altLang="en-US" sz="20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22E674F-C73F-CCAB-25C3-4564D479E220}"/>
              </a:ext>
            </a:extLst>
          </p:cNvPr>
          <p:cNvSpPr/>
          <p:nvPr/>
        </p:nvSpPr>
        <p:spPr>
          <a:xfrm>
            <a:off x="3931676" y="6160181"/>
            <a:ext cx="1594669" cy="422788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Vitis</a:t>
            </a:r>
            <a:endParaRPr lang="zh-CN" altLang="en-US" sz="24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BED8776-F7C3-0056-C667-38E463598742}"/>
              </a:ext>
            </a:extLst>
          </p:cNvPr>
          <p:cNvSpPr/>
          <p:nvPr/>
        </p:nvSpPr>
        <p:spPr>
          <a:xfrm>
            <a:off x="6798397" y="6154057"/>
            <a:ext cx="1594669" cy="422788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ysClr val="windowText" lastClr="000000"/>
                </a:solidFill>
                <a:latin typeface="Verdana Pro" panose="020B0604020202020204" pitchFamily="34" charset="0"/>
              </a:rPr>
              <a:t>Pynq</a:t>
            </a:r>
            <a:endParaRPr lang="zh-CN" altLang="en-US" sz="24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23774A8-4A75-784A-EF69-EE5BB0941F7A}"/>
              </a:ext>
            </a:extLst>
          </p:cNvPr>
          <p:cNvSpPr/>
          <p:nvPr/>
        </p:nvSpPr>
        <p:spPr>
          <a:xfrm>
            <a:off x="7987636" y="6435206"/>
            <a:ext cx="1998101" cy="3069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Lab 3 Section 6</a:t>
            </a:r>
            <a:endParaRPr lang="zh-CN" altLang="en-US" sz="16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74A394-F87F-A7B2-2C93-2A9F1D3DEE8A}"/>
              </a:ext>
            </a:extLst>
          </p:cNvPr>
          <p:cNvSpPr/>
          <p:nvPr/>
        </p:nvSpPr>
        <p:spPr>
          <a:xfrm>
            <a:off x="820565" y="3226819"/>
            <a:ext cx="1824733" cy="3212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HLS IP Core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E35A5C-3E80-084E-C17A-2AA391B16C6B}"/>
              </a:ext>
            </a:extLst>
          </p:cNvPr>
          <p:cNvSpPr/>
          <p:nvPr/>
        </p:nvSpPr>
        <p:spPr>
          <a:xfrm>
            <a:off x="1956308" y="3956838"/>
            <a:ext cx="2639962" cy="3190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Block Design</a:t>
            </a:r>
            <a:endParaRPr lang="zh-CN" altLang="en-US" sz="20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6E4BD03-4002-4DB6-0A98-D877B845F532}"/>
              </a:ext>
            </a:extLst>
          </p:cNvPr>
          <p:cNvSpPr/>
          <p:nvPr/>
        </p:nvSpPr>
        <p:spPr>
          <a:xfrm>
            <a:off x="444906" y="1727992"/>
            <a:ext cx="2576052" cy="3190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C Simulation</a:t>
            </a:r>
            <a:endParaRPr lang="zh-CN" altLang="en-US" sz="20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4A179B-417F-6B56-30E4-DE30D3957AE1}"/>
              </a:ext>
            </a:extLst>
          </p:cNvPr>
          <p:cNvSpPr/>
          <p:nvPr/>
        </p:nvSpPr>
        <p:spPr>
          <a:xfrm>
            <a:off x="6478406" y="1852899"/>
            <a:ext cx="2681751" cy="3190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MATLAB Simulation</a:t>
            </a:r>
            <a:endParaRPr lang="zh-CN" altLang="en-US" sz="20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02B99C-6B6F-87CF-DFC0-2A0601437159}"/>
              </a:ext>
            </a:extLst>
          </p:cNvPr>
          <p:cNvSpPr/>
          <p:nvPr/>
        </p:nvSpPr>
        <p:spPr>
          <a:xfrm>
            <a:off x="444906" y="2742937"/>
            <a:ext cx="2576052" cy="3190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C/RTL </a:t>
            </a:r>
            <a:r>
              <a:rPr lang="en-US" altLang="zh-CN" dirty="0" err="1">
                <a:solidFill>
                  <a:sysClr val="windowText" lastClr="000000"/>
                </a:solidFill>
                <a:latin typeface="Verdana Pro" panose="020B0604020202020204" pitchFamily="34" charset="0"/>
              </a:rPr>
              <a:t>Cosimulation</a:t>
            </a:r>
            <a:endParaRPr lang="zh-CN" altLang="en-US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35CE5D-A8F1-DA1B-36C0-AAFC97994CA3}"/>
              </a:ext>
            </a:extLst>
          </p:cNvPr>
          <p:cNvSpPr/>
          <p:nvPr/>
        </p:nvSpPr>
        <p:spPr>
          <a:xfrm>
            <a:off x="444905" y="2231186"/>
            <a:ext cx="2576052" cy="3190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C Synthesis</a:t>
            </a:r>
            <a:endParaRPr lang="zh-CN" altLang="en-US" sz="20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6CF617-AAD8-058D-2194-67D33E2F4964}"/>
              </a:ext>
            </a:extLst>
          </p:cNvPr>
          <p:cNvSpPr/>
          <p:nvPr/>
        </p:nvSpPr>
        <p:spPr>
          <a:xfrm>
            <a:off x="3888075" y="3230794"/>
            <a:ext cx="1824733" cy="3212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RTL IP Core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95062BC-8B48-267B-08C0-5D89022E8DBB}"/>
              </a:ext>
            </a:extLst>
          </p:cNvPr>
          <p:cNvSpPr/>
          <p:nvPr/>
        </p:nvSpPr>
        <p:spPr>
          <a:xfrm>
            <a:off x="6478406" y="1114980"/>
            <a:ext cx="2681751" cy="59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MATLAB Function</a:t>
            </a: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MATLAB Testbench</a:t>
            </a:r>
            <a:endParaRPr lang="zh-CN" altLang="en-US" sz="20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4E4AE5-12B0-9405-E292-1011D2F4861F}"/>
              </a:ext>
            </a:extLst>
          </p:cNvPr>
          <p:cNvSpPr/>
          <p:nvPr/>
        </p:nvSpPr>
        <p:spPr>
          <a:xfrm>
            <a:off x="9574342" y="1118208"/>
            <a:ext cx="2284080" cy="5950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Simulink</a:t>
            </a:r>
            <a:endParaRPr lang="zh-CN" altLang="en-US" sz="28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8273108-3BE1-1259-3A53-908B0D51A59C}"/>
              </a:ext>
            </a:extLst>
          </p:cNvPr>
          <p:cNvSpPr/>
          <p:nvPr/>
        </p:nvSpPr>
        <p:spPr>
          <a:xfrm>
            <a:off x="8212301" y="2372041"/>
            <a:ext cx="2284080" cy="3357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Simulink model</a:t>
            </a:r>
            <a:endParaRPr lang="zh-CN" altLang="en-US" sz="20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36974D6-C994-972C-DADB-D1C932A684E8}"/>
              </a:ext>
            </a:extLst>
          </p:cNvPr>
          <p:cNvSpPr/>
          <p:nvPr/>
        </p:nvSpPr>
        <p:spPr>
          <a:xfrm>
            <a:off x="10923548" y="1650763"/>
            <a:ext cx="1141350" cy="5186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Lab 1 Section 5</a:t>
            </a:r>
            <a:endParaRPr lang="zh-CN" altLang="en-US" sz="16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607298A-5833-69F3-3E59-0E9429E2F7C3}"/>
              </a:ext>
            </a:extLst>
          </p:cNvPr>
          <p:cNvSpPr/>
          <p:nvPr/>
        </p:nvSpPr>
        <p:spPr>
          <a:xfrm>
            <a:off x="8066315" y="2875850"/>
            <a:ext cx="2576052" cy="4072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HDL Coder</a:t>
            </a:r>
            <a:endParaRPr lang="zh-CN" altLang="en-US" sz="28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BEF6B81-76AB-DFE9-B494-F45EC8477614}"/>
              </a:ext>
            </a:extLst>
          </p:cNvPr>
          <p:cNvSpPr/>
          <p:nvPr/>
        </p:nvSpPr>
        <p:spPr>
          <a:xfrm>
            <a:off x="7871653" y="3959595"/>
            <a:ext cx="1409097" cy="6013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HDL Simulation</a:t>
            </a:r>
            <a:endParaRPr lang="zh-CN" altLang="en-US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148E81-211B-4DF1-A794-86555F36F877}"/>
              </a:ext>
            </a:extLst>
          </p:cNvPr>
          <p:cNvSpPr/>
          <p:nvPr/>
        </p:nvSpPr>
        <p:spPr>
          <a:xfrm>
            <a:off x="8441974" y="3466152"/>
            <a:ext cx="1824733" cy="3212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HDL Code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50F56F0-B993-6172-4CEC-67C7A56F594A}"/>
              </a:ext>
            </a:extLst>
          </p:cNvPr>
          <p:cNvSpPr/>
          <p:nvPr/>
        </p:nvSpPr>
        <p:spPr>
          <a:xfrm>
            <a:off x="9574342" y="3956837"/>
            <a:ext cx="1909735" cy="6041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Verdana Pro" panose="020B0604020202020204" pitchFamily="34" charset="0"/>
              </a:rPr>
              <a:t>Cosimulation</a:t>
            </a:r>
            <a:endParaRPr lang="zh-CN" altLang="en-US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A69BDDA-5FA5-0370-D035-889C33A29D7B}"/>
              </a:ext>
            </a:extLst>
          </p:cNvPr>
          <p:cNvSpPr/>
          <p:nvPr/>
        </p:nvSpPr>
        <p:spPr>
          <a:xfrm>
            <a:off x="2329566" y="4503146"/>
            <a:ext cx="1893446" cy="3212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HDL Wrapper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FA03564-C867-29A3-CB46-5DB299AD8471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 flipH="1">
            <a:off x="1732932" y="1525447"/>
            <a:ext cx="1" cy="20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D84DEFE-ADE6-9D2F-0C92-CFFFA7249CC7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flipH="1">
            <a:off x="1732931" y="2047030"/>
            <a:ext cx="1" cy="18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B3C665C-8085-7DDC-4A21-F0FEC5C95E22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>
            <a:off x="1732931" y="2550224"/>
            <a:ext cx="1" cy="19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187514E-F7B0-8C36-33E2-E19ADC34EFF1}"/>
              </a:ext>
            </a:extLst>
          </p:cNvPr>
          <p:cNvCxnSpPr>
            <a:stCxn id="18" idx="2"/>
            <a:endCxn id="2" idx="0"/>
          </p:cNvCxnSpPr>
          <p:nvPr/>
        </p:nvCxnSpPr>
        <p:spPr>
          <a:xfrm>
            <a:off x="1732932" y="3061975"/>
            <a:ext cx="0" cy="16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8DAD387-CAF1-A6C8-0EE3-689DD1641DDC}"/>
              </a:ext>
            </a:extLst>
          </p:cNvPr>
          <p:cNvCxnSpPr>
            <a:stCxn id="34" idx="2"/>
            <a:endCxn id="20" idx="0"/>
          </p:cNvCxnSpPr>
          <p:nvPr/>
        </p:nvCxnSpPr>
        <p:spPr>
          <a:xfrm>
            <a:off x="4800442" y="2122913"/>
            <a:ext cx="0" cy="110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E4F4BA5-A44D-F8EB-1CE1-992A70AC6537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1732932" y="3548111"/>
            <a:ext cx="1543357" cy="40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3558EBE-CC30-4AEF-D7B5-7AEC1D3C6790}"/>
              </a:ext>
            </a:extLst>
          </p:cNvPr>
          <p:cNvCxnSpPr>
            <a:stCxn id="20" idx="2"/>
            <a:endCxn id="10" idx="0"/>
          </p:cNvCxnSpPr>
          <p:nvPr/>
        </p:nvCxnSpPr>
        <p:spPr>
          <a:xfrm flipH="1">
            <a:off x="3276289" y="3552086"/>
            <a:ext cx="1524153" cy="40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78FE98C-A8EA-C660-7520-3AE188F1BF2C}"/>
              </a:ext>
            </a:extLst>
          </p:cNvPr>
          <p:cNvCxnSpPr/>
          <p:nvPr/>
        </p:nvCxnSpPr>
        <p:spPr>
          <a:xfrm>
            <a:off x="7819282" y="1713263"/>
            <a:ext cx="0" cy="13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B8A7CD0-BA40-07E6-72F1-957D3FCC116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9354341" y="1713263"/>
            <a:ext cx="1362041" cy="65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0C8E93E-0893-606B-38FE-C4880053BB29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819282" y="2171937"/>
            <a:ext cx="1535059" cy="20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60D2794-8046-B9EC-B844-6FF8DE31D5C6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9354341" y="2707769"/>
            <a:ext cx="0" cy="16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204F91E-33E7-260C-9D70-F19E00E742B9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9354341" y="3283089"/>
            <a:ext cx="0" cy="18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1427C4ED-56DF-8F20-9219-6B3380868458}"/>
              </a:ext>
            </a:extLst>
          </p:cNvPr>
          <p:cNvCxnSpPr>
            <a:stCxn id="28" idx="2"/>
            <a:endCxn id="33" idx="3"/>
          </p:cNvCxnSpPr>
          <p:nvPr/>
        </p:nvCxnSpPr>
        <p:spPr>
          <a:xfrm rot="5400000">
            <a:off x="8036863" y="3346314"/>
            <a:ext cx="876348" cy="17586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8923793-0B10-8AF0-69F2-9A92AFC71A32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 flipH="1">
            <a:off x="8576202" y="3787444"/>
            <a:ext cx="778139" cy="1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9DFD40E-A3E4-CF2C-E6E1-985088D5B6F7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9354341" y="3787444"/>
            <a:ext cx="1174869" cy="16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FED274D-50F9-A5E8-9FB5-85C7650602B5}"/>
              </a:ext>
            </a:extLst>
          </p:cNvPr>
          <p:cNvCxnSpPr>
            <a:stCxn id="10" idx="2"/>
            <a:endCxn id="32" idx="0"/>
          </p:cNvCxnSpPr>
          <p:nvPr/>
        </p:nvCxnSpPr>
        <p:spPr>
          <a:xfrm>
            <a:off x="3276289" y="4275876"/>
            <a:ext cx="0" cy="22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7CEA41-2B7E-4D7D-BC19-0647D7AD18EF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4223012" y="4663792"/>
            <a:ext cx="732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EB8D902-2465-7758-F903-0CC16DD3406D}"/>
              </a:ext>
            </a:extLst>
          </p:cNvPr>
          <p:cNvCxnSpPr>
            <a:stCxn id="33" idx="2"/>
            <a:endCxn id="72" idx="0"/>
          </p:cNvCxnSpPr>
          <p:nvPr/>
        </p:nvCxnSpPr>
        <p:spPr>
          <a:xfrm>
            <a:off x="6275751" y="4823311"/>
            <a:ext cx="1" cy="23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1E6BE5-2CE0-3A6F-6774-DF159369F5BA}"/>
              </a:ext>
            </a:extLst>
          </p:cNvPr>
          <p:cNvCxnSpPr>
            <a:stCxn id="72" idx="2"/>
            <a:endCxn id="81" idx="0"/>
          </p:cNvCxnSpPr>
          <p:nvPr/>
        </p:nvCxnSpPr>
        <p:spPr>
          <a:xfrm>
            <a:off x="6275752" y="5381551"/>
            <a:ext cx="0" cy="22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C2EB9A4-8E78-50BF-EDF3-1D6637EB9E0C}"/>
              </a:ext>
            </a:extLst>
          </p:cNvPr>
          <p:cNvCxnSpPr>
            <a:stCxn id="81" idx="2"/>
            <a:endCxn id="83" idx="0"/>
          </p:cNvCxnSpPr>
          <p:nvPr/>
        </p:nvCxnSpPr>
        <p:spPr>
          <a:xfrm flipH="1">
            <a:off x="4729011" y="5922851"/>
            <a:ext cx="1546741" cy="23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062E52F1-4FB5-F889-0665-BD3ABAB9726D}"/>
              </a:ext>
            </a:extLst>
          </p:cNvPr>
          <p:cNvCxnSpPr>
            <a:stCxn id="81" idx="2"/>
            <a:endCxn id="84" idx="0"/>
          </p:cNvCxnSpPr>
          <p:nvPr/>
        </p:nvCxnSpPr>
        <p:spPr>
          <a:xfrm>
            <a:off x="6275752" y="5922851"/>
            <a:ext cx="1319980" cy="23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25E5326-B78C-585F-76C1-C6DEE9D3D2FF}"/>
              </a:ext>
            </a:extLst>
          </p:cNvPr>
          <p:cNvSpPr txBox="1"/>
          <p:nvPr/>
        </p:nvSpPr>
        <p:spPr>
          <a:xfrm>
            <a:off x="5573483" y="399478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ysClr val="windowText" lastClr="000000"/>
                </a:solidFill>
                <a:latin typeface="Verdana Pro" panose="020B0604020202020204" pitchFamily="34" charset="0"/>
              </a:rPr>
              <a:t>Vivado</a:t>
            </a:r>
            <a:endParaRPr lang="zh-CN" altLang="en-US" sz="24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6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227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ASIC Flow</a:t>
            </a:r>
            <a:endParaRPr lang="zh-CN" altLang="en-US" sz="3600" b="1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2A7D462-8E09-451A-A05E-45B383B63643}"/>
              </a:ext>
            </a:extLst>
          </p:cNvPr>
          <p:cNvGrpSpPr/>
          <p:nvPr/>
        </p:nvGrpSpPr>
        <p:grpSpPr>
          <a:xfrm>
            <a:off x="990627" y="1701322"/>
            <a:ext cx="9903493" cy="4073105"/>
            <a:chOff x="2170498" y="2219539"/>
            <a:chExt cx="9903493" cy="4073105"/>
          </a:xfrm>
        </p:grpSpPr>
        <p:sp>
          <p:nvSpPr>
            <p:cNvPr id="3" name="箭头: 右 2">
              <a:extLst>
                <a:ext uri="{FF2B5EF4-FFF2-40B4-BE49-F238E27FC236}">
                  <a16:creationId xmlns:a16="http://schemas.microsoft.com/office/drawing/2014/main" id="{912857B4-A1B3-698D-85C9-5081118D64FD}"/>
                </a:ext>
              </a:extLst>
            </p:cNvPr>
            <p:cNvSpPr/>
            <p:nvPr/>
          </p:nvSpPr>
          <p:spPr>
            <a:xfrm>
              <a:off x="4129547" y="3102077"/>
              <a:ext cx="6154994" cy="319056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EBF7BFC-00AC-D638-6FC3-52BE0CD6C89C}"/>
                </a:ext>
              </a:extLst>
            </p:cNvPr>
            <p:cNvGrpSpPr/>
            <p:nvPr/>
          </p:nvGrpSpPr>
          <p:grpSpPr>
            <a:xfrm>
              <a:off x="2170498" y="4043514"/>
              <a:ext cx="1435510" cy="1307691"/>
              <a:chOff x="2939845" y="3598606"/>
              <a:chExt cx="1435510" cy="1307691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7E70B6BA-ED69-5C25-C1B1-9EE63AEBE2FF}"/>
                  </a:ext>
                </a:extLst>
              </p:cNvPr>
              <p:cNvSpPr/>
              <p:nvPr/>
            </p:nvSpPr>
            <p:spPr>
              <a:xfrm>
                <a:off x="3244645" y="3903406"/>
                <a:ext cx="1130710" cy="100289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3E346BBD-1248-B981-49AC-F77425285B95}"/>
                  </a:ext>
                </a:extLst>
              </p:cNvPr>
              <p:cNvSpPr/>
              <p:nvPr/>
            </p:nvSpPr>
            <p:spPr>
              <a:xfrm>
                <a:off x="3092245" y="3751006"/>
                <a:ext cx="1130710" cy="100289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6B6D2DD1-56F4-A559-9816-3413F2E4D7B3}"/>
                  </a:ext>
                </a:extLst>
              </p:cNvPr>
              <p:cNvSpPr/>
              <p:nvPr/>
            </p:nvSpPr>
            <p:spPr>
              <a:xfrm>
                <a:off x="2939845" y="3598606"/>
                <a:ext cx="1130710" cy="100289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0000"/>
                    </a:solidFill>
                  </a:rPr>
                  <a:t>Design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B503B3-2B19-1559-7167-05B7D6EDA0D6}"/>
                </a:ext>
              </a:extLst>
            </p:cNvPr>
            <p:cNvGrpSpPr/>
            <p:nvPr/>
          </p:nvGrpSpPr>
          <p:grpSpPr>
            <a:xfrm>
              <a:off x="4768647" y="2219540"/>
              <a:ext cx="1435510" cy="1307691"/>
              <a:chOff x="2939845" y="3598606"/>
              <a:chExt cx="1435510" cy="130769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B7F5AA0E-54FE-96D9-1CF8-1B7BC5DECF43}"/>
                  </a:ext>
                </a:extLst>
              </p:cNvPr>
              <p:cNvSpPr/>
              <p:nvPr/>
            </p:nvSpPr>
            <p:spPr>
              <a:xfrm>
                <a:off x="3244645" y="3903406"/>
                <a:ext cx="1130710" cy="100289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CBF01B0A-F11C-1484-D673-B74F4A7C87E2}"/>
                  </a:ext>
                </a:extLst>
              </p:cNvPr>
              <p:cNvSpPr/>
              <p:nvPr/>
            </p:nvSpPr>
            <p:spPr>
              <a:xfrm>
                <a:off x="3092245" y="3751006"/>
                <a:ext cx="1130710" cy="100289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0FAC9425-6DD1-1FEC-A6A0-5A9520603C9E}"/>
                  </a:ext>
                </a:extLst>
              </p:cNvPr>
              <p:cNvSpPr/>
              <p:nvPr/>
            </p:nvSpPr>
            <p:spPr>
              <a:xfrm>
                <a:off x="2939845" y="3598606"/>
                <a:ext cx="1130710" cy="100289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0000"/>
                    </a:solidFill>
                  </a:rPr>
                  <a:t>PDK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319F178-A52B-2C7A-1DB4-90B993BB61FD}"/>
                </a:ext>
              </a:extLst>
            </p:cNvPr>
            <p:cNvGrpSpPr/>
            <p:nvPr/>
          </p:nvGrpSpPr>
          <p:grpSpPr>
            <a:xfrm>
              <a:off x="6661360" y="2219539"/>
              <a:ext cx="1607568" cy="1307691"/>
              <a:chOff x="2939845" y="3598606"/>
              <a:chExt cx="1435510" cy="1307691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7B65AE4A-B756-5BED-20B1-F63012C4E46D}"/>
                  </a:ext>
                </a:extLst>
              </p:cNvPr>
              <p:cNvSpPr/>
              <p:nvPr/>
            </p:nvSpPr>
            <p:spPr>
              <a:xfrm>
                <a:off x="3244645" y="3903406"/>
                <a:ext cx="1130710" cy="100289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506EC735-9ECC-B95E-E976-B74366A460B7}"/>
                  </a:ext>
                </a:extLst>
              </p:cNvPr>
              <p:cNvSpPr/>
              <p:nvPr/>
            </p:nvSpPr>
            <p:spPr>
              <a:xfrm>
                <a:off x="3092245" y="3751006"/>
                <a:ext cx="1130710" cy="100289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0AEA3BE6-410F-2B09-2425-35C875094C7E}"/>
                  </a:ext>
                </a:extLst>
              </p:cNvPr>
              <p:cNvSpPr/>
              <p:nvPr/>
            </p:nvSpPr>
            <p:spPr>
              <a:xfrm>
                <a:off x="2939845" y="3598606"/>
                <a:ext cx="1130710" cy="100289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0000"/>
                    </a:solidFill>
                  </a:rPr>
                  <a:t>Design Libraries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D5AB672-996D-21BF-392E-A63B02A827AA}"/>
                </a:ext>
              </a:extLst>
            </p:cNvPr>
            <p:cNvSpPr/>
            <p:nvPr/>
          </p:nvSpPr>
          <p:spPr>
            <a:xfrm>
              <a:off x="4281947" y="4016478"/>
              <a:ext cx="1305232" cy="100289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Synthesis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1EC3140-FA9E-76E8-8651-AA1094541F09}"/>
                </a:ext>
              </a:extLst>
            </p:cNvPr>
            <p:cNvSpPr txBox="1"/>
            <p:nvPr/>
          </p:nvSpPr>
          <p:spPr>
            <a:xfrm>
              <a:off x="4576933" y="4711591"/>
              <a:ext cx="7152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Tool A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9A36AFB3-3AC0-8814-FB63-446162682A7C}"/>
                </a:ext>
              </a:extLst>
            </p:cNvPr>
            <p:cNvSpPr/>
            <p:nvPr/>
          </p:nvSpPr>
          <p:spPr>
            <a:xfrm>
              <a:off x="5803468" y="4016478"/>
              <a:ext cx="1983260" cy="100289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Physical Implementation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ED36B8C-396C-E794-6F9D-88B2967DA110}"/>
                </a:ext>
              </a:extLst>
            </p:cNvPr>
            <p:cNvSpPr txBox="1"/>
            <p:nvPr/>
          </p:nvSpPr>
          <p:spPr>
            <a:xfrm>
              <a:off x="6497577" y="4737015"/>
              <a:ext cx="7152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Tool B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F7F5224-64A6-A2BC-CE68-2BC603722A83}"/>
                </a:ext>
              </a:extLst>
            </p:cNvPr>
            <p:cNvSpPr/>
            <p:nvPr/>
          </p:nvSpPr>
          <p:spPr>
            <a:xfrm>
              <a:off x="8003017" y="4016478"/>
              <a:ext cx="1479986" cy="100289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Verification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048ADA1-9165-398B-A023-2337BEB4A4F3}"/>
                </a:ext>
              </a:extLst>
            </p:cNvPr>
            <p:cNvSpPr txBox="1"/>
            <p:nvPr/>
          </p:nvSpPr>
          <p:spPr>
            <a:xfrm>
              <a:off x="8472757" y="4711591"/>
              <a:ext cx="7152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Tool C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BCCE76B-C97D-ED2D-842A-DB1F5F7FDFDA}"/>
                </a:ext>
              </a:extLst>
            </p:cNvPr>
            <p:cNvGrpSpPr/>
            <p:nvPr/>
          </p:nvGrpSpPr>
          <p:grpSpPr>
            <a:xfrm>
              <a:off x="10638481" y="4057745"/>
              <a:ext cx="1435510" cy="1307691"/>
              <a:chOff x="2939845" y="3598606"/>
              <a:chExt cx="1435510" cy="1307691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119A1893-D0EC-84B8-7D30-2132E66E2A48}"/>
                  </a:ext>
                </a:extLst>
              </p:cNvPr>
              <p:cNvSpPr/>
              <p:nvPr/>
            </p:nvSpPr>
            <p:spPr>
              <a:xfrm>
                <a:off x="3244645" y="3903406"/>
                <a:ext cx="1130710" cy="100289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4C7F72D5-65CB-3C6B-0A12-F88DB781E980}"/>
                  </a:ext>
                </a:extLst>
              </p:cNvPr>
              <p:cNvSpPr/>
              <p:nvPr/>
            </p:nvSpPr>
            <p:spPr>
              <a:xfrm>
                <a:off x="3092245" y="3751006"/>
                <a:ext cx="1130710" cy="100289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112E125A-04D3-B63D-68CB-049FE9F24655}"/>
                  </a:ext>
                </a:extLst>
              </p:cNvPr>
              <p:cNvSpPr/>
              <p:nvPr/>
            </p:nvSpPr>
            <p:spPr>
              <a:xfrm>
                <a:off x="2939845" y="3598606"/>
                <a:ext cx="1130710" cy="100289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</a:rPr>
                  <a:t>Layout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214B0A2-57EA-9F22-FDDB-32DE104A2D07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3617008" y="4697361"/>
              <a:ext cx="512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2AC4064-64C6-C831-1B3A-5C94F1FEEAF7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10284541" y="4697359"/>
              <a:ext cx="35394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9CFD450-280E-EA72-AF5E-505DE9473FB4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2" y="3527230"/>
              <a:ext cx="0" cy="325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B17C6FD-481B-FE67-2AD5-1B0DB3628AE2}"/>
                </a:ext>
              </a:extLst>
            </p:cNvPr>
            <p:cNvCxnSpPr>
              <a:cxnSpLocks/>
            </p:cNvCxnSpPr>
            <p:nvPr/>
          </p:nvCxnSpPr>
          <p:spPr>
            <a:xfrm>
              <a:off x="7465143" y="3527230"/>
              <a:ext cx="0" cy="325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FD818C-A333-15AE-973F-D9952ACE0F0D}"/>
                </a:ext>
              </a:extLst>
            </p:cNvPr>
            <p:cNvSpPr txBox="1"/>
            <p:nvPr/>
          </p:nvSpPr>
          <p:spPr>
            <a:xfrm>
              <a:off x="5739356" y="5095795"/>
              <a:ext cx="2231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RTL-to-GDS Flow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5380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3C1CEBF5-6AD7-4AA2-4C7A-80FC70A52963}"/>
              </a:ext>
            </a:extLst>
          </p:cNvPr>
          <p:cNvSpPr/>
          <p:nvPr/>
        </p:nvSpPr>
        <p:spPr>
          <a:xfrm>
            <a:off x="1503892" y="2883598"/>
            <a:ext cx="9184215" cy="22217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227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ASIC Flow</a:t>
            </a:r>
            <a:endParaRPr lang="zh-CN" altLang="en-US" sz="36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7F7BF9F-8225-19AE-E2FF-3869111B582D}"/>
              </a:ext>
            </a:extLst>
          </p:cNvPr>
          <p:cNvSpPr/>
          <p:nvPr/>
        </p:nvSpPr>
        <p:spPr>
          <a:xfrm>
            <a:off x="4699819" y="1172922"/>
            <a:ext cx="2792362" cy="375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Verilog Design</a:t>
            </a:r>
            <a:endParaRPr lang="zh-CN" altLang="en-US" sz="20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2CD80E-AAFE-7F16-5262-664DC7C20798}"/>
              </a:ext>
            </a:extLst>
          </p:cNvPr>
          <p:cNvSpPr/>
          <p:nvPr/>
        </p:nvSpPr>
        <p:spPr>
          <a:xfrm>
            <a:off x="4699819" y="1738277"/>
            <a:ext cx="2792362" cy="3751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RTL Simulation</a:t>
            </a:r>
            <a:endParaRPr lang="zh-CN" altLang="en-US" sz="20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FBB9D0C-7D00-ED0F-F765-DC6E44E8E2DE}"/>
              </a:ext>
            </a:extLst>
          </p:cNvPr>
          <p:cNvSpPr/>
          <p:nvPr/>
        </p:nvSpPr>
        <p:spPr>
          <a:xfrm>
            <a:off x="4699819" y="2303632"/>
            <a:ext cx="2792362" cy="3751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Synthesis</a:t>
            </a:r>
            <a:endParaRPr lang="zh-CN" altLang="en-US" sz="20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C56E86B-DA61-179D-213B-371542898267}"/>
              </a:ext>
            </a:extLst>
          </p:cNvPr>
          <p:cNvSpPr/>
          <p:nvPr/>
        </p:nvSpPr>
        <p:spPr>
          <a:xfrm>
            <a:off x="1662093" y="3818785"/>
            <a:ext cx="1612491" cy="3751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Floorplan</a:t>
            </a:r>
            <a:endParaRPr lang="zh-CN" altLang="en-US" sz="20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1444888-B18B-B763-1DDF-5CE5C26DA224}"/>
              </a:ext>
            </a:extLst>
          </p:cNvPr>
          <p:cNvSpPr/>
          <p:nvPr/>
        </p:nvSpPr>
        <p:spPr>
          <a:xfrm>
            <a:off x="3510558" y="3818785"/>
            <a:ext cx="1514168" cy="3751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Placement</a:t>
            </a:r>
            <a:endParaRPr lang="zh-CN" altLang="en-US" sz="20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FD24689-A961-F5EB-9D0B-BE07E7EB99D0}"/>
              </a:ext>
            </a:extLst>
          </p:cNvPr>
          <p:cNvSpPr/>
          <p:nvPr/>
        </p:nvSpPr>
        <p:spPr>
          <a:xfrm>
            <a:off x="5260700" y="3816038"/>
            <a:ext cx="717755" cy="3751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CTS</a:t>
            </a:r>
            <a:endParaRPr lang="zh-CN" altLang="en-US" sz="20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A0BA30-73A5-F01D-A7CC-4F24509C5B79}"/>
              </a:ext>
            </a:extLst>
          </p:cNvPr>
          <p:cNvSpPr/>
          <p:nvPr/>
        </p:nvSpPr>
        <p:spPr>
          <a:xfrm>
            <a:off x="6209513" y="3816038"/>
            <a:ext cx="1170039" cy="3751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Routing</a:t>
            </a:r>
            <a:endParaRPr lang="zh-CN" altLang="en-US" sz="20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C58F7A6-4063-9984-4B71-C670B56FDBFA}"/>
              </a:ext>
            </a:extLst>
          </p:cNvPr>
          <p:cNvSpPr/>
          <p:nvPr/>
        </p:nvSpPr>
        <p:spPr>
          <a:xfrm>
            <a:off x="4699819" y="6364842"/>
            <a:ext cx="2792362" cy="375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GDS Layout</a:t>
            </a:r>
            <a:endParaRPr lang="zh-CN" altLang="en-US" sz="20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DFB07BF-E403-ED68-FD7B-FB4FCE1101DE}"/>
              </a:ext>
            </a:extLst>
          </p:cNvPr>
          <p:cNvGrpSpPr/>
          <p:nvPr/>
        </p:nvGrpSpPr>
        <p:grpSpPr>
          <a:xfrm>
            <a:off x="7610610" y="3343802"/>
            <a:ext cx="2900516" cy="1690014"/>
            <a:chOff x="6617110" y="3452257"/>
            <a:chExt cx="2900516" cy="169001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5449177-363E-DD60-528B-613821083213}"/>
                </a:ext>
              </a:extLst>
            </p:cNvPr>
            <p:cNvSpPr/>
            <p:nvPr/>
          </p:nvSpPr>
          <p:spPr>
            <a:xfrm>
              <a:off x="6617110" y="3452257"/>
              <a:ext cx="2900516" cy="16900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ysClr val="windowText" lastClr="000000"/>
                </a:solidFill>
                <a:latin typeface="Verdana Pro" panose="020B0604020202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7568244-6892-1CD7-4B88-CDD8DFF121CE}"/>
                </a:ext>
              </a:extLst>
            </p:cNvPr>
            <p:cNvSpPr/>
            <p:nvPr/>
          </p:nvSpPr>
          <p:spPr>
            <a:xfrm>
              <a:off x="6808839" y="3841021"/>
              <a:ext cx="2418736" cy="3751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Verdana Pro" panose="020B0604020202020204" pitchFamily="34" charset="0"/>
                </a:rPr>
                <a:t>Parasitic Extraction</a:t>
              </a:r>
              <a:endParaRPr lang="zh-CN" altLang="en-US" dirty="0">
                <a:solidFill>
                  <a:sysClr val="windowText" lastClr="000000"/>
                </a:solidFill>
                <a:latin typeface="Verdana Pro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11B8C4-B477-0B78-F54F-C84D580DB315}"/>
                </a:ext>
              </a:extLst>
            </p:cNvPr>
            <p:cNvSpPr/>
            <p:nvPr/>
          </p:nvSpPr>
          <p:spPr>
            <a:xfrm>
              <a:off x="6808839" y="4266063"/>
              <a:ext cx="2418736" cy="3751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Verdana Pro" panose="020B0604020202020204" pitchFamily="34" charset="0"/>
                </a:rPr>
                <a:t>Timing Signoff</a:t>
              </a:r>
              <a:endParaRPr lang="zh-CN" altLang="en-US" dirty="0">
                <a:solidFill>
                  <a:sysClr val="windowText" lastClr="000000"/>
                </a:solidFill>
                <a:latin typeface="Verdana Pro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751B6C8-4C84-2A6A-97BD-48E0466FA308}"/>
                </a:ext>
              </a:extLst>
            </p:cNvPr>
            <p:cNvSpPr/>
            <p:nvPr/>
          </p:nvSpPr>
          <p:spPr>
            <a:xfrm>
              <a:off x="6808839" y="4689053"/>
              <a:ext cx="2418736" cy="3751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Verdana Pro" panose="020B0604020202020204" pitchFamily="34" charset="0"/>
                </a:rPr>
                <a:t>Dummy Metal Fill</a:t>
              </a:r>
              <a:endParaRPr lang="zh-CN" altLang="en-US" dirty="0">
                <a:solidFill>
                  <a:sysClr val="windowText" lastClr="000000"/>
                </a:solidFill>
                <a:latin typeface="Verdana Pro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D2E5076-FB2C-98D7-350D-956197EE3EC8}"/>
                </a:ext>
              </a:extLst>
            </p:cNvPr>
            <p:cNvSpPr txBox="1"/>
            <p:nvPr/>
          </p:nvSpPr>
          <p:spPr>
            <a:xfrm>
              <a:off x="7602336" y="3452257"/>
              <a:ext cx="930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ysClr val="windowText" lastClr="000000"/>
                  </a:solidFill>
                  <a:latin typeface="Verdana Pro" panose="020B0604020202020204" pitchFamily="34" charset="0"/>
                </a:rPr>
                <a:t>Finish</a:t>
              </a:r>
              <a:endParaRPr lang="zh-CN" altLang="en-US" sz="2000" dirty="0">
                <a:solidFill>
                  <a:sysClr val="windowText" lastClr="000000"/>
                </a:solidFill>
                <a:latin typeface="Verdana Pro" panose="020B0604020202020204" pitchFamily="34" charset="0"/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1BA70111-A59D-FDFF-D6CA-1D54F8EEA014}"/>
              </a:ext>
            </a:extLst>
          </p:cNvPr>
          <p:cNvSpPr txBox="1"/>
          <p:nvPr/>
        </p:nvSpPr>
        <p:spPr>
          <a:xfrm>
            <a:off x="4097696" y="2867526"/>
            <a:ext cx="399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Physical Implementation</a:t>
            </a:r>
            <a:endParaRPr lang="zh-CN" altLang="en-US" sz="24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2B9E5E7-EEA6-4E4B-3823-B188B72C06F3}"/>
              </a:ext>
            </a:extLst>
          </p:cNvPr>
          <p:cNvGrpSpPr/>
          <p:nvPr/>
        </p:nvGrpSpPr>
        <p:grpSpPr>
          <a:xfrm>
            <a:off x="2536943" y="5290148"/>
            <a:ext cx="7114081" cy="971233"/>
            <a:chOff x="2652472" y="5333742"/>
            <a:chExt cx="7114081" cy="97123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7D4C763-C11B-5D21-0D62-063DCF8BE3AC}"/>
                </a:ext>
              </a:extLst>
            </p:cNvPr>
            <p:cNvSpPr/>
            <p:nvPr/>
          </p:nvSpPr>
          <p:spPr>
            <a:xfrm>
              <a:off x="2652472" y="5333742"/>
              <a:ext cx="7114081" cy="9712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ysClr val="windowText" lastClr="000000"/>
                </a:solidFill>
                <a:latin typeface="Verdana Pro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02ADF1-90F9-BE44-B549-C25FC45C03E9}"/>
                </a:ext>
              </a:extLst>
            </p:cNvPr>
            <p:cNvSpPr/>
            <p:nvPr/>
          </p:nvSpPr>
          <p:spPr>
            <a:xfrm>
              <a:off x="2807551" y="5774251"/>
              <a:ext cx="1612491" cy="3751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ysClr val="windowText" lastClr="000000"/>
                  </a:solidFill>
                  <a:latin typeface="Verdana Pro" panose="020B0604020202020204" pitchFamily="34" charset="0"/>
                </a:rPr>
                <a:t>DRC</a:t>
              </a:r>
              <a:endParaRPr lang="zh-CN" altLang="en-US" sz="2000" dirty="0">
                <a:solidFill>
                  <a:sysClr val="windowText" lastClr="000000"/>
                </a:solidFill>
                <a:latin typeface="Verdana Pro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008B0A5-5EBC-509F-C055-516D86A1982F}"/>
                </a:ext>
              </a:extLst>
            </p:cNvPr>
            <p:cNvSpPr/>
            <p:nvPr/>
          </p:nvSpPr>
          <p:spPr>
            <a:xfrm>
              <a:off x="4674561" y="5773567"/>
              <a:ext cx="1612491" cy="3751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ysClr val="windowText" lastClr="000000"/>
                  </a:solidFill>
                  <a:latin typeface="Verdana Pro" panose="020B0604020202020204" pitchFamily="34" charset="0"/>
                </a:rPr>
                <a:t>LVS</a:t>
              </a:r>
              <a:endParaRPr lang="zh-CN" altLang="en-US" sz="2000" dirty="0">
                <a:solidFill>
                  <a:sysClr val="windowText" lastClr="000000"/>
                </a:solidFill>
                <a:latin typeface="Verdana Pro" panose="020B0604020202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A92F74D-A67F-44F7-D0E0-82076D35F503}"/>
                </a:ext>
              </a:extLst>
            </p:cNvPr>
            <p:cNvSpPr/>
            <p:nvPr/>
          </p:nvSpPr>
          <p:spPr>
            <a:xfrm>
              <a:off x="6541571" y="5685078"/>
              <a:ext cx="2997957" cy="5764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ysClr val="windowText" lastClr="000000"/>
                  </a:solidFill>
                  <a:latin typeface="Verdana Pro" panose="020B0604020202020204" pitchFamily="34" charset="0"/>
                </a:rPr>
                <a:t>Back-annotated Simulation</a:t>
              </a:r>
              <a:endParaRPr lang="zh-CN" altLang="en-US" sz="2000" dirty="0">
                <a:solidFill>
                  <a:sysClr val="windowText" lastClr="000000"/>
                </a:solidFill>
                <a:latin typeface="Verdana Pro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26796D3-90E5-5D30-61DC-669F98C5BE5E}"/>
                </a:ext>
              </a:extLst>
            </p:cNvPr>
            <p:cNvSpPr txBox="1"/>
            <p:nvPr/>
          </p:nvSpPr>
          <p:spPr>
            <a:xfrm>
              <a:off x="5282314" y="5348683"/>
              <a:ext cx="16273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ysClr val="windowText" lastClr="000000"/>
                  </a:solidFill>
                  <a:latin typeface="Verdana Pro" panose="020B0604020202020204" pitchFamily="34" charset="0"/>
                </a:rPr>
                <a:t>Verification</a:t>
              </a:r>
              <a:endParaRPr lang="zh-CN" altLang="en-US" sz="2000" dirty="0">
                <a:solidFill>
                  <a:sysClr val="windowText" lastClr="000000"/>
                </a:solidFill>
                <a:latin typeface="Verdana Pro" panose="020B0604020202020204" pitchFamily="34" charset="0"/>
              </a:endParaRPr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93201B8-7569-B349-3163-1DBFB668C8F5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>
            <a:off x="6096000" y="1548096"/>
            <a:ext cx="0" cy="19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E46A0A8-B569-4EE6-0572-EFE2D370CB22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6096000" y="2113451"/>
            <a:ext cx="0" cy="19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99D1244-57D5-DE1F-4B90-B20B275AAAEB}"/>
              </a:ext>
            </a:extLst>
          </p:cNvPr>
          <p:cNvCxnSpPr>
            <a:stCxn id="37" idx="2"/>
            <a:endCxn id="52" idx="0"/>
          </p:cNvCxnSpPr>
          <p:nvPr/>
        </p:nvCxnSpPr>
        <p:spPr>
          <a:xfrm>
            <a:off x="6096000" y="2678806"/>
            <a:ext cx="0" cy="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DF5B6E8-6311-68CC-7428-7119B29FBFBB}"/>
              </a:ext>
            </a:extLst>
          </p:cNvPr>
          <p:cNvCxnSpPr>
            <a:stCxn id="38" idx="3"/>
          </p:cNvCxnSpPr>
          <p:nvPr/>
        </p:nvCxnSpPr>
        <p:spPr>
          <a:xfrm flipV="1">
            <a:off x="3274584" y="4003625"/>
            <a:ext cx="235974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2DD515-1B07-3825-96DE-1E1068609D63}"/>
              </a:ext>
            </a:extLst>
          </p:cNvPr>
          <p:cNvCxnSpPr/>
          <p:nvPr/>
        </p:nvCxnSpPr>
        <p:spPr>
          <a:xfrm>
            <a:off x="5024726" y="4003625"/>
            <a:ext cx="23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4C83C70-FDC6-38C5-FD50-99231916BD8E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5978455" y="4003625"/>
            <a:ext cx="231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31A34F5-F5C3-9F26-833F-5C707A441113}"/>
              </a:ext>
            </a:extLst>
          </p:cNvPr>
          <p:cNvCxnSpPr>
            <a:stCxn id="42" idx="3"/>
          </p:cNvCxnSpPr>
          <p:nvPr/>
        </p:nvCxnSpPr>
        <p:spPr>
          <a:xfrm>
            <a:off x="7379552" y="4003625"/>
            <a:ext cx="231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A84C26B-27AB-87AA-29CC-811D6542D546}"/>
              </a:ext>
            </a:extLst>
          </p:cNvPr>
          <p:cNvCxnSpPr>
            <a:stCxn id="46" idx="2"/>
          </p:cNvCxnSpPr>
          <p:nvPr/>
        </p:nvCxnSpPr>
        <p:spPr>
          <a:xfrm flipH="1">
            <a:off x="6093983" y="5105308"/>
            <a:ext cx="2017" cy="19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27BAE6C-5D06-A0ED-62A0-BDC960F44757}"/>
              </a:ext>
            </a:extLst>
          </p:cNvPr>
          <p:cNvCxnSpPr>
            <a:stCxn id="54" idx="2"/>
            <a:endCxn id="45" idx="0"/>
          </p:cNvCxnSpPr>
          <p:nvPr/>
        </p:nvCxnSpPr>
        <p:spPr>
          <a:xfrm>
            <a:off x="6093984" y="6261381"/>
            <a:ext cx="2016" cy="10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EE98918D-0698-F797-9D72-F891953D0886}"/>
              </a:ext>
            </a:extLst>
          </p:cNvPr>
          <p:cNvSpPr/>
          <p:nvPr/>
        </p:nvSpPr>
        <p:spPr>
          <a:xfrm>
            <a:off x="1662093" y="4472844"/>
            <a:ext cx="1594669" cy="422788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ICC</a:t>
            </a:r>
            <a:endParaRPr lang="zh-CN" altLang="en-US" sz="24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3B16E6E-8A92-1AC9-409E-EBE07A254C47}"/>
              </a:ext>
            </a:extLst>
          </p:cNvPr>
          <p:cNvSpPr/>
          <p:nvPr/>
        </p:nvSpPr>
        <p:spPr>
          <a:xfrm>
            <a:off x="3606266" y="4479243"/>
            <a:ext cx="1920385" cy="422788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ysClr val="windowText" lastClr="000000"/>
                </a:solidFill>
                <a:latin typeface="Verdana Pro" panose="020B0604020202020204" pitchFamily="34" charset="0"/>
              </a:rPr>
              <a:t>OpenROAD</a:t>
            </a:r>
            <a:endParaRPr lang="zh-CN" altLang="en-US" sz="24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2BBDF72-933D-8818-8736-95570558557C}"/>
              </a:ext>
            </a:extLst>
          </p:cNvPr>
          <p:cNvSpPr/>
          <p:nvPr/>
        </p:nvSpPr>
        <p:spPr>
          <a:xfrm>
            <a:off x="7798501" y="1738278"/>
            <a:ext cx="1594669" cy="375174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VCS</a:t>
            </a:r>
            <a:endParaRPr lang="zh-CN" altLang="en-US" sz="24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B0AE516-5B0D-797B-944E-FA36F7258240}"/>
              </a:ext>
            </a:extLst>
          </p:cNvPr>
          <p:cNvSpPr/>
          <p:nvPr/>
        </p:nvSpPr>
        <p:spPr>
          <a:xfrm>
            <a:off x="1503892" y="1170048"/>
            <a:ext cx="2792362" cy="375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PyMTL3 Design</a:t>
            </a:r>
            <a:endParaRPr lang="zh-CN" altLang="en-US" sz="20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2FF6410-8CEF-88F7-69E6-F9D7A61F9300}"/>
              </a:ext>
            </a:extLst>
          </p:cNvPr>
          <p:cNvCxnSpPr>
            <a:stCxn id="89" idx="3"/>
            <a:endCxn id="34" idx="1"/>
          </p:cNvCxnSpPr>
          <p:nvPr/>
        </p:nvCxnSpPr>
        <p:spPr>
          <a:xfrm>
            <a:off x="4296254" y="1357635"/>
            <a:ext cx="403565" cy="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BB76C562-3B76-23A7-32BD-E4E74A1C70BF}"/>
              </a:ext>
            </a:extLst>
          </p:cNvPr>
          <p:cNvSpPr/>
          <p:nvPr/>
        </p:nvSpPr>
        <p:spPr>
          <a:xfrm>
            <a:off x="7798500" y="2294866"/>
            <a:ext cx="1594669" cy="375174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DC/DFTC</a:t>
            </a:r>
            <a:endParaRPr lang="zh-CN" altLang="en-US" sz="24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1707484-6DEB-A48D-800A-AD11C834F7FA}"/>
              </a:ext>
            </a:extLst>
          </p:cNvPr>
          <p:cNvSpPr/>
          <p:nvPr/>
        </p:nvSpPr>
        <p:spPr>
          <a:xfrm>
            <a:off x="2672973" y="2016599"/>
            <a:ext cx="1594669" cy="375174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ysClr val="windowText" lastClr="000000"/>
                </a:solidFill>
                <a:latin typeface="Verdana Pro" panose="020B0604020202020204" pitchFamily="34" charset="0"/>
              </a:rPr>
              <a:t>Yosys</a:t>
            </a:r>
            <a:endParaRPr lang="zh-CN" altLang="en-US" sz="24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3729FC7-FAE4-309D-314E-F8FFCB1D39FB}"/>
              </a:ext>
            </a:extLst>
          </p:cNvPr>
          <p:cNvSpPr/>
          <p:nvPr/>
        </p:nvSpPr>
        <p:spPr>
          <a:xfrm>
            <a:off x="7798500" y="6364842"/>
            <a:ext cx="1594669" cy="375174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ysClr val="windowText" lastClr="000000"/>
                </a:solidFill>
                <a:latin typeface="Verdana Pro" panose="020B0604020202020204" pitchFamily="34" charset="0"/>
              </a:rPr>
              <a:t>KLayout</a:t>
            </a:r>
            <a:endParaRPr lang="zh-CN" altLang="en-US" sz="24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DB46CB6-F3AD-878F-881D-5604FD433C47}"/>
              </a:ext>
            </a:extLst>
          </p:cNvPr>
          <p:cNvSpPr/>
          <p:nvPr/>
        </p:nvSpPr>
        <p:spPr>
          <a:xfrm>
            <a:off x="711264" y="5597133"/>
            <a:ext cx="1629270" cy="422788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Formality</a:t>
            </a:r>
            <a:endParaRPr lang="zh-CN" altLang="en-US" sz="24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499EBB3-44C4-164A-11EE-56AC5BBB9AFF}"/>
              </a:ext>
            </a:extLst>
          </p:cNvPr>
          <p:cNvSpPr/>
          <p:nvPr/>
        </p:nvSpPr>
        <p:spPr>
          <a:xfrm>
            <a:off x="9894152" y="5886207"/>
            <a:ext cx="1594669" cy="375174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VCS</a:t>
            </a:r>
            <a:endParaRPr lang="zh-CN" altLang="en-US" sz="24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6FA3507-05DD-C8CA-4456-60B7A0B0126F}"/>
              </a:ext>
            </a:extLst>
          </p:cNvPr>
          <p:cNvSpPr/>
          <p:nvPr/>
        </p:nvSpPr>
        <p:spPr>
          <a:xfrm>
            <a:off x="9894152" y="5290148"/>
            <a:ext cx="1594669" cy="375174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PT</a:t>
            </a:r>
            <a:endParaRPr lang="zh-CN" altLang="en-US" sz="24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B5DE053-B6DF-2F8D-F961-9A878B725E46}"/>
              </a:ext>
            </a:extLst>
          </p:cNvPr>
          <p:cNvSpPr/>
          <p:nvPr/>
        </p:nvSpPr>
        <p:spPr>
          <a:xfrm>
            <a:off x="9525901" y="1164244"/>
            <a:ext cx="2429395" cy="290649"/>
          </a:xfrm>
          <a:prstGeom prst="rect">
            <a:avLst/>
          </a:prstGeom>
          <a:solidFill>
            <a:srgbClr val="FFC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Synopsys 32/28nm</a:t>
            </a:r>
            <a:endParaRPr lang="zh-CN" altLang="en-US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589F23B-476E-0311-596A-52E16A6137D9}"/>
              </a:ext>
            </a:extLst>
          </p:cNvPr>
          <p:cNvSpPr/>
          <p:nvPr/>
        </p:nvSpPr>
        <p:spPr>
          <a:xfrm>
            <a:off x="9525900" y="1590304"/>
            <a:ext cx="2429395" cy="290649"/>
          </a:xfrm>
          <a:prstGeom prst="rect">
            <a:avLst/>
          </a:prstGeom>
          <a:solidFill>
            <a:srgbClr val="FFC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Synopsys 90nm</a:t>
            </a:r>
            <a:endParaRPr lang="zh-CN" altLang="en-US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55BACC6-C2CA-FC6D-0876-712A7E35ADED}"/>
              </a:ext>
            </a:extLst>
          </p:cNvPr>
          <p:cNvSpPr/>
          <p:nvPr/>
        </p:nvSpPr>
        <p:spPr>
          <a:xfrm>
            <a:off x="9525900" y="2010311"/>
            <a:ext cx="2429395" cy="290649"/>
          </a:xfrm>
          <a:prstGeom prst="rect">
            <a:avLst/>
          </a:prstGeom>
          <a:solidFill>
            <a:srgbClr val="FFC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Verdana Pro" panose="020B0604020202020204" pitchFamily="34" charset="0"/>
              </a:rPr>
              <a:t>SkyWater</a:t>
            </a:r>
            <a:r>
              <a:rPr lang="en-US" altLang="zh-CN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 130nm</a:t>
            </a:r>
            <a:endParaRPr lang="zh-CN" altLang="en-US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5933704-F73D-F0E8-E5B9-63562D3D22CE}"/>
              </a:ext>
            </a:extLst>
          </p:cNvPr>
          <p:cNvSpPr/>
          <p:nvPr/>
        </p:nvSpPr>
        <p:spPr>
          <a:xfrm>
            <a:off x="9525899" y="2436248"/>
            <a:ext cx="2429395" cy="290649"/>
          </a:xfrm>
          <a:prstGeom prst="rect">
            <a:avLst/>
          </a:prstGeom>
          <a:solidFill>
            <a:srgbClr val="FFC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Verdana Pro" panose="020B0604020202020204" pitchFamily="34" charset="0"/>
              </a:rPr>
              <a:t>FreePDK</a:t>
            </a:r>
            <a:r>
              <a:rPr lang="en-US" altLang="zh-CN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 45nm</a:t>
            </a:r>
            <a:endParaRPr lang="zh-CN" altLang="en-US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0F5D38C1-40D4-DA5B-6DCE-161B951B6F9E}"/>
              </a:ext>
            </a:extLst>
          </p:cNvPr>
          <p:cNvSpPr/>
          <p:nvPr/>
        </p:nvSpPr>
        <p:spPr>
          <a:xfrm>
            <a:off x="626897" y="1395620"/>
            <a:ext cx="1141350" cy="5186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Lab 5 Section 5</a:t>
            </a:r>
            <a:endParaRPr lang="zh-CN" altLang="en-US" sz="16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A050594-AC88-7716-BAA1-AB5F07323A90}"/>
              </a:ext>
            </a:extLst>
          </p:cNvPr>
          <p:cNvSpPr/>
          <p:nvPr/>
        </p:nvSpPr>
        <p:spPr>
          <a:xfrm>
            <a:off x="5876155" y="4478058"/>
            <a:ext cx="1594669" cy="422788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ysClr val="windowText" lastClr="000000"/>
                </a:solidFill>
                <a:latin typeface="Verdana Pro" panose="020B0604020202020204" pitchFamily="34" charset="0"/>
              </a:rPr>
              <a:t>Innovus</a:t>
            </a:r>
            <a:endParaRPr lang="zh-CN" altLang="en-US" sz="24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50F8D56-3716-987F-4F9E-962B903AAAEB}"/>
              </a:ext>
            </a:extLst>
          </p:cNvPr>
          <p:cNvSpPr/>
          <p:nvPr/>
        </p:nvSpPr>
        <p:spPr>
          <a:xfrm>
            <a:off x="11018772" y="6105147"/>
            <a:ext cx="1141350" cy="5186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Verdana Pro" panose="020B0604020202020204" pitchFamily="34" charset="0"/>
              </a:rPr>
              <a:t>Lab 6 Section 3</a:t>
            </a:r>
            <a:endParaRPr lang="zh-CN" altLang="en-US" sz="1600" dirty="0">
              <a:solidFill>
                <a:sysClr val="windowText" lastClr="000000"/>
              </a:solidFill>
              <a:latin typeface="Verdana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62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22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Reference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3062C-3367-3A55-6961-4EA42C096972}"/>
              </a:ext>
            </a:extLst>
          </p:cNvPr>
          <p:cNvSpPr txBox="1"/>
          <p:nvPr/>
        </p:nvSpPr>
        <p:spPr>
          <a:xfrm>
            <a:off x="418289" y="1172922"/>
            <a:ext cx="11636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6"/>
              </a:buClr>
              <a:buFont typeface="+mj-ea"/>
              <a:buAutoNum type="circleNumDbPlain"/>
            </a:pPr>
            <a:r>
              <a:rPr lang="en-US" altLang="zh-CN" sz="2400" dirty="0">
                <a:latin typeface="Georgia" panose="02040502050405020303" pitchFamily="18" charset="0"/>
              </a:rPr>
              <a:t>Austin </a:t>
            </a:r>
            <a:r>
              <a:rPr lang="en-US" altLang="zh-CN" sz="2400" dirty="0" err="1">
                <a:latin typeface="Georgia" panose="02040502050405020303" pitchFamily="18" charset="0"/>
              </a:rPr>
              <a:t>Rovinski</a:t>
            </a:r>
            <a:r>
              <a:rPr lang="en-US" altLang="zh-CN" sz="2400" dirty="0">
                <a:latin typeface="Georgia" panose="02040502050405020303" pitchFamily="18" charset="0"/>
              </a:rPr>
              <a:t>, Tutu Ajayi, and Christopher Batten. “</a:t>
            </a:r>
            <a:r>
              <a:rPr lang="en-US" altLang="zh-CN" sz="2400" dirty="0" err="1">
                <a:latin typeface="Georgia" panose="02040502050405020303" pitchFamily="18" charset="0"/>
              </a:rPr>
              <a:t>OpenROAD</a:t>
            </a:r>
            <a:r>
              <a:rPr lang="en-US" altLang="zh-CN" sz="2400" dirty="0">
                <a:latin typeface="Georgia" panose="02040502050405020303" pitchFamily="18" charset="0"/>
              </a:rPr>
              <a:t> Tutorial: Open-Source ASIC Design for Computer Architects”. Oct. 1, 2022.</a:t>
            </a:r>
          </a:p>
        </p:txBody>
      </p:sp>
    </p:spTree>
    <p:extLst>
      <p:ext uri="{BB962C8B-B14F-4D97-AF65-F5344CB8AC3E}">
        <p14:creationId xmlns:p14="http://schemas.microsoft.com/office/powerpoint/2010/main" val="369315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311</Words>
  <Application>Microsoft Office PowerPoint</Application>
  <PresentationFormat>宽屏</PresentationFormat>
  <Paragraphs>124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Georgia</vt:lpstr>
      <vt:lpstr>Mangal Pro</vt:lpstr>
      <vt:lpstr>Verdana Pro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Yihua</dc:creator>
  <cp:lastModifiedBy>Liu Yihua</cp:lastModifiedBy>
  <cp:revision>947</cp:revision>
  <dcterms:created xsi:type="dcterms:W3CDTF">2022-09-14T06:25:11Z</dcterms:created>
  <dcterms:modified xsi:type="dcterms:W3CDTF">2022-11-14T12:28:44Z</dcterms:modified>
</cp:coreProperties>
</file>