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81" r:id="rId2"/>
    <p:sldId id="258" r:id="rId3"/>
    <p:sldId id="259" r:id="rId4"/>
    <p:sldId id="283" r:id="rId5"/>
    <p:sldId id="282" r:id="rId6"/>
    <p:sldId id="285" r:id="rId7"/>
    <p:sldId id="284" r:id="rId8"/>
    <p:sldId id="264"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5" r:id="rId47"/>
    <p:sldId id="324" r:id="rId48"/>
    <p:sldId id="326" r:id="rId49"/>
    <p:sldId id="327" r:id="rId50"/>
    <p:sldId id="328" r:id="rId51"/>
    <p:sldId id="329" r:id="rId52"/>
    <p:sldId id="330" r:id="rId53"/>
    <p:sldId id="331" r:id="rId54"/>
    <p:sldId id="332" r:id="rId55"/>
    <p:sldId id="333" r:id="rId56"/>
    <p:sldId id="334" r:id="rId57"/>
    <p:sldId id="336" r:id="rId58"/>
    <p:sldId id="337" r:id="rId59"/>
    <p:sldId id="335" r:id="rId60"/>
    <p:sldId id="338" r:id="rId61"/>
    <p:sldId id="339" r:id="rId62"/>
    <p:sldId id="341" r:id="rId63"/>
    <p:sldId id="340" r:id="rId64"/>
    <p:sldId id="342" r:id="rId65"/>
    <p:sldId id="343" r:id="rId66"/>
    <p:sldId id="344" r:id="rId67"/>
    <p:sldId id="345" r:id="rId68"/>
    <p:sldId id="346" r:id="rId69"/>
    <p:sldId id="347" r:id="rId70"/>
    <p:sldId id="348" r:id="rId71"/>
    <p:sldId id="349" r:id="rId72"/>
    <p:sldId id="350" r:id="rId73"/>
    <p:sldId id="352" r:id="rId74"/>
    <p:sldId id="351" r:id="rId75"/>
    <p:sldId id="353" r:id="rId76"/>
    <p:sldId id="354" r:id="rId77"/>
    <p:sldId id="355" r:id="rId78"/>
    <p:sldId id="356" r:id="rId79"/>
    <p:sldId id="358" r:id="rId80"/>
    <p:sldId id="357" r:id="rId81"/>
    <p:sldId id="359" r:id="rId82"/>
    <p:sldId id="360" r:id="rId83"/>
    <p:sldId id="361" r:id="rId84"/>
    <p:sldId id="362" r:id="rId85"/>
    <p:sldId id="280" r:id="rId86"/>
  </p:sldIdLst>
  <p:sldSz cx="11880850" cy="6840538"/>
  <p:notesSz cx="6858000" cy="9144000"/>
  <p:defaultTextStyle>
    <a:defPPr>
      <a:defRPr lang="zh-CN"/>
    </a:defPPr>
    <a:lvl1pPr marL="0" algn="l" defTabSz="898444" rtl="0" eaLnBrk="1" latinLnBrk="0" hangingPunct="1">
      <a:defRPr sz="1700" kern="1200">
        <a:solidFill>
          <a:schemeClr val="tx1"/>
        </a:solidFill>
        <a:latin typeface="+mn-lt"/>
        <a:ea typeface="+mn-ea"/>
        <a:cs typeface="+mn-cs"/>
      </a:defRPr>
    </a:lvl1pPr>
    <a:lvl2pPr marL="449222" algn="l" defTabSz="898444" rtl="0" eaLnBrk="1" latinLnBrk="0" hangingPunct="1">
      <a:defRPr sz="1700" kern="1200">
        <a:solidFill>
          <a:schemeClr val="tx1"/>
        </a:solidFill>
        <a:latin typeface="+mn-lt"/>
        <a:ea typeface="+mn-ea"/>
        <a:cs typeface="+mn-cs"/>
      </a:defRPr>
    </a:lvl2pPr>
    <a:lvl3pPr marL="898444" algn="l" defTabSz="898444" rtl="0" eaLnBrk="1" latinLnBrk="0" hangingPunct="1">
      <a:defRPr sz="1700" kern="1200">
        <a:solidFill>
          <a:schemeClr val="tx1"/>
        </a:solidFill>
        <a:latin typeface="+mn-lt"/>
        <a:ea typeface="+mn-ea"/>
        <a:cs typeface="+mn-cs"/>
      </a:defRPr>
    </a:lvl3pPr>
    <a:lvl4pPr marL="1347665" algn="l" defTabSz="898444" rtl="0" eaLnBrk="1" latinLnBrk="0" hangingPunct="1">
      <a:defRPr sz="1700" kern="1200">
        <a:solidFill>
          <a:schemeClr val="tx1"/>
        </a:solidFill>
        <a:latin typeface="+mn-lt"/>
        <a:ea typeface="+mn-ea"/>
        <a:cs typeface="+mn-cs"/>
      </a:defRPr>
    </a:lvl4pPr>
    <a:lvl5pPr marL="1796886" algn="l" defTabSz="898444" rtl="0" eaLnBrk="1" latinLnBrk="0" hangingPunct="1">
      <a:defRPr sz="1700" kern="1200">
        <a:solidFill>
          <a:schemeClr val="tx1"/>
        </a:solidFill>
        <a:latin typeface="+mn-lt"/>
        <a:ea typeface="+mn-ea"/>
        <a:cs typeface="+mn-cs"/>
      </a:defRPr>
    </a:lvl5pPr>
    <a:lvl6pPr marL="2246109" algn="l" defTabSz="898444" rtl="0" eaLnBrk="1" latinLnBrk="0" hangingPunct="1">
      <a:defRPr sz="1700" kern="1200">
        <a:solidFill>
          <a:schemeClr val="tx1"/>
        </a:solidFill>
        <a:latin typeface="+mn-lt"/>
        <a:ea typeface="+mn-ea"/>
        <a:cs typeface="+mn-cs"/>
      </a:defRPr>
    </a:lvl6pPr>
    <a:lvl7pPr marL="2695330" algn="l" defTabSz="898444" rtl="0" eaLnBrk="1" latinLnBrk="0" hangingPunct="1">
      <a:defRPr sz="1700" kern="1200">
        <a:solidFill>
          <a:schemeClr val="tx1"/>
        </a:solidFill>
        <a:latin typeface="+mn-lt"/>
        <a:ea typeface="+mn-ea"/>
        <a:cs typeface="+mn-cs"/>
      </a:defRPr>
    </a:lvl7pPr>
    <a:lvl8pPr marL="3144553" algn="l" defTabSz="898444" rtl="0" eaLnBrk="1" latinLnBrk="0" hangingPunct="1">
      <a:defRPr sz="1700" kern="1200">
        <a:solidFill>
          <a:schemeClr val="tx1"/>
        </a:solidFill>
        <a:latin typeface="+mn-lt"/>
        <a:ea typeface="+mn-ea"/>
        <a:cs typeface="+mn-cs"/>
      </a:defRPr>
    </a:lvl8pPr>
    <a:lvl9pPr marL="3593775" algn="l" defTabSz="89844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1404" y="-498"/>
      </p:cViewPr>
      <p:guideLst>
        <p:guide orient="horz" pos="2155"/>
        <p:guide pos="37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4B473-9CEA-42FB-A4FA-F618FD9FBCDC}"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452438" y="685800"/>
            <a:ext cx="59531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BB1F4-01E5-4D31-AB53-CAB36B650D11}" type="slidenum">
              <a:rPr lang="zh-CN" altLang="en-US" smtClean="0"/>
              <a:t>‹#›</a:t>
            </a:fld>
            <a:endParaRPr lang="zh-CN" altLang="en-US"/>
          </a:p>
        </p:txBody>
      </p:sp>
    </p:spTree>
    <p:extLst>
      <p:ext uri="{BB962C8B-B14F-4D97-AF65-F5344CB8AC3E}">
        <p14:creationId xmlns:p14="http://schemas.microsoft.com/office/powerpoint/2010/main" val="16950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28000">
              <a:schemeClr val="accent1">
                <a:lumMod val="5000"/>
                <a:lumOff val="95000"/>
              </a:schemeClr>
            </a:gs>
            <a:gs pos="85000">
              <a:schemeClr val="bg1">
                <a:lumMod val="85000"/>
              </a:schemeClr>
            </a:gs>
            <a:gs pos="100000">
              <a:schemeClr val="bg1">
                <a:lumMod val="75000"/>
              </a:schemeClr>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5106" y="1119506"/>
            <a:ext cx="8910639" cy="2381521"/>
          </a:xfrm>
          <a:prstGeom prst="rect">
            <a:avLst/>
          </a:prstGeom>
        </p:spPr>
        <p:txBody>
          <a:bodyPr lIns="119792" tIns="59896" rIns="119792" bIns="59896" anchor="b"/>
          <a:lstStyle>
            <a:lvl1pPr algn="ctr">
              <a:defRPr sz="59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6" y="3592867"/>
            <a:ext cx="8910639" cy="1651546"/>
          </a:xfrm>
          <a:prstGeom prst="rect">
            <a:avLst/>
          </a:prstGeom>
        </p:spPr>
        <p:txBody>
          <a:bodyPr lIns="119792" tIns="59896" rIns="119792" bIns="59896"/>
          <a:lstStyle>
            <a:lvl1pPr marL="0" indent="0" algn="ctr">
              <a:buNone/>
              <a:defRPr sz="2300"/>
            </a:lvl1pPr>
            <a:lvl2pPr marL="449222" indent="0" algn="ctr">
              <a:buNone/>
              <a:defRPr sz="2000"/>
            </a:lvl2pPr>
            <a:lvl3pPr marL="898444" indent="0" algn="ctr">
              <a:buNone/>
              <a:defRPr sz="1700"/>
            </a:lvl3pPr>
            <a:lvl4pPr marL="1347665" indent="0" algn="ctr">
              <a:buNone/>
              <a:defRPr sz="1600"/>
            </a:lvl4pPr>
            <a:lvl5pPr marL="1796886" indent="0" algn="ctr">
              <a:buNone/>
              <a:defRPr sz="1600"/>
            </a:lvl5pPr>
            <a:lvl6pPr marL="2246109" indent="0" algn="ctr">
              <a:buNone/>
              <a:defRPr sz="1600"/>
            </a:lvl6pPr>
            <a:lvl7pPr marL="2695330" indent="0" algn="ctr">
              <a:buNone/>
              <a:defRPr sz="1600"/>
            </a:lvl7pPr>
            <a:lvl8pPr marL="3144553" indent="0" algn="ctr">
              <a:buNone/>
              <a:defRPr sz="1600"/>
            </a:lvl8pPr>
            <a:lvl9pPr marL="3593775"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5" name="Footer Placeholder 4"/>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6" name="Slide Number Placeholder 5"/>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43316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16809" y="364196"/>
            <a:ext cx="10247234" cy="1322189"/>
          </a:xfrm>
          <a:prstGeom prst="rect">
            <a:avLst/>
          </a:prstGeom>
        </p:spPr>
        <p:txBody>
          <a:bodyPr lIns="119792" tIns="59896" rIns="119792" bIns="59896"/>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09" y="1820978"/>
            <a:ext cx="10247234" cy="4340259"/>
          </a:xfrm>
          <a:prstGeom prst="rect">
            <a:avLst/>
          </a:prstGeom>
        </p:spPr>
        <p:txBody>
          <a:bodyPr vert="eaVert"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5" name="Footer Placeholder 4"/>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6" name="Slide Number Placeholder 5"/>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50884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3" y="364198"/>
            <a:ext cx="2561808" cy="5797040"/>
          </a:xfrm>
          <a:prstGeom prst="rect">
            <a:avLst/>
          </a:prstGeom>
        </p:spPr>
        <p:txBody>
          <a:bodyPr vert="eaVert" lIns="119792" tIns="59896" rIns="119792" bIns="59896"/>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64198"/>
            <a:ext cx="7536914" cy="5797040"/>
          </a:xfrm>
          <a:prstGeom prst="rect">
            <a:avLst/>
          </a:prstGeom>
        </p:spPr>
        <p:txBody>
          <a:bodyPr vert="eaVert"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5" name="Footer Placeholder 4"/>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6" name="Slide Number Placeholder 5"/>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118104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6809" y="364196"/>
            <a:ext cx="10247234" cy="1322189"/>
          </a:xfrm>
          <a:prstGeom prst="rect">
            <a:avLst/>
          </a:prstGeom>
        </p:spPr>
        <p:txBody>
          <a:bodyPr lIns="119792" tIns="59896" rIns="119792" bIns="59896"/>
          <a:lstStyle/>
          <a:p>
            <a:r>
              <a:rPr lang="zh-CN" altLang="en-US" smtClean="0"/>
              <a:t>单击此处编辑母版标题样式</a:t>
            </a:r>
            <a:endParaRPr lang="en-US" dirty="0"/>
          </a:p>
        </p:txBody>
      </p:sp>
      <p:sp>
        <p:nvSpPr>
          <p:cNvPr id="3" name="Content Placeholder 2"/>
          <p:cNvSpPr>
            <a:spLocks noGrp="1"/>
          </p:cNvSpPr>
          <p:nvPr>
            <p:ph idx="1"/>
          </p:nvPr>
        </p:nvSpPr>
        <p:spPr>
          <a:xfrm>
            <a:off x="816809" y="1820978"/>
            <a:ext cx="10247234" cy="4340259"/>
          </a:xfrm>
          <a:prstGeom prst="rect">
            <a:avLst/>
          </a:prstGeom>
        </p:spPr>
        <p:txBody>
          <a:bodyPr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5" name="Footer Placeholder 4"/>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6" name="Slide Number Placeholder 5"/>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5889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705387"/>
            <a:ext cx="10247234" cy="2845474"/>
          </a:xfrm>
          <a:prstGeom prst="rect">
            <a:avLst/>
          </a:prstGeom>
        </p:spPr>
        <p:txBody>
          <a:bodyPr lIns="119792" tIns="59896" rIns="119792" bIns="59896" anchor="b"/>
          <a:lstStyle>
            <a:lvl1pPr>
              <a:defRPr sz="59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577779"/>
            <a:ext cx="10247234" cy="1496366"/>
          </a:xfrm>
          <a:prstGeom prst="rect">
            <a:avLst/>
          </a:prstGeom>
        </p:spPr>
        <p:txBody>
          <a:bodyPr lIns="119792" tIns="59896" rIns="119792" bIns="59896"/>
          <a:lstStyle>
            <a:lvl1pPr marL="0" indent="0">
              <a:buNone/>
              <a:defRPr sz="2300">
                <a:solidFill>
                  <a:schemeClr val="tx1">
                    <a:tint val="75000"/>
                  </a:schemeClr>
                </a:solidFill>
              </a:defRPr>
            </a:lvl1pPr>
            <a:lvl2pPr marL="449222" indent="0">
              <a:buNone/>
              <a:defRPr sz="2000">
                <a:solidFill>
                  <a:schemeClr val="tx1">
                    <a:tint val="75000"/>
                  </a:schemeClr>
                </a:solidFill>
              </a:defRPr>
            </a:lvl2pPr>
            <a:lvl3pPr marL="898444" indent="0">
              <a:buNone/>
              <a:defRPr sz="1700">
                <a:solidFill>
                  <a:schemeClr val="tx1">
                    <a:tint val="75000"/>
                  </a:schemeClr>
                </a:solidFill>
              </a:defRPr>
            </a:lvl3pPr>
            <a:lvl4pPr marL="1347665" indent="0">
              <a:buNone/>
              <a:defRPr sz="1600">
                <a:solidFill>
                  <a:schemeClr val="tx1">
                    <a:tint val="75000"/>
                  </a:schemeClr>
                </a:solidFill>
              </a:defRPr>
            </a:lvl4pPr>
            <a:lvl5pPr marL="1796886" indent="0">
              <a:buNone/>
              <a:defRPr sz="1600">
                <a:solidFill>
                  <a:schemeClr val="tx1">
                    <a:tint val="75000"/>
                  </a:schemeClr>
                </a:solidFill>
              </a:defRPr>
            </a:lvl5pPr>
            <a:lvl6pPr marL="2246109" indent="0">
              <a:buNone/>
              <a:defRPr sz="1600">
                <a:solidFill>
                  <a:schemeClr val="tx1">
                    <a:tint val="75000"/>
                  </a:schemeClr>
                </a:solidFill>
              </a:defRPr>
            </a:lvl6pPr>
            <a:lvl7pPr marL="2695330" indent="0">
              <a:buNone/>
              <a:defRPr sz="1600">
                <a:solidFill>
                  <a:schemeClr val="tx1">
                    <a:tint val="75000"/>
                  </a:schemeClr>
                </a:solidFill>
              </a:defRPr>
            </a:lvl7pPr>
            <a:lvl8pPr marL="3144553" indent="0">
              <a:buNone/>
              <a:defRPr sz="1600">
                <a:solidFill>
                  <a:schemeClr val="tx1">
                    <a:tint val="75000"/>
                  </a:schemeClr>
                </a:solidFill>
              </a:defRPr>
            </a:lvl8pPr>
            <a:lvl9pPr marL="3593775"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5" name="Footer Placeholder 4"/>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6" name="Slide Number Placeholder 5"/>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408080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16809" y="364196"/>
            <a:ext cx="10247234" cy="1322189"/>
          </a:xfrm>
          <a:prstGeom prst="rect">
            <a:avLst/>
          </a:prstGeom>
        </p:spPr>
        <p:txBody>
          <a:bodyPr lIns="119792" tIns="59896" rIns="119792" bIns="59896"/>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9" y="1820978"/>
            <a:ext cx="5049361" cy="4340259"/>
          </a:xfrm>
          <a:prstGeom prst="rect">
            <a:avLst/>
          </a:prstGeom>
        </p:spPr>
        <p:txBody>
          <a:bodyPr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820978"/>
            <a:ext cx="5049361" cy="4340259"/>
          </a:xfrm>
          <a:prstGeom prst="rect">
            <a:avLst/>
          </a:prstGeom>
        </p:spPr>
        <p:txBody>
          <a:bodyPr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6" name="Footer Placeholder 5"/>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7" name="Slide Number Placeholder 6"/>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113393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64196"/>
            <a:ext cx="10247234" cy="1322189"/>
          </a:xfrm>
          <a:prstGeom prst="rect">
            <a:avLst/>
          </a:prstGeom>
        </p:spPr>
        <p:txBody>
          <a:bodyPr lIns="119792" tIns="59896" rIns="119792" bIns="59896"/>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7" y="1676882"/>
            <a:ext cx="5026156" cy="821815"/>
          </a:xfrm>
          <a:prstGeom prst="rect">
            <a:avLst/>
          </a:prstGeom>
        </p:spPr>
        <p:txBody>
          <a:bodyPr lIns="119792" tIns="59896" rIns="119792" bIns="59896" anchor="b"/>
          <a:lstStyle>
            <a:lvl1pPr marL="0" indent="0">
              <a:buNone/>
              <a:defRPr sz="2300" b="1"/>
            </a:lvl1pPr>
            <a:lvl2pPr marL="449222" indent="0">
              <a:buNone/>
              <a:defRPr sz="2000" b="1"/>
            </a:lvl2pPr>
            <a:lvl3pPr marL="898444" indent="0">
              <a:buNone/>
              <a:defRPr sz="1700" b="1"/>
            </a:lvl3pPr>
            <a:lvl4pPr marL="1347665" indent="0">
              <a:buNone/>
              <a:defRPr sz="1600" b="1"/>
            </a:lvl4pPr>
            <a:lvl5pPr marL="1796886" indent="0">
              <a:buNone/>
              <a:defRPr sz="1600" b="1"/>
            </a:lvl5pPr>
            <a:lvl6pPr marL="2246109" indent="0">
              <a:buNone/>
              <a:defRPr sz="1600" b="1"/>
            </a:lvl6pPr>
            <a:lvl7pPr marL="2695330" indent="0">
              <a:buNone/>
              <a:defRPr sz="1600" b="1"/>
            </a:lvl7pPr>
            <a:lvl8pPr marL="3144553" indent="0">
              <a:buNone/>
              <a:defRPr sz="1600" b="1"/>
            </a:lvl8pPr>
            <a:lvl9pPr marL="3593775"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18357" y="2498698"/>
            <a:ext cx="5026156" cy="3675206"/>
          </a:xfrm>
          <a:prstGeom prst="rect">
            <a:avLst/>
          </a:prstGeom>
        </p:spPr>
        <p:txBody>
          <a:bodyPr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1" y="1676882"/>
            <a:ext cx="5050909" cy="821815"/>
          </a:xfrm>
          <a:prstGeom prst="rect">
            <a:avLst/>
          </a:prstGeom>
        </p:spPr>
        <p:txBody>
          <a:bodyPr lIns="119792" tIns="59896" rIns="119792" bIns="59896" anchor="b"/>
          <a:lstStyle>
            <a:lvl1pPr marL="0" indent="0">
              <a:buNone/>
              <a:defRPr sz="2300" b="1"/>
            </a:lvl1pPr>
            <a:lvl2pPr marL="449222" indent="0">
              <a:buNone/>
              <a:defRPr sz="2000" b="1"/>
            </a:lvl2pPr>
            <a:lvl3pPr marL="898444" indent="0">
              <a:buNone/>
              <a:defRPr sz="1700" b="1"/>
            </a:lvl3pPr>
            <a:lvl4pPr marL="1347665" indent="0">
              <a:buNone/>
              <a:defRPr sz="1600" b="1"/>
            </a:lvl4pPr>
            <a:lvl5pPr marL="1796886" indent="0">
              <a:buNone/>
              <a:defRPr sz="1600" b="1"/>
            </a:lvl5pPr>
            <a:lvl6pPr marL="2246109" indent="0">
              <a:buNone/>
              <a:defRPr sz="1600" b="1"/>
            </a:lvl6pPr>
            <a:lvl7pPr marL="2695330" indent="0">
              <a:buNone/>
              <a:defRPr sz="1600" b="1"/>
            </a:lvl7pPr>
            <a:lvl8pPr marL="3144553" indent="0">
              <a:buNone/>
              <a:defRPr sz="1600" b="1"/>
            </a:lvl8pPr>
            <a:lvl9pPr marL="3593775"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014681" y="2498698"/>
            <a:ext cx="5050909" cy="3675206"/>
          </a:xfrm>
          <a:prstGeom prst="rect">
            <a:avLst/>
          </a:prstGeom>
        </p:spPr>
        <p:txBody>
          <a:bodyPr lIns="119792" tIns="59896" rIns="119792" bIns="5989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8" name="Footer Placeholder 7"/>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9" name="Slide Number Placeholder 8"/>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272286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5"/>
          <p:cNvGrpSpPr/>
          <p:nvPr userDrawn="1"/>
        </p:nvGrpSpPr>
        <p:grpSpPr>
          <a:xfrm>
            <a:off x="134590" y="147261"/>
            <a:ext cx="10623150" cy="460786"/>
            <a:chOff x="138112" y="147638"/>
            <a:chExt cx="10901363" cy="461962"/>
          </a:xfrm>
        </p:grpSpPr>
        <p:sp>
          <p:nvSpPr>
            <p:cNvPr id="7"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a:stretch>
                <a:fillRect/>
              </a:stretch>
            </a:blipFill>
            <a:ln>
              <a:solidFill>
                <a:srgbClr val="C40001"/>
              </a:solidFill>
            </a:ln>
          </p:spPr>
          <p:txBody>
            <a:bodyPr/>
            <a:lstStyle/>
            <a:p>
              <a:pPr>
                <a:defRPr/>
              </a:pPr>
              <a:endParaRPr lang="zh-CN" altLang="en-US" sz="1400">
                <a:solidFill>
                  <a:schemeClr val="bg1"/>
                </a:solidFill>
              </a:endParaRPr>
            </a:p>
          </p:txBody>
        </p:sp>
        <p:cxnSp>
          <p:nvCxnSpPr>
            <p:cNvPr id="8" name="直接连接符 7"/>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userDrawn="1"/>
        </p:nvGrpSpPr>
        <p:grpSpPr>
          <a:xfrm>
            <a:off x="10972849" y="0"/>
            <a:ext cx="860465" cy="933721"/>
            <a:chOff x="988368" y="0"/>
            <a:chExt cx="883000" cy="936104"/>
          </a:xfrm>
        </p:grpSpPr>
        <p:sp>
          <p:nvSpPr>
            <p:cNvPr id="10"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blipFill>
                  <a:blip r:embed="rId2"/>
                  <a:stretch>
                    <a:fillRect/>
                  </a:stretch>
                </a:blipFill>
              </a:endParaRPr>
            </a:p>
          </p:txBody>
        </p:sp>
        <p:sp>
          <p:nvSpPr>
            <p:cNvPr id="11" name="文本框 8"/>
            <p:cNvSpPr txBox="1"/>
            <p:nvPr/>
          </p:nvSpPr>
          <p:spPr>
            <a:xfrm>
              <a:off x="988368" y="267495"/>
              <a:ext cx="883000" cy="339418"/>
            </a:xfrm>
            <a:prstGeom prst="rect">
              <a:avLst/>
            </a:prstGeom>
            <a:noFill/>
          </p:spPr>
          <p:txBody>
            <a:bodyPr wrap="square" rtlCol="0">
              <a:spAutoFit/>
            </a:bodyPr>
            <a:lstStyle/>
            <a:p>
              <a:r>
                <a:rPr lang="en-US" altLang="zh-CN" sz="1600" b="1">
                  <a:solidFill>
                    <a:schemeClr val="bg1"/>
                  </a:solidFill>
                </a:rPr>
                <a:t>LOGO</a:t>
              </a:r>
              <a:endParaRPr lang="zh-CN" altLang="en-US" sz="1600" b="1">
                <a:solidFill>
                  <a:schemeClr val="bg1"/>
                </a:solidFill>
              </a:endParaRPr>
            </a:p>
          </p:txBody>
        </p:sp>
      </p:grpSp>
    </p:spTree>
    <p:extLst>
      <p:ext uri="{BB962C8B-B14F-4D97-AF65-F5344CB8AC3E}">
        <p14:creationId xmlns:p14="http://schemas.microsoft.com/office/powerpoint/2010/main" val="17390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3" name="Footer Placeholder 2"/>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4" name="Slide Number Placeholder 3"/>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87776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56036"/>
            <a:ext cx="3831884" cy="1596126"/>
          </a:xfrm>
          <a:prstGeom prst="rect">
            <a:avLst/>
          </a:prstGeom>
        </p:spPr>
        <p:txBody>
          <a:bodyPr lIns="119792" tIns="59896" rIns="119792" bIns="59896" anchor="b"/>
          <a:lstStyle>
            <a:lvl1pPr>
              <a:defRPr sz="31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984913"/>
            <a:ext cx="6014681" cy="4861216"/>
          </a:xfrm>
          <a:prstGeom prst="rect">
            <a:avLst/>
          </a:prstGeom>
        </p:spPr>
        <p:txBody>
          <a:bodyPr lIns="119792" tIns="59896" rIns="119792" bIns="59896"/>
          <a:lstStyle>
            <a:lvl1pPr>
              <a:defRPr sz="3100"/>
            </a:lvl1pPr>
            <a:lvl2pPr>
              <a:defRPr sz="28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052163"/>
            <a:ext cx="3831884" cy="3801883"/>
          </a:xfrm>
          <a:prstGeom prst="rect">
            <a:avLst/>
          </a:prstGeom>
        </p:spPr>
        <p:txBody>
          <a:bodyPr lIns="119792" tIns="59896" rIns="119792" bIns="59896"/>
          <a:lstStyle>
            <a:lvl1pPr marL="0" indent="0">
              <a:buNone/>
              <a:defRPr sz="1600"/>
            </a:lvl1pPr>
            <a:lvl2pPr marL="449222" indent="0">
              <a:buNone/>
              <a:defRPr sz="1400"/>
            </a:lvl2pPr>
            <a:lvl3pPr marL="898444" indent="0">
              <a:buNone/>
              <a:defRPr sz="1300"/>
            </a:lvl3pPr>
            <a:lvl4pPr marL="1347665" indent="0">
              <a:buNone/>
              <a:defRPr sz="1000"/>
            </a:lvl4pPr>
            <a:lvl5pPr marL="1796886" indent="0">
              <a:buNone/>
              <a:defRPr sz="1000"/>
            </a:lvl5pPr>
            <a:lvl6pPr marL="2246109" indent="0">
              <a:buNone/>
              <a:defRPr sz="1000"/>
            </a:lvl6pPr>
            <a:lvl7pPr marL="2695330" indent="0">
              <a:buNone/>
              <a:defRPr sz="1000"/>
            </a:lvl7pPr>
            <a:lvl8pPr marL="3144553" indent="0">
              <a:buNone/>
              <a:defRPr sz="1000"/>
            </a:lvl8pPr>
            <a:lvl9pPr marL="3593775"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6" name="Footer Placeholder 5"/>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7" name="Slide Number Placeholder 6"/>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411519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56036"/>
            <a:ext cx="3831884" cy="1596126"/>
          </a:xfrm>
          <a:prstGeom prst="rect">
            <a:avLst/>
          </a:prstGeom>
        </p:spPr>
        <p:txBody>
          <a:bodyPr lIns="119792" tIns="59896" rIns="119792" bIns="59896" anchor="b"/>
          <a:lstStyle>
            <a:lvl1pPr>
              <a:defRPr sz="31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984913"/>
            <a:ext cx="6014681" cy="4861216"/>
          </a:xfrm>
          <a:prstGeom prst="rect">
            <a:avLst/>
          </a:prstGeom>
        </p:spPr>
        <p:txBody>
          <a:bodyPr lIns="119792" tIns="59896" rIns="119792" bIns="59896" anchor="t"/>
          <a:lstStyle>
            <a:lvl1pPr marL="0" indent="0">
              <a:buNone/>
              <a:defRPr sz="3100"/>
            </a:lvl1pPr>
            <a:lvl2pPr marL="449222" indent="0">
              <a:buNone/>
              <a:defRPr sz="2800"/>
            </a:lvl2pPr>
            <a:lvl3pPr marL="898444" indent="0">
              <a:buNone/>
              <a:defRPr sz="2300"/>
            </a:lvl3pPr>
            <a:lvl4pPr marL="1347665" indent="0">
              <a:buNone/>
              <a:defRPr sz="2000"/>
            </a:lvl4pPr>
            <a:lvl5pPr marL="1796886" indent="0">
              <a:buNone/>
              <a:defRPr sz="2000"/>
            </a:lvl5pPr>
            <a:lvl6pPr marL="2246109" indent="0">
              <a:buNone/>
              <a:defRPr sz="2000"/>
            </a:lvl6pPr>
            <a:lvl7pPr marL="2695330" indent="0">
              <a:buNone/>
              <a:defRPr sz="2000"/>
            </a:lvl7pPr>
            <a:lvl8pPr marL="3144553" indent="0">
              <a:buNone/>
              <a:defRPr sz="2000"/>
            </a:lvl8pPr>
            <a:lvl9pPr marL="3593775"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052163"/>
            <a:ext cx="3831884" cy="3801883"/>
          </a:xfrm>
          <a:prstGeom prst="rect">
            <a:avLst/>
          </a:prstGeom>
        </p:spPr>
        <p:txBody>
          <a:bodyPr lIns="119792" tIns="59896" rIns="119792" bIns="59896"/>
          <a:lstStyle>
            <a:lvl1pPr marL="0" indent="0">
              <a:buNone/>
              <a:defRPr sz="1600"/>
            </a:lvl1pPr>
            <a:lvl2pPr marL="449222" indent="0">
              <a:buNone/>
              <a:defRPr sz="1400"/>
            </a:lvl2pPr>
            <a:lvl3pPr marL="898444" indent="0">
              <a:buNone/>
              <a:defRPr sz="1300"/>
            </a:lvl3pPr>
            <a:lvl4pPr marL="1347665" indent="0">
              <a:buNone/>
              <a:defRPr sz="1000"/>
            </a:lvl4pPr>
            <a:lvl5pPr marL="1796886" indent="0">
              <a:buNone/>
              <a:defRPr sz="1000"/>
            </a:lvl5pPr>
            <a:lvl6pPr marL="2246109" indent="0">
              <a:buNone/>
              <a:defRPr sz="1000"/>
            </a:lvl6pPr>
            <a:lvl7pPr marL="2695330" indent="0">
              <a:buNone/>
              <a:defRPr sz="1000"/>
            </a:lvl7pPr>
            <a:lvl8pPr marL="3144553" indent="0">
              <a:buNone/>
              <a:defRPr sz="1000"/>
            </a:lvl8pPr>
            <a:lvl9pPr marL="3593775"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16808" y="6340166"/>
            <a:ext cx="2673191" cy="364195"/>
          </a:xfrm>
          <a:prstGeom prst="rect">
            <a:avLst/>
          </a:prstGeom>
        </p:spPr>
        <p:txBody>
          <a:bodyPr lIns="119792" tIns="59896" rIns="119792" bIns="59896"/>
          <a:lstStyle/>
          <a:p>
            <a:fld id="{10E20019-EA58-42AF-A2D2-B947AB4EB44C}" type="datetimeFigureOut">
              <a:rPr lang="zh-CN" altLang="en-US" smtClean="0"/>
              <a:t>2018-6-11</a:t>
            </a:fld>
            <a:endParaRPr lang="zh-CN" altLang="en-US"/>
          </a:p>
        </p:txBody>
      </p:sp>
      <p:sp>
        <p:nvSpPr>
          <p:cNvPr id="6" name="Footer Placeholder 5"/>
          <p:cNvSpPr>
            <a:spLocks noGrp="1"/>
          </p:cNvSpPr>
          <p:nvPr>
            <p:ph type="ftr" sz="quarter" idx="11"/>
          </p:nvPr>
        </p:nvSpPr>
        <p:spPr>
          <a:xfrm>
            <a:off x="3935533" y="6340166"/>
            <a:ext cx="4009786" cy="364195"/>
          </a:xfrm>
          <a:prstGeom prst="rect">
            <a:avLst/>
          </a:prstGeom>
        </p:spPr>
        <p:txBody>
          <a:bodyPr lIns="119792" tIns="59896" rIns="119792" bIns="59896"/>
          <a:lstStyle/>
          <a:p>
            <a:endParaRPr lang="zh-CN" altLang="en-US"/>
          </a:p>
        </p:txBody>
      </p:sp>
      <p:sp>
        <p:nvSpPr>
          <p:cNvPr id="7" name="Slide Number Placeholder 6"/>
          <p:cNvSpPr>
            <a:spLocks noGrp="1"/>
          </p:cNvSpPr>
          <p:nvPr>
            <p:ph type="sldNum" sz="quarter" idx="12"/>
          </p:nvPr>
        </p:nvSpPr>
        <p:spPr>
          <a:xfrm>
            <a:off x="8390851" y="6340166"/>
            <a:ext cx="2673191" cy="364195"/>
          </a:xfrm>
          <a:prstGeom prst="rect">
            <a:avLst/>
          </a:prstGeom>
        </p:spPr>
        <p:txBody>
          <a:bodyPr lIns="119792" tIns="59896" rIns="119792" bIns="59896"/>
          <a:lstStyle/>
          <a:p>
            <a:fld id="{2A08CF3C-19D8-4B6C-8053-4282D83563B1}" type="slidenum">
              <a:rPr lang="zh-CN" altLang="en-US" smtClean="0"/>
              <a:t>‹#›</a:t>
            </a:fld>
            <a:endParaRPr lang="zh-CN" altLang="en-US"/>
          </a:p>
        </p:txBody>
      </p:sp>
    </p:spTree>
    <p:extLst>
      <p:ext uri="{BB962C8B-B14F-4D97-AF65-F5344CB8AC3E}">
        <p14:creationId xmlns:p14="http://schemas.microsoft.com/office/powerpoint/2010/main" val="385742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8000">
              <a:schemeClr val="accent1">
                <a:lumMod val="5000"/>
                <a:lumOff val="95000"/>
              </a:schemeClr>
            </a:gs>
            <a:gs pos="85000">
              <a:schemeClr val="bg1">
                <a:lumMod val="85000"/>
              </a:schemeClr>
            </a:gs>
            <a:gs pos="100000">
              <a:schemeClr val="bg1">
                <a:lumMod val="75000"/>
              </a:schemeClr>
            </a:gs>
          </a:gsLst>
          <a:lin ang="81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351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98444"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24611" indent="-224611" algn="l" defTabSz="898444" rtl="0" eaLnBrk="1" latinLnBrk="0" hangingPunct="1">
        <a:lnSpc>
          <a:spcPct val="90000"/>
        </a:lnSpc>
        <a:spcBef>
          <a:spcPts val="983"/>
        </a:spcBef>
        <a:buFont typeface="Arial" panose="020B0604020202020204" pitchFamily="34" charset="0"/>
        <a:buChar char="•"/>
        <a:defRPr sz="2800" kern="1200">
          <a:solidFill>
            <a:schemeClr val="tx1"/>
          </a:solidFill>
          <a:latin typeface="+mn-lt"/>
          <a:ea typeface="+mn-ea"/>
          <a:cs typeface="+mn-cs"/>
        </a:defRPr>
      </a:lvl1pPr>
      <a:lvl2pPr marL="673833" indent="-224611" algn="l" defTabSz="898444" rtl="0" eaLnBrk="1" latinLnBrk="0" hangingPunct="1">
        <a:lnSpc>
          <a:spcPct val="90000"/>
        </a:lnSpc>
        <a:spcBef>
          <a:spcPts val="491"/>
        </a:spcBef>
        <a:buFont typeface="Arial" panose="020B0604020202020204" pitchFamily="34" charset="0"/>
        <a:buChar char="•"/>
        <a:defRPr sz="2300" kern="1200">
          <a:solidFill>
            <a:schemeClr val="tx1"/>
          </a:solidFill>
          <a:latin typeface="+mn-lt"/>
          <a:ea typeface="+mn-ea"/>
          <a:cs typeface="+mn-cs"/>
        </a:defRPr>
      </a:lvl2pPr>
      <a:lvl3pPr marL="1123053" indent="-224611" algn="l" defTabSz="898444" rtl="0" eaLnBrk="1" latinLnBrk="0" hangingPunct="1">
        <a:lnSpc>
          <a:spcPct val="90000"/>
        </a:lnSpc>
        <a:spcBef>
          <a:spcPts val="491"/>
        </a:spcBef>
        <a:buFont typeface="Arial" panose="020B0604020202020204" pitchFamily="34" charset="0"/>
        <a:buChar char="•"/>
        <a:defRPr sz="2000" kern="1200">
          <a:solidFill>
            <a:schemeClr val="tx1"/>
          </a:solidFill>
          <a:latin typeface="+mn-lt"/>
          <a:ea typeface="+mn-ea"/>
          <a:cs typeface="+mn-cs"/>
        </a:defRPr>
      </a:lvl3pPr>
      <a:lvl4pPr marL="1572276"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4pPr>
      <a:lvl5pPr marL="2021498"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5pPr>
      <a:lvl6pPr marL="2470719"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6pPr>
      <a:lvl7pPr marL="2919942"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7pPr>
      <a:lvl8pPr marL="3369163"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8pPr>
      <a:lvl9pPr marL="3818386" indent="-224611" algn="l" defTabSz="898444" rtl="0" eaLnBrk="1" latinLnBrk="0" hangingPunct="1">
        <a:lnSpc>
          <a:spcPct val="90000"/>
        </a:lnSpc>
        <a:spcBef>
          <a:spcPts val="491"/>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98444" rtl="0" eaLnBrk="1" latinLnBrk="0" hangingPunct="1">
        <a:defRPr sz="1700" kern="1200">
          <a:solidFill>
            <a:schemeClr val="tx1"/>
          </a:solidFill>
          <a:latin typeface="+mn-lt"/>
          <a:ea typeface="+mn-ea"/>
          <a:cs typeface="+mn-cs"/>
        </a:defRPr>
      </a:lvl1pPr>
      <a:lvl2pPr marL="449222" algn="l" defTabSz="898444" rtl="0" eaLnBrk="1" latinLnBrk="0" hangingPunct="1">
        <a:defRPr sz="1700" kern="1200">
          <a:solidFill>
            <a:schemeClr val="tx1"/>
          </a:solidFill>
          <a:latin typeface="+mn-lt"/>
          <a:ea typeface="+mn-ea"/>
          <a:cs typeface="+mn-cs"/>
        </a:defRPr>
      </a:lvl2pPr>
      <a:lvl3pPr marL="898444" algn="l" defTabSz="898444" rtl="0" eaLnBrk="1" latinLnBrk="0" hangingPunct="1">
        <a:defRPr sz="1700" kern="1200">
          <a:solidFill>
            <a:schemeClr val="tx1"/>
          </a:solidFill>
          <a:latin typeface="+mn-lt"/>
          <a:ea typeface="+mn-ea"/>
          <a:cs typeface="+mn-cs"/>
        </a:defRPr>
      </a:lvl3pPr>
      <a:lvl4pPr marL="1347665" algn="l" defTabSz="898444" rtl="0" eaLnBrk="1" latinLnBrk="0" hangingPunct="1">
        <a:defRPr sz="1700" kern="1200">
          <a:solidFill>
            <a:schemeClr val="tx1"/>
          </a:solidFill>
          <a:latin typeface="+mn-lt"/>
          <a:ea typeface="+mn-ea"/>
          <a:cs typeface="+mn-cs"/>
        </a:defRPr>
      </a:lvl4pPr>
      <a:lvl5pPr marL="1796886" algn="l" defTabSz="898444" rtl="0" eaLnBrk="1" latinLnBrk="0" hangingPunct="1">
        <a:defRPr sz="1700" kern="1200">
          <a:solidFill>
            <a:schemeClr val="tx1"/>
          </a:solidFill>
          <a:latin typeface="+mn-lt"/>
          <a:ea typeface="+mn-ea"/>
          <a:cs typeface="+mn-cs"/>
        </a:defRPr>
      </a:lvl5pPr>
      <a:lvl6pPr marL="2246109" algn="l" defTabSz="898444" rtl="0" eaLnBrk="1" latinLnBrk="0" hangingPunct="1">
        <a:defRPr sz="1700" kern="1200">
          <a:solidFill>
            <a:schemeClr val="tx1"/>
          </a:solidFill>
          <a:latin typeface="+mn-lt"/>
          <a:ea typeface="+mn-ea"/>
          <a:cs typeface="+mn-cs"/>
        </a:defRPr>
      </a:lvl6pPr>
      <a:lvl7pPr marL="2695330" algn="l" defTabSz="898444" rtl="0" eaLnBrk="1" latinLnBrk="0" hangingPunct="1">
        <a:defRPr sz="1700" kern="1200">
          <a:solidFill>
            <a:schemeClr val="tx1"/>
          </a:solidFill>
          <a:latin typeface="+mn-lt"/>
          <a:ea typeface="+mn-ea"/>
          <a:cs typeface="+mn-cs"/>
        </a:defRPr>
      </a:lvl7pPr>
      <a:lvl8pPr marL="3144553" algn="l" defTabSz="898444" rtl="0" eaLnBrk="1" latinLnBrk="0" hangingPunct="1">
        <a:defRPr sz="1700" kern="1200">
          <a:solidFill>
            <a:schemeClr val="tx1"/>
          </a:solidFill>
          <a:latin typeface="+mn-lt"/>
          <a:ea typeface="+mn-ea"/>
          <a:cs typeface="+mn-cs"/>
        </a:defRPr>
      </a:lvl8pPr>
      <a:lvl9pPr marL="3593775" algn="l" defTabSz="89844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34920;8.1--&#34920;8.3.docx"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 y="2751291"/>
            <a:ext cx="11880850" cy="17236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lIns="119781" tIns="59890" rIns="119781" bIns="59890" rtlCol="0" anchor="ctr"/>
          <a:lstStyle/>
          <a:p>
            <a:pPr algn="ctr"/>
            <a:endParaRPr lang="zh-CN" altLang="en-US"/>
          </a:p>
        </p:txBody>
      </p:sp>
      <p:sp>
        <p:nvSpPr>
          <p:cNvPr id="22" name="矩形 21"/>
          <p:cNvSpPr/>
          <p:nvPr/>
        </p:nvSpPr>
        <p:spPr>
          <a:xfrm>
            <a:off x="6498714" y="3307098"/>
            <a:ext cx="3971557" cy="630621"/>
          </a:xfrm>
          <a:prstGeom prst="rect">
            <a:avLst/>
          </a:prstGeom>
          <a:effectLst>
            <a:outerShdw blurRad="63500" dir="1260000" sx="102000" sy="102000" algn="ctr" rotWithShape="0">
              <a:prstClr val="black">
                <a:alpha val="40000"/>
              </a:prstClr>
            </a:outerShdw>
          </a:effectLst>
        </p:spPr>
        <p:txBody>
          <a:bodyPr wrap="square" lIns="60639" tIns="30321" rIns="60639" bIns="30321">
            <a:spAutoFit/>
          </a:bodyPr>
          <a:lstStyle/>
          <a:p>
            <a:r>
              <a:rPr lang="en-US" altLang="zh-CN" sz="3700" b="1" dirty="0" smtClean="0">
                <a:solidFill>
                  <a:schemeClr val="bg1"/>
                </a:solidFill>
                <a:latin typeface="Century Gothic"/>
              </a:rPr>
              <a:t>—</a:t>
            </a:r>
            <a:r>
              <a:rPr lang="zh-CN" altLang="zh-CN" sz="3600" b="1" dirty="0">
                <a:solidFill>
                  <a:schemeClr val="bg1"/>
                </a:solidFill>
              </a:rPr>
              <a:t>文件</a:t>
            </a:r>
            <a:r>
              <a:rPr lang="en-US" altLang="zh-CN" sz="3600" b="1" dirty="0">
                <a:solidFill>
                  <a:schemeClr val="bg1"/>
                </a:solidFill>
              </a:rPr>
              <a:t>IO</a:t>
            </a:r>
            <a:r>
              <a:rPr lang="zh-CN" altLang="zh-CN" sz="3600" b="1" dirty="0">
                <a:solidFill>
                  <a:schemeClr val="bg1"/>
                </a:solidFill>
              </a:rPr>
              <a:t>流模型</a:t>
            </a:r>
            <a:endParaRPr lang="zh-CN" altLang="zh-CN" sz="3700" b="1" dirty="0">
              <a:solidFill>
                <a:schemeClr val="bg1"/>
              </a:solidFill>
            </a:endParaRPr>
          </a:p>
        </p:txBody>
      </p:sp>
      <p:sp>
        <p:nvSpPr>
          <p:cNvPr id="24" name="TextBox 62"/>
          <p:cNvSpPr txBox="1"/>
          <p:nvPr/>
        </p:nvSpPr>
        <p:spPr>
          <a:xfrm>
            <a:off x="8665485" y="19771"/>
            <a:ext cx="3157937" cy="380111"/>
          </a:xfrm>
          <a:prstGeom prst="rect">
            <a:avLst/>
          </a:prstGeom>
          <a:noFill/>
        </p:spPr>
        <p:txBody>
          <a:bodyPr wrap="square" lIns="119781" tIns="59890" rIns="119781" bIns="59890" rtlCol="0">
            <a:spAutoFit/>
          </a:bodyPr>
          <a:lstStyle/>
          <a:p>
            <a:r>
              <a:rPr lang="en-US" altLang="zh-CN" sz="1600" dirty="0">
                <a:ea typeface="创艺简老宋" pitchFamily="2" charset="-122"/>
              </a:rPr>
              <a:t>Visual Basic.NET</a:t>
            </a:r>
            <a:r>
              <a:rPr lang="zh-CN" altLang="zh-CN" sz="1600" dirty="0">
                <a:ea typeface="创艺简老宋" pitchFamily="2" charset="-122"/>
              </a:rPr>
              <a:t>实用教程（第</a:t>
            </a:r>
            <a:r>
              <a:rPr lang="en-US" altLang="zh-CN" sz="1600" dirty="0">
                <a:ea typeface="创艺简老宋" pitchFamily="2" charset="-122"/>
              </a:rPr>
              <a:t>3</a:t>
            </a:r>
            <a:r>
              <a:rPr lang="zh-CN" altLang="zh-CN" sz="1600" dirty="0">
                <a:ea typeface="创艺简老宋" pitchFamily="2" charset="-122"/>
              </a:rPr>
              <a:t>版）</a:t>
            </a:r>
          </a:p>
        </p:txBody>
      </p:sp>
      <p:sp>
        <p:nvSpPr>
          <p:cNvPr id="25" name="TextBox 63"/>
          <p:cNvSpPr txBox="1"/>
          <p:nvPr/>
        </p:nvSpPr>
        <p:spPr>
          <a:xfrm>
            <a:off x="9400385" y="5881185"/>
            <a:ext cx="2139773" cy="382560"/>
          </a:xfrm>
          <a:prstGeom prst="rect">
            <a:avLst/>
          </a:prstGeom>
          <a:noFill/>
        </p:spPr>
        <p:txBody>
          <a:bodyPr wrap="square" lIns="119781" tIns="59890" rIns="119781" bIns="59890" rtlCol="0">
            <a:spAutoFit/>
          </a:bodyPr>
          <a:lstStyle/>
          <a:p>
            <a:pPr algn="ctr"/>
            <a:r>
              <a:rPr lang="zh-CN" altLang="en-US" dirty="0" smtClean="0">
                <a:latin typeface="微软雅黑" panose="020B0503020204020204" pitchFamily="34" charset="-122"/>
                <a:ea typeface="微软雅黑" panose="020B0503020204020204" pitchFamily="34" charset="-122"/>
              </a:rPr>
              <a:t>主编：郑阿奇</a:t>
            </a:r>
            <a:endParaRPr lang="zh-CN" altLang="en-US" dirty="0">
              <a:latin typeface="微软雅黑" panose="020B0503020204020204" pitchFamily="34" charset="-122"/>
              <a:ea typeface="微软雅黑" panose="020B0503020204020204" pitchFamily="34" charset="-122"/>
            </a:endParaRPr>
          </a:p>
        </p:txBody>
      </p:sp>
      <p:pic>
        <p:nvPicPr>
          <p:cNvPr id="26" name="business freedom [高质量]">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8603" y="146029"/>
            <a:ext cx="792056" cy="810731"/>
          </a:xfrm>
          <a:prstGeom prst="rect">
            <a:avLst/>
          </a:prstGeom>
        </p:spPr>
      </p:pic>
      <p:sp>
        <p:nvSpPr>
          <p:cNvPr id="3" name="TextBox 2"/>
          <p:cNvSpPr txBox="1"/>
          <p:nvPr/>
        </p:nvSpPr>
        <p:spPr>
          <a:xfrm>
            <a:off x="4090300" y="1075608"/>
            <a:ext cx="4224071" cy="742337"/>
          </a:xfrm>
          <a:prstGeom prst="rect">
            <a:avLst/>
          </a:prstGeom>
          <a:noFill/>
        </p:spPr>
        <p:txBody>
          <a:bodyPr wrap="square" lIns="95077" tIns="47539" rIns="95077" bIns="47539" rtlCol="0">
            <a:spAutoFit/>
          </a:bodyPr>
          <a:lstStyle/>
          <a:p>
            <a:r>
              <a:rPr lang="zh-CN" altLang="zh-CN" sz="4200" dirty="0" smtClean="0">
                <a:solidFill>
                  <a:srgbClr val="C00000"/>
                </a:solidFill>
                <a:latin typeface="方正大黑简体" pitchFamily="2" charset="-122"/>
                <a:ea typeface="方正大黑简体" pitchFamily="2" charset="-122"/>
              </a:rPr>
              <a:t>第</a:t>
            </a:r>
            <a:r>
              <a:rPr lang="en-US" altLang="zh-CN" sz="4200" dirty="0" smtClean="0">
                <a:solidFill>
                  <a:srgbClr val="C00000"/>
                </a:solidFill>
                <a:latin typeface="方正大黑简体" pitchFamily="2" charset="-122"/>
                <a:ea typeface="方正大黑简体" pitchFamily="2" charset="-122"/>
              </a:rPr>
              <a:t>8</a:t>
            </a:r>
            <a:r>
              <a:rPr lang="zh-CN" altLang="zh-CN" sz="4200" dirty="0" smtClean="0">
                <a:solidFill>
                  <a:srgbClr val="C00000"/>
                </a:solidFill>
                <a:latin typeface="方正大黑简体" pitchFamily="2" charset="-122"/>
                <a:ea typeface="方正大黑简体" pitchFamily="2" charset="-122"/>
              </a:rPr>
              <a:t>章</a:t>
            </a:r>
            <a:r>
              <a:rPr lang="en-US" altLang="zh-CN" sz="4200" dirty="0" smtClean="0">
                <a:solidFill>
                  <a:srgbClr val="C00000"/>
                </a:solidFill>
                <a:latin typeface="方正大黑简体" pitchFamily="2" charset="-122"/>
                <a:ea typeface="方正大黑简体" pitchFamily="2" charset="-122"/>
              </a:rPr>
              <a:t>  </a:t>
            </a:r>
            <a:r>
              <a:rPr lang="zh-CN" altLang="zh-CN" sz="4200" dirty="0">
                <a:solidFill>
                  <a:srgbClr val="C00000"/>
                </a:solidFill>
                <a:latin typeface="方正大黑简体" pitchFamily="2" charset="-122"/>
                <a:ea typeface="方正大黑简体" pitchFamily="2" charset="-122"/>
              </a:rPr>
              <a:t>文件操作</a:t>
            </a:r>
          </a:p>
        </p:txBody>
      </p:sp>
    </p:spTree>
    <p:extLst>
      <p:ext uri="{BB962C8B-B14F-4D97-AF65-F5344CB8AC3E}">
        <p14:creationId xmlns:p14="http://schemas.microsoft.com/office/powerpoint/2010/main" val="1672059295"/>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750"/>
                                        <p:tgtEl>
                                          <p:spTgt spid="5"/>
                                        </p:tgtEl>
                                      </p:cBhvr>
                                    </p:animEffect>
                                  </p:childTnLst>
                                </p:cTn>
                              </p:par>
                            </p:childTnLst>
                          </p:cTn>
                        </p:par>
                        <p:par>
                          <p:cTn id="11" fill="hold">
                            <p:stCondLst>
                              <p:cond delay="750"/>
                            </p:stCondLst>
                            <p:childTnLst>
                              <p:par>
                                <p:cTn id="12" presetID="52"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Scale>
                                      <p:cBhvr>
                                        <p:cTn id="1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2"/>
                                        </p:tgtEl>
                                        <p:attrNameLst>
                                          <p:attrName>ppt_x</p:attrName>
                                          <p:attrName>ppt_y</p:attrName>
                                        </p:attrNameLst>
                                      </p:cBhvr>
                                    </p:animMotion>
                                    <p:animEffect transition="in" filter="fade">
                                      <p:cBhvr>
                                        <p:cTn id="16" dur="1000"/>
                                        <p:tgtEl>
                                          <p:spTgt spid="22"/>
                                        </p:tgtEl>
                                      </p:cBhvr>
                                    </p:animEffect>
                                  </p:childTnLst>
                                </p:cTn>
                              </p:par>
                            </p:childTnLst>
                          </p:cTn>
                        </p:par>
                        <p:par>
                          <p:cTn id="17" fill="hold">
                            <p:stCondLst>
                              <p:cond delay="2450"/>
                            </p:stCondLst>
                            <p:childTnLst>
                              <p:par>
                                <p:cTn id="18" presetID="42" presetClass="entr" presetSubtype="0" fill="hold" grpId="0" nodeType="afterEffect">
                                  <p:stCondLst>
                                    <p:cond delay="0"/>
                                  </p:stCondLst>
                                  <p:iterate type="lt">
                                    <p:tmPct val="10000"/>
                                  </p:iterate>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5750"/>
                            </p:stCondLst>
                            <p:childTnLst>
                              <p:par>
                                <p:cTn id="24" presetID="42" presetClass="entr" presetSubtype="0" fill="hold" grpId="0" nodeType="afterEffect">
                                  <p:stCondLst>
                                    <p:cond delay="0"/>
                                  </p:stCondLst>
                                  <p:iterate type="lt">
                                    <p:tmPct val="10000"/>
                                  </p:iterate>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9" repeatCount="indefinite" fill="remove" display="0">
                  <p:stCondLst>
                    <p:cond delay="indefinite"/>
                  </p:stCondLst>
                  <p:endCondLst>
                    <p:cond evt="onStopAudio" delay="0">
                      <p:tgtEl>
                        <p:sldTgt/>
                      </p:tgtEl>
                    </p:cond>
                  </p:endCondLst>
                </p:cTn>
                <p:tgtEl>
                  <p:spTgt spid="26"/>
                </p:tgtEl>
              </p:cMediaNode>
            </p:audio>
          </p:childTnLst>
        </p:cTn>
      </p:par>
    </p:tnLst>
    <p:bldLst>
      <p:bldP spid="5" grpId="0" animBg="1"/>
      <p:bldP spid="22"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839972" y="914400"/>
            <a:ext cx="9611833" cy="877163"/>
          </a:xfrm>
          <a:prstGeom prst="rect">
            <a:avLst/>
          </a:prstGeom>
          <a:noFill/>
        </p:spPr>
        <p:txBody>
          <a:bodyPr wrap="square" rtlCol="0">
            <a:spAutoFit/>
          </a:bodyPr>
          <a:lstStyle/>
          <a:p>
            <a:pPr indent="446088" fontAlgn="ctr"/>
            <a:r>
              <a:rPr lang="en-US" altLang="zh-CN" b="1" dirty="0"/>
              <a:t>3</a:t>
            </a:r>
            <a:r>
              <a:rPr lang="zh-CN" altLang="zh-CN" b="1" dirty="0"/>
              <a:t>）</a:t>
            </a:r>
            <a:r>
              <a:rPr lang="en-US" altLang="zh-CN" b="1" dirty="0"/>
              <a:t>Exists</a:t>
            </a:r>
            <a:r>
              <a:rPr lang="zh-CN" altLang="zh-CN" b="1" dirty="0"/>
              <a:t>方法</a:t>
            </a:r>
          </a:p>
          <a:p>
            <a:pPr indent="446088" fontAlgn="ctr"/>
            <a:r>
              <a:rPr lang="en-US" altLang="zh-CN" dirty="0"/>
              <a:t>Exists</a:t>
            </a:r>
            <a:r>
              <a:rPr lang="zh-CN" altLang="zh-CN" dirty="0"/>
              <a:t>方法的功能是判断指定的文件夹是否存在，若存在则返回一个逻辑值</a:t>
            </a:r>
            <a:r>
              <a:rPr lang="en-US" altLang="zh-CN" dirty="0"/>
              <a:t>True</a:t>
            </a:r>
            <a:r>
              <a:rPr lang="zh-CN" altLang="zh-CN" dirty="0"/>
              <a:t>；否则返回</a:t>
            </a:r>
            <a:r>
              <a:rPr lang="en-US" altLang="zh-CN" dirty="0"/>
              <a:t>False</a:t>
            </a:r>
            <a:r>
              <a:rPr lang="zh-CN" altLang="zh-CN" dirty="0"/>
              <a:t>。调用的语法格式如下</a:t>
            </a:r>
            <a:r>
              <a:rPr lang="zh-CN" altLang="zh-CN" dirty="0" smtClean="0"/>
              <a:t>：</a:t>
            </a:r>
            <a:endParaRPr lang="zh-CN" altLang="zh-CN" dirty="0"/>
          </a:p>
        </p:txBody>
      </p:sp>
      <p:sp>
        <p:nvSpPr>
          <p:cNvPr id="4" name="圆角矩形 3"/>
          <p:cNvSpPr/>
          <p:nvPr/>
        </p:nvSpPr>
        <p:spPr>
          <a:xfrm>
            <a:off x="1409442" y="1791563"/>
            <a:ext cx="8670223" cy="391597"/>
          </a:xfrm>
          <a:prstGeom prst="roundRect">
            <a:avLst/>
          </a:prstGeom>
          <a:solidFill>
            <a:schemeClr val="accent5">
              <a:lumMod val="40000"/>
              <a:lumOff val="60000"/>
            </a:schemeClr>
          </a:solidFill>
        </p:spPr>
        <p:txBody>
          <a:bodyPr wrap="square">
            <a:spAutoFit/>
          </a:bodyPr>
          <a:lstStyle/>
          <a:p>
            <a:r>
              <a:rPr lang="en-US" altLang="zh-CN" dirty="0" err="1"/>
              <a:t>Directory.Exists</a:t>
            </a:r>
            <a:r>
              <a:rPr lang="en-US" altLang="zh-CN" dirty="0"/>
              <a:t>( path )</a:t>
            </a:r>
            <a:endParaRPr lang="zh-CN" altLang="zh-CN" dirty="0"/>
          </a:p>
        </p:txBody>
      </p:sp>
      <p:sp>
        <p:nvSpPr>
          <p:cNvPr id="5" name="TextBox 4"/>
          <p:cNvSpPr txBox="1"/>
          <p:nvPr/>
        </p:nvSpPr>
        <p:spPr>
          <a:xfrm>
            <a:off x="925033" y="2371060"/>
            <a:ext cx="9526772" cy="87716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类型，代表指定文件夹的合法路径。</a:t>
            </a:r>
          </a:p>
          <a:p>
            <a:pPr indent="446088" fontAlgn="ctr"/>
            <a:r>
              <a:rPr lang="zh-CN" altLang="zh-CN" dirty="0"/>
              <a:t>如果指定的文件夹不存在，</a:t>
            </a:r>
            <a:r>
              <a:rPr lang="en-US" altLang="zh-CN" dirty="0"/>
              <a:t>Directory</a:t>
            </a:r>
            <a:r>
              <a:rPr lang="zh-CN" altLang="zh-CN" dirty="0"/>
              <a:t>类的很多方法会失败，因此在做文件夹操作前，可以先用</a:t>
            </a:r>
            <a:r>
              <a:rPr lang="en-US" altLang="zh-CN" dirty="0"/>
              <a:t>Exists</a:t>
            </a:r>
            <a:r>
              <a:rPr lang="zh-CN" altLang="zh-CN" dirty="0"/>
              <a:t>方法确定文件夹是否存在，示例如下</a:t>
            </a:r>
            <a:r>
              <a:rPr lang="zh-CN" altLang="zh-CN" dirty="0" smtClean="0"/>
              <a:t>：</a:t>
            </a:r>
            <a:endParaRPr lang="zh-CN" altLang="zh-CN" dirty="0"/>
          </a:p>
        </p:txBody>
      </p:sp>
      <p:sp>
        <p:nvSpPr>
          <p:cNvPr id="6" name="圆角矩形 5"/>
          <p:cNvSpPr/>
          <p:nvPr/>
        </p:nvSpPr>
        <p:spPr>
          <a:xfrm>
            <a:off x="1409442" y="3368726"/>
            <a:ext cx="8670223" cy="391597"/>
          </a:xfrm>
          <a:prstGeom prst="roundRect">
            <a:avLst/>
          </a:prstGeom>
          <a:solidFill>
            <a:schemeClr val="accent5">
              <a:lumMod val="40000"/>
              <a:lumOff val="60000"/>
            </a:schemeClr>
          </a:solidFill>
        </p:spPr>
        <p:txBody>
          <a:bodyPr wrap="square">
            <a:spAutoFit/>
          </a:bodyPr>
          <a:lstStyle/>
          <a:p>
            <a:r>
              <a:rPr lang="en-US" altLang="zh-CN" dirty="0"/>
              <a:t>If  </a:t>
            </a:r>
            <a:r>
              <a:rPr lang="en-US" altLang="zh-CN" dirty="0" err="1"/>
              <a:t>Directory.Exists</a:t>
            </a:r>
            <a:r>
              <a:rPr lang="en-US" altLang="zh-CN" dirty="0"/>
              <a:t>("C:\temp" )	then 	</a:t>
            </a:r>
            <a:r>
              <a:rPr lang="en-US" altLang="zh-CN" dirty="0" err="1"/>
              <a:t>Directory.Delete</a:t>
            </a:r>
            <a:r>
              <a:rPr lang="en-US" altLang="zh-CN" dirty="0"/>
              <a:t>("C:\ temp" , True )</a:t>
            </a:r>
            <a:endParaRPr lang="zh-CN" altLang="zh-CN" dirty="0"/>
          </a:p>
        </p:txBody>
      </p:sp>
    </p:spTree>
    <p:extLst>
      <p:ext uri="{BB962C8B-B14F-4D97-AF65-F5344CB8AC3E}">
        <p14:creationId xmlns:p14="http://schemas.microsoft.com/office/powerpoint/2010/main" val="6779968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765544" y="829340"/>
            <a:ext cx="9824484" cy="1138773"/>
          </a:xfrm>
          <a:prstGeom prst="rect">
            <a:avLst/>
          </a:prstGeom>
          <a:noFill/>
        </p:spPr>
        <p:txBody>
          <a:bodyPr wrap="square" rtlCol="0">
            <a:spAutoFit/>
          </a:bodyPr>
          <a:lstStyle/>
          <a:p>
            <a:pPr indent="446088" fontAlgn="ctr"/>
            <a:r>
              <a:rPr lang="en-US" altLang="zh-CN" b="1" dirty="0"/>
              <a:t>4</a:t>
            </a:r>
            <a:r>
              <a:rPr lang="zh-CN" altLang="zh-CN" b="1" dirty="0"/>
              <a:t>）</a:t>
            </a:r>
            <a:r>
              <a:rPr lang="en-US" altLang="zh-CN" b="1" dirty="0"/>
              <a:t>Move</a:t>
            </a:r>
            <a:r>
              <a:rPr lang="zh-CN" altLang="zh-CN" b="1" dirty="0"/>
              <a:t>方法</a:t>
            </a:r>
          </a:p>
          <a:p>
            <a:pPr indent="446088" fontAlgn="ctr"/>
            <a:r>
              <a:rPr lang="en-US" altLang="zh-CN" dirty="0"/>
              <a:t>Move</a:t>
            </a:r>
            <a:r>
              <a:rPr lang="zh-CN" altLang="zh-CN" dirty="0"/>
              <a:t>方法的功能是移动指定的整个文件夹到同一个磁盘中的另外一个位置。</a:t>
            </a:r>
            <a:r>
              <a:rPr lang="en-US" altLang="zh-CN" dirty="0"/>
              <a:t>Move</a:t>
            </a:r>
            <a:r>
              <a:rPr lang="zh-CN" altLang="zh-CN" dirty="0"/>
              <a:t>方法具有改名功能，即将源文件夹移动到目标文件夹指定的位置，但不是移动到目标文件夹中，而是将源文件夹名改为目标文件夹名。调用它的语法格式如下</a:t>
            </a:r>
            <a:r>
              <a:rPr lang="zh-CN" altLang="zh-CN" dirty="0" smtClean="0"/>
              <a:t>：</a:t>
            </a:r>
            <a:endParaRPr lang="zh-CN" altLang="zh-CN" dirty="0"/>
          </a:p>
        </p:txBody>
      </p:sp>
      <p:sp>
        <p:nvSpPr>
          <p:cNvPr id="4" name="圆角矩形 3"/>
          <p:cNvSpPr/>
          <p:nvPr/>
        </p:nvSpPr>
        <p:spPr>
          <a:xfrm>
            <a:off x="1340568" y="1968113"/>
            <a:ext cx="8558343" cy="391597"/>
          </a:xfrm>
          <a:prstGeom prst="roundRect">
            <a:avLst/>
          </a:prstGeom>
          <a:solidFill>
            <a:schemeClr val="accent5">
              <a:lumMod val="40000"/>
              <a:lumOff val="60000"/>
            </a:schemeClr>
          </a:solidFill>
        </p:spPr>
        <p:txBody>
          <a:bodyPr wrap="square">
            <a:spAutoFit/>
          </a:bodyPr>
          <a:lstStyle/>
          <a:p>
            <a:r>
              <a:rPr lang="en-US" altLang="zh-CN" dirty="0" err="1"/>
              <a:t>Directory.Move</a:t>
            </a:r>
            <a:r>
              <a:rPr lang="en-US" altLang="zh-CN" dirty="0"/>
              <a:t>( source , destination )</a:t>
            </a:r>
            <a:endParaRPr lang="zh-CN" altLang="zh-CN" dirty="0"/>
          </a:p>
        </p:txBody>
      </p:sp>
      <p:sp>
        <p:nvSpPr>
          <p:cNvPr id="5" name="TextBox 4"/>
          <p:cNvSpPr txBox="1"/>
          <p:nvPr/>
        </p:nvSpPr>
        <p:spPr>
          <a:xfrm>
            <a:off x="871870" y="2466753"/>
            <a:ext cx="9399181" cy="113877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source</a:t>
            </a:r>
            <a:r>
              <a:rPr lang="zh-CN" altLang="zh-CN" dirty="0"/>
              <a:t>，</a:t>
            </a:r>
            <a:r>
              <a:rPr lang="en-US" altLang="zh-CN" dirty="0"/>
              <a:t>String</a:t>
            </a:r>
            <a:r>
              <a:rPr lang="zh-CN" altLang="zh-CN" dirty="0"/>
              <a:t>类型，代表指定源文件夹的合法路径。 </a:t>
            </a:r>
          </a:p>
          <a:p>
            <a:pPr indent="446088" fontAlgn="ctr"/>
            <a:r>
              <a:rPr lang="zh-CN" altLang="zh-CN" dirty="0"/>
              <a:t>（</a:t>
            </a:r>
            <a:r>
              <a:rPr lang="en-US" altLang="zh-CN" dirty="0"/>
              <a:t>2</a:t>
            </a:r>
            <a:r>
              <a:rPr lang="zh-CN" altLang="zh-CN" dirty="0"/>
              <a:t>）</a:t>
            </a:r>
            <a:r>
              <a:rPr lang="en-US" altLang="zh-CN" dirty="0"/>
              <a:t>destination</a:t>
            </a:r>
            <a:r>
              <a:rPr lang="zh-CN" altLang="zh-CN" dirty="0"/>
              <a:t>，</a:t>
            </a:r>
            <a:r>
              <a:rPr lang="en-US" altLang="zh-CN" dirty="0"/>
              <a:t>String</a:t>
            </a:r>
            <a:r>
              <a:rPr lang="zh-CN" altLang="zh-CN" dirty="0"/>
              <a:t>类型，代表指定目标文件夹的合法路径。 </a:t>
            </a:r>
          </a:p>
          <a:p>
            <a:pPr indent="446088" fontAlgn="ctr"/>
            <a:r>
              <a:rPr lang="zh-CN" altLang="zh-CN" dirty="0"/>
              <a:t>例如，将</a:t>
            </a:r>
            <a:r>
              <a:rPr lang="en-US" altLang="zh-CN" dirty="0"/>
              <a:t>C</a:t>
            </a:r>
            <a:r>
              <a:rPr lang="zh-CN" altLang="zh-CN" dirty="0"/>
              <a:t>盘根文件夹中名为</a:t>
            </a:r>
            <a:r>
              <a:rPr lang="en-US" altLang="zh-CN" dirty="0"/>
              <a:t>temp</a:t>
            </a:r>
            <a:r>
              <a:rPr lang="zh-CN" altLang="zh-CN" dirty="0"/>
              <a:t>的子文件夹移动到“</a:t>
            </a:r>
            <a:r>
              <a:rPr lang="en-US" altLang="zh-CN" dirty="0"/>
              <a:t>C:\</a:t>
            </a:r>
            <a:r>
              <a:rPr lang="zh-CN" altLang="zh-CN" dirty="0"/>
              <a:t>”中，并改名为</a:t>
            </a:r>
            <a:r>
              <a:rPr lang="en-US" altLang="zh-CN" dirty="0"/>
              <a:t>dir1</a:t>
            </a:r>
            <a:r>
              <a:rPr lang="zh-CN" altLang="zh-CN" dirty="0"/>
              <a:t>，方法如下</a:t>
            </a:r>
            <a:r>
              <a:rPr lang="zh-CN" altLang="zh-CN" dirty="0" smtClean="0"/>
              <a:t>：</a:t>
            </a:r>
            <a:endParaRPr lang="zh-CN" altLang="zh-CN" dirty="0"/>
          </a:p>
        </p:txBody>
      </p:sp>
      <p:sp>
        <p:nvSpPr>
          <p:cNvPr id="6" name="圆角矩形 5"/>
          <p:cNvSpPr/>
          <p:nvPr/>
        </p:nvSpPr>
        <p:spPr>
          <a:xfrm>
            <a:off x="1292288" y="3605526"/>
            <a:ext cx="8558343" cy="391597"/>
          </a:xfrm>
          <a:prstGeom prst="roundRect">
            <a:avLst/>
          </a:prstGeom>
          <a:solidFill>
            <a:schemeClr val="accent5">
              <a:lumMod val="40000"/>
              <a:lumOff val="60000"/>
            </a:schemeClr>
          </a:solidFill>
        </p:spPr>
        <p:txBody>
          <a:bodyPr wrap="square">
            <a:spAutoFit/>
          </a:bodyPr>
          <a:lstStyle/>
          <a:p>
            <a:r>
              <a:rPr lang="en-US" altLang="zh-CN" dirty="0" err="1"/>
              <a:t>Directory.Move</a:t>
            </a:r>
            <a:r>
              <a:rPr lang="en-US" altLang="zh-CN" dirty="0"/>
              <a:t>("C:\temp" , "C:\dir1" )	</a:t>
            </a:r>
            <a:endParaRPr lang="zh-CN" altLang="zh-CN" dirty="0"/>
          </a:p>
        </p:txBody>
      </p:sp>
      <p:sp>
        <p:nvSpPr>
          <p:cNvPr id="7" name="矩形 6"/>
          <p:cNvSpPr/>
          <p:nvPr/>
        </p:nvSpPr>
        <p:spPr>
          <a:xfrm>
            <a:off x="765544" y="3997123"/>
            <a:ext cx="9505507" cy="615553"/>
          </a:xfrm>
          <a:prstGeom prst="rect">
            <a:avLst/>
          </a:prstGeom>
        </p:spPr>
        <p:txBody>
          <a:bodyPr wrap="square">
            <a:spAutoFit/>
          </a:bodyPr>
          <a:lstStyle/>
          <a:p>
            <a:pPr indent="446088" fontAlgn="ctr"/>
            <a:r>
              <a:rPr lang="zh-CN" altLang="zh-CN" dirty="0"/>
              <a:t>上面示例执行的结果是将</a:t>
            </a:r>
            <a:r>
              <a:rPr lang="en-US" altLang="zh-CN" dirty="0"/>
              <a:t>temp</a:t>
            </a:r>
            <a:r>
              <a:rPr lang="zh-CN" altLang="zh-CN" dirty="0"/>
              <a:t>子文件夹移动到</a:t>
            </a:r>
            <a:r>
              <a:rPr lang="en-US" altLang="zh-CN" dirty="0"/>
              <a:t>C</a:t>
            </a:r>
            <a:r>
              <a:rPr lang="zh-CN" altLang="zh-CN" dirty="0"/>
              <a:t>盘</a:t>
            </a:r>
            <a:r>
              <a:rPr lang="en-US" altLang="zh-CN" dirty="0"/>
              <a:t>dir1</a:t>
            </a:r>
            <a:r>
              <a:rPr lang="zh-CN" altLang="zh-CN" dirty="0"/>
              <a:t>文件夹中。如果目标和源文件夹不是同一个磁盘，将产生异常。例如：</a:t>
            </a:r>
          </a:p>
        </p:txBody>
      </p:sp>
      <p:sp>
        <p:nvSpPr>
          <p:cNvPr id="8" name="圆角矩形 7"/>
          <p:cNvSpPr/>
          <p:nvPr/>
        </p:nvSpPr>
        <p:spPr>
          <a:xfrm>
            <a:off x="1340567" y="4612676"/>
            <a:ext cx="8558343" cy="391597"/>
          </a:xfrm>
          <a:prstGeom prst="roundRect">
            <a:avLst/>
          </a:prstGeom>
          <a:solidFill>
            <a:schemeClr val="accent5">
              <a:lumMod val="40000"/>
              <a:lumOff val="60000"/>
            </a:schemeClr>
          </a:solidFill>
        </p:spPr>
        <p:txBody>
          <a:bodyPr wrap="square">
            <a:spAutoFit/>
          </a:bodyPr>
          <a:lstStyle/>
          <a:p>
            <a:r>
              <a:rPr lang="en-US" altLang="zh-CN" dirty="0" err="1"/>
              <a:t>Directory.Move</a:t>
            </a:r>
            <a:r>
              <a:rPr lang="en-US" altLang="zh-CN" dirty="0"/>
              <a:t>("C:\temp" , "D:\ " )			' </a:t>
            </a:r>
            <a:r>
              <a:rPr lang="zh-CN" altLang="zh-CN" dirty="0"/>
              <a:t>出错</a:t>
            </a:r>
          </a:p>
        </p:txBody>
      </p:sp>
      <p:sp>
        <p:nvSpPr>
          <p:cNvPr id="9" name="TextBox 8"/>
          <p:cNvSpPr txBox="1"/>
          <p:nvPr/>
        </p:nvSpPr>
        <p:spPr>
          <a:xfrm>
            <a:off x="765544" y="5092995"/>
            <a:ext cx="9505507" cy="615553"/>
          </a:xfrm>
          <a:prstGeom prst="rect">
            <a:avLst/>
          </a:prstGeom>
          <a:noFill/>
        </p:spPr>
        <p:txBody>
          <a:bodyPr wrap="square" rtlCol="0">
            <a:spAutoFit/>
          </a:bodyPr>
          <a:lstStyle/>
          <a:p>
            <a:pPr indent="446088"/>
            <a:r>
              <a:rPr lang="zh-CN" altLang="zh-CN" dirty="0"/>
              <a:t>另外，如果目标文件夹已存在，也将产生异常。例如，若</a:t>
            </a:r>
            <a:r>
              <a:rPr lang="en-US" altLang="zh-CN" dirty="0"/>
              <a:t>C</a:t>
            </a:r>
            <a:r>
              <a:rPr lang="zh-CN" altLang="zh-CN" dirty="0"/>
              <a:t>盘中已存在</a:t>
            </a:r>
            <a:r>
              <a:rPr lang="en-US" altLang="zh-CN" dirty="0"/>
              <a:t>dir1</a:t>
            </a:r>
            <a:r>
              <a:rPr lang="zh-CN" altLang="zh-CN" dirty="0"/>
              <a:t>文件夹，执行下面语句将产生异常</a:t>
            </a:r>
            <a:r>
              <a:rPr lang="zh-CN" altLang="zh-CN" dirty="0" smtClean="0"/>
              <a:t>：</a:t>
            </a:r>
            <a:endParaRPr lang="zh-CN" altLang="zh-CN" dirty="0"/>
          </a:p>
        </p:txBody>
      </p:sp>
      <p:sp>
        <p:nvSpPr>
          <p:cNvPr id="10" name="圆角矩形 9"/>
          <p:cNvSpPr/>
          <p:nvPr/>
        </p:nvSpPr>
        <p:spPr>
          <a:xfrm>
            <a:off x="1340566" y="5687165"/>
            <a:ext cx="8558343" cy="391597"/>
          </a:xfrm>
          <a:prstGeom prst="roundRect">
            <a:avLst/>
          </a:prstGeom>
          <a:solidFill>
            <a:schemeClr val="accent5">
              <a:lumMod val="40000"/>
              <a:lumOff val="60000"/>
            </a:schemeClr>
          </a:solidFill>
        </p:spPr>
        <p:txBody>
          <a:bodyPr wrap="square">
            <a:spAutoFit/>
          </a:bodyPr>
          <a:lstStyle/>
          <a:p>
            <a:r>
              <a:rPr lang="en-US" altLang="zh-CN" dirty="0" err="1"/>
              <a:t>Directory.Move</a:t>
            </a:r>
            <a:r>
              <a:rPr lang="en-US" altLang="zh-CN" dirty="0"/>
              <a:t>("C:\temp" , "C:\dir1" )		' </a:t>
            </a:r>
            <a:r>
              <a:rPr lang="zh-CN" altLang="zh-CN" dirty="0"/>
              <a:t>出错</a:t>
            </a:r>
          </a:p>
        </p:txBody>
      </p:sp>
    </p:spTree>
    <p:extLst>
      <p:ext uri="{BB962C8B-B14F-4D97-AF65-F5344CB8AC3E}">
        <p14:creationId xmlns:p14="http://schemas.microsoft.com/office/powerpoint/2010/main" val="8386521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712381" y="914400"/>
            <a:ext cx="9675628" cy="877163"/>
          </a:xfrm>
          <a:prstGeom prst="rect">
            <a:avLst/>
          </a:prstGeom>
          <a:noFill/>
        </p:spPr>
        <p:txBody>
          <a:bodyPr wrap="square" rtlCol="0">
            <a:spAutoFit/>
          </a:bodyPr>
          <a:lstStyle/>
          <a:p>
            <a:pPr indent="446088" fontAlgn="ctr"/>
            <a:r>
              <a:rPr lang="en-US" altLang="zh-CN" b="1" dirty="0"/>
              <a:t>5</a:t>
            </a:r>
            <a:r>
              <a:rPr lang="zh-CN" altLang="zh-CN" b="1" dirty="0"/>
              <a:t>）</a:t>
            </a:r>
            <a:r>
              <a:rPr lang="en-US" altLang="zh-CN" b="1" dirty="0" err="1"/>
              <a:t>GetLogicalDrives</a:t>
            </a:r>
            <a:r>
              <a:rPr lang="zh-CN" altLang="zh-CN" b="1" dirty="0"/>
              <a:t>方法</a:t>
            </a:r>
          </a:p>
          <a:p>
            <a:pPr indent="446088" fontAlgn="ctr"/>
            <a:r>
              <a:rPr lang="en-US" altLang="zh-CN" dirty="0" err="1"/>
              <a:t>GetLogicalDrives</a:t>
            </a:r>
            <a:r>
              <a:rPr lang="zh-CN" altLang="zh-CN" dirty="0"/>
              <a:t>方法的功能是返回一个字符串数组，其中包括当前计算机中所有逻辑驱动器名，每个驱动器名是形如“</a:t>
            </a:r>
            <a:r>
              <a:rPr lang="en-US" altLang="zh-CN" dirty="0"/>
              <a:t>C:\</a:t>
            </a:r>
            <a:r>
              <a:rPr lang="zh-CN" altLang="zh-CN" dirty="0"/>
              <a:t>”的字符串。调用的语法格式如下</a:t>
            </a:r>
            <a:r>
              <a:rPr lang="zh-CN" altLang="zh-CN" dirty="0" smtClean="0"/>
              <a:t>：</a:t>
            </a:r>
            <a:endParaRPr lang="zh-CN" altLang="zh-CN" dirty="0"/>
          </a:p>
        </p:txBody>
      </p:sp>
      <p:sp>
        <p:nvSpPr>
          <p:cNvPr id="4" name="圆角矩形 3"/>
          <p:cNvSpPr/>
          <p:nvPr/>
        </p:nvSpPr>
        <p:spPr>
          <a:xfrm>
            <a:off x="1310323" y="1881537"/>
            <a:ext cx="8567323" cy="391597"/>
          </a:xfrm>
          <a:prstGeom prst="roundRect">
            <a:avLst/>
          </a:prstGeom>
          <a:solidFill>
            <a:schemeClr val="accent5">
              <a:lumMod val="40000"/>
              <a:lumOff val="60000"/>
            </a:schemeClr>
          </a:solidFill>
        </p:spPr>
        <p:txBody>
          <a:bodyPr wrap="square">
            <a:spAutoFit/>
          </a:bodyPr>
          <a:lstStyle/>
          <a:p>
            <a:r>
              <a:rPr lang="en-US" altLang="zh-CN" dirty="0" err="1"/>
              <a:t>Directory.GetLogicalDrives</a:t>
            </a:r>
            <a:r>
              <a:rPr lang="en-US" altLang="zh-CN" dirty="0"/>
              <a:t>()</a:t>
            </a:r>
            <a:endParaRPr lang="zh-CN" altLang="zh-CN" dirty="0"/>
          </a:p>
        </p:txBody>
      </p:sp>
      <p:sp>
        <p:nvSpPr>
          <p:cNvPr id="5" name="TextBox 4"/>
          <p:cNvSpPr txBox="1"/>
          <p:nvPr/>
        </p:nvSpPr>
        <p:spPr>
          <a:xfrm>
            <a:off x="818707" y="2273134"/>
            <a:ext cx="9356651" cy="615553"/>
          </a:xfrm>
          <a:prstGeom prst="rect">
            <a:avLst/>
          </a:prstGeom>
          <a:noFill/>
        </p:spPr>
        <p:txBody>
          <a:bodyPr wrap="square" rtlCol="0">
            <a:spAutoFit/>
          </a:bodyPr>
          <a:lstStyle/>
          <a:p>
            <a:pPr indent="446088"/>
            <a:r>
              <a:rPr lang="zh-CN" altLang="zh-CN" dirty="0"/>
              <a:t>例如，下面示例获得本机所有逻辑驱动器的名字，将其存放到字符串数组</a:t>
            </a:r>
            <a:r>
              <a:rPr lang="en-US" altLang="zh-CN" dirty="0" err="1"/>
              <a:t>myDrv</a:t>
            </a:r>
            <a:r>
              <a:rPr lang="zh-CN" altLang="zh-CN" dirty="0"/>
              <a:t>中，并将数组中所有元素放到一个组合框</a:t>
            </a:r>
            <a:r>
              <a:rPr lang="en-US" altLang="zh-CN" dirty="0"/>
              <a:t>ComboBox1</a:t>
            </a:r>
            <a:r>
              <a:rPr lang="zh-CN" altLang="zh-CN" dirty="0"/>
              <a:t>中</a:t>
            </a:r>
            <a:r>
              <a:rPr lang="zh-CN" altLang="zh-CN" dirty="0" smtClean="0"/>
              <a:t>：</a:t>
            </a:r>
            <a:endParaRPr lang="zh-CN" altLang="zh-CN" dirty="0"/>
          </a:p>
        </p:txBody>
      </p:sp>
      <p:sp>
        <p:nvSpPr>
          <p:cNvPr id="6" name="圆角矩形 5"/>
          <p:cNvSpPr/>
          <p:nvPr/>
        </p:nvSpPr>
        <p:spPr>
          <a:xfrm>
            <a:off x="1310322" y="2943161"/>
            <a:ext cx="8567323" cy="1549360"/>
          </a:xfrm>
          <a:prstGeom prst="roundRect">
            <a:avLst>
              <a:gd name="adj" fmla="val 11177"/>
            </a:avLst>
          </a:prstGeom>
          <a:solidFill>
            <a:schemeClr val="accent5">
              <a:lumMod val="40000"/>
              <a:lumOff val="60000"/>
            </a:schemeClr>
          </a:solidFill>
        </p:spPr>
        <p:txBody>
          <a:bodyPr wrap="square">
            <a:spAutoFit/>
          </a:bodyPr>
          <a:lstStyle/>
          <a:p>
            <a:r>
              <a:rPr lang="en-US" altLang="zh-CN" dirty="0"/>
              <a:t>Dim  </a:t>
            </a:r>
            <a:r>
              <a:rPr lang="en-US" altLang="zh-CN" dirty="0" err="1"/>
              <a:t>myDrv</a:t>
            </a:r>
            <a:r>
              <a:rPr lang="en-US" altLang="zh-CN" dirty="0"/>
              <a:t>(), x  As  String </a:t>
            </a:r>
            <a:endParaRPr lang="zh-CN" altLang="zh-CN" dirty="0"/>
          </a:p>
          <a:p>
            <a:r>
              <a:rPr lang="en-US" altLang="zh-CN" dirty="0" err="1"/>
              <a:t>myDrv</a:t>
            </a:r>
            <a:r>
              <a:rPr lang="en-US" altLang="zh-CN" dirty="0"/>
              <a:t> = </a:t>
            </a:r>
            <a:r>
              <a:rPr lang="en-US" altLang="zh-CN" dirty="0" err="1"/>
              <a:t>Directory.GetLogicalDrives</a:t>
            </a:r>
            <a:r>
              <a:rPr lang="en-US" altLang="zh-CN" dirty="0"/>
              <a:t>()	</a:t>
            </a:r>
            <a:endParaRPr lang="zh-CN" altLang="zh-CN" dirty="0"/>
          </a:p>
          <a:p>
            <a:r>
              <a:rPr lang="en-US" altLang="zh-CN" dirty="0"/>
              <a:t>For Each x In </a:t>
            </a:r>
            <a:r>
              <a:rPr lang="en-US" altLang="zh-CN" dirty="0" err="1"/>
              <a:t>myDrv</a:t>
            </a:r>
            <a:endParaRPr lang="zh-CN" altLang="zh-CN" dirty="0"/>
          </a:p>
          <a:p>
            <a:r>
              <a:rPr lang="en-US" altLang="zh-CN" dirty="0"/>
              <a:t>	ComboBox1.Items.Add(x)</a:t>
            </a:r>
            <a:endParaRPr lang="zh-CN" altLang="zh-CN" dirty="0"/>
          </a:p>
          <a:p>
            <a:r>
              <a:rPr lang="en-US" altLang="zh-CN" dirty="0"/>
              <a:t>Next x</a:t>
            </a:r>
            <a:endParaRPr lang="zh-CN" altLang="zh-CN" dirty="0"/>
          </a:p>
        </p:txBody>
      </p:sp>
    </p:spTree>
    <p:extLst>
      <p:ext uri="{BB962C8B-B14F-4D97-AF65-F5344CB8AC3E}">
        <p14:creationId xmlns:p14="http://schemas.microsoft.com/office/powerpoint/2010/main" val="27450828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829340" y="871870"/>
            <a:ext cx="9686260" cy="877163"/>
          </a:xfrm>
          <a:prstGeom prst="rect">
            <a:avLst/>
          </a:prstGeom>
          <a:noFill/>
        </p:spPr>
        <p:txBody>
          <a:bodyPr wrap="square" rtlCol="0">
            <a:spAutoFit/>
          </a:bodyPr>
          <a:lstStyle/>
          <a:p>
            <a:pPr indent="446088" fontAlgn="ctr"/>
            <a:r>
              <a:rPr lang="en-US" altLang="zh-CN" b="1" dirty="0"/>
              <a:t>6</a:t>
            </a:r>
            <a:r>
              <a:rPr lang="zh-CN" altLang="zh-CN" b="1" dirty="0"/>
              <a:t>）</a:t>
            </a:r>
            <a:r>
              <a:rPr lang="en-US" altLang="zh-CN" b="1" dirty="0" err="1"/>
              <a:t>GetDirectories</a:t>
            </a:r>
            <a:r>
              <a:rPr lang="zh-CN" altLang="zh-CN" b="1" dirty="0"/>
              <a:t>方法</a:t>
            </a:r>
          </a:p>
          <a:p>
            <a:pPr indent="446088" fontAlgn="ctr"/>
            <a:r>
              <a:rPr lang="en-US" altLang="zh-CN" dirty="0" err="1"/>
              <a:t>GetDirectories</a:t>
            </a:r>
            <a:r>
              <a:rPr lang="zh-CN" altLang="zh-CN" dirty="0"/>
              <a:t>方法的功能是返回一个字符串数组，其中包括指定文件夹的所有子文件夹的完整路径名，不包括子文件夹中的子文件夹名。调用的语法格式如下</a:t>
            </a:r>
            <a:r>
              <a:rPr lang="zh-CN" altLang="zh-CN" dirty="0" smtClean="0"/>
              <a:t>：</a:t>
            </a:r>
            <a:endParaRPr lang="zh-CN" altLang="zh-CN" dirty="0"/>
          </a:p>
        </p:txBody>
      </p:sp>
      <p:sp>
        <p:nvSpPr>
          <p:cNvPr id="4" name="圆角矩形 3"/>
          <p:cNvSpPr/>
          <p:nvPr/>
        </p:nvSpPr>
        <p:spPr>
          <a:xfrm>
            <a:off x="1467728" y="1749033"/>
            <a:ext cx="8505612" cy="391597"/>
          </a:xfrm>
          <a:prstGeom prst="roundRect">
            <a:avLst/>
          </a:prstGeom>
          <a:solidFill>
            <a:schemeClr val="accent5">
              <a:lumMod val="40000"/>
              <a:lumOff val="60000"/>
            </a:schemeClr>
          </a:solidFill>
        </p:spPr>
        <p:txBody>
          <a:bodyPr wrap="square">
            <a:spAutoFit/>
          </a:bodyPr>
          <a:lstStyle/>
          <a:p>
            <a:r>
              <a:rPr lang="en-US" altLang="zh-CN" dirty="0" err="1"/>
              <a:t>Directory.GetDirectories</a:t>
            </a:r>
            <a:r>
              <a:rPr lang="en-US" altLang="zh-CN" dirty="0"/>
              <a:t>( path, pattern)</a:t>
            </a:r>
            <a:endParaRPr lang="zh-CN" altLang="zh-CN" dirty="0"/>
          </a:p>
        </p:txBody>
      </p:sp>
      <p:sp>
        <p:nvSpPr>
          <p:cNvPr id="5" name="TextBox 4"/>
          <p:cNvSpPr txBox="1"/>
          <p:nvPr/>
        </p:nvSpPr>
        <p:spPr>
          <a:xfrm>
            <a:off x="925033" y="2232837"/>
            <a:ext cx="9505507" cy="113877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类型，代表指定文件夹的合法路径。</a:t>
            </a:r>
          </a:p>
          <a:p>
            <a:pPr indent="446088" fontAlgn="ctr"/>
            <a:r>
              <a:rPr lang="zh-CN" altLang="zh-CN" dirty="0"/>
              <a:t>（</a:t>
            </a:r>
            <a:r>
              <a:rPr lang="en-US" altLang="zh-CN" dirty="0"/>
              <a:t>2</a:t>
            </a:r>
            <a:r>
              <a:rPr lang="zh-CN" altLang="zh-CN" dirty="0"/>
              <a:t>）</a:t>
            </a:r>
            <a:r>
              <a:rPr lang="en-US" altLang="zh-CN" dirty="0"/>
              <a:t>pattern</a:t>
            </a:r>
            <a:r>
              <a:rPr lang="zh-CN" altLang="zh-CN" dirty="0"/>
              <a:t>，可选项。</a:t>
            </a:r>
            <a:r>
              <a:rPr lang="en-US" altLang="zh-CN" dirty="0"/>
              <a:t>String</a:t>
            </a:r>
            <a:r>
              <a:rPr lang="zh-CN" altLang="zh-CN" dirty="0"/>
              <a:t>类型，指定要查找子文件夹名的搜索通配符。</a:t>
            </a:r>
          </a:p>
          <a:p>
            <a:pPr indent="446088" fontAlgn="ctr"/>
            <a:r>
              <a:rPr lang="zh-CN" altLang="zh-CN" dirty="0"/>
              <a:t>例如，下面示例获得</a:t>
            </a:r>
            <a:r>
              <a:rPr lang="en-US" altLang="zh-CN" dirty="0"/>
              <a:t>C</a:t>
            </a:r>
            <a:r>
              <a:rPr lang="zh-CN" altLang="zh-CN" dirty="0"/>
              <a:t>盘</a:t>
            </a:r>
            <a:r>
              <a:rPr lang="en-US" altLang="zh-CN" dirty="0"/>
              <a:t>dir1</a:t>
            </a:r>
            <a:r>
              <a:rPr lang="zh-CN" altLang="zh-CN" dirty="0"/>
              <a:t>文件夹的所有子文件夹的名字，将其存放到字符串数组</a:t>
            </a:r>
            <a:r>
              <a:rPr lang="en-US" altLang="zh-CN" dirty="0" err="1"/>
              <a:t>myDrv</a:t>
            </a:r>
            <a:r>
              <a:rPr lang="zh-CN" altLang="zh-CN" dirty="0"/>
              <a:t>中</a:t>
            </a:r>
            <a:r>
              <a:rPr lang="zh-CN" altLang="zh-CN" dirty="0" smtClean="0"/>
              <a:t>：</a:t>
            </a:r>
            <a:endParaRPr lang="zh-CN" altLang="zh-CN" dirty="0"/>
          </a:p>
        </p:txBody>
      </p:sp>
      <p:sp>
        <p:nvSpPr>
          <p:cNvPr id="6" name="圆角矩形 5"/>
          <p:cNvSpPr/>
          <p:nvPr/>
        </p:nvSpPr>
        <p:spPr>
          <a:xfrm>
            <a:off x="1467728" y="3371610"/>
            <a:ext cx="850561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myDrv</a:t>
            </a:r>
            <a:r>
              <a:rPr lang="en-US" altLang="zh-CN" dirty="0"/>
              <a:t>()  As  String </a:t>
            </a:r>
            <a:endParaRPr lang="zh-CN" altLang="zh-CN" dirty="0"/>
          </a:p>
          <a:p>
            <a:r>
              <a:rPr lang="en-US" altLang="zh-CN" dirty="0" err="1"/>
              <a:t>myDrv</a:t>
            </a:r>
            <a:r>
              <a:rPr lang="en-US" altLang="zh-CN" dirty="0"/>
              <a:t> = </a:t>
            </a:r>
            <a:r>
              <a:rPr lang="en-US" altLang="zh-CN" dirty="0" err="1"/>
              <a:t>Directory.GetDirectories</a:t>
            </a:r>
            <a:r>
              <a:rPr lang="en-US" altLang="zh-CN" dirty="0"/>
              <a:t>("C:\dir1")	</a:t>
            </a:r>
            <a:endParaRPr lang="zh-CN" altLang="zh-CN" dirty="0"/>
          </a:p>
        </p:txBody>
      </p:sp>
      <p:sp>
        <p:nvSpPr>
          <p:cNvPr id="7" name="TextBox 6"/>
          <p:cNvSpPr txBox="1"/>
          <p:nvPr/>
        </p:nvSpPr>
        <p:spPr>
          <a:xfrm>
            <a:off x="930348" y="4052648"/>
            <a:ext cx="9420446" cy="877163"/>
          </a:xfrm>
          <a:prstGeom prst="rect">
            <a:avLst/>
          </a:prstGeom>
          <a:noFill/>
        </p:spPr>
        <p:txBody>
          <a:bodyPr wrap="square" rtlCol="0">
            <a:spAutoFit/>
          </a:bodyPr>
          <a:lstStyle/>
          <a:p>
            <a:pPr indent="446088"/>
            <a:r>
              <a:rPr lang="zh-CN" altLang="zh-CN" dirty="0"/>
              <a:t>上例中，</a:t>
            </a:r>
            <a:r>
              <a:rPr lang="en-US" altLang="zh-CN" dirty="0" err="1"/>
              <a:t>GetDirectories</a:t>
            </a:r>
            <a:r>
              <a:rPr lang="zh-CN" altLang="zh-CN" dirty="0"/>
              <a:t>方法会重新指定数组的大小，并填充整个数组，所以不需要指定数组的上界。</a:t>
            </a:r>
            <a:r>
              <a:rPr lang="en-US" altLang="zh-CN" dirty="0" err="1"/>
              <a:t>GetDirectories</a:t>
            </a:r>
            <a:r>
              <a:rPr lang="zh-CN" altLang="zh-CN" dirty="0"/>
              <a:t>方法还可以使用通配符，获得符合条件的子文件夹名。例如，要获得</a:t>
            </a:r>
            <a:r>
              <a:rPr lang="en-US" altLang="zh-CN" dirty="0"/>
              <a:t>C:\WinNT</a:t>
            </a:r>
            <a:r>
              <a:rPr lang="zh-CN" altLang="zh-CN" dirty="0"/>
              <a:t>下所有名字中包含“</a:t>
            </a:r>
            <a:r>
              <a:rPr lang="en-US" altLang="zh-CN" dirty="0"/>
              <a:t>system</a:t>
            </a:r>
            <a:r>
              <a:rPr lang="zh-CN" altLang="zh-CN" dirty="0"/>
              <a:t>”的子文件夹名，使用下面的语句</a:t>
            </a:r>
            <a:r>
              <a:rPr lang="zh-CN" altLang="zh-CN" dirty="0" smtClean="0"/>
              <a:t>：</a:t>
            </a:r>
            <a:endParaRPr lang="zh-CN" altLang="zh-CN" dirty="0"/>
          </a:p>
        </p:txBody>
      </p:sp>
      <p:sp>
        <p:nvSpPr>
          <p:cNvPr id="8" name="圆角矩形 7"/>
          <p:cNvSpPr/>
          <p:nvPr/>
        </p:nvSpPr>
        <p:spPr>
          <a:xfrm>
            <a:off x="1467728" y="4929811"/>
            <a:ext cx="850561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myDrv</a:t>
            </a:r>
            <a:r>
              <a:rPr lang="en-US" altLang="zh-CN" dirty="0"/>
              <a:t>()  As  String </a:t>
            </a:r>
            <a:endParaRPr lang="zh-CN" altLang="zh-CN" dirty="0"/>
          </a:p>
          <a:p>
            <a:r>
              <a:rPr lang="en-US" altLang="zh-CN" dirty="0" err="1"/>
              <a:t>myDrv</a:t>
            </a:r>
            <a:r>
              <a:rPr lang="en-US" altLang="zh-CN" dirty="0"/>
              <a:t> = </a:t>
            </a:r>
            <a:r>
              <a:rPr lang="en-US" altLang="zh-CN" dirty="0" err="1"/>
              <a:t>Directory.GetDirectories</a:t>
            </a:r>
            <a:r>
              <a:rPr lang="en-US" altLang="zh-CN" dirty="0"/>
              <a:t>("C:\WinNT" , "*system*" )	</a:t>
            </a:r>
            <a:endParaRPr lang="zh-CN" altLang="zh-CN" dirty="0"/>
          </a:p>
        </p:txBody>
      </p:sp>
    </p:spTree>
    <p:extLst>
      <p:ext uri="{BB962C8B-B14F-4D97-AF65-F5344CB8AC3E}">
        <p14:creationId xmlns:p14="http://schemas.microsoft.com/office/powerpoint/2010/main" val="7237424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797442" y="893134"/>
            <a:ext cx="9750056" cy="877163"/>
          </a:xfrm>
          <a:prstGeom prst="rect">
            <a:avLst/>
          </a:prstGeom>
          <a:noFill/>
        </p:spPr>
        <p:txBody>
          <a:bodyPr wrap="square" rtlCol="0">
            <a:spAutoFit/>
          </a:bodyPr>
          <a:lstStyle/>
          <a:p>
            <a:pPr indent="446088" fontAlgn="ctr"/>
            <a:r>
              <a:rPr lang="en-US" altLang="zh-CN" b="1" dirty="0"/>
              <a:t>7</a:t>
            </a:r>
            <a:r>
              <a:rPr lang="zh-CN" altLang="zh-CN" b="1" dirty="0"/>
              <a:t>）</a:t>
            </a:r>
            <a:r>
              <a:rPr lang="en-US" altLang="zh-CN" b="1" dirty="0" err="1"/>
              <a:t>GetFiles</a:t>
            </a:r>
            <a:r>
              <a:rPr lang="zh-CN" altLang="zh-CN" b="1" dirty="0"/>
              <a:t>方法</a:t>
            </a:r>
          </a:p>
          <a:p>
            <a:pPr indent="446088" fontAlgn="ctr"/>
            <a:r>
              <a:rPr lang="en-US" altLang="zh-CN" dirty="0" err="1"/>
              <a:t>GetFiles</a:t>
            </a:r>
            <a:r>
              <a:rPr lang="zh-CN" altLang="zh-CN" dirty="0"/>
              <a:t>方法的功能是返回一个字符串数组，其中包括指定文件夹的所有文件的完整路径名，但不包括子文件夹中的文件名。调用的语法格式如下</a:t>
            </a:r>
            <a:r>
              <a:rPr lang="zh-CN" altLang="zh-CN" dirty="0" smtClean="0"/>
              <a:t>：</a:t>
            </a:r>
            <a:endParaRPr lang="zh-CN" altLang="zh-CN" dirty="0"/>
          </a:p>
        </p:txBody>
      </p:sp>
      <p:sp>
        <p:nvSpPr>
          <p:cNvPr id="4" name="圆角矩形 3"/>
          <p:cNvSpPr/>
          <p:nvPr/>
        </p:nvSpPr>
        <p:spPr>
          <a:xfrm>
            <a:off x="1445424" y="1772939"/>
            <a:ext cx="8421590" cy="391597"/>
          </a:xfrm>
          <a:prstGeom prst="roundRect">
            <a:avLst/>
          </a:prstGeom>
          <a:solidFill>
            <a:schemeClr val="accent5">
              <a:lumMod val="40000"/>
              <a:lumOff val="60000"/>
            </a:schemeClr>
          </a:solidFill>
        </p:spPr>
        <p:txBody>
          <a:bodyPr wrap="square">
            <a:spAutoFit/>
          </a:bodyPr>
          <a:lstStyle/>
          <a:p>
            <a:r>
              <a:rPr lang="en-US" altLang="zh-CN" dirty="0" err="1"/>
              <a:t>Directory.GetFiles</a:t>
            </a:r>
            <a:r>
              <a:rPr lang="en-US" altLang="zh-CN" dirty="0"/>
              <a:t>( path, pattern)</a:t>
            </a:r>
            <a:endParaRPr lang="zh-CN" altLang="zh-CN" dirty="0"/>
          </a:p>
        </p:txBody>
      </p:sp>
      <p:sp>
        <p:nvSpPr>
          <p:cNvPr id="5" name="TextBox 4"/>
          <p:cNvSpPr txBox="1"/>
          <p:nvPr/>
        </p:nvSpPr>
        <p:spPr>
          <a:xfrm>
            <a:off x="951312" y="2176257"/>
            <a:ext cx="9409814" cy="113877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类型，代表指定文件夹的合法路径。</a:t>
            </a:r>
          </a:p>
          <a:p>
            <a:pPr indent="446088" fontAlgn="ctr"/>
            <a:r>
              <a:rPr lang="zh-CN" altLang="zh-CN" dirty="0"/>
              <a:t>（</a:t>
            </a:r>
            <a:r>
              <a:rPr lang="en-US" altLang="zh-CN" dirty="0"/>
              <a:t>2</a:t>
            </a:r>
            <a:r>
              <a:rPr lang="zh-CN" altLang="zh-CN" dirty="0"/>
              <a:t>）</a:t>
            </a:r>
            <a:r>
              <a:rPr lang="en-US" altLang="zh-CN" dirty="0"/>
              <a:t>pattern</a:t>
            </a:r>
            <a:r>
              <a:rPr lang="zh-CN" altLang="zh-CN" dirty="0"/>
              <a:t>，可选项。</a:t>
            </a:r>
            <a:r>
              <a:rPr lang="en-US" altLang="zh-CN" dirty="0"/>
              <a:t>String</a:t>
            </a:r>
            <a:r>
              <a:rPr lang="zh-CN" altLang="zh-CN" dirty="0"/>
              <a:t>类型，指定要查找文件名字搜索通配符。</a:t>
            </a:r>
          </a:p>
          <a:p>
            <a:pPr indent="446088" fontAlgn="ctr"/>
            <a:r>
              <a:rPr lang="zh-CN" altLang="zh-CN" dirty="0"/>
              <a:t>例如，下面示例获得</a:t>
            </a:r>
            <a:r>
              <a:rPr lang="en-US" altLang="zh-CN" dirty="0"/>
              <a:t>C</a:t>
            </a:r>
            <a:r>
              <a:rPr lang="zh-CN" altLang="zh-CN" dirty="0"/>
              <a:t>盘</a:t>
            </a:r>
            <a:r>
              <a:rPr lang="en-US" altLang="zh-CN" dirty="0"/>
              <a:t>dir1</a:t>
            </a:r>
            <a:r>
              <a:rPr lang="zh-CN" altLang="zh-CN" dirty="0"/>
              <a:t>文件夹中的所有文件的名字，将其存放到字符串数组</a:t>
            </a:r>
            <a:r>
              <a:rPr lang="en-US" altLang="zh-CN" dirty="0" err="1"/>
              <a:t>myFiles</a:t>
            </a:r>
            <a:r>
              <a:rPr lang="zh-CN" altLang="zh-CN" dirty="0"/>
              <a:t>中</a:t>
            </a:r>
            <a:r>
              <a:rPr lang="zh-CN" altLang="zh-CN" dirty="0" smtClean="0"/>
              <a:t>：</a:t>
            </a:r>
            <a:endParaRPr lang="zh-CN" altLang="zh-CN" dirty="0"/>
          </a:p>
        </p:txBody>
      </p:sp>
      <p:sp>
        <p:nvSpPr>
          <p:cNvPr id="6" name="圆角矩形 5"/>
          <p:cNvSpPr/>
          <p:nvPr/>
        </p:nvSpPr>
        <p:spPr>
          <a:xfrm>
            <a:off x="1445424" y="3315030"/>
            <a:ext cx="8421590"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myFiles</a:t>
            </a:r>
            <a:r>
              <a:rPr lang="en-US" altLang="zh-CN" dirty="0"/>
              <a:t>()  As  String </a:t>
            </a:r>
            <a:endParaRPr lang="zh-CN" altLang="zh-CN" dirty="0"/>
          </a:p>
          <a:p>
            <a:r>
              <a:rPr lang="en-US" altLang="zh-CN" dirty="0" err="1"/>
              <a:t>myFiles</a:t>
            </a:r>
            <a:r>
              <a:rPr lang="en-US" altLang="zh-CN" dirty="0"/>
              <a:t> = </a:t>
            </a:r>
            <a:r>
              <a:rPr lang="en-US" altLang="zh-CN" dirty="0" err="1"/>
              <a:t>Directory.GetFiles</a:t>
            </a:r>
            <a:r>
              <a:rPr lang="en-US" altLang="zh-CN" dirty="0"/>
              <a:t>( "C:\dir1" )	</a:t>
            </a:r>
            <a:endParaRPr lang="zh-CN" altLang="zh-CN" dirty="0"/>
          </a:p>
        </p:txBody>
      </p:sp>
      <p:sp>
        <p:nvSpPr>
          <p:cNvPr id="7" name="矩形 6"/>
          <p:cNvSpPr/>
          <p:nvPr/>
        </p:nvSpPr>
        <p:spPr>
          <a:xfrm>
            <a:off x="951312" y="4118578"/>
            <a:ext cx="9596186" cy="615553"/>
          </a:xfrm>
          <a:prstGeom prst="rect">
            <a:avLst/>
          </a:prstGeom>
        </p:spPr>
        <p:txBody>
          <a:bodyPr wrap="square">
            <a:spAutoFit/>
          </a:bodyPr>
          <a:lstStyle/>
          <a:p>
            <a:pPr indent="446088" fontAlgn="ctr"/>
            <a:r>
              <a:rPr lang="en-US" altLang="zh-CN" dirty="0" err="1"/>
              <a:t>GetFiles</a:t>
            </a:r>
            <a:r>
              <a:rPr lang="zh-CN" altLang="zh-CN" dirty="0"/>
              <a:t>方法还可以使用通配符，获得符合条件的文件名。例如，要获得</a:t>
            </a:r>
            <a:r>
              <a:rPr lang="en-US" altLang="zh-CN" dirty="0"/>
              <a:t>C:\WinNT</a:t>
            </a:r>
            <a:r>
              <a:rPr lang="zh-CN" altLang="zh-CN" dirty="0"/>
              <a:t>下所有扩展名为</a:t>
            </a:r>
            <a:r>
              <a:rPr lang="en-US" altLang="zh-CN" dirty="0" err="1"/>
              <a:t>ini</a:t>
            </a:r>
            <a:r>
              <a:rPr lang="zh-CN" altLang="zh-CN" dirty="0"/>
              <a:t>的文件名，使用下面的语句：</a:t>
            </a:r>
          </a:p>
        </p:txBody>
      </p:sp>
      <p:sp>
        <p:nvSpPr>
          <p:cNvPr id="8" name="圆角矩形 7"/>
          <p:cNvSpPr/>
          <p:nvPr/>
        </p:nvSpPr>
        <p:spPr>
          <a:xfrm>
            <a:off x="1445424" y="4734131"/>
            <a:ext cx="8421590"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myFiles</a:t>
            </a:r>
            <a:r>
              <a:rPr lang="en-US" altLang="zh-CN" dirty="0"/>
              <a:t> ()  As  String </a:t>
            </a:r>
            <a:endParaRPr lang="zh-CN" altLang="zh-CN" dirty="0"/>
          </a:p>
          <a:p>
            <a:r>
              <a:rPr lang="en-US" altLang="zh-CN" dirty="0" err="1"/>
              <a:t>myFiles</a:t>
            </a:r>
            <a:r>
              <a:rPr lang="en-US" altLang="zh-CN" dirty="0"/>
              <a:t> = </a:t>
            </a:r>
            <a:r>
              <a:rPr lang="en-US" altLang="zh-CN" dirty="0" err="1"/>
              <a:t>Directory.GetFiles</a:t>
            </a:r>
            <a:r>
              <a:rPr lang="en-US" altLang="zh-CN" dirty="0"/>
              <a:t>( "C:\WinNT" , " *.</a:t>
            </a:r>
            <a:r>
              <a:rPr lang="en-US" altLang="zh-CN" dirty="0" err="1"/>
              <a:t>ini</a:t>
            </a:r>
            <a:r>
              <a:rPr lang="en-US" altLang="zh-CN" dirty="0"/>
              <a:t> " )	</a:t>
            </a:r>
            <a:endParaRPr lang="zh-CN" altLang="zh-CN" dirty="0"/>
          </a:p>
        </p:txBody>
      </p:sp>
    </p:spTree>
    <p:extLst>
      <p:ext uri="{BB962C8B-B14F-4D97-AF65-F5344CB8AC3E}">
        <p14:creationId xmlns:p14="http://schemas.microsoft.com/office/powerpoint/2010/main" val="12888665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967563" y="786809"/>
            <a:ext cx="9431079" cy="1138773"/>
          </a:xfrm>
          <a:prstGeom prst="rect">
            <a:avLst/>
          </a:prstGeom>
          <a:noFill/>
        </p:spPr>
        <p:txBody>
          <a:bodyPr wrap="square" rtlCol="0">
            <a:spAutoFit/>
          </a:bodyPr>
          <a:lstStyle/>
          <a:p>
            <a:pPr indent="446088" fontAlgn="ctr"/>
            <a:r>
              <a:rPr lang="en-US" altLang="zh-CN" b="1" dirty="0"/>
              <a:t>8</a:t>
            </a:r>
            <a:r>
              <a:rPr lang="zh-CN" altLang="zh-CN" b="1" dirty="0"/>
              <a:t>）</a:t>
            </a:r>
            <a:r>
              <a:rPr lang="en-US" altLang="zh-CN" b="1" dirty="0" err="1"/>
              <a:t>GetFileSystemEntries</a:t>
            </a:r>
            <a:r>
              <a:rPr lang="zh-CN" altLang="zh-CN" b="1" dirty="0"/>
              <a:t>方法</a:t>
            </a:r>
          </a:p>
          <a:p>
            <a:pPr indent="446088" fontAlgn="ctr"/>
            <a:r>
              <a:rPr lang="en-US" altLang="zh-CN" dirty="0" err="1"/>
              <a:t>GetFileSystemEntries</a:t>
            </a:r>
            <a:r>
              <a:rPr lang="zh-CN" altLang="zh-CN" dirty="0"/>
              <a:t>方法的功能是返回一个字符串数组，其中包括指定文件夹的所有子文件夹和文件的完整路径名，但不包括子文件夹中的文件夹和文件名。该方法实际是</a:t>
            </a:r>
            <a:r>
              <a:rPr lang="en-US" altLang="zh-CN" dirty="0" err="1"/>
              <a:t>GetDirectories</a:t>
            </a:r>
            <a:r>
              <a:rPr lang="zh-CN" altLang="zh-CN" dirty="0"/>
              <a:t>和</a:t>
            </a:r>
            <a:r>
              <a:rPr lang="en-US" altLang="zh-CN" dirty="0" err="1"/>
              <a:t>GetFiles</a:t>
            </a:r>
            <a:r>
              <a:rPr lang="zh-CN" altLang="zh-CN" dirty="0"/>
              <a:t>方法返回的数组的总和。调用的语法格式如下</a:t>
            </a:r>
            <a:r>
              <a:rPr lang="zh-CN" altLang="zh-CN" dirty="0" smtClean="0"/>
              <a:t>：</a:t>
            </a:r>
            <a:endParaRPr lang="zh-CN" altLang="zh-CN" dirty="0"/>
          </a:p>
        </p:txBody>
      </p:sp>
      <p:sp>
        <p:nvSpPr>
          <p:cNvPr id="4" name="圆角矩形 3"/>
          <p:cNvSpPr/>
          <p:nvPr/>
        </p:nvSpPr>
        <p:spPr>
          <a:xfrm>
            <a:off x="1683874" y="1906959"/>
            <a:ext cx="8331995" cy="391597"/>
          </a:xfrm>
          <a:prstGeom prst="roundRect">
            <a:avLst/>
          </a:prstGeom>
          <a:solidFill>
            <a:schemeClr val="accent5">
              <a:lumMod val="40000"/>
              <a:lumOff val="60000"/>
            </a:schemeClr>
          </a:solidFill>
        </p:spPr>
        <p:txBody>
          <a:bodyPr wrap="square">
            <a:spAutoFit/>
          </a:bodyPr>
          <a:lstStyle/>
          <a:p>
            <a:r>
              <a:rPr lang="en-US" altLang="zh-CN" dirty="0" err="1"/>
              <a:t>Directory.GetFileSystemEntries</a:t>
            </a:r>
            <a:r>
              <a:rPr lang="en-US" altLang="zh-CN" dirty="0"/>
              <a:t>( path, pattern)</a:t>
            </a:r>
            <a:endParaRPr lang="zh-CN" altLang="zh-CN" dirty="0"/>
          </a:p>
        </p:txBody>
      </p:sp>
      <p:sp>
        <p:nvSpPr>
          <p:cNvPr id="5" name="TextBox 4"/>
          <p:cNvSpPr txBox="1"/>
          <p:nvPr/>
        </p:nvSpPr>
        <p:spPr>
          <a:xfrm>
            <a:off x="1041991" y="2466753"/>
            <a:ext cx="9505507" cy="140038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类型，代表指定文件夹的合法路径。</a:t>
            </a:r>
          </a:p>
          <a:p>
            <a:pPr indent="446088" fontAlgn="ctr"/>
            <a:r>
              <a:rPr lang="zh-CN" altLang="zh-CN" dirty="0"/>
              <a:t>（</a:t>
            </a:r>
            <a:r>
              <a:rPr lang="en-US" altLang="zh-CN" dirty="0"/>
              <a:t>2</a:t>
            </a:r>
            <a:r>
              <a:rPr lang="zh-CN" altLang="zh-CN" dirty="0"/>
              <a:t>）</a:t>
            </a:r>
            <a:r>
              <a:rPr lang="en-US" altLang="zh-CN" dirty="0"/>
              <a:t>pattern</a:t>
            </a:r>
            <a:r>
              <a:rPr lang="zh-CN" altLang="zh-CN" dirty="0"/>
              <a:t>，可选项。</a:t>
            </a:r>
            <a:r>
              <a:rPr lang="en-US" altLang="zh-CN" dirty="0"/>
              <a:t>String</a:t>
            </a:r>
            <a:r>
              <a:rPr lang="zh-CN" altLang="zh-CN" dirty="0"/>
              <a:t>类型，指定要查找文件夹和文件名的搜索通配符。</a:t>
            </a:r>
          </a:p>
          <a:p>
            <a:pPr indent="446088" fontAlgn="ctr"/>
            <a:r>
              <a:rPr lang="zh-CN" altLang="zh-CN" dirty="0"/>
              <a:t>例如，下面示例获得</a:t>
            </a:r>
            <a:r>
              <a:rPr lang="en-US" altLang="zh-CN" dirty="0"/>
              <a:t>C</a:t>
            </a:r>
            <a:r>
              <a:rPr lang="zh-CN" altLang="zh-CN" dirty="0"/>
              <a:t>盘</a:t>
            </a:r>
            <a:r>
              <a:rPr lang="en-US" altLang="zh-CN" dirty="0"/>
              <a:t>dir1</a:t>
            </a:r>
            <a:r>
              <a:rPr lang="zh-CN" altLang="zh-CN" dirty="0"/>
              <a:t>文件夹中所有文件夹和文件的名字，将其存放到字符串数组</a:t>
            </a:r>
            <a:r>
              <a:rPr lang="en-US" altLang="zh-CN" dirty="0" err="1"/>
              <a:t>myFiles</a:t>
            </a:r>
            <a:r>
              <a:rPr lang="zh-CN" altLang="zh-CN" dirty="0"/>
              <a:t>中</a:t>
            </a:r>
            <a:r>
              <a:rPr lang="zh-CN" altLang="zh-CN" dirty="0" smtClean="0"/>
              <a:t>：</a:t>
            </a:r>
            <a:endParaRPr lang="zh-CN" altLang="zh-CN" dirty="0"/>
          </a:p>
        </p:txBody>
      </p:sp>
      <p:sp>
        <p:nvSpPr>
          <p:cNvPr id="6" name="圆角矩形 5"/>
          <p:cNvSpPr/>
          <p:nvPr/>
        </p:nvSpPr>
        <p:spPr>
          <a:xfrm>
            <a:off x="1628746" y="3962587"/>
            <a:ext cx="8331995"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myFiles</a:t>
            </a:r>
            <a:r>
              <a:rPr lang="en-US" altLang="zh-CN" dirty="0"/>
              <a:t>()  As  String </a:t>
            </a:r>
            <a:endParaRPr lang="zh-CN" altLang="zh-CN" dirty="0"/>
          </a:p>
          <a:p>
            <a:r>
              <a:rPr lang="en-US" altLang="zh-CN" dirty="0" err="1"/>
              <a:t>myFiles</a:t>
            </a:r>
            <a:r>
              <a:rPr lang="en-US" altLang="zh-CN" dirty="0"/>
              <a:t> = </a:t>
            </a:r>
            <a:r>
              <a:rPr lang="en-US" altLang="zh-CN" dirty="0" err="1"/>
              <a:t>Directory.GetFileSystemEntries</a:t>
            </a:r>
            <a:r>
              <a:rPr lang="en-US" altLang="zh-CN" dirty="0"/>
              <a:t>( "C:\dir1" )	</a:t>
            </a:r>
            <a:endParaRPr lang="zh-CN" altLang="zh-CN" dirty="0"/>
          </a:p>
        </p:txBody>
      </p:sp>
    </p:spTree>
    <p:extLst>
      <p:ext uri="{BB962C8B-B14F-4D97-AF65-F5344CB8AC3E}">
        <p14:creationId xmlns:p14="http://schemas.microsoft.com/office/powerpoint/2010/main" val="32793912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786809" y="903767"/>
            <a:ext cx="9845749" cy="615553"/>
          </a:xfrm>
          <a:prstGeom prst="rect">
            <a:avLst/>
          </a:prstGeom>
          <a:noFill/>
        </p:spPr>
        <p:txBody>
          <a:bodyPr wrap="square" rtlCol="0">
            <a:spAutoFit/>
          </a:bodyPr>
          <a:lstStyle/>
          <a:p>
            <a:pPr indent="446088"/>
            <a:r>
              <a:rPr lang="en-US" altLang="zh-CN" dirty="0" err="1"/>
              <a:t>GetFileSystemEntries</a:t>
            </a:r>
            <a:r>
              <a:rPr lang="zh-CN" altLang="zh-CN" dirty="0"/>
              <a:t>方法也可以使用通配符，获得符合条件的文件夹和文件名。例如，要获得</a:t>
            </a:r>
            <a:r>
              <a:rPr lang="en-US" altLang="zh-CN" dirty="0"/>
              <a:t>C:\WinNT</a:t>
            </a:r>
            <a:r>
              <a:rPr lang="zh-CN" altLang="zh-CN" dirty="0"/>
              <a:t>下所有包含“</a:t>
            </a:r>
            <a:r>
              <a:rPr lang="en-US" altLang="zh-CN" dirty="0"/>
              <a:t>system</a:t>
            </a:r>
            <a:r>
              <a:rPr lang="zh-CN" altLang="zh-CN" dirty="0"/>
              <a:t>”的文件夹和文件名，应使用下面的语句</a:t>
            </a:r>
            <a:r>
              <a:rPr lang="zh-CN" altLang="zh-CN" dirty="0" smtClean="0"/>
              <a:t>：</a:t>
            </a:r>
            <a:endParaRPr lang="zh-CN" altLang="zh-CN" dirty="0"/>
          </a:p>
        </p:txBody>
      </p:sp>
      <p:sp>
        <p:nvSpPr>
          <p:cNvPr id="4" name="圆角矩形 3"/>
          <p:cNvSpPr/>
          <p:nvPr/>
        </p:nvSpPr>
        <p:spPr>
          <a:xfrm>
            <a:off x="1587981" y="1519320"/>
            <a:ext cx="8055749"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myFiles</a:t>
            </a:r>
            <a:r>
              <a:rPr lang="en-US" altLang="zh-CN" dirty="0"/>
              <a:t> ()  As  String </a:t>
            </a:r>
            <a:endParaRPr lang="zh-CN" altLang="zh-CN" dirty="0"/>
          </a:p>
          <a:p>
            <a:r>
              <a:rPr lang="en-US" altLang="zh-CN" dirty="0" err="1"/>
              <a:t>myFiles</a:t>
            </a:r>
            <a:r>
              <a:rPr lang="en-US" altLang="zh-CN" dirty="0"/>
              <a:t> = </a:t>
            </a:r>
            <a:r>
              <a:rPr lang="en-US" altLang="zh-CN" dirty="0" err="1"/>
              <a:t>Directory.GetFileSystemEntries</a:t>
            </a:r>
            <a:r>
              <a:rPr lang="en-US" altLang="zh-CN" dirty="0"/>
              <a:t> ( "C\ WinNT" , "*system*" )	</a:t>
            </a:r>
            <a:endParaRPr lang="zh-CN" altLang="zh-CN" dirty="0"/>
          </a:p>
        </p:txBody>
      </p:sp>
      <p:sp>
        <p:nvSpPr>
          <p:cNvPr id="5" name="矩形 4"/>
          <p:cNvSpPr/>
          <p:nvPr/>
        </p:nvSpPr>
        <p:spPr>
          <a:xfrm>
            <a:off x="1279636" y="2242316"/>
            <a:ext cx="7502857" cy="353943"/>
          </a:xfrm>
          <a:prstGeom prst="rect">
            <a:avLst/>
          </a:prstGeom>
        </p:spPr>
        <p:txBody>
          <a:bodyPr wrap="square">
            <a:spAutoFit/>
          </a:bodyPr>
          <a:lstStyle/>
          <a:p>
            <a:pPr fontAlgn="ctr"/>
            <a:r>
              <a:rPr lang="zh-CN" altLang="zh-CN" dirty="0"/>
              <a:t>若要列举</a:t>
            </a:r>
            <a:r>
              <a:rPr lang="en-US" altLang="zh-CN" dirty="0"/>
              <a:t>C:\WinNT</a:t>
            </a:r>
            <a:r>
              <a:rPr lang="zh-CN" altLang="zh-CN" dirty="0"/>
              <a:t>下所有的文件夹和文件名，可以使用下面的语句：</a:t>
            </a:r>
          </a:p>
        </p:txBody>
      </p:sp>
      <p:sp>
        <p:nvSpPr>
          <p:cNvPr id="6" name="圆角矩形 5"/>
          <p:cNvSpPr/>
          <p:nvPr/>
        </p:nvSpPr>
        <p:spPr>
          <a:xfrm>
            <a:off x="1587980" y="2596259"/>
            <a:ext cx="8055749" cy="1259919"/>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myFiles</a:t>
            </a:r>
            <a:r>
              <a:rPr lang="en-US" altLang="zh-CN" dirty="0"/>
              <a:t> ()  As  String </a:t>
            </a:r>
            <a:endParaRPr lang="zh-CN" altLang="zh-CN" dirty="0"/>
          </a:p>
          <a:p>
            <a:r>
              <a:rPr lang="en-US" altLang="zh-CN" dirty="0"/>
              <a:t>For Each </a:t>
            </a:r>
            <a:r>
              <a:rPr lang="en-US" altLang="zh-CN" dirty="0" err="1"/>
              <a:t>myFiles</a:t>
            </a:r>
            <a:r>
              <a:rPr lang="en-US" altLang="zh-CN" dirty="0"/>
              <a:t> In </a:t>
            </a:r>
            <a:r>
              <a:rPr lang="en-US" altLang="zh-CN" dirty="0" err="1"/>
              <a:t>Directory.GetFileSystemEntries</a:t>
            </a:r>
            <a:r>
              <a:rPr lang="en-US" altLang="zh-CN" dirty="0"/>
              <a:t> ( "C:\ WinNT" )	</a:t>
            </a:r>
            <a:endParaRPr lang="zh-CN" altLang="zh-CN" dirty="0"/>
          </a:p>
          <a:p>
            <a:r>
              <a:rPr lang="en-US" altLang="zh-CN" dirty="0"/>
              <a:t>	</a:t>
            </a:r>
            <a:r>
              <a:rPr lang="en-US" altLang="zh-CN" dirty="0" err="1"/>
              <a:t>Console.WriteLine</a:t>
            </a:r>
            <a:r>
              <a:rPr lang="en-US" altLang="zh-CN" dirty="0"/>
              <a:t>(</a:t>
            </a:r>
            <a:r>
              <a:rPr lang="en-US" altLang="zh-CN" dirty="0" err="1"/>
              <a:t>myFiles</a:t>
            </a:r>
            <a:r>
              <a:rPr lang="en-US" altLang="zh-CN" dirty="0"/>
              <a:t>)		' </a:t>
            </a:r>
            <a:r>
              <a:rPr lang="zh-CN" altLang="zh-CN" dirty="0"/>
              <a:t>在输出窗口显示文件夹或文件名</a:t>
            </a:r>
          </a:p>
          <a:p>
            <a:r>
              <a:rPr lang="en-US" altLang="zh-CN" dirty="0"/>
              <a:t>Next</a:t>
            </a:r>
            <a:endParaRPr lang="zh-CN" altLang="zh-CN" dirty="0"/>
          </a:p>
        </p:txBody>
      </p:sp>
      <p:sp>
        <p:nvSpPr>
          <p:cNvPr id="7" name="矩形 6"/>
          <p:cNvSpPr/>
          <p:nvPr/>
        </p:nvSpPr>
        <p:spPr>
          <a:xfrm>
            <a:off x="786809" y="3948457"/>
            <a:ext cx="9462977" cy="615553"/>
          </a:xfrm>
          <a:prstGeom prst="rect">
            <a:avLst/>
          </a:prstGeom>
        </p:spPr>
        <p:txBody>
          <a:bodyPr wrap="square">
            <a:spAutoFit/>
          </a:bodyPr>
          <a:lstStyle/>
          <a:p>
            <a:pPr indent="446088" fontAlgn="ctr"/>
            <a:r>
              <a:rPr lang="en-US" altLang="zh-CN" dirty="0" err="1"/>
              <a:t>GetFileSystemEntries</a:t>
            </a:r>
            <a:r>
              <a:rPr lang="zh-CN" altLang="zh-CN" dirty="0"/>
              <a:t>方法返回的是一个字符串数组，要区分每一个字符串是表示文件还是文件夹，可以使用</a:t>
            </a:r>
            <a:r>
              <a:rPr lang="en-US" altLang="zh-CN" dirty="0"/>
              <a:t>Directory</a:t>
            </a:r>
            <a:r>
              <a:rPr lang="zh-CN" altLang="zh-CN" dirty="0"/>
              <a:t>或</a:t>
            </a:r>
            <a:r>
              <a:rPr lang="en-US" altLang="zh-CN" dirty="0"/>
              <a:t>File</a:t>
            </a:r>
            <a:r>
              <a:rPr lang="zh-CN" altLang="zh-CN" dirty="0"/>
              <a:t>对象的</a:t>
            </a:r>
            <a:r>
              <a:rPr lang="en-US" altLang="zh-CN" dirty="0"/>
              <a:t>Exists</a:t>
            </a:r>
            <a:r>
              <a:rPr lang="zh-CN" altLang="zh-CN" dirty="0"/>
              <a:t>方法来判断。</a:t>
            </a:r>
          </a:p>
        </p:txBody>
      </p:sp>
    </p:spTree>
    <p:extLst>
      <p:ext uri="{BB962C8B-B14F-4D97-AF65-F5344CB8AC3E}">
        <p14:creationId xmlns:p14="http://schemas.microsoft.com/office/powerpoint/2010/main" val="557396074"/>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701749" y="776177"/>
            <a:ext cx="9718158" cy="615553"/>
          </a:xfrm>
          <a:prstGeom prst="rect">
            <a:avLst/>
          </a:prstGeom>
          <a:noFill/>
        </p:spPr>
        <p:txBody>
          <a:bodyPr wrap="square" rtlCol="0">
            <a:spAutoFit/>
          </a:bodyPr>
          <a:lstStyle/>
          <a:p>
            <a:pPr indent="446088"/>
            <a:r>
              <a:rPr lang="zh-CN" altLang="zh-CN" dirty="0"/>
              <a:t>除了前面介绍的方法外，</a:t>
            </a:r>
            <a:r>
              <a:rPr lang="en-US" altLang="zh-CN" dirty="0"/>
              <a:t>Directory</a:t>
            </a:r>
            <a:r>
              <a:rPr lang="zh-CN" altLang="zh-CN" dirty="0"/>
              <a:t>对象还有其他的一些方法，见表</a:t>
            </a:r>
            <a:r>
              <a:rPr lang="en-US" altLang="zh-CN" dirty="0"/>
              <a:t>8.4</a:t>
            </a:r>
            <a:r>
              <a:rPr lang="zh-CN" altLang="zh-CN" dirty="0"/>
              <a:t>，读者可查阅资料或在线帮助，了解它们的功能和用法</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846010511"/>
              </p:ext>
            </p:extLst>
          </p:nvPr>
        </p:nvGraphicFramePr>
        <p:xfrm>
          <a:off x="2457892" y="1597579"/>
          <a:ext cx="7036981" cy="3708067"/>
        </p:xfrm>
        <a:graphic>
          <a:graphicData uri="http://schemas.openxmlformats.org/drawingml/2006/table">
            <a:tbl>
              <a:tblPr firstRow="1" bandRow="1" bandCol="1"/>
              <a:tblGrid>
                <a:gridCol w="2954080"/>
                <a:gridCol w="4082901"/>
              </a:tblGrid>
              <a:tr h="337097">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GetCurrentDirectory</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返回当前目录路径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SetCurrentDirectory</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设置或更改当前目录的路径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GetDirectoryRoot</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返回指定路径的根目录</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GetParent</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返回指定目录的父目录对象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GetCreationTime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获得目录创建时间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SetCreationTime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设置或修改目录创建时间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GetLastAccessTime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获得文件的最后访问时间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SetLastAccessTime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设置或修改文件的最后访问时间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GetLastWriteTime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获得文件的最后修改时间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97">
                <a:tc>
                  <a:txBody>
                    <a:bodyPr/>
                    <a:lstStyle/>
                    <a:p>
                      <a:pPr algn="just">
                        <a:lnSpc>
                          <a:spcPts val="1560"/>
                        </a:lnSpc>
                        <a:spcAft>
                          <a:spcPts val="0"/>
                        </a:spcAft>
                        <a:tabLst>
                          <a:tab pos="5328920" algn="r"/>
                        </a:tabLst>
                      </a:pPr>
                      <a:r>
                        <a:rPr lang="en-US" sz="1400" kern="1050">
                          <a:effectLst/>
                          <a:latin typeface="Times New Roman"/>
                          <a:ea typeface="宋体"/>
                        </a:rPr>
                        <a:t>SetLastWriteTime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dirty="0">
                          <a:effectLst/>
                          <a:latin typeface="Times New Roman"/>
                          <a:ea typeface="宋体"/>
                        </a:rPr>
                        <a:t>设置或修改文件的最后修改时间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92636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DirectoryInfo</a:t>
            </a:r>
            <a:r>
              <a:rPr lang="zh-CN" altLang="zh-CN" dirty="0"/>
              <a:t>类</a:t>
            </a:r>
          </a:p>
        </p:txBody>
      </p:sp>
      <p:sp>
        <p:nvSpPr>
          <p:cNvPr id="3" name="矩形 2"/>
          <p:cNvSpPr/>
          <p:nvPr/>
        </p:nvSpPr>
        <p:spPr>
          <a:xfrm>
            <a:off x="1300901" y="900127"/>
            <a:ext cx="8045117" cy="353943"/>
          </a:xfrm>
          <a:prstGeom prst="rect">
            <a:avLst/>
          </a:prstGeom>
        </p:spPr>
        <p:txBody>
          <a:bodyPr wrap="square">
            <a:spAutoFit/>
          </a:bodyPr>
          <a:lstStyle/>
          <a:p>
            <a:pPr fontAlgn="ctr"/>
            <a:r>
              <a:rPr lang="zh-CN" altLang="zh-CN" dirty="0"/>
              <a:t>创建</a:t>
            </a:r>
            <a:r>
              <a:rPr lang="en-US" altLang="zh-CN" dirty="0" err="1"/>
              <a:t>DirectoryInfo</a:t>
            </a:r>
            <a:r>
              <a:rPr lang="zh-CN" altLang="zh-CN" dirty="0"/>
              <a:t>对象的一个实例是通过调用它的构造函数来实现的，语法格式如下：</a:t>
            </a:r>
          </a:p>
        </p:txBody>
      </p:sp>
      <p:sp>
        <p:nvSpPr>
          <p:cNvPr id="4" name="圆角矩形 3"/>
          <p:cNvSpPr/>
          <p:nvPr/>
        </p:nvSpPr>
        <p:spPr>
          <a:xfrm>
            <a:off x="1509658" y="1254070"/>
            <a:ext cx="8102175" cy="391597"/>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As New </a:t>
            </a:r>
            <a:r>
              <a:rPr lang="en-US" altLang="zh-CN" dirty="0" err="1"/>
              <a:t>DirectoryInfo</a:t>
            </a:r>
            <a:r>
              <a:rPr lang="en-US" altLang="zh-CN" dirty="0"/>
              <a:t> ( path )</a:t>
            </a:r>
            <a:endParaRPr lang="zh-CN" altLang="zh-CN" dirty="0"/>
          </a:p>
        </p:txBody>
      </p:sp>
      <p:sp>
        <p:nvSpPr>
          <p:cNvPr id="5" name="TextBox 4"/>
          <p:cNvSpPr txBox="1"/>
          <p:nvPr/>
        </p:nvSpPr>
        <p:spPr>
          <a:xfrm>
            <a:off x="1300901" y="1775637"/>
            <a:ext cx="8874457" cy="1138773"/>
          </a:xfrm>
          <a:prstGeom prst="rect">
            <a:avLst/>
          </a:prstGeom>
          <a:noFill/>
        </p:spPr>
        <p:txBody>
          <a:bodyPr wrap="square" rtlCol="0">
            <a:spAutoFit/>
          </a:bodyPr>
          <a:lstStyle/>
          <a:p>
            <a:pPr fontAlgn="ctr"/>
            <a:r>
              <a:rPr lang="zh-CN" altLang="zh-CN" dirty="0"/>
              <a:t>其中：</a:t>
            </a:r>
          </a:p>
          <a:p>
            <a:pPr fontAlgn="ctr"/>
            <a:r>
              <a:rPr lang="zh-CN" altLang="zh-CN" dirty="0"/>
              <a:t>（</a:t>
            </a:r>
            <a:r>
              <a:rPr lang="en-US" altLang="zh-CN" dirty="0"/>
              <a:t>1</a:t>
            </a:r>
            <a:r>
              <a:rPr lang="zh-CN" altLang="zh-CN" dirty="0"/>
              <a:t>）对象名，代表要创建的</a:t>
            </a:r>
            <a:r>
              <a:rPr lang="en-US" altLang="zh-CN" dirty="0" err="1"/>
              <a:t>DirectoryInfo</a:t>
            </a:r>
            <a:r>
              <a:rPr lang="zh-CN" altLang="zh-CN" dirty="0"/>
              <a:t>对象的名称。</a:t>
            </a:r>
          </a:p>
          <a:p>
            <a:pPr fontAlgn="ctr"/>
            <a:r>
              <a:rPr lang="zh-CN" altLang="zh-CN" dirty="0"/>
              <a:t>（</a:t>
            </a:r>
            <a:r>
              <a:rPr lang="en-US" altLang="zh-CN" dirty="0"/>
              <a:t>2</a:t>
            </a:r>
            <a:r>
              <a:rPr lang="zh-CN" altLang="zh-CN" dirty="0"/>
              <a:t>）</a:t>
            </a:r>
            <a:r>
              <a:rPr lang="en-US" altLang="zh-CN" dirty="0"/>
              <a:t>path</a:t>
            </a:r>
            <a:r>
              <a:rPr lang="zh-CN" altLang="zh-CN" dirty="0"/>
              <a:t>，</a:t>
            </a:r>
            <a:r>
              <a:rPr lang="en-US" altLang="zh-CN" dirty="0"/>
              <a:t>String</a:t>
            </a:r>
            <a:r>
              <a:rPr lang="zh-CN" altLang="zh-CN" dirty="0"/>
              <a:t>类型，代表指定文件夹的合法路径。</a:t>
            </a:r>
          </a:p>
          <a:p>
            <a:pPr fontAlgn="ctr"/>
            <a:r>
              <a:rPr lang="zh-CN" altLang="zh-CN" dirty="0"/>
              <a:t>例如，下面语句创建了一个关于</a:t>
            </a:r>
            <a:r>
              <a:rPr lang="en-US" altLang="zh-CN" dirty="0"/>
              <a:t>C</a:t>
            </a:r>
            <a:r>
              <a:rPr lang="zh-CN" altLang="zh-CN" dirty="0"/>
              <a:t>盘根文件夹的</a:t>
            </a:r>
            <a:r>
              <a:rPr lang="en-US" altLang="zh-CN" dirty="0" err="1"/>
              <a:t>DirectoryInfo</a:t>
            </a:r>
            <a:r>
              <a:rPr lang="zh-CN" altLang="zh-CN" dirty="0"/>
              <a:t>对象</a:t>
            </a:r>
            <a:r>
              <a:rPr lang="zh-CN" altLang="zh-CN" dirty="0" smtClean="0"/>
              <a:t>：</a:t>
            </a:r>
            <a:endParaRPr lang="zh-CN" altLang="zh-CN" dirty="0"/>
          </a:p>
        </p:txBody>
      </p:sp>
      <p:sp>
        <p:nvSpPr>
          <p:cNvPr id="6" name="圆角矩形 5"/>
          <p:cNvSpPr/>
          <p:nvPr/>
        </p:nvSpPr>
        <p:spPr>
          <a:xfrm>
            <a:off x="1509657" y="3011986"/>
            <a:ext cx="8102175" cy="391597"/>
          </a:xfrm>
          <a:prstGeom prst="roundRect">
            <a:avLst/>
          </a:prstGeom>
          <a:solidFill>
            <a:schemeClr val="accent5">
              <a:lumMod val="40000"/>
              <a:lumOff val="60000"/>
            </a:schemeClr>
          </a:solidFill>
        </p:spPr>
        <p:txBody>
          <a:bodyPr wrap="square">
            <a:spAutoFit/>
          </a:bodyPr>
          <a:lstStyle/>
          <a:p>
            <a:r>
              <a:rPr lang="en-US" altLang="zh-CN" dirty="0"/>
              <a:t>Dim  di  As  New  </a:t>
            </a:r>
            <a:r>
              <a:rPr lang="en-US" altLang="zh-CN" dirty="0" err="1"/>
              <a:t>DirectoryInfo</a:t>
            </a:r>
            <a:r>
              <a:rPr lang="en-US" altLang="zh-CN" dirty="0"/>
              <a:t>( "C:\ " ) </a:t>
            </a:r>
            <a:endParaRPr lang="zh-CN" altLang="zh-CN" dirty="0"/>
          </a:p>
        </p:txBody>
      </p:sp>
    </p:spTree>
    <p:extLst>
      <p:ext uri="{BB962C8B-B14F-4D97-AF65-F5344CB8AC3E}">
        <p14:creationId xmlns:p14="http://schemas.microsoft.com/office/powerpoint/2010/main" val="3255417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DirectoryInfo</a:t>
            </a:r>
            <a:r>
              <a:rPr lang="zh-CN" altLang="zh-CN" dirty="0"/>
              <a:t>类</a:t>
            </a:r>
          </a:p>
        </p:txBody>
      </p:sp>
      <p:sp>
        <p:nvSpPr>
          <p:cNvPr id="3" name="TextBox 2"/>
          <p:cNvSpPr txBox="1"/>
          <p:nvPr/>
        </p:nvSpPr>
        <p:spPr>
          <a:xfrm>
            <a:off x="786809" y="829340"/>
            <a:ext cx="9707526" cy="877163"/>
          </a:xfrm>
          <a:prstGeom prst="rect">
            <a:avLst/>
          </a:prstGeom>
          <a:noFill/>
        </p:spPr>
        <p:txBody>
          <a:bodyPr wrap="square" rtlCol="0">
            <a:spAutoFit/>
          </a:bodyPr>
          <a:lstStyle/>
          <a:p>
            <a:pPr indent="446088" fontAlgn="ctr"/>
            <a:r>
              <a:rPr lang="en-US" altLang="zh-CN" b="1" dirty="0"/>
              <a:t>1</a:t>
            </a:r>
            <a:r>
              <a:rPr lang="zh-CN" altLang="zh-CN" b="1" dirty="0"/>
              <a:t>）</a:t>
            </a:r>
            <a:r>
              <a:rPr lang="en-US" altLang="zh-CN" b="1" dirty="0" err="1"/>
              <a:t>CreateSubDirectory</a:t>
            </a:r>
            <a:r>
              <a:rPr lang="zh-CN" altLang="zh-CN" b="1" dirty="0"/>
              <a:t>方法</a:t>
            </a:r>
          </a:p>
          <a:p>
            <a:pPr indent="446088" fontAlgn="ctr"/>
            <a:r>
              <a:rPr lang="en-US" altLang="zh-CN" dirty="0" err="1"/>
              <a:t>CreateSubDirectory</a:t>
            </a:r>
            <a:r>
              <a:rPr lang="zh-CN" altLang="zh-CN" dirty="0"/>
              <a:t>方法的功能是在当前实例所指定的文件夹下建立一个新文件夹，同时返回一个</a:t>
            </a:r>
            <a:r>
              <a:rPr lang="en-US" altLang="zh-CN" dirty="0" err="1"/>
              <a:t>DirectoryInfo</a:t>
            </a:r>
            <a:r>
              <a:rPr lang="zh-CN" altLang="zh-CN" dirty="0"/>
              <a:t>对象来代表新子文件夹，调用的语法格式如下</a:t>
            </a:r>
            <a:r>
              <a:rPr lang="zh-CN" altLang="zh-CN" dirty="0" smtClean="0"/>
              <a:t>：</a:t>
            </a:r>
            <a:endParaRPr lang="zh-CN" altLang="zh-CN" dirty="0"/>
          </a:p>
        </p:txBody>
      </p:sp>
      <p:sp>
        <p:nvSpPr>
          <p:cNvPr id="4" name="圆角矩形 3"/>
          <p:cNvSpPr/>
          <p:nvPr/>
        </p:nvSpPr>
        <p:spPr>
          <a:xfrm>
            <a:off x="1528126" y="1706503"/>
            <a:ext cx="8338887" cy="391597"/>
          </a:xfrm>
          <a:prstGeom prst="roundRect">
            <a:avLst/>
          </a:prstGeom>
          <a:solidFill>
            <a:schemeClr val="accent5">
              <a:lumMod val="40000"/>
              <a:lumOff val="60000"/>
            </a:schemeClr>
          </a:solidFill>
        </p:spPr>
        <p:txBody>
          <a:bodyPr wrap="square">
            <a:spAutoFit/>
          </a:bodyPr>
          <a:lstStyle/>
          <a:p>
            <a:r>
              <a:rPr lang="zh-CN" altLang="zh-CN" dirty="0"/>
              <a:t>对象名</a:t>
            </a:r>
            <a:r>
              <a:rPr lang="en-US" altLang="zh-CN" dirty="0"/>
              <a:t>.</a:t>
            </a:r>
            <a:r>
              <a:rPr lang="en-US" altLang="zh-CN" dirty="0" err="1"/>
              <a:t>CreateSubDirectory</a:t>
            </a:r>
            <a:r>
              <a:rPr lang="en-US" altLang="zh-CN" dirty="0"/>
              <a:t>( path )</a:t>
            </a:r>
            <a:endParaRPr lang="zh-CN" altLang="zh-CN" dirty="0"/>
          </a:p>
        </p:txBody>
      </p:sp>
      <p:sp>
        <p:nvSpPr>
          <p:cNvPr id="5" name="矩形 4"/>
          <p:cNvSpPr/>
          <p:nvPr/>
        </p:nvSpPr>
        <p:spPr>
          <a:xfrm>
            <a:off x="1453695" y="2201503"/>
            <a:ext cx="8966209" cy="615553"/>
          </a:xfrm>
          <a:prstGeom prst="rect">
            <a:avLst/>
          </a:prstGeom>
        </p:spPr>
        <p:txBody>
          <a:bodyPr wrap="square">
            <a:spAutoFit/>
          </a:bodyPr>
          <a:lstStyle/>
          <a:p>
            <a:pPr fontAlgn="ctr"/>
            <a:r>
              <a:rPr lang="zh-CN" altLang="zh-CN" dirty="0"/>
              <a:t>其中，</a:t>
            </a:r>
            <a:r>
              <a:rPr lang="en-US" altLang="zh-CN" dirty="0"/>
              <a:t>path</a:t>
            </a:r>
            <a:r>
              <a:rPr lang="zh-CN" altLang="zh-CN" dirty="0"/>
              <a:t>是</a:t>
            </a:r>
            <a:r>
              <a:rPr lang="en-US" altLang="zh-CN" dirty="0"/>
              <a:t>String</a:t>
            </a:r>
            <a:r>
              <a:rPr lang="zh-CN" altLang="zh-CN" dirty="0"/>
              <a:t>类型，代表要创建文件夹的合法路径，可以是多级子文件夹。 </a:t>
            </a:r>
          </a:p>
          <a:p>
            <a:pPr fontAlgn="ctr"/>
            <a:r>
              <a:rPr lang="zh-CN" altLang="zh-CN" dirty="0"/>
              <a:t>例如，在</a:t>
            </a:r>
            <a:r>
              <a:rPr lang="en-US" altLang="zh-CN" dirty="0"/>
              <a:t>C</a:t>
            </a:r>
            <a:r>
              <a:rPr lang="zh-CN" altLang="zh-CN" dirty="0"/>
              <a:t>盘根文件夹中创建一个名为</a:t>
            </a:r>
            <a:r>
              <a:rPr lang="en-US" altLang="zh-CN" dirty="0"/>
              <a:t>temp</a:t>
            </a:r>
            <a:r>
              <a:rPr lang="zh-CN" altLang="zh-CN" dirty="0"/>
              <a:t>的子文件夹，示例如下：</a:t>
            </a:r>
          </a:p>
        </p:txBody>
      </p:sp>
      <p:sp>
        <p:nvSpPr>
          <p:cNvPr id="6" name="圆角矩形 5"/>
          <p:cNvSpPr/>
          <p:nvPr/>
        </p:nvSpPr>
        <p:spPr>
          <a:xfrm>
            <a:off x="1528125" y="2831175"/>
            <a:ext cx="8338887" cy="681038"/>
          </a:xfrm>
          <a:prstGeom prst="roundRect">
            <a:avLst/>
          </a:prstGeom>
          <a:solidFill>
            <a:schemeClr val="accent5">
              <a:lumMod val="40000"/>
              <a:lumOff val="60000"/>
            </a:schemeClr>
          </a:solidFill>
        </p:spPr>
        <p:txBody>
          <a:bodyPr wrap="square">
            <a:spAutoFit/>
          </a:bodyPr>
          <a:lstStyle/>
          <a:p>
            <a:r>
              <a:rPr lang="en-US" altLang="zh-CN" dirty="0"/>
              <a:t>Dim  di  As  New  </a:t>
            </a:r>
            <a:r>
              <a:rPr lang="en-US" altLang="zh-CN" dirty="0" err="1"/>
              <a:t>DirectoryInfo</a:t>
            </a:r>
            <a:r>
              <a:rPr lang="en-US" altLang="zh-CN" dirty="0"/>
              <a:t>("C:\ ")</a:t>
            </a:r>
            <a:endParaRPr lang="zh-CN" altLang="zh-CN" dirty="0"/>
          </a:p>
          <a:p>
            <a:r>
              <a:rPr lang="en-US" altLang="zh-CN" dirty="0" err="1"/>
              <a:t>Di.CreateSubDirectory</a:t>
            </a:r>
            <a:r>
              <a:rPr lang="en-US" altLang="zh-CN" dirty="0"/>
              <a:t>("temp" )		</a:t>
            </a:r>
            <a:endParaRPr lang="zh-CN" altLang="zh-CN" dirty="0"/>
          </a:p>
        </p:txBody>
      </p:sp>
      <p:sp>
        <p:nvSpPr>
          <p:cNvPr id="7" name="矩形 6"/>
          <p:cNvSpPr/>
          <p:nvPr/>
        </p:nvSpPr>
        <p:spPr>
          <a:xfrm>
            <a:off x="1528125" y="3611430"/>
            <a:ext cx="7413856" cy="353943"/>
          </a:xfrm>
          <a:prstGeom prst="rect">
            <a:avLst/>
          </a:prstGeom>
        </p:spPr>
        <p:txBody>
          <a:bodyPr wrap="square">
            <a:spAutoFit/>
          </a:bodyPr>
          <a:lstStyle/>
          <a:p>
            <a:pPr fontAlgn="ctr"/>
            <a:r>
              <a:rPr lang="en-US" altLang="zh-CN" dirty="0" err="1"/>
              <a:t>CreateSubDirectory</a:t>
            </a:r>
            <a:r>
              <a:rPr lang="zh-CN" altLang="zh-CN" dirty="0"/>
              <a:t>方法还可以一次建立多级文件夹，示例如下：</a:t>
            </a:r>
          </a:p>
        </p:txBody>
      </p:sp>
      <p:sp>
        <p:nvSpPr>
          <p:cNvPr id="8" name="圆角矩形 7"/>
          <p:cNvSpPr/>
          <p:nvPr/>
        </p:nvSpPr>
        <p:spPr>
          <a:xfrm>
            <a:off x="1528126" y="3965373"/>
            <a:ext cx="8338887" cy="681038"/>
          </a:xfrm>
          <a:prstGeom prst="roundRect">
            <a:avLst/>
          </a:prstGeom>
          <a:solidFill>
            <a:schemeClr val="accent5">
              <a:lumMod val="40000"/>
              <a:lumOff val="60000"/>
            </a:schemeClr>
          </a:solidFill>
        </p:spPr>
        <p:txBody>
          <a:bodyPr wrap="square">
            <a:spAutoFit/>
          </a:bodyPr>
          <a:lstStyle/>
          <a:p>
            <a:r>
              <a:rPr lang="en-US" altLang="zh-CN" dirty="0"/>
              <a:t>Dim  di  As  New  </a:t>
            </a:r>
            <a:r>
              <a:rPr lang="en-US" altLang="zh-CN" dirty="0" err="1"/>
              <a:t>DirectoryInfo</a:t>
            </a:r>
            <a:r>
              <a:rPr lang="en-US" altLang="zh-CN" dirty="0"/>
              <a:t>( "C:\ " )</a:t>
            </a:r>
            <a:endParaRPr lang="zh-CN" altLang="zh-CN" dirty="0"/>
          </a:p>
          <a:p>
            <a:r>
              <a:rPr lang="en-US" altLang="zh-CN" dirty="0" err="1"/>
              <a:t>Di.CreateSubDirectory</a:t>
            </a:r>
            <a:r>
              <a:rPr lang="en-US" altLang="zh-CN" dirty="0"/>
              <a:t>( "dir1\dir2\dir3" )		</a:t>
            </a:r>
            <a:endParaRPr lang="zh-CN" altLang="zh-CN" dirty="0"/>
          </a:p>
        </p:txBody>
      </p:sp>
      <p:sp>
        <p:nvSpPr>
          <p:cNvPr id="9" name="TextBox 8"/>
          <p:cNvSpPr txBox="1"/>
          <p:nvPr/>
        </p:nvSpPr>
        <p:spPr>
          <a:xfrm>
            <a:off x="935664" y="4646411"/>
            <a:ext cx="9484239" cy="615553"/>
          </a:xfrm>
          <a:prstGeom prst="rect">
            <a:avLst/>
          </a:prstGeom>
          <a:noFill/>
        </p:spPr>
        <p:txBody>
          <a:bodyPr wrap="square" rtlCol="0">
            <a:spAutoFit/>
          </a:bodyPr>
          <a:lstStyle/>
          <a:p>
            <a:pPr indent="446088"/>
            <a:r>
              <a:rPr lang="zh-CN" altLang="zh-CN" dirty="0"/>
              <a:t>上面示例将在</a:t>
            </a:r>
            <a:r>
              <a:rPr lang="en-US" altLang="zh-CN" dirty="0"/>
              <a:t>C</a:t>
            </a:r>
            <a:r>
              <a:rPr lang="zh-CN" altLang="zh-CN" dirty="0"/>
              <a:t>盘建立</a:t>
            </a:r>
            <a:r>
              <a:rPr lang="en-US" altLang="zh-CN" dirty="0"/>
              <a:t>dir1</a:t>
            </a:r>
            <a:r>
              <a:rPr lang="zh-CN" altLang="zh-CN" dirty="0"/>
              <a:t>文件夹，然后在</a:t>
            </a:r>
            <a:r>
              <a:rPr lang="en-US" altLang="zh-CN" dirty="0"/>
              <a:t>dir1</a:t>
            </a:r>
            <a:r>
              <a:rPr lang="zh-CN" altLang="zh-CN" dirty="0"/>
              <a:t>文件夹中建立</a:t>
            </a:r>
            <a:r>
              <a:rPr lang="en-US" altLang="zh-CN" dirty="0"/>
              <a:t>dir2</a:t>
            </a:r>
            <a:r>
              <a:rPr lang="zh-CN" altLang="zh-CN" dirty="0"/>
              <a:t>文件夹，最后在</a:t>
            </a:r>
            <a:r>
              <a:rPr lang="en-US" altLang="zh-CN" dirty="0"/>
              <a:t>dir2</a:t>
            </a:r>
            <a:r>
              <a:rPr lang="zh-CN" altLang="zh-CN" dirty="0"/>
              <a:t>文件夹中建立</a:t>
            </a:r>
            <a:r>
              <a:rPr lang="en-US" altLang="zh-CN" dirty="0"/>
              <a:t>dir3</a:t>
            </a:r>
            <a:r>
              <a:rPr lang="zh-CN" altLang="zh-CN" dirty="0"/>
              <a:t>文件夹，同时返回一个</a:t>
            </a:r>
            <a:r>
              <a:rPr lang="en-US" altLang="zh-CN" dirty="0" err="1"/>
              <a:t>DirectoryInfo</a:t>
            </a:r>
            <a:r>
              <a:rPr lang="zh-CN" altLang="zh-CN" dirty="0"/>
              <a:t>对象，代表新建文件夹信息。</a:t>
            </a:r>
            <a:endParaRPr lang="zh-CN" altLang="en-US" dirty="0"/>
          </a:p>
        </p:txBody>
      </p:sp>
    </p:spTree>
    <p:extLst>
      <p:ext uri="{BB962C8B-B14F-4D97-AF65-F5344CB8AC3E}">
        <p14:creationId xmlns:p14="http://schemas.microsoft.com/office/powerpoint/2010/main" val="24095499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a:solidFill>
                  <a:schemeClr val="bg1"/>
                </a:solidFill>
                <a:latin typeface="Roboto Black" panose="02000000000000000000" pitchFamily="2" charset="0"/>
                <a:ea typeface="Roboto Black" panose="02000000000000000000" pitchFamily="2" charset="0"/>
              </a:rPr>
              <a:t>01</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44434" y="2335628"/>
            <a:ext cx="2432396" cy="859626"/>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System.IO</a:t>
            </a:r>
            <a:r>
              <a:rPr lang="zh-CN" altLang="zh-CN" dirty="0"/>
              <a:t>名称空间的资源</a:t>
            </a:r>
            <a:endParaRPr lang="zh-CN" altLang="en-US" dirty="0"/>
          </a:p>
        </p:txBody>
      </p:sp>
      <p:cxnSp>
        <p:nvCxnSpPr>
          <p:cNvPr id="11" name="直接连接符 10"/>
          <p:cNvCxnSpPr/>
          <p:nvPr/>
        </p:nvCxnSpPr>
        <p:spPr>
          <a:xfrm>
            <a:off x="5305465" y="3195254"/>
            <a:ext cx="2282299"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67645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DirectoryInfo</a:t>
            </a:r>
            <a:r>
              <a:rPr lang="zh-CN" altLang="zh-CN" dirty="0"/>
              <a:t>类</a:t>
            </a:r>
          </a:p>
        </p:txBody>
      </p:sp>
      <p:sp>
        <p:nvSpPr>
          <p:cNvPr id="3" name="TextBox 2"/>
          <p:cNvSpPr txBox="1"/>
          <p:nvPr/>
        </p:nvSpPr>
        <p:spPr>
          <a:xfrm>
            <a:off x="861237" y="829340"/>
            <a:ext cx="9494875" cy="877163"/>
          </a:xfrm>
          <a:prstGeom prst="rect">
            <a:avLst/>
          </a:prstGeom>
          <a:noFill/>
        </p:spPr>
        <p:txBody>
          <a:bodyPr wrap="square" rtlCol="0">
            <a:spAutoFit/>
          </a:bodyPr>
          <a:lstStyle/>
          <a:p>
            <a:pPr indent="446088" fontAlgn="ctr"/>
            <a:r>
              <a:rPr lang="en-US" altLang="zh-CN" b="1" dirty="0"/>
              <a:t>2</a:t>
            </a:r>
            <a:r>
              <a:rPr lang="zh-CN" altLang="zh-CN" b="1" dirty="0"/>
              <a:t>）</a:t>
            </a:r>
            <a:r>
              <a:rPr lang="en-US" altLang="zh-CN" b="1" dirty="0" err="1"/>
              <a:t>GetFileSystemInfos</a:t>
            </a:r>
            <a:r>
              <a:rPr lang="zh-CN" altLang="zh-CN" b="1" dirty="0"/>
              <a:t>方法</a:t>
            </a:r>
          </a:p>
          <a:p>
            <a:pPr indent="446088" fontAlgn="ctr"/>
            <a:r>
              <a:rPr lang="en-US" altLang="zh-CN" dirty="0" err="1"/>
              <a:t>GetFileSystemInfos</a:t>
            </a:r>
            <a:r>
              <a:rPr lang="zh-CN" altLang="zh-CN" dirty="0"/>
              <a:t>方法的功能是返回一个</a:t>
            </a:r>
            <a:r>
              <a:rPr lang="en-US" altLang="zh-CN" dirty="0" err="1"/>
              <a:t>FileSystemInfo</a:t>
            </a:r>
            <a:r>
              <a:rPr lang="zh-CN" altLang="zh-CN" dirty="0"/>
              <a:t>对象数组，数组中的每个元素都是当前实例所表示的文件夹中的文件和子文件夹。调用的语法格式如下</a:t>
            </a:r>
            <a:r>
              <a:rPr lang="zh-CN" altLang="zh-CN" dirty="0" smtClean="0"/>
              <a:t>：</a:t>
            </a:r>
            <a:endParaRPr lang="zh-CN" altLang="zh-CN" dirty="0"/>
          </a:p>
        </p:txBody>
      </p:sp>
      <p:sp>
        <p:nvSpPr>
          <p:cNvPr id="4" name="圆角矩形 3"/>
          <p:cNvSpPr/>
          <p:nvPr/>
        </p:nvSpPr>
        <p:spPr>
          <a:xfrm>
            <a:off x="1482431" y="1706503"/>
            <a:ext cx="8384583" cy="391597"/>
          </a:xfrm>
          <a:prstGeom prst="roundRect">
            <a:avLst/>
          </a:prstGeom>
          <a:solidFill>
            <a:schemeClr val="accent5">
              <a:lumMod val="40000"/>
              <a:lumOff val="60000"/>
            </a:schemeClr>
          </a:solidFill>
        </p:spPr>
        <p:txBody>
          <a:bodyPr wrap="square">
            <a:spAutoFit/>
          </a:bodyPr>
          <a:lstStyle/>
          <a:p>
            <a:r>
              <a:rPr lang="zh-CN" altLang="zh-CN" dirty="0"/>
              <a:t>对象名</a:t>
            </a:r>
            <a:r>
              <a:rPr lang="en-US" altLang="zh-CN" dirty="0"/>
              <a:t>.</a:t>
            </a:r>
            <a:r>
              <a:rPr lang="en-US" altLang="zh-CN" dirty="0" err="1"/>
              <a:t>GetFileSystemInfos</a:t>
            </a:r>
            <a:r>
              <a:rPr lang="en-US" altLang="zh-CN" dirty="0"/>
              <a:t>(pattern)</a:t>
            </a:r>
            <a:endParaRPr lang="zh-CN" altLang="zh-CN" dirty="0"/>
          </a:p>
        </p:txBody>
      </p:sp>
      <p:sp>
        <p:nvSpPr>
          <p:cNvPr id="5" name="TextBox 4"/>
          <p:cNvSpPr txBox="1"/>
          <p:nvPr/>
        </p:nvSpPr>
        <p:spPr>
          <a:xfrm>
            <a:off x="1329070" y="2222204"/>
            <a:ext cx="8931349" cy="615553"/>
          </a:xfrm>
          <a:prstGeom prst="rect">
            <a:avLst/>
          </a:prstGeom>
          <a:noFill/>
        </p:spPr>
        <p:txBody>
          <a:bodyPr wrap="square" rtlCol="0">
            <a:spAutoFit/>
          </a:bodyPr>
          <a:lstStyle/>
          <a:p>
            <a:pPr fontAlgn="ctr"/>
            <a:r>
              <a:rPr lang="zh-CN" altLang="zh-CN" dirty="0"/>
              <a:t>其中，</a:t>
            </a:r>
            <a:r>
              <a:rPr lang="en-US" altLang="zh-CN" dirty="0"/>
              <a:t>pattern</a:t>
            </a:r>
            <a:r>
              <a:rPr lang="zh-CN" altLang="zh-CN" dirty="0"/>
              <a:t>是可选项，</a:t>
            </a:r>
            <a:r>
              <a:rPr lang="en-US" altLang="zh-CN" dirty="0"/>
              <a:t>String</a:t>
            </a:r>
            <a:r>
              <a:rPr lang="zh-CN" altLang="zh-CN" dirty="0"/>
              <a:t>类型，指定要查找文件夹和文件名的搜索通配符。</a:t>
            </a:r>
          </a:p>
          <a:p>
            <a:pPr fontAlgn="ctr"/>
            <a:r>
              <a:rPr lang="zh-CN" altLang="zh-CN" dirty="0"/>
              <a:t>例如，获取</a:t>
            </a:r>
            <a:r>
              <a:rPr lang="en-US" altLang="zh-CN" dirty="0"/>
              <a:t>C</a:t>
            </a:r>
            <a:r>
              <a:rPr lang="zh-CN" altLang="zh-CN" dirty="0"/>
              <a:t>盘根文件夹中所有文件和子文件夹对象，示例如下</a:t>
            </a:r>
            <a:r>
              <a:rPr lang="zh-CN" altLang="zh-CN" dirty="0" smtClean="0"/>
              <a:t>：</a:t>
            </a:r>
            <a:endParaRPr lang="zh-CN" altLang="zh-CN" dirty="0"/>
          </a:p>
        </p:txBody>
      </p:sp>
      <p:sp>
        <p:nvSpPr>
          <p:cNvPr id="6" name="圆角矩形 5"/>
          <p:cNvSpPr/>
          <p:nvPr/>
        </p:nvSpPr>
        <p:spPr>
          <a:xfrm>
            <a:off x="1482431" y="2844787"/>
            <a:ext cx="8384583" cy="970478"/>
          </a:xfrm>
          <a:prstGeom prst="roundRect">
            <a:avLst/>
          </a:prstGeom>
          <a:solidFill>
            <a:schemeClr val="accent5">
              <a:lumMod val="40000"/>
              <a:lumOff val="60000"/>
            </a:schemeClr>
          </a:solidFill>
        </p:spPr>
        <p:txBody>
          <a:bodyPr wrap="square">
            <a:spAutoFit/>
          </a:bodyPr>
          <a:lstStyle/>
          <a:p>
            <a:r>
              <a:rPr lang="en-US" altLang="zh-CN" dirty="0"/>
              <a:t>Dim  di  As  New  </a:t>
            </a:r>
            <a:r>
              <a:rPr lang="en-US" altLang="zh-CN" dirty="0" err="1"/>
              <a:t>DirectoryInfo</a:t>
            </a:r>
            <a:r>
              <a:rPr lang="en-US" altLang="zh-CN" dirty="0"/>
              <a:t>( "C:\ " )</a:t>
            </a:r>
            <a:endParaRPr lang="zh-CN" altLang="zh-CN" dirty="0"/>
          </a:p>
          <a:p>
            <a:r>
              <a:rPr lang="en-US" altLang="zh-CN" dirty="0"/>
              <a:t>Dim  </a:t>
            </a:r>
            <a:r>
              <a:rPr lang="en-US" altLang="zh-CN" dirty="0" err="1"/>
              <a:t>itemsInfo</a:t>
            </a:r>
            <a:r>
              <a:rPr lang="en-US" altLang="zh-CN" dirty="0"/>
              <a:t>()  As  </a:t>
            </a:r>
            <a:r>
              <a:rPr lang="en-US" altLang="zh-CN" dirty="0" err="1"/>
              <a:t>FileSystemInfo</a:t>
            </a:r>
            <a:endParaRPr lang="zh-CN" altLang="zh-CN" dirty="0"/>
          </a:p>
          <a:p>
            <a:r>
              <a:rPr lang="en-US" altLang="zh-CN" dirty="0" err="1"/>
              <a:t>ItemsInfo</a:t>
            </a:r>
            <a:r>
              <a:rPr lang="en-US" altLang="zh-CN" dirty="0"/>
              <a:t> = </a:t>
            </a:r>
            <a:r>
              <a:rPr lang="en-US" altLang="zh-CN" dirty="0" err="1"/>
              <a:t>di.GetFileSystemInfos</a:t>
            </a:r>
            <a:r>
              <a:rPr lang="en-US" altLang="zh-CN" dirty="0"/>
              <a:t>()		</a:t>
            </a:r>
            <a:endParaRPr lang="zh-CN" altLang="zh-CN" dirty="0"/>
          </a:p>
        </p:txBody>
      </p:sp>
      <p:sp>
        <p:nvSpPr>
          <p:cNvPr id="7" name="TextBox 6"/>
          <p:cNvSpPr txBox="1"/>
          <p:nvPr/>
        </p:nvSpPr>
        <p:spPr>
          <a:xfrm>
            <a:off x="861237" y="3846027"/>
            <a:ext cx="9399182" cy="615553"/>
          </a:xfrm>
          <a:prstGeom prst="rect">
            <a:avLst/>
          </a:prstGeom>
          <a:noFill/>
        </p:spPr>
        <p:txBody>
          <a:bodyPr wrap="square" rtlCol="0">
            <a:spAutoFit/>
          </a:bodyPr>
          <a:lstStyle/>
          <a:p>
            <a:pPr indent="446088"/>
            <a:r>
              <a:rPr lang="en-US" altLang="zh-CN" dirty="0" err="1"/>
              <a:t>GetFileSystemInfos</a:t>
            </a:r>
            <a:r>
              <a:rPr lang="zh-CN" altLang="zh-CN" dirty="0"/>
              <a:t>方法还可以使用通配符，获得符合条件的对象。例如，要获得</a:t>
            </a:r>
            <a:r>
              <a:rPr lang="en-US" altLang="zh-CN" dirty="0"/>
              <a:t>C:\WinNT</a:t>
            </a:r>
            <a:r>
              <a:rPr lang="zh-CN" altLang="zh-CN" dirty="0"/>
              <a:t>下所有包含“</a:t>
            </a:r>
            <a:r>
              <a:rPr lang="en-US" altLang="zh-CN" dirty="0"/>
              <a:t>system</a:t>
            </a:r>
            <a:r>
              <a:rPr lang="zh-CN" altLang="zh-CN" dirty="0"/>
              <a:t>”的文件夹和文件对象，使用下面的语句</a:t>
            </a:r>
            <a:r>
              <a:rPr lang="zh-CN" altLang="zh-CN" dirty="0" smtClean="0"/>
              <a:t>：</a:t>
            </a:r>
            <a:endParaRPr lang="zh-CN" altLang="zh-CN" dirty="0"/>
          </a:p>
        </p:txBody>
      </p:sp>
      <p:sp>
        <p:nvSpPr>
          <p:cNvPr id="8" name="圆角矩形 7"/>
          <p:cNvSpPr/>
          <p:nvPr/>
        </p:nvSpPr>
        <p:spPr>
          <a:xfrm>
            <a:off x="1482430" y="4516464"/>
            <a:ext cx="8384583" cy="970478"/>
          </a:xfrm>
          <a:prstGeom prst="roundRect">
            <a:avLst/>
          </a:prstGeom>
          <a:solidFill>
            <a:schemeClr val="accent5">
              <a:lumMod val="40000"/>
              <a:lumOff val="60000"/>
            </a:schemeClr>
          </a:solidFill>
        </p:spPr>
        <p:txBody>
          <a:bodyPr wrap="square">
            <a:spAutoFit/>
          </a:bodyPr>
          <a:lstStyle/>
          <a:p>
            <a:r>
              <a:rPr lang="en-US" altLang="zh-CN" dirty="0"/>
              <a:t>Dim  di  As  New  </a:t>
            </a:r>
            <a:r>
              <a:rPr lang="en-US" altLang="zh-CN" dirty="0" err="1"/>
              <a:t>DirectoryInfo</a:t>
            </a:r>
            <a:r>
              <a:rPr lang="en-US" altLang="zh-CN" dirty="0"/>
              <a:t>( "C:\WinNT" )</a:t>
            </a:r>
            <a:endParaRPr lang="zh-CN" altLang="zh-CN" dirty="0"/>
          </a:p>
          <a:p>
            <a:r>
              <a:rPr lang="en-US" altLang="zh-CN" dirty="0"/>
              <a:t>Dim  </a:t>
            </a:r>
            <a:r>
              <a:rPr lang="en-US" altLang="zh-CN" dirty="0" err="1"/>
              <a:t>itemsInfo</a:t>
            </a:r>
            <a:r>
              <a:rPr lang="en-US" altLang="zh-CN" dirty="0"/>
              <a:t>()  As  </a:t>
            </a:r>
            <a:r>
              <a:rPr lang="en-US" altLang="zh-CN" dirty="0" err="1"/>
              <a:t>FileSystemInfo</a:t>
            </a:r>
            <a:endParaRPr lang="zh-CN" altLang="zh-CN" dirty="0"/>
          </a:p>
          <a:p>
            <a:r>
              <a:rPr lang="en-US" altLang="zh-CN" dirty="0" err="1"/>
              <a:t>ItemsInfo</a:t>
            </a:r>
            <a:r>
              <a:rPr lang="en-US" altLang="zh-CN" dirty="0"/>
              <a:t> = </a:t>
            </a:r>
            <a:r>
              <a:rPr lang="en-US" altLang="zh-CN" dirty="0" err="1"/>
              <a:t>di.GetFileSystemInfos</a:t>
            </a:r>
            <a:r>
              <a:rPr lang="en-US" altLang="zh-CN" dirty="0"/>
              <a:t>( "*system*" )		</a:t>
            </a:r>
            <a:endParaRPr lang="zh-CN" altLang="zh-CN" dirty="0"/>
          </a:p>
        </p:txBody>
      </p:sp>
    </p:spTree>
    <p:extLst>
      <p:ext uri="{BB962C8B-B14F-4D97-AF65-F5344CB8AC3E}">
        <p14:creationId xmlns:p14="http://schemas.microsoft.com/office/powerpoint/2010/main" val="1111245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DirectoryInfo</a:t>
            </a:r>
            <a:r>
              <a:rPr lang="zh-CN" altLang="zh-CN" dirty="0"/>
              <a:t>类</a:t>
            </a:r>
          </a:p>
        </p:txBody>
      </p:sp>
      <p:sp>
        <p:nvSpPr>
          <p:cNvPr id="3" name="矩形 2"/>
          <p:cNvSpPr/>
          <p:nvPr/>
        </p:nvSpPr>
        <p:spPr>
          <a:xfrm>
            <a:off x="1258371" y="981405"/>
            <a:ext cx="9182801" cy="353943"/>
          </a:xfrm>
          <a:prstGeom prst="rect">
            <a:avLst/>
          </a:prstGeom>
        </p:spPr>
        <p:txBody>
          <a:bodyPr wrap="square">
            <a:spAutoFit/>
          </a:bodyPr>
          <a:lstStyle/>
          <a:p>
            <a:pPr fontAlgn="ctr"/>
            <a:r>
              <a:rPr lang="en-US" altLang="zh-CN" dirty="0" err="1"/>
              <a:t>FileSystemInfo</a:t>
            </a:r>
            <a:r>
              <a:rPr lang="zh-CN" altLang="zh-CN" dirty="0"/>
              <a:t>对象的常用属性见表</a:t>
            </a:r>
            <a:r>
              <a:rPr lang="en-US" altLang="zh-CN" dirty="0"/>
              <a:t>8.5</a:t>
            </a:r>
            <a:r>
              <a:rPr lang="zh-CN" altLang="zh-CN" dirty="0"/>
              <a:t>，读者可查阅资料或在线帮助，了解它的详细用法。</a:t>
            </a:r>
          </a:p>
        </p:txBody>
      </p:sp>
      <p:graphicFrame>
        <p:nvGraphicFramePr>
          <p:cNvPr id="4" name="表格 3"/>
          <p:cNvGraphicFramePr>
            <a:graphicFrameLocks noGrp="1"/>
          </p:cNvGraphicFramePr>
          <p:nvPr>
            <p:extLst>
              <p:ext uri="{D42A27DB-BD31-4B8C-83A1-F6EECF244321}">
                <p14:modId xmlns:p14="http://schemas.microsoft.com/office/powerpoint/2010/main" val="3094108535"/>
              </p:ext>
            </p:extLst>
          </p:nvPr>
        </p:nvGraphicFramePr>
        <p:xfrm>
          <a:off x="2723706" y="1482689"/>
          <a:ext cx="6377763" cy="2355664"/>
        </p:xfrm>
        <a:graphic>
          <a:graphicData uri="http://schemas.openxmlformats.org/drawingml/2006/table">
            <a:tbl>
              <a:tblPr firstRow="1" bandRow="1" bandCol="1"/>
              <a:tblGrid>
                <a:gridCol w="2581719"/>
                <a:gridCol w="3796044"/>
              </a:tblGrid>
              <a:tr h="294458">
                <a:tc>
                  <a:txBody>
                    <a:bodyPr/>
                    <a:lstStyle/>
                    <a:p>
                      <a:pPr algn="ctr">
                        <a:lnSpc>
                          <a:spcPts val="1200"/>
                        </a:lnSpc>
                        <a:spcAft>
                          <a:spcPts val="0"/>
                        </a:spcAft>
                        <a:tabLst>
                          <a:tab pos="5328920" algn="r"/>
                        </a:tabLst>
                      </a:pPr>
                      <a:r>
                        <a:rPr lang="zh-CN" sz="1400" b="1" kern="1050">
                          <a:effectLst/>
                          <a:latin typeface="Times New Roman"/>
                          <a:ea typeface="宋体"/>
                        </a:rPr>
                        <a:t>属性</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20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94458">
                <a:tc>
                  <a:txBody>
                    <a:bodyPr/>
                    <a:lstStyle/>
                    <a:p>
                      <a:pPr algn="just">
                        <a:lnSpc>
                          <a:spcPts val="1200"/>
                        </a:lnSpc>
                        <a:spcAft>
                          <a:spcPts val="0"/>
                        </a:spcAft>
                        <a:tabLst>
                          <a:tab pos="5328920" algn="r"/>
                        </a:tabLst>
                      </a:pPr>
                      <a:r>
                        <a:rPr lang="en-US" sz="1400" kern="1050">
                          <a:effectLst/>
                          <a:latin typeface="Times New Roman"/>
                          <a:ea typeface="宋体"/>
                        </a:rPr>
                        <a:t>Name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表示文件或文件夹的名字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FullNmae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表示文件或文件夹的完整名字（含路径）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Extension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表示文件的扩展名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CreationTime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表示文件或文件夹的创建时间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LastAccessTime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表示文件或文件夹的最后访问时间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LastWriteTime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a:effectLst/>
                          <a:latin typeface="Times New Roman"/>
                          <a:ea typeface="宋体"/>
                        </a:rPr>
                        <a:t>表示文件或文件夹的最后修改时间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458">
                <a:tc>
                  <a:txBody>
                    <a:bodyPr/>
                    <a:lstStyle/>
                    <a:p>
                      <a:pPr algn="just">
                        <a:lnSpc>
                          <a:spcPts val="1200"/>
                        </a:lnSpc>
                        <a:spcAft>
                          <a:spcPts val="0"/>
                        </a:spcAft>
                        <a:tabLst>
                          <a:tab pos="5328920" algn="r"/>
                        </a:tabLst>
                      </a:pPr>
                      <a:r>
                        <a:rPr lang="en-US" sz="1400" kern="1050">
                          <a:effectLst/>
                          <a:latin typeface="Times New Roman"/>
                          <a:ea typeface="宋体"/>
                        </a:rPr>
                        <a:t>Attributes</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tabLst>
                          <a:tab pos="5328920" algn="r"/>
                        </a:tabLst>
                      </a:pPr>
                      <a:r>
                        <a:rPr lang="zh-CN" sz="1400" kern="1050" dirty="0">
                          <a:effectLst/>
                          <a:latin typeface="Times New Roman"/>
                          <a:ea typeface="宋体"/>
                        </a:rPr>
                        <a:t>表示文件或文件夹的属性</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09121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DirectoryInfo</a:t>
            </a:r>
            <a:r>
              <a:rPr lang="zh-CN" altLang="zh-CN" dirty="0"/>
              <a:t>类</a:t>
            </a:r>
          </a:p>
        </p:txBody>
      </p:sp>
      <p:sp>
        <p:nvSpPr>
          <p:cNvPr id="3" name="TextBox 2"/>
          <p:cNvSpPr txBox="1"/>
          <p:nvPr/>
        </p:nvSpPr>
        <p:spPr>
          <a:xfrm>
            <a:off x="935665" y="808074"/>
            <a:ext cx="9494875" cy="615553"/>
          </a:xfrm>
          <a:prstGeom prst="rect">
            <a:avLst/>
          </a:prstGeom>
          <a:noFill/>
        </p:spPr>
        <p:txBody>
          <a:bodyPr wrap="square" rtlCol="0">
            <a:spAutoFit/>
          </a:bodyPr>
          <a:lstStyle/>
          <a:p>
            <a:pPr indent="446088"/>
            <a:r>
              <a:rPr lang="zh-CN" altLang="zh-CN" dirty="0"/>
              <a:t>如果要区分是文件还是文件夹，可以判断</a:t>
            </a:r>
            <a:r>
              <a:rPr lang="en-US" altLang="zh-CN" dirty="0" err="1"/>
              <a:t>FileSystemInfo</a:t>
            </a:r>
            <a:r>
              <a:rPr lang="zh-CN" altLang="zh-CN" dirty="0"/>
              <a:t>对象的</a:t>
            </a:r>
            <a:r>
              <a:rPr lang="en-US" altLang="zh-CN" dirty="0"/>
              <a:t>Attributes</a:t>
            </a:r>
            <a:r>
              <a:rPr lang="zh-CN" altLang="zh-CN" dirty="0"/>
              <a:t>属性是否为文件夹（即是否等于</a:t>
            </a:r>
            <a:r>
              <a:rPr lang="en-US" altLang="zh-CN" dirty="0" err="1"/>
              <a:t>FileAttribute</a:t>
            </a:r>
            <a:r>
              <a:rPr lang="zh-CN" altLang="zh-CN" dirty="0"/>
              <a:t>枚举的</a:t>
            </a:r>
            <a:r>
              <a:rPr lang="en-US" altLang="zh-CN" dirty="0"/>
              <a:t>Directory</a:t>
            </a:r>
            <a:r>
              <a:rPr lang="zh-CN" altLang="zh-CN" dirty="0"/>
              <a:t>值），是为文件夹，否则为文件。代码如下： </a:t>
            </a:r>
          </a:p>
        </p:txBody>
      </p:sp>
      <p:sp>
        <p:nvSpPr>
          <p:cNvPr id="4" name="TextBox 3"/>
          <p:cNvSpPr txBox="1"/>
          <p:nvPr/>
        </p:nvSpPr>
        <p:spPr>
          <a:xfrm>
            <a:off x="1584251" y="1488707"/>
            <a:ext cx="8325293" cy="2787015"/>
          </a:xfrm>
          <a:prstGeom prst="roundRect">
            <a:avLst>
              <a:gd name="adj" fmla="val 6377"/>
            </a:avLst>
          </a:prstGeom>
          <a:solidFill>
            <a:schemeClr val="accent5">
              <a:lumMod val="40000"/>
              <a:lumOff val="60000"/>
            </a:schemeClr>
          </a:solidFill>
        </p:spPr>
        <p:txBody>
          <a:bodyPr wrap="square" rtlCol="0">
            <a:spAutoFit/>
          </a:bodyPr>
          <a:lstStyle/>
          <a:p>
            <a:r>
              <a:rPr lang="en-US" altLang="zh-CN" dirty="0"/>
              <a:t>Dim  di  As  New  </a:t>
            </a:r>
            <a:r>
              <a:rPr lang="en-US" altLang="zh-CN" dirty="0" err="1"/>
              <a:t>DirectoryInfo</a:t>
            </a:r>
            <a:r>
              <a:rPr lang="en-US" altLang="zh-CN" dirty="0"/>
              <a:t>( "C:\ " )</a:t>
            </a:r>
            <a:endParaRPr lang="zh-CN" altLang="zh-CN" dirty="0"/>
          </a:p>
          <a:p>
            <a:r>
              <a:rPr lang="en-US" altLang="zh-CN" dirty="0"/>
              <a:t>Dim  i  As  Integer</a:t>
            </a:r>
            <a:endParaRPr lang="zh-CN" altLang="zh-CN" dirty="0"/>
          </a:p>
          <a:p>
            <a:r>
              <a:rPr lang="en-US" altLang="zh-CN" dirty="0"/>
              <a:t>Dim  </a:t>
            </a:r>
            <a:r>
              <a:rPr lang="en-US" altLang="zh-CN" dirty="0" err="1"/>
              <a:t>itemsInfo</a:t>
            </a:r>
            <a:r>
              <a:rPr lang="en-US" altLang="zh-CN" dirty="0"/>
              <a:t>()  As  </a:t>
            </a:r>
            <a:r>
              <a:rPr lang="en-US" altLang="zh-CN" dirty="0" err="1"/>
              <a:t>FileSystemInfo</a:t>
            </a:r>
            <a:endParaRPr lang="zh-CN" altLang="zh-CN" dirty="0"/>
          </a:p>
          <a:p>
            <a:r>
              <a:rPr lang="en-US" altLang="zh-CN" dirty="0" err="1"/>
              <a:t>itemsInfo</a:t>
            </a:r>
            <a:r>
              <a:rPr lang="en-US" altLang="zh-CN" dirty="0"/>
              <a:t> = </a:t>
            </a:r>
            <a:r>
              <a:rPr lang="en-US" altLang="zh-CN" dirty="0" err="1"/>
              <a:t>di.GetFileSystemInfos</a:t>
            </a:r>
            <a:r>
              <a:rPr lang="en-US" altLang="zh-CN" dirty="0"/>
              <a:t>( "*system*" )</a:t>
            </a:r>
            <a:endParaRPr lang="zh-CN" altLang="zh-CN" dirty="0"/>
          </a:p>
          <a:p>
            <a:r>
              <a:rPr lang="en-US" altLang="zh-CN" dirty="0"/>
              <a:t>i = 1</a:t>
            </a:r>
            <a:endParaRPr lang="zh-CN" altLang="zh-CN" dirty="0"/>
          </a:p>
          <a:p>
            <a:r>
              <a:rPr lang="en-US" altLang="zh-CN" dirty="0"/>
              <a:t>If </a:t>
            </a:r>
            <a:r>
              <a:rPr lang="en-US" altLang="zh-CN" dirty="0" err="1"/>
              <a:t>itemsInfo</a:t>
            </a:r>
            <a:r>
              <a:rPr lang="en-US" altLang="zh-CN" dirty="0"/>
              <a:t>(i).Attributes And </a:t>
            </a:r>
            <a:r>
              <a:rPr lang="en-US" altLang="zh-CN" dirty="0" err="1"/>
              <a:t>FileAttributes.Directory</a:t>
            </a:r>
            <a:r>
              <a:rPr lang="en-US" altLang="zh-CN" dirty="0"/>
              <a:t> Then</a:t>
            </a:r>
            <a:endParaRPr lang="zh-CN" altLang="zh-CN" dirty="0"/>
          </a:p>
          <a:p>
            <a:r>
              <a:rPr lang="en-US" altLang="zh-CN" dirty="0"/>
              <a:t>	' </a:t>
            </a:r>
            <a:r>
              <a:rPr lang="zh-CN" altLang="zh-CN" dirty="0"/>
              <a:t>是文件夹</a:t>
            </a:r>
          </a:p>
          <a:p>
            <a:r>
              <a:rPr lang="en-US" altLang="zh-CN" dirty="0"/>
              <a:t>Else</a:t>
            </a:r>
            <a:endParaRPr lang="zh-CN" altLang="zh-CN" dirty="0"/>
          </a:p>
          <a:p>
            <a:r>
              <a:rPr lang="en-US" altLang="zh-CN" dirty="0"/>
              <a:t>	' </a:t>
            </a:r>
            <a:r>
              <a:rPr lang="zh-CN" altLang="zh-CN" dirty="0"/>
              <a:t>是文件</a:t>
            </a:r>
          </a:p>
          <a:p>
            <a:r>
              <a:rPr lang="en-US" altLang="zh-CN" dirty="0"/>
              <a:t>End </a:t>
            </a:r>
            <a:r>
              <a:rPr lang="en-US" altLang="zh-CN" dirty="0" smtClean="0"/>
              <a:t>If</a:t>
            </a:r>
            <a:r>
              <a:rPr lang="en-US" altLang="zh-CN" dirty="0"/>
              <a:t>		</a:t>
            </a:r>
            <a:endParaRPr lang="zh-CN" altLang="zh-CN" dirty="0"/>
          </a:p>
        </p:txBody>
      </p:sp>
    </p:spTree>
    <p:extLst>
      <p:ext uri="{BB962C8B-B14F-4D97-AF65-F5344CB8AC3E}">
        <p14:creationId xmlns:p14="http://schemas.microsoft.com/office/powerpoint/2010/main" val="1915567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02</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8" y="2708807"/>
            <a:ext cx="1785708"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文</a:t>
            </a:r>
            <a:r>
              <a:rPr lang="en-US" altLang="zh-CN" dirty="0" smtClean="0"/>
              <a:t> </a:t>
            </a:r>
            <a:r>
              <a:rPr lang="zh-CN" altLang="zh-CN" dirty="0" smtClean="0"/>
              <a:t>件</a:t>
            </a:r>
            <a:r>
              <a:rPr lang="en-US" altLang="zh-CN" dirty="0" smtClean="0"/>
              <a:t> </a:t>
            </a:r>
            <a:r>
              <a:rPr lang="zh-CN" altLang="zh-CN" dirty="0" smtClean="0"/>
              <a:t>操</a:t>
            </a:r>
            <a:r>
              <a:rPr lang="en-US" altLang="zh-CN" dirty="0" smtClean="0"/>
              <a:t> </a:t>
            </a:r>
            <a:r>
              <a:rPr lang="zh-CN" altLang="zh-CN" dirty="0" smtClean="0"/>
              <a:t>作</a:t>
            </a:r>
            <a:endParaRPr lang="zh-CN" altLang="en-US" dirty="0"/>
          </a:p>
        </p:txBody>
      </p:sp>
      <p:cxnSp>
        <p:nvCxnSpPr>
          <p:cNvPr id="11" name="直接连接符 10"/>
          <p:cNvCxnSpPr/>
          <p:nvPr/>
        </p:nvCxnSpPr>
        <p:spPr>
          <a:xfrm>
            <a:off x="5305465" y="3195254"/>
            <a:ext cx="2105960"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505160" y="3319869"/>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a:t>
            </a:r>
            <a:r>
              <a:rPr lang="en-US" altLang="zh-CN" dirty="0">
                <a:solidFill>
                  <a:schemeClr val="tx1"/>
                </a:solidFill>
              </a:rPr>
              <a:t>File</a:t>
            </a:r>
            <a:r>
              <a:rPr lang="zh-CN" altLang="zh-CN" dirty="0">
                <a:solidFill>
                  <a:schemeClr val="tx1"/>
                </a:solidFill>
              </a:rPr>
              <a:t>类</a:t>
            </a:r>
          </a:p>
        </p:txBody>
      </p:sp>
      <p:sp>
        <p:nvSpPr>
          <p:cNvPr id="23" name="文本占位符 5"/>
          <p:cNvSpPr txBox="1">
            <a:spLocks/>
          </p:cNvSpPr>
          <p:nvPr/>
        </p:nvSpPr>
        <p:spPr>
          <a:xfrm>
            <a:off x="5505160" y="3743125"/>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a:t>
            </a:r>
            <a:r>
              <a:rPr lang="en-US" altLang="zh-CN" dirty="0" err="1">
                <a:solidFill>
                  <a:schemeClr val="tx1"/>
                </a:solidFill>
              </a:rPr>
              <a:t>FileInfo</a:t>
            </a:r>
            <a:r>
              <a:rPr lang="zh-CN" altLang="zh-CN" dirty="0">
                <a:solidFill>
                  <a:schemeClr val="tx1"/>
                </a:solidFill>
              </a:rPr>
              <a:t>类</a:t>
            </a:r>
          </a:p>
        </p:txBody>
      </p:sp>
    </p:spTree>
    <p:extLst>
      <p:ext uri="{BB962C8B-B14F-4D97-AF65-F5344CB8AC3E}">
        <p14:creationId xmlns:p14="http://schemas.microsoft.com/office/powerpoint/2010/main" val="342134682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818707" y="839972"/>
            <a:ext cx="9611833" cy="615553"/>
          </a:xfrm>
          <a:prstGeom prst="rect">
            <a:avLst/>
          </a:prstGeom>
          <a:noFill/>
        </p:spPr>
        <p:txBody>
          <a:bodyPr wrap="square" rtlCol="0">
            <a:spAutoFit/>
          </a:bodyPr>
          <a:lstStyle/>
          <a:p>
            <a:pPr indent="446088"/>
            <a:r>
              <a:rPr lang="en-US" altLang="zh-CN" dirty="0"/>
              <a:t>File</a:t>
            </a:r>
            <a:r>
              <a:rPr lang="zh-CN" altLang="zh-CN" dirty="0"/>
              <a:t>类提供操作文件的方法，包括复制、移动、打开、关闭文件等方法。</a:t>
            </a:r>
            <a:r>
              <a:rPr lang="en-US" altLang="zh-CN" dirty="0"/>
              <a:t>File</a:t>
            </a:r>
            <a:r>
              <a:rPr lang="zh-CN" altLang="zh-CN" dirty="0"/>
              <a:t>类有些方法的使用与</a:t>
            </a:r>
            <a:r>
              <a:rPr lang="en-US" altLang="zh-CN" dirty="0"/>
              <a:t>Directory</a:t>
            </a:r>
            <a:r>
              <a:rPr lang="zh-CN" altLang="zh-CN" dirty="0"/>
              <a:t>类相同，表</a:t>
            </a:r>
            <a:r>
              <a:rPr lang="en-US" altLang="zh-CN" dirty="0"/>
              <a:t>8.6</a:t>
            </a:r>
            <a:r>
              <a:rPr lang="zh-CN" altLang="zh-CN" dirty="0"/>
              <a:t>列出了相同的方法，这里不再详述</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4265820997"/>
              </p:ext>
            </p:extLst>
          </p:nvPr>
        </p:nvGraphicFramePr>
        <p:xfrm>
          <a:off x="2840664" y="1628296"/>
          <a:ext cx="6335234" cy="1412616"/>
        </p:xfrm>
        <a:graphic>
          <a:graphicData uri="http://schemas.openxmlformats.org/drawingml/2006/table">
            <a:tbl>
              <a:tblPr firstRow="1" bandRow="1" bandCol="1"/>
              <a:tblGrid>
                <a:gridCol w="2112167"/>
                <a:gridCol w="2110900"/>
                <a:gridCol w="2112167"/>
              </a:tblGrid>
              <a:tr h="353154">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353154">
                <a:tc>
                  <a:txBody>
                    <a:bodyPr/>
                    <a:lstStyle/>
                    <a:p>
                      <a:pPr algn="just">
                        <a:lnSpc>
                          <a:spcPts val="1560"/>
                        </a:lnSpc>
                        <a:spcAft>
                          <a:spcPts val="0"/>
                        </a:spcAft>
                        <a:tabLst>
                          <a:tab pos="5328920" algn="r"/>
                        </a:tabLst>
                      </a:pPr>
                      <a:r>
                        <a:rPr lang="en-US" sz="1400" kern="1050">
                          <a:effectLst/>
                          <a:latin typeface="Times New Roman"/>
                          <a:ea typeface="宋体"/>
                        </a:rPr>
                        <a:t>GetCreateTime</a:t>
                      </a:r>
                      <a:endParaRPr lang="zh-CN" sz="1400" kern="1050">
                        <a:effectLst/>
                        <a:latin typeface="Times New Roman"/>
                        <a:ea typeface="宋体"/>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SetCreateTime</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Exists</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54">
                <a:tc>
                  <a:txBody>
                    <a:bodyPr/>
                    <a:lstStyle/>
                    <a:p>
                      <a:pPr algn="just">
                        <a:lnSpc>
                          <a:spcPts val="1560"/>
                        </a:lnSpc>
                        <a:spcAft>
                          <a:spcPts val="0"/>
                        </a:spcAft>
                        <a:tabLst>
                          <a:tab pos="5328920" algn="r"/>
                        </a:tabLst>
                      </a:pPr>
                      <a:r>
                        <a:rPr lang="en-US" sz="1400" kern="1050">
                          <a:effectLst/>
                          <a:latin typeface="Times New Roman"/>
                          <a:ea typeface="宋体"/>
                        </a:rPr>
                        <a:t>GetLastAccessTime</a:t>
                      </a:r>
                      <a:endParaRPr lang="zh-CN" sz="1400" kern="1050">
                        <a:effectLst/>
                        <a:latin typeface="Times New Roman"/>
                        <a:ea typeface="宋体"/>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SetLastAccessTime</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54">
                <a:tc>
                  <a:txBody>
                    <a:bodyPr/>
                    <a:lstStyle/>
                    <a:p>
                      <a:pPr algn="just">
                        <a:lnSpc>
                          <a:spcPts val="1560"/>
                        </a:lnSpc>
                        <a:spcAft>
                          <a:spcPts val="0"/>
                        </a:spcAft>
                        <a:tabLst>
                          <a:tab pos="5328920" algn="r"/>
                        </a:tabLst>
                      </a:pPr>
                      <a:r>
                        <a:rPr lang="en-US" sz="1400" kern="1050">
                          <a:effectLst/>
                          <a:latin typeface="Times New Roman"/>
                          <a:ea typeface="宋体"/>
                        </a:rPr>
                        <a:t>GetLastWriteTime</a:t>
                      </a:r>
                      <a:endParaRPr lang="zh-CN" sz="1400" kern="1050">
                        <a:effectLst/>
                        <a:latin typeface="Times New Roman"/>
                        <a:ea typeface="宋体"/>
                      </a:endParaRPr>
                    </a:p>
                  </a:txBody>
                  <a:tcPr marL="68580" marR="68580"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SetLastWriteTime</a:t>
                      </a:r>
                      <a:endParaRPr lang="zh-CN" sz="1400"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dirty="0">
                          <a:effectLst/>
                          <a:latin typeface="Times New Roman"/>
                          <a:ea typeface="宋体"/>
                        </a:rPr>
                        <a:t> </a:t>
                      </a:r>
                      <a:endParaRPr lang="zh-CN" sz="1400" kern="105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0812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矩形 2"/>
          <p:cNvSpPr/>
          <p:nvPr/>
        </p:nvSpPr>
        <p:spPr>
          <a:xfrm>
            <a:off x="864967" y="911750"/>
            <a:ext cx="9671898" cy="1138773"/>
          </a:xfrm>
          <a:prstGeom prst="rect">
            <a:avLst/>
          </a:prstGeom>
        </p:spPr>
        <p:txBody>
          <a:bodyPr wrap="square">
            <a:spAutoFit/>
          </a:bodyPr>
          <a:lstStyle/>
          <a:p>
            <a:pPr indent="446088" fontAlgn="ctr"/>
            <a:r>
              <a:rPr lang="en-US" altLang="zh-CN" b="1" dirty="0"/>
              <a:t>1</a:t>
            </a:r>
            <a:r>
              <a:rPr lang="zh-CN" altLang="zh-CN" b="1" dirty="0"/>
              <a:t>）</a:t>
            </a:r>
            <a:r>
              <a:rPr lang="en-US" altLang="zh-CN" b="1" dirty="0"/>
              <a:t>Create</a:t>
            </a:r>
            <a:r>
              <a:rPr lang="zh-CN" altLang="zh-CN" b="1" dirty="0"/>
              <a:t>方法</a:t>
            </a:r>
          </a:p>
          <a:p>
            <a:pPr indent="446088" fontAlgn="ctr"/>
            <a:r>
              <a:rPr lang="en-US" altLang="zh-CN" dirty="0"/>
              <a:t>Create</a:t>
            </a:r>
            <a:r>
              <a:rPr lang="zh-CN" altLang="zh-CN" dirty="0"/>
              <a:t>方法的功能是建立并打开一个新文件，同时返回指向该文件的</a:t>
            </a:r>
            <a:r>
              <a:rPr lang="en-US" altLang="zh-CN" dirty="0"/>
              <a:t>Stream</a:t>
            </a:r>
            <a:r>
              <a:rPr lang="zh-CN" altLang="zh-CN" dirty="0"/>
              <a:t>流对象。可以利用这个</a:t>
            </a:r>
            <a:r>
              <a:rPr lang="en-US" altLang="zh-CN" dirty="0"/>
              <a:t>Stream</a:t>
            </a:r>
            <a:r>
              <a:rPr lang="zh-CN" altLang="zh-CN" dirty="0"/>
              <a:t>对象对打开的文件进行读</a:t>
            </a:r>
            <a:r>
              <a:rPr lang="en-US" altLang="zh-CN" dirty="0"/>
              <a:t>/</a:t>
            </a:r>
            <a:r>
              <a:rPr lang="zh-CN" altLang="zh-CN" dirty="0"/>
              <a:t>写操作，有关读</a:t>
            </a:r>
            <a:r>
              <a:rPr lang="en-US" altLang="zh-CN" dirty="0"/>
              <a:t>/</a:t>
            </a:r>
            <a:r>
              <a:rPr lang="zh-CN" altLang="zh-CN" dirty="0"/>
              <a:t>写文件的操作将在第</a:t>
            </a:r>
            <a:r>
              <a:rPr lang="en-US" altLang="zh-CN" dirty="0"/>
              <a:t>8.3</a:t>
            </a:r>
            <a:r>
              <a:rPr lang="zh-CN" altLang="zh-CN" dirty="0"/>
              <a:t>节介绍。调用</a:t>
            </a:r>
            <a:r>
              <a:rPr lang="en-US" altLang="zh-CN" dirty="0"/>
              <a:t>Create</a:t>
            </a:r>
            <a:r>
              <a:rPr lang="zh-CN" altLang="zh-CN" dirty="0"/>
              <a:t>方法的语法格式如下：</a:t>
            </a:r>
          </a:p>
        </p:txBody>
      </p:sp>
      <p:sp>
        <p:nvSpPr>
          <p:cNvPr id="4" name="圆角矩形 3"/>
          <p:cNvSpPr/>
          <p:nvPr/>
        </p:nvSpPr>
        <p:spPr>
          <a:xfrm>
            <a:off x="1489933" y="2063798"/>
            <a:ext cx="8355816" cy="391597"/>
          </a:xfrm>
          <a:prstGeom prst="roundRect">
            <a:avLst/>
          </a:prstGeom>
          <a:solidFill>
            <a:schemeClr val="accent5">
              <a:lumMod val="40000"/>
              <a:lumOff val="60000"/>
            </a:schemeClr>
          </a:solidFill>
        </p:spPr>
        <p:txBody>
          <a:bodyPr wrap="square">
            <a:spAutoFit/>
          </a:bodyPr>
          <a:lstStyle/>
          <a:p>
            <a:r>
              <a:rPr lang="en-US" altLang="zh-CN" dirty="0" err="1"/>
              <a:t>File.Create</a:t>
            </a:r>
            <a:r>
              <a:rPr lang="en-US" altLang="zh-CN" dirty="0"/>
              <a:t>( path, </a:t>
            </a:r>
            <a:r>
              <a:rPr lang="en-US" altLang="zh-CN" dirty="0" err="1"/>
              <a:t>bufferSize</a:t>
            </a:r>
            <a:r>
              <a:rPr lang="en-US" altLang="zh-CN" dirty="0"/>
              <a:t>)</a:t>
            </a:r>
            <a:endParaRPr lang="zh-CN" altLang="zh-CN" dirty="0"/>
          </a:p>
        </p:txBody>
      </p:sp>
      <p:sp>
        <p:nvSpPr>
          <p:cNvPr id="5" name="TextBox 4"/>
          <p:cNvSpPr txBox="1"/>
          <p:nvPr/>
        </p:nvSpPr>
        <p:spPr>
          <a:xfrm>
            <a:off x="864967" y="2455395"/>
            <a:ext cx="9576205" cy="140038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类型，代表要创建文件的完整路径，绝对路径和相对路径均可。</a:t>
            </a:r>
          </a:p>
          <a:p>
            <a:pPr indent="446088" fontAlgn="ctr"/>
            <a:r>
              <a:rPr lang="zh-CN" altLang="zh-CN" dirty="0"/>
              <a:t>（</a:t>
            </a:r>
            <a:r>
              <a:rPr lang="en-US" altLang="zh-CN" dirty="0"/>
              <a:t>2</a:t>
            </a:r>
            <a:r>
              <a:rPr lang="zh-CN" altLang="zh-CN" dirty="0"/>
              <a:t>）</a:t>
            </a:r>
            <a:r>
              <a:rPr lang="en-US" altLang="zh-CN" dirty="0" err="1"/>
              <a:t>bufferSize</a:t>
            </a:r>
            <a:r>
              <a:rPr lang="zh-CN" altLang="zh-CN" dirty="0"/>
              <a:t>，可选项。</a:t>
            </a:r>
            <a:r>
              <a:rPr lang="en-US" altLang="zh-CN" dirty="0"/>
              <a:t>Integer</a:t>
            </a:r>
            <a:r>
              <a:rPr lang="zh-CN" altLang="zh-CN" dirty="0"/>
              <a:t>类型，指定该文件缓冲区大小（字节）。</a:t>
            </a:r>
          </a:p>
          <a:p>
            <a:pPr indent="446088" fontAlgn="ctr"/>
            <a:r>
              <a:rPr lang="zh-CN" altLang="zh-CN" dirty="0"/>
              <a:t>例如，在</a:t>
            </a:r>
            <a:r>
              <a:rPr lang="en-US" altLang="zh-CN" dirty="0"/>
              <a:t>C</a:t>
            </a:r>
            <a:r>
              <a:rPr lang="zh-CN" altLang="zh-CN" dirty="0"/>
              <a:t>盘根文件夹中创建一个名为</a:t>
            </a:r>
            <a:r>
              <a:rPr lang="en-US" altLang="zh-CN" dirty="0"/>
              <a:t>myfile.dat</a:t>
            </a:r>
            <a:r>
              <a:rPr lang="zh-CN" altLang="zh-CN" dirty="0"/>
              <a:t>的文件，返回一个名为</a:t>
            </a:r>
            <a:r>
              <a:rPr lang="en-US" altLang="zh-CN" dirty="0" err="1"/>
              <a:t>ss</a:t>
            </a:r>
            <a:r>
              <a:rPr lang="zh-CN" altLang="zh-CN" dirty="0"/>
              <a:t>的</a:t>
            </a:r>
            <a:r>
              <a:rPr lang="en-US" altLang="zh-CN" dirty="0"/>
              <a:t>Stream</a:t>
            </a:r>
            <a:r>
              <a:rPr lang="zh-CN" altLang="zh-CN" dirty="0"/>
              <a:t>流对象，方法如下</a:t>
            </a:r>
            <a:r>
              <a:rPr lang="zh-CN" altLang="zh-CN" dirty="0" smtClean="0"/>
              <a:t>：</a:t>
            </a:r>
            <a:endParaRPr lang="zh-CN" altLang="zh-CN" dirty="0"/>
          </a:p>
        </p:txBody>
      </p:sp>
      <p:sp>
        <p:nvSpPr>
          <p:cNvPr id="6" name="圆角矩形 5"/>
          <p:cNvSpPr/>
          <p:nvPr/>
        </p:nvSpPr>
        <p:spPr>
          <a:xfrm>
            <a:off x="1475161" y="3885507"/>
            <a:ext cx="8355816"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ss</a:t>
            </a:r>
            <a:r>
              <a:rPr lang="en-US" altLang="zh-CN" dirty="0"/>
              <a:t> As Stream</a:t>
            </a:r>
            <a:endParaRPr lang="zh-CN" altLang="zh-CN" dirty="0"/>
          </a:p>
          <a:p>
            <a:r>
              <a:rPr lang="en-US" altLang="zh-CN" dirty="0" err="1"/>
              <a:t>ss</a:t>
            </a:r>
            <a:r>
              <a:rPr lang="en-US" altLang="zh-CN" dirty="0"/>
              <a:t> = </a:t>
            </a:r>
            <a:r>
              <a:rPr lang="en-US" altLang="zh-CN" dirty="0" err="1"/>
              <a:t>File.Create</a:t>
            </a:r>
            <a:r>
              <a:rPr lang="en-US" altLang="zh-CN" dirty="0"/>
              <a:t>( "C:\myfile.dat" )	</a:t>
            </a:r>
            <a:endParaRPr lang="zh-CN" altLang="zh-CN" dirty="0"/>
          </a:p>
        </p:txBody>
      </p:sp>
      <p:sp>
        <p:nvSpPr>
          <p:cNvPr id="7" name="TextBox 6"/>
          <p:cNvSpPr txBox="1"/>
          <p:nvPr/>
        </p:nvSpPr>
        <p:spPr>
          <a:xfrm>
            <a:off x="946298" y="4646428"/>
            <a:ext cx="9367283" cy="615553"/>
          </a:xfrm>
          <a:prstGeom prst="rect">
            <a:avLst/>
          </a:prstGeom>
          <a:noFill/>
        </p:spPr>
        <p:txBody>
          <a:bodyPr wrap="square" rtlCol="0">
            <a:spAutoFit/>
          </a:bodyPr>
          <a:lstStyle/>
          <a:p>
            <a:pPr indent="446088"/>
            <a:r>
              <a:rPr lang="en-US" altLang="zh-CN" dirty="0"/>
              <a:t>Create</a:t>
            </a:r>
            <a:r>
              <a:rPr lang="zh-CN" altLang="zh-CN" dirty="0"/>
              <a:t>方法还可以在创建文件的同时指定文件的缓冲区大小。例如，在</a:t>
            </a:r>
            <a:r>
              <a:rPr lang="en-US" altLang="zh-CN" dirty="0"/>
              <a:t>C</a:t>
            </a:r>
            <a:r>
              <a:rPr lang="zh-CN" altLang="zh-CN" dirty="0"/>
              <a:t>盘根文件夹中创建一个名为</a:t>
            </a:r>
            <a:r>
              <a:rPr lang="en-US" altLang="zh-CN" dirty="0"/>
              <a:t>myfile.dat</a:t>
            </a:r>
            <a:r>
              <a:rPr lang="zh-CN" altLang="zh-CN" dirty="0"/>
              <a:t>的文件，并指定该文件的缓冲区为</a:t>
            </a:r>
            <a:r>
              <a:rPr lang="en-US" altLang="zh-CN" dirty="0"/>
              <a:t>4096</a:t>
            </a:r>
            <a:r>
              <a:rPr lang="zh-CN" altLang="zh-CN" dirty="0"/>
              <a:t>字节，示例如下</a:t>
            </a:r>
            <a:r>
              <a:rPr lang="zh-CN" altLang="zh-CN" dirty="0" smtClean="0"/>
              <a:t>：</a:t>
            </a:r>
            <a:endParaRPr lang="zh-CN" altLang="zh-CN" dirty="0"/>
          </a:p>
        </p:txBody>
      </p:sp>
      <p:sp>
        <p:nvSpPr>
          <p:cNvPr id="8" name="圆角矩形 7"/>
          <p:cNvSpPr/>
          <p:nvPr/>
        </p:nvSpPr>
        <p:spPr>
          <a:xfrm>
            <a:off x="1475161" y="5261981"/>
            <a:ext cx="8355816"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ss</a:t>
            </a:r>
            <a:r>
              <a:rPr lang="en-US" altLang="zh-CN" dirty="0"/>
              <a:t> As Stream</a:t>
            </a:r>
            <a:endParaRPr lang="zh-CN" altLang="zh-CN" dirty="0"/>
          </a:p>
          <a:p>
            <a:r>
              <a:rPr lang="en-US" altLang="zh-CN" dirty="0" err="1"/>
              <a:t>ss</a:t>
            </a:r>
            <a:r>
              <a:rPr lang="en-US" altLang="zh-CN" dirty="0"/>
              <a:t> = </a:t>
            </a:r>
            <a:r>
              <a:rPr lang="en-US" altLang="zh-CN" dirty="0" err="1"/>
              <a:t>File.Create</a:t>
            </a:r>
            <a:r>
              <a:rPr lang="en-US" altLang="zh-CN" dirty="0"/>
              <a:t>("C:\myfile.dat" , 4096)		</a:t>
            </a:r>
            <a:endParaRPr lang="zh-CN" altLang="zh-CN" dirty="0"/>
          </a:p>
        </p:txBody>
      </p:sp>
    </p:spTree>
    <p:extLst>
      <p:ext uri="{BB962C8B-B14F-4D97-AF65-F5344CB8AC3E}">
        <p14:creationId xmlns:p14="http://schemas.microsoft.com/office/powerpoint/2010/main" val="3495105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871870" y="829340"/>
            <a:ext cx="9601200" cy="353943"/>
          </a:xfrm>
          <a:prstGeom prst="rect">
            <a:avLst/>
          </a:prstGeom>
          <a:noFill/>
        </p:spPr>
        <p:txBody>
          <a:bodyPr wrap="square" rtlCol="0">
            <a:spAutoFit/>
          </a:bodyPr>
          <a:lstStyle/>
          <a:p>
            <a:r>
              <a:rPr lang="zh-CN" altLang="zh-CN" dirty="0"/>
              <a:t>在有些情况下，用</a:t>
            </a:r>
            <a:r>
              <a:rPr lang="en-US" altLang="zh-CN" dirty="0"/>
              <a:t>File</a:t>
            </a:r>
            <a:r>
              <a:rPr lang="zh-CN" altLang="zh-CN" dirty="0"/>
              <a:t>类的</a:t>
            </a:r>
            <a:r>
              <a:rPr lang="en-US" altLang="zh-CN" dirty="0"/>
              <a:t>Create</a:t>
            </a:r>
            <a:r>
              <a:rPr lang="zh-CN" altLang="zh-CN" dirty="0"/>
              <a:t>方法创建文件时会发生异常，表</a:t>
            </a:r>
            <a:r>
              <a:rPr lang="en-US" altLang="zh-CN" dirty="0"/>
              <a:t>8.7</a:t>
            </a:r>
            <a:r>
              <a:rPr lang="zh-CN" altLang="zh-CN" dirty="0"/>
              <a:t>列出了各种可能导致异常的类型</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88146555"/>
              </p:ext>
            </p:extLst>
          </p:nvPr>
        </p:nvGraphicFramePr>
        <p:xfrm>
          <a:off x="1649817" y="1386109"/>
          <a:ext cx="8206563" cy="2941344"/>
        </p:xfrm>
        <a:graphic>
          <a:graphicData uri="http://schemas.openxmlformats.org/drawingml/2006/table">
            <a:tbl>
              <a:tblPr firstRow="1" bandRow="1" bandCol="1"/>
              <a:tblGrid>
                <a:gridCol w="2396317"/>
                <a:gridCol w="5810246"/>
              </a:tblGrid>
              <a:tr h="326816">
                <a:tc>
                  <a:txBody>
                    <a:bodyPr/>
                    <a:lstStyle/>
                    <a:p>
                      <a:pPr algn="ctr">
                        <a:lnSpc>
                          <a:spcPts val="1560"/>
                        </a:lnSpc>
                        <a:spcAft>
                          <a:spcPts val="0"/>
                        </a:spcAft>
                        <a:tabLst>
                          <a:tab pos="5328920" algn="r"/>
                        </a:tabLst>
                      </a:pPr>
                      <a:r>
                        <a:rPr lang="zh-CN" sz="1400" b="1" kern="1050">
                          <a:effectLst/>
                          <a:latin typeface="Times New Roman"/>
                          <a:ea typeface="宋体"/>
                        </a:rPr>
                        <a:t>异常类型</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发生条件</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326816">
                <a:tc>
                  <a:txBody>
                    <a:bodyPr/>
                    <a:lstStyle/>
                    <a:p>
                      <a:pPr algn="just">
                        <a:lnSpc>
                          <a:spcPts val="1560"/>
                        </a:lnSpc>
                        <a:spcAft>
                          <a:spcPts val="0"/>
                        </a:spcAft>
                        <a:tabLst>
                          <a:tab pos="5328920" algn="r"/>
                        </a:tabLst>
                      </a:pPr>
                      <a:r>
                        <a:rPr lang="en-US" sz="1400" kern="1050">
                          <a:effectLst/>
                          <a:latin typeface="Times New Roman"/>
                          <a:ea typeface="宋体"/>
                        </a:rPr>
                        <a:t>SecurityException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调用者没有所需权限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ArgumentException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Path</a:t>
                      </a:r>
                      <a:r>
                        <a:rPr lang="zh-CN" sz="1400" kern="1050">
                          <a:effectLst/>
                          <a:latin typeface="Times New Roman"/>
                          <a:ea typeface="宋体"/>
                        </a:rPr>
                        <a:t>是一个零长度字符串，仅包含空白，或者包含一个或多个无效字符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ArgumentNullException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Path</a:t>
                      </a:r>
                      <a:r>
                        <a:rPr lang="zh-CN" sz="1400" kern="1050">
                          <a:effectLst/>
                          <a:latin typeface="Times New Roman"/>
                          <a:ea typeface="宋体"/>
                        </a:rPr>
                        <a:t>为空引用（即为</a:t>
                      </a:r>
                      <a:r>
                        <a:rPr lang="en-US" sz="1400" kern="1050">
                          <a:effectLst/>
                          <a:latin typeface="Times New Roman"/>
                          <a:ea typeface="宋体"/>
                        </a:rPr>
                        <a:t>Nothing</a:t>
                      </a:r>
                      <a:r>
                        <a:rPr lang="zh-CN" sz="1400" kern="1050">
                          <a:effectLst/>
                          <a:latin typeface="Times New Roman"/>
                          <a:ea typeface="宋体"/>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PathTooLongException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Path</a:t>
                      </a:r>
                      <a:r>
                        <a:rPr lang="zh-CN" sz="1400" kern="1050">
                          <a:effectLst/>
                          <a:latin typeface="Times New Roman"/>
                          <a:ea typeface="宋体"/>
                        </a:rPr>
                        <a:t>的长度超过了系统定义的最大长度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DirectoryNotFoundException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Path</a:t>
                      </a:r>
                      <a:r>
                        <a:rPr lang="zh-CN" sz="1400" kern="1050">
                          <a:effectLst/>
                          <a:latin typeface="Times New Roman"/>
                          <a:ea typeface="宋体"/>
                        </a:rPr>
                        <a:t>指定的目录不存在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IOException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创建文件时发生了</a:t>
                      </a:r>
                      <a:r>
                        <a:rPr lang="en-US" sz="1400" kern="1050">
                          <a:effectLst/>
                          <a:latin typeface="Times New Roman"/>
                          <a:ea typeface="宋体"/>
                        </a:rPr>
                        <a:t>I/O</a:t>
                      </a:r>
                      <a:r>
                        <a:rPr lang="zh-CN" sz="1400" kern="1050">
                          <a:effectLst/>
                          <a:latin typeface="Times New Roman"/>
                          <a:ea typeface="宋体"/>
                        </a:rPr>
                        <a:t>错误</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UnauthorizedAccessException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Path</a:t>
                      </a:r>
                      <a:r>
                        <a:rPr lang="zh-CN" sz="1400" kern="1050">
                          <a:effectLst/>
                          <a:latin typeface="Times New Roman"/>
                          <a:ea typeface="宋体"/>
                        </a:rPr>
                        <a:t>指定了一个只读文件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816">
                <a:tc>
                  <a:txBody>
                    <a:bodyPr/>
                    <a:lstStyle/>
                    <a:p>
                      <a:pPr algn="just">
                        <a:lnSpc>
                          <a:spcPts val="1560"/>
                        </a:lnSpc>
                        <a:spcAft>
                          <a:spcPts val="0"/>
                        </a:spcAft>
                        <a:tabLst>
                          <a:tab pos="5328920" algn="r"/>
                        </a:tabLst>
                      </a:pPr>
                      <a:r>
                        <a:rPr lang="en-US" sz="1400" kern="1050">
                          <a:effectLst/>
                          <a:latin typeface="Times New Roman"/>
                          <a:ea typeface="宋体"/>
                        </a:rPr>
                        <a:t>NotSupportedException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dirty="0">
                          <a:effectLst/>
                          <a:latin typeface="Times New Roman"/>
                          <a:ea typeface="宋体"/>
                        </a:rPr>
                        <a:t>Path</a:t>
                      </a:r>
                      <a:r>
                        <a:rPr lang="zh-CN" sz="1400" kern="1050" dirty="0">
                          <a:effectLst/>
                          <a:latin typeface="Times New Roman"/>
                          <a:ea typeface="宋体"/>
                        </a:rPr>
                        <a:t>字符串中包含一个冒号（</a:t>
                      </a:r>
                      <a:r>
                        <a:rPr lang="en-US" sz="1400" kern="1050" dirty="0">
                          <a:effectLst/>
                          <a:latin typeface="Times New Roman"/>
                          <a:ea typeface="宋体"/>
                        </a:rPr>
                        <a:t>:</a:t>
                      </a:r>
                      <a:r>
                        <a:rPr lang="zh-CN" sz="1400" kern="1050" dirty="0">
                          <a:effectLst/>
                          <a:latin typeface="Times New Roman"/>
                          <a:ea typeface="宋体"/>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1881857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861237" y="808074"/>
            <a:ext cx="9622465" cy="1138773"/>
          </a:xfrm>
          <a:prstGeom prst="rect">
            <a:avLst/>
          </a:prstGeom>
          <a:noFill/>
        </p:spPr>
        <p:txBody>
          <a:bodyPr wrap="square" rtlCol="0">
            <a:spAutoFit/>
          </a:bodyPr>
          <a:lstStyle/>
          <a:p>
            <a:pPr indent="446088" fontAlgn="ctr"/>
            <a:r>
              <a:rPr lang="en-US" altLang="zh-CN" b="1" dirty="0"/>
              <a:t>2</a:t>
            </a:r>
            <a:r>
              <a:rPr lang="zh-CN" altLang="zh-CN" b="1" dirty="0"/>
              <a:t>）</a:t>
            </a:r>
            <a:r>
              <a:rPr lang="en-US" altLang="zh-CN" b="1" dirty="0" err="1"/>
              <a:t>CreateText</a:t>
            </a:r>
            <a:r>
              <a:rPr lang="zh-CN" altLang="zh-CN" b="1" dirty="0"/>
              <a:t>方法</a:t>
            </a:r>
          </a:p>
          <a:p>
            <a:pPr indent="446088" fontAlgn="ctr"/>
            <a:r>
              <a:rPr lang="en-US" altLang="zh-CN" dirty="0" err="1"/>
              <a:t>CreateText</a:t>
            </a:r>
            <a:r>
              <a:rPr lang="zh-CN" altLang="zh-CN" dirty="0"/>
              <a:t>方法类似于</a:t>
            </a:r>
            <a:r>
              <a:rPr lang="en-US" altLang="zh-CN" dirty="0"/>
              <a:t>Create</a:t>
            </a:r>
            <a:r>
              <a:rPr lang="zh-CN" altLang="zh-CN" dirty="0"/>
              <a:t>方法，它的功能是建立并打开一个新文本文件，同时返回指向该文件的</a:t>
            </a:r>
            <a:r>
              <a:rPr lang="en-US" altLang="zh-CN" dirty="0" err="1"/>
              <a:t>StreamWriter</a:t>
            </a:r>
            <a:r>
              <a:rPr lang="zh-CN" altLang="zh-CN" dirty="0"/>
              <a:t>流对象。</a:t>
            </a:r>
            <a:r>
              <a:rPr lang="en-US" altLang="zh-CN" dirty="0" err="1"/>
              <a:t>StreamWriter</a:t>
            </a:r>
            <a:r>
              <a:rPr lang="zh-CN" altLang="zh-CN" dirty="0"/>
              <a:t>对象类似于</a:t>
            </a:r>
            <a:r>
              <a:rPr lang="en-US" altLang="zh-CN" dirty="0"/>
              <a:t>Stream</a:t>
            </a:r>
            <a:r>
              <a:rPr lang="zh-CN" altLang="zh-CN" dirty="0"/>
              <a:t>对象，但它只能用于文本文件的读</a:t>
            </a:r>
            <a:r>
              <a:rPr lang="en-US" altLang="zh-CN" dirty="0"/>
              <a:t>/</a:t>
            </a:r>
            <a:r>
              <a:rPr lang="zh-CN" altLang="zh-CN" dirty="0"/>
              <a:t>写操作，而</a:t>
            </a:r>
            <a:r>
              <a:rPr lang="en-US" altLang="zh-CN" dirty="0"/>
              <a:t>Stream</a:t>
            </a:r>
            <a:r>
              <a:rPr lang="zh-CN" altLang="zh-CN" dirty="0"/>
              <a:t>对象可以用于文本文件和二进制文件的读</a:t>
            </a:r>
            <a:r>
              <a:rPr lang="en-US" altLang="zh-CN" dirty="0"/>
              <a:t>/</a:t>
            </a:r>
            <a:r>
              <a:rPr lang="zh-CN" altLang="zh-CN" dirty="0"/>
              <a:t>写操作。调用</a:t>
            </a:r>
            <a:r>
              <a:rPr lang="en-US" altLang="zh-CN" dirty="0" err="1"/>
              <a:t>CreateText</a:t>
            </a:r>
            <a:r>
              <a:rPr lang="zh-CN" altLang="zh-CN" dirty="0"/>
              <a:t>方法的语法格式如下</a:t>
            </a:r>
            <a:r>
              <a:rPr lang="zh-CN" altLang="zh-CN" dirty="0" smtClean="0"/>
              <a:t>：</a:t>
            </a:r>
            <a:endParaRPr lang="zh-CN" altLang="zh-CN" dirty="0"/>
          </a:p>
        </p:txBody>
      </p:sp>
      <p:sp>
        <p:nvSpPr>
          <p:cNvPr id="4" name="圆角矩形 3"/>
          <p:cNvSpPr/>
          <p:nvPr/>
        </p:nvSpPr>
        <p:spPr>
          <a:xfrm>
            <a:off x="1531088" y="1946847"/>
            <a:ext cx="8070112" cy="391597"/>
          </a:xfrm>
          <a:prstGeom prst="roundRect">
            <a:avLst/>
          </a:prstGeom>
          <a:solidFill>
            <a:schemeClr val="accent5">
              <a:lumMod val="40000"/>
              <a:lumOff val="60000"/>
            </a:schemeClr>
          </a:solidFill>
        </p:spPr>
        <p:txBody>
          <a:bodyPr wrap="square">
            <a:spAutoFit/>
          </a:bodyPr>
          <a:lstStyle/>
          <a:p>
            <a:r>
              <a:rPr lang="en-US" altLang="zh-CN" dirty="0" err="1"/>
              <a:t>File.CreateText</a:t>
            </a:r>
            <a:r>
              <a:rPr lang="en-US" altLang="zh-CN" dirty="0"/>
              <a:t>( path )</a:t>
            </a:r>
            <a:endParaRPr lang="zh-CN" altLang="zh-CN" dirty="0"/>
          </a:p>
        </p:txBody>
      </p:sp>
      <p:sp>
        <p:nvSpPr>
          <p:cNvPr id="5" name="TextBox 4"/>
          <p:cNvSpPr txBox="1"/>
          <p:nvPr/>
        </p:nvSpPr>
        <p:spPr>
          <a:xfrm>
            <a:off x="861237" y="2477386"/>
            <a:ext cx="9409814" cy="87716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类型，代表要创建文本文件的完整路径，绝对路径和相对路径均可。</a:t>
            </a:r>
          </a:p>
          <a:p>
            <a:pPr indent="446088" fontAlgn="ctr"/>
            <a:r>
              <a:rPr lang="zh-CN" altLang="zh-CN" dirty="0"/>
              <a:t>例如，在</a:t>
            </a:r>
            <a:r>
              <a:rPr lang="en-US" altLang="zh-CN" dirty="0"/>
              <a:t>C</a:t>
            </a:r>
            <a:r>
              <a:rPr lang="zh-CN" altLang="zh-CN" dirty="0"/>
              <a:t>盘根文件夹中创建一个名为</a:t>
            </a:r>
            <a:r>
              <a:rPr lang="en-US" altLang="zh-CN" dirty="0"/>
              <a:t>myfile.txt</a:t>
            </a:r>
            <a:r>
              <a:rPr lang="zh-CN" altLang="zh-CN" dirty="0"/>
              <a:t>的文本文件，并返回一个名为</a:t>
            </a:r>
            <a:r>
              <a:rPr lang="en-US" altLang="zh-CN" dirty="0" err="1"/>
              <a:t>sw</a:t>
            </a:r>
            <a:r>
              <a:rPr lang="zh-CN" altLang="zh-CN" dirty="0"/>
              <a:t>的</a:t>
            </a:r>
            <a:r>
              <a:rPr lang="en-US" altLang="zh-CN" dirty="0" err="1"/>
              <a:t>StreamWriter</a:t>
            </a:r>
            <a:r>
              <a:rPr lang="zh-CN" altLang="zh-CN" dirty="0"/>
              <a:t>流对象，方法如下</a:t>
            </a:r>
            <a:r>
              <a:rPr lang="zh-CN" altLang="zh-CN" dirty="0" smtClean="0"/>
              <a:t>：</a:t>
            </a:r>
            <a:endParaRPr lang="zh-CN" altLang="zh-CN" dirty="0"/>
          </a:p>
        </p:txBody>
      </p:sp>
      <p:sp>
        <p:nvSpPr>
          <p:cNvPr id="6" name="圆角矩形 5"/>
          <p:cNvSpPr/>
          <p:nvPr/>
        </p:nvSpPr>
        <p:spPr>
          <a:xfrm>
            <a:off x="1531088" y="3354549"/>
            <a:ext cx="807011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sw</a:t>
            </a:r>
            <a:r>
              <a:rPr lang="en-US" altLang="zh-CN" dirty="0"/>
              <a:t> As </a:t>
            </a:r>
            <a:r>
              <a:rPr lang="en-US" altLang="zh-CN" dirty="0" err="1"/>
              <a:t>StreamWriter</a:t>
            </a:r>
            <a:endParaRPr lang="zh-CN" altLang="zh-CN" dirty="0"/>
          </a:p>
          <a:p>
            <a:r>
              <a:rPr lang="en-US" altLang="zh-CN" dirty="0" err="1"/>
              <a:t>sw</a:t>
            </a:r>
            <a:r>
              <a:rPr lang="en-US" altLang="zh-CN" dirty="0"/>
              <a:t> = </a:t>
            </a:r>
            <a:r>
              <a:rPr lang="en-US" altLang="zh-CN" dirty="0" err="1"/>
              <a:t>File.CreateText</a:t>
            </a:r>
            <a:r>
              <a:rPr lang="en-US" altLang="zh-CN" dirty="0"/>
              <a:t>( "C:\myfile.txt" )		</a:t>
            </a:r>
            <a:endParaRPr lang="zh-CN" altLang="zh-CN" dirty="0"/>
          </a:p>
        </p:txBody>
      </p:sp>
    </p:spTree>
    <p:extLst>
      <p:ext uri="{BB962C8B-B14F-4D97-AF65-F5344CB8AC3E}">
        <p14:creationId xmlns:p14="http://schemas.microsoft.com/office/powerpoint/2010/main" val="810921416"/>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1297172" y="903767"/>
            <a:ext cx="9112102" cy="615553"/>
          </a:xfrm>
          <a:prstGeom prst="rect">
            <a:avLst/>
          </a:prstGeom>
          <a:noFill/>
        </p:spPr>
        <p:txBody>
          <a:bodyPr wrap="square" rtlCol="0">
            <a:spAutoFit/>
          </a:bodyPr>
          <a:lstStyle/>
          <a:p>
            <a:pPr fontAlgn="ctr"/>
            <a:r>
              <a:rPr lang="en-US" altLang="zh-CN" b="1" dirty="0"/>
              <a:t>3</a:t>
            </a:r>
            <a:r>
              <a:rPr lang="zh-CN" altLang="zh-CN" b="1" dirty="0"/>
              <a:t>）</a:t>
            </a:r>
            <a:r>
              <a:rPr lang="en-US" altLang="zh-CN" b="1" dirty="0"/>
              <a:t>Copy</a:t>
            </a:r>
            <a:r>
              <a:rPr lang="zh-CN" altLang="zh-CN" b="1" dirty="0"/>
              <a:t>方法</a:t>
            </a:r>
          </a:p>
          <a:p>
            <a:pPr fontAlgn="ctr"/>
            <a:r>
              <a:rPr lang="en-US" altLang="zh-CN" dirty="0"/>
              <a:t>Copy</a:t>
            </a:r>
            <a:r>
              <a:rPr lang="zh-CN" altLang="zh-CN" dirty="0"/>
              <a:t>方法的功能是复制一个文件到新的位置。调用它的语法格式如下</a:t>
            </a:r>
            <a:r>
              <a:rPr lang="zh-CN" altLang="zh-CN" dirty="0" smtClean="0"/>
              <a:t>：</a:t>
            </a:r>
            <a:endParaRPr lang="zh-CN" altLang="zh-CN" dirty="0"/>
          </a:p>
        </p:txBody>
      </p:sp>
      <p:sp>
        <p:nvSpPr>
          <p:cNvPr id="4" name="圆角矩形 3"/>
          <p:cNvSpPr/>
          <p:nvPr/>
        </p:nvSpPr>
        <p:spPr>
          <a:xfrm>
            <a:off x="1479019" y="1615723"/>
            <a:ext cx="8685707" cy="391597"/>
          </a:xfrm>
          <a:prstGeom prst="roundRect">
            <a:avLst/>
          </a:prstGeom>
          <a:solidFill>
            <a:schemeClr val="accent5">
              <a:lumMod val="40000"/>
              <a:lumOff val="60000"/>
            </a:schemeClr>
          </a:solidFill>
        </p:spPr>
        <p:txBody>
          <a:bodyPr wrap="square">
            <a:spAutoFit/>
          </a:bodyPr>
          <a:lstStyle/>
          <a:p>
            <a:r>
              <a:rPr lang="en-US" altLang="zh-CN" dirty="0" err="1"/>
              <a:t>File.Copy</a:t>
            </a:r>
            <a:r>
              <a:rPr lang="en-US" altLang="zh-CN" dirty="0"/>
              <a:t>( source, destination, overwrite)</a:t>
            </a:r>
            <a:endParaRPr lang="zh-CN" altLang="zh-CN" dirty="0"/>
          </a:p>
        </p:txBody>
      </p:sp>
      <p:sp>
        <p:nvSpPr>
          <p:cNvPr id="5" name="TextBox 4"/>
          <p:cNvSpPr txBox="1"/>
          <p:nvPr/>
        </p:nvSpPr>
        <p:spPr>
          <a:xfrm>
            <a:off x="903767" y="2072456"/>
            <a:ext cx="9399182" cy="1923604"/>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source</a:t>
            </a:r>
            <a:r>
              <a:rPr lang="zh-CN" altLang="zh-CN" dirty="0"/>
              <a:t>，</a:t>
            </a:r>
            <a:r>
              <a:rPr lang="en-US" altLang="zh-CN" dirty="0"/>
              <a:t>String</a:t>
            </a:r>
            <a:r>
              <a:rPr lang="zh-CN" altLang="zh-CN" dirty="0"/>
              <a:t>类型，代表源文件的完整路径，绝对路径和相对路径均可。</a:t>
            </a:r>
          </a:p>
          <a:p>
            <a:pPr indent="446088" fontAlgn="ctr"/>
            <a:r>
              <a:rPr lang="zh-CN" altLang="zh-CN" dirty="0"/>
              <a:t>（</a:t>
            </a:r>
            <a:r>
              <a:rPr lang="en-US" altLang="zh-CN" dirty="0"/>
              <a:t>2</a:t>
            </a:r>
            <a:r>
              <a:rPr lang="zh-CN" altLang="zh-CN" dirty="0"/>
              <a:t>）</a:t>
            </a:r>
            <a:r>
              <a:rPr lang="en-US" altLang="zh-CN" dirty="0"/>
              <a:t>destination</a:t>
            </a:r>
            <a:r>
              <a:rPr lang="zh-CN" altLang="zh-CN" dirty="0"/>
              <a:t>，</a:t>
            </a:r>
            <a:r>
              <a:rPr lang="en-US" altLang="zh-CN" dirty="0"/>
              <a:t>String</a:t>
            </a:r>
            <a:r>
              <a:rPr lang="zh-CN" altLang="zh-CN" dirty="0"/>
              <a:t>类型，代表目标文件的完整路径，绝对路径和相对路径均可。</a:t>
            </a:r>
          </a:p>
          <a:p>
            <a:pPr indent="446088" fontAlgn="ctr"/>
            <a:r>
              <a:rPr lang="zh-CN" altLang="zh-CN" dirty="0"/>
              <a:t>（</a:t>
            </a:r>
            <a:r>
              <a:rPr lang="en-US" altLang="zh-CN" dirty="0"/>
              <a:t>3</a:t>
            </a:r>
            <a:r>
              <a:rPr lang="zh-CN" altLang="zh-CN" dirty="0"/>
              <a:t>）</a:t>
            </a:r>
            <a:r>
              <a:rPr lang="en-US" altLang="zh-CN" dirty="0"/>
              <a:t>overwrite</a:t>
            </a:r>
            <a:r>
              <a:rPr lang="zh-CN" altLang="zh-CN" dirty="0"/>
              <a:t>，</a:t>
            </a:r>
            <a:r>
              <a:rPr lang="en-US" altLang="zh-CN" dirty="0"/>
              <a:t>Boolean</a:t>
            </a:r>
            <a:r>
              <a:rPr lang="zh-CN" altLang="zh-CN" dirty="0"/>
              <a:t>类型，默认为</a:t>
            </a:r>
            <a:r>
              <a:rPr lang="en-US" altLang="zh-CN" dirty="0"/>
              <a:t>False</a:t>
            </a:r>
            <a:r>
              <a:rPr lang="zh-CN" altLang="zh-CN" dirty="0"/>
              <a:t>，表示若文件已存在，不覆盖已有的文件；</a:t>
            </a:r>
            <a:r>
              <a:rPr lang="en-US" altLang="zh-CN" dirty="0"/>
              <a:t>True</a:t>
            </a:r>
            <a:r>
              <a:rPr lang="zh-CN" altLang="zh-CN" dirty="0"/>
              <a:t>表示要覆盖。</a:t>
            </a:r>
          </a:p>
          <a:p>
            <a:pPr indent="446088" fontAlgn="ctr"/>
            <a:r>
              <a:rPr lang="zh-CN" altLang="zh-CN" dirty="0"/>
              <a:t>例如，将</a:t>
            </a:r>
            <a:r>
              <a:rPr lang="en-US" altLang="zh-CN" dirty="0"/>
              <a:t>C</a:t>
            </a:r>
            <a:r>
              <a:rPr lang="zh-CN" altLang="zh-CN" dirty="0"/>
              <a:t>盘根文件夹中名为</a:t>
            </a:r>
            <a:r>
              <a:rPr lang="en-US" altLang="zh-CN" dirty="0"/>
              <a:t>myfile.txt</a:t>
            </a:r>
            <a:r>
              <a:rPr lang="zh-CN" altLang="zh-CN" dirty="0"/>
              <a:t>的文件复制到</a:t>
            </a:r>
            <a:r>
              <a:rPr lang="en-US" altLang="zh-CN" dirty="0"/>
              <a:t>D:\dir1</a:t>
            </a:r>
            <a:r>
              <a:rPr lang="zh-CN" altLang="zh-CN" dirty="0"/>
              <a:t>中，并更名为</a:t>
            </a:r>
            <a:r>
              <a:rPr lang="en-US" altLang="zh-CN" dirty="0"/>
              <a:t>myfile_bak.txt</a:t>
            </a:r>
            <a:r>
              <a:rPr lang="zh-CN" altLang="zh-CN" dirty="0"/>
              <a:t>。若目标文件已存在，则覆盖目标文件，方法如下</a:t>
            </a:r>
            <a:r>
              <a:rPr lang="zh-CN" altLang="zh-CN" dirty="0" smtClean="0"/>
              <a:t>：</a:t>
            </a:r>
            <a:endParaRPr lang="zh-CN" altLang="zh-CN" dirty="0"/>
          </a:p>
        </p:txBody>
      </p:sp>
      <p:sp>
        <p:nvSpPr>
          <p:cNvPr id="6" name="圆角矩形 5"/>
          <p:cNvSpPr/>
          <p:nvPr/>
        </p:nvSpPr>
        <p:spPr>
          <a:xfrm>
            <a:off x="1463070" y="3996060"/>
            <a:ext cx="8685707" cy="391597"/>
          </a:xfrm>
          <a:prstGeom prst="roundRect">
            <a:avLst/>
          </a:prstGeom>
          <a:solidFill>
            <a:schemeClr val="accent5">
              <a:lumMod val="40000"/>
              <a:lumOff val="60000"/>
            </a:schemeClr>
          </a:solidFill>
        </p:spPr>
        <p:txBody>
          <a:bodyPr wrap="square">
            <a:spAutoFit/>
          </a:bodyPr>
          <a:lstStyle/>
          <a:p>
            <a:r>
              <a:rPr lang="en-US" altLang="zh-CN" dirty="0" err="1"/>
              <a:t>File.Copy</a:t>
            </a:r>
            <a:r>
              <a:rPr lang="en-US" altLang="zh-CN" dirty="0"/>
              <a:t>( "C:\myfile.txt" , "D:\dir1\myfile_bak.txt" , True)</a:t>
            </a:r>
            <a:endParaRPr lang="zh-CN" altLang="zh-CN" dirty="0"/>
          </a:p>
        </p:txBody>
      </p:sp>
    </p:spTree>
    <p:extLst>
      <p:ext uri="{BB962C8B-B14F-4D97-AF65-F5344CB8AC3E}">
        <p14:creationId xmlns:p14="http://schemas.microsoft.com/office/powerpoint/2010/main" val="7427237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12381" y="871870"/>
            <a:ext cx="9728791" cy="877163"/>
          </a:xfrm>
          <a:prstGeom prst="rect">
            <a:avLst/>
          </a:prstGeom>
          <a:noFill/>
        </p:spPr>
        <p:txBody>
          <a:bodyPr wrap="square" rtlCol="0">
            <a:spAutoFit/>
          </a:bodyPr>
          <a:lstStyle/>
          <a:p>
            <a:pPr indent="446088" fontAlgn="ctr"/>
            <a:r>
              <a:rPr lang="en-US" altLang="zh-CN" b="1" dirty="0"/>
              <a:t>4</a:t>
            </a:r>
            <a:r>
              <a:rPr lang="zh-CN" altLang="zh-CN" b="1" dirty="0"/>
              <a:t>）</a:t>
            </a:r>
            <a:r>
              <a:rPr lang="en-US" altLang="zh-CN" b="1" dirty="0"/>
              <a:t>Move</a:t>
            </a:r>
            <a:r>
              <a:rPr lang="zh-CN" altLang="zh-CN" b="1" dirty="0"/>
              <a:t>方法</a:t>
            </a:r>
          </a:p>
          <a:p>
            <a:pPr indent="446088" fontAlgn="ctr"/>
            <a:r>
              <a:rPr lang="en-US" altLang="zh-CN" dirty="0"/>
              <a:t>Move</a:t>
            </a:r>
            <a:r>
              <a:rPr lang="zh-CN" altLang="zh-CN" dirty="0"/>
              <a:t>方法的功能是将指定的文件移动到新的位置，可以使用它来给文件改名。另外，它允许在不同的磁盘上移动文件，这与</a:t>
            </a:r>
            <a:r>
              <a:rPr lang="en-US" altLang="zh-CN" dirty="0"/>
              <a:t>Directory</a:t>
            </a:r>
            <a:r>
              <a:rPr lang="zh-CN" altLang="zh-CN" dirty="0"/>
              <a:t>类的</a:t>
            </a:r>
            <a:r>
              <a:rPr lang="en-US" altLang="zh-CN" dirty="0"/>
              <a:t>Move </a:t>
            </a:r>
            <a:r>
              <a:rPr lang="zh-CN" altLang="zh-CN" dirty="0"/>
              <a:t>方法不同。调用它的语法格式如下</a:t>
            </a:r>
            <a:r>
              <a:rPr lang="zh-CN" altLang="zh-CN" dirty="0" smtClean="0"/>
              <a:t>：</a:t>
            </a:r>
            <a:endParaRPr lang="zh-CN" altLang="zh-CN" dirty="0"/>
          </a:p>
        </p:txBody>
      </p:sp>
      <p:sp>
        <p:nvSpPr>
          <p:cNvPr id="4" name="圆角矩形 3"/>
          <p:cNvSpPr/>
          <p:nvPr/>
        </p:nvSpPr>
        <p:spPr>
          <a:xfrm>
            <a:off x="1299768" y="1772940"/>
            <a:ext cx="8333330" cy="391597"/>
          </a:xfrm>
          <a:prstGeom prst="roundRect">
            <a:avLst/>
          </a:prstGeom>
          <a:solidFill>
            <a:schemeClr val="accent5">
              <a:lumMod val="40000"/>
              <a:lumOff val="60000"/>
            </a:schemeClr>
          </a:solidFill>
        </p:spPr>
        <p:txBody>
          <a:bodyPr wrap="square">
            <a:spAutoFit/>
          </a:bodyPr>
          <a:lstStyle/>
          <a:p>
            <a:r>
              <a:rPr lang="en-US" altLang="zh-CN" dirty="0" err="1"/>
              <a:t>File.Move</a:t>
            </a:r>
            <a:r>
              <a:rPr lang="en-US" altLang="zh-CN" dirty="0"/>
              <a:t>( source, destination)</a:t>
            </a:r>
            <a:endParaRPr lang="zh-CN" altLang="zh-CN" dirty="0"/>
          </a:p>
        </p:txBody>
      </p:sp>
      <p:sp>
        <p:nvSpPr>
          <p:cNvPr id="5" name="TextBox 4"/>
          <p:cNvSpPr txBox="1"/>
          <p:nvPr/>
        </p:nvSpPr>
        <p:spPr>
          <a:xfrm>
            <a:off x="818707" y="2164537"/>
            <a:ext cx="9346019" cy="140038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source</a:t>
            </a:r>
            <a:r>
              <a:rPr lang="zh-CN" altLang="zh-CN" dirty="0"/>
              <a:t>，</a:t>
            </a:r>
            <a:r>
              <a:rPr lang="en-US" altLang="zh-CN" dirty="0"/>
              <a:t>String</a:t>
            </a:r>
            <a:r>
              <a:rPr lang="zh-CN" altLang="zh-CN" dirty="0"/>
              <a:t>类型，代表源文件的完整路径，绝对路径和相对路径均可。</a:t>
            </a:r>
          </a:p>
          <a:p>
            <a:pPr indent="446088" fontAlgn="ctr"/>
            <a:r>
              <a:rPr lang="zh-CN" altLang="zh-CN" dirty="0"/>
              <a:t>（</a:t>
            </a:r>
            <a:r>
              <a:rPr lang="en-US" altLang="zh-CN" dirty="0"/>
              <a:t>2</a:t>
            </a:r>
            <a:r>
              <a:rPr lang="zh-CN" altLang="zh-CN" dirty="0"/>
              <a:t>）</a:t>
            </a:r>
            <a:r>
              <a:rPr lang="en-US" altLang="zh-CN" dirty="0"/>
              <a:t>destination</a:t>
            </a:r>
            <a:r>
              <a:rPr lang="zh-CN" altLang="zh-CN" dirty="0"/>
              <a:t>，</a:t>
            </a:r>
            <a:r>
              <a:rPr lang="en-US" altLang="zh-CN" dirty="0"/>
              <a:t>String</a:t>
            </a:r>
            <a:r>
              <a:rPr lang="zh-CN" altLang="zh-CN" dirty="0"/>
              <a:t>类型，代表目标文件的完整路径，绝对路径和相对路径均可。</a:t>
            </a:r>
          </a:p>
          <a:p>
            <a:pPr indent="446088" fontAlgn="ctr"/>
            <a:r>
              <a:rPr lang="zh-CN" altLang="zh-CN" dirty="0"/>
              <a:t>例如，将</a:t>
            </a:r>
            <a:r>
              <a:rPr lang="en-US" altLang="zh-CN" dirty="0"/>
              <a:t>C</a:t>
            </a:r>
            <a:r>
              <a:rPr lang="zh-CN" altLang="zh-CN" dirty="0"/>
              <a:t>盘根文件夹中名为</a:t>
            </a:r>
            <a:r>
              <a:rPr lang="en-US" altLang="zh-CN" dirty="0"/>
              <a:t>myfile.txt</a:t>
            </a:r>
            <a:r>
              <a:rPr lang="zh-CN" altLang="zh-CN" dirty="0"/>
              <a:t>的文件移动到</a:t>
            </a:r>
            <a:r>
              <a:rPr lang="en-US" altLang="zh-CN" dirty="0"/>
              <a:t>D:\dir1</a:t>
            </a:r>
            <a:r>
              <a:rPr lang="zh-CN" altLang="zh-CN" dirty="0"/>
              <a:t>中，并更名为</a:t>
            </a:r>
            <a:r>
              <a:rPr lang="en-US" altLang="zh-CN" dirty="0"/>
              <a:t>myfile_new.txt</a:t>
            </a:r>
            <a:r>
              <a:rPr lang="zh-CN" altLang="zh-CN" dirty="0"/>
              <a:t>，方法如下</a:t>
            </a:r>
            <a:r>
              <a:rPr lang="zh-CN" altLang="zh-CN" dirty="0" smtClean="0"/>
              <a:t>：</a:t>
            </a:r>
            <a:endParaRPr lang="zh-CN" altLang="zh-CN" dirty="0"/>
          </a:p>
        </p:txBody>
      </p:sp>
      <p:sp>
        <p:nvSpPr>
          <p:cNvPr id="6" name="圆角矩形 5"/>
          <p:cNvSpPr/>
          <p:nvPr/>
        </p:nvSpPr>
        <p:spPr>
          <a:xfrm>
            <a:off x="1325051" y="3627755"/>
            <a:ext cx="8333330" cy="391597"/>
          </a:xfrm>
          <a:prstGeom prst="roundRect">
            <a:avLst/>
          </a:prstGeom>
          <a:solidFill>
            <a:schemeClr val="accent5">
              <a:lumMod val="40000"/>
              <a:lumOff val="60000"/>
            </a:schemeClr>
          </a:solidFill>
        </p:spPr>
        <p:txBody>
          <a:bodyPr wrap="square">
            <a:spAutoFit/>
          </a:bodyPr>
          <a:lstStyle/>
          <a:p>
            <a:r>
              <a:rPr lang="en-US" altLang="zh-CN" dirty="0" err="1"/>
              <a:t>File.Move</a:t>
            </a:r>
            <a:r>
              <a:rPr lang="en-US" altLang="zh-CN" dirty="0"/>
              <a:t>( "C:\myfile.txt" , "D:\dir1\myfile_new.txt" )</a:t>
            </a:r>
            <a:endParaRPr lang="zh-CN" altLang="zh-CN" dirty="0"/>
          </a:p>
        </p:txBody>
      </p:sp>
    </p:spTree>
    <p:extLst>
      <p:ext uri="{BB962C8B-B14F-4D97-AF65-F5344CB8AC3E}">
        <p14:creationId xmlns:p14="http://schemas.microsoft.com/office/powerpoint/2010/main" val="41547346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4590" y="147261"/>
            <a:ext cx="10623150" cy="460786"/>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a:stretch>
                <a:fillRect/>
              </a:stretch>
            </a:blipFill>
            <a:ln>
              <a:solidFill>
                <a:srgbClr val="C40001"/>
              </a:solidFill>
            </a:ln>
          </p:spPr>
          <p:txBody>
            <a:bodyPr/>
            <a:lstStyle/>
            <a:p>
              <a:pPr>
                <a:defRPr/>
              </a:pPr>
              <a:endParaRPr lang="zh-CN" altLang="en-US" sz="1400">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0972849" y="0"/>
            <a:ext cx="860465" cy="933721"/>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blipFill>
                  <a:blip r:embed="rId2"/>
                  <a:stretch>
                    <a:fillRect/>
                  </a:stretch>
                </a:blipFill>
              </a:endParaRPr>
            </a:p>
          </p:txBody>
        </p:sp>
        <p:sp>
          <p:nvSpPr>
            <p:cNvPr id="9" name="文本框 8"/>
            <p:cNvSpPr txBox="1"/>
            <p:nvPr/>
          </p:nvSpPr>
          <p:spPr>
            <a:xfrm>
              <a:off x="988368" y="267495"/>
              <a:ext cx="883000" cy="339418"/>
            </a:xfrm>
            <a:prstGeom prst="rect">
              <a:avLst/>
            </a:prstGeom>
            <a:noFill/>
          </p:spPr>
          <p:txBody>
            <a:bodyPr wrap="square" rtlCol="0">
              <a:spAutoFit/>
            </a:bodyPr>
            <a:lstStyle/>
            <a:p>
              <a:r>
                <a:rPr lang="en-US" altLang="zh-CN" sz="1600" b="1">
                  <a:solidFill>
                    <a:schemeClr val="bg1"/>
                  </a:solidFill>
                </a:rPr>
                <a:t>LOGO</a:t>
              </a:r>
              <a:endParaRPr lang="zh-CN" altLang="en-US" sz="1600" b="1">
                <a:solidFill>
                  <a:schemeClr val="bg1"/>
                </a:solidFill>
              </a:endParaRPr>
            </a:p>
          </p:txBody>
        </p:sp>
      </p:grpSp>
      <p:sp>
        <p:nvSpPr>
          <p:cNvPr id="10" name="文本框 9"/>
          <p:cNvSpPr txBox="1"/>
          <p:nvPr/>
        </p:nvSpPr>
        <p:spPr>
          <a:xfrm>
            <a:off x="621888" y="109260"/>
            <a:ext cx="3811889"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System.IO</a:t>
            </a:r>
            <a:r>
              <a:rPr lang="zh-CN" altLang="zh-CN" dirty="0"/>
              <a:t>名称空间的资源</a:t>
            </a:r>
          </a:p>
        </p:txBody>
      </p:sp>
      <p:sp>
        <p:nvSpPr>
          <p:cNvPr id="11" name="横卷形 10"/>
          <p:cNvSpPr/>
          <p:nvPr/>
        </p:nvSpPr>
        <p:spPr>
          <a:xfrm>
            <a:off x="2194036" y="1531652"/>
            <a:ext cx="6535294" cy="2208490"/>
          </a:xfrm>
          <a:prstGeom prst="horizontalScroll">
            <a:avLst/>
          </a:prstGeom>
          <a:ln w="19050">
            <a:solidFill>
              <a:srgbClr val="C00000"/>
            </a:solidFill>
            <a:prstDash val="dashDot"/>
          </a:ln>
        </p:spPr>
        <p:txBody>
          <a:bodyPr wrap="square">
            <a:spAutoFit/>
          </a:bodyPr>
          <a:lstStyle/>
          <a:p>
            <a:pPr fontAlgn="ctr">
              <a:lnSpc>
                <a:spcPct val="150000"/>
              </a:lnSpc>
            </a:pPr>
            <a:r>
              <a:rPr lang="en-US" altLang="zh-CN" dirty="0"/>
              <a:t>System.IO</a:t>
            </a:r>
            <a:r>
              <a:rPr lang="zh-CN" altLang="zh-CN" dirty="0"/>
              <a:t>模型中的资源由</a:t>
            </a:r>
            <a:r>
              <a:rPr lang="en-US" altLang="zh-CN" dirty="0"/>
              <a:t>System.IO</a:t>
            </a:r>
            <a:r>
              <a:rPr lang="zh-CN" altLang="zh-CN" dirty="0"/>
              <a:t>名称空间提供。该名称空间含有对数据流和文件进行同步或异步读</a:t>
            </a:r>
            <a:r>
              <a:rPr lang="en-US" altLang="zh-CN" dirty="0"/>
              <a:t>/</a:t>
            </a:r>
            <a:r>
              <a:rPr lang="zh-CN" altLang="zh-CN" dirty="0"/>
              <a:t>写的类、结构和枚举类型，</a:t>
            </a:r>
            <a:r>
              <a:rPr lang="zh-CN" altLang="zh-CN" dirty="0">
                <a:hlinkClick r:id="rId3" action="ppaction://hlinkfile"/>
              </a:rPr>
              <a:t>表</a:t>
            </a:r>
            <a:r>
              <a:rPr lang="en-US" altLang="zh-CN" dirty="0">
                <a:hlinkClick r:id="rId3" action="ppaction://hlinkfile"/>
              </a:rPr>
              <a:t>8.1</a:t>
            </a:r>
            <a:r>
              <a:rPr lang="zh-CN" altLang="zh-CN" dirty="0">
                <a:hlinkClick r:id="rId3" action="ppaction://hlinkfile"/>
              </a:rPr>
              <a:t>、表</a:t>
            </a:r>
            <a:r>
              <a:rPr lang="en-US" altLang="zh-CN" dirty="0">
                <a:hlinkClick r:id="rId3" action="ppaction://hlinkfile"/>
              </a:rPr>
              <a:t>8.2</a:t>
            </a:r>
            <a:r>
              <a:rPr lang="zh-CN" altLang="zh-CN" dirty="0">
                <a:hlinkClick r:id="rId3" action="ppaction://hlinkfile"/>
              </a:rPr>
              <a:t>、表</a:t>
            </a:r>
            <a:r>
              <a:rPr lang="en-US" altLang="zh-CN" dirty="0">
                <a:hlinkClick r:id="rId3" action="ppaction://hlinkfile"/>
              </a:rPr>
              <a:t>8.3</a:t>
            </a:r>
            <a:r>
              <a:rPr lang="zh-CN" altLang="zh-CN" dirty="0">
                <a:hlinkClick r:id="rId3" action="ppaction://hlinkfile"/>
              </a:rPr>
              <a:t>分别</a:t>
            </a:r>
            <a:r>
              <a:rPr lang="zh-CN" altLang="zh-CN" dirty="0"/>
              <a:t>列出了</a:t>
            </a:r>
            <a:r>
              <a:rPr lang="en-US" altLang="zh-CN" dirty="0"/>
              <a:t>System.IO</a:t>
            </a:r>
            <a:r>
              <a:rPr lang="zh-CN" altLang="zh-CN" dirty="0"/>
              <a:t>名称空间提供的部分常用的类、结构和枚举类型。</a:t>
            </a:r>
          </a:p>
        </p:txBody>
      </p:sp>
    </p:spTree>
    <p:extLst>
      <p:ext uri="{BB962C8B-B14F-4D97-AF65-F5344CB8AC3E}">
        <p14:creationId xmlns:p14="http://schemas.microsoft.com/office/powerpoint/2010/main" val="2317501405"/>
      </p:ext>
    </p:extLst>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1233376" y="1035770"/>
            <a:ext cx="9356651" cy="615553"/>
          </a:xfrm>
          <a:prstGeom prst="rect">
            <a:avLst/>
          </a:prstGeom>
          <a:noFill/>
        </p:spPr>
        <p:txBody>
          <a:bodyPr wrap="square" rtlCol="0">
            <a:spAutoFit/>
          </a:bodyPr>
          <a:lstStyle/>
          <a:p>
            <a:pPr fontAlgn="ctr"/>
            <a:r>
              <a:rPr lang="en-US" altLang="zh-CN" b="1" dirty="0"/>
              <a:t>5</a:t>
            </a:r>
            <a:r>
              <a:rPr lang="zh-CN" altLang="zh-CN" b="1" dirty="0"/>
              <a:t>）</a:t>
            </a:r>
            <a:r>
              <a:rPr lang="en-US" altLang="zh-CN" b="1" dirty="0"/>
              <a:t>Delete</a:t>
            </a:r>
            <a:r>
              <a:rPr lang="zh-CN" altLang="zh-CN" b="1" dirty="0"/>
              <a:t>方法</a:t>
            </a:r>
          </a:p>
          <a:p>
            <a:pPr fontAlgn="ctr"/>
            <a:r>
              <a:rPr lang="en-US" altLang="zh-CN" dirty="0"/>
              <a:t>Delete</a:t>
            </a:r>
            <a:r>
              <a:rPr lang="zh-CN" altLang="zh-CN" dirty="0"/>
              <a:t>方法的功能是删除指定的文件，若文件被打开，将产生异常。调用它的语法格式如下</a:t>
            </a:r>
            <a:r>
              <a:rPr lang="zh-CN" altLang="zh-CN" dirty="0" smtClean="0"/>
              <a:t>：</a:t>
            </a:r>
            <a:endParaRPr lang="zh-CN" altLang="zh-CN" dirty="0"/>
          </a:p>
        </p:txBody>
      </p:sp>
      <p:sp>
        <p:nvSpPr>
          <p:cNvPr id="4" name="圆角矩形 3"/>
          <p:cNvSpPr/>
          <p:nvPr/>
        </p:nvSpPr>
        <p:spPr>
          <a:xfrm>
            <a:off x="1532570" y="1651323"/>
            <a:ext cx="8419504" cy="391597"/>
          </a:xfrm>
          <a:prstGeom prst="roundRect">
            <a:avLst/>
          </a:prstGeom>
          <a:solidFill>
            <a:schemeClr val="accent5">
              <a:lumMod val="40000"/>
              <a:lumOff val="60000"/>
            </a:schemeClr>
          </a:solidFill>
        </p:spPr>
        <p:txBody>
          <a:bodyPr wrap="square">
            <a:spAutoFit/>
          </a:bodyPr>
          <a:lstStyle/>
          <a:p>
            <a:r>
              <a:rPr lang="en-US" altLang="zh-CN" dirty="0" err="1"/>
              <a:t>File.Delete</a:t>
            </a:r>
            <a:r>
              <a:rPr lang="en-US" altLang="zh-CN" dirty="0"/>
              <a:t>( path)</a:t>
            </a:r>
            <a:endParaRPr lang="zh-CN" altLang="zh-CN" dirty="0"/>
          </a:p>
        </p:txBody>
      </p:sp>
      <p:sp>
        <p:nvSpPr>
          <p:cNvPr id="5" name="矩形 4"/>
          <p:cNvSpPr/>
          <p:nvPr/>
        </p:nvSpPr>
        <p:spPr>
          <a:xfrm>
            <a:off x="1233376" y="2155966"/>
            <a:ext cx="9062670" cy="615553"/>
          </a:xfrm>
          <a:prstGeom prst="rect">
            <a:avLst/>
          </a:prstGeom>
        </p:spPr>
        <p:txBody>
          <a:bodyPr wrap="square">
            <a:spAutoFit/>
          </a:bodyPr>
          <a:lstStyle/>
          <a:p>
            <a:pPr fontAlgn="ctr"/>
            <a:r>
              <a:rPr lang="zh-CN" altLang="zh-CN" dirty="0"/>
              <a:t>其中，</a:t>
            </a:r>
            <a:r>
              <a:rPr lang="en-US" altLang="zh-CN" dirty="0"/>
              <a:t>path</a:t>
            </a:r>
            <a:r>
              <a:rPr lang="zh-CN" altLang="zh-CN" dirty="0"/>
              <a:t>是</a:t>
            </a:r>
            <a:r>
              <a:rPr lang="en-US" altLang="zh-CN" dirty="0"/>
              <a:t>String</a:t>
            </a:r>
            <a:r>
              <a:rPr lang="zh-CN" altLang="zh-CN" dirty="0"/>
              <a:t>类型，代表要删除文件的完整路径，绝对路径和相对路径均可。</a:t>
            </a:r>
          </a:p>
          <a:p>
            <a:pPr fontAlgn="ctr"/>
            <a:r>
              <a:rPr lang="zh-CN" altLang="zh-CN" dirty="0"/>
              <a:t>例如，删除</a:t>
            </a:r>
            <a:r>
              <a:rPr lang="en-US" altLang="zh-CN" dirty="0"/>
              <a:t>C</a:t>
            </a:r>
            <a:r>
              <a:rPr lang="zh-CN" altLang="zh-CN" dirty="0"/>
              <a:t>盘根文件夹中名为</a:t>
            </a:r>
            <a:r>
              <a:rPr lang="en-US" altLang="zh-CN" dirty="0"/>
              <a:t>myfile.txt</a:t>
            </a:r>
            <a:r>
              <a:rPr lang="zh-CN" altLang="zh-CN" dirty="0"/>
              <a:t>的文件，方法如下：</a:t>
            </a:r>
          </a:p>
        </p:txBody>
      </p:sp>
      <p:sp>
        <p:nvSpPr>
          <p:cNvPr id="6" name="圆角矩形 5"/>
          <p:cNvSpPr/>
          <p:nvPr/>
        </p:nvSpPr>
        <p:spPr>
          <a:xfrm>
            <a:off x="1532570" y="2771519"/>
            <a:ext cx="8419504" cy="391597"/>
          </a:xfrm>
          <a:prstGeom prst="roundRect">
            <a:avLst/>
          </a:prstGeom>
          <a:solidFill>
            <a:schemeClr val="accent5">
              <a:lumMod val="40000"/>
              <a:lumOff val="60000"/>
            </a:schemeClr>
          </a:solidFill>
        </p:spPr>
        <p:txBody>
          <a:bodyPr wrap="square">
            <a:spAutoFit/>
          </a:bodyPr>
          <a:lstStyle/>
          <a:p>
            <a:r>
              <a:rPr lang="en-US" altLang="zh-CN" dirty="0" err="1"/>
              <a:t>File.Delete</a:t>
            </a:r>
            <a:r>
              <a:rPr lang="en-US" altLang="zh-CN" dirty="0"/>
              <a:t>( "C:\myfile.txt" )</a:t>
            </a:r>
            <a:endParaRPr lang="zh-CN" altLang="zh-CN" dirty="0"/>
          </a:p>
        </p:txBody>
      </p:sp>
    </p:spTree>
    <p:extLst>
      <p:ext uri="{BB962C8B-B14F-4D97-AF65-F5344CB8AC3E}">
        <p14:creationId xmlns:p14="http://schemas.microsoft.com/office/powerpoint/2010/main" val="40687141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54912" y="925033"/>
            <a:ext cx="9867014" cy="877163"/>
          </a:xfrm>
          <a:prstGeom prst="rect">
            <a:avLst/>
          </a:prstGeom>
          <a:noFill/>
        </p:spPr>
        <p:txBody>
          <a:bodyPr wrap="square" rtlCol="0">
            <a:spAutoFit/>
          </a:bodyPr>
          <a:lstStyle/>
          <a:p>
            <a:pPr indent="446088" fontAlgn="ctr"/>
            <a:r>
              <a:rPr lang="en-US" altLang="zh-CN" b="1" dirty="0"/>
              <a:t>6</a:t>
            </a:r>
            <a:r>
              <a:rPr lang="zh-CN" altLang="zh-CN" b="1" dirty="0"/>
              <a:t>）</a:t>
            </a:r>
            <a:r>
              <a:rPr lang="en-US" altLang="zh-CN" b="1" dirty="0" err="1"/>
              <a:t>GetAttributes</a:t>
            </a:r>
            <a:r>
              <a:rPr lang="zh-CN" altLang="zh-CN" b="1" dirty="0"/>
              <a:t>方法</a:t>
            </a:r>
          </a:p>
          <a:p>
            <a:pPr indent="446088" fontAlgn="ctr"/>
            <a:r>
              <a:rPr lang="en-US" altLang="zh-CN" dirty="0" err="1"/>
              <a:t>GetAttributes</a:t>
            </a:r>
            <a:r>
              <a:rPr lang="zh-CN" altLang="zh-CN" dirty="0"/>
              <a:t>方法的功能是获得指定文件的属性，该方法返回一个</a:t>
            </a:r>
            <a:r>
              <a:rPr lang="en-US" altLang="zh-CN" dirty="0" err="1"/>
              <a:t>FileAttributes</a:t>
            </a:r>
            <a:r>
              <a:rPr lang="zh-CN" altLang="zh-CN" dirty="0"/>
              <a:t>对象，该对象包含文件的所有属性，表</a:t>
            </a:r>
            <a:r>
              <a:rPr lang="en-US" altLang="zh-CN" dirty="0"/>
              <a:t>8.8</a:t>
            </a:r>
            <a:r>
              <a:rPr lang="zh-CN" altLang="zh-CN" dirty="0"/>
              <a:t>列出了文件的各种属性</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12979711"/>
              </p:ext>
            </p:extLst>
          </p:nvPr>
        </p:nvGraphicFramePr>
        <p:xfrm>
          <a:off x="1743739" y="1942547"/>
          <a:ext cx="8123275" cy="3862832"/>
        </p:xfrm>
        <a:graphic>
          <a:graphicData uri="http://schemas.openxmlformats.org/drawingml/2006/table">
            <a:tbl>
              <a:tblPr firstRow="1" bandRow="1" bandCol="1"/>
              <a:tblGrid>
                <a:gridCol w="1507680"/>
                <a:gridCol w="6615595"/>
              </a:tblGrid>
              <a:tr h="241427">
                <a:tc>
                  <a:txBody>
                    <a:bodyPr/>
                    <a:lstStyle/>
                    <a:p>
                      <a:pPr algn="ctr">
                        <a:lnSpc>
                          <a:spcPts val="1560"/>
                        </a:lnSpc>
                        <a:spcAft>
                          <a:spcPts val="0"/>
                        </a:spcAft>
                        <a:tabLst>
                          <a:tab pos="5328920" algn="r"/>
                        </a:tabLst>
                      </a:pPr>
                      <a:r>
                        <a:rPr lang="zh-CN" sz="1400" b="1" kern="1050">
                          <a:effectLst/>
                          <a:latin typeface="Times New Roman"/>
                          <a:ea typeface="宋体"/>
                        </a:rPr>
                        <a:t>属性值</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482854">
                <a:tc>
                  <a:txBody>
                    <a:bodyPr/>
                    <a:lstStyle/>
                    <a:p>
                      <a:pPr algn="just">
                        <a:lnSpc>
                          <a:spcPts val="1560"/>
                        </a:lnSpc>
                        <a:spcAft>
                          <a:spcPts val="0"/>
                        </a:spcAft>
                        <a:tabLst>
                          <a:tab pos="5328920" algn="r"/>
                        </a:tabLst>
                      </a:pPr>
                      <a:r>
                        <a:rPr lang="en-US" sz="1400" kern="1050">
                          <a:effectLst/>
                          <a:latin typeface="Times New Roman"/>
                          <a:ea typeface="宋体"/>
                        </a:rPr>
                        <a:t>Archive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文件的存档状态。大多数备份软件使用此属性表示文件是否已经备份过，若是，则清除掉该标志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Compressed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文件已压缩</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Encrypted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文件是加密的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Hidden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文件是隐藏的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854">
                <a:tc>
                  <a:txBody>
                    <a:bodyPr/>
                    <a:lstStyle/>
                    <a:p>
                      <a:pPr algn="just">
                        <a:lnSpc>
                          <a:spcPts val="1560"/>
                        </a:lnSpc>
                        <a:spcAft>
                          <a:spcPts val="0"/>
                        </a:spcAft>
                        <a:tabLst>
                          <a:tab pos="5328920" algn="r"/>
                        </a:tabLst>
                      </a:pPr>
                      <a:r>
                        <a:rPr lang="en-US" sz="1400" kern="1050">
                          <a:effectLst/>
                          <a:latin typeface="Times New Roman"/>
                          <a:ea typeface="宋体"/>
                        </a:rPr>
                        <a:t>Normal</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文件正常，没有为文件设置其他属性。此属性仅在单独使用时有效，不能和其他属性一同使用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854">
                <a:tc>
                  <a:txBody>
                    <a:bodyPr/>
                    <a:lstStyle/>
                    <a:p>
                      <a:pPr algn="just">
                        <a:lnSpc>
                          <a:spcPts val="1560"/>
                        </a:lnSpc>
                        <a:spcAft>
                          <a:spcPts val="0"/>
                        </a:spcAft>
                        <a:tabLst>
                          <a:tab pos="5328920" algn="r"/>
                        </a:tabLst>
                      </a:pPr>
                      <a:r>
                        <a:rPr lang="en-US" sz="1400" kern="1050">
                          <a:effectLst/>
                          <a:latin typeface="Times New Roman"/>
                          <a:ea typeface="宋体"/>
                        </a:rPr>
                        <a:t>NotContentIndexed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操作系统的内容索引服务不会创建次文件的索引</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Offline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文件已脱机，文件中的数据不能立即使用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ReadOnly</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文件是只读的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SparseFIle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文件是稀疏文件。稀疏文件通常是数据为零的大文件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854">
                <a:tc>
                  <a:txBody>
                    <a:bodyPr/>
                    <a:lstStyle/>
                    <a:p>
                      <a:pPr algn="just">
                        <a:lnSpc>
                          <a:spcPts val="1560"/>
                        </a:lnSpc>
                        <a:spcAft>
                          <a:spcPts val="0"/>
                        </a:spcAft>
                        <a:tabLst>
                          <a:tab pos="5328920" algn="r"/>
                        </a:tabLst>
                      </a:pPr>
                      <a:r>
                        <a:rPr lang="en-US" sz="1400" kern="1050">
                          <a:effectLst/>
                          <a:latin typeface="Times New Roman"/>
                          <a:ea typeface="宋体"/>
                        </a:rPr>
                        <a:t>System</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文件是系统文件。系统文件一般是操作系统的一部分或由操作系统以独占方式使用的文件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427">
                <a:tc>
                  <a:txBody>
                    <a:bodyPr/>
                    <a:lstStyle/>
                    <a:p>
                      <a:pPr algn="just">
                        <a:lnSpc>
                          <a:spcPts val="1560"/>
                        </a:lnSpc>
                        <a:spcAft>
                          <a:spcPts val="0"/>
                        </a:spcAft>
                        <a:tabLst>
                          <a:tab pos="5328920" algn="r"/>
                        </a:tabLst>
                      </a:pPr>
                      <a:r>
                        <a:rPr lang="en-US" sz="1400" kern="1050">
                          <a:effectLst/>
                          <a:latin typeface="Times New Roman"/>
                          <a:ea typeface="宋体"/>
                        </a:rPr>
                        <a:t>Temporary</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dirty="0">
                          <a:effectLst/>
                          <a:latin typeface="Times New Roman"/>
                          <a:ea typeface="宋体"/>
                        </a:rPr>
                        <a:t>文件是临时文件。若不再需要，该文件会由创建它的程序删除</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47901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矩形 2"/>
          <p:cNvSpPr/>
          <p:nvPr/>
        </p:nvSpPr>
        <p:spPr>
          <a:xfrm>
            <a:off x="1184730" y="839546"/>
            <a:ext cx="4003725" cy="353943"/>
          </a:xfrm>
          <a:prstGeom prst="rect">
            <a:avLst/>
          </a:prstGeom>
        </p:spPr>
        <p:txBody>
          <a:bodyPr wrap="none">
            <a:spAutoFit/>
          </a:bodyPr>
          <a:lstStyle/>
          <a:p>
            <a:pPr fontAlgn="ctr"/>
            <a:r>
              <a:rPr lang="zh-CN" altLang="zh-CN" dirty="0"/>
              <a:t>调用</a:t>
            </a:r>
            <a:r>
              <a:rPr lang="en-US" altLang="zh-CN" dirty="0" err="1"/>
              <a:t>GetAttributes</a:t>
            </a:r>
            <a:r>
              <a:rPr lang="zh-CN" altLang="zh-CN" dirty="0"/>
              <a:t>方法的语法格式如下：</a:t>
            </a:r>
          </a:p>
        </p:txBody>
      </p:sp>
      <p:sp>
        <p:nvSpPr>
          <p:cNvPr id="4" name="圆角矩形 3"/>
          <p:cNvSpPr/>
          <p:nvPr/>
        </p:nvSpPr>
        <p:spPr>
          <a:xfrm>
            <a:off x="1425914" y="1193489"/>
            <a:ext cx="8324142" cy="391597"/>
          </a:xfrm>
          <a:prstGeom prst="roundRect">
            <a:avLst/>
          </a:prstGeom>
          <a:solidFill>
            <a:schemeClr val="accent5">
              <a:lumMod val="40000"/>
              <a:lumOff val="60000"/>
            </a:schemeClr>
          </a:solidFill>
        </p:spPr>
        <p:txBody>
          <a:bodyPr wrap="square">
            <a:spAutoFit/>
          </a:bodyPr>
          <a:lstStyle/>
          <a:p>
            <a:r>
              <a:rPr lang="en-US" altLang="zh-CN" dirty="0" err="1"/>
              <a:t>File.GetAttributes</a:t>
            </a:r>
            <a:r>
              <a:rPr lang="en-US" altLang="zh-CN" dirty="0"/>
              <a:t>( path)</a:t>
            </a:r>
            <a:endParaRPr lang="zh-CN" altLang="zh-CN" dirty="0"/>
          </a:p>
        </p:txBody>
      </p:sp>
      <p:sp>
        <p:nvSpPr>
          <p:cNvPr id="5" name="TextBox 4"/>
          <p:cNvSpPr txBox="1"/>
          <p:nvPr/>
        </p:nvSpPr>
        <p:spPr>
          <a:xfrm>
            <a:off x="893135" y="1786270"/>
            <a:ext cx="9579935" cy="113877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类型，代表指定文件的完整路径，绝对路径和相对路径均可。</a:t>
            </a:r>
          </a:p>
          <a:p>
            <a:pPr indent="446088" fontAlgn="ctr"/>
            <a:r>
              <a:rPr lang="zh-CN" altLang="zh-CN" dirty="0"/>
              <a:t>若要检查一个文件是否包括特定的属性，可以通过将</a:t>
            </a:r>
            <a:r>
              <a:rPr lang="en-US" altLang="zh-CN" dirty="0" err="1"/>
              <a:t>GetAttributes</a:t>
            </a:r>
            <a:r>
              <a:rPr lang="zh-CN" altLang="zh-CN" dirty="0"/>
              <a:t>方法的返回值和文件属性的相应枚举值进行与（</a:t>
            </a:r>
            <a:r>
              <a:rPr lang="en-US" altLang="zh-CN" dirty="0"/>
              <a:t>AND</a:t>
            </a:r>
            <a:r>
              <a:rPr lang="zh-CN" altLang="zh-CN" dirty="0"/>
              <a:t>）操作，操作结果若为</a:t>
            </a:r>
            <a:r>
              <a:rPr lang="en-US" altLang="zh-CN" dirty="0"/>
              <a:t>True</a:t>
            </a:r>
            <a:r>
              <a:rPr lang="zh-CN" altLang="zh-CN" dirty="0"/>
              <a:t>，则表示该文件具有特定的属性；否则，表示没有特定的属性。例如，要判断</a:t>
            </a:r>
            <a:r>
              <a:rPr lang="en-US" altLang="zh-CN" dirty="0"/>
              <a:t>C</a:t>
            </a:r>
            <a:r>
              <a:rPr lang="zh-CN" altLang="zh-CN" dirty="0"/>
              <a:t>盘根文件夹中名为</a:t>
            </a:r>
            <a:r>
              <a:rPr lang="en-US" altLang="zh-CN" dirty="0"/>
              <a:t>myfile.txt</a:t>
            </a:r>
            <a:r>
              <a:rPr lang="zh-CN" altLang="zh-CN" dirty="0"/>
              <a:t>的文件是否为只读文件，方法如下</a:t>
            </a:r>
            <a:r>
              <a:rPr lang="zh-CN" altLang="zh-CN" dirty="0" smtClean="0"/>
              <a:t>：</a:t>
            </a:r>
            <a:endParaRPr lang="zh-CN" altLang="zh-CN" dirty="0"/>
          </a:p>
        </p:txBody>
      </p:sp>
      <p:sp>
        <p:nvSpPr>
          <p:cNvPr id="6" name="圆角矩形 5"/>
          <p:cNvSpPr/>
          <p:nvPr/>
        </p:nvSpPr>
        <p:spPr>
          <a:xfrm>
            <a:off x="1425914" y="2961320"/>
            <a:ext cx="8324142" cy="2128242"/>
          </a:xfrm>
          <a:prstGeom prst="roundRect">
            <a:avLst>
              <a:gd name="adj" fmla="val 10672"/>
            </a:avLst>
          </a:prstGeom>
          <a:solidFill>
            <a:schemeClr val="accent5">
              <a:lumMod val="40000"/>
              <a:lumOff val="60000"/>
            </a:schemeClr>
          </a:solidFill>
        </p:spPr>
        <p:txBody>
          <a:bodyPr wrap="square">
            <a:spAutoFit/>
          </a:bodyPr>
          <a:lstStyle/>
          <a:p>
            <a:r>
              <a:rPr lang="en-US" altLang="zh-CN" dirty="0"/>
              <a:t>Dim  </a:t>
            </a:r>
            <a:r>
              <a:rPr lang="en-US" altLang="zh-CN" dirty="0" err="1"/>
              <a:t>fpath</a:t>
            </a:r>
            <a:r>
              <a:rPr lang="en-US" altLang="zh-CN" dirty="0"/>
              <a:t>  As  String</a:t>
            </a:r>
            <a:endParaRPr lang="zh-CN" altLang="zh-CN" dirty="0"/>
          </a:p>
          <a:p>
            <a:r>
              <a:rPr lang="en-US" altLang="zh-CN" dirty="0" err="1"/>
              <a:t>Fpath</a:t>
            </a:r>
            <a:r>
              <a:rPr lang="en-US" altLang="zh-CN" dirty="0"/>
              <a:t> = "C:\myfile.txt"</a:t>
            </a:r>
            <a:endParaRPr lang="zh-CN" altLang="zh-CN" dirty="0"/>
          </a:p>
          <a:p>
            <a:r>
              <a:rPr lang="en-US" altLang="zh-CN" dirty="0"/>
              <a:t>If </a:t>
            </a:r>
            <a:r>
              <a:rPr lang="en-US" altLang="zh-CN" dirty="0" err="1"/>
              <a:t>File.GetAttributes</a:t>
            </a:r>
            <a:r>
              <a:rPr lang="en-US" altLang="zh-CN" dirty="0"/>
              <a:t>(</a:t>
            </a:r>
            <a:r>
              <a:rPr lang="en-US" altLang="zh-CN" dirty="0" err="1"/>
              <a:t>fpath</a:t>
            </a:r>
            <a:r>
              <a:rPr lang="en-US" altLang="zh-CN" dirty="0"/>
              <a:t>) And </a:t>
            </a:r>
            <a:r>
              <a:rPr lang="en-US" altLang="zh-CN" dirty="0" err="1"/>
              <a:t>FileAttributes.Readonly</a:t>
            </a:r>
            <a:r>
              <a:rPr lang="en-US" altLang="zh-CN" dirty="0"/>
              <a:t> Then</a:t>
            </a:r>
            <a:endParaRPr lang="zh-CN" altLang="zh-CN" dirty="0"/>
          </a:p>
          <a:p>
            <a:r>
              <a:rPr lang="en-US" altLang="zh-CN" dirty="0"/>
              <a:t>	' </a:t>
            </a:r>
            <a:r>
              <a:rPr lang="zh-CN" altLang="zh-CN" dirty="0"/>
              <a:t>是只读文件</a:t>
            </a:r>
          </a:p>
          <a:p>
            <a:r>
              <a:rPr lang="en-US" altLang="zh-CN" dirty="0"/>
              <a:t>Else</a:t>
            </a:r>
            <a:endParaRPr lang="zh-CN" altLang="zh-CN" dirty="0"/>
          </a:p>
          <a:p>
            <a:r>
              <a:rPr lang="en-US" altLang="zh-CN" dirty="0"/>
              <a:t>	' </a:t>
            </a:r>
            <a:r>
              <a:rPr lang="zh-CN" altLang="zh-CN" dirty="0"/>
              <a:t>不是只读文件</a:t>
            </a:r>
          </a:p>
          <a:p>
            <a:r>
              <a:rPr lang="en-US" altLang="zh-CN" dirty="0"/>
              <a:t>End If		</a:t>
            </a:r>
            <a:endParaRPr lang="zh-CN" altLang="zh-CN" dirty="0"/>
          </a:p>
        </p:txBody>
      </p:sp>
    </p:spTree>
    <p:extLst>
      <p:ext uri="{BB962C8B-B14F-4D97-AF65-F5344CB8AC3E}">
        <p14:creationId xmlns:p14="http://schemas.microsoft.com/office/powerpoint/2010/main" val="141049090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956930" y="893135"/>
            <a:ext cx="9516140" cy="877163"/>
          </a:xfrm>
          <a:prstGeom prst="rect">
            <a:avLst/>
          </a:prstGeom>
          <a:noFill/>
        </p:spPr>
        <p:txBody>
          <a:bodyPr wrap="square" rtlCol="0">
            <a:spAutoFit/>
          </a:bodyPr>
          <a:lstStyle/>
          <a:p>
            <a:pPr indent="446088" fontAlgn="ctr"/>
            <a:r>
              <a:rPr lang="en-US" altLang="zh-CN" b="1" dirty="0"/>
              <a:t>7</a:t>
            </a:r>
            <a:r>
              <a:rPr lang="zh-CN" altLang="zh-CN" b="1" dirty="0"/>
              <a:t>）</a:t>
            </a:r>
            <a:r>
              <a:rPr lang="en-US" altLang="zh-CN" b="1" dirty="0"/>
              <a:t>Open</a:t>
            </a:r>
            <a:r>
              <a:rPr lang="zh-CN" altLang="zh-CN" b="1" dirty="0"/>
              <a:t>方法</a:t>
            </a:r>
          </a:p>
          <a:p>
            <a:pPr indent="446088" fontAlgn="ctr"/>
            <a:r>
              <a:rPr lang="en-US" altLang="zh-CN" dirty="0"/>
              <a:t>Open</a:t>
            </a:r>
            <a:r>
              <a:rPr lang="zh-CN" altLang="zh-CN" dirty="0"/>
              <a:t>方法的功能是打开一个已经存在的文件，并返回一个指向该文件的</a:t>
            </a:r>
            <a:r>
              <a:rPr lang="en-US" altLang="zh-CN" dirty="0"/>
              <a:t>Stream</a:t>
            </a:r>
            <a:r>
              <a:rPr lang="zh-CN" altLang="zh-CN" dirty="0"/>
              <a:t>对象。调用它的语法格式如下</a:t>
            </a:r>
            <a:r>
              <a:rPr lang="zh-CN" altLang="zh-CN" dirty="0" smtClean="0"/>
              <a:t>：</a:t>
            </a:r>
            <a:endParaRPr lang="zh-CN" altLang="zh-CN" dirty="0"/>
          </a:p>
        </p:txBody>
      </p:sp>
      <p:sp>
        <p:nvSpPr>
          <p:cNvPr id="4" name="圆角矩形 3"/>
          <p:cNvSpPr/>
          <p:nvPr/>
        </p:nvSpPr>
        <p:spPr>
          <a:xfrm>
            <a:off x="1558605" y="1860271"/>
            <a:ext cx="8552958" cy="391597"/>
          </a:xfrm>
          <a:prstGeom prst="roundRect">
            <a:avLst/>
          </a:prstGeom>
          <a:solidFill>
            <a:schemeClr val="accent5">
              <a:lumMod val="40000"/>
              <a:lumOff val="60000"/>
            </a:schemeClr>
          </a:solidFill>
        </p:spPr>
        <p:txBody>
          <a:bodyPr wrap="square">
            <a:spAutoFit/>
          </a:bodyPr>
          <a:lstStyle/>
          <a:p>
            <a:r>
              <a:rPr lang="en-US" altLang="zh-CN" dirty="0" err="1"/>
              <a:t>File.Open</a:t>
            </a:r>
            <a:r>
              <a:rPr lang="en-US" altLang="zh-CN" dirty="0"/>
              <a:t>( path, </a:t>
            </a:r>
            <a:r>
              <a:rPr lang="en-US" altLang="zh-CN" dirty="0" err="1"/>
              <a:t>FileMode</a:t>
            </a:r>
            <a:r>
              <a:rPr lang="en-US" altLang="zh-CN" dirty="0"/>
              <a:t>, </a:t>
            </a:r>
            <a:r>
              <a:rPr lang="en-US" altLang="zh-CN" dirty="0" err="1"/>
              <a:t>AccessMode</a:t>
            </a:r>
            <a:r>
              <a:rPr lang="en-US" altLang="zh-CN" dirty="0"/>
              <a:t>, </a:t>
            </a:r>
            <a:r>
              <a:rPr lang="en-US" altLang="zh-CN" dirty="0" err="1"/>
              <a:t>ShareMode</a:t>
            </a:r>
            <a:r>
              <a:rPr lang="en-US" altLang="zh-CN" dirty="0"/>
              <a:t>)</a:t>
            </a:r>
            <a:endParaRPr lang="zh-CN" altLang="zh-CN" dirty="0"/>
          </a:p>
        </p:txBody>
      </p:sp>
      <p:sp>
        <p:nvSpPr>
          <p:cNvPr id="5" name="TextBox 4"/>
          <p:cNvSpPr txBox="1"/>
          <p:nvPr/>
        </p:nvSpPr>
        <p:spPr>
          <a:xfrm>
            <a:off x="956930" y="2276447"/>
            <a:ext cx="9516140" cy="87716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类型，代表要打开文件的完整路径，绝对路径和相对路径均可。</a:t>
            </a:r>
          </a:p>
          <a:p>
            <a:pPr indent="446088" fontAlgn="ctr"/>
            <a:r>
              <a:rPr lang="zh-CN" altLang="zh-CN" dirty="0"/>
              <a:t>（</a:t>
            </a:r>
            <a:r>
              <a:rPr lang="en-US" altLang="zh-CN" dirty="0"/>
              <a:t>2</a:t>
            </a:r>
            <a:r>
              <a:rPr lang="zh-CN" altLang="zh-CN" dirty="0"/>
              <a:t>）</a:t>
            </a:r>
            <a:r>
              <a:rPr lang="en-US" altLang="zh-CN" dirty="0" err="1"/>
              <a:t>FileMode</a:t>
            </a:r>
            <a:r>
              <a:rPr lang="zh-CN" altLang="zh-CN" dirty="0"/>
              <a:t>，可选项，枚举类型，指定文件的打开方式，取值见表</a:t>
            </a:r>
            <a:r>
              <a:rPr lang="en-US" altLang="zh-CN" dirty="0"/>
              <a:t>8.9</a:t>
            </a:r>
            <a:r>
              <a:rPr lang="zh-CN" altLang="zh-CN" dirty="0" smtClean="0"/>
              <a:t>。</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2685305934"/>
              </p:ext>
            </p:extLst>
          </p:nvPr>
        </p:nvGraphicFramePr>
        <p:xfrm>
          <a:off x="1509815" y="3238674"/>
          <a:ext cx="8580474" cy="2771220"/>
        </p:xfrm>
        <a:graphic>
          <a:graphicData uri="http://schemas.openxmlformats.org/drawingml/2006/table">
            <a:tbl>
              <a:tblPr firstRow="1" bandRow="1" bandCol="1"/>
              <a:tblGrid>
                <a:gridCol w="1197834"/>
                <a:gridCol w="7382640"/>
              </a:tblGrid>
              <a:tr h="277122">
                <a:tc>
                  <a:txBody>
                    <a:bodyPr/>
                    <a:lstStyle/>
                    <a:p>
                      <a:pPr algn="ctr">
                        <a:lnSpc>
                          <a:spcPts val="1560"/>
                        </a:lnSpc>
                        <a:spcAft>
                          <a:spcPts val="0"/>
                        </a:spcAft>
                        <a:tabLst>
                          <a:tab pos="5328920" algn="r"/>
                        </a:tabLst>
                      </a:pPr>
                      <a:r>
                        <a:rPr lang="zh-CN" sz="1400" b="1" kern="1050">
                          <a:effectLst/>
                          <a:latin typeface="Times New Roman"/>
                          <a:ea typeface="宋体"/>
                        </a:rPr>
                        <a:t>取值</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554244">
                <a:tc>
                  <a:txBody>
                    <a:bodyPr/>
                    <a:lstStyle/>
                    <a:p>
                      <a:pPr algn="just">
                        <a:lnSpc>
                          <a:spcPts val="1560"/>
                        </a:lnSpc>
                        <a:spcAft>
                          <a:spcPts val="0"/>
                        </a:spcAft>
                        <a:tabLst>
                          <a:tab pos="5328920" algn="r"/>
                        </a:tabLst>
                      </a:pPr>
                      <a:r>
                        <a:rPr lang="en-US" sz="1400" kern="1050">
                          <a:effectLst/>
                          <a:latin typeface="Times New Roman"/>
                          <a:ea typeface="宋体"/>
                        </a:rPr>
                        <a:t>Append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打开现有文件并将文件指针移动到文件尾。若文件不存在，则创建该文件。</a:t>
                      </a:r>
                      <a:r>
                        <a:rPr lang="en-US" sz="1400" kern="1050">
                          <a:effectLst/>
                          <a:latin typeface="Times New Roman"/>
                          <a:ea typeface="宋体"/>
                        </a:rPr>
                        <a:t>File.Append</a:t>
                      </a:r>
                      <a:r>
                        <a:rPr lang="zh-CN" sz="1400" kern="1050">
                          <a:effectLst/>
                          <a:latin typeface="Times New Roman"/>
                          <a:ea typeface="宋体"/>
                        </a:rPr>
                        <a:t>属性只能同</a:t>
                      </a:r>
                      <a:r>
                        <a:rPr lang="en-US" sz="1400" kern="1050">
                          <a:effectLst/>
                          <a:latin typeface="Times New Roman"/>
                          <a:ea typeface="宋体"/>
                        </a:rPr>
                        <a:t>FileAccess.Write</a:t>
                      </a:r>
                      <a:r>
                        <a:rPr lang="zh-CN" sz="1400" kern="1050">
                          <a:effectLst/>
                          <a:latin typeface="Times New Roman"/>
                          <a:ea typeface="宋体"/>
                        </a:rPr>
                        <a:t>一起使用。任何读操作都将引发</a:t>
                      </a:r>
                      <a:r>
                        <a:rPr lang="en-US" sz="1400" kern="1050">
                          <a:effectLst/>
                          <a:latin typeface="Times New Roman"/>
                          <a:ea typeface="宋体"/>
                        </a:rPr>
                        <a:t>ArgumentException</a:t>
                      </a:r>
                      <a:r>
                        <a:rPr lang="zh-CN" sz="1400" kern="1050">
                          <a:effectLst/>
                          <a:latin typeface="Times New Roman"/>
                          <a:ea typeface="宋体"/>
                        </a:rPr>
                        <a:t>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244">
                <a:tc>
                  <a:txBody>
                    <a:bodyPr/>
                    <a:lstStyle/>
                    <a:p>
                      <a:pPr algn="just">
                        <a:lnSpc>
                          <a:spcPts val="1560"/>
                        </a:lnSpc>
                        <a:spcAft>
                          <a:spcPts val="0"/>
                        </a:spcAft>
                        <a:tabLst>
                          <a:tab pos="5328920" algn="r"/>
                        </a:tabLst>
                      </a:pPr>
                      <a:r>
                        <a:rPr lang="en-US" sz="1400" kern="1050">
                          <a:effectLst/>
                          <a:latin typeface="Times New Roman"/>
                          <a:ea typeface="宋体"/>
                        </a:rPr>
                        <a:t>Create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指定操作系统应创建文件。若文件已存在，将被改写；若文件不存在，则使用</a:t>
                      </a:r>
                      <a:r>
                        <a:rPr lang="en-US" sz="1400" kern="1050">
                          <a:effectLst/>
                          <a:latin typeface="Times New Roman"/>
                          <a:ea typeface="宋体"/>
                        </a:rPr>
                        <a:t>CreateNew</a:t>
                      </a:r>
                      <a:r>
                        <a:rPr lang="zh-CN" sz="1400" kern="1050">
                          <a:effectLst/>
                          <a:latin typeface="Times New Roman"/>
                          <a:ea typeface="宋体"/>
                        </a:rPr>
                        <a:t>来创建</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22">
                <a:tc>
                  <a:txBody>
                    <a:bodyPr/>
                    <a:lstStyle/>
                    <a:p>
                      <a:pPr algn="just">
                        <a:lnSpc>
                          <a:spcPts val="1560"/>
                        </a:lnSpc>
                        <a:spcAft>
                          <a:spcPts val="0"/>
                        </a:spcAft>
                        <a:tabLst>
                          <a:tab pos="5328920" algn="r"/>
                        </a:tabLst>
                      </a:pPr>
                      <a:r>
                        <a:rPr lang="en-US" sz="1400" kern="1050">
                          <a:effectLst/>
                          <a:latin typeface="Times New Roman"/>
                          <a:ea typeface="宋体"/>
                        </a:rPr>
                        <a:t>CreateNew</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指定操作系统应创建文件。若文件不存在，将引发</a:t>
                      </a:r>
                      <a:r>
                        <a:rPr lang="en-US" sz="1400" kern="1050">
                          <a:effectLst/>
                          <a:latin typeface="Times New Roman"/>
                          <a:ea typeface="宋体"/>
                        </a:rPr>
                        <a:t>FileNotFoundException</a:t>
                      </a:r>
                      <a:r>
                        <a:rPr lang="zh-CN" sz="1400" kern="1050">
                          <a:effectLst/>
                          <a:latin typeface="Times New Roman"/>
                          <a:ea typeface="宋体"/>
                        </a:rPr>
                        <a:t>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22">
                <a:tc>
                  <a:txBody>
                    <a:bodyPr/>
                    <a:lstStyle/>
                    <a:p>
                      <a:pPr algn="just">
                        <a:lnSpc>
                          <a:spcPts val="1560"/>
                        </a:lnSpc>
                        <a:spcAft>
                          <a:spcPts val="0"/>
                        </a:spcAft>
                        <a:tabLst>
                          <a:tab pos="5328920" algn="r"/>
                        </a:tabLst>
                      </a:pPr>
                      <a:r>
                        <a:rPr lang="en-US" sz="1400" kern="1050">
                          <a:effectLst/>
                          <a:latin typeface="Times New Roman"/>
                          <a:ea typeface="宋体"/>
                        </a:rPr>
                        <a:t>Open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指定操作系统应打开现有文件。若文件不存在，将引发</a:t>
                      </a:r>
                      <a:r>
                        <a:rPr lang="en-US" sz="1400" kern="1050">
                          <a:effectLst/>
                          <a:latin typeface="Times New Roman"/>
                          <a:ea typeface="宋体"/>
                        </a:rPr>
                        <a:t>IOException</a:t>
                      </a:r>
                      <a:r>
                        <a:rPr lang="zh-CN" sz="1400" kern="1050">
                          <a:effectLst/>
                          <a:latin typeface="Times New Roman"/>
                          <a:ea typeface="宋体"/>
                        </a:rPr>
                        <a:t>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122">
                <a:tc>
                  <a:txBody>
                    <a:bodyPr/>
                    <a:lstStyle/>
                    <a:p>
                      <a:pPr algn="just">
                        <a:lnSpc>
                          <a:spcPts val="1560"/>
                        </a:lnSpc>
                        <a:spcAft>
                          <a:spcPts val="0"/>
                        </a:spcAft>
                        <a:tabLst>
                          <a:tab pos="5328920" algn="r"/>
                        </a:tabLst>
                      </a:pPr>
                      <a:r>
                        <a:rPr lang="en-US" sz="1400" kern="1050">
                          <a:effectLst/>
                          <a:latin typeface="Times New Roman"/>
                          <a:ea typeface="宋体"/>
                        </a:rPr>
                        <a:t>OpenOrCreate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若文件存在，操作系统就打开现有文件；否则创建文件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244">
                <a:tc>
                  <a:txBody>
                    <a:bodyPr/>
                    <a:lstStyle/>
                    <a:p>
                      <a:pPr algn="just">
                        <a:lnSpc>
                          <a:spcPts val="1560"/>
                        </a:lnSpc>
                        <a:spcAft>
                          <a:spcPts val="0"/>
                        </a:spcAft>
                        <a:tabLst>
                          <a:tab pos="5328920" algn="r"/>
                        </a:tabLst>
                      </a:pPr>
                      <a:r>
                        <a:rPr lang="en-US" sz="1400" kern="1050">
                          <a:effectLst/>
                          <a:latin typeface="Times New Roman"/>
                          <a:ea typeface="宋体"/>
                        </a:rPr>
                        <a:t>Truncate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dirty="0">
                          <a:effectLst/>
                          <a:latin typeface="Times New Roman"/>
                          <a:ea typeface="宋体"/>
                        </a:rPr>
                        <a:t>指定操作系统应打开现有文件。文件一旦打开，就被截断为零字节大小。若对该文件进行读</a:t>
                      </a:r>
                      <a:r>
                        <a:rPr lang="en-US" sz="1400" kern="1050" dirty="0">
                          <a:effectLst/>
                          <a:latin typeface="Times New Roman"/>
                          <a:ea typeface="宋体"/>
                        </a:rPr>
                        <a:t>/</a:t>
                      </a:r>
                      <a:r>
                        <a:rPr lang="zh-CN" sz="1400" kern="1050" dirty="0">
                          <a:effectLst/>
                          <a:latin typeface="Times New Roman"/>
                          <a:ea typeface="宋体"/>
                        </a:rPr>
                        <a:t>写则导致异常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73055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矩形 2"/>
          <p:cNvSpPr/>
          <p:nvPr/>
        </p:nvSpPr>
        <p:spPr>
          <a:xfrm>
            <a:off x="861237" y="857597"/>
            <a:ext cx="9505507" cy="877163"/>
          </a:xfrm>
          <a:prstGeom prst="rect">
            <a:avLst/>
          </a:prstGeom>
        </p:spPr>
        <p:txBody>
          <a:bodyPr wrap="square">
            <a:spAutoFit/>
          </a:bodyPr>
          <a:lstStyle/>
          <a:p>
            <a:pPr indent="446088" fontAlgn="ctr"/>
            <a:r>
              <a:rPr lang="zh-CN" altLang="zh-CN" dirty="0"/>
              <a:t>（</a:t>
            </a:r>
            <a:r>
              <a:rPr lang="en-US" altLang="zh-CN" dirty="0"/>
              <a:t>3</a:t>
            </a:r>
            <a:r>
              <a:rPr lang="zh-CN" altLang="zh-CN" dirty="0"/>
              <a:t>）</a:t>
            </a:r>
            <a:r>
              <a:rPr lang="en-US" altLang="zh-CN" dirty="0" err="1"/>
              <a:t>AccessMode</a:t>
            </a:r>
            <a:r>
              <a:rPr lang="zh-CN" altLang="zh-CN" dirty="0"/>
              <a:t>，可选项，枚举类型，指定文件的访问权限，取值见表</a:t>
            </a:r>
            <a:r>
              <a:rPr lang="en-US" altLang="zh-CN" dirty="0"/>
              <a:t>8.10</a:t>
            </a:r>
            <a:r>
              <a:rPr lang="zh-CN" altLang="zh-CN" dirty="0" smtClean="0"/>
              <a:t>。</a:t>
            </a:r>
            <a:endParaRPr lang="en-US" altLang="zh-CN" dirty="0" smtClean="0"/>
          </a:p>
          <a:p>
            <a:pPr indent="446088" fontAlgn="ctr"/>
            <a:r>
              <a:rPr lang="zh-CN" altLang="zh-CN" dirty="0"/>
              <a:t>（</a:t>
            </a:r>
            <a:r>
              <a:rPr lang="en-US" altLang="zh-CN" dirty="0"/>
              <a:t>4</a:t>
            </a:r>
            <a:r>
              <a:rPr lang="zh-CN" altLang="zh-CN" dirty="0"/>
              <a:t>）</a:t>
            </a:r>
            <a:r>
              <a:rPr lang="en-US" altLang="zh-CN" dirty="0" err="1"/>
              <a:t>ShareMode</a:t>
            </a:r>
            <a:r>
              <a:rPr lang="zh-CN" altLang="zh-CN" dirty="0"/>
              <a:t>，可选项，枚举类型，指定文件的共享方式，取值见表</a:t>
            </a:r>
            <a:r>
              <a:rPr lang="en-US" altLang="zh-CN" dirty="0"/>
              <a:t>8.11</a:t>
            </a:r>
            <a:r>
              <a:rPr lang="zh-CN" altLang="zh-CN" dirty="0"/>
              <a:t>。用来指定文件打开后，其他程序如何共享此文件</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28336253"/>
              </p:ext>
            </p:extLst>
          </p:nvPr>
        </p:nvGraphicFramePr>
        <p:xfrm>
          <a:off x="2631187" y="2267207"/>
          <a:ext cx="7001909" cy="1060784"/>
        </p:xfrm>
        <a:graphic>
          <a:graphicData uri="http://schemas.openxmlformats.org/drawingml/2006/table">
            <a:tbl>
              <a:tblPr firstRow="1" bandRow="1" bandCol="1"/>
              <a:tblGrid>
                <a:gridCol w="1001273"/>
                <a:gridCol w="6000636"/>
              </a:tblGrid>
              <a:tr h="265196">
                <a:tc>
                  <a:txBody>
                    <a:bodyPr/>
                    <a:lstStyle/>
                    <a:p>
                      <a:pPr algn="ctr">
                        <a:lnSpc>
                          <a:spcPts val="1560"/>
                        </a:lnSpc>
                        <a:spcAft>
                          <a:spcPts val="0"/>
                        </a:spcAft>
                        <a:tabLst>
                          <a:tab pos="5328920" algn="r"/>
                        </a:tabLst>
                      </a:pPr>
                      <a:r>
                        <a:rPr lang="zh-CN" sz="1400" b="1" kern="1050">
                          <a:effectLst/>
                          <a:latin typeface="Times New Roman"/>
                          <a:ea typeface="宋体"/>
                        </a:rPr>
                        <a:t>取值</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65196">
                <a:tc>
                  <a:txBody>
                    <a:bodyPr/>
                    <a:lstStyle/>
                    <a:p>
                      <a:pPr algn="just">
                        <a:lnSpc>
                          <a:spcPts val="1560"/>
                        </a:lnSpc>
                        <a:spcAft>
                          <a:spcPts val="0"/>
                        </a:spcAft>
                        <a:tabLst>
                          <a:tab pos="5328920" algn="r"/>
                        </a:tabLst>
                      </a:pPr>
                      <a:r>
                        <a:rPr lang="en-US" sz="1400" kern="1050">
                          <a:effectLst/>
                          <a:latin typeface="Times New Roman"/>
                          <a:ea typeface="宋体"/>
                        </a:rPr>
                        <a:t>Read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对文件进行只读访问。若试图向文件写数据则产生异常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196">
                <a:tc>
                  <a:txBody>
                    <a:bodyPr/>
                    <a:lstStyle/>
                    <a:p>
                      <a:pPr algn="just">
                        <a:lnSpc>
                          <a:spcPts val="1560"/>
                        </a:lnSpc>
                        <a:spcAft>
                          <a:spcPts val="0"/>
                        </a:spcAft>
                        <a:tabLst>
                          <a:tab pos="5328920" algn="r"/>
                        </a:tabLst>
                      </a:pPr>
                      <a:r>
                        <a:rPr lang="en-US" sz="1400" kern="1050">
                          <a:effectLst/>
                          <a:latin typeface="Times New Roman"/>
                          <a:ea typeface="宋体"/>
                        </a:rPr>
                        <a:t>ReadWrite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对文件进行读和写访问。可从文件读数据和向文件写数据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196">
                <a:tc>
                  <a:txBody>
                    <a:bodyPr/>
                    <a:lstStyle/>
                    <a:p>
                      <a:pPr algn="just">
                        <a:lnSpc>
                          <a:spcPts val="1560"/>
                        </a:lnSpc>
                        <a:spcAft>
                          <a:spcPts val="0"/>
                        </a:spcAft>
                        <a:tabLst>
                          <a:tab pos="5328920" algn="r"/>
                        </a:tabLst>
                      </a:pPr>
                      <a:r>
                        <a:rPr lang="en-US" sz="1400" kern="1050">
                          <a:effectLst/>
                          <a:latin typeface="Times New Roman"/>
                          <a:ea typeface="宋体"/>
                        </a:rPr>
                        <a:t>Write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dirty="0">
                          <a:effectLst/>
                          <a:latin typeface="Times New Roman"/>
                          <a:ea typeface="宋体"/>
                        </a:rPr>
                        <a:t>对文件进行写访问。若试图从文件读数据则产生异常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366891319"/>
              </p:ext>
            </p:extLst>
          </p:nvPr>
        </p:nvGraphicFramePr>
        <p:xfrm>
          <a:off x="1669312" y="3834361"/>
          <a:ext cx="8591106" cy="2474064"/>
        </p:xfrm>
        <a:graphic>
          <a:graphicData uri="http://schemas.openxmlformats.org/drawingml/2006/table">
            <a:tbl>
              <a:tblPr firstRow="1" bandRow="1" bandCol="1"/>
              <a:tblGrid>
                <a:gridCol w="1243992"/>
                <a:gridCol w="7347114"/>
              </a:tblGrid>
              <a:tr h="274896">
                <a:tc>
                  <a:txBody>
                    <a:bodyPr/>
                    <a:lstStyle/>
                    <a:p>
                      <a:pPr algn="ctr">
                        <a:lnSpc>
                          <a:spcPts val="1560"/>
                        </a:lnSpc>
                        <a:spcAft>
                          <a:spcPts val="0"/>
                        </a:spcAft>
                        <a:tabLst>
                          <a:tab pos="5328920" algn="r"/>
                        </a:tabLst>
                      </a:pPr>
                      <a:r>
                        <a:rPr lang="zh-CN" sz="1400" b="1" kern="1050">
                          <a:effectLst/>
                          <a:latin typeface="Times New Roman"/>
                          <a:ea typeface="宋体"/>
                        </a:rPr>
                        <a:t>取值</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74896">
                <a:tc>
                  <a:txBody>
                    <a:bodyPr/>
                    <a:lstStyle/>
                    <a:p>
                      <a:pPr algn="just">
                        <a:lnSpc>
                          <a:spcPts val="1560"/>
                        </a:lnSpc>
                        <a:spcAft>
                          <a:spcPts val="0"/>
                        </a:spcAft>
                        <a:tabLst>
                          <a:tab pos="5328920" algn="r"/>
                        </a:tabLst>
                      </a:pPr>
                      <a:r>
                        <a:rPr lang="en-US" sz="1400" kern="1050">
                          <a:effectLst/>
                          <a:latin typeface="Times New Roman"/>
                          <a:ea typeface="宋体"/>
                        </a:rPr>
                        <a:t>Inheritable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使文件句柄可由子进程继承</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896">
                <a:tc>
                  <a:txBody>
                    <a:bodyPr/>
                    <a:lstStyle/>
                    <a:p>
                      <a:pPr algn="just">
                        <a:lnSpc>
                          <a:spcPts val="1560"/>
                        </a:lnSpc>
                        <a:spcAft>
                          <a:spcPts val="0"/>
                        </a:spcAft>
                        <a:tabLst>
                          <a:tab pos="5328920" algn="r"/>
                        </a:tabLst>
                      </a:pPr>
                      <a:r>
                        <a:rPr lang="en-US" sz="1400" kern="1050">
                          <a:effectLst/>
                          <a:latin typeface="Times New Roman"/>
                          <a:ea typeface="宋体"/>
                        </a:rPr>
                        <a:t>None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拒绝共享当前文件。文件关闭前，本进程再次打开或其他程序试图打开该文件都将产生异常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792">
                <a:tc>
                  <a:txBody>
                    <a:bodyPr/>
                    <a:lstStyle/>
                    <a:p>
                      <a:pPr algn="just">
                        <a:lnSpc>
                          <a:spcPts val="1560"/>
                        </a:lnSpc>
                        <a:spcAft>
                          <a:spcPts val="0"/>
                        </a:spcAft>
                        <a:tabLst>
                          <a:tab pos="5328920" algn="r"/>
                        </a:tabLst>
                      </a:pPr>
                      <a:r>
                        <a:rPr lang="en-US" sz="1400" kern="1050">
                          <a:effectLst/>
                          <a:latin typeface="Times New Roman"/>
                          <a:ea typeface="宋体"/>
                        </a:rPr>
                        <a:t>Read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允许以只读方式共享当前文件。如果未指定此标志，在文件关闭前，若本进程或其他程序试图打开该文件以进行读取请求都将产生异常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792">
                <a:tc>
                  <a:txBody>
                    <a:bodyPr/>
                    <a:lstStyle/>
                    <a:p>
                      <a:pPr algn="just">
                        <a:lnSpc>
                          <a:spcPts val="1560"/>
                        </a:lnSpc>
                        <a:spcAft>
                          <a:spcPts val="0"/>
                        </a:spcAft>
                        <a:tabLst>
                          <a:tab pos="5328920" algn="r"/>
                        </a:tabLst>
                      </a:pPr>
                      <a:r>
                        <a:rPr lang="en-US" sz="1400" kern="1050">
                          <a:effectLst/>
                          <a:latin typeface="Times New Roman"/>
                          <a:ea typeface="宋体"/>
                        </a:rPr>
                        <a:t>ReadWrite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允许以读</a:t>
                      </a:r>
                      <a:r>
                        <a:rPr lang="en-US" sz="1400" kern="1050">
                          <a:effectLst/>
                          <a:latin typeface="Times New Roman"/>
                          <a:ea typeface="宋体"/>
                        </a:rPr>
                        <a:t>/</a:t>
                      </a:r>
                      <a:r>
                        <a:rPr lang="zh-CN" sz="1400" kern="1050">
                          <a:effectLst/>
                          <a:latin typeface="Times New Roman"/>
                          <a:ea typeface="宋体"/>
                        </a:rPr>
                        <a:t>写方式共享当前文件。如果未指定此标志，在文件关闭前，若本进程或其他程序试图打开该文件以进行读</a:t>
                      </a:r>
                      <a:r>
                        <a:rPr lang="en-US" sz="1400" kern="1050">
                          <a:effectLst/>
                          <a:latin typeface="Times New Roman"/>
                          <a:ea typeface="宋体"/>
                        </a:rPr>
                        <a:t>/</a:t>
                      </a:r>
                      <a:r>
                        <a:rPr lang="zh-CN" sz="1400" kern="1050">
                          <a:effectLst/>
                          <a:latin typeface="Times New Roman"/>
                          <a:ea typeface="宋体"/>
                        </a:rPr>
                        <a:t>写请求都将产生异常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792">
                <a:tc>
                  <a:txBody>
                    <a:bodyPr/>
                    <a:lstStyle/>
                    <a:p>
                      <a:pPr algn="just">
                        <a:lnSpc>
                          <a:spcPts val="1560"/>
                        </a:lnSpc>
                        <a:spcAft>
                          <a:spcPts val="0"/>
                        </a:spcAft>
                        <a:tabLst>
                          <a:tab pos="5328920" algn="r"/>
                        </a:tabLst>
                      </a:pPr>
                      <a:r>
                        <a:rPr lang="en-US" sz="1400" kern="1050">
                          <a:effectLst/>
                          <a:latin typeface="Times New Roman"/>
                          <a:ea typeface="宋体"/>
                        </a:rPr>
                        <a:t>Write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dirty="0">
                          <a:effectLst/>
                          <a:latin typeface="Times New Roman"/>
                          <a:ea typeface="宋体"/>
                        </a:rPr>
                        <a:t>允许以可写方式共享当前文件。如果未指定此标志，在文件关闭前，若本进程或其他程序试图打开该文件以进行写入请求都将产生异常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4064636" y="1780917"/>
            <a:ext cx="28585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95250" algn="l" defTabSz="914400" rtl="0" eaLnBrk="1" fontAlgn="base" latinLnBrk="0" hangingPunct="1">
              <a:lnSpc>
                <a:spcPct val="100000"/>
              </a:lnSpc>
              <a:spcBef>
                <a:spcPct val="0"/>
              </a:spcBef>
              <a:spcAft>
                <a:spcPct val="0"/>
              </a:spcAft>
              <a:buClrTx/>
              <a:buSzTx/>
              <a:buFontTx/>
              <a:buNone/>
              <a:tabLst>
                <a:tab pos="5329238" algn="r"/>
              </a:tabLst>
            </a:pPr>
            <a:r>
              <a:rPr kumimoji="0" 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表</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8.10  </a:t>
            </a:r>
            <a:r>
              <a:rPr kumimoji="0" lang="en-US" altLang="zh-CN" sz="1800" b="0" i="0" u="none" strike="noStrike" cap="none" normalizeH="0" baseline="0" dirty="0" err="1" smtClean="0">
                <a:ln>
                  <a:noFill/>
                </a:ln>
                <a:solidFill>
                  <a:schemeClr val="tx1"/>
                </a:solidFill>
                <a:effectLst/>
                <a:latin typeface="Arial" pitchFamily="34" charset="0"/>
                <a:ea typeface="黑体" pitchFamily="2" charset="-122"/>
                <a:cs typeface="Times New Roman" pitchFamily="18" charset="0"/>
              </a:rPr>
              <a:t>AccessMode</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取值</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a:xfrm>
            <a:off x="4178587" y="3408546"/>
            <a:ext cx="2725939" cy="369332"/>
          </a:xfrm>
          <a:prstGeom prst="rect">
            <a:avLst/>
          </a:prstGeom>
        </p:spPr>
        <p:txBody>
          <a:bodyPr wrap="none">
            <a:spAutoFit/>
          </a:bodyPr>
          <a:lstStyle/>
          <a:p>
            <a:pPr lvl="0" indent="95250" defTabSz="914400" eaLnBrk="0" fontAlgn="base" hangingPunct="0">
              <a:spcBef>
                <a:spcPct val="0"/>
              </a:spcBef>
              <a:spcAft>
                <a:spcPct val="0"/>
              </a:spcAft>
              <a:tabLst>
                <a:tab pos="5329238" algn="r"/>
              </a:tabLst>
            </a:pPr>
            <a:r>
              <a:rPr lang="zh-CN" altLang="en-US" sz="1800" dirty="0">
                <a:latin typeface="Arial" pitchFamily="34" charset="0"/>
                <a:ea typeface="黑体" pitchFamily="2" charset="-122"/>
                <a:cs typeface="Times New Roman" pitchFamily="18" charset="0"/>
              </a:rPr>
              <a:t>表</a:t>
            </a:r>
            <a:r>
              <a:rPr lang="en-US" altLang="zh-CN" sz="1800" dirty="0">
                <a:latin typeface="Arial" pitchFamily="34" charset="0"/>
                <a:ea typeface="黑体" pitchFamily="2" charset="-122"/>
                <a:cs typeface="Times New Roman" pitchFamily="18" charset="0"/>
              </a:rPr>
              <a:t>8.11  </a:t>
            </a:r>
            <a:r>
              <a:rPr lang="en-US" altLang="zh-CN" sz="1800" dirty="0" err="1">
                <a:latin typeface="Arial" pitchFamily="34" charset="0"/>
                <a:ea typeface="黑体" pitchFamily="2" charset="-122"/>
                <a:cs typeface="Times New Roman" pitchFamily="18" charset="0"/>
              </a:rPr>
              <a:t>ShareMode</a:t>
            </a:r>
            <a:r>
              <a:rPr lang="zh-CN" altLang="en-US" sz="1800" dirty="0">
                <a:latin typeface="Arial" pitchFamily="34" charset="0"/>
                <a:ea typeface="黑体" pitchFamily="2" charset="-122"/>
                <a:cs typeface="Times New Roman" pitchFamily="18" charset="0"/>
              </a:rPr>
              <a:t>取值</a:t>
            </a:r>
            <a:endParaRPr lang="zh-CN" altLang="en-US" sz="800" dirty="0">
              <a:latin typeface="Arial" pitchFamily="34" charset="0"/>
              <a:ea typeface="宋体" pitchFamily="2" charset="-122"/>
            </a:endParaRPr>
          </a:p>
        </p:txBody>
      </p:sp>
    </p:spTree>
    <p:extLst>
      <p:ext uri="{BB962C8B-B14F-4D97-AF65-F5344CB8AC3E}">
        <p14:creationId xmlns:p14="http://schemas.microsoft.com/office/powerpoint/2010/main" val="14331474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矩形 2"/>
          <p:cNvSpPr/>
          <p:nvPr/>
        </p:nvSpPr>
        <p:spPr>
          <a:xfrm>
            <a:off x="1215841" y="761904"/>
            <a:ext cx="7024392" cy="353943"/>
          </a:xfrm>
          <a:prstGeom prst="rect">
            <a:avLst/>
          </a:prstGeom>
        </p:spPr>
        <p:txBody>
          <a:bodyPr wrap="square">
            <a:spAutoFit/>
          </a:bodyPr>
          <a:lstStyle/>
          <a:p>
            <a:pPr fontAlgn="ctr"/>
            <a:r>
              <a:rPr lang="zh-CN" altLang="zh-CN" dirty="0"/>
              <a:t>例如，以只读方式打开</a:t>
            </a:r>
            <a:r>
              <a:rPr lang="en-US" altLang="zh-CN" dirty="0"/>
              <a:t>C</a:t>
            </a:r>
            <a:r>
              <a:rPr lang="zh-CN" altLang="zh-CN" dirty="0"/>
              <a:t>盘根文件夹中名为</a:t>
            </a:r>
            <a:r>
              <a:rPr lang="en-US" altLang="zh-CN" dirty="0"/>
              <a:t>myfile.txt</a:t>
            </a:r>
            <a:r>
              <a:rPr lang="zh-CN" altLang="zh-CN" dirty="0"/>
              <a:t>的文件，方法如下：</a:t>
            </a:r>
          </a:p>
        </p:txBody>
      </p:sp>
      <p:sp>
        <p:nvSpPr>
          <p:cNvPr id="4" name="圆角矩形 3"/>
          <p:cNvSpPr/>
          <p:nvPr/>
        </p:nvSpPr>
        <p:spPr>
          <a:xfrm>
            <a:off x="1354064" y="1150387"/>
            <a:ext cx="885319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Stream</a:t>
            </a:r>
            <a:endParaRPr lang="zh-CN" altLang="zh-CN" dirty="0"/>
          </a:p>
          <a:p>
            <a:r>
              <a:rPr lang="en-US" altLang="zh-CN" dirty="0" err="1"/>
              <a:t>fstream</a:t>
            </a:r>
            <a:r>
              <a:rPr lang="en-US" altLang="zh-CN" dirty="0"/>
              <a:t> = </a:t>
            </a:r>
            <a:r>
              <a:rPr lang="en-US" altLang="zh-CN" dirty="0" err="1"/>
              <a:t>File.Open</a:t>
            </a:r>
            <a:r>
              <a:rPr lang="en-US" altLang="zh-CN" dirty="0"/>
              <a:t>( "C:\myfile.txt", </a:t>
            </a:r>
            <a:r>
              <a:rPr lang="en-US" altLang="zh-CN" dirty="0" err="1"/>
              <a:t>FileMode.Open</a:t>
            </a:r>
            <a:r>
              <a:rPr lang="en-US" altLang="zh-CN" dirty="0"/>
              <a:t>, </a:t>
            </a:r>
            <a:r>
              <a:rPr lang="en-US" altLang="zh-CN" dirty="0" err="1"/>
              <a:t>FileAccess.Read</a:t>
            </a:r>
            <a:r>
              <a:rPr lang="en-US" altLang="zh-CN" dirty="0"/>
              <a:t> )		</a:t>
            </a:r>
            <a:endParaRPr lang="zh-CN" altLang="zh-CN" dirty="0"/>
          </a:p>
        </p:txBody>
      </p:sp>
      <p:sp>
        <p:nvSpPr>
          <p:cNvPr id="5" name="TextBox 4"/>
          <p:cNvSpPr txBox="1"/>
          <p:nvPr/>
        </p:nvSpPr>
        <p:spPr>
          <a:xfrm>
            <a:off x="733647" y="1913860"/>
            <a:ext cx="9686260" cy="615553"/>
          </a:xfrm>
          <a:prstGeom prst="rect">
            <a:avLst/>
          </a:prstGeom>
          <a:noFill/>
        </p:spPr>
        <p:txBody>
          <a:bodyPr wrap="square" rtlCol="0">
            <a:spAutoFit/>
          </a:bodyPr>
          <a:lstStyle/>
          <a:p>
            <a:pPr indent="446088"/>
            <a:r>
              <a:rPr lang="zh-CN" altLang="zh-CN" dirty="0"/>
              <a:t>上面的语句要求文件必须存在，若文件不存在，则要求能创建该文件并以读</a:t>
            </a:r>
            <a:r>
              <a:rPr lang="en-US" altLang="zh-CN" dirty="0"/>
              <a:t>/</a:t>
            </a:r>
            <a:r>
              <a:rPr lang="zh-CN" altLang="zh-CN" dirty="0"/>
              <a:t>写方式打开</a:t>
            </a:r>
            <a:r>
              <a:rPr lang="en-US" altLang="zh-CN" dirty="0"/>
              <a:t>C</a:t>
            </a:r>
            <a:r>
              <a:rPr lang="zh-CN" altLang="zh-CN" dirty="0"/>
              <a:t>盘根文件夹中名为</a:t>
            </a:r>
            <a:r>
              <a:rPr lang="en-US" altLang="zh-CN" dirty="0"/>
              <a:t>myfile.txt</a:t>
            </a:r>
            <a:r>
              <a:rPr lang="zh-CN" altLang="zh-CN" dirty="0"/>
              <a:t>的文件，方法如下</a:t>
            </a:r>
            <a:r>
              <a:rPr lang="zh-CN" altLang="zh-CN" dirty="0" smtClean="0"/>
              <a:t>：</a:t>
            </a:r>
            <a:endParaRPr lang="zh-CN" altLang="zh-CN" dirty="0"/>
          </a:p>
        </p:txBody>
      </p:sp>
      <p:sp>
        <p:nvSpPr>
          <p:cNvPr id="7" name="圆角矩形 6"/>
          <p:cNvSpPr/>
          <p:nvPr/>
        </p:nvSpPr>
        <p:spPr>
          <a:xfrm>
            <a:off x="1354064" y="2529413"/>
            <a:ext cx="885319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Stream</a:t>
            </a:r>
            <a:endParaRPr lang="zh-CN" altLang="zh-CN" dirty="0"/>
          </a:p>
          <a:p>
            <a:r>
              <a:rPr lang="en-US" altLang="zh-CN" dirty="0" err="1"/>
              <a:t>fstream</a:t>
            </a:r>
            <a:r>
              <a:rPr lang="en-US" altLang="zh-CN" dirty="0"/>
              <a:t> = </a:t>
            </a:r>
            <a:r>
              <a:rPr lang="en-US" altLang="zh-CN" dirty="0" err="1"/>
              <a:t>File.Open</a:t>
            </a:r>
            <a:r>
              <a:rPr lang="en-US" altLang="zh-CN" dirty="0"/>
              <a:t>( "C:\myfile.txt", </a:t>
            </a:r>
            <a:r>
              <a:rPr lang="en-US" altLang="zh-CN" dirty="0" err="1"/>
              <a:t>FileMode.OpenOrCreate</a:t>
            </a:r>
            <a:r>
              <a:rPr lang="en-US" altLang="zh-CN" dirty="0"/>
              <a:t>, </a:t>
            </a:r>
            <a:r>
              <a:rPr lang="en-US" altLang="zh-CN" dirty="0" err="1"/>
              <a:t>FileAccess.ReadWrite</a:t>
            </a:r>
            <a:r>
              <a:rPr lang="en-US" altLang="zh-CN" dirty="0"/>
              <a:t> )	</a:t>
            </a:r>
            <a:endParaRPr lang="zh-CN" altLang="zh-CN" dirty="0"/>
          </a:p>
        </p:txBody>
      </p:sp>
    </p:spTree>
    <p:extLst>
      <p:ext uri="{BB962C8B-B14F-4D97-AF65-F5344CB8AC3E}">
        <p14:creationId xmlns:p14="http://schemas.microsoft.com/office/powerpoint/2010/main" val="22623002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86809" y="903767"/>
            <a:ext cx="9601200" cy="877163"/>
          </a:xfrm>
          <a:prstGeom prst="rect">
            <a:avLst/>
          </a:prstGeom>
          <a:noFill/>
        </p:spPr>
        <p:txBody>
          <a:bodyPr wrap="square" rtlCol="0">
            <a:spAutoFit/>
          </a:bodyPr>
          <a:lstStyle/>
          <a:p>
            <a:pPr indent="446088" fontAlgn="ctr"/>
            <a:r>
              <a:rPr lang="en-US" altLang="zh-CN" b="1" dirty="0"/>
              <a:t>8</a:t>
            </a:r>
            <a:r>
              <a:rPr lang="zh-CN" altLang="zh-CN" b="1" dirty="0"/>
              <a:t>）</a:t>
            </a:r>
            <a:r>
              <a:rPr lang="en-US" altLang="zh-CN" b="1" dirty="0" err="1"/>
              <a:t>OpenRead</a:t>
            </a:r>
            <a:r>
              <a:rPr lang="zh-CN" altLang="zh-CN" b="1" dirty="0"/>
              <a:t>方法</a:t>
            </a:r>
          </a:p>
          <a:p>
            <a:pPr indent="446088" fontAlgn="ctr"/>
            <a:r>
              <a:rPr lang="en-US" altLang="zh-CN" dirty="0" err="1"/>
              <a:t>OpenRead</a:t>
            </a:r>
            <a:r>
              <a:rPr lang="zh-CN" altLang="zh-CN" dirty="0"/>
              <a:t>方法的功能是以读方式打开一个已经存在的文件，并返回一个指向该文件的</a:t>
            </a:r>
            <a:r>
              <a:rPr lang="en-US" altLang="zh-CN" dirty="0"/>
              <a:t>Stream</a:t>
            </a:r>
            <a:r>
              <a:rPr lang="zh-CN" altLang="zh-CN" dirty="0"/>
              <a:t>对象。若文件不存在或被打开，则产生异常。调用它的语法格式如下</a:t>
            </a:r>
            <a:r>
              <a:rPr lang="zh-CN" altLang="zh-CN" dirty="0" smtClean="0"/>
              <a:t>：</a:t>
            </a:r>
            <a:endParaRPr lang="zh-CN" altLang="zh-CN" dirty="0"/>
          </a:p>
        </p:txBody>
      </p:sp>
      <p:sp>
        <p:nvSpPr>
          <p:cNvPr id="4" name="圆角矩形 3"/>
          <p:cNvSpPr/>
          <p:nvPr/>
        </p:nvSpPr>
        <p:spPr>
          <a:xfrm>
            <a:off x="1459346" y="1783572"/>
            <a:ext cx="8556523" cy="391597"/>
          </a:xfrm>
          <a:prstGeom prst="roundRect">
            <a:avLst/>
          </a:prstGeom>
          <a:solidFill>
            <a:schemeClr val="accent5">
              <a:lumMod val="40000"/>
              <a:lumOff val="60000"/>
            </a:schemeClr>
          </a:solidFill>
        </p:spPr>
        <p:txBody>
          <a:bodyPr wrap="square">
            <a:spAutoFit/>
          </a:bodyPr>
          <a:lstStyle/>
          <a:p>
            <a:r>
              <a:rPr lang="en-US" altLang="zh-CN" dirty="0" err="1"/>
              <a:t>File.OpenRead</a:t>
            </a:r>
            <a:r>
              <a:rPr lang="en-US" altLang="zh-CN" dirty="0"/>
              <a:t>( path)</a:t>
            </a:r>
            <a:endParaRPr lang="zh-CN" altLang="zh-CN" dirty="0"/>
          </a:p>
        </p:txBody>
      </p:sp>
      <p:sp>
        <p:nvSpPr>
          <p:cNvPr id="5" name="TextBox 4"/>
          <p:cNvSpPr txBox="1"/>
          <p:nvPr/>
        </p:nvSpPr>
        <p:spPr>
          <a:xfrm>
            <a:off x="786809" y="2328530"/>
            <a:ext cx="9505507" cy="87716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类型，代表要打开文件的完整路径，绝对路径和相对路径均可。</a:t>
            </a:r>
          </a:p>
          <a:p>
            <a:pPr indent="446088" fontAlgn="ctr"/>
            <a:r>
              <a:rPr lang="en-US" altLang="zh-CN" dirty="0" err="1"/>
              <a:t>OpenRead</a:t>
            </a:r>
            <a:r>
              <a:rPr lang="zh-CN" altLang="zh-CN" dirty="0"/>
              <a:t>方法等价于用</a:t>
            </a:r>
            <a:r>
              <a:rPr lang="en-US" altLang="zh-CN" dirty="0"/>
              <a:t>Open</a:t>
            </a:r>
            <a:r>
              <a:rPr lang="zh-CN" altLang="zh-CN" dirty="0"/>
              <a:t>方法的</a:t>
            </a:r>
            <a:r>
              <a:rPr lang="en-US" altLang="zh-CN" dirty="0"/>
              <a:t>Read</a:t>
            </a:r>
            <a:r>
              <a:rPr lang="zh-CN" altLang="zh-CN" dirty="0"/>
              <a:t>访问权限方式打开一个已经存在的文件。例如，以读方式打开</a:t>
            </a:r>
            <a:r>
              <a:rPr lang="en-US" altLang="zh-CN" dirty="0"/>
              <a:t>C</a:t>
            </a:r>
            <a:r>
              <a:rPr lang="zh-CN" altLang="zh-CN" dirty="0"/>
              <a:t>盘根文件夹中名为</a:t>
            </a:r>
            <a:r>
              <a:rPr lang="en-US" altLang="zh-CN" dirty="0"/>
              <a:t>myfile.txt</a:t>
            </a:r>
            <a:r>
              <a:rPr lang="zh-CN" altLang="zh-CN" dirty="0"/>
              <a:t>的文件，方法如下</a:t>
            </a:r>
            <a:r>
              <a:rPr lang="zh-CN" altLang="zh-CN" dirty="0" smtClean="0"/>
              <a:t>：</a:t>
            </a:r>
            <a:endParaRPr lang="zh-CN" altLang="zh-CN" dirty="0"/>
          </a:p>
        </p:txBody>
      </p:sp>
      <p:sp>
        <p:nvSpPr>
          <p:cNvPr id="6" name="圆角矩形 5"/>
          <p:cNvSpPr/>
          <p:nvPr/>
        </p:nvSpPr>
        <p:spPr>
          <a:xfrm>
            <a:off x="1459345" y="3205693"/>
            <a:ext cx="8556523"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Stream</a:t>
            </a:r>
            <a:endParaRPr lang="zh-CN" altLang="zh-CN" dirty="0"/>
          </a:p>
          <a:p>
            <a:r>
              <a:rPr lang="en-US" altLang="zh-CN" dirty="0" err="1"/>
              <a:t>fstream</a:t>
            </a:r>
            <a:r>
              <a:rPr lang="en-US" altLang="zh-CN" dirty="0"/>
              <a:t> = </a:t>
            </a:r>
            <a:r>
              <a:rPr lang="en-US" altLang="zh-CN" dirty="0" err="1"/>
              <a:t>File.OpenRead</a:t>
            </a:r>
            <a:r>
              <a:rPr lang="en-US" altLang="zh-CN" dirty="0"/>
              <a:t>("C:\myfile.txt" )		</a:t>
            </a:r>
            <a:endParaRPr lang="zh-CN" altLang="zh-CN" dirty="0"/>
          </a:p>
        </p:txBody>
      </p:sp>
    </p:spTree>
    <p:extLst>
      <p:ext uri="{BB962C8B-B14F-4D97-AF65-F5344CB8AC3E}">
        <p14:creationId xmlns:p14="http://schemas.microsoft.com/office/powerpoint/2010/main" val="2476058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86809" y="861237"/>
            <a:ext cx="9675628" cy="877163"/>
          </a:xfrm>
          <a:prstGeom prst="rect">
            <a:avLst/>
          </a:prstGeom>
          <a:noFill/>
        </p:spPr>
        <p:txBody>
          <a:bodyPr wrap="square" rtlCol="0">
            <a:spAutoFit/>
          </a:bodyPr>
          <a:lstStyle/>
          <a:p>
            <a:pPr indent="446088" fontAlgn="ctr"/>
            <a:r>
              <a:rPr lang="en-US" altLang="zh-CN" b="1" dirty="0"/>
              <a:t>9</a:t>
            </a:r>
            <a:r>
              <a:rPr lang="zh-CN" altLang="zh-CN" b="1" dirty="0"/>
              <a:t>）</a:t>
            </a:r>
            <a:r>
              <a:rPr lang="en-US" altLang="zh-CN" b="1" dirty="0" err="1"/>
              <a:t>OpenWrite</a:t>
            </a:r>
            <a:r>
              <a:rPr lang="zh-CN" altLang="zh-CN" b="1" dirty="0"/>
              <a:t>方法</a:t>
            </a:r>
          </a:p>
          <a:p>
            <a:pPr indent="446088" fontAlgn="ctr"/>
            <a:r>
              <a:rPr lang="en-US" altLang="zh-CN" dirty="0" err="1"/>
              <a:t>OpenWrite</a:t>
            </a:r>
            <a:r>
              <a:rPr lang="zh-CN" altLang="zh-CN" dirty="0"/>
              <a:t>方法的功能是以写方式打开一个已经存在的文件，并返回一个指向该文件的</a:t>
            </a:r>
            <a:r>
              <a:rPr lang="en-US" altLang="zh-CN" dirty="0"/>
              <a:t>Stream</a:t>
            </a:r>
            <a:r>
              <a:rPr lang="zh-CN" altLang="zh-CN" dirty="0"/>
              <a:t>对象。若文件不存在或被打开，则产生异常。调用它的语法格式如下</a:t>
            </a:r>
            <a:r>
              <a:rPr lang="zh-CN" altLang="zh-CN" dirty="0" smtClean="0"/>
              <a:t>：</a:t>
            </a:r>
            <a:endParaRPr lang="zh-CN" altLang="zh-CN" dirty="0"/>
          </a:p>
        </p:txBody>
      </p:sp>
      <p:sp>
        <p:nvSpPr>
          <p:cNvPr id="4" name="圆角矩形 3"/>
          <p:cNvSpPr/>
          <p:nvPr/>
        </p:nvSpPr>
        <p:spPr>
          <a:xfrm>
            <a:off x="1433763" y="1783573"/>
            <a:ext cx="8560842" cy="391597"/>
          </a:xfrm>
          <a:prstGeom prst="roundRect">
            <a:avLst/>
          </a:prstGeom>
          <a:solidFill>
            <a:schemeClr val="accent5">
              <a:lumMod val="40000"/>
              <a:lumOff val="60000"/>
            </a:schemeClr>
          </a:solidFill>
        </p:spPr>
        <p:txBody>
          <a:bodyPr wrap="square">
            <a:spAutoFit/>
          </a:bodyPr>
          <a:lstStyle/>
          <a:p>
            <a:r>
              <a:rPr lang="en-US" altLang="zh-CN" dirty="0" err="1"/>
              <a:t>File.OpenWrite</a:t>
            </a:r>
            <a:r>
              <a:rPr lang="en-US" altLang="zh-CN" dirty="0"/>
              <a:t>( path)</a:t>
            </a:r>
            <a:endParaRPr lang="zh-CN" altLang="zh-CN" dirty="0"/>
          </a:p>
        </p:txBody>
      </p:sp>
      <p:sp>
        <p:nvSpPr>
          <p:cNvPr id="5" name="TextBox 4"/>
          <p:cNvSpPr txBox="1"/>
          <p:nvPr/>
        </p:nvSpPr>
        <p:spPr>
          <a:xfrm>
            <a:off x="786809" y="2307265"/>
            <a:ext cx="9484242" cy="87716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类型，代表要打开文件的完整路径，绝对路径和相对路径均可。</a:t>
            </a:r>
          </a:p>
          <a:p>
            <a:pPr indent="446088" fontAlgn="ctr"/>
            <a:r>
              <a:rPr lang="en-US" altLang="zh-CN" dirty="0" err="1"/>
              <a:t>OpenWrite</a:t>
            </a:r>
            <a:r>
              <a:rPr lang="zh-CN" altLang="zh-CN" dirty="0"/>
              <a:t>方法等价于用</a:t>
            </a:r>
            <a:r>
              <a:rPr lang="en-US" altLang="zh-CN" dirty="0"/>
              <a:t>Open</a:t>
            </a:r>
            <a:r>
              <a:rPr lang="zh-CN" altLang="zh-CN" dirty="0"/>
              <a:t>方法的</a:t>
            </a:r>
            <a:r>
              <a:rPr lang="en-US" altLang="zh-CN" dirty="0"/>
              <a:t>Write</a:t>
            </a:r>
            <a:r>
              <a:rPr lang="zh-CN" altLang="zh-CN" dirty="0"/>
              <a:t>访问权限方式打开一个已经存在的文件。例如，以写方式打开</a:t>
            </a:r>
            <a:r>
              <a:rPr lang="en-US" altLang="zh-CN" dirty="0"/>
              <a:t>C</a:t>
            </a:r>
            <a:r>
              <a:rPr lang="zh-CN" altLang="zh-CN" dirty="0"/>
              <a:t>盘根文件夹中名为</a:t>
            </a:r>
            <a:r>
              <a:rPr lang="en-US" altLang="zh-CN" dirty="0"/>
              <a:t>myfile.txt</a:t>
            </a:r>
            <a:r>
              <a:rPr lang="zh-CN" altLang="zh-CN" dirty="0"/>
              <a:t>的文件，方法如下</a:t>
            </a:r>
            <a:r>
              <a:rPr lang="zh-CN" altLang="zh-CN" dirty="0" smtClean="0"/>
              <a:t>：</a:t>
            </a:r>
            <a:endParaRPr lang="zh-CN" altLang="zh-CN" dirty="0"/>
          </a:p>
        </p:txBody>
      </p:sp>
      <p:sp>
        <p:nvSpPr>
          <p:cNvPr id="6" name="圆角矩形 5"/>
          <p:cNvSpPr/>
          <p:nvPr/>
        </p:nvSpPr>
        <p:spPr>
          <a:xfrm>
            <a:off x="1433763" y="3328838"/>
            <a:ext cx="8560842"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Stream</a:t>
            </a:r>
            <a:endParaRPr lang="zh-CN" altLang="zh-CN" dirty="0"/>
          </a:p>
          <a:p>
            <a:r>
              <a:rPr lang="en-US" altLang="zh-CN" dirty="0" err="1"/>
              <a:t>fstream</a:t>
            </a:r>
            <a:r>
              <a:rPr lang="en-US" altLang="zh-CN" dirty="0"/>
              <a:t> = </a:t>
            </a:r>
            <a:r>
              <a:rPr lang="en-US" altLang="zh-CN" dirty="0" err="1"/>
              <a:t>File.OpenWrite</a:t>
            </a:r>
            <a:r>
              <a:rPr lang="en-US" altLang="zh-CN" dirty="0"/>
              <a:t>("C:\myfile.txt" )		</a:t>
            </a:r>
            <a:endParaRPr lang="zh-CN" altLang="zh-CN" dirty="0"/>
          </a:p>
        </p:txBody>
      </p:sp>
    </p:spTree>
    <p:extLst>
      <p:ext uri="{BB962C8B-B14F-4D97-AF65-F5344CB8AC3E}">
        <p14:creationId xmlns:p14="http://schemas.microsoft.com/office/powerpoint/2010/main" val="64621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97442" y="786809"/>
            <a:ext cx="9484242" cy="1138773"/>
          </a:xfrm>
          <a:prstGeom prst="rect">
            <a:avLst/>
          </a:prstGeom>
          <a:noFill/>
        </p:spPr>
        <p:txBody>
          <a:bodyPr wrap="square" rtlCol="0">
            <a:spAutoFit/>
          </a:bodyPr>
          <a:lstStyle/>
          <a:p>
            <a:pPr indent="446088" fontAlgn="ctr"/>
            <a:r>
              <a:rPr lang="en-US" altLang="zh-CN" b="1" dirty="0"/>
              <a:t>10</a:t>
            </a:r>
            <a:r>
              <a:rPr lang="zh-CN" altLang="zh-CN" b="1" dirty="0"/>
              <a:t>）</a:t>
            </a:r>
            <a:r>
              <a:rPr lang="en-US" altLang="zh-CN" b="1" dirty="0" err="1"/>
              <a:t>AppendText</a:t>
            </a:r>
            <a:r>
              <a:rPr lang="zh-CN" altLang="zh-CN" b="1" dirty="0"/>
              <a:t>方法</a:t>
            </a:r>
          </a:p>
          <a:p>
            <a:pPr indent="446088" fontAlgn="ctr"/>
            <a:r>
              <a:rPr lang="en-US" altLang="zh-CN" dirty="0" err="1"/>
              <a:t>AppendText</a:t>
            </a:r>
            <a:r>
              <a:rPr lang="zh-CN" altLang="zh-CN" dirty="0"/>
              <a:t>方法的功能是以追加方式打开一个文本文件，可以在这个文件后追加文本，并返回一个指向该文件的</a:t>
            </a:r>
            <a:r>
              <a:rPr lang="en-US" altLang="zh-CN" dirty="0" err="1"/>
              <a:t>StreamWriter</a:t>
            </a:r>
            <a:r>
              <a:rPr lang="zh-CN" altLang="zh-CN" dirty="0"/>
              <a:t>对象。若文件不存在，则建立一个新文件并打开。调用它的语法格式如下</a:t>
            </a:r>
            <a:r>
              <a:rPr lang="zh-CN" altLang="zh-CN" dirty="0" smtClean="0"/>
              <a:t>：</a:t>
            </a:r>
            <a:endParaRPr lang="zh-CN" altLang="zh-CN" dirty="0"/>
          </a:p>
        </p:txBody>
      </p:sp>
      <p:sp>
        <p:nvSpPr>
          <p:cNvPr id="4" name="圆角矩形 3"/>
          <p:cNvSpPr/>
          <p:nvPr/>
        </p:nvSpPr>
        <p:spPr>
          <a:xfrm>
            <a:off x="1477459" y="1925582"/>
            <a:ext cx="8325760" cy="391597"/>
          </a:xfrm>
          <a:prstGeom prst="roundRect">
            <a:avLst/>
          </a:prstGeom>
          <a:solidFill>
            <a:schemeClr val="accent5">
              <a:lumMod val="40000"/>
              <a:lumOff val="60000"/>
            </a:schemeClr>
          </a:solidFill>
        </p:spPr>
        <p:txBody>
          <a:bodyPr wrap="square">
            <a:spAutoFit/>
          </a:bodyPr>
          <a:lstStyle/>
          <a:p>
            <a:r>
              <a:rPr lang="en-US" altLang="zh-CN" dirty="0" err="1"/>
              <a:t>File.AppendText</a:t>
            </a:r>
            <a:r>
              <a:rPr lang="en-US" altLang="zh-CN" dirty="0"/>
              <a:t>( path)</a:t>
            </a:r>
            <a:endParaRPr lang="zh-CN" altLang="zh-CN" dirty="0"/>
          </a:p>
        </p:txBody>
      </p:sp>
      <p:sp>
        <p:nvSpPr>
          <p:cNvPr id="5" name="TextBox 4"/>
          <p:cNvSpPr txBox="1"/>
          <p:nvPr/>
        </p:nvSpPr>
        <p:spPr>
          <a:xfrm>
            <a:off x="1318437" y="2424223"/>
            <a:ext cx="8963247" cy="615553"/>
          </a:xfrm>
          <a:prstGeom prst="rect">
            <a:avLst/>
          </a:prstGeom>
          <a:noFill/>
        </p:spPr>
        <p:txBody>
          <a:bodyPr wrap="square" rtlCol="0">
            <a:spAutoFit/>
          </a:bodyPr>
          <a:lstStyle/>
          <a:p>
            <a:pPr fontAlgn="ctr"/>
            <a:r>
              <a:rPr lang="zh-CN" altLang="zh-CN" dirty="0"/>
              <a:t>其中，</a:t>
            </a:r>
            <a:r>
              <a:rPr lang="en-US" altLang="zh-CN" dirty="0"/>
              <a:t>path</a:t>
            </a:r>
            <a:r>
              <a:rPr lang="zh-CN" altLang="zh-CN" dirty="0"/>
              <a:t>是</a:t>
            </a:r>
            <a:r>
              <a:rPr lang="en-US" altLang="zh-CN" dirty="0"/>
              <a:t>String</a:t>
            </a:r>
            <a:r>
              <a:rPr lang="zh-CN" altLang="zh-CN" dirty="0"/>
              <a:t>类型，代表要打开文件的完整路径，绝对路径和相对路径均可。</a:t>
            </a:r>
          </a:p>
          <a:p>
            <a:pPr fontAlgn="ctr"/>
            <a:r>
              <a:rPr lang="zh-CN" altLang="zh-CN" dirty="0"/>
              <a:t>例如，以追加方式打开</a:t>
            </a:r>
            <a:r>
              <a:rPr lang="en-US" altLang="zh-CN" dirty="0"/>
              <a:t>C</a:t>
            </a:r>
            <a:r>
              <a:rPr lang="zh-CN" altLang="zh-CN" dirty="0"/>
              <a:t>盘根文件夹中名为</a:t>
            </a:r>
            <a:r>
              <a:rPr lang="en-US" altLang="zh-CN" dirty="0"/>
              <a:t>myfile.txt</a:t>
            </a:r>
            <a:r>
              <a:rPr lang="zh-CN" altLang="zh-CN" dirty="0"/>
              <a:t>的文本文件，方法如下</a:t>
            </a:r>
            <a:r>
              <a:rPr lang="zh-CN" altLang="zh-CN" dirty="0" smtClean="0"/>
              <a:t>：</a:t>
            </a:r>
            <a:endParaRPr lang="zh-CN" altLang="zh-CN" dirty="0"/>
          </a:p>
        </p:txBody>
      </p:sp>
      <p:sp>
        <p:nvSpPr>
          <p:cNvPr id="6" name="圆角矩形 5"/>
          <p:cNvSpPr/>
          <p:nvPr/>
        </p:nvSpPr>
        <p:spPr>
          <a:xfrm>
            <a:off x="1456193" y="3039776"/>
            <a:ext cx="8325760"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fsw</a:t>
            </a:r>
            <a:r>
              <a:rPr lang="en-US" altLang="zh-CN" dirty="0"/>
              <a:t>  As  </a:t>
            </a:r>
            <a:r>
              <a:rPr lang="en-US" altLang="zh-CN" dirty="0" err="1"/>
              <a:t>StreamWriter</a:t>
            </a:r>
            <a:endParaRPr lang="zh-CN" altLang="zh-CN" dirty="0"/>
          </a:p>
          <a:p>
            <a:r>
              <a:rPr lang="en-US" altLang="zh-CN" dirty="0" err="1"/>
              <a:t>fsw</a:t>
            </a:r>
            <a:r>
              <a:rPr lang="en-US" altLang="zh-CN" dirty="0"/>
              <a:t> = </a:t>
            </a:r>
            <a:r>
              <a:rPr lang="en-US" altLang="zh-CN" dirty="0" err="1"/>
              <a:t>File.AppendText</a:t>
            </a:r>
            <a:r>
              <a:rPr lang="en-US" altLang="zh-CN" dirty="0"/>
              <a:t>("C:\myfile.txt" )		</a:t>
            </a:r>
            <a:endParaRPr lang="zh-CN" altLang="zh-CN" dirty="0"/>
          </a:p>
        </p:txBody>
      </p:sp>
    </p:spTree>
    <p:extLst>
      <p:ext uri="{BB962C8B-B14F-4D97-AF65-F5344CB8AC3E}">
        <p14:creationId xmlns:p14="http://schemas.microsoft.com/office/powerpoint/2010/main" val="313325134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File</a:t>
            </a:r>
            <a:r>
              <a:rPr lang="zh-CN" altLang="zh-CN" dirty="0"/>
              <a:t>类</a:t>
            </a:r>
          </a:p>
        </p:txBody>
      </p:sp>
      <p:sp>
        <p:nvSpPr>
          <p:cNvPr id="3" name="TextBox 2"/>
          <p:cNvSpPr txBox="1"/>
          <p:nvPr/>
        </p:nvSpPr>
        <p:spPr>
          <a:xfrm>
            <a:off x="754912" y="850605"/>
            <a:ext cx="9675628" cy="877163"/>
          </a:xfrm>
          <a:prstGeom prst="rect">
            <a:avLst/>
          </a:prstGeom>
          <a:noFill/>
        </p:spPr>
        <p:txBody>
          <a:bodyPr wrap="square" rtlCol="0">
            <a:spAutoFit/>
          </a:bodyPr>
          <a:lstStyle/>
          <a:p>
            <a:pPr indent="446088" fontAlgn="ctr"/>
            <a:r>
              <a:rPr lang="en-US" altLang="zh-CN" b="1" dirty="0"/>
              <a:t>11</a:t>
            </a:r>
            <a:r>
              <a:rPr lang="zh-CN" altLang="zh-CN" b="1" dirty="0"/>
              <a:t>）</a:t>
            </a:r>
            <a:r>
              <a:rPr lang="en-US" altLang="zh-CN" b="1" dirty="0" err="1"/>
              <a:t>OpenText</a:t>
            </a:r>
            <a:r>
              <a:rPr lang="zh-CN" altLang="zh-CN" b="1" dirty="0"/>
              <a:t>方法</a:t>
            </a:r>
          </a:p>
          <a:p>
            <a:pPr indent="446088" fontAlgn="ctr"/>
            <a:r>
              <a:rPr lang="en-US" altLang="zh-CN" dirty="0" err="1"/>
              <a:t>OpenText</a:t>
            </a:r>
            <a:r>
              <a:rPr lang="zh-CN" altLang="zh-CN" dirty="0"/>
              <a:t>方法的功能是以读方式打开一个已经存在的文本文件，并返回一个指向该文件的</a:t>
            </a:r>
            <a:r>
              <a:rPr lang="en-US" altLang="zh-CN" dirty="0" err="1"/>
              <a:t>StreamReader</a:t>
            </a:r>
            <a:r>
              <a:rPr lang="zh-CN" altLang="zh-CN" dirty="0"/>
              <a:t>对象。若文件不存在，则产生异常。调用它的语法格式如下</a:t>
            </a:r>
            <a:r>
              <a:rPr lang="zh-CN" altLang="zh-CN" dirty="0" smtClean="0"/>
              <a:t>：</a:t>
            </a:r>
            <a:endParaRPr lang="zh-CN" altLang="zh-CN" dirty="0"/>
          </a:p>
        </p:txBody>
      </p:sp>
      <p:sp>
        <p:nvSpPr>
          <p:cNvPr id="4" name="圆角矩形 3"/>
          <p:cNvSpPr/>
          <p:nvPr/>
        </p:nvSpPr>
        <p:spPr>
          <a:xfrm>
            <a:off x="1499678" y="1741043"/>
            <a:ext cx="8484294" cy="391597"/>
          </a:xfrm>
          <a:prstGeom prst="roundRect">
            <a:avLst/>
          </a:prstGeom>
          <a:solidFill>
            <a:schemeClr val="accent5">
              <a:lumMod val="40000"/>
              <a:lumOff val="60000"/>
            </a:schemeClr>
          </a:solidFill>
        </p:spPr>
        <p:txBody>
          <a:bodyPr wrap="square">
            <a:spAutoFit/>
          </a:bodyPr>
          <a:lstStyle/>
          <a:p>
            <a:r>
              <a:rPr lang="en-US" altLang="zh-CN" dirty="0" err="1"/>
              <a:t>File.OpenText</a:t>
            </a:r>
            <a:r>
              <a:rPr lang="en-US" altLang="zh-CN" dirty="0"/>
              <a:t>( path)</a:t>
            </a:r>
            <a:endParaRPr lang="zh-CN" altLang="zh-CN" dirty="0"/>
          </a:p>
        </p:txBody>
      </p:sp>
      <p:sp>
        <p:nvSpPr>
          <p:cNvPr id="5" name="矩形 4"/>
          <p:cNvSpPr/>
          <p:nvPr/>
        </p:nvSpPr>
        <p:spPr>
          <a:xfrm>
            <a:off x="1393353" y="2284901"/>
            <a:ext cx="8229113" cy="615553"/>
          </a:xfrm>
          <a:prstGeom prst="rect">
            <a:avLst/>
          </a:prstGeom>
        </p:spPr>
        <p:txBody>
          <a:bodyPr wrap="square">
            <a:spAutoFit/>
          </a:bodyPr>
          <a:lstStyle/>
          <a:p>
            <a:pPr fontAlgn="ctr"/>
            <a:r>
              <a:rPr lang="zh-CN" altLang="zh-CN" dirty="0"/>
              <a:t>其中，</a:t>
            </a:r>
            <a:r>
              <a:rPr lang="en-US" altLang="zh-CN" dirty="0"/>
              <a:t>path</a:t>
            </a:r>
            <a:r>
              <a:rPr lang="zh-CN" altLang="zh-CN" dirty="0"/>
              <a:t>是</a:t>
            </a:r>
            <a:r>
              <a:rPr lang="en-US" altLang="zh-CN" dirty="0"/>
              <a:t>String</a:t>
            </a:r>
            <a:r>
              <a:rPr lang="zh-CN" altLang="zh-CN" dirty="0"/>
              <a:t>类型，代表要打开文件的完整路径，绝对路径和相对路径均可。</a:t>
            </a:r>
          </a:p>
          <a:p>
            <a:pPr fontAlgn="ctr"/>
            <a:r>
              <a:rPr lang="zh-CN" altLang="zh-CN" dirty="0"/>
              <a:t>例如，以读方式打开</a:t>
            </a:r>
            <a:r>
              <a:rPr lang="en-US" altLang="zh-CN" dirty="0"/>
              <a:t>C</a:t>
            </a:r>
            <a:r>
              <a:rPr lang="zh-CN" altLang="zh-CN" dirty="0"/>
              <a:t>盘根文件夹中名为</a:t>
            </a:r>
            <a:r>
              <a:rPr lang="en-US" altLang="zh-CN" dirty="0"/>
              <a:t>myfile.txt</a:t>
            </a:r>
            <a:r>
              <a:rPr lang="zh-CN" altLang="zh-CN" dirty="0"/>
              <a:t>的文本文件，方法如下：</a:t>
            </a:r>
          </a:p>
        </p:txBody>
      </p:sp>
      <p:sp>
        <p:nvSpPr>
          <p:cNvPr id="6" name="圆角矩形 5"/>
          <p:cNvSpPr/>
          <p:nvPr/>
        </p:nvSpPr>
        <p:spPr>
          <a:xfrm>
            <a:off x="1499678" y="2900454"/>
            <a:ext cx="8484294" cy="68103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fsr</a:t>
            </a:r>
            <a:r>
              <a:rPr lang="en-US" altLang="zh-CN" dirty="0"/>
              <a:t>  As  </a:t>
            </a:r>
            <a:r>
              <a:rPr lang="en-US" altLang="zh-CN" dirty="0" err="1"/>
              <a:t>StreamReader</a:t>
            </a:r>
            <a:endParaRPr lang="zh-CN" altLang="zh-CN" dirty="0"/>
          </a:p>
          <a:p>
            <a:r>
              <a:rPr lang="en-US" altLang="zh-CN" dirty="0" err="1"/>
              <a:t>fsr</a:t>
            </a:r>
            <a:r>
              <a:rPr lang="en-US" altLang="zh-CN" dirty="0"/>
              <a:t> = </a:t>
            </a:r>
            <a:r>
              <a:rPr lang="en-US" altLang="zh-CN" dirty="0" err="1"/>
              <a:t>File.OpenText</a:t>
            </a:r>
            <a:r>
              <a:rPr lang="en-US" altLang="zh-CN" dirty="0"/>
              <a:t>("C:\myfile.txt" )		</a:t>
            </a:r>
            <a:endParaRPr lang="zh-CN" altLang="zh-CN" dirty="0"/>
          </a:p>
        </p:txBody>
      </p:sp>
    </p:spTree>
    <p:extLst>
      <p:ext uri="{BB962C8B-B14F-4D97-AF65-F5344CB8AC3E}">
        <p14:creationId xmlns:p14="http://schemas.microsoft.com/office/powerpoint/2010/main" val="200828347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02</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44434" y="2335628"/>
            <a:ext cx="2432396" cy="859626"/>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System.IO</a:t>
            </a:r>
            <a:r>
              <a:rPr lang="zh-CN" altLang="zh-CN" dirty="0"/>
              <a:t>名称空间的功能</a:t>
            </a:r>
            <a:endParaRPr lang="zh-CN" altLang="en-US" dirty="0"/>
          </a:p>
        </p:txBody>
      </p:sp>
      <p:cxnSp>
        <p:nvCxnSpPr>
          <p:cNvPr id="11" name="直接连接符 10"/>
          <p:cNvCxnSpPr/>
          <p:nvPr/>
        </p:nvCxnSpPr>
        <p:spPr>
          <a:xfrm>
            <a:off x="5305465" y="3195254"/>
            <a:ext cx="2282299"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66551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FileInfo</a:t>
            </a:r>
            <a:r>
              <a:rPr lang="zh-CN" altLang="zh-CN" dirty="0"/>
              <a:t>类</a:t>
            </a:r>
          </a:p>
        </p:txBody>
      </p:sp>
      <p:sp>
        <p:nvSpPr>
          <p:cNvPr id="3" name="矩形 2"/>
          <p:cNvSpPr/>
          <p:nvPr/>
        </p:nvSpPr>
        <p:spPr>
          <a:xfrm>
            <a:off x="1215841" y="815067"/>
            <a:ext cx="8045117" cy="353943"/>
          </a:xfrm>
          <a:prstGeom prst="rect">
            <a:avLst/>
          </a:prstGeom>
        </p:spPr>
        <p:txBody>
          <a:bodyPr wrap="square">
            <a:spAutoFit/>
          </a:bodyPr>
          <a:lstStyle/>
          <a:p>
            <a:pPr fontAlgn="ctr"/>
            <a:r>
              <a:rPr lang="zh-CN" altLang="zh-CN" dirty="0"/>
              <a:t>创建</a:t>
            </a:r>
            <a:r>
              <a:rPr lang="en-US" altLang="zh-CN" dirty="0" err="1"/>
              <a:t>FileInfo</a:t>
            </a:r>
            <a:r>
              <a:rPr lang="zh-CN" altLang="zh-CN" dirty="0"/>
              <a:t>对象的一个实例是通过调用它的构造函数来实现的，其语法格式如下：</a:t>
            </a:r>
          </a:p>
        </p:txBody>
      </p:sp>
      <p:sp>
        <p:nvSpPr>
          <p:cNvPr id="4" name="圆角矩形 3"/>
          <p:cNvSpPr/>
          <p:nvPr/>
        </p:nvSpPr>
        <p:spPr>
          <a:xfrm>
            <a:off x="1440928" y="1171652"/>
            <a:ext cx="8330393" cy="391597"/>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As New </a:t>
            </a:r>
            <a:r>
              <a:rPr lang="en-US" altLang="zh-CN" dirty="0" err="1"/>
              <a:t>FileInfo</a:t>
            </a:r>
            <a:r>
              <a:rPr lang="en-US" altLang="zh-CN" dirty="0"/>
              <a:t> ( path )</a:t>
            </a:r>
            <a:endParaRPr lang="zh-CN" altLang="zh-CN" dirty="0"/>
          </a:p>
        </p:txBody>
      </p:sp>
      <p:sp>
        <p:nvSpPr>
          <p:cNvPr id="5" name="TextBox 4"/>
          <p:cNvSpPr txBox="1"/>
          <p:nvPr/>
        </p:nvSpPr>
        <p:spPr>
          <a:xfrm>
            <a:off x="1329070" y="1679944"/>
            <a:ext cx="7708604" cy="1138773"/>
          </a:xfrm>
          <a:prstGeom prst="rect">
            <a:avLst/>
          </a:prstGeom>
          <a:noFill/>
        </p:spPr>
        <p:txBody>
          <a:bodyPr wrap="square" rtlCol="0">
            <a:spAutoFit/>
          </a:bodyPr>
          <a:lstStyle/>
          <a:p>
            <a:pPr fontAlgn="ctr"/>
            <a:r>
              <a:rPr lang="zh-CN" altLang="zh-CN" dirty="0"/>
              <a:t>其中：</a:t>
            </a:r>
          </a:p>
          <a:p>
            <a:pPr fontAlgn="ctr"/>
            <a:r>
              <a:rPr lang="zh-CN" altLang="zh-CN" dirty="0"/>
              <a:t>（</a:t>
            </a:r>
            <a:r>
              <a:rPr lang="en-US" altLang="zh-CN" dirty="0"/>
              <a:t>1</a:t>
            </a:r>
            <a:r>
              <a:rPr lang="zh-CN" altLang="zh-CN" dirty="0"/>
              <a:t>）对象名，代表要创建的</a:t>
            </a:r>
            <a:r>
              <a:rPr lang="en-US" altLang="zh-CN" dirty="0" err="1"/>
              <a:t>FileInfo</a:t>
            </a:r>
            <a:r>
              <a:rPr lang="zh-CN" altLang="zh-CN" dirty="0"/>
              <a:t>对象的名称。</a:t>
            </a:r>
          </a:p>
          <a:p>
            <a:pPr fontAlgn="ctr"/>
            <a:r>
              <a:rPr lang="zh-CN" altLang="zh-CN" dirty="0"/>
              <a:t>（</a:t>
            </a:r>
            <a:r>
              <a:rPr lang="en-US" altLang="zh-CN" dirty="0"/>
              <a:t>2</a:t>
            </a:r>
            <a:r>
              <a:rPr lang="zh-CN" altLang="zh-CN" dirty="0"/>
              <a:t>）</a:t>
            </a:r>
            <a:r>
              <a:rPr lang="en-US" altLang="zh-CN" dirty="0"/>
              <a:t>path</a:t>
            </a:r>
            <a:r>
              <a:rPr lang="zh-CN" altLang="zh-CN" dirty="0"/>
              <a:t>，</a:t>
            </a:r>
            <a:r>
              <a:rPr lang="en-US" altLang="zh-CN" dirty="0"/>
              <a:t>String</a:t>
            </a:r>
            <a:r>
              <a:rPr lang="zh-CN" altLang="zh-CN" dirty="0"/>
              <a:t>类型，代表指定的完整文件名。</a:t>
            </a:r>
          </a:p>
          <a:p>
            <a:pPr fontAlgn="ctr"/>
            <a:r>
              <a:rPr lang="zh-CN" altLang="zh-CN" dirty="0"/>
              <a:t>例如，下面语句创建了一个关于</a:t>
            </a:r>
            <a:r>
              <a:rPr lang="en-US" altLang="zh-CN" dirty="0"/>
              <a:t>C</a:t>
            </a:r>
            <a:r>
              <a:rPr lang="zh-CN" altLang="zh-CN" dirty="0"/>
              <a:t>盘根文件夹中</a:t>
            </a:r>
            <a:r>
              <a:rPr lang="en-US" altLang="zh-CN" dirty="0"/>
              <a:t>myFile.txt</a:t>
            </a:r>
            <a:r>
              <a:rPr lang="zh-CN" altLang="zh-CN" dirty="0"/>
              <a:t>文件的</a:t>
            </a:r>
            <a:r>
              <a:rPr lang="en-US" altLang="zh-CN" dirty="0" err="1"/>
              <a:t>FileInfo</a:t>
            </a:r>
            <a:r>
              <a:rPr lang="zh-CN" altLang="zh-CN" dirty="0"/>
              <a:t>对象</a:t>
            </a:r>
            <a:r>
              <a:rPr lang="zh-CN" altLang="zh-CN" dirty="0" smtClean="0"/>
              <a:t>：</a:t>
            </a:r>
            <a:endParaRPr lang="zh-CN" altLang="zh-CN" dirty="0"/>
          </a:p>
        </p:txBody>
      </p:sp>
      <p:sp>
        <p:nvSpPr>
          <p:cNvPr id="6" name="圆角矩形 5"/>
          <p:cNvSpPr/>
          <p:nvPr/>
        </p:nvSpPr>
        <p:spPr>
          <a:xfrm>
            <a:off x="1440927" y="2807366"/>
            <a:ext cx="8330393" cy="391597"/>
          </a:xfrm>
          <a:prstGeom prst="roundRect">
            <a:avLst/>
          </a:prstGeom>
          <a:solidFill>
            <a:schemeClr val="accent5">
              <a:lumMod val="40000"/>
              <a:lumOff val="60000"/>
            </a:schemeClr>
          </a:solidFill>
        </p:spPr>
        <p:txBody>
          <a:bodyPr wrap="square">
            <a:spAutoFit/>
          </a:bodyPr>
          <a:lstStyle/>
          <a:p>
            <a:r>
              <a:rPr lang="en-US" altLang="zh-CN" dirty="0"/>
              <a:t>Dim  fi  As  New  </a:t>
            </a:r>
            <a:r>
              <a:rPr lang="en-US" altLang="zh-CN" dirty="0" err="1"/>
              <a:t>FileInfo</a:t>
            </a:r>
            <a:r>
              <a:rPr lang="zh-CN" altLang="zh-CN" dirty="0"/>
              <a:t>（</a:t>
            </a:r>
            <a:r>
              <a:rPr lang="en-US" altLang="zh-CN" dirty="0"/>
              <a:t>"C:\myFile.txt"</a:t>
            </a:r>
            <a:r>
              <a:rPr lang="zh-CN" altLang="zh-CN" dirty="0"/>
              <a:t>）</a:t>
            </a:r>
          </a:p>
        </p:txBody>
      </p:sp>
      <p:sp>
        <p:nvSpPr>
          <p:cNvPr id="7" name="TextBox 6"/>
          <p:cNvSpPr txBox="1"/>
          <p:nvPr/>
        </p:nvSpPr>
        <p:spPr>
          <a:xfrm>
            <a:off x="946298" y="3391786"/>
            <a:ext cx="9335386" cy="2446824"/>
          </a:xfrm>
          <a:prstGeom prst="rect">
            <a:avLst/>
          </a:prstGeom>
          <a:noFill/>
        </p:spPr>
        <p:txBody>
          <a:bodyPr wrap="square" rtlCol="0">
            <a:spAutoFit/>
          </a:bodyPr>
          <a:lstStyle/>
          <a:p>
            <a:pPr indent="446088" fontAlgn="ctr"/>
            <a:r>
              <a:rPr lang="en-US" altLang="zh-CN" b="1" dirty="0"/>
              <a:t>1</a:t>
            </a:r>
            <a:r>
              <a:rPr lang="zh-CN" altLang="zh-CN" b="1" dirty="0"/>
              <a:t>）</a:t>
            </a:r>
            <a:r>
              <a:rPr lang="en-US" altLang="zh-CN" b="1" dirty="0"/>
              <a:t>Length</a:t>
            </a:r>
            <a:r>
              <a:rPr lang="zh-CN" altLang="zh-CN" b="1" dirty="0"/>
              <a:t>属性</a:t>
            </a:r>
          </a:p>
          <a:p>
            <a:pPr indent="446088" fontAlgn="ctr"/>
            <a:r>
              <a:rPr lang="en-US" altLang="zh-CN" dirty="0"/>
              <a:t>Length</a:t>
            </a:r>
            <a:r>
              <a:rPr lang="zh-CN" altLang="zh-CN" dirty="0"/>
              <a:t>属性返回以字节为单位的文件大小，返回结果为</a:t>
            </a:r>
            <a:r>
              <a:rPr lang="en-US" altLang="zh-CN" dirty="0"/>
              <a:t>Long</a:t>
            </a:r>
            <a:r>
              <a:rPr lang="zh-CN" altLang="zh-CN" dirty="0"/>
              <a:t>类型。</a:t>
            </a:r>
            <a:r>
              <a:rPr lang="en-US" altLang="zh-CN" dirty="0"/>
              <a:t>File</a:t>
            </a:r>
            <a:r>
              <a:rPr lang="zh-CN" altLang="zh-CN" dirty="0"/>
              <a:t>类没有提供类似的属性或方法。</a:t>
            </a:r>
          </a:p>
          <a:p>
            <a:pPr indent="446088" fontAlgn="ctr"/>
            <a:r>
              <a:rPr lang="en-US" altLang="zh-CN" b="1" dirty="0"/>
              <a:t>2</a:t>
            </a:r>
            <a:r>
              <a:rPr lang="zh-CN" altLang="zh-CN" b="1" dirty="0"/>
              <a:t>）</a:t>
            </a:r>
            <a:r>
              <a:rPr lang="en-US" altLang="zh-CN" b="1" dirty="0" err="1"/>
              <a:t>CreationTime</a:t>
            </a:r>
            <a:r>
              <a:rPr lang="zh-CN" altLang="zh-CN" b="1" dirty="0"/>
              <a:t>、</a:t>
            </a:r>
            <a:r>
              <a:rPr lang="en-US" altLang="zh-CN" b="1" dirty="0" err="1"/>
              <a:t>LastAccessTime</a:t>
            </a:r>
            <a:r>
              <a:rPr lang="zh-CN" altLang="zh-CN" b="1" dirty="0"/>
              <a:t>、</a:t>
            </a:r>
            <a:r>
              <a:rPr lang="en-US" altLang="zh-CN" b="1" dirty="0" err="1"/>
              <a:t>LastWriteTime</a:t>
            </a:r>
            <a:r>
              <a:rPr lang="zh-CN" altLang="zh-CN" b="1" dirty="0"/>
              <a:t>属性</a:t>
            </a:r>
          </a:p>
          <a:p>
            <a:pPr indent="446088" fontAlgn="ctr"/>
            <a:r>
              <a:rPr lang="en-US" altLang="zh-CN" dirty="0" err="1"/>
              <a:t>CreationTime</a:t>
            </a:r>
            <a:r>
              <a:rPr lang="zh-CN" altLang="zh-CN" dirty="0"/>
              <a:t>属性返回文件建立的时间，</a:t>
            </a:r>
            <a:r>
              <a:rPr lang="en-US" altLang="zh-CN" dirty="0" err="1"/>
              <a:t>LastAccessTime</a:t>
            </a:r>
            <a:r>
              <a:rPr lang="zh-CN" altLang="zh-CN" dirty="0"/>
              <a:t>属性返回文件最后一次访问的时间，</a:t>
            </a:r>
            <a:r>
              <a:rPr lang="en-US" altLang="zh-CN" dirty="0" err="1"/>
              <a:t>LastWriteTime</a:t>
            </a:r>
            <a:r>
              <a:rPr lang="zh-CN" altLang="zh-CN" dirty="0"/>
              <a:t>属性返回文件最后一次修改的时间</a:t>
            </a:r>
            <a:r>
              <a:rPr lang="zh-CN" altLang="zh-CN" dirty="0" smtClean="0"/>
              <a:t>。</a:t>
            </a:r>
            <a:endParaRPr lang="en-US" altLang="zh-CN" dirty="0" smtClean="0"/>
          </a:p>
          <a:p>
            <a:pPr indent="446088" fontAlgn="ctr"/>
            <a:r>
              <a:rPr lang="en-US" altLang="zh-CN" b="1" dirty="0"/>
              <a:t>3</a:t>
            </a:r>
            <a:r>
              <a:rPr lang="zh-CN" altLang="zh-CN" b="1" dirty="0"/>
              <a:t>）</a:t>
            </a:r>
            <a:r>
              <a:rPr lang="en-US" altLang="zh-CN" b="1" dirty="0"/>
              <a:t>Name</a:t>
            </a:r>
            <a:r>
              <a:rPr lang="zh-CN" altLang="zh-CN" b="1" dirty="0"/>
              <a:t>、</a:t>
            </a:r>
            <a:r>
              <a:rPr lang="en-US" altLang="zh-CN" b="1" dirty="0" err="1"/>
              <a:t>FullName</a:t>
            </a:r>
            <a:r>
              <a:rPr lang="zh-CN" altLang="zh-CN" b="1" dirty="0"/>
              <a:t>、</a:t>
            </a:r>
            <a:r>
              <a:rPr lang="en-US" altLang="zh-CN" b="1" dirty="0"/>
              <a:t>Extension</a:t>
            </a:r>
            <a:r>
              <a:rPr lang="zh-CN" altLang="zh-CN" b="1" dirty="0"/>
              <a:t>属性</a:t>
            </a:r>
          </a:p>
          <a:p>
            <a:pPr indent="446088" fontAlgn="ctr"/>
            <a:r>
              <a:rPr lang="en-US" altLang="zh-CN" dirty="0"/>
              <a:t>Name</a:t>
            </a:r>
            <a:r>
              <a:rPr lang="zh-CN" altLang="zh-CN" dirty="0"/>
              <a:t>属性返回文件名，</a:t>
            </a:r>
            <a:r>
              <a:rPr lang="en-US" altLang="zh-CN" dirty="0" err="1"/>
              <a:t>FullName</a:t>
            </a:r>
            <a:r>
              <a:rPr lang="zh-CN" altLang="zh-CN" dirty="0"/>
              <a:t>属性返回完整文件名（包括全路径），</a:t>
            </a:r>
            <a:r>
              <a:rPr lang="en-US" altLang="zh-CN" dirty="0"/>
              <a:t>Extension</a:t>
            </a:r>
            <a:r>
              <a:rPr lang="zh-CN" altLang="zh-CN" dirty="0"/>
              <a:t>属性返回文件的扩展名，</a:t>
            </a:r>
            <a:r>
              <a:rPr lang="en-US" altLang="zh-CN" dirty="0"/>
              <a:t>3</a:t>
            </a:r>
            <a:r>
              <a:rPr lang="zh-CN" altLang="zh-CN" dirty="0"/>
              <a:t>个属性值都是</a:t>
            </a:r>
            <a:r>
              <a:rPr lang="en-US" altLang="zh-CN" dirty="0"/>
              <a:t>String</a:t>
            </a:r>
            <a:r>
              <a:rPr lang="zh-CN" altLang="zh-CN" dirty="0"/>
              <a:t>类型</a:t>
            </a:r>
            <a:r>
              <a:rPr lang="zh-CN" altLang="zh-CN" dirty="0" smtClean="0"/>
              <a:t>。</a:t>
            </a:r>
            <a:endParaRPr lang="zh-CN" altLang="zh-CN" dirty="0"/>
          </a:p>
        </p:txBody>
      </p:sp>
    </p:spTree>
    <p:extLst>
      <p:ext uri="{BB962C8B-B14F-4D97-AF65-F5344CB8AC3E}">
        <p14:creationId xmlns:p14="http://schemas.microsoft.com/office/powerpoint/2010/main" val="2870606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FileInfo</a:t>
            </a:r>
            <a:r>
              <a:rPr lang="zh-CN" altLang="zh-CN" dirty="0"/>
              <a:t>类</a:t>
            </a:r>
          </a:p>
        </p:txBody>
      </p:sp>
      <p:sp>
        <p:nvSpPr>
          <p:cNvPr id="3" name="TextBox 2"/>
          <p:cNvSpPr txBox="1"/>
          <p:nvPr/>
        </p:nvSpPr>
        <p:spPr>
          <a:xfrm>
            <a:off x="914400" y="829340"/>
            <a:ext cx="9622465" cy="877163"/>
          </a:xfrm>
          <a:prstGeom prst="rect">
            <a:avLst/>
          </a:prstGeom>
          <a:noFill/>
        </p:spPr>
        <p:txBody>
          <a:bodyPr wrap="square" rtlCol="0">
            <a:spAutoFit/>
          </a:bodyPr>
          <a:lstStyle/>
          <a:p>
            <a:pPr indent="446088" fontAlgn="ctr"/>
            <a:r>
              <a:rPr lang="en-US" altLang="zh-CN" b="1" dirty="0"/>
              <a:t>4</a:t>
            </a:r>
            <a:r>
              <a:rPr lang="zh-CN" altLang="zh-CN" b="1" dirty="0"/>
              <a:t>）</a:t>
            </a:r>
            <a:r>
              <a:rPr lang="en-US" altLang="zh-CN" b="1" dirty="0" err="1"/>
              <a:t>CopyTo</a:t>
            </a:r>
            <a:r>
              <a:rPr lang="zh-CN" altLang="zh-CN" b="1" dirty="0"/>
              <a:t>和</a:t>
            </a:r>
            <a:r>
              <a:rPr lang="en-US" altLang="zh-CN" b="1" dirty="0" err="1"/>
              <a:t>MoveTo</a:t>
            </a:r>
            <a:r>
              <a:rPr lang="zh-CN" altLang="zh-CN" b="1" dirty="0"/>
              <a:t>方法</a:t>
            </a:r>
          </a:p>
          <a:p>
            <a:pPr indent="446088" fontAlgn="ctr"/>
            <a:r>
              <a:rPr lang="zh-CN" altLang="zh-CN" dirty="0"/>
              <a:t>这两个方法的功能分别是复制和移动当前</a:t>
            </a:r>
            <a:r>
              <a:rPr lang="en-US" altLang="zh-CN" dirty="0" err="1"/>
              <a:t>FileInfo</a:t>
            </a:r>
            <a:r>
              <a:rPr lang="zh-CN" altLang="zh-CN" dirty="0"/>
              <a:t>实例所代表的文件，类似于</a:t>
            </a:r>
            <a:r>
              <a:rPr lang="en-US" altLang="zh-CN" dirty="0"/>
              <a:t>File</a:t>
            </a:r>
            <a:r>
              <a:rPr lang="zh-CN" altLang="zh-CN" dirty="0"/>
              <a:t>类的</a:t>
            </a:r>
            <a:r>
              <a:rPr lang="en-US" altLang="zh-CN" dirty="0"/>
              <a:t>Copy</a:t>
            </a:r>
            <a:r>
              <a:rPr lang="zh-CN" altLang="zh-CN" dirty="0"/>
              <a:t>和</a:t>
            </a:r>
            <a:r>
              <a:rPr lang="en-US" altLang="zh-CN" dirty="0"/>
              <a:t>Move</a:t>
            </a:r>
            <a:r>
              <a:rPr lang="zh-CN" altLang="zh-CN" dirty="0"/>
              <a:t>方法。</a:t>
            </a:r>
            <a:r>
              <a:rPr lang="en-US" altLang="zh-CN" dirty="0" err="1"/>
              <a:t>CopyTo</a:t>
            </a:r>
            <a:r>
              <a:rPr lang="zh-CN" altLang="zh-CN" dirty="0"/>
              <a:t>方法会返回一个</a:t>
            </a:r>
            <a:r>
              <a:rPr lang="en-US" altLang="zh-CN" dirty="0" err="1"/>
              <a:t>FileInfo</a:t>
            </a:r>
            <a:r>
              <a:rPr lang="zh-CN" altLang="zh-CN" dirty="0"/>
              <a:t>对象，代表目标文件。调用的语法格式如下</a:t>
            </a:r>
            <a:r>
              <a:rPr lang="zh-CN" altLang="zh-CN" dirty="0" smtClean="0"/>
              <a:t>：</a:t>
            </a:r>
            <a:endParaRPr lang="zh-CN" altLang="zh-CN" dirty="0"/>
          </a:p>
        </p:txBody>
      </p:sp>
      <p:sp>
        <p:nvSpPr>
          <p:cNvPr id="4" name="圆角矩形 3"/>
          <p:cNvSpPr/>
          <p:nvPr/>
        </p:nvSpPr>
        <p:spPr>
          <a:xfrm>
            <a:off x="1673041" y="1793262"/>
            <a:ext cx="8321564" cy="681038"/>
          </a:xfrm>
          <a:prstGeom prst="roundRect">
            <a:avLst/>
          </a:prstGeom>
          <a:solidFill>
            <a:schemeClr val="accent5">
              <a:lumMod val="40000"/>
              <a:lumOff val="60000"/>
            </a:schemeClr>
          </a:solidFill>
        </p:spPr>
        <p:txBody>
          <a:bodyPr wrap="square">
            <a:spAutoFit/>
          </a:bodyPr>
          <a:lstStyle/>
          <a:p>
            <a:r>
              <a:rPr lang="en-US" altLang="zh-CN" dirty="0" err="1"/>
              <a:t>FileInfo</a:t>
            </a:r>
            <a:r>
              <a:rPr lang="zh-CN" altLang="zh-CN" dirty="0"/>
              <a:t>对象名</a:t>
            </a:r>
            <a:r>
              <a:rPr lang="en-US" altLang="zh-CN" dirty="0"/>
              <a:t>.</a:t>
            </a:r>
            <a:r>
              <a:rPr lang="en-US" altLang="zh-CN" dirty="0" err="1"/>
              <a:t>CopyTo</a:t>
            </a:r>
            <a:r>
              <a:rPr lang="en-US" altLang="zh-CN" dirty="0"/>
              <a:t>( path, force)</a:t>
            </a:r>
            <a:endParaRPr lang="zh-CN" altLang="zh-CN" dirty="0"/>
          </a:p>
          <a:p>
            <a:r>
              <a:rPr lang="en-US" altLang="zh-CN" dirty="0" err="1"/>
              <a:t>FileInfo</a:t>
            </a:r>
            <a:r>
              <a:rPr lang="zh-CN" altLang="zh-CN" dirty="0"/>
              <a:t>对象名</a:t>
            </a:r>
            <a:r>
              <a:rPr lang="en-US" altLang="zh-CN" dirty="0"/>
              <a:t>.</a:t>
            </a:r>
            <a:r>
              <a:rPr lang="en-US" altLang="zh-CN" dirty="0" err="1"/>
              <a:t>MoveTo</a:t>
            </a:r>
            <a:r>
              <a:rPr lang="en-US" altLang="zh-CN" dirty="0"/>
              <a:t>( path )</a:t>
            </a:r>
            <a:endParaRPr lang="zh-CN" altLang="zh-CN" dirty="0"/>
          </a:p>
        </p:txBody>
      </p:sp>
      <p:sp>
        <p:nvSpPr>
          <p:cNvPr id="5" name="TextBox 4"/>
          <p:cNvSpPr txBox="1"/>
          <p:nvPr/>
        </p:nvSpPr>
        <p:spPr>
          <a:xfrm>
            <a:off x="1020726" y="2562447"/>
            <a:ext cx="9207795" cy="2185214"/>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类型，代表目标文件的合法路径。</a:t>
            </a:r>
            <a:r>
              <a:rPr lang="en-US" altLang="zh-CN" dirty="0"/>
              <a:t> </a:t>
            </a:r>
            <a:endParaRPr lang="zh-CN" altLang="zh-CN" dirty="0"/>
          </a:p>
          <a:p>
            <a:pPr indent="446088" fontAlgn="ctr"/>
            <a:r>
              <a:rPr lang="zh-CN" altLang="zh-CN" dirty="0"/>
              <a:t>（</a:t>
            </a:r>
            <a:r>
              <a:rPr lang="en-US" altLang="zh-CN" dirty="0"/>
              <a:t>2</a:t>
            </a:r>
            <a:r>
              <a:rPr lang="zh-CN" altLang="zh-CN" dirty="0"/>
              <a:t>）</a:t>
            </a:r>
            <a:r>
              <a:rPr lang="en-US" altLang="zh-CN" dirty="0"/>
              <a:t>force</a:t>
            </a:r>
            <a:r>
              <a:rPr lang="zh-CN" altLang="zh-CN" dirty="0"/>
              <a:t>，可选项。</a:t>
            </a:r>
            <a:r>
              <a:rPr lang="en-US" altLang="zh-CN" dirty="0"/>
              <a:t>Boolean</a:t>
            </a:r>
            <a:r>
              <a:rPr lang="zh-CN" altLang="zh-CN" dirty="0"/>
              <a:t>类型，默认为</a:t>
            </a:r>
            <a:r>
              <a:rPr lang="en-US" altLang="zh-CN" dirty="0"/>
              <a:t>False</a:t>
            </a:r>
            <a:r>
              <a:rPr lang="zh-CN" altLang="zh-CN" dirty="0"/>
              <a:t>，表示不覆盖已存在的文件；</a:t>
            </a:r>
            <a:r>
              <a:rPr lang="en-US" altLang="zh-CN" dirty="0"/>
              <a:t>True</a:t>
            </a:r>
            <a:r>
              <a:rPr lang="zh-CN" altLang="zh-CN" dirty="0"/>
              <a:t>表示覆盖已存在的文件。</a:t>
            </a:r>
            <a:r>
              <a:rPr lang="en-US" altLang="zh-CN" dirty="0"/>
              <a:t> </a:t>
            </a:r>
            <a:endParaRPr lang="zh-CN" altLang="zh-CN" dirty="0"/>
          </a:p>
          <a:p>
            <a:pPr indent="446088" fontAlgn="ctr"/>
            <a:r>
              <a:rPr lang="en-US" altLang="zh-CN" b="1" dirty="0"/>
              <a:t>5</a:t>
            </a:r>
            <a:r>
              <a:rPr lang="zh-CN" altLang="zh-CN" b="1" dirty="0"/>
              <a:t>）</a:t>
            </a:r>
            <a:r>
              <a:rPr lang="en-US" altLang="zh-CN" b="1" dirty="0"/>
              <a:t>Directory</a:t>
            </a:r>
            <a:r>
              <a:rPr lang="zh-CN" altLang="zh-CN" b="1" dirty="0"/>
              <a:t>方法</a:t>
            </a:r>
          </a:p>
          <a:p>
            <a:pPr indent="446088" fontAlgn="ctr"/>
            <a:r>
              <a:rPr lang="en-US" altLang="zh-CN" dirty="0"/>
              <a:t>Directory</a:t>
            </a:r>
            <a:r>
              <a:rPr lang="zh-CN" altLang="zh-CN" dirty="0"/>
              <a:t>方法返回一个代表文件父目录的</a:t>
            </a:r>
            <a:r>
              <a:rPr lang="en-US" altLang="zh-CN" dirty="0" err="1"/>
              <a:t>DirectoryInfo</a:t>
            </a:r>
            <a:r>
              <a:rPr lang="zh-CN" altLang="zh-CN" dirty="0"/>
              <a:t>对象。</a:t>
            </a:r>
          </a:p>
          <a:p>
            <a:pPr indent="446088" fontAlgn="ctr"/>
            <a:r>
              <a:rPr lang="en-US" altLang="zh-CN" b="1" dirty="0"/>
              <a:t>6</a:t>
            </a:r>
            <a:r>
              <a:rPr lang="zh-CN" altLang="zh-CN" b="1" dirty="0"/>
              <a:t>）</a:t>
            </a:r>
            <a:r>
              <a:rPr lang="en-US" altLang="zh-CN" b="1" dirty="0" err="1"/>
              <a:t>DirectoryName</a:t>
            </a:r>
            <a:r>
              <a:rPr lang="zh-CN" altLang="zh-CN" b="1" dirty="0"/>
              <a:t>方法</a:t>
            </a:r>
          </a:p>
          <a:p>
            <a:pPr indent="446088" fontAlgn="ctr"/>
            <a:r>
              <a:rPr lang="en-US" altLang="zh-CN" dirty="0" err="1"/>
              <a:t>DirectoryName</a:t>
            </a:r>
            <a:r>
              <a:rPr lang="zh-CN" altLang="zh-CN" dirty="0"/>
              <a:t>方法返回文件父目录的名字字符串</a:t>
            </a:r>
            <a:r>
              <a:rPr lang="zh-CN" altLang="zh-CN" dirty="0" smtClean="0"/>
              <a:t>。</a:t>
            </a:r>
            <a:endParaRPr lang="zh-CN" altLang="zh-CN" dirty="0"/>
          </a:p>
        </p:txBody>
      </p:sp>
    </p:spTree>
    <p:extLst>
      <p:ext uri="{BB962C8B-B14F-4D97-AF65-F5344CB8AC3E}">
        <p14:creationId xmlns:p14="http://schemas.microsoft.com/office/powerpoint/2010/main" val="4293254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03</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7" y="2708807"/>
            <a:ext cx="2262036"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a:t>文件管理控件</a:t>
            </a:r>
            <a:endParaRPr lang="zh-CN" altLang="en-US" dirty="0"/>
          </a:p>
        </p:txBody>
      </p:sp>
      <p:cxnSp>
        <p:nvCxnSpPr>
          <p:cNvPr id="11" name="直接连接符 10"/>
          <p:cNvCxnSpPr/>
          <p:nvPr/>
        </p:nvCxnSpPr>
        <p:spPr>
          <a:xfrm>
            <a:off x="5305465" y="3195254"/>
            <a:ext cx="2371242"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505160" y="3319869"/>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a:t>
            </a:r>
            <a:r>
              <a:rPr lang="en-US" altLang="zh-CN" dirty="0" err="1">
                <a:solidFill>
                  <a:schemeClr val="tx1"/>
                </a:solidFill>
              </a:rPr>
              <a:t>DriveListBox</a:t>
            </a:r>
            <a:r>
              <a:rPr lang="zh-CN" altLang="zh-CN" dirty="0">
                <a:solidFill>
                  <a:schemeClr val="tx1"/>
                </a:solidFill>
              </a:rPr>
              <a:t>控件</a:t>
            </a:r>
          </a:p>
        </p:txBody>
      </p:sp>
      <p:sp>
        <p:nvSpPr>
          <p:cNvPr id="23" name="文本占位符 5"/>
          <p:cNvSpPr txBox="1">
            <a:spLocks/>
          </p:cNvSpPr>
          <p:nvPr/>
        </p:nvSpPr>
        <p:spPr>
          <a:xfrm>
            <a:off x="5505160" y="3743125"/>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a:t>
            </a:r>
            <a:r>
              <a:rPr lang="en-US" altLang="zh-CN" dirty="0" err="1">
                <a:solidFill>
                  <a:schemeClr val="tx1"/>
                </a:solidFill>
              </a:rPr>
              <a:t>DirListBox</a:t>
            </a:r>
            <a:r>
              <a:rPr lang="zh-CN" altLang="zh-CN" dirty="0">
                <a:solidFill>
                  <a:schemeClr val="tx1"/>
                </a:solidFill>
              </a:rPr>
              <a:t>控件</a:t>
            </a:r>
          </a:p>
        </p:txBody>
      </p:sp>
      <p:sp>
        <p:nvSpPr>
          <p:cNvPr id="17" name="文本占位符 5"/>
          <p:cNvSpPr txBox="1">
            <a:spLocks/>
          </p:cNvSpPr>
          <p:nvPr/>
        </p:nvSpPr>
        <p:spPr>
          <a:xfrm>
            <a:off x="5505160" y="4168468"/>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3</a:t>
            </a:r>
            <a:r>
              <a:rPr lang="zh-CN" altLang="zh-CN" dirty="0">
                <a:solidFill>
                  <a:schemeClr val="tx1"/>
                </a:solidFill>
              </a:rPr>
              <a:t>．</a:t>
            </a:r>
            <a:r>
              <a:rPr lang="en-US" altLang="zh-CN" dirty="0" err="1">
                <a:solidFill>
                  <a:schemeClr val="tx1"/>
                </a:solidFill>
              </a:rPr>
              <a:t>FileListBox</a:t>
            </a:r>
            <a:r>
              <a:rPr lang="zh-CN" altLang="zh-CN" dirty="0">
                <a:solidFill>
                  <a:schemeClr val="tx1"/>
                </a:solidFill>
              </a:rPr>
              <a:t>控件</a:t>
            </a:r>
          </a:p>
        </p:txBody>
      </p:sp>
    </p:spTree>
    <p:extLst>
      <p:ext uri="{BB962C8B-B14F-4D97-AF65-F5344CB8AC3E}">
        <p14:creationId xmlns:p14="http://schemas.microsoft.com/office/powerpoint/2010/main" val="229729237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DriveListBox</a:t>
            </a:r>
            <a:r>
              <a:rPr lang="zh-CN" altLang="zh-CN" dirty="0"/>
              <a:t>控件</a:t>
            </a:r>
          </a:p>
        </p:txBody>
      </p:sp>
      <p:sp>
        <p:nvSpPr>
          <p:cNvPr id="3" name="TextBox 2"/>
          <p:cNvSpPr txBox="1"/>
          <p:nvPr/>
        </p:nvSpPr>
        <p:spPr>
          <a:xfrm>
            <a:off x="861237" y="871870"/>
            <a:ext cx="9462977" cy="615553"/>
          </a:xfrm>
          <a:prstGeom prst="rect">
            <a:avLst/>
          </a:prstGeom>
          <a:noFill/>
        </p:spPr>
        <p:txBody>
          <a:bodyPr wrap="square" rtlCol="0">
            <a:spAutoFit/>
          </a:bodyPr>
          <a:lstStyle/>
          <a:p>
            <a:pPr indent="446088"/>
            <a:r>
              <a:rPr lang="en-US" altLang="zh-CN" dirty="0" err="1"/>
              <a:t>DriveListBox</a:t>
            </a:r>
            <a:r>
              <a:rPr lang="zh-CN" altLang="zh-CN" dirty="0"/>
              <a:t>控件主要用于磁盘驱动器的操作，使用该控件可以进行驱动器的切换和选择。</a:t>
            </a:r>
            <a:r>
              <a:rPr lang="en-US" altLang="zh-CN" dirty="0" err="1"/>
              <a:t>DriveListBox</a:t>
            </a:r>
            <a:r>
              <a:rPr lang="zh-CN" altLang="zh-CN" dirty="0"/>
              <a:t>控件的常用属性及事件见表</a:t>
            </a:r>
            <a:r>
              <a:rPr lang="en-US" altLang="zh-CN" dirty="0"/>
              <a:t>8.12</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860457114"/>
              </p:ext>
            </p:extLst>
          </p:nvPr>
        </p:nvGraphicFramePr>
        <p:xfrm>
          <a:off x="1318437" y="1685445"/>
          <a:ext cx="8729329" cy="2737699"/>
        </p:xfrm>
        <a:graphic>
          <a:graphicData uri="http://schemas.openxmlformats.org/drawingml/2006/table">
            <a:tbl>
              <a:tblPr/>
              <a:tblGrid>
                <a:gridCol w="1737137"/>
                <a:gridCol w="1944146"/>
                <a:gridCol w="5048046"/>
              </a:tblGrid>
              <a:tr h="247307">
                <a:tc>
                  <a:txBody>
                    <a:bodyPr/>
                    <a:lstStyle/>
                    <a:p>
                      <a:pPr algn="ctr">
                        <a:lnSpc>
                          <a:spcPct val="100000"/>
                        </a:lnSpc>
                        <a:spcAft>
                          <a:spcPts val="0"/>
                        </a:spcAft>
                        <a:tabLst>
                          <a:tab pos="5328920" algn="r"/>
                        </a:tabLst>
                      </a:pPr>
                      <a:r>
                        <a:rPr lang="zh-CN" sz="1400" b="1" kern="1050" dirty="0">
                          <a:effectLst/>
                          <a:latin typeface="Times New Roman"/>
                          <a:ea typeface="宋体"/>
                        </a:rPr>
                        <a:t>属性</a:t>
                      </a:r>
                      <a:r>
                        <a:rPr lang="en-US" sz="1400" b="1" kern="1050" dirty="0">
                          <a:effectLst/>
                          <a:latin typeface="Times New Roman"/>
                          <a:ea typeface="宋体"/>
                        </a:rPr>
                        <a:t>/</a:t>
                      </a:r>
                      <a:r>
                        <a:rPr lang="zh-CN" sz="1400" b="1" kern="1050" dirty="0">
                          <a:effectLst/>
                          <a:latin typeface="Times New Roman"/>
                          <a:ea typeface="宋体"/>
                        </a:rPr>
                        <a:t>事件</a:t>
                      </a:r>
                      <a:endParaRPr lang="zh-CN" sz="1400" kern="1050" dirty="0">
                        <a:effectLst/>
                        <a:latin typeface="Times New Roman"/>
                        <a:ea typeface="宋体"/>
                      </a:endParaRPr>
                    </a:p>
                  </a:txBody>
                  <a:tcPr marL="43521" marR="4352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ct val="100000"/>
                        </a:lnSpc>
                        <a:spcAft>
                          <a:spcPts val="0"/>
                        </a:spcAft>
                        <a:tabLst>
                          <a:tab pos="5328920" algn="r"/>
                        </a:tabLst>
                      </a:pPr>
                      <a:r>
                        <a:rPr lang="zh-CN" sz="1400" b="1" kern="1050">
                          <a:effectLst/>
                          <a:latin typeface="Times New Roman"/>
                          <a:ea typeface="宋体"/>
                        </a:rPr>
                        <a:t>名称</a:t>
                      </a:r>
                      <a:endParaRPr lang="zh-CN" sz="1400" kern="1050">
                        <a:effectLst/>
                        <a:latin typeface="Times New Roman"/>
                        <a:ea typeface="宋体"/>
                      </a:endParaRPr>
                    </a:p>
                  </a:txBody>
                  <a:tcPr marL="43521" marR="435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ct val="10000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43521" marR="4352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47307">
                <a:tc rowSpan="2">
                  <a:txBody>
                    <a:bodyPr/>
                    <a:lstStyle/>
                    <a:p>
                      <a:pPr algn="just">
                        <a:lnSpc>
                          <a:spcPct val="10000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p>
                      <a:pPr algn="just">
                        <a:lnSpc>
                          <a:spcPct val="100000"/>
                        </a:lnSpc>
                        <a:spcAft>
                          <a:spcPts val="0"/>
                        </a:spcAft>
                        <a:tabLst>
                          <a:tab pos="5328920" algn="r"/>
                        </a:tabLst>
                      </a:pPr>
                      <a:r>
                        <a:rPr lang="zh-CN" sz="1400" kern="1050">
                          <a:effectLst/>
                          <a:latin typeface="Times New Roman"/>
                          <a:ea typeface="宋体"/>
                        </a:rPr>
                        <a:t>属性</a:t>
                      </a:r>
                    </a:p>
                  </a:txBody>
                  <a:tcPr marL="43521" marR="4352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400" kern="1050">
                          <a:effectLst/>
                          <a:latin typeface="Times New Roman"/>
                          <a:ea typeface="宋体"/>
                        </a:rPr>
                        <a:t>Name</a:t>
                      </a:r>
                      <a:endParaRPr lang="zh-CN" sz="1400" kern="1050">
                        <a:effectLst/>
                        <a:latin typeface="Times New Roman"/>
                        <a:ea typeface="宋体"/>
                      </a:endParaRPr>
                    </a:p>
                  </a:txBody>
                  <a:tcPr marL="43521" marR="435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tabLst>
                          <a:tab pos="5328920" algn="r"/>
                        </a:tabLst>
                      </a:pPr>
                      <a:r>
                        <a:rPr lang="zh-CN" sz="1400" kern="1050">
                          <a:effectLst/>
                          <a:latin typeface="Times New Roman"/>
                          <a:ea typeface="宋体"/>
                        </a:rPr>
                        <a:t>指定</a:t>
                      </a:r>
                      <a:r>
                        <a:rPr lang="en-US" sz="1400" kern="1050">
                          <a:effectLst/>
                          <a:latin typeface="Times New Roman"/>
                          <a:ea typeface="宋体"/>
                        </a:rPr>
                        <a:t>DriveListBox</a:t>
                      </a:r>
                      <a:r>
                        <a:rPr lang="zh-CN" sz="1400" kern="1050">
                          <a:effectLst/>
                          <a:latin typeface="Times New Roman"/>
                          <a:ea typeface="宋体"/>
                        </a:rPr>
                        <a:t>控件对象的名字</a:t>
                      </a:r>
                    </a:p>
                  </a:txBody>
                  <a:tcPr marL="43521" marR="4352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9611">
                <a:tc vMerge="1">
                  <a:txBody>
                    <a:bodyPr/>
                    <a:lstStyle/>
                    <a:p>
                      <a:endParaRPr lang="zh-CN" altLang="en-US"/>
                    </a:p>
                  </a:txBody>
                  <a:tcPr/>
                </a:tc>
                <a:tc>
                  <a:txBody>
                    <a:bodyPr/>
                    <a:lstStyle/>
                    <a:p>
                      <a:pPr algn="just">
                        <a:lnSpc>
                          <a:spcPct val="100000"/>
                        </a:lnSpc>
                        <a:spcAft>
                          <a:spcPts val="0"/>
                        </a:spcAft>
                        <a:tabLst>
                          <a:tab pos="5328920" algn="r"/>
                        </a:tabLst>
                      </a:pPr>
                      <a:r>
                        <a:rPr lang="en-US" sz="1400" kern="1050">
                          <a:effectLst/>
                          <a:latin typeface="Times New Roman"/>
                          <a:ea typeface="宋体"/>
                        </a:rPr>
                        <a:t>Drive</a:t>
                      </a:r>
                      <a:endParaRPr lang="zh-CN" sz="1400" kern="1050">
                        <a:effectLst/>
                        <a:latin typeface="Times New Roman"/>
                        <a:ea typeface="宋体"/>
                      </a:endParaRPr>
                    </a:p>
                  </a:txBody>
                  <a:tcPr marL="43521" marR="435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tabLst>
                          <a:tab pos="5328920" algn="r"/>
                        </a:tabLst>
                      </a:pPr>
                      <a:r>
                        <a:rPr lang="zh-CN" sz="1400" kern="1050">
                          <a:effectLst/>
                          <a:latin typeface="Times New Roman"/>
                          <a:ea typeface="宋体"/>
                        </a:rPr>
                        <a:t>程序运行中使用的属性，它指示当前选中的驱动器盘符，该属性与</a:t>
                      </a:r>
                      <a:r>
                        <a:rPr lang="en-US" sz="1400" kern="1050">
                          <a:effectLst/>
                          <a:latin typeface="Times New Roman"/>
                          <a:ea typeface="宋体"/>
                        </a:rPr>
                        <a:t>DirListBox</a:t>
                      </a:r>
                      <a:r>
                        <a:rPr lang="zh-CN" sz="1400" kern="1050">
                          <a:effectLst/>
                          <a:latin typeface="Times New Roman"/>
                          <a:ea typeface="宋体"/>
                        </a:rPr>
                        <a:t>控件结合使用时，可以指定所在驱动器上的文件夹</a:t>
                      </a:r>
                    </a:p>
                  </a:txBody>
                  <a:tcPr marL="43521" marR="4352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3474">
                <a:tc>
                  <a:txBody>
                    <a:bodyPr/>
                    <a:lstStyle/>
                    <a:p>
                      <a:pPr algn="just">
                        <a:lnSpc>
                          <a:spcPct val="100000"/>
                        </a:lnSpc>
                        <a:spcAft>
                          <a:spcPts val="0"/>
                        </a:spcAft>
                        <a:tabLst>
                          <a:tab pos="5328920" algn="r"/>
                        </a:tabLst>
                      </a:pPr>
                      <a:r>
                        <a:rPr lang="zh-CN" sz="1400" kern="1050">
                          <a:effectLst/>
                          <a:latin typeface="Times New Roman"/>
                          <a:ea typeface="宋体"/>
                        </a:rPr>
                        <a:t>事件</a:t>
                      </a:r>
                    </a:p>
                  </a:txBody>
                  <a:tcPr marL="43521" marR="4352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328920" algn="r"/>
                        </a:tabLst>
                      </a:pPr>
                      <a:r>
                        <a:rPr lang="en-US" sz="1400" kern="1050">
                          <a:effectLst/>
                          <a:latin typeface="Times New Roman"/>
                          <a:ea typeface="宋体"/>
                        </a:rPr>
                        <a:t>SelectedIndexChanged</a:t>
                      </a:r>
                      <a:endParaRPr lang="zh-CN" sz="1400" kern="1050">
                        <a:effectLst/>
                        <a:latin typeface="Times New Roman"/>
                        <a:ea typeface="宋体"/>
                      </a:endParaRPr>
                    </a:p>
                  </a:txBody>
                  <a:tcPr marL="43521" marR="435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tabLst>
                          <a:tab pos="5328920" algn="r"/>
                        </a:tabLst>
                      </a:pPr>
                      <a:r>
                        <a:rPr lang="en-US" sz="1400" kern="1050" dirty="0" err="1">
                          <a:effectLst/>
                          <a:latin typeface="Times New Roman"/>
                          <a:ea typeface="宋体"/>
                        </a:rPr>
                        <a:t>DriveListBox</a:t>
                      </a:r>
                      <a:r>
                        <a:rPr lang="zh-CN" sz="1400" kern="1050" dirty="0">
                          <a:effectLst/>
                          <a:latin typeface="Times New Roman"/>
                          <a:ea typeface="宋体"/>
                        </a:rPr>
                        <a:t>控件最常用的事件。当用户在</a:t>
                      </a:r>
                      <a:r>
                        <a:rPr lang="en-US" sz="1400" kern="1050" dirty="0" err="1">
                          <a:effectLst/>
                          <a:latin typeface="Times New Roman"/>
                          <a:ea typeface="宋体"/>
                        </a:rPr>
                        <a:t>DriveListBox</a:t>
                      </a:r>
                      <a:r>
                        <a:rPr lang="zh-CN" sz="1400" kern="1050" dirty="0">
                          <a:effectLst/>
                          <a:latin typeface="Times New Roman"/>
                          <a:ea typeface="宋体"/>
                        </a:rPr>
                        <a:t>下拉列表框中选择一个驱动器，或者输入一个合法的驱动器符，或者在程序中给</a:t>
                      </a:r>
                      <a:r>
                        <a:rPr lang="en-US" sz="1400" kern="1050" dirty="0">
                          <a:effectLst/>
                          <a:latin typeface="Times New Roman"/>
                          <a:ea typeface="宋体"/>
                        </a:rPr>
                        <a:t>Drive</a:t>
                      </a:r>
                      <a:r>
                        <a:rPr lang="zh-CN" sz="1400" kern="1050" dirty="0">
                          <a:effectLst/>
                          <a:latin typeface="Times New Roman"/>
                          <a:ea typeface="宋体"/>
                        </a:rPr>
                        <a:t>属性赋予一个新值时，即改变了当前驱动器，都会触发一个</a:t>
                      </a:r>
                      <a:r>
                        <a:rPr lang="en-US" sz="1400" kern="1050" dirty="0">
                          <a:effectLst/>
                          <a:latin typeface="Times New Roman"/>
                          <a:ea typeface="宋体"/>
                        </a:rPr>
                        <a:t>Change</a:t>
                      </a:r>
                      <a:r>
                        <a:rPr lang="zh-CN" sz="1400" kern="1050" dirty="0">
                          <a:effectLst/>
                          <a:latin typeface="Times New Roman"/>
                          <a:ea typeface="宋体"/>
                        </a:rPr>
                        <a:t>事件。因此可以在</a:t>
                      </a:r>
                      <a:r>
                        <a:rPr lang="en-US" sz="1400" kern="1050" dirty="0">
                          <a:effectLst/>
                          <a:latin typeface="Times New Roman"/>
                          <a:ea typeface="宋体"/>
                        </a:rPr>
                        <a:t>Change</a:t>
                      </a:r>
                      <a:r>
                        <a:rPr lang="zh-CN" sz="1400" kern="1050" dirty="0">
                          <a:effectLst/>
                          <a:latin typeface="Times New Roman"/>
                          <a:ea typeface="宋体"/>
                        </a:rPr>
                        <a:t>事件过程中，用</a:t>
                      </a:r>
                      <a:r>
                        <a:rPr lang="en-US" sz="1400" kern="1050" dirty="0">
                          <a:effectLst/>
                          <a:latin typeface="Times New Roman"/>
                          <a:ea typeface="宋体"/>
                        </a:rPr>
                        <a:t>Drive</a:t>
                      </a:r>
                      <a:r>
                        <a:rPr lang="zh-CN" sz="1400" kern="1050" dirty="0">
                          <a:effectLst/>
                          <a:latin typeface="Times New Roman"/>
                          <a:ea typeface="宋体"/>
                        </a:rPr>
                        <a:t>属性更新文件夹列表框</a:t>
                      </a:r>
                      <a:r>
                        <a:rPr lang="en-US" sz="1400" kern="1050" dirty="0" err="1">
                          <a:effectLst/>
                          <a:latin typeface="Times New Roman"/>
                          <a:ea typeface="宋体"/>
                        </a:rPr>
                        <a:t>DirListBox</a:t>
                      </a:r>
                      <a:r>
                        <a:rPr lang="zh-CN" sz="1400" kern="1050" dirty="0">
                          <a:effectLst/>
                          <a:latin typeface="Times New Roman"/>
                          <a:ea typeface="宋体"/>
                        </a:rPr>
                        <a:t>中显示的当前文件夹，使驱动器列表框</a:t>
                      </a:r>
                      <a:r>
                        <a:rPr lang="en-US" sz="1400" kern="1050" dirty="0" err="1">
                          <a:effectLst/>
                          <a:latin typeface="Times New Roman"/>
                          <a:ea typeface="宋体"/>
                        </a:rPr>
                        <a:t>DriveListBox</a:t>
                      </a:r>
                      <a:r>
                        <a:rPr lang="zh-CN" sz="1400" kern="1050" dirty="0">
                          <a:effectLst/>
                          <a:latin typeface="Times New Roman"/>
                          <a:ea typeface="宋体"/>
                        </a:rPr>
                        <a:t>和文件夹列表框</a:t>
                      </a:r>
                      <a:r>
                        <a:rPr lang="en-US" sz="1400" kern="1050" dirty="0" err="1">
                          <a:effectLst/>
                          <a:latin typeface="Times New Roman"/>
                          <a:ea typeface="宋体"/>
                        </a:rPr>
                        <a:t>DirListBox</a:t>
                      </a:r>
                      <a:r>
                        <a:rPr lang="zh-CN" sz="1400" kern="1050" dirty="0">
                          <a:effectLst/>
                          <a:latin typeface="Times New Roman"/>
                          <a:ea typeface="宋体"/>
                        </a:rPr>
                        <a:t>保持联动</a:t>
                      </a:r>
                    </a:p>
                  </a:txBody>
                  <a:tcPr marL="43521" marR="4352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490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DirListBox</a:t>
            </a:r>
            <a:r>
              <a:rPr lang="zh-CN" altLang="zh-CN" dirty="0"/>
              <a:t>控件</a:t>
            </a:r>
          </a:p>
        </p:txBody>
      </p:sp>
      <p:sp>
        <p:nvSpPr>
          <p:cNvPr id="3" name="TextBox 2"/>
          <p:cNvSpPr txBox="1"/>
          <p:nvPr/>
        </p:nvSpPr>
        <p:spPr>
          <a:xfrm>
            <a:off x="808074" y="839972"/>
            <a:ext cx="9824484" cy="615553"/>
          </a:xfrm>
          <a:prstGeom prst="rect">
            <a:avLst/>
          </a:prstGeom>
          <a:noFill/>
        </p:spPr>
        <p:txBody>
          <a:bodyPr wrap="square" rtlCol="0">
            <a:spAutoFit/>
          </a:bodyPr>
          <a:lstStyle/>
          <a:p>
            <a:pPr indent="446088"/>
            <a:r>
              <a:rPr lang="en-US" altLang="zh-CN" dirty="0" err="1"/>
              <a:t>DirListBox</a:t>
            </a:r>
            <a:r>
              <a:rPr lang="zh-CN" altLang="zh-CN" dirty="0"/>
              <a:t>控件主要用于显示文件夹列表，它可以对所选择的文件夹进行操作。比如，选择路径和设置当前文件夹。</a:t>
            </a:r>
            <a:r>
              <a:rPr lang="en-US" altLang="zh-CN" dirty="0" err="1"/>
              <a:t>DirListBox</a:t>
            </a:r>
            <a:r>
              <a:rPr lang="zh-CN" altLang="zh-CN" dirty="0"/>
              <a:t>控件的常用属性及事件见表</a:t>
            </a:r>
            <a:r>
              <a:rPr lang="en-US" altLang="zh-CN" dirty="0"/>
              <a:t>8.13</a:t>
            </a:r>
            <a:r>
              <a:rPr lang="zh-CN" altLang="zh-CN" dirty="0" smtClean="0"/>
              <a:t>。</a:t>
            </a:r>
            <a:endParaRPr lang="zh-CN" altLang="zh-CN" dirty="0"/>
          </a:p>
        </p:txBody>
      </p:sp>
      <p:graphicFrame>
        <p:nvGraphicFramePr>
          <p:cNvPr id="5" name="表格 4"/>
          <p:cNvGraphicFramePr>
            <a:graphicFrameLocks noGrp="1"/>
          </p:cNvGraphicFramePr>
          <p:nvPr>
            <p:extLst>
              <p:ext uri="{D42A27DB-BD31-4B8C-83A1-F6EECF244321}">
                <p14:modId xmlns:p14="http://schemas.microsoft.com/office/powerpoint/2010/main" val="1355892582"/>
              </p:ext>
            </p:extLst>
          </p:nvPr>
        </p:nvGraphicFramePr>
        <p:xfrm>
          <a:off x="1279764" y="1602601"/>
          <a:ext cx="8640413" cy="4819464"/>
        </p:xfrm>
        <a:graphic>
          <a:graphicData uri="http://schemas.openxmlformats.org/drawingml/2006/table">
            <a:tbl>
              <a:tblPr/>
              <a:tblGrid>
                <a:gridCol w="1914715"/>
                <a:gridCol w="1760293"/>
                <a:gridCol w="4965405"/>
              </a:tblGrid>
              <a:tr h="289995">
                <a:tc>
                  <a:txBody>
                    <a:bodyPr/>
                    <a:lstStyle/>
                    <a:p>
                      <a:pPr algn="ctr">
                        <a:lnSpc>
                          <a:spcPts val="1300"/>
                        </a:lnSpc>
                        <a:spcAft>
                          <a:spcPts val="0"/>
                        </a:spcAft>
                        <a:tabLst>
                          <a:tab pos="5328920" algn="r"/>
                        </a:tabLst>
                      </a:pPr>
                      <a:r>
                        <a:rPr lang="zh-CN" sz="1400" b="1" kern="1050">
                          <a:effectLst/>
                          <a:latin typeface="Times New Roman"/>
                          <a:ea typeface="宋体"/>
                          <a:cs typeface="Times New Roman"/>
                        </a:rPr>
                        <a:t>属性</a:t>
                      </a:r>
                      <a:r>
                        <a:rPr lang="en-US" sz="1400" b="1" kern="1050">
                          <a:effectLst/>
                          <a:latin typeface="Times New Roman"/>
                          <a:ea typeface="宋体"/>
                          <a:cs typeface="Times New Roman"/>
                        </a:rPr>
                        <a:t>/</a:t>
                      </a:r>
                      <a:r>
                        <a:rPr lang="zh-CN" sz="1400" b="1" kern="1050">
                          <a:effectLst/>
                          <a:latin typeface="Times New Roman"/>
                          <a:ea typeface="宋体"/>
                          <a:cs typeface="Times New Roman"/>
                        </a:rPr>
                        <a:t>事件</a:t>
                      </a:r>
                      <a:endParaRPr lang="zh-CN" sz="1400" kern="1050">
                        <a:effectLst/>
                        <a:latin typeface="Times New Roman"/>
                        <a:ea typeface="宋体"/>
                        <a:cs typeface="Times New Roman"/>
                      </a:endParaRPr>
                    </a:p>
                  </a:txBody>
                  <a:tcPr marL="20623" marR="206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300"/>
                        </a:lnSpc>
                        <a:spcAft>
                          <a:spcPts val="0"/>
                        </a:spcAft>
                        <a:tabLst>
                          <a:tab pos="5328920" algn="r"/>
                        </a:tabLst>
                      </a:pPr>
                      <a:r>
                        <a:rPr lang="zh-CN" sz="1400" b="1" kern="1050">
                          <a:effectLst/>
                          <a:latin typeface="Times New Roman"/>
                          <a:ea typeface="宋体"/>
                          <a:cs typeface="Times New Roman"/>
                        </a:rPr>
                        <a:t>名称</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300"/>
                        </a:lnSpc>
                        <a:spcAft>
                          <a:spcPts val="0"/>
                        </a:spcAft>
                        <a:tabLst>
                          <a:tab pos="5328920" algn="r"/>
                        </a:tabLst>
                      </a:pPr>
                      <a:r>
                        <a:rPr lang="zh-CN" sz="1400" b="1" kern="1050">
                          <a:effectLst/>
                          <a:latin typeface="Times New Roman"/>
                          <a:ea typeface="宋体"/>
                          <a:cs typeface="Times New Roman"/>
                        </a:rPr>
                        <a:t>说明</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44549">
                <a:tc rowSpan="3">
                  <a:txBody>
                    <a:bodyPr/>
                    <a:lstStyle/>
                    <a:p>
                      <a:pPr algn="just">
                        <a:lnSpc>
                          <a:spcPts val="1300"/>
                        </a:lnSpc>
                        <a:spcAft>
                          <a:spcPts val="0"/>
                        </a:spcAft>
                        <a:tabLst>
                          <a:tab pos="5328920" algn="r"/>
                        </a:tabLst>
                      </a:pPr>
                      <a:r>
                        <a:rPr lang="zh-CN" sz="1400" kern="1050">
                          <a:effectLst/>
                          <a:latin typeface="Times New Roman"/>
                          <a:ea typeface="宋体"/>
                          <a:cs typeface="Times New Roman"/>
                        </a:rPr>
                        <a:t>属性</a:t>
                      </a:r>
                    </a:p>
                  </a:txBody>
                  <a:tcPr marL="20623" marR="206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Aft>
                          <a:spcPts val="0"/>
                        </a:spcAft>
                        <a:tabLst>
                          <a:tab pos="5328920" algn="r"/>
                        </a:tabLst>
                      </a:pPr>
                      <a:r>
                        <a:rPr lang="en-US" sz="1400" kern="1050">
                          <a:effectLst/>
                          <a:latin typeface="Times New Roman"/>
                          <a:ea typeface="宋体"/>
                          <a:cs typeface="Times New Roman"/>
                        </a:rPr>
                        <a:t>Name</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300"/>
                        </a:lnSpc>
                        <a:spcAft>
                          <a:spcPts val="0"/>
                        </a:spcAft>
                        <a:tabLst>
                          <a:tab pos="5328920" algn="r"/>
                        </a:tabLst>
                      </a:pPr>
                      <a:r>
                        <a:rPr lang="zh-CN" sz="1400" kern="1050">
                          <a:effectLst/>
                          <a:latin typeface="Times New Roman"/>
                          <a:ea typeface="宋体"/>
                          <a:cs typeface="Times New Roman"/>
                        </a:rPr>
                        <a:t>指定</a:t>
                      </a:r>
                      <a:r>
                        <a:rPr lang="en-US" sz="1400" kern="1050">
                          <a:effectLst/>
                          <a:latin typeface="Times New Roman"/>
                          <a:ea typeface="宋体"/>
                          <a:cs typeface="Times New Roman"/>
                        </a:rPr>
                        <a:t>DirListBox</a:t>
                      </a:r>
                      <a:r>
                        <a:rPr lang="zh-CN" sz="1400" kern="1050">
                          <a:effectLst/>
                          <a:latin typeface="Times New Roman"/>
                          <a:ea typeface="宋体"/>
                          <a:cs typeface="Times New Roman"/>
                        </a:rPr>
                        <a:t>控件对象的名字</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473">
                <a:tc vMerge="1">
                  <a:txBody>
                    <a:bodyPr/>
                    <a:lstStyle/>
                    <a:p>
                      <a:endParaRPr lang="zh-CN" altLang="en-US"/>
                    </a:p>
                  </a:txBody>
                  <a:tcPr/>
                </a:tc>
                <a:tc>
                  <a:txBody>
                    <a:bodyPr/>
                    <a:lstStyle/>
                    <a:p>
                      <a:pPr algn="just">
                        <a:lnSpc>
                          <a:spcPts val="1300"/>
                        </a:lnSpc>
                        <a:spcAft>
                          <a:spcPts val="0"/>
                        </a:spcAft>
                        <a:tabLst>
                          <a:tab pos="5328920" algn="r"/>
                        </a:tabLst>
                      </a:pPr>
                      <a:r>
                        <a:rPr lang="en-US" sz="1400" kern="1050">
                          <a:effectLst/>
                          <a:latin typeface="Times New Roman"/>
                          <a:ea typeface="宋体"/>
                          <a:cs typeface="Times New Roman"/>
                        </a:rPr>
                        <a:t>Path</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300"/>
                        </a:lnSpc>
                        <a:spcAft>
                          <a:spcPts val="0"/>
                        </a:spcAft>
                        <a:tabLst>
                          <a:tab pos="5328920" algn="r"/>
                        </a:tabLst>
                      </a:pPr>
                      <a:r>
                        <a:rPr lang="zh-CN" sz="1400" kern="1050">
                          <a:effectLst/>
                          <a:latin typeface="Times New Roman"/>
                          <a:ea typeface="宋体"/>
                          <a:cs typeface="Times New Roman"/>
                        </a:rPr>
                        <a:t>指定当前选中的文件夹的完整路径（包括盘符），该属性与</a:t>
                      </a:r>
                      <a:r>
                        <a:rPr lang="en-US" sz="1400" kern="1050">
                          <a:effectLst/>
                          <a:latin typeface="Times New Roman"/>
                          <a:ea typeface="宋体"/>
                          <a:cs typeface="Times New Roman"/>
                        </a:rPr>
                        <a:t>FileListBox</a:t>
                      </a:r>
                      <a:r>
                        <a:rPr lang="zh-CN" sz="1400" kern="1050">
                          <a:effectLst/>
                          <a:latin typeface="Times New Roman"/>
                          <a:ea typeface="宋体"/>
                          <a:cs typeface="Times New Roman"/>
                        </a:rPr>
                        <a:t>控件结合使用时，可以指定所在文件夹中的文件</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173">
                <a:tc vMerge="1">
                  <a:txBody>
                    <a:bodyPr/>
                    <a:lstStyle/>
                    <a:p>
                      <a:endParaRPr lang="zh-CN" altLang="en-US"/>
                    </a:p>
                  </a:txBody>
                  <a:tcPr/>
                </a:tc>
                <a:tc>
                  <a:txBody>
                    <a:bodyPr/>
                    <a:lstStyle/>
                    <a:p>
                      <a:pPr algn="just">
                        <a:lnSpc>
                          <a:spcPts val="1300"/>
                        </a:lnSpc>
                        <a:spcAft>
                          <a:spcPts val="0"/>
                        </a:spcAft>
                        <a:tabLst>
                          <a:tab pos="5328920" algn="r"/>
                        </a:tabLst>
                      </a:pPr>
                      <a:r>
                        <a:rPr lang="en-US" sz="1400" kern="1050">
                          <a:effectLst/>
                          <a:latin typeface="Times New Roman"/>
                          <a:ea typeface="宋体"/>
                          <a:cs typeface="Times New Roman"/>
                        </a:rPr>
                        <a:t>ScrollAlwaysVisible</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300"/>
                        </a:lnSpc>
                        <a:spcAft>
                          <a:spcPts val="0"/>
                        </a:spcAft>
                        <a:tabLst>
                          <a:tab pos="5328920" algn="r"/>
                        </a:tabLst>
                      </a:pPr>
                      <a:r>
                        <a:rPr lang="zh-CN" sz="1400" kern="1050">
                          <a:effectLst/>
                          <a:latin typeface="Times New Roman"/>
                          <a:ea typeface="宋体"/>
                          <a:cs typeface="Times New Roman"/>
                        </a:rPr>
                        <a:t>指定文件夹列表框是否总是有滚动条</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0983">
                <a:tc rowSpan="5">
                  <a:txBody>
                    <a:bodyPr/>
                    <a:lstStyle/>
                    <a:p>
                      <a:pPr algn="just">
                        <a:lnSpc>
                          <a:spcPts val="1560"/>
                        </a:lnSpc>
                        <a:spcAft>
                          <a:spcPts val="0"/>
                        </a:spcAft>
                        <a:tabLst>
                          <a:tab pos="5328920" algn="r"/>
                        </a:tabLst>
                      </a:pPr>
                      <a:r>
                        <a:rPr lang="zh-CN" sz="1400" kern="1050">
                          <a:effectLst/>
                          <a:latin typeface="Times New Roman"/>
                          <a:ea typeface="宋体"/>
                          <a:cs typeface="Times New Roman"/>
                        </a:rPr>
                        <a:t>属性</a:t>
                      </a:r>
                    </a:p>
                  </a:txBody>
                  <a:tcPr marL="20623" marR="206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cs typeface="Times New Roman"/>
                        </a:rPr>
                        <a:t>SelectionMode</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cs typeface="Times New Roman"/>
                        </a:rPr>
                        <a:t>指定文件夹列表框中的列表项被选择的方式：</a:t>
                      </a:r>
                    </a:p>
                    <a:p>
                      <a:pPr indent="95250" algn="just">
                        <a:lnSpc>
                          <a:spcPts val="1560"/>
                        </a:lnSpc>
                        <a:spcAft>
                          <a:spcPts val="0"/>
                        </a:spcAft>
                        <a:tabLst>
                          <a:tab pos="5328920" algn="r"/>
                        </a:tabLst>
                      </a:pPr>
                      <a:r>
                        <a:rPr lang="zh-CN" sz="1400" kern="1050">
                          <a:effectLst/>
                          <a:latin typeface="Times New Roman"/>
                          <a:ea typeface="宋体"/>
                          <a:cs typeface="Times New Roman"/>
                        </a:rPr>
                        <a:t>取值为</a:t>
                      </a:r>
                      <a:r>
                        <a:rPr lang="en-US" sz="1400" kern="1050">
                          <a:effectLst/>
                          <a:latin typeface="Times New Roman"/>
                          <a:ea typeface="宋体"/>
                          <a:cs typeface="Times New Roman"/>
                        </a:rPr>
                        <a:t>None</a:t>
                      </a:r>
                      <a:r>
                        <a:rPr lang="zh-CN" sz="1400" kern="1050">
                          <a:effectLst/>
                          <a:latin typeface="Times New Roman"/>
                          <a:ea typeface="宋体"/>
                          <a:cs typeface="Times New Roman"/>
                        </a:rPr>
                        <a:t>表示不可选；</a:t>
                      </a:r>
                    </a:p>
                    <a:p>
                      <a:pPr indent="95250" algn="just">
                        <a:lnSpc>
                          <a:spcPts val="1560"/>
                        </a:lnSpc>
                        <a:spcAft>
                          <a:spcPts val="0"/>
                        </a:spcAft>
                        <a:tabLst>
                          <a:tab pos="5328920" algn="r"/>
                        </a:tabLst>
                      </a:pPr>
                      <a:r>
                        <a:rPr lang="zh-CN" sz="1400" kern="1050">
                          <a:effectLst/>
                          <a:latin typeface="Times New Roman"/>
                          <a:ea typeface="宋体"/>
                          <a:cs typeface="Times New Roman"/>
                        </a:rPr>
                        <a:t>取值为</a:t>
                      </a:r>
                      <a:r>
                        <a:rPr lang="en-US" sz="1400" kern="1050">
                          <a:effectLst/>
                          <a:latin typeface="Times New Roman"/>
                          <a:ea typeface="宋体"/>
                          <a:cs typeface="Times New Roman"/>
                        </a:rPr>
                        <a:t>One</a:t>
                      </a:r>
                      <a:r>
                        <a:rPr lang="zh-CN" sz="1400" kern="1050">
                          <a:effectLst/>
                          <a:latin typeface="Times New Roman"/>
                          <a:ea typeface="宋体"/>
                          <a:cs typeface="Times New Roman"/>
                        </a:rPr>
                        <a:t>表示单选，它是默认值；</a:t>
                      </a:r>
                    </a:p>
                    <a:p>
                      <a:pPr indent="95250" algn="just">
                        <a:lnSpc>
                          <a:spcPts val="1560"/>
                        </a:lnSpc>
                        <a:spcAft>
                          <a:spcPts val="0"/>
                        </a:spcAft>
                        <a:tabLst>
                          <a:tab pos="5328920" algn="r"/>
                        </a:tabLst>
                      </a:pPr>
                      <a:r>
                        <a:rPr lang="zh-CN" sz="1400" kern="1050">
                          <a:effectLst/>
                          <a:latin typeface="Times New Roman"/>
                          <a:ea typeface="宋体"/>
                          <a:cs typeface="Times New Roman"/>
                        </a:rPr>
                        <a:t>取值为</a:t>
                      </a:r>
                      <a:r>
                        <a:rPr lang="en-US" sz="1400" kern="1050">
                          <a:effectLst/>
                          <a:latin typeface="Times New Roman"/>
                          <a:ea typeface="宋体"/>
                          <a:cs typeface="Times New Roman"/>
                        </a:rPr>
                        <a:t>MultiSimple</a:t>
                      </a:r>
                      <a:r>
                        <a:rPr lang="zh-CN" sz="1400" kern="1050">
                          <a:effectLst/>
                          <a:latin typeface="Times New Roman"/>
                          <a:ea typeface="宋体"/>
                          <a:cs typeface="Times New Roman"/>
                        </a:rPr>
                        <a:t>表示多选；</a:t>
                      </a:r>
                    </a:p>
                    <a:p>
                      <a:pPr indent="95250" algn="just">
                        <a:lnSpc>
                          <a:spcPts val="1560"/>
                        </a:lnSpc>
                        <a:spcAft>
                          <a:spcPts val="0"/>
                        </a:spcAft>
                        <a:tabLst>
                          <a:tab pos="5328920" algn="r"/>
                        </a:tabLst>
                      </a:pPr>
                      <a:r>
                        <a:rPr lang="zh-CN" sz="1400" kern="1050">
                          <a:effectLst/>
                          <a:latin typeface="Times New Roman"/>
                          <a:ea typeface="宋体"/>
                          <a:cs typeface="Times New Roman"/>
                        </a:rPr>
                        <a:t>取值为</a:t>
                      </a:r>
                      <a:r>
                        <a:rPr lang="en-US" sz="1400" kern="1050">
                          <a:effectLst/>
                          <a:latin typeface="Times New Roman"/>
                          <a:ea typeface="宋体"/>
                          <a:cs typeface="Times New Roman"/>
                        </a:rPr>
                        <a:t>MultiExtended</a:t>
                      </a:r>
                      <a:r>
                        <a:rPr lang="zh-CN" sz="1400" kern="1050">
                          <a:effectLst/>
                          <a:latin typeface="Times New Roman"/>
                          <a:ea typeface="宋体"/>
                          <a:cs typeface="Times New Roman"/>
                        </a:rPr>
                        <a:t>表示多选，且可用</a:t>
                      </a:r>
                      <a:r>
                        <a:rPr lang="en-US" sz="1400" kern="1050">
                          <a:effectLst/>
                          <a:latin typeface="Times New Roman"/>
                          <a:ea typeface="宋体"/>
                          <a:cs typeface="Times New Roman"/>
                        </a:rPr>
                        <a:t>Shift </a:t>
                      </a:r>
                      <a:r>
                        <a:rPr lang="zh-CN" sz="1400" kern="1050">
                          <a:effectLst/>
                          <a:latin typeface="Times New Roman"/>
                          <a:ea typeface="宋体"/>
                          <a:cs typeface="Times New Roman"/>
                        </a:rPr>
                        <a:t>、</a:t>
                      </a:r>
                      <a:r>
                        <a:rPr lang="en-US" sz="1400" kern="1050">
                          <a:effectLst/>
                          <a:latin typeface="Times New Roman"/>
                          <a:ea typeface="宋体"/>
                          <a:cs typeface="Times New Roman"/>
                        </a:rPr>
                        <a:t>Ctrl</a:t>
                      </a:r>
                      <a:r>
                        <a:rPr lang="zh-CN" sz="1400" kern="1050">
                          <a:effectLst/>
                          <a:latin typeface="Times New Roman"/>
                          <a:ea typeface="宋体"/>
                          <a:cs typeface="Times New Roman"/>
                        </a:rPr>
                        <a:t>和箭头键选择多项</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313">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cs typeface="Times New Roman"/>
                        </a:rPr>
                        <a:t>Items</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cs typeface="Times New Roman"/>
                        </a:rPr>
                        <a:t>返回文件夹列表框中的全部列表项集合</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18">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cs typeface="Times New Roman"/>
                        </a:rPr>
                        <a:t>SelectedItems</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cs typeface="Times New Roman"/>
                        </a:rPr>
                        <a:t>返回文件夹列表框中被选中的全部列表项集合</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18">
                <a:tc vMerge="1">
                  <a:txBody>
                    <a:bodyPr/>
                    <a:lstStyle/>
                    <a:p>
                      <a:endParaRPr lang="zh-CN" altLang="en-US"/>
                    </a:p>
                  </a:txBody>
                  <a:tcPr/>
                </a:tc>
                <a:tc>
                  <a:txBody>
                    <a:bodyPr/>
                    <a:lstStyle/>
                    <a:p>
                      <a:pPr algn="just">
                        <a:lnSpc>
                          <a:spcPts val="1560"/>
                        </a:lnSpc>
                        <a:spcAft>
                          <a:spcPts val="0"/>
                        </a:spcAft>
                        <a:tabLst>
                          <a:tab pos="5328920" algn="r"/>
                        </a:tabLst>
                      </a:pPr>
                      <a:r>
                        <a:rPr lang="en-US" sz="1400" kern="1050" dirty="0" err="1">
                          <a:effectLst/>
                          <a:latin typeface="Times New Roman"/>
                          <a:ea typeface="宋体"/>
                          <a:cs typeface="Times New Roman"/>
                        </a:rPr>
                        <a:t>SelectedItem</a:t>
                      </a:r>
                      <a:endParaRPr lang="zh-CN" sz="1400" kern="1050" dirty="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cs typeface="Times New Roman"/>
                        </a:rPr>
                        <a:t>返回文件夹列表框中当前被选中的列表项</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522">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cs typeface="Times New Roman"/>
                        </a:rPr>
                        <a:t>SelectedIndex</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cs typeface="Times New Roman"/>
                        </a:rPr>
                        <a:t>返回文件夹列表框中当前被选中的列表项索引号，</a:t>
                      </a:r>
                      <a:r>
                        <a:rPr lang="en-US" sz="1400" kern="1050">
                          <a:effectLst/>
                          <a:latin typeface="Times New Roman"/>
                          <a:ea typeface="宋体"/>
                          <a:cs typeface="Times New Roman"/>
                        </a:rPr>
                        <a:t>-1</a:t>
                      </a:r>
                      <a:r>
                        <a:rPr lang="zh-CN" sz="1400" kern="1050">
                          <a:effectLst/>
                          <a:latin typeface="Times New Roman"/>
                          <a:ea typeface="宋体"/>
                          <a:cs typeface="Times New Roman"/>
                        </a:rPr>
                        <a:t>表示没有选择</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3638">
                <a:tc>
                  <a:txBody>
                    <a:bodyPr/>
                    <a:lstStyle/>
                    <a:p>
                      <a:pPr algn="just">
                        <a:lnSpc>
                          <a:spcPts val="1560"/>
                        </a:lnSpc>
                        <a:spcAft>
                          <a:spcPts val="0"/>
                        </a:spcAft>
                        <a:tabLst>
                          <a:tab pos="5328920" algn="r"/>
                        </a:tabLst>
                      </a:pPr>
                      <a:r>
                        <a:rPr lang="zh-CN" sz="1400" kern="1050">
                          <a:effectLst/>
                          <a:latin typeface="Times New Roman"/>
                          <a:ea typeface="宋体"/>
                          <a:cs typeface="Times New Roman"/>
                        </a:rPr>
                        <a:t>事件</a:t>
                      </a:r>
                    </a:p>
                  </a:txBody>
                  <a:tcPr marL="20623" marR="2062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cs typeface="Times New Roman"/>
                        </a:rPr>
                        <a:t>SelectedIndexChanged</a:t>
                      </a:r>
                      <a:endParaRPr lang="zh-CN" sz="1400" kern="1050">
                        <a:effectLst/>
                        <a:latin typeface="Times New Roman"/>
                        <a:ea typeface="宋体"/>
                        <a:cs typeface="Times New Roman"/>
                      </a:endParaRPr>
                    </a:p>
                  </a:txBody>
                  <a:tcPr marL="20623" marR="206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en-US" sz="1400" kern="1050" dirty="0" err="1">
                          <a:effectLst/>
                          <a:latin typeface="Times New Roman"/>
                          <a:ea typeface="宋体"/>
                          <a:cs typeface="Times New Roman"/>
                        </a:rPr>
                        <a:t>DirListBox</a:t>
                      </a:r>
                      <a:r>
                        <a:rPr lang="zh-CN" sz="1400" kern="1050" dirty="0">
                          <a:effectLst/>
                          <a:latin typeface="Times New Roman"/>
                          <a:ea typeface="宋体"/>
                          <a:cs typeface="Times New Roman"/>
                        </a:rPr>
                        <a:t>控件最常用的事件。当用户在</a:t>
                      </a:r>
                      <a:r>
                        <a:rPr lang="en-US" sz="1400" kern="1050" dirty="0" err="1">
                          <a:effectLst/>
                          <a:latin typeface="Times New Roman"/>
                          <a:ea typeface="宋体"/>
                          <a:cs typeface="Times New Roman"/>
                        </a:rPr>
                        <a:t>DirListBox</a:t>
                      </a:r>
                      <a:r>
                        <a:rPr lang="zh-CN" sz="1400" kern="1050" dirty="0">
                          <a:effectLst/>
                          <a:latin typeface="Times New Roman"/>
                          <a:ea typeface="宋体"/>
                          <a:cs typeface="Times New Roman"/>
                        </a:rPr>
                        <a:t>列表框中双击一个文件夹，或者在程序中给</a:t>
                      </a:r>
                      <a:r>
                        <a:rPr lang="en-US" sz="1400" kern="1050" dirty="0">
                          <a:effectLst/>
                          <a:latin typeface="Times New Roman"/>
                          <a:ea typeface="宋体"/>
                          <a:cs typeface="Times New Roman"/>
                        </a:rPr>
                        <a:t>Path</a:t>
                      </a:r>
                      <a:r>
                        <a:rPr lang="zh-CN" sz="1400" kern="1050" dirty="0">
                          <a:effectLst/>
                          <a:latin typeface="Times New Roman"/>
                          <a:ea typeface="宋体"/>
                          <a:cs typeface="Times New Roman"/>
                        </a:rPr>
                        <a:t>属性赋予一个新值时，都会触发该事件。因此可以在</a:t>
                      </a:r>
                      <a:r>
                        <a:rPr lang="en-US" sz="1400" kern="1050" dirty="0" err="1">
                          <a:effectLst/>
                          <a:latin typeface="Times New Roman"/>
                          <a:ea typeface="宋体"/>
                          <a:cs typeface="Times New Roman"/>
                        </a:rPr>
                        <a:t>SelectedIndexChanged</a:t>
                      </a:r>
                      <a:r>
                        <a:rPr lang="zh-CN" sz="1400" kern="1050" dirty="0">
                          <a:effectLst/>
                          <a:latin typeface="Times New Roman"/>
                          <a:ea typeface="宋体"/>
                          <a:cs typeface="Times New Roman"/>
                        </a:rPr>
                        <a:t>事件过程中，用</a:t>
                      </a:r>
                      <a:r>
                        <a:rPr lang="en-US" sz="1400" kern="1050" dirty="0">
                          <a:effectLst/>
                          <a:latin typeface="Times New Roman"/>
                          <a:ea typeface="宋体"/>
                          <a:cs typeface="Times New Roman"/>
                        </a:rPr>
                        <a:t>Path</a:t>
                      </a:r>
                      <a:r>
                        <a:rPr lang="zh-CN" sz="1400" kern="1050" dirty="0">
                          <a:effectLst/>
                          <a:latin typeface="Times New Roman"/>
                          <a:ea typeface="宋体"/>
                          <a:cs typeface="Times New Roman"/>
                        </a:rPr>
                        <a:t>属性更新文件列表框</a:t>
                      </a:r>
                      <a:r>
                        <a:rPr lang="en-US" sz="1400" kern="1050" dirty="0" err="1">
                          <a:effectLst/>
                          <a:latin typeface="Times New Roman"/>
                          <a:ea typeface="宋体"/>
                          <a:cs typeface="Times New Roman"/>
                        </a:rPr>
                        <a:t>FileListBox</a:t>
                      </a:r>
                      <a:r>
                        <a:rPr lang="zh-CN" sz="1400" kern="1050" dirty="0">
                          <a:effectLst/>
                          <a:latin typeface="Times New Roman"/>
                          <a:ea typeface="宋体"/>
                          <a:cs typeface="Times New Roman"/>
                        </a:rPr>
                        <a:t>中显示的当前文件，使文件夹列表框</a:t>
                      </a:r>
                      <a:r>
                        <a:rPr lang="en-US" sz="1400" kern="1050" dirty="0" err="1">
                          <a:effectLst/>
                          <a:latin typeface="Times New Roman"/>
                          <a:ea typeface="宋体"/>
                          <a:cs typeface="Times New Roman"/>
                        </a:rPr>
                        <a:t>DirListBox</a:t>
                      </a:r>
                      <a:r>
                        <a:rPr lang="zh-CN" sz="1400" kern="1050" dirty="0">
                          <a:effectLst/>
                          <a:latin typeface="Times New Roman"/>
                          <a:ea typeface="宋体"/>
                          <a:cs typeface="Times New Roman"/>
                        </a:rPr>
                        <a:t>和文件列表框</a:t>
                      </a:r>
                      <a:r>
                        <a:rPr lang="en-US" sz="1400" kern="1050" dirty="0" err="1">
                          <a:effectLst/>
                          <a:latin typeface="Times New Roman"/>
                          <a:ea typeface="宋体"/>
                          <a:cs typeface="Times New Roman"/>
                        </a:rPr>
                        <a:t>FileListBox</a:t>
                      </a:r>
                      <a:r>
                        <a:rPr lang="zh-CN" sz="1400" kern="1050" dirty="0">
                          <a:effectLst/>
                          <a:latin typeface="Times New Roman"/>
                          <a:ea typeface="宋体"/>
                          <a:cs typeface="Times New Roman"/>
                        </a:rPr>
                        <a:t>保持联动</a:t>
                      </a:r>
                    </a:p>
                  </a:txBody>
                  <a:tcPr marL="20623" marR="206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979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a:t>
            </a:r>
            <a:r>
              <a:rPr lang="en-US" altLang="zh-CN" dirty="0" err="1"/>
              <a:t>FileListBox</a:t>
            </a:r>
            <a:r>
              <a:rPr lang="zh-CN" altLang="zh-CN" dirty="0"/>
              <a:t>控件</a:t>
            </a:r>
          </a:p>
        </p:txBody>
      </p:sp>
      <p:sp>
        <p:nvSpPr>
          <p:cNvPr id="3" name="TextBox 2"/>
          <p:cNvSpPr txBox="1"/>
          <p:nvPr/>
        </p:nvSpPr>
        <p:spPr>
          <a:xfrm>
            <a:off x="882502" y="935665"/>
            <a:ext cx="9452345" cy="615553"/>
          </a:xfrm>
          <a:prstGeom prst="rect">
            <a:avLst/>
          </a:prstGeom>
          <a:noFill/>
        </p:spPr>
        <p:txBody>
          <a:bodyPr wrap="square" rtlCol="0">
            <a:spAutoFit/>
          </a:bodyPr>
          <a:lstStyle/>
          <a:p>
            <a:pPr indent="446088"/>
            <a:r>
              <a:rPr lang="en-US" altLang="zh-CN" dirty="0" err="1"/>
              <a:t>FileListBox</a:t>
            </a:r>
            <a:r>
              <a:rPr lang="zh-CN" altLang="zh-CN" dirty="0"/>
              <a:t>控件主要用于显示文件列表，使用该控件可以对所选择的文件进行操作。</a:t>
            </a:r>
            <a:r>
              <a:rPr lang="en-US" altLang="zh-CN" dirty="0" err="1"/>
              <a:t>FileListBox</a:t>
            </a:r>
            <a:r>
              <a:rPr lang="zh-CN" altLang="zh-CN" dirty="0"/>
              <a:t>控件的常用属性及事件见表</a:t>
            </a:r>
            <a:r>
              <a:rPr lang="en-US" altLang="zh-CN" dirty="0"/>
              <a:t>8.14</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4319002"/>
              </p:ext>
            </p:extLst>
          </p:nvPr>
        </p:nvGraphicFramePr>
        <p:xfrm>
          <a:off x="1513472" y="1551218"/>
          <a:ext cx="8566193" cy="4143737"/>
        </p:xfrm>
        <a:graphic>
          <a:graphicData uri="http://schemas.openxmlformats.org/drawingml/2006/table">
            <a:tbl>
              <a:tblPr/>
              <a:tblGrid>
                <a:gridCol w="1822885"/>
                <a:gridCol w="1990555"/>
                <a:gridCol w="4752753"/>
              </a:tblGrid>
              <a:tr h="309480">
                <a:tc>
                  <a:txBody>
                    <a:bodyPr/>
                    <a:lstStyle/>
                    <a:p>
                      <a:pPr algn="ctr">
                        <a:lnSpc>
                          <a:spcPts val="1560"/>
                        </a:lnSpc>
                        <a:spcAft>
                          <a:spcPts val="0"/>
                        </a:spcAft>
                        <a:tabLst>
                          <a:tab pos="5328920" algn="r"/>
                        </a:tabLst>
                      </a:pPr>
                      <a:r>
                        <a:rPr lang="zh-CN" sz="1400" b="1" kern="1050">
                          <a:effectLst/>
                          <a:latin typeface="Times New Roman"/>
                          <a:ea typeface="宋体"/>
                        </a:rPr>
                        <a:t>属性</a:t>
                      </a:r>
                      <a:r>
                        <a:rPr lang="en-US" sz="1400" b="1" kern="1050">
                          <a:effectLst/>
                          <a:latin typeface="Times New Roman"/>
                          <a:ea typeface="宋体"/>
                        </a:rPr>
                        <a:t>/</a:t>
                      </a:r>
                      <a:r>
                        <a:rPr lang="zh-CN" sz="1400" b="1" kern="1050">
                          <a:effectLst/>
                          <a:latin typeface="Times New Roman"/>
                          <a:ea typeface="宋体"/>
                        </a:rPr>
                        <a:t>事件</a:t>
                      </a:r>
                      <a:endParaRPr lang="zh-CN" sz="1400" kern="1050">
                        <a:effectLst/>
                        <a:latin typeface="Times New Roman"/>
                        <a:ea typeface="宋体"/>
                      </a:endParaRPr>
                    </a:p>
                  </a:txBody>
                  <a:tcPr marL="24187" marR="24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名称</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47371">
                <a:tc rowSpan="8">
                  <a:txBody>
                    <a:bodyPr/>
                    <a:lstStyle/>
                    <a:p>
                      <a:pPr algn="just">
                        <a:lnSpc>
                          <a:spcPts val="1560"/>
                        </a:lnSpc>
                        <a:spcAft>
                          <a:spcPts val="0"/>
                        </a:spcAft>
                        <a:tabLst>
                          <a:tab pos="5328920" algn="r"/>
                        </a:tabLst>
                      </a:pPr>
                      <a:r>
                        <a:rPr lang="zh-CN" sz="1400" kern="1050">
                          <a:effectLst/>
                          <a:latin typeface="Times New Roman"/>
                          <a:ea typeface="宋体"/>
                        </a:rPr>
                        <a:t>属性</a:t>
                      </a:r>
                    </a:p>
                  </a:txBody>
                  <a:tcPr marL="24187" marR="24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Name</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a:t>
                      </a:r>
                      <a:r>
                        <a:rPr lang="en-US" sz="1400" kern="1050">
                          <a:effectLst/>
                          <a:latin typeface="Times New Roman"/>
                          <a:ea typeface="宋体"/>
                        </a:rPr>
                        <a:t>FileListBox</a:t>
                      </a:r>
                      <a:r>
                        <a:rPr lang="zh-CN" sz="1400" kern="1050">
                          <a:effectLst/>
                          <a:latin typeface="Times New Roman"/>
                          <a:ea typeface="宋体"/>
                        </a:rPr>
                        <a:t>控件对象的名字</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058">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Path</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指定当前选中的文件的完整路径（包括盘符）</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371">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Pattern</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指定文件列表框所显示的文件类型</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5800">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FileName</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指定文件列表框中被选择的文件名。该属性值与</a:t>
                      </a:r>
                      <a:r>
                        <a:rPr lang="en-US" sz="1400" kern="1050">
                          <a:effectLst/>
                          <a:latin typeface="Times New Roman"/>
                          <a:ea typeface="宋体"/>
                        </a:rPr>
                        <a:t>DirListBox</a:t>
                      </a:r>
                      <a:r>
                        <a:rPr lang="zh-CN" sz="1400" kern="1050">
                          <a:effectLst/>
                          <a:latin typeface="Times New Roman"/>
                          <a:ea typeface="宋体"/>
                        </a:rPr>
                        <a:t>的</a:t>
                      </a:r>
                      <a:r>
                        <a:rPr lang="en-US" sz="1400" kern="1050">
                          <a:effectLst/>
                          <a:latin typeface="Times New Roman"/>
                          <a:ea typeface="宋体"/>
                        </a:rPr>
                        <a:t>Path</a:t>
                      </a:r>
                      <a:r>
                        <a:rPr lang="zh-CN" sz="1400" kern="1050">
                          <a:effectLst/>
                          <a:latin typeface="Times New Roman"/>
                          <a:ea typeface="宋体"/>
                        </a:rPr>
                        <a:t>属性值合用即可获得当前选择的文件的完整名（含路径）</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14">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Items</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返回文件列表框中的全部列表项集合</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14">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SelectedItems</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返回文件列表框中被选中的全部列表项集合</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214">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SelectedItem</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返回文件列表框中当前被选中的列表项</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586">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SelectedIndex</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返回文件列表框中当前被选中的列表项索引号，</a:t>
                      </a:r>
                      <a:r>
                        <a:rPr lang="en-US" sz="1400" kern="1050">
                          <a:effectLst/>
                          <a:latin typeface="Times New Roman"/>
                          <a:ea typeface="宋体"/>
                        </a:rPr>
                        <a:t>-1</a:t>
                      </a:r>
                      <a:r>
                        <a:rPr lang="zh-CN" sz="1400" kern="1050">
                          <a:effectLst/>
                          <a:latin typeface="Times New Roman"/>
                          <a:ea typeface="宋体"/>
                        </a:rPr>
                        <a:t>表示没有选择，</a:t>
                      </a:r>
                      <a:r>
                        <a:rPr lang="en-US" sz="1400" kern="1050">
                          <a:effectLst/>
                          <a:latin typeface="Times New Roman"/>
                          <a:ea typeface="宋体"/>
                        </a:rPr>
                        <a:t>0</a:t>
                      </a:r>
                      <a:r>
                        <a:rPr lang="zh-CN" sz="1400" kern="1050">
                          <a:effectLst/>
                          <a:latin typeface="Times New Roman"/>
                          <a:ea typeface="宋体"/>
                        </a:rPr>
                        <a:t>代表第一项</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429">
                <a:tc>
                  <a:txBody>
                    <a:bodyPr/>
                    <a:lstStyle/>
                    <a:p>
                      <a:pPr algn="just">
                        <a:lnSpc>
                          <a:spcPts val="1560"/>
                        </a:lnSpc>
                        <a:spcAft>
                          <a:spcPts val="0"/>
                        </a:spcAft>
                        <a:tabLst>
                          <a:tab pos="5328920" algn="r"/>
                        </a:tabLst>
                      </a:pPr>
                      <a:r>
                        <a:rPr lang="zh-CN" sz="1400" kern="1050">
                          <a:effectLst/>
                          <a:latin typeface="Times New Roman"/>
                          <a:ea typeface="宋体"/>
                        </a:rPr>
                        <a:t>事件</a:t>
                      </a:r>
                    </a:p>
                  </a:txBody>
                  <a:tcPr marL="24187" marR="2418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SelectedIndexChanged</a:t>
                      </a:r>
                      <a:endParaRPr lang="zh-CN" sz="1400" kern="1050">
                        <a:effectLst/>
                        <a:latin typeface="Times New Roman"/>
                        <a:ea typeface="宋体"/>
                      </a:endParaRPr>
                    </a:p>
                  </a:txBody>
                  <a:tcPr marL="24187" marR="241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en-US" sz="1400" kern="1050" dirty="0" err="1">
                          <a:effectLst/>
                          <a:latin typeface="Times New Roman"/>
                          <a:ea typeface="宋体"/>
                        </a:rPr>
                        <a:t>FileListBox</a:t>
                      </a:r>
                      <a:r>
                        <a:rPr lang="zh-CN" sz="1400" kern="1050" dirty="0">
                          <a:effectLst/>
                          <a:latin typeface="Times New Roman"/>
                          <a:ea typeface="宋体"/>
                        </a:rPr>
                        <a:t>控件最常用的事件。当用户在</a:t>
                      </a:r>
                      <a:r>
                        <a:rPr lang="en-US" sz="1400" kern="1050" dirty="0" err="1">
                          <a:effectLst/>
                          <a:latin typeface="Times New Roman"/>
                          <a:ea typeface="宋体"/>
                        </a:rPr>
                        <a:t>FileListBox</a:t>
                      </a:r>
                      <a:r>
                        <a:rPr lang="zh-CN" sz="1400" kern="1050" dirty="0">
                          <a:effectLst/>
                          <a:latin typeface="Times New Roman"/>
                          <a:ea typeface="宋体"/>
                        </a:rPr>
                        <a:t>列表框中选择文件时，会触发该事件</a:t>
                      </a:r>
                    </a:p>
                  </a:txBody>
                  <a:tcPr marL="24187" marR="2418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75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04</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7" y="2708807"/>
            <a:ext cx="1913828"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 </a:t>
            </a:r>
            <a:endParaRPr lang="zh-CN" altLang="zh-CN" dirty="0"/>
          </a:p>
        </p:txBody>
      </p:sp>
      <p:cxnSp>
        <p:nvCxnSpPr>
          <p:cNvPr id="11" name="直接连接符 10"/>
          <p:cNvCxnSpPr/>
          <p:nvPr/>
        </p:nvCxnSpPr>
        <p:spPr>
          <a:xfrm>
            <a:off x="5305465" y="3195254"/>
            <a:ext cx="2105960"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505160" y="3319869"/>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．界面</a:t>
            </a:r>
            <a:r>
              <a:rPr lang="zh-CN" altLang="zh-CN" dirty="0" smtClean="0">
                <a:solidFill>
                  <a:schemeClr val="tx1"/>
                </a:solidFill>
              </a:rPr>
              <a:t>设计</a:t>
            </a:r>
            <a:endParaRPr lang="zh-CN" altLang="zh-CN" dirty="0">
              <a:solidFill>
                <a:schemeClr val="tx1"/>
              </a:solidFill>
            </a:endParaRPr>
          </a:p>
        </p:txBody>
      </p:sp>
      <p:sp>
        <p:nvSpPr>
          <p:cNvPr id="23" name="文本占位符 5"/>
          <p:cNvSpPr txBox="1">
            <a:spLocks/>
          </p:cNvSpPr>
          <p:nvPr/>
        </p:nvSpPr>
        <p:spPr>
          <a:xfrm>
            <a:off x="5505160" y="3743125"/>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．程序代码设计</a:t>
            </a:r>
          </a:p>
        </p:txBody>
      </p:sp>
    </p:spTree>
    <p:extLst>
      <p:ext uri="{BB962C8B-B14F-4D97-AF65-F5344CB8AC3E}">
        <p14:creationId xmlns:p14="http://schemas.microsoft.com/office/powerpoint/2010/main" val="30017679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829340" y="839972"/>
            <a:ext cx="9686260" cy="1661993"/>
          </a:xfrm>
          <a:prstGeom prst="rect">
            <a:avLst/>
          </a:prstGeom>
          <a:noFill/>
        </p:spPr>
        <p:txBody>
          <a:bodyPr wrap="square" rtlCol="0">
            <a:spAutoFit/>
          </a:bodyPr>
          <a:lstStyle/>
          <a:p>
            <a:pPr indent="446088" fontAlgn="ctr"/>
            <a:r>
              <a:rPr lang="zh-CN" altLang="zh-CN" dirty="0"/>
              <a:t>【例</a:t>
            </a:r>
            <a:r>
              <a:rPr lang="en-US" altLang="zh-CN" dirty="0"/>
              <a:t>8.1</a:t>
            </a:r>
            <a:r>
              <a:rPr lang="zh-CN" altLang="zh-CN" dirty="0"/>
              <a:t>】 利用</a:t>
            </a:r>
            <a:r>
              <a:rPr lang="en-US" altLang="zh-CN" dirty="0" err="1"/>
              <a:t>DriveListBox</a:t>
            </a:r>
            <a:r>
              <a:rPr lang="zh-CN" altLang="zh-CN" dirty="0"/>
              <a:t>、</a:t>
            </a:r>
            <a:r>
              <a:rPr lang="en-US" altLang="zh-CN" dirty="0" err="1"/>
              <a:t>DirListBox</a:t>
            </a:r>
            <a:r>
              <a:rPr lang="zh-CN" altLang="zh-CN" dirty="0"/>
              <a:t>、</a:t>
            </a:r>
            <a:r>
              <a:rPr lang="en-US" altLang="zh-CN" dirty="0" err="1"/>
              <a:t>FileListBox</a:t>
            </a:r>
            <a:r>
              <a:rPr lang="zh-CN" altLang="zh-CN" dirty="0"/>
              <a:t>这三种控件，使驱动器列表框、文件夹列表框和文件列表框保持联动，并能创建、删除、移动文件和文件夹。</a:t>
            </a:r>
          </a:p>
          <a:p>
            <a:pPr indent="446088"/>
            <a:r>
              <a:rPr lang="en-US" altLang="zh-CN" b="1" dirty="0"/>
              <a:t>1</a:t>
            </a:r>
            <a:r>
              <a:rPr lang="zh-CN" altLang="zh-CN" b="1" dirty="0"/>
              <a:t>．界面设计</a:t>
            </a:r>
            <a:r>
              <a:rPr lang="en-US" altLang="zh-CN" dirty="0"/>
              <a:t>	</a:t>
            </a:r>
            <a:endParaRPr lang="zh-CN" altLang="zh-CN" dirty="0"/>
          </a:p>
          <a:p>
            <a:pPr indent="446088" fontAlgn="ctr"/>
            <a:r>
              <a:rPr lang="zh-CN" altLang="zh-CN" dirty="0"/>
              <a:t>设置</a:t>
            </a:r>
            <a:r>
              <a:rPr lang="en-US" altLang="zh-CN" dirty="0"/>
              <a:t>1</a:t>
            </a:r>
            <a:r>
              <a:rPr lang="zh-CN" altLang="zh-CN" dirty="0"/>
              <a:t>个驱动器列表框（</a:t>
            </a:r>
            <a:r>
              <a:rPr lang="en-US" altLang="zh-CN" dirty="0" err="1"/>
              <a:t>DriveListBox</a:t>
            </a:r>
            <a:r>
              <a:rPr lang="zh-CN" altLang="zh-CN" dirty="0"/>
              <a:t>）、</a:t>
            </a:r>
            <a:r>
              <a:rPr lang="en-US" altLang="zh-CN" dirty="0"/>
              <a:t>1</a:t>
            </a:r>
            <a:r>
              <a:rPr lang="zh-CN" altLang="zh-CN" dirty="0"/>
              <a:t>个文件夹列表框（</a:t>
            </a:r>
            <a:r>
              <a:rPr lang="en-US" altLang="zh-CN" dirty="0" err="1"/>
              <a:t>DirListBox</a:t>
            </a:r>
            <a:r>
              <a:rPr lang="zh-CN" altLang="zh-CN" dirty="0"/>
              <a:t>）、</a:t>
            </a:r>
            <a:r>
              <a:rPr lang="en-US" altLang="zh-CN" dirty="0"/>
              <a:t>1</a:t>
            </a:r>
            <a:r>
              <a:rPr lang="zh-CN" altLang="zh-CN" dirty="0"/>
              <a:t>个文件列表框（</a:t>
            </a:r>
            <a:r>
              <a:rPr lang="en-US" altLang="zh-CN" dirty="0" err="1"/>
              <a:t>FileListBox</a:t>
            </a:r>
            <a:r>
              <a:rPr lang="zh-CN" altLang="zh-CN" dirty="0"/>
              <a:t>）、</a:t>
            </a:r>
            <a:r>
              <a:rPr lang="en-US" altLang="zh-CN" dirty="0"/>
              <a:t>2</a:t>
            </a:r>
            <a:r>
              <a:rPr lang="zh-CN" altLang="zh-CN" dirty="0"/>
              <a:t>个</a:t>
            </a:r>
            <a:r>
              <a:rPr lang="en-US" altLang="zh-CN" dirty="0" err="1"/>
              <a:t>GroupBox</a:t>
            </a:r>
            <a:r>
              <a:rPr lang="zh-CN" altLang="zh-CN" dirty="0"/>
              <a:t>和多个标签（</a:t>
            </a:r>
            <a:r>
              <a:rPr lang="en-US" altLang="zh-CN" dirty="0"/>
              <a:t>Label</a:t>
            </a:r>
            <a:r>
              <a:rPr lang="zh-CN" altLang="zh-CN" dirty="0"/>
              <a:t>）、文本框及命令按钮（</a:t>
            </a:r>
            <a:r>
              <a:rPr lang="en-US" altLang="zh-CN" dirty="0"/>
              <a:t>Button</a:t>
            </a:r>
            <a:r>
              <a:rPr lang="zh-CN" altLang="zh-CN" dirty="0"/>
              <a:t>）。表</a:t>
            </a:r>
            <a:r>
              <a:rPr lang="en-US" altLang="zh-CN" dirty="0"/>
              <a:t>8.15</a:t>
            </a:r>
            <a:r>
              <a:rPr lang="zh-CN" altLang="zh-CN" dirty="0"/>
              <a:t>列出了其主要对象及</a:t>
            </a:r>
            <a:r>
              <a:rPr lang="zh-CN" altLang="zh-CN" dirty="0" smtClean="0"/>
              <a:t>属性</a:t>
            </a:r>
            <a:r>
              <a:rPr lang="zh-CN" altLang="en-US" dirty="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670706556"/>
              </p:ext>
            </p:extLst>
          </p:nvPr>
        </p:nvGraphicFramePr>
        <p:xfrm>
          <a:off x="2349424" y="2501965"/>
          <a:ext cx="7336836" cy="3790768"/>
        </p:xfrm>
        <a:graphic>
          <a:graphicData uri="http://schemas.openxmlformats.org/drawingml/2006/table">
            <a:tbl>
              <a:tblPr firstRow="1" bandRow="1" bandCol="1"/>
              <a:tblGrid>
                <a:gridCol w="1834209"/>
                <a:gridCol w="1834209"/>
                <a:gridCol w="1478112"/>
                <a:gridCol w="2190306"/>
              </a:tblGrid>
              <a:tr h="236923">
                <a:tc>
                  <a:txBody>
                    <a:bodyPr/>
                    <a:lstStyle/>
                    <a:p>
                      <a:pPr algn="ctr">
                        <a:lnSpc>
                          <a:spcPts val="1560"/>
                        </a:lnSpc>
                        <a:spcAft>
                          <a:spcPts val="0"/>
                        </a:spcAft>
                        <a:tabLst>
                          <a:tab pos="5328920" algn="r"/>
                        </a:tabLst>
                      </a:pPr>
                      <a:r>
                        <a:rPr lang="zh-CN" sz="1400" b="1" kern="1050">
                          <a:effectLst/>
                          <a:latin typeface="Times New Roman"/>
                          <a:ea typeface="宋体"/>
                        </a:rPr>
                        <a:t>对象</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对象名</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属性名</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属性值</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36923">
                <a:tc>
                  <a:txBody>
                    <a:bodyPr/>
                    <a:lstStyle/>
                    <a:p>
                      <a:pPr algn="just">
                        <a:lnSpc>
                          <a:spcPts val="1560"/>
                        </a:lnSpc>
                        <a:spcAft>
                          <a:spcPts val="0"/>
                        </a:spcAft>
                        <a:tabLst>
                          <a:tab pos="5328920" algn="r"/>
                        </a:tabLst>
                      </a:pPr>
                      <a:r>
                        <a:rPr lang="en-US" sz="1400" kern="1050">
                          <a:effectLst/>
                          <a:latin typeface="Times New Roman"/>
                          <a:ea typeface="宋体"/>
                        </a:rPr>
                        <a:t>Form</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Form1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文件夹、文件操作示例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DriveListBox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DriveListBox1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DirListBox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DirListBox1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FileListBox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FileListBox1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btnNewDir</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新建文件夹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btnMoveDir</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移动文件夹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btnDelDir</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删除文件夹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btnNewFile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新建文件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btnCopyFile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复制文件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btnMoveFile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移动文件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btnDelFile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删除文件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txtNewDirName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新建文件夹名：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txtDestDirName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目标文件夹：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txtNewFileName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新建文件名：</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923">
                <a:tc>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txtDestFileName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dirty="0">
                          <a:effectLst/>
                          <a:latin typeface="Times New Roman"/>
                          <a:ea typeface="宋体"/>
                        </a:rPr>
                        <a:t>目标文件：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2761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4344" y="871443"/>
            <a:ext cx="2640466" cy="353943"/>
          </a:xfrm>
          <a:prstGeom prst="rect">
            <a:avLst/>
          </a:prstGeom>
        </p:spPr>
        <p:txBody>
          <a:bodyPr wrap="none">
            <a:spAutoFit/>
          </a:bodyPr>
          <a:lstStyle/>
          <a:p>
            <a:pPr fontAlgn="ctr"/>
            <a:r>
              <a:rPr lang="zh-CN" altLang="zh-CN" dirty="0"/>
              <a:t>其运行结果如图</a:t>
            </a:r>
            <a:r>
              <a:rPr lang="en-US" altLang="zh-CN" dirty="0"/>
              <a:t>8.2</a:t>
            </a:r>
            <a:r>
              <a:rPr lang="zh-CN" altLang="zh-CN" dirty="0"/>
              <a:t>所示。</a:t>
            </a:r>
          </a:p>
        </p:txBody>
      </p:sp>
      <p:sp>
        <p:nvSpPr>
          <p:cNvPr id="3"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pic>
        <p:nvPicPr>
          <p:cNvPr id="30722" name="Picture 2" descr="8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3766" y="1388768"/>
            <a:ext cx="5031918" cy="29932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5739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194575" y="843749"/>
            <a:ext cx="9097741" cy="615553"/>
          </a:xfrm>
          <a:prstGeom prst="rect">
            <a:avLst/>
          </a:prstGeom>
        </p:spPr>
        <p:txBody>
          <a:bodyPr wrap="square">
            <a:spAutoFit/>
          </a:bodyPr>
          <a:lstStyle/>
          <a:p>
            <a:r>
              <a:rPr lang="en-US" altLang="zh-CN" b="1" dirty="0"/>
              <a:t>2</a:t>
            </a:r>
            <a:r>
              <a:rPr lang="zh-CN" altLang="zh-CN" b="1" dirty="0"/>
              <a:t>．程序代码设计</a:t>
            </a:r>
          </a:p>
          <a:p>
            <a:pPr fontAlgn="ctr"/>
            <a:r>
              <a:rPr lang="zh-CN" altLang="zh-CN" dirty="0"/>
              <a:t>为了使用</a:t>
            </a:r>
            <a:r>
              <a:rPr lang="en-US" altLang="zh-CN" dirty="0"/>
              <a:t>File</a:t>
            </a:r>
            <a:r>
              <a:rPr lang="zh-CN" altLang="zh-CN" dirty="0"/>
              <a:t>和</a:t>
            </a:r>
            <a:r>
              <a:rPr lang="en-US" altLang="zh-CN" dirty="0"/>
              <a:t>Directory</a:t>
            </a:r>
            <a:r>
              <a:rPr lang="zh-CN" altLang="zh-CN" dirty="0"/>
              <a:t>类所提供的方法，在模块中要先引入</a:t>
            </a:r>
            <a:r>
              <a:rPr lang="en-US" altLang="zh-CN" dirty="0"/>
              <a:t>System.IO</a:t>
            </a:r>
            <a:r>
              <a:rPr lang="zh-CN" altLang="zh-CN" dirty="0"/>
              <a:t>名称空间。</a:t>
            </a:r>
          </a:p>
        </p:txBody>
      </p:sp>
      <p:sp>
        <p:nvSpPr>
          <p:cNvPr id="4" name="圆角矩形 3"/>
          <p:cNvSpPr/>
          <p:nvPr/>
        </p:nvSpPr>
        <p:spPr>
          <a:xfrm>
            <a:off x="1378502" y="1486424"/>
            <a:ext cx="8669265" cy="681038"/>
          </a:xfrm>
          <a:prstGeom prst="roundRect">
            <a:avLst/>
          </a:prstGeom>
          <a:solidFill>
            <a:schemeClr val="accent5">
              <a:lumMod val="40000"/>
              <a:lumOff val="60000"/>
            </a:schemeClr>
          </a:solidFill>
        </p:spPr>
        <p:txBody>
          <a:bodyPr wrap="square">
            <a:spAutoFit/>
          </a:bodyPr>
          <a:lstStyle/>
          <a:p>
            <a:r>
              <a:rPr lang="en-US" altLang="zh-CN" dirty="0"/>
              <a:t>' </a:t>
            </a:r>
            <a:r>
              <a:rPr lang="zh-CN" altLang="zh-CN" dirty="0"/>
              <a:t>引入名称空间</a:t>
            </a:r>
            <a:r>
              <a:rPr lang="en-US" altLang="zh-CN" dirty="0"/>
              <a:t>System.IO</a:t>
            </a:r>
            <a:endParaRPr lang="zh-CN" altLang="zh-CN" dirty="0"/>
          </a:p>
          <a:p>
            <a:r>
              <a:rPr lang="en-US" altLang="zh-CN" dirty="0"/>
              <a:t>Imports System.IO</a:t>
            </a:r>
            <a:endParaRPr lang="zh-CN" altLang="zh-CN" dirty="0"/>
          </a:p>
        </p:txBody>
      </p:sp>
      <p:sp>
        <p:nvSpPr>
          <p:cNvPr id="5" name="TextBox 4"/>
          <p:cNvSpPr txBox="1"/>
          <p:nvPr/>
        </p:nvSpPr>
        <p:spPr>
          <a:xfrm>
            <a:off x="839975" y="2199361"/>
            <a:ext cx="9537405" cy="615553"/>
          </a:xfrm>
          <a:prstGeom prst="rect">
            <a:avLst/>
          </a:prstGeom>
          <a:noFill/>
        </p:spPr>
        <p:txBody>
          <a:bodyPr wrap="square" rtlCol="0">
            <a:spAutoFit/>
          </a:bodyPr>
          <a:lstStyle/>
          <a:p>
            <a:pPr indent="446088"/>
            <a:r>
              <a:rPr lang="zh-CN" altLang="zh-CN" dirty="0"/>
              <a:t>要使驱动器列表框、文件夹列表框和文件列表框保持联动，需分别编写</a:t>
            </a:r>
            <a:r>
              <a:rPr lang="en-US" altLang="zh-CN" dirty="0"/>
              <a:t>DriveListBox1</a:t>
            </a:r>
            <a:r>
              <a:rPr lang="zh-CN" altLang="zh-CN" dirty="0"/>
              <a:t>和</a:t>
            </a:r>
            <a:r>
              <a:rPr lang="en-US" altLang="zh-CN" dirty="0"/>
              <a:t>DirListBox1</a:t>
            </a:r>
            <a:r>
              <a:rPr lang="zh-CN" altLang="zh-CN" dirty="0"/>
              <a:t>的</a:t>
            </a:r>
            <a:r>
              <a:rPr lang="en-US" altLang="zh-CN" dirty="0" err="1"/>
              <a:t>SelectedIndexChanged</a:t>
            </a:r>
            <a:r>
              <a:rPr lang="zh-CN" altLang="zh-CN" dirty="0"/>
              <a:t>事件代码，相关程序如下</a:t>
            </a:r>
            <a:r>
              <a:rPr lang="zh-CN" altLang="zh-CN" dirty="0" smtClean="0"/>
              <a:t>：</a:t>
            </a:r>
            <a:endParaRPr lang="zh-CN" altLang="zh-CN" dirty="0"/>
          </a:p>
        </p:txBody>
      </p:sp>
      <p:sp>
        <p:nvSpPr>
          <p:cNvPr id="6" name="TextBox 5"/>
          <p:cNvSpPr txBox="1"/>
          <p:nvPr/>
        </p:nvSpPr>
        <p:spPr>
          <a:xfrm>
            <a:off x="1378502" y="2815518"/>
            <a:ext cx="8669265" cy="2882027"/>
          </a:xfrm>
          <a:prstGeom prst="roundRect">
            <a:avLst>
              <a:gd name="adj" fmla="val 5687"/>
            </a:avLst>
          </a:prstGeom>
          <a:solidFill>
            <a:schemeClr val="accent5">
              <a:lumMod val="40000"/>
              <a:lumOff val="60000"/>
            </a:schemeClr>
          </a:solidFill>
        </p:spPr>
        <p:txBody>
          <a:bodyPr wrap="square" rtlCol="0">
            <a:spAutoFit/>
          </a:bodyPr>
          <a:lstStyle/>
          <a:p>
            <a:r>
              <a:rPr lang="en-US" altLang="zh-CN" sz="1600" dirty="0"/>
              <a:t>Private Sub DriveListBox1_SelectedIndexChanged(</a:t>
            </a:r>
            <a:r>
              <a:rPr lang="en-US" altLang="zh-CN" sz="1600" dirty="0" err="1"/>
              <a:t>ByVal</a:t>
            </a:r>
            <a:r>
              <a:rPr lang="en-US" altLang="zh-CN" sz="1600" dirty="0"/>
              <a:t> sender As </a:t>
            </a:r>
            <a:r>
              <a:rPr lang="en-US" altLang="zh-CN" sz="1600" dirty="0" err="1"/>
              <a:t>System.Object</a:t>
            </a:r>
            <a:r>
              <a:rPr lang="en-US" altLang="zh-CN" sz="1600" dirty="0"/>
              <a:t>,</a:t>
            </a:r>
            <a:endParaRPr lang="zh-CN" altLang="zh-CN" sz="1600" dirty="0"/>
          </a:p>
          <a:p>
            <a:r>
              <a:rPr lang="en-US" altLang="zh-CN" sz="1600" dirty="0"/>
              <a:t>				 </a:t>
            </a:r>
            <a:r>
              <a:rPr lang="en-US" altLang="zh-CN" sz="1600" dirty="0" err="1"/>
              <a:t>ByVal</a:t>
            </a:r>
            <a:r>
              <a:rPr lang="en-US" altLang="zh-CN" sz="1600" dirty="0"/>
              <a:t> e As </a:t>
            </a:r>
            <a:r>
              <a:rPr lang="en-US" altLang="zh-CN" sz="1600" dirty="0" err="1"/>
              <a:t>System.EventArgs</a:t>
            </a:r>
            <a:r>
              <a:rPr lang="en-US" altLang="zh-CN" sz="1600" dirty="0"/>
              <a:t>) Handles DriveListBox1.SelectedIndexChanged</a:t>
            </a:r>
            <a:endParaRPr lang="zh-CN" altLang="zh-CN" sz="1600" dirty="0"/>
          </a:p>
          <a:p>
            <a:r>
              <a:rPr lang="en-US" altLang="zh-CN" sz="1600" dirty="0"/>
              <a:t>    DirListBox1.Path = DriveListBox1.Drive</a:t>
            </a:r>
            <a:endParaRPr lang="zh-CN" altLang="zh-CN" sz="1600" dirty="0"/>
          </a:p>
          <a:p>
            <a:r>
              <a:rPr lang="en-US" altLang="zh-CN" sz="1600" dirty="0"/>
              <a:t>End Sub</a:t>
            </a:r>
            <a:endParaRPr lang="zh-CN" altLang="zh-CN" sz="1600" dirty="0"/>
          </a:p>
          <a:p>
            <a:r>
              <a:rPr lang="en-US" altLang="zh-CN" sz="1600" dirty="0"/>
              <a:t> </a:t>
            </a:r>
            <a:endParaRPr lang="zh-CN" altLang="zh-CN" sz="1600" dirty="0"/>
          </a:p>
          <a:p>
            <a:r>
              <a:rPr lang="en-US" altLang="zh-CN" sz="1600" dirty="0"/>
              <a:t>Private Sub DirListBox1_SelectedIndexChanged(</a:t>
            </a:r>
            <a:r>
              <a:rPr lang="en-US" altLang="zh-CN" sz="1600" dirty="0" err="1"/>
              <a:t>ByVal</a:t>
            </a:r>
            <a:r>
              <a:rPr lang="en-US" altLang="zh-CN" sz="1600" dirty="0"/>
              <a:t> sender As </a:t>
            </a:r>
            <a:r>
              <a:rPr lang="en-US" altLang="zh-CN" sz="1600" dirty="0" err="1"/>
              <a:t>System.Object</a:t>
            </a:r>
            <a:r>
              <a:rPr lang="en-US" altLang="zh-CN" sz="1600" dirty="0"/>
              <a:t>,</a:t>
            </a:r>
            <a:endParaRPr lang="zh-CN" altLang="zh-CN" sz="1600" dirty="0"/>
          </a:p>
          <a:p>
            <a:r>
              <a:rPr lang="en-US" altLang="zh-CN" sz="1600" dirty="0"/>
              <a:t>				 </a:t>
            </a:r>
            <a:r>
              <a:rPr lang="en-US" altLang="zh-CN" sz="1600" dirty="0" err="1"/>
              <a:t>ByVal</a:t>
            </a:r>
            <a:r>
              <a:rPr lang="en-US" altLang="zh-CN" sz="1600" dirty="0"/>
              <a:t> e As </a:t>
            </a:r>
            <a:r>
              <a:rPr lang="en-US" altLang="zh-CN" sz="1600" dirty="0" err="1"/>
              <a:t>System.EventArgs</a:t>
            </a:r>
            <a:r>
              <a:rPr lang="en-US" altLang="zh-CN" sz="1600" dirty="0"/>
              <a:t>) Handles DirListBox1.SelectedIndexChanged</a:t>
            </a:r>
            <a:endParaRPr lang="zh-CN" altLang="zh-CN" sz="1600" dirty="0"/>
          </a:p>
          <a:p>
            <a:r>
              <a:rPr lang="en-US" altLang="zh-CN" sz="1600" dirty="0"/>
              <a:t>    FileListBox1.Path = DirListBox1.Path</a:t>
            </a:r>
            <a:endParaRPr lang="zh-CN" altLang="zh-CN" sz="1600" dirty="0"/>
          </a:p>
          <a:p>
            <a:r>
              <a:rPr lang="en-US" altLang="zh-CN" sz="1600" dirty="0"/>
              <a:t>End </a:t>
            </a:r>
            <a:r>
              <a:rPr lang="en-US" altLang="zh-CN" sz="1600" dirty="0" smtClean="0"/>
              <a:t>Sub</a:t>
            </a:r>
          </a:p>
        </p:txBody>
      </p:sp>
    </p:spTree>
    <p:extLst>
      <p:ext uri="{BB962C8B-B14F-4D97-AF65-F5344CB8AC3E}">
        <p14:creationId xmlns:p14="http://schemas.microsoft.com/office/powerpoint/2010/main" val="28507344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811889"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System.IO</a:t>
            </a:r>
            <a:r>
              <a:rPr lang="zh-CN" altLang="zh-CN" dirty="0"/>
              <a:t>名称空间的功能</a:t>
            </a:r>
          </a:p>
        </p:txBody>
      </p:sp>
      <p:sp>
        <p:nvSpPr>
          <p:cNvPr id="3" name="TextBox 2"/>
          <p:cNvSpPr txBox="1"/>
          <p:nvPr/>
        </p:nvSpPr>
        <p:spPr>
          <a:xfrm>
            <a:off x="914400" y="882503"/>
            <a:ext cx="9356651" cy="4801314"/>
          </a:xfrm>
          <a:prstGeom prst="rect">
            <a:avLst/>
          </a:prstGeom>
          <a:noFill/>
        </p:spPr>
        <p:txBody>
          <a:bodyPr wrap="square" rtlCol="0">
            <a:spAutoFit/>
          </a:bodyPr>
          <a:lstStyle/>
          <a:p>
            <a:pPr indent="446088" fontAlgn="ctr"/>
            <a:r>
              <a:rPr lang="en-US" altLang="zh-CN" dirty="0"/>
              <a:t>System.IO</a:t>
            </a:r>
            <a:r>
              <a:rPr lang="zh-CN" altLang="zh-CN" dirty="0"/>
              <a:t>名称空间提供如下功能（括号中是提供相应功能的类）：</a:t>
            </a:r>
          </a:p>
          <a:p>
            <a:pPr indent="446088" fontAlgn="ctr"/>
            <a:r>
              <a:rPr lang="zh-CN" altLang="zh-CN" dirty="0"/>
              <a:t>（</a:t>
            </a:r>
            <a:r>
              <a:rPr lang="en-US" altLang="zh-CN" dirty="0"/>
              <a:t>1</a:t>
            </a:r>
            <a:r>
              <a:rPr lang="zh-CN" altLang="zh-CN" dirty="0"/>
              <a:t>）建立、删除、管理文件和文件夹（</a:t>
            </a:r>
            <a:r>
              <a:rPr lang="en-US" altLang="zh-CN" dirty="0"/>
              <a:t>File</a:t>
            </a:r>
            <a:r>
              <a:rPr lang="zh-CN" altLang="zh-CN" dirty="0"/>
              <a:t>和</a:t>
            </a:r>
            <a:r>
              <a:rPr lang="en-US" altLang="zh-CN" dirty="0"/>
              <a:t>Directory</a:t>
            </a:r>
            <a:r>
              <a:rPr lang="zh-CN" altLang="zh-CN" dirty="0"/>
              <a:t>）。</a:t>
            </a:r>
          </a:p>
          <a:p>
            <a:pPr indent="446088" fontAlgn="ctr"/>
            <a:r>
              <a:rPr lang="zh-CN" altLang="zh-CN" dirty="0"/>
              <a:t>（</a:t>
            </a:r>
            <a:r>
              <a:rPr lang="en-US" altLang="zh-CN" dirty="0"/>
              <a:t>2</a:t>
            </a:r>
            <a:r>
              <a:rPr lang="zh-CN" altLang="zh-CN" dirty="0"/>
              <a:t>）监控文件和文件夹的访问操作（</a:t>
            </a:r>
            <a:r>
              <a:rPr lang="en-US" altLang="zh-CN" dirty="0" err="1"/>
              <a:t>FileSystemWatcher</a:t>
            </a:r>
            <a:r>
              <a:rPr lang="zh-CN" altLang="zh-CN" dirty="0"/>
              <a:t>）。</a:t>
            </a:r>
          </a:p>
          <a:p>
            <a:pPr indent="446088" fontAlgn="ctr"/>
            <a:r>
              <a:rPr lang="zh-CN" altLang="zh-CN" dirty="0"/>
              <a:t>（</a:t>
            </a:r>
            <a:r>
              <a:rPr lang="en-US" altLang="zh-CN" dirty="0"/>
              <a:t>3</a:t>
            </a:r>
            <a:r>
              <a:rPr lang="zh-CN" altLang="zh-CN" dirty="0"/>
              <a:t>）对流进行单字节字符或字节块的读</a:t>
            </a:r>
            <a:r>
              <a:rPr lang="en-US" altLang="zh-CN" dirty="0"/>
              <a:t>/</a:t>
            </a:r>
            <a:r>
              <a:rPr lang="zh-CN" altLang="zh-CN" dirty="0"/>
              <a:t>写操作（</a:t>
            </a:r>
            <a:r>
              <a:rPr lang="en-US" altLang="zh-CN" dirty="0" err="1"/>
              <a:t>SystemReader</a:t>
            </a:r>
            <a:r>
              <a:rPr lang="zh-CN" altLang="zh-CN" dirty="0"/>
              <a:t>和</a:t>
            </a:r>
            <a:r>
              <a:rPr lang="en-US" altLang="zh-CN" dirty="0" err="1"/>
              <a:t>SystemWriter</a:t>
            </a:r>
            <a:r>
              <a:rPr lang="zh-CN" altLang="zh-CN" dirty="0"/>
              <a:t>）。</a:t>
            </a:r>
          </a:p>
          <a:p>
            <a:pPr indent="446088" fontAlgn="ctr"/>
            <a:r>
              <a:rPr lang="zh-CN" altLang="zh-CN" dirty="0"/>
              <a:t>（</a:t>
            </a:r>
            <a:r>
              <a:rPr lang="en-US" altLang="zh-CN" dirty="0"/>
              <a:t>4</a:t>
            </a:r>
            <a:r>
              <a:rPr lang="zh-CN" altLang="zh-CN" dirty="0"/>
              <a:t>）对流进行多字节字符的读</a:t>
            </a:r>
            <a:r>
              <a:rPr lang="en-US" altLang="zh-CN" dirty="0"/>
              <a:t>/</a:t>
            </a:r>
            <a:r>
              <a:rPr lang="zh-CN" altLang="zh-CN" dirty="0"/>
              <a:t>写操作（</a:t>
            </a:r>
            <a:r>
              <a:rPr lang="en-US" altLang="zh-CN" dirty="0" err="1"/>
              <a:t>SystemReader</a:t>
            </a:r>
            <a:r>
              <a:rPr lang="zh-CN" altLang="zh-CN" dirty="0"/>
              <a:t>和</a:t>
            </a:r>
            <a:r>
              <a:rPr lang="en-US" altLang="zh-CN" dirty="0" err="1"/>
              <a:t>SystemWriter</a:t>
            </a:r>
            <a:r>
              <a:rPr lang="zh-CN" altLang="zh-CN" dirty="0"/>
              <a:t>）。</a:t>
            </a:r>
          </a:p>
          <a:p>
            <a:pPr indent="446088" fontAlgn="ctr"/>
            <a:r>
              <a:rPr lang="zh-CN" altLang="zh-CN" dirty="0"/>
              <a:t>（</a:t>
            </a:r>
            <a:r>
              <a:rPr lang="en-US" altLang="zh-CN" dirty="0"/>
              <a:t>5</a:t>
            </a:r>
            <a:r>
              <a:rPr lang="zh-CN" altLang="zh-CN" dirty="0"/>
              <a:t>）对流进行字符的读</a:t>
            </a:r>
            <a:r>
              <a:rPr lang="en-US" altLang="zh-CN" dirty="0"/>
              <a:t>/</a:t>
            </a:r>
            <a:r>
              <a:rPr lang="zh-CN" altLang="zh-CN" dirty="0"/>
              <a:t>写操作（</a:t>
            </a:r>
            <a:r>
              <a:rPr lang="en-US" altLang="zh-CN" dirty="0" err="1"/>
              <a:t>SystemReader</a:t>
            </a:r>
            <a:r>
              <a:rPr lang="zh-CN" altLang="zh-CN" dirty="0"/>
              <a:t>和</a:t>
            </a:r>
            <a:r>
              <a:rPr lang="en-US" altLang="zh-CN" dirty="0" err="1"/>
              <a:t>SystemWriter</a:t>
            </a:r>
            <a:r>
              <a:rPr lang="zh-CN" altLang="zh-CN" dirty="0"/>
              <a:t>）。</a:t>
            </a:r>
          </a:p>
          <a:p>
            <a:pPr indent="446088" fontAlgn="ctr"/>
            <a:r>
              <a:rPr lang="zh-CN" altLang="zh-CN" dirty="0"/>
              <a:t>（</a:t>
            </a:r>
            <a:r>
              <a:rPr lang="en-US" altLang="zh-CN" dirty="0"/>
              <a:t>6</a:t>
            </a:r>
            <a:r>
              <a:rPr lang="zh-CN" altLang="zh-CN" dirty="0"/>
              <a:t>）对字符串进行字符的读</a:t>
            </a:r>
            <a:r>
              <a:rPr lang="en-US" altLang="zh-CN" dirty="0"/>
              <a:t>/</a:t>
            </a:r>
            <a:r>
              <a:rPr lang="zh-CN" altLang="zh-CN" dirty="0"/>
              <a:t>写操作，并允许把字符串作为字符流处理（</a:t>
            </a:r>
            <a:r>
              <a:rPr lang="en-US" altLang="zh-CN" dirty="0" err="1"/>
              <a:t>StringReader</a:t>
            </a:r>
            <a:r>
              <a:rPr lang="zh-CN" altLang="zh-CN" dirty="0"/>
              <a:t>和</a:t>
            </a:r>
            <a:r>
              <a:rPr lang="en-US" altLang="zh-CN" dirty="0" err="1"/>
              <a:t>StringWriter</a:t>
            </a:r>
            <a:r>
              <a:rPr lang="zh-CN" altLang="zh-CN" dirty="0"/>
              <a:t>）。</a:t>
            </a:r>
          </a:p>
          <a:p>
            <a:pPr indent="446088" fontAlgn="ctr"/>
            <a:r>
              <a:rPr lang="zh-CN" altLang="zh-CN" dirty="0"/>
              <a:t>（</a:t>
            </a:r>
            <a:r>
              <a:rPr lang="en-US" altLang="zh-CN" dirty="0"/>
              <a:t>7</a:t>
            </a:r>
            <a:r>
              <a:rPr lang="zh-CN" altLang="zh-CN" dirty="0"/>
              <a:t>）从一个流中读取数据类型和对象，或将数据类型和对象写入流中（</a:t>
            </a:r>
            <a:r>
              <a:rPr lang="en-US" altLang="zh-CN" dirty="0" err="1"/>
              <a:t>BinaryReader</a:t>
            </a:r>
            <a:r>
              <a:rPr lang="zh-CN" altLang="zh-CN" dirty="0"/>
              <a:t>和</a:t>
            </a:r>
            <a:r>
              <a:rPr lang="en-US" altLang="zh-CN" dirty="0" err="1"/>
              <a:t>BinaryWriter</a:t>
            </a:r>
            <a:r>
              <a:rPr lang="zh-CN" altLang="zh-CN" dirty="0"/>
              <a:t>）。</a:t>
            </a:r>
          </a:p>
          <a:p>
            <a:pPr indent="446088" fontAlgn="ctr"/>
            <a:r>
              <a:rPr lang="zh-CN" altLang="zh-CN" dirty="0"/>
              <a:t>（</a:t>
            </a:r>
            <a:r>
              <a:rPr lang="en-US" altLang="zh-CN" dirty="0"/>
              <a:t>8</a:t>
            </a:r>
            <a:r>
              <a:rPr lang="zh-CN" altLang="zh-CN" dirty="0"/>
              <a:t>）文件的随机访问（</a:t>
            </a:r>
            <a:r>
              <a:rPr lang="en-US" altLang="zh-CN" dirty="0" err="1"/>
              <a:t>FileStream</a:t>
            </a:r>
            <a:r>
              <a:rPr lang="zh-CN" altLang="zh-CN" dirty="0"/>
              <a:t>）。</a:t>
            </a:r>
          </a:p>
          <a:p>
            <a:pPr indent="446088" fontAlgn="ctr"/>
            <a:r>
              <a:rPr lang="zh-CN" altLang="zh-CN" dirty="0"/>
              <a:t>（</a:t>
            </a:r>
            <a:r>
              <a:rPr lang="en-US" altLang="zh-CN" dirty="0"/>
              <a:t>9</a:t>
            </a:r>
            <a:r>
              <a:rPr lang="zh-CN" altLang="zh-CN" dirty="0"/>
              <a:t>）系统性能优化（</a:t>
            </a:r>
            <a:r>
              <a:rPr lang="en-US" altLang="zh-CN" dirty="0" err="1"/>
              <a:t>MemoryStream</a:t>
            </a:r>
            <a:r>
              <a:rPr lang="zh-CN" altLang="zh-CN" dirty="0"/>
              <a:t>和</a:t>
            </a:r>
            <a:r>
              <a:rPr lang="en-US" altLang="zh-CN" dirty="0" err="1"/>
              <a:t>BufferedStream</a:t>
            </a:r>
            <a:r>
              <a:rPr lang="zh-CN" altLang="zh-CN" dirty="0"/>
              <a:t>）。</a:t>
            </a:r>
          </a:p>
          <a:p>
            <a:pPr indent="446088" fontAlgn="ctr"/>
            <a:r>
              <a:rPr lang="zh-CN" altLang="zh-CN" dirty="0"/>
              <a:t>（</a:t>
            </a:r>
            <a:r>
              <a:rPr lang="en-US" altLang="zh-CN" dirty="0"/>
              <a:t>10</a:t>
            </a:r>
            <a:r>
              <a:rPr lang="zh-CN" altLang="zh-CN" dirty="0"/>
              <a:t>）枚举文件或文件夹的属性（</a:t>
            </a:r>
            <a:r>
              <a:rPr lang="en-US" altLang="zh-CN" dirty="0" err="1"/>
              <a:t>FileAccess</a:t>
            </a:r>
            <a:r>
              <a:rPr lang="zh-CN" altLang="zh-CN" dirty="0"/>
              <a:t>、</a:t>
            </a:r>
            <a:r>
              <a:rPr lang="en-US" altLang="zh-CN" dirty="0" err="1"/>
              <a:t>FileMode</a:t>
            </a:r>
            <a:r>
              <a:rPr lang="zh-CN" altLang="zh-CN" dirty="0"/>
              <a:t>、</a:t>
            </a:r>
            <a:r>
              <a:rPr lang="en-US" altLang="zh-CN" dirty="0" err="1"/>
              <a:t>FileShare</a:t>
            </a:r>
            <a:r>
              <a:rPr lang="zh-CN" altLang="zh-CN" dirty="0"/>
              <a:t>、</a:t>
            </a:r>
            <a:r>
              <a:rPr lang="en-US" altLang="zh-CN" dirty="0" err="1"/>
              <a:t>FileAttributes</a:t>
            </a:r>
            <a:r>
              <a:rPr lang="zh-CN" altLang="zh-CN" dirty="0"/>
              <a:t>、</a:t>
            </a:r>
            <a:r>
              <a:rPr lang="en-US" altLang="zh-CN" dirty="0" err="1"/>
              <a:t>DirectoryAttributes</a:t>
            </a:r>
            <a:r>
              <a:rPr lang="zh-CN" altLang="zh-CN" dirty="0"/>
              <a:t>）。</a:t>
            </a:r>
          </a:p>
          <a:p>
            <a:pPr indent="446088" fontAlgn="ctr"/>
            <a:r>
              <a:rPr lang="zh-CN" altLang="zh-CN" dirty="0"/>
              <a:t>（</a:t>
            </a:r>
            <a:r>
              <a:rPr lang="en-US" altLang="zh-CN" dirty="0"/>
              <a:t>11</a:t>
            </a:r>
            <a:r>
              <a:rPr lang="zh-CN" altLang="zh-CN" dirty="0"/>
              <a:t>）监控文件或文件夹可能的改变（</a:t>
            </a:r>
            <a:r>
              <a:rPr lang="en-US" altLang="zh-CN" dirty="0" err="1"/>
              <a:t>WatcherChangeTypes</a:t>
            </a:r>
            <a:r>
              <a:rPr lang="zh-CN" altLang="zh-CN" dirty="0"/>
              <a:t>）。</a:t>
            </a:r>
          </a:p>
          <a:p>
            <a:pPr indent="446088" fontAlgn="ctr"/>
            <a:r>
              <a:rPr lang="zh-CN" altLang="zh-CN" dirty="0"/>
              <a:t>（</a:t>
            </a:r>
            <a:r>
              <a:rPr lang="en-US" altLang="zh-CN" dirty="0"/>
              <a:t>12</a:t>
            </a:r>
            <a:r>
              <a:rPr lang="zh-CN" altLang="zh-CN" dirty="0"/>
              <a:t>）枚举文件或文件夹可能的改变（</a:t>
            </a:r>
            <a:r>
              <a:rPr lang="en-US" altLang="zh-CN" dirty="0" err="1"/>
              <a:t>ChangedFilters</a:t>
            </a:r>
            <a:r>
              <a:rPr lang="zh-CN" altLang="zh-CN" dirty="0"/>
              <a:t>）。</a:t>
            </a:r>
          </a:p>
          <a:p>
            <a:pPr indent="446088" fontAlgn="ctr"/>
            <a:r>
              <a:rPr lang="zh-CN" altLang="zh-CN" dirty="0"/>
              <a:t>（</a:t>
            </a:r>
            <a:r>
              <a:rPr lang="en-US" altLang="zh-CN" dirty="0"/>
              <a:t>13</a:t>
            </a:r>
            <a:r>
              <a:rPr lang="zh-CN" altLang="zh-CN" dirty="0"/>
              <a:t>）指定监视的文件或文件夹（</a:t>
            </a:r>
            <a:r>
              <a:rPr lang="en-US" altLang="zh-CN" dirty="0" err="1"/>
              <a:t>WatcherTarget</a:t>
            </a:r>
            <a:r>
              <a:rPr lang="zh-CN" altLang="zh-CN" dirty="0"/>
              <a:t>）。</a:t>
            </a:r>
          </a:p>
          <a:p>
            <a:pPr indent="446088" fontAlgn="ctr"/>
            <a:r>
              <a:rPr lang="zh-CN" altLang="zh-CN" dirty="0"/>
              <a:t>（</a:t>
            </a:r>
            <a:r>
              <a:rPr lang="en-US" altLang="zh-CN" dirty="0"/>
              <a:t>14</a:t>
            </a:r>
            <a:r>
              <a:rPr lang="zh-CN" altLang="zh-CN" dirty="0"/>
              <a:t>）指定文件的相对位置（</a:t>
            </a:r>
            <a:r>
              <a:rPr lang="en-US" altLang="zh-CN" dirty="0" err="1"/>
              <a:t>SeekOrigin</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6426667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850605" y="818707"/>
            <a:ext cx="9548037" cy="1661993"/>
          </a:xfrm>
          <a:prstGeom prst="rect">
            <a:avLst/>
          </a:prstGeom>
          <a:noFill/>
        </p:spPr>
        <p:txBody>
          <a:bodyPr wrap="square" rtlCol="0">
            <a:spAutoFit/>
          </a:bodyPr>
          <a:lstStyle/>
          <a:p>
            <a:pPr indent="446088" fontAlgn="ctr"/>
            <a:r>
              <a:rPr lang="zh-CN" altLang="zh-CN" dirty="0"/>
              <a:t>要实现创建、删除、移动文件夹操作，需分别编写相应按钮的单击事件代码。新建文件夹的功能是，在“新建文件夹名”文本框中输入要新建的文件夹名称，单击“新建文件夹”按钮，即可在文件夹列表框中选择的当前文件夹中创建一个新文件夹；移动文件夹的功能是，将文件夹列表框中选择的文件夹移动到由“目标文件夹”文本框中指定的文件夹；删除文件夹的功能是，将文件夹列表框中选择的文件夹删除。相关程序如下。</a:t>
            </a:r>
          </a:p>
          <a:p>
            <a:pPr indent="446088" fontAlgn="ctr"/>
            <a:r>
              <a:rPr lang="zh-CN" altLang="zh-CN" dirty="0"/>
              <a:t>创建文件夹程序</a:t>
            </a:r>
            <a:r>
              <a:rPr lang="zh-CN" altLang="zh-CN" dirty="0" smtClean="0"/>
              <a:t>：</a:t>
            </a:r>
            <a:endParaRPr lang="zh-CN" altLang="zh-CN" dirty="0"/>
          </a:p>
        </p:txBody>
      </p:sp>
      <p:sp>
        <p:nvSpPr>
          <p:cNvPr id="4" name="TextBox 3"/>
          <p:cNvSpPr txBox="1"/>
          <p:nvPr/>
        </p:nvSpPr>
        <p:spPr>
          <a:xfrm>
            <a:off x="1414130" y="2480700"/>
            <a:ext cx="8410354" cy="2787015"/>
          </a:xfrm>
          <a:prstGeom prst="roundRect">
            <a:avLst>
              <a:gd name="adj" fmla="val 6377"/>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btnNewDir_Click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btnNewDir.Click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a:t>
            </a:r>
            <a:r>
              <a:rPr lang="en-US" altLang="zh-CN" dirty="0" err="1"/>
              <a:t>spath</a:t>
            </a:r>
            <a:r>
              <a:rPr lang="en-US" altLang="zh-CN" dirty="0"/>
              <a:t> = DirListBox1.Path</a:t>
            </a:r>
            <a:endParaRPr lang="zh-CN" altLang="zh-CN" dirty="0"/>
          </a:p>
          <a:p>
            <a:r>
              <a:rPr lang="en-US" altLang="zh-CN" dirty="0"/>
              <a:t>    If </a:t>
            </a:r>
            <a:r>
              <a:rPr lang="en-US" altLang="zh-CN" dirty="0" err="1"/>
              <a:t>txtNewDirName.Text</a:t>
            </a:r>
            <a:r>
              <a:rPr lang="en-US" altLang="zh-CN" dirty="0"/>
              <a:t> = "" Or </a:t>
            </a:r>
            <a:r>
              <a:rPr lang="en-US" altLang="zh-CN" dirty="0" err="1"/>
              <a:t>spath</a:t>
            </a:r>
            <a:r>
              <a:rPr lang="en-US" altLang="zh-CN" dirty="0"/>
              <a:t> = "" Then</a:t>
            </a:r>
            <a:endParaRPr lang="zh-CN" altLang="zh-CN" dirty="0"/>
          </a:p>
          <a:p>
            <a:r>
              <a:rPr lang="en-US" altLang="zh-CN" dirty="0"/>
              <a:t>        </a:t>
            </a:r>
            <a:r>
              <a:rPr lang="en-US" altLang="zh-CN" dirty="0" err="1"/>
              <a:t>MsgBox</a:t>
            </a:r>
            <a:r>
              <a:rPr lang="en-US" altLang="zh-CN" dirty="0"/>
              <a:t>("</a:t>
            </a:r>
            <a:r>
              <a:rPr lang="zh-CN" altLang="zh-CN" dirty="0"/>
              <a:t>请输入要新建的文件夹名！</a:t>
            </a:r>
            <a:r>
              <a:rPr lang="en-US" altLang="zh-CN" dirty="0"/>
              <a:t>")</a:t>
            </a:r>
            <a:endParaRPr lang="zh-CN" altLang="zh-CN" dirty="0"/>
          </a:p>
          <a:p>
            <a:r>
              <a:rPr lang="en-US" altLang="zh-CN" dirty="0"/>
              <a:t>    Else</a:t>
            </a:r>
            <a:endParaRPr lang="zh-CN" altLang="zh-CN" dirty="0"/>
          </a:p>
          <a:p>
            <a:r>
              <a:rPr lang="en-US" altLang="zh-CN" dirty="0"/>
              <a:t>        </a:t>
            </a:r>
            <a:r>
              <a:rPr lang="en-US" altLang="zh-CN" dirty="0" err="1"/>
              <a:t>Directory.CreateDirectory</a:t>
            </a:r>
            <a:r>
              <a:rPr lang="en-US" altLang="zh-CN" dirty="0"/>
              <a:t>(</a:t>
            </a:r>
            <a:r>
              <a:rPr lang="en-US" altLang="zh-CN" dirty="0" err="1"/>
              <a:t>spath</a:t>
            </a:r>
            <a:r>
              <a:rPr lang="en-US" altLang="zh-CN" dirty="0"/>
              <a:t> &amp; "\" &amp; </a:t>
            </a:r>
            <a:r>
              <a:rPr lang="en-US" altLang="zh-CN" dirty="0" err="1"/>
              <a:t>txtNewDirName.Text</a:t>
            </a:r>
            <a:r>
              <a:rPr lang="en-US" altLang="zh-CN" dirty="0"/>
              <a:t>)</a:t>
            </a:r>
            <a:endParaRPr lang="zh-CN" altLang="zh-CN" dirty="0"/>
          </a:p>
          <a:p>
            <a:r>
              <a:rPr lang="en-US" altLang="zh-CN" dirty="0"/>
              <a:t>    End If</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18475805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329091" y="807648"/>
            <a:ext cx="1928733" cy="353943"/>
          </a:xfrm>
          <a:prstGeom prst="rect">
            <a:avLst/>
          </a:prstGeom>
        </p:spPr>
        <p:txBody>
          <a:bodyPr wrap="none">
            <a:spAutoFit/>
          </a:bodyPr>
          <a:lstStyle/>
          <a:p>
            <a:pPr fontAlgn="ctr"/>
            <a:r>
              <a:rPr lang="zh-CN" altLang="zh-CN" dirty="0"/>
              <a:t>移动文件夹程序：</a:t>
            </a:r>
          </a:p>
        </p:txBody>
      </p:sp>
      <p:sp>
        <p:nvSpPr>
          <p:cNvPr id="4" name="TextBox 3"/>
          <p:cNvSpPr txBox="1"/>
          <p:nvPr/>
        </p:nvSpPr>
        <p:spPr>
          <a:xfrm>
            <a:off x="1488557" y="1161591"/>
            <a:ext cx="8846289" cy="5584388"/>
          </a:xfrm>
          <a:prstGeom prst="roundRect">
            <a:avLst>
              <a:gd name="adj" fmla="val 4037"/>
            </a:avLst>
          </a:prstGeom>
          <a:solidFill>
            <a:schemeClr val="accent5">
              <a:lumMod val="40000"/>
              <a:lumOff val="60000"/>
            </a:schemeClr>
          </a:solidFill>
        </p:spPr>
        <p:txBody>
          <a:bodyPr wrap="square" rtlCol="0">
            <a:spAutoFit/>
          </a:bodyPr>
          <a:lstStyle/>
          <a:p>
            <a:r>
              <a:rPr lang="en-US" altLang="zh-CN" sz="1400" dirty="0"/>
              <a:t>Private Sub </a:t>
            </a:r>
            <a:r>
              <a:rPr lang="en-US" altLang="zh-CN" sz="1400" dirty="0" err="1"/>
              <a:t>btnMoveDir_Click</a:t>
            </a:r>
            <a:r>
              <a:rPr lang="en-US" altLang="zh-CN" sz="1400" dirty="0"/>
              <a:t>(</a:t>
            </a:r>
            <a:r>
              <a:rPr lang="en-US" altLang="zh-CN" sz="1400" dirty="0" err="1"/>
              <a:t>ByVal</a:t>
            </a:r>
            <a:r>
              <a:rPr lang="en-US" altLang="zh-CN" sz="1400" dirty="0"/>
              <a:t> sender As </a:t>
            </a:r>
            <a:r>
              <a:rPr lang="en-US" altLang="zh-CN" sz="1400" dirty="0" err="1"/>
              <a:t>System.Object</a:t>
            </a:r>
            <a:r>
              <a:rPr lang="en-US" altLang="zh-CN" sz="1400" dirty="0"/>
              <a:t>, </a:t>
            </a:r>
            <a:r>
              <a:rPr lang="en-US" altLang="zh-CN" sz="1400" dirty="0" err="1"/>
              <a:t>ByVal</a:t>
            </a:r>
            <a:r>
              <a:rPr lang="en-US" altLang="zh-CN" sz="1400" dirty="0"/>
              <a:t> e As </a:t>
            </a:r>
            <a:r>
              <a:rPr lang="en-US" altLang="zh-CN" sz="1400" dirty="0" err="1"/>
              <a:t>System.EventArgs</a:t>
            </a:r>
            <a:r>
              <a:rPr lang="en-US" altLang="zh-CN" sz="1400" dirty="0"/>
              <a:t>)</a:t>
            </a:r>
            <a:endParaRPr lang="zh-CN" altLang="zh-CN" sz="1400" dirty="0"/>
          </a:p>
          <a:p>
            <a:r>
              <a:rPr lang="en-US" altLang="zh-CN" sz="1400" dirty="0"/>
              <a:t>			</a:t>
            </a:r>
            <a:r>
              <a:rPr lang="en-US" altLang="zh-CN" sz="1400" dirty="0" smtClean="0"/>
              <a:t>Handles </a:t>
            </a:r>
            <a:r>
              <a:rPr lang="en-US" altLang="zh-CN" sz="1400" dirty="0" err="1"/>
              <a:t>btnMoveDir.Click</a:t>
            </a:r>
            <a:endParaRPr lang="zh-CN" altLang="zh-CN" sz="1400" dirty="0"/>
          </a:p>
          <a:p>
            <a:r>
              <a:rPr lang="en-US" altLang="zh-CN" sz="1400" dirty="0"/>
              <a:t>    Dim </a:t>
            </a:r>
            <a:r>
              <a:rPr lang="en-US" altLang="zh-CN" sz="1400" dirty="0" err="1"/>
              <a:t>spath</a:t>
            </a:r>
            <a:r>
              <a:rPr lang="en-US" altLang="zh-CN" sz="1400" dirty="0"/>
              <a:t> As String</a:t>
            </a:r>
            <a:endParaRPr lang="zh-CN" altLang="zh-CN" sz="1400" dirty="0"/>
          </a:p>
          <a:p>
            <a:r>
              <a:rPr lang="en-US" altLang="zh-CN" sz="1400" dirty="0"/>
              <a:t>    </a:t>
            </a:r>
            <a:r>
              <a:rPr lang="en-US" altLang="zh-CN" sz="1400" dirty="0" err="1"/>
              <a:t>spath</a:t>
            </a:r>
            <a:r>
              <a:rPr lang="en-US" altLang="zh-CN" sz="1400" dirty="0"/>
              <a:t> = DirListBox1.Path</a:t>
            </a:r>
            <a:endParaRPr lang="zh-CN" altLang="zh-CN" sz="1400" dirty="0"/>
          </a:p>
          <a:p>
            <a:r>
              <a:rPr lang="en-US" altLang="zh-CN" sz="1400" dirty="0"/>
              <a:t>    If </a:t>
            </a:r>
            <a:r>
              <a:rPr lang="en-US" altLang="zh-CN" sz="1400" dirty="0" err="1"/>
              <a:t>spath</a:t>
            </a:r>
            <a:r>
              <a:rPr lang="en-US" altLang="zh-CN" sz="1400" dirty="0"/>
              <a:t> = "" Then</a:t>
            </a:r>
            <a:endParaRPr lang="zh-CN" altLang="zh-CN" sz="1400" dirty="0"/>
          </a:p>
          <a:p>
            <a:r>
              <a:rPr lang="en-US" altLang="zh-CN" sz="1400" dirty="0"/>
              <a:t>        </a:t>
            </a:r>
            <a:r>
              <a:rPr lang="en-US" altLang="zh-CN" sz="1400" dirty="0" err="1"/>
              <a:t>MsgBox</a:t>
            </a:r>
            <a:r>
              <a:rPr lang="en-US" altLang="zh-CN" sz="1400" dirty="0"/>
              <a:t>("</a:t>
            </a:r>
            <a:r>
              <a:rPr lang="zh-CN" altLang="zh-CN" sz="1400" dirty="0"/>
              <a:t>请先选择源文件夹！</a:t>
            </a:r>
            <a:r>
              <a:rPr lang="en-US" altLang="zh-CN" sz="1400" dirty="0"/>
              <a:t>")</a:t>
            </a:r>
            <a:endParaRPr lang="zh-CN" altLang="zh-CN" sz="1400" dirty="0"/>
          </a:p>
          <a:p>
            <a:r>
              <a:rPr lang="en-US" altLang="zh-CN" sz="1400" dirty="0"/>
              <a:t>        Exit Sub</a:t>
            </a:r>
            <a:endParaRPr lang="zh-CN" altLang="zh-CN" sz="1400" dirty="0"/>
          </a:p>
          <a:p>
            <a:r>
              <a:rPr lang="en-US" altLang="zh-CN" sz="1400" dirty="0"/>
              <a:t>    End If</a:t>
            </a:r>
            <a:endParaRPr lang="zh-CN" altLang="zh-CN" sz="1400" dirty="0"/>
          </a:p>
          <a:p>
            <a:r>
              <a:rPr lang="en-US" altLang="zh-CN" sz="1400" dirty="0"/>
              <a:t>    If </a:t>
            </a:r>
            <a:r>
              <a:rPr lang="en-US" altLang="zh-CN" sz="1400" dirty="0" err="1"/>
              <a:t>txtDestDirName.Text</a:t>
            </a:r>
            <a:r>
              <a:rPr lang="en-US" altLang="zh-CN" sz="1400" dirty="0"/>
              <a:t> = "" Then</a:t>
            </a:r>
            <a:endParaRPr lang="zh-CN" altLang="zh-CN" sz="1400" dirty="0"/>
          </a:p>
          <a:p>
            <a:r>
              <a:rPr lang="en-US" altLang="zh-CN" sz="1400" dirty="0"/>
              <a:t>        </a:t>
            </a:r>
            <a:r>
              <a:rPr lang="en-US" altLang="zh-CN" sz="1400" dirty="0" err="1"/>
              <a:t>MsgBox</a:t>
            </a:r>
            <a:r>
              <a:rPr lang="en-US" altLang="zh-CN" sz="1400" dirty="0"/>
              <a:t>("</a:t>
            </a:r>
            <a:r>
              <a:rPr lang="zh-CN" altLang="zh-CN" sz="1400" dirty="0"/>
              <a:t>请输入完整的目标文件夹名！</a:t>
            </a:r>
            <a:r>
              <a:rPr lang="en-US" altLang="zh-CN" sz="1400" dirty="0"/>
              <a:t>")</a:t>
            </a:r>
            <a:endParaRPr lang="zh-CN" altLang="zh-CN" sz="1400" dirty="0"/>
          </a:p>
          <a:p>
            <a:r>
              <a:rPr lang="en-US" altLang="zh-CN" sz="1400" dirty="0"/>
              <a:t>        Exit Sub</a:t>
            </a:r>
            <a:endParaRPr lang="zh-CN" altLang="zh-CN" sz="1400" dirty="0"/>
          </a:p>
          <a:p>
            <a:r>
              <a:rPr lang="en-US" altLang="zh-CN" sz="1400" dirty="0"/>
              <a:t>    End If</a:t>
            </a:r>
            <a:endParaRPr lang="zh-CN" altLang="zh-CN" sz="1400" dirty="0"/>
          </a:p>
          <a:p>
            <a:r>
              <a:rPr lang="en-US" altLang="zh-CN" sz="1400" dirty="0"/>
              <a:t>    Try</a:t>
            </a:r>
            <a:endParaRPr lang="zh-CN" altLang="zh-CN" sz="1400" dirty="0"/>
          </a:p>
          <a:p>
            <a:r>
              <a:rPr lang="en-US" altLang="zh-CN" sz="1400" dirty="0"/>
              <a:t>        </a:t>
            </a:r>
            <a:r>
              <a:rPr lang="en-US" altLang="zh-CN" sz="1400" dirty="0" err="1"/>
              <a:t>Directory.Move</a:t>
            </a:r>
            <a:r>
              <a:rPr lang="en-US" altLang="zh-CN" sz="1400" dirty="0"/>
              <a:t>(</a:t>
            </a:r>
            <a:r>
              <a:rPr lang="en-US" altLang="zh-CN" sz="1400" dirty="0" err="1"/>
              <a:t>spath</a:t>
            </a:r>
            <a:r>
              <a:rPr lang="en-US" altLang="zh-CN" sz="1400" dirty="0"/>
              <a:t>, </a:t>
            </a:r>
            <a:r>
              <a:rPr lang="en-US" altLang="zh-CN" sz="1400" dirty="0" err="1"/>
              <a:t>txtDestDirName.Text</a:t>
            </a:r>
            <a:r>
              <a:rPr lang="en-US" altLang="zh-CN" sz="1400" dirty="0"/>
              <a:t>)</a:t>
            </a:r>
            <a:endParaRPr lang="zh-CN" altLang="zh-CN" sz="1400" dirty="0"/>
          </a:p>
          <a:p>
            <a:r>
              <a:rPr lang="en-US" altLang="zh-CN" sz="1400" dirty="0"/>
              <a:t>        </a:t>
            </a:r>
            <a:r>
              <a:rPr lang="en-US" altLang="zh-CN" sz="1400" dirty="0" err="1"/>
              <a:t>MsgBox</a:t>
            </a:r>
            <a:r>
              <a:rPr lang="en-US" altLang="zh-CN" sz="1400" dirty="0"/>
              <a:t>("</a:t>
            </a:r>
            <a:r>
              <a:rPr lang="zh-CN" altLang="zh-CN" sz="1400" dirty="0"/>
              <a:t>移动文件夹成功！</a:t>
            </a:r>
            <a:r>
              <a:rPr lang="en-US" altLang="zh-CN" sz="1400" dirty="0"/>
              <a:t>")</a:t>
            </a:r>
            <a:endParaRPr lang="zh-CN" altLang="zh-CN" sz="1400" dirty="0"/>
          </a:p>
          <a:p>
            <a:r>
              <a:rPr lang="en-US" altLang="zh-CN" sz="1400" dirty="0"/>
              <a:t>    Catch </a:t>
            </a:r>
            <a:r>
              <a:rPr lang="en-US" altLang="zh-CN" sz="1400" dirty="0" err="1"/>
              <a:t>exp</a:t>
            </a:r>
            <a:r>
              <a:rPr lang="en-US" altLang="zh-CN" sz="1400" dirty="0"/>
              <a:t> As </a:t>
            </a:r>
            <a:r>
              <a:rPr lang="en-US" altLang="zh-CN" sz="1400" dirty="0" err="1"/>
              <a:t>ArgumentNullException</a:t>
            </a:r>
            <a:endParaRPr lang="zh-CN" altLang="zh-CN" sz="1400" dirty="0"/>
          </a:p>
          <a:p>
            <a:r>
              <a:rPr lang="en-US" altLang="zh-CN" sz="1400" dirty="0"/>
              <a:t>        </a:t>
            </a:r>
            <a:r>
              <a:rPr lang="en-US" altLang="zh-CN" sz="1400" dirty="0" err="1"/>
              <a:t>MsgBox</a:t>
            </a:r>
            <a:r>
              <a:rPr lang="en-US" altLang="zh-CN" sz="1400" dirty="0"/>
              <a:t>("</a:t>
            </a:r>
            <a:r>
              <a:rPr lang="zh-CN" altLang="zh-CN" sz="1400" dirty="0"/>
              <a:t>指定路径无效！</a:t>
            </a:r>
            <a:r>
              <a:rPr lang="en-US" altLang="zh-CN" sz="1400" dirty="0"/>
              <a:t>")</a:t>
            </a:r>
            <a:endParaRPr lang="zh-CN" altLang="zh-CN" sz="1400" dirty="0"/>
          </a:p>
          <a:p>
            <a:r>
              <a:rPr lang="en-US" altLang="zh-CN" sz="1400" dirty="0"/>
              <a:t>    Catch </a:t>
            </a:r>
            <a:r>
              <a:rPr lang="en-US" altLang="zh-CN" sz="1400" dirty="0" err="1"/>
              <a:t>exp</a:t>
            </a:r>
            <a:r>
              <a:rPr lang="en-US" altLang="zh-CN" sz="1400" dirty="0"/>
              <a:t> As </a:t>
            </a:r>
            <a:r>
              <a:rPr lang="en-US" altLang="zh-CN" sz="1400" dirty="0" err="1"/>
              <a:t>System.Security.SecurityException</a:t>
            </a:r>
            <a:endParaRPr lang="zh-CN" altLang="zh-CN" sz="1400" dirty="0"/>
          </a:p>
          <a:p>
            <a:r>
              <a:rPr lang="en-US" altLang="zh-CN" sz="1400" dirty="0"/>
              <a:t>        </a:t>
            </a:r>
            <a:r>
              <a:rPr lang="en-US" altLang="zh-CN" sz="1400" dirty="0" err="1"/>
              <a:t>MsgBox</a:t>
            </a:r>
            <a:r>
              <a:rPr lang="en-US" altLang="zh-CN" sz="1400" dirty="0"/>
              <a:t>("</a:t>
            </a:r>
            <a:r>
              <a:rPr lang="zh-CN" altLang="zh-CN" sz="1400" dirty="0"/>
              <a:t>调用者无权限！</a:t>
            </a:r>
            <a:r>
              <a:rPr lang="en-US" altLang="zh-CN" sz="1400" dirty="0"/>
              <a:t>")</a:t>
            </a:r>
            <a:endParaRPr lang="zh-CN" altLang="zh-CN" sz="1400" dirty="0"/>
          </a:p>
          <a:p>
            <a:r>
              <a:rPr lang="en-US" altLang="zh-CN" sz="1400" dirty="0"/>
              <a:t>    Catch </a:t>
            </a:r>
            <a:r>
              <a:rPr lang="en-US" altLang="zh-CN" sz="1400" dirty="0" err="1"/>
              <a:t>exp</a:t>
            </a:r>
            <a:r>
              <a:rPr lang="en-US" altLang="zh-CN" sz="1400" dirty="0"/>
              <a:t> As </a:t>
            </a:r>
            <a:r>
              <a:rPr lang="en-US" altLang="zh-CN" sz="1400" dirty="0" err="1"/>
              <a:t>ArgumentException</a:t>
            </a:r>
            <a:endParaRPr lang="zh-CN" altLang="zh-CN" sz="1400" dirty="0"/>
          </a:p>
          <a:p>
            <a:r>
              <a:rPr lang="en-US" altLang="zh-CN" sz="1400" dirty="0"/>
              <a:t>        </a:t>
            </a:r>
            <a:r>
              <a:rPr lang="en-US" altLang="zh-CN" sz="1400" dirty="0" err="1"/>
              <a:t>MsgBox</a:t>
            </a:r>
            <a:r>
              <a:rPr lang="en-US" altLang="zh-CN" sz="1400" dirty="0"/>
              <a:t>("</a:t>
            </a:r>
            <a:r>
              <a:rPr lang="zh-CN" altLang="zh-CN" sz="1400" dirty="0"/>
              <a:t>指定路径为空或者有非法字符！</a:t>
            </a:r>
            <a:r>
              <a:rPr lang="en-US" altLang="zh-CN" sz="1400" dirty="0"/>
              <a:t>")</a:t>
            </a:r>
            <a:endParaRPr lang="zh-CN" altLang="zh-CN" sz="1400" dirty="0"/>
          </a:p>
          <a:p>
            <a:r>
              <a:rPr lang="en-US" altLang="zh-CN" sz="1400" dirty="0"/>
              <a:t>    Catch </a:t>
            </a:r>
            <a:r>
              <a:rPr lang="en-US" altLang="zh-CN" sz="1400" dirty="0" err="1"/>
              <a:t>exp</a:t>
            </a:r>
            <a:r>
              <a:rPr lang="en-US" altLang="zh-CN" sz="1400" dirty="0"/>
              <a:t> As </a:t>
            </a:r>
            <a:r>
              <a:rPr lang="en-US" altLang="zh-CN" sz="1400" dirty="0" err="1"/>
              <a:t>System.IO.IOException</a:t>
            </a:r>
            <a:endParaRPr lang="zh-CN" altLang="zh-CN" sz="1400" dirty="0"/>
          </a:p>
          <a:p>
            <a:r>
              <a:rPr lang="en-US" altLang="zh-CN" sz="1400" dirty="0"/>
              <a:t>        </a:t>
            </a:r>
            <a:r>
              <a:rPr lang="en-US" altLang="zh-CN" sz="1400" dirty="0" err="1"/>
              <a:t>MsgBox</a:t>
            </a:r>
            <a:r>
              <a:rPr lang="en-US" altLang="zh-CN" sz="1400" dirty="0"/>
              <a:t>("</a:t>
            </a:r>
            <a:r>
              <a:rPr lang="zh-CN" altLang="zh-CN" sz="1400" dirty="0"/>
              <a:t>目标文件夹已存在或目标与源不在同一个卷！</a:t>
            </a:r>
            <a:r>
              <a:rPr lang="en-US" altLang="zh-CN" sz="1400" dirty="0"/>
              <a:t>")</a:t>
            </a:r>
            <a:endParaRPr lang="zh-CN" altLang="zh-CN" sz="1400" dirty="0"/>
          </a:p>
          <a:p>
            <a:r>
              <a:rPr lang="en-US" altLang="zh-CN" sz="1400" dirty="0"/>
              <a:t>    End Try</a:t>
            </a:r>
            <a:endParaRPr lang="zh-CN" altLang="zh-CN" sz="1400" dirty="0"/>
          </a:p>
          <a:p>
            <a:r>
              <a:rPr lang="en-US" altLang="zh-CN" sz="1400" dirty="0"/>
              <a:t>End </a:t>
            </a:r>
            <a:r>
              <a:rPr lang="en-US" altLang="zh-CN" sz="1400" dirty="0" smtClean="0"/>
              <a:t>Sub</a:t>
            </a:r>
          </a:p>
        </p:txBody>
      </p:sp>
    </p:spTree>
    <p:extLst>
      <p:ext uri="{BB962C8B-B14F-4D97-AF65-F5344CB8AC3E}">
        <p14:creationId xmlns:p14="http://schemas.microsoft.com/office/powerpoint/2010/main" val="27713839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360990" y="754485"/>
            <a:ext cx="1928733" cy="353943"/>
          </a:xfrm>
          <a:prstGeom prst="rect">
            <a:avLst/>
          </a:prstGeom>
        </p:spPr>
        <p:txBody>
          <a:bodyPr wrap="none">
            <a:spAutoFit/>
          </a:bodyPr>
          <a:lstStyle/>
          <a:p>
            <a:pPr fontAlgn="ctr"/>
            <a:r>
              <a:rPr lang="zh-CN" altLang="zh-CN" dirty="0"/>
              <a:t>删除文件夹程序：</a:t>
            </a:r>
          </a:p>
        </p:txBody>
      </p:sp>
      <p:sp>
        <p:nvSpPr>
          <p:cNvPr id="4" name="TextBox 3"/>
          <p:cNvSpPr txBox="1"/>
          <p:nvPr/>
        </p:nvSpPr>
        <p:spPr>
          <a:xfrm>
            <a:off x="1456659" y="1126825"/>
            <a:ext cx="8931349" cy="2787015"/>
          </a:xfrm>
          <a:prstGeom prst="roundRect">
            <a:avLst>
              <a:gd name="adj" fmla="val 5667"/>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btnDelDir_Click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btnDelDir.Click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Dim </a:t>
            </a:r>
            <a:r>
              <a:rPr lang="en-US" altLang="zh-CN" dirty="0" err="1"/>
              <a:t>flg</a:t>
            </a:r>
            <a:r>
              <a:rPr lang="en-US" altLang="zh-CN" dirty="0"/>
              <a:t> As </a:t>
            </a:r>
            <a:r>
              <a:rPr lang="en-US" altLang="zh-CN" dirty="0" err="1"/>
              <a:t>MsgBoxResult</a:t>
            </a:r>
            <a:endParaRPr lang="zh-CN" altLang="zh-CN" dirty="0"/>
          </a:p>
          <a:p>
            <a:r>
              <a:rPr lang="en-US" altLang="zh-CN" dirty="0"/>
              <a:t>    </a:t>
            </a:r>
            <a:r>
              <a:rPr lang="en-US" altLang="zh-CN" dirty="0" err="1"/>
              <a:t>spath</a:t>
            </a:r>
            <a:r>
              <a:rPr lang="en-US" altLang="zh-CN" dirty="0"/>
              <a:t> = DirListBox1.Path</a:t>
            </a:r>
            <a:endParaRPr lang="zh-CN" altLang="zh-CN" dirty="0"/>
          </a:p>
          <a:p>
            <a:r>
              <a:rPr lang="en-US" altLang="zh-CN" dirty="0"/>
              <a:t>    </a:t>
            </a:r>
            <a:r>
              <a:rPr lang="en-US" altLang="zh-CN" dirty="0" err="1"/>
              <a:t>flg</a:t>
            </a:r>
            <a:r>
              <a:rPr lang="en-US" altLang="zh-CN" dirty="0"/>
              <a:t> = </a:t>
            </a:r>
            <a:r>
              <a:rPr lang="en-US" altLang="zh-CN" dirty="0" err="1"/>
              <a:t>MsgBox</a:t>
            </a:r>
            <a:r>
              <a:rPr lang="en-US" altLang="zh-CN" dirty="0"/>
              <a:t>("</a:t>
            </a:r>
            <a:r>
              <a:rPr lang="zh-CN" altLang="zh-CN" dirty="0"/>
              <a:t>确实要删除</a:t>
            </a:r>
            <a:r>
              <a:rPr lang="en-US" altLang="zh-CN" dirty="0"/>
              <a:t>" &amp; </a:t>
            </a:r>
            <a:r>
              <a:rPr lang="en-US" altLang="zh-CN" dirty="0" err="1"/>
              <a:t>spath</a:t>
            </a:r>
            <a:r>
              <a:rPr lang="en-US" altLang="zh-CN" dirty="0"/>
              <a:t> &amp; "</a:t>
            </a:r>
            <a:r>
              <a:rPr lang="zh-CN" altLang="zh-CN" dirty="0"/>
              <a:t>文件夹吗？</a:t>
            </a:r>
            <a:r>
              <a:rPr lang="en-US" altLang="zh-CN" dirty="0"/>
              <a:t>", </a:t>
            </a:r>
            <a:r>
              <a:rPr lang="en-US" altLang="zh-CN" dirty="0" err="1"/>
              <a:t>MsgBoxStyle.YesNo</a:t>
            </a:r>
            <a:r>
              <a:rPr lang="en-US" altLang="zh-CN" dirty="0"/>
              <a:t>)</a:t>
            </a:r>
            <a:endParaRPr lang="zh-CN" altLang="zh-CN" dirty="0"/>
          </a:p>
          <a:p>
            <a:r>
              <a:rPr lang="en-US" altLang="zh-CN" dirty="0"/>
              <a:t>    If </a:t>
            </a:r>
            <a:r>
              <a:rPr lang="en-US" altLang="zh-CN" dirty="0" err="1"/>
              <a:t>flg</a:t>
            </a:r>
            <a:r>
              <a:rPr lang="en-US" altLang="zh-CN" dirty="0"/>
              <a:t> = </a:t>
            </a:r>
            <a:r>
              <a:rPr lang="en-US" altLang="zh-CN" dirty="0" err="1"/>
              <a:t>MsgBoxResult.Yes</a:t>
            </a:r>
            <a:r>
              <a:rPr lang="en-US" altLang="zh-CN" dirty="0"/>
              <a:t> Then</a:t>
            </a:r>
            <a:endParaRPr lang="zh-CN" altLang="zh-CN" dirty="0"/>
          </a:p>
          <a:p>
            <a:r>
              <a:rPr lang="en-US" altLang="zh-CN" dirty="0"/>
              <a:t>        </a:t>
            </a:r>
            <a:r>
              <a:rPr lang="en-US" altLang="zh-CN" dirty="0" err="1"/>
              <a:t>Directory.Delete</a:t>
            </a:r>
            <a:r>
              <a:rPr lang="en-US" altLang="zh-CN" dirty="0"/>
              <a:t>(</a:t>
            </a:r>
            <a:r>
              <a:rPr lang="en-US" altLang="zh-CN" dirty="0" err="1"/>
              <a:t>spath</a:t>
            </a:r>
            <a:r>
              <a:rPr lang="en-US" altLang="zh-CN" dirty="0"/>
              <a:t>)</a:t>
            </a:r>
            <a:endParaRPr lang="zh-CN" altLang="zh-CN" dirty="0"/>
          </a:p>
          <a:p>
            <a:r>
              <a:rPr lang="en-US" altLang="zh-CN" dirty="0"/>
              <a:t>    End If</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19073228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733647" y="839972"/>
            <a:ext cx="9835116" cy="1661993"/>
          </a:xfrm>
          <a:prstGeom prst="rect">
            <a:avLst/>
          </a:prstGeom>
          <a:noFill/>
        </p:spPr>
        <p:txBody>
          <a:bodyPr wrap="square" rtlCol="0">
            <a:spAutoFit/>
          </a:bodyPr>
          <a:lstStyle/>
          <a:p>
            <a:pPr indent="446088" fontAlgn="ctr"/>
            <a:r>
              <a:rPr lang="zh-CN" altLang="zh-CN" dirty="0"/>
              <a:t>对文件进行创建、删除、复制、移动操作，需分别编写相应按钮的单击事件代码。新建文件功能是，在“新建文件名”文本框中输入要新建的文件名称，单击“新建文件”按钮，即可在文件夹列表框中选择的当前文件夹中创建一个新文件；移动文件的功能是，将文件列表框中选择的文件移动到由“目标文件”文本框指定的文件；复制文件的功能是，将文件列表框中选择的文件复制到由“目标文件”文本框指定的文件；删除文件的功能是，将文件列表框中选择的文件删除。相关程序如下。</a:t>
            </a:r>
          </a:p>
          <a:p>
            <a:pPr indent="446088" fontAlgn="ctr"/>
            <a:r>
              <a:rPr lang="zh-CN" altLang="zh-CN" dirty="0"/>
              <a:t>创建文件程序</a:t>
            </a:r>
            <a:r>
              <a:rPr lang="zh-CN" altLang="zh-CN" dirty="0" smtClean="0"/>
              <a:t>：</a:t>
            </a:r>
            <a:endParaRPr lang="zh-CN" altLang="zh-CN" dirty="0"/>
          </a:p>
        </p:txBody>
      </p:sp>
      <p:sp>
        <p:nvSpPr>
          <p:cNvPr id="4" name="TextBox 3"/>
          <p:cNvSpPr txBox="1"/>
          <p:nvPr/>
        </p:nvSpPr>
        <p:spPr>
          <a:xfrm>
            <a:off x="1355651" y="2501965"/>
            <a:ext cx="8591107" cy="3325416"/>
          </a:xfrm>
          <a:prstGeom prst="roundRect">
            <a:avLst>
              <a:gd name="adj" fmla="val 5961"/>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btnNewFile_Click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btnNewFile.Click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Dim </a:t>
            </a:r>
            <a:r>
              <a:rPr lang="en-US" altLang="zh-CN" dirty="0" err="1"/>
              <a:t>ss</a:t>
            </a:r>
            <a:r>
              <a:rPr lang="en-US" altLang="zh-CN" dirty="0"/>
              <a:t> As Stream</a:t>
            </a:r>
            <a:endParaRPr lang="zh-CN" altLang="zh-CN" dirty="0"/>
          </a:p>
          <a:p>
            <a:r>
              <a:rPr lang="en-US" altLang="zh-CN" dirty="0"/>
              <a:t>    </a:t>
            </a:r>
            <a:r>
              <a:rPr lang="en-US" altLang="zh-CN" dirty="0" err="1"/>
              <a:t>spath</a:t>
            </a:r>
            <a:r>
              <a:rPr lang="en-US" altLang="zh-CN" dirty="0"/>
              <a:t> = DirListBox1.Path</a:t>
            </a:r>
            <a:endParaRPr lang="zh-CN" altLang="zh-CN" dirty="0"/>
          </a:p>
          <a:p>
            <a:r>
              <a:rPr lang="en-US" altLang="zh-CN" dirty="0"/>
              <a:t>    If </a:t>
            </a:r>
            <a:r>
              <a:rPr lang="en-US" altLang="zh-CN" dirty="0" err="1"/>
              <a:t>txtNewFileName.Text</a:t>
            </a:r>
            <a:r>
              <a:rPr lang="en-US" altLang="zh-CN" dirty="0"/>
              <a:t> = "" Or </a:t>
            </a:r>
            <a:r>
              <a:rPr lang="en-US" altLang="zh-CN" dirty="0" err="1"/>
              <a:t>spath</a:t>
            </a:r>
            <a:r>
              <a:rPr lang="en-US" altLang="zh-CN" dirty="0"/>
              <a:t> = "" Then</a:t>
            </a:r>
            <a:endParaRPr lang="zh-CN" altLang="zh-CN" dirty="0"/>
          </a:p>
          <a:p>
            <a:r>
              <a:rPr lang="en-US" altLang="zh-CN" dirty="0"/>
              <a:t>        </a:t>
            </a:r>
            <a:r>
              <a:rPr lang="en-US" altLang="zh-CN" dirty="0" err="1"/>
              <a:t>MsgBox</a:t>
            </a:r>
            <a:r>
              <a:rPr lang="en-US" altLang="zh-CN" dirty="0"/>
              <a:t>("</a:t>
            </a:r>
            <a:r>
              <a:rPr lang="zh-CN" altLang="zh-CN" dirty="0"/>
              <a:t>请输入要新建的文件名！</a:t>
            </a:r>
            <a:r>
              <a:rPr lang="en-US" altLang="zh-CN" dirty="0"/>
              <a:t>")</a:t>
            </a:r>
            <a:endParaRPr lang="zh-CN" altLang="zh-CN" dirty="0"/>
          </a:p>
          <a:p>
            <a:r>
              <a:rPr lang="en-US" altLang="zh-CN" dirty="0"/>
              <a:t>    Else</a:t>
            </a:r>
            <a:endParaRPr lang="zh-CN" altLang="zh-CN" dirty="0"/>
          </a:p>
          <a:p>
            <a:r>
              <a:rPr lang="en-US" altLang="zh-CN" dirty="0"/>
              <a:t>        </a:t>
            </a:r>
            <a:r>
              <a:rPr lang="en-US" altLang="zh-CN" dirty="0" err="1"/>
              <a:t>ss</a:t>
            </a:r>
            <a:r>
              <a:rPr lang="en-US" altLang="zh-CN" dirty="0"/>
              <a:t> = </a:t>
            </a:r>
            <a:r>
              <a:rPr lang="en-US" altLang="zh-CN" dirty="0" err="1"/>
              <a:t>File.Create</a:t>
            </a:r>
            <a:r>
              <a:rPr lang="en-US" altLang="zh-CN" dirty="0"/>
              <a:t>(</a:t>
            </a:r>
            <a:r>
              <a:rPr lang="en-US" altLang="zh-CN" dirty="0" err="1"/>
              <a:t>spath</a:t>
            </a:r>
            <a:r>
              <a:rPr lang="en-US" altLang="zh-CN" dirty="0"/>
              <a:t> &amp; "\" &amp; </a:t>
            </a:r>
            <a:r>
              <a:rPr lang="en-US" altLang="zh-CN" dirty="0" err="1"/>
              <a:t>txtNewFileName.Text</a:t>
            </a:r>
            <a:r>
              <a:rPr lang="en-US" altLang="zh-CN" dirty="0"/>
              <a:t>)</a:t>
            </a:r>
            <a:endParaRPr lang="zh-CN" altLang="zh-CN" dirty="0"/>
          </a:p>
          <a:p>
            <a:r>
              <a:rPr lang="en-US" altLang="zh-CN" dirty="0"/>
              <a:t>        </a:t>
            </a:r>
            <a:r>
              <a:rPr lang="en-US" altLang="zh-CN" dirty="0" err="1"/>
              <a:t>ss.Close</a:t>
            </a:r>
            <a:r>
              <a:rPr lang="en-US" altLang="zh-CN" dirty="0"/>
              <a:t>()</a:t>
            </a:r>
            <a:endParaRPr lang="zh-CN" altLang="zh-CN" dirty="0"/>
          </a:p>
          <a:p>
            <a:r>
              <a:rPr lang="en-US" altLang="zh-CN" dirty="0"/>
              <a:t>    End If</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27040670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193547" y="807648"/>
            <a:ext cx="1710725" cy="353943"/>
          </a:xfrm>
          <a:prstGeom prst="rect">
            <a:avLst/>
          </a:prstGeom>
        </p:spPr>
        <p:txBody>
          <a:bodyPr wrap="none">
            <a:spAutoFit/>
          </a:bodyPr>
          <a:lstStyle/>
          <a:p>
            <a:pPr fontAlgn="ctr"/>
            <a:r>
              <a:rPr lang="zh-CN" altLang="zh-CN" dirty="0"/>
              <a:t>移动文件程序：</a:t>
            </a:r>
          </a:p>
        </p:txBody>
      </p:sp>
      <p:sp>
        <p:nvSpPr>
          <p:cNvPr id="4" name="圆角矩形 3"/>
          <p:cNvSpPr/>
          <p:nvPr/>
        </p:nvSpPr>
        <p:spPr>
          <a:xfrm>
            <a:off x="1193547" y="1161591"/>
            <a:ext cx="8662834" cy="3827502"/>
          </a:xfrm>
          <a:prstGeom prst="roundRect">
            <a:avLst>
              <a:gd name="adj" fmla="val 4382"/>
            </a:avLst>
          </a:prstGeom>
          <a:solidFill>
            <a:schemeClr val="accent5">
              <a:lumMod val="40000"/>
              <a:lumOff val="60000"/>
            </a:schemeClr>
          </a:solidFill>
        </p:spPr>
        <p:txBody>
          <a:bodyPr wrap="square">
            <a:spAutoFit/>
          </a:bodyPr>
          <a:lstStyle/>
          <a:p>
            <a:r>
              <a:rPr lang="en-US" altLang="zh-CN" dirty="0"/>
              <a:t>Private Sub </a:t>
            </a:r>
            <a:r>
              <a:rPr lang="en-US" altLang="zh-CN" dirty="0" err="1"/>
              <a:t>btnMoveFile_Click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 </a:t>
            </a:r>
            <a:r>
              <a:rPr lang="en-US" altLang="zh-CN" dirty="0"/>
              <a:t>Handles </a:t>
            </a:r>
            <a:r>
              <a:rPr lang="en-US" altLang="zh-CN" dirty="0" err="1"/>
              <a:t>btnMoveFile.Click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a:t>
            </a:r>
            <a:r>
              <a:rPr lang="en-US" altLang="zh-CN" dirty="0" err="1"/>
              <a:t>spath</a:t>
            </a:r>
            <a:r>
              <a:rPr lang="en-US" altLang="zh-CN" dirty="0"/>
              <a:t> = DirListBox1.Path</a:t>
            </a:r>
            <a:endParaRPr lang="zh-CN" altLang="zh-CN" dirty="0"/>
          </a:p>
          <a:p>
            <a:r>
              <a:rPr lang="en-US" altLang="zh-CN" dirty="0"/>
              <a:t>    If FileListBox1.FileName = "" Then</a:t>
            </a:r>
            <a:endParaRPr lang="zh-CN" altLang="zh-CN" dirty="0"/>
          </a:p>
          <a:p>
            <a:r>
              <a:rPr lang="en-US" altLang="zh-CN" dirty="0"/>
              <a:t>        </a:t>
            </a:r>
            <a:r>
              <a:rPr lang="en-US" altLang="zh-CN" dirty="0" err="1"/>
              <a:t>MsgBox</a:t>
            </a:r>
            <a:r>
              <a:rPr lang="en-US" altLang="zh-CN" dirty="0"/>
              <a:t>("</a:t>
            </a:r>
            <a:r>
              <a:rPr lang="zh-CN" altLang="zh-CN" dirty="0"/>
              <a:t>请先选择源文件！</a:t>
            </a:r>
            <a:r>
              <a:rPr lang="en-US" altLang="zh-CN" dirty="0"/>
              <a:t>")</a:t>
            </a:r>
            <a:endParaRPr lang="zh-CN" altLang="zh-CN" dirty="0"/>
          </a:p>
          <a:p>
            <a:r>
              <a:rPr lang="en-US" altLang="zh-CN" dirty="0"/>
              <a:t>        Exit Sub</a:t>
            </a:r>
            <a:endParaRPr lang="zh-CN" altLang="zh-CN" dirty="0"/>
          </a:p>
          <a:p>
            <a:r>
              <a:rPr lang="en-US" altLang="zh-CN" dirty="0"/>
              <a:t>    End If</a:t>
            </a:r>
            <a:endParaRPr lang="zh-CN" altLang="zh-CN" dirty="0"/>
          </a:p>
          <a:p>
            <a:r>
              <a:rPr lang="en-US" altLang="zh-CN" dirty="0"/>
              <a:t>    If </a:t>
            </a:r>
            <a:r>
              <a:rPr lang="en-US" altLang="zh-CN" dirty="0" err="1"/>
              <a:t>txtDestFileName.Text</a:t>
            </a:r>
            <a:r>
              <a:rPr lang="en-US" altLang="zh-CN" dirty="0"/>
              <a:t> = "" Then</a:t>
            </a:r>
            <a:endParaRPr lang="zh-CN" altLang="zh-CN" dirty="0"/>
          </a:p>
          <a:p>
            <a:r>
              <a:rPr lang="en-US" altLang="zh-CN" dirty="0"/>
              <a:t>        </a:t>
            </a:r>
            <a:r>
              <a:rPr lang="en-US" altLang="zh-CN" dirty="0" err="1"/>
              <a:t>MsgBox</a:t>
            </a:r>
            <a:r>
              <a:rPr lang="en-US" altLang="zh-CN" dirty="0"/>
              <a:t>("</a:t>
            </a:r>
            <a:r>
              <a:rPr lang="zh-CN" altLang="zh-CN" dirty="0"/>
              <a:t>请输入完整的目标文件名！</a:t>
            </a:r>
            <a:r>
              <a:rPr lang="en-US" altLang="zh-CN" dirty="0"/>
              <a:t>")</a:t>
            </a:r>
            <a:endParaRPr lang="zh-CN" altLang="zh-CN" dirty="0"/>
          </a:p>
          <a:p>
            <a:r>
              <a:rPr lang="en-US" altLang="zh-CN" dirty="0"/>
              <a:t>        Exit Sub</a:t>
            </a:r>
            <a:endParaRPr lang="zh-CN" altLang="zh-CN" dirty="0"/>
          </a:p>
          <a:p>
            <a:r>
              <a:rPr lang="en-US" altLang="zh-CN" dirty="0"/>
              <a:t>    End If</a:t>
            </a:r>
            <a:endParaRPr lang="zh-CN" altLang="zh-CN" dirty="0"/>
          </a:p>
          <a:p>
            <a:r>
              <a:rPr lang="en-US" altLang="zh-CN" dirty="0"/>
              <a:t>    </a:t>
            </a:r>
            <a:r>
              <a:rPr lang="en-US" altLang="zh-CN" dirty="0" err="1"/>
              <a:t>File.Move</a:t>
            </a:r>
            <a:r>
              <a:rPr lang="en-US" altLang="zh-CN" dirty="0"/>
              <a:t>(</a:t>
            </a:r>
            <a:r>
              <a:rPr lang="en-US" altLang="zh-CN" dirty="0" err="1"/>
              <a:t>spath</a:t>
            </a:r>
            <a:r>
              <a:rPr lang="en-US" altLang="zh-CN" dirty="0"/>
              <a:t> &amp; "\" &amp; FileListBox1.FileName, </a:t>
            </a:r>
            <a:r>
              <a:rPr lang="en-US" altLang="zh-CN" dirty="0" err="1"/>
              <a:t>txtDestFileName.Text</a:t>
            </a:r>
            <a:r>
              <a:rPr lang="en-US" altLang="zh-CN" dirty="0"/>
              <a:t>)</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7985521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129751" y="775751"/>
            <a:ext cx="1710725" cy="353943"/>
          </a:xfrm>
          <a:prstGeom prst="rect">
            <a:avLst/>
          </a:prstGeom>
        </p:spPr>
        <p:txBody>
          <a:bodyPr wrap="none">
            <a:spAutoFit/>
          </a:bodyPr>
          <a:lstStyle/>
          <a:p>
            <a:pPr fontAlgn="ctr"/>
            <a:r>
              <a:rPr lang="zh-CN" altLang="zh-CN" dirty="0"/>
              <a:t>复制文件程序：</a:t>
            </a:r>
          </a:p>
        </p:txBody>
      </p:sp>
      <p:sp>
        <p:nvSpPr>
          <p:cNvPr id="4" name="TextBox 3"/>
          <p:cNvSpPr txBox="1"/>
          <p:nvPr/>
        </p:nvSpPr>
        <p:spPr>
          <a:xfrm>
            <a:off x="1254642" y="1147911"/>
            <a:ext cx="8984511" cy="4133017"/>
          </a:xfrm>
          <a:prstGeom prst="roundRect">
            <a:avLst>
              <a:gd name="adj" fmla="val 4943"/>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btnCopyFile_Click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btnCopyFile.Click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a:t>
            </a:r>
            <a:r>
              <a:rPr lang="en-US" altLang="zh-CN" dirty="0" err="1"/>
              <a:t>spath</a:t>
            </a:r>
            <a:r>
              <a:rPr lang="en-US" altLang="zh-CN" dirty="0"/>
              <a:t> = DirListBox1.Path</a:t>
            </a:r>
            <a:endParaRPr lang="zh-CN" altLang="zh-CN" dirty="0"/>
          </a:p>
          <a:p>
            <a:r>
              <a:rPr lang="en-US" altLang="zh-CN" dirty="0"/>
              <a:t>    If FileListBox1.FileName = "" Then</a:t>
            </a:r>
            <a:endParaRPr lang="zh-CN" altLang="zh-CN" dirty="0"/>
          </a:p>
          <a:p>
            <a:r>
              <a:rPr lang="en-US" altLang="zh-CN" dirty="0"/>
              <a:t>        </a:t>
            </a:r>
            <a:r>
              <a:rPr lang="en-US" altLang="zh-CN" dirty="0" err="1"/>
              <a:t>MsgBox</a:t>
            </a:r>
            <a:r>
              <a:rPr lang="en-US" altLang="zh-CN" dirty="0"/>
              <a:t>("</a:t>
            </a:r>
            <a:r>
              <a:rPr lang="zh-CN" altLang="zh-CN" dirty="0"/>
              <a:t>请先选择源文件！</a:t>
            </a:r>
            <a:r>
              <a:rPr lang="en-US" altLang="zh-CN" dirty="0"/>
              <a:t>")</a:t>
            </a:r>
            <a:endParaRPr lang="zh-CN" altLang="zh-CN" dirty="0"/>
          </a:p>
          <a:p>
            <a:r>
              <a:rPr lang="en-US" altLang="zh-CN" dirty="0"/>
              <a:t>        Exit Sub</a:t>
            </a:r>
            <a:endParaRPr lang="zh-CN" altLang="zh-CN" dirty="0"/>
          </a:p>
          <a:p>
            <a:r>
              <a:rPr lang="en-US" altLang="zh-CN" dirty="0"/>
              <a:t>    End If</a:t>
            </a:r>
            <a:endParaRPr lang="zh-CN" altLang="zh-CN" dirty="0"/>
          </a:p>
          <a:p>
            <a:r>
              <a:rPr lang="en-US" altLang="zh-CN" dirty="0"/>
              <a:t>    If </a:t>
            </a:r>
            <a:r>
              <a:rPr lang="en-US" altLang="zh-CN" dirty="0" err="1"/>
              <a:t>txtDestFileName.Text</a:t>
            </a:r>
            <a:r>
              <a:rPr lang="en-US" altLang="zh-CN" dirty="0"/>
              <a:t> = "" Then</a:t>
            </a:r>
            <a:endParaRPr lang="zh-CN" altLang="zh-CN" dirty="0"/>
          </a:p>
          <a:p>
            <a:r>
              <a:rPr lang="en-US" altLang="zh-CN" dirty="0"/>
              <a:t>        </a:t>
            </a:r>
            <a:r>
              <a:rPr lang="en-US" altLang="zh-CN" dirty="0" err="1"/>
              <a:t>MsgBox</a:t>
            </a:r>
            <a:r>
              <a:rPr lang="en-US" altLang="zh-CN" dirty="0"/>
              <a:t>("</a:t>
            </a:r>
            <a:r>
              <a:rPr lang="zh-CN" altLang="zh-CN" dirty="0"/>
              <a:t>请输入完整的目标文件名！</a:t>
            </a:r>
            <a:r>
              <a:rPr lang="en-US" altLang="zh-CN" dirty="0"/>
              <a:t>")</a:t>
            </a:r>
            <a:endParaRPr lang="zh-CN" altLang="zh-CN" dirty="0"/>
          </a:p>
          <a:p>
            <a:r>
              <a:rPr lang="en-US" altLang="zh-CN" dirty="0"/>
              <a:t>        Exit Sub</a:t>
            </a:r>
            <a:endParaRPr lang="zh-CN" altLang="zh-CN" dirty="0"/>
          </a:p>
          <a:p>
            <a:r>
              <a:rPr lang="en-US" altLang="zh-CN" dirty="0"/>
              <a:t>    End If</a:t>
            </a:r>
            <a:endParaRPr lang="zh-CN" altLang="zh-CN" dirty="0"/>
          </a:p>
          <a:p>
            <a:r>
              <a:rPr lang="en-US" altLang="zh-CN" dirty="0"/>
              <a:t> </a:t>
            </a:r>
            <a:endParaRPr lang="zh-CN" altLang="zh-CN" dirty="0"/>
          </a:p>
          <a:p>
            <a:r>
              <a:rPr lang="en-US" altLang="zh-CN" dirty="0"/>
              <a:t>    </a:t>
            </a:r>
            <a:r>
              <a:rPr lang="en-US" altLang="zh-CN" dirty="0" err="1"/>
              <a:t>File.Copy</a:t>
            </a:r>
            <a:r>
              <a:rPr lang="en-US" altLang="zh-CN" dirty="0"/>
              <a:t>(</a:t>
            </a:r>
            <a:r>
              <a:rPr lang="en-US" altLang="zh-CN" dirty="0" err="1"/>
              <a:t>spath</a:t>
            </a:r>
            <a:r>
              <a:rPr lang="en-US" altLang="zh-CN" dirty="0"/>
              <a:t> &amp; "\" &amp; FileListBox1.FileName, </a:t>
            </a:r>
            <a:r>
              <a:rPr lang="en-US" altLang="zh-CN" dirty="0" err="1"/>
              <a:t>txtDestFileName.Text</a:t>
            </a:r>
            <a:r>
              <a:rPr lang="en-US" altLang="zh-CN" dirty="0"/>
              <a:t>)</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24464161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3726827"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087221" y="850179"/>
            <a:ext cx="1710725" cy="353943"/>
          </a:xfrm>
          <a:prstGeom prst="rect">
            <a:avLst/>
          </a:prstGeom>
        </p:spPr>
        <p:txBody>
          <a:bodyPr wrap="none">
            <a:spAutoFit/>
          </a:bodyPr>
          <a:lstStyle/>
          <a:p>
            <a:pPr fontAlgn="ctr"/>
            <a:r>
              <a:rPr lang="zh-CN" altLang="zh-CN" dirty="0"/>
              <a:t>删除文件程序：</a:t>
            </a:r>
          </a:p>
        </p:txBody>
      </p:sp>
      <p:sp>
        <p:nvSpPr>
          <p:cNvPr id="4" name="TextBox 3"/>
          <p:cNvSpPr txBox="1"/>
          <p:nvPr/>
        </p:nvSpPr>
        <p:spPr>
          <a:xfrm>
            <a:off x="1212112" y="1204122"/>
            <a:ext cx="8867553" cy="3084939"/>
          </a:xfrm>
          <a:prstGeom prst="roundRect">
            <a:avLst>
              <a:gd name="adj" fmla="val 7607"/>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btnDelFile_Click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btnDelFile.Click</a:t>
            </a:r>
            <a:endParaRPr lang="zh-CN" altLang="zh-CN" dirty="0"/>
          </a:p>
          <a:p>
            <a:r>
              <a:rPr lang="en-US" altLang="zh-CN" dirty="0"/>
              <a:t>    Dim </a:t>
            </a:r>
            <a:r>
              <a:rPr lang="en-US" altLang="zh-CN" dirty="0" err="1"/>
              <a:t>spath</a:t>
            </a:r>
            <a:r>
              <a:rPr lang="en-US" altLang="zh-CN" dirty="0"/>
              <a:t> As String</a:t>
            </a:r>
            <a:endParaRPr lang="zh-CN" altLang="zh-CN" dirty="0"/>
          </a:p>
          <a:p>
            <a:r>
              <a:rPr lang="en-US" altLang="zh-CN" dirty="0"/>
              <a:t>    Dim </a:t>
            </a:r>
            <a:r>
              <a:rPr lang="en-US" altLang="zh-CN" dirty="0" err="1"/>
              <a:t>flg</a:t>
            </a:r>
            <a:r>
              <a:rPr lang="en-US" altLang="zh-CN" dirty="0"/>
              <a:t> As </a:t>
            </a:r>
            <a:r>
              <a:rPr lang="en-US" altLang="zh-CN" dirty="0" err="1"/>
              <a:t>MsgBoxResult</a:t>
            </a:r>
            <a:endParaRPr lang="zh-CN" altLang="zh-CN" dirty="0"/>
          </a:p>
          <a:p>
            <a:r>
              <a:rPr lang="en-US" altLang="zh-CN" dirty="0"/>
              <a:t>    </a:t>
            </a:r>
            <a:r>
              <a:rPr lang="en-US" altLang="zh-CN" dirty="0" err="1"/>
              <a:t>spath</a:t>
            </a:r>
            <a:r>
              <a:rPr lang="en-US" altLang="zh-CN" dirty="0"/>
              <a:t> = FileListBox1.FileName</a:t>
            </a:r>
            <a:endParaRPr lang="zh-CN" altLang="zh-CN" dirty="0"/>
          </a:p>
          <a:p>
            <a:r>
              <a:rPr lang="en-US" altLang="zh-CN" dirty="0"/>
              <a:t>    </a:t>
            </a:r>
            <a:r>
              <a:rPr lang="en-US" altLang="zh-CN" dirty="0" err="1"/>
              <a:t>flg</a:t>
            </a:r>
            <a:r>
              <a:rPr lang="en-US" altLang="zh-CN" dirty="0"/>
              <a:t> = </a:t>
            </a:r>
            <a:r>
              <a:rPr lang="en-US" altLang="zh-CN" dirty="0" err="1"/>
              <a:t>MsgBox</a:t>
            </a:r>
            <a:r>
              <a:rPr lang="en-US" altLang="zh-CN" dirty="0"/>
              <a:t>("</a:t>
            </a:r>
            <a:r>
              <a:rPr lang="zh-CN" altLang="zh-CN" dirty="0"/>
              <a:t>确实要删除</a:t>
            </a:r>
            <a:r>
              <a:rPr lang="en-US" altLang="zh-CN" dirty="0"/>
              <a:t>" &amp; DirListBox1.Path &amp; "\" &amp; </a:t>
            </a:r>
            <a:r>
              <a:rPr lang="en-US" altLang="zh-CN" dirty="0" err="1"/>
              <a:t>spath</a:t>
            </a:r>
            <a:r>
              <a:rPr lang="en-US" altLang="zh-CN" dirty="0"/>
              <a:t> &amp; "</a:t>
            </a:r>
            <a:r>
              <a:rPr lang="zh-CN" altLang="zh-CN" dirty="0"/>
              <a:t>文件吗？</a:t>
            </a:r>
            <a:r>
              <a:rPr lang="en-US" altLang="zh-CN" dirty="0"/>
              <a:t>", _</a:t>
            </a:r>
            <a:endParaRPr lang="zh-CN" altLang="zh-CN" dirty="0"/>
          </a:p>
          <a:p>
            <a:r>
              <a:rPr lang="en-US" altLang="zh-CN" dirty="0"/>
              <a:t>     </a:t>
            </a:r>
            <a:r>
              <a:rPr lang="en-US" altLang="zh-CN" dirty="0" err="1"/>
              <a:t>MsgBoxStyle.YesNo</a:t>
            </a:r>
            <a:r>
              <a:rPr lang="en-US" altLang="zh-CN" dirty="0"/>
              <a:t>)</a:t>
            </a:r>
            <a:endParaRPr lang="zh-CN" altLang="zh-CN" dirty="0"/>
          </a:p>
          <a:p>
            <a:r>
              <a:rPr lang="en-US" altLang="zh-CN" dirty="0"/>
              <a:t>    If </a:t>
            </a:r>
            <a:r>
              <a:rPr lang="en-US" altLang="zh-CN" dirty="0" err="1"/>
              <a:t>flg</a:t>
            </a:r>
            <a:r>
              <a:rPr lang="en-US" altLang="zh-CN" dirty="0"/>
              <a:t> = </a:t>
            </a:r>
            <a:r>
              <a:rPr lang="en-US" altLang="zh-CN" dirty="0" err="1"/>
              <a:t>MsgBoxResult.Yes</a:t>
            </a:r>
            <a:r>
              <a:rPr lang="en-US" altLang="zh-CN" dirty="0"/>
              <a:t> Then</a:t>
            </a:r>
            <a:endParaRPr lang="zh-CN" altLang="zh-CN" dirty="0"/>
          </a:p>
          <a:p>
            <a:r>
              <a:rPr lang="en-US" altLang="zh-CN" dirty="0"/>
              <a:t>        </a:t>
            </a:r>
            <a:r>
              <a:rPr lang="en-US" altLang="zh-CN" dirty="0" err="1"/>
              <a:t>File.Delete</a:t>
            </a:r>
            <a:r>
              <a:rPr lang="en-US" altLang="zh-CN" dirty="0"/>
              <a:t>(DirListBox1.Path &amp; "\" &amp; </a:t>
            </a:r>
            <a:r>
              <a:rPr lang="en-US" altLang="zh-CN" dirty="0" err="1"/>
              <a:t>spath</a:t>
            </a:r>
            <a:r>
              <a:rPr lang="en-US" altLang="zh-CN" dirty="0"/>
              <a:t>)</a:t>
            </a:r>
            <a:endParaRPr lang="zh-CN" altLang="zh-CN" dirty="0"/>
          </a:p>
          <a:p>
            <a:r>
              <a:rPr lang="en-US" altLang="zh-CN" dirty="0"/>
              <a:t>    End If</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3283745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 y="2751291"/>
            <a:ext cx="11880850" cy="17236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lIns="119781" tIns="59890" rIns="119781" bIns="59890" rtlCol="0" anchor="ctr"/>
          <a:lstStyle/>
          <a:p>
            <a:pPr algn="ctr"/>
            <a:endParaRPr lang="zh-CN" altLang="en-US"/>
          </a:p>
        </p:txBody>
      </p:sp>
      <p:sp>
        <p:nvSpPr>
          <p:cNvPr id="22" name="矩形 21"/>
          <p:cNvSpPr/>
          <p:nvPr/>
        </p:nvSpPr>
        <p:spPr>
          <a:xfrm>
            <a:off x="6498714" y="3307098"/>
            <a:ext cx="4463453" cy="630621"/>
          </a:xfrm>
          <a:prstGeom prst="rect">
            <a:avLst/>
          </a:prstGeom>
          <a:effectLst>
            <a:outerShdw blurRad="63500" dir="1260000" sx="102000" sy="102000" algn="ctr" rotWithShape="0">
              <a:prstClr val="black">
                <a:alpha val="40000"/>
              </a:prstClr>
            </a:outerShdw>
          </a:effectLst>
        </p:spPr>
        <p:txBody>
          <a:bodyPr wrap="square" lIns="60639" tIns="30321" rIns="60639" bIns="30321">
            <a:spAutoFit/>
          </a:bodyPr>
          <a:lstStyle/>
          <a:p>
            <a:r>
              <a:rPr lang="en-US" altLang="zh-CN" sz="3700" b="1" dirty="0" smtClean="0">
                <a:solidFill>
                  <a:schemeClr val="bg1"/>
                </a:solidFill>
                <a:latin typeface="Century Gothic"/>
              </a:rPr>
              <a:t>—</a:t>
            </a:r>
            <a:r>
              <a:rPr lang="zh-CN" altLang="zh-CN" sz="3600" b="1" dirty="0">
                <a:solidFill>
                  <a:schemeClr val="bg1"/>
                </a:solidFill>
              </a:rPr>
              <a:t>文件读</a:t>
            </a:r>
            <a:r>
              <a:rPr lang="en-US" altLang="zh-CN" sz="3600" b="1" dirty="0">
                <a:solidFill>
                  <a:schemeClr val="bg1"/>
                </a:solidFill>
              </a:rPr>
              <a:t>/</a:t>
            </a:r>
            <a:r>
              <a:rPr lang="zh-CN" altLang="zh-CN" sz="3600" b="1" dirty="0">
                <a:solidFill>
                  <a:schemeClr val="bg1"/>
                </a:solidFill>
              </a:rPr>
              <a:t>写操作</a:t>
            </a:r>
            <a:endParaRPr lang="zh-CN" altLang="zh-CN" sz="3700" b="1" dirty="0">
              <a:solidFill>
                <a:schemeClr val="bg1"/>
              </a:solidFill>
            </a:endParaRPr>
          </a:p>
        </p:txBody>
      </p:sp>
      <p:sp>
        <p:nvSpPr>
          <p:cNvPr id="24" name="TextBox 62"/>
          <p:cNvSpPr txBox="1"/>
          <p:nvPr/>
        </p:nvSpPr>
        <p:spPr>
          <a:xfrm>
            <a:off x="8665485" y="19771"/>
            <a:ext cx="3157937" cy="380111"/>
          </a:xfrm>
          <a:prstGeom prst="rect">
            <a:avLst/>
          </a:prstGeom>
          <a:noFill/>
        </p:spPr>
        <p:txBody>
          <a:bodyPr wrap="square" lIns="119781" tIns="59890" rIns="119781" bIns="59890" rtlCol="0">
            <a:spAutoFit/>
          </a:bodyPr>
          <a:lstStyle/>
          <a:p>
            <a:r>
              <a:rPr lang="en-US" altLang="zh-CN" sz="1600" dirty="0">
                <a:ea typeface="创艺简老宋" pitchFamily="2" charset="-122"/>
              </a:rPr>
              <a:t>Visual Basic.NET</a:t>
            </a:r>
            <a:r>
              <a:rPr lang="zh-CN" altLang="zh-CN" sz="1600" dirty="0">
                <a:ea typeface="创艺简老宋" pitchFamily="2" charset="-122"/>
              </a:rPr>
              <a:t>实用教程（第</a:t>
            </a:r>
            <a:r>
              <a:rPr lang="en-US" altLang="zh-CN" sz="1600" dirty="0">
                <a:ea typeface="创艺简老宋" pitchFamily="2" charset="-122"/>
              </a:rPr>
              <a:t>3</a:t>
            </a:r>
            <a:r>
              <a:rPr lang="zh-CN" altLang="zh-CN" sz="1600" dirty="0">
                <a:ea typeface="创艺简老宋" pitchFamily="2" charset="-122"/>
              </a:rPr>
              <a:t>版）</a:t>
            </a:r>
          </a:p>
        </p:txBody>
      </p:sp>
      <p:sp>
        <p:nvSpPr>
          <p:cNvPr id="25" name="TextBox 63"/>
          <p:cNvSpPr txBox="1"/>
          <p:nvPr/>
        </p:nvSpPr>
        <p:spPr>
          <a:xfrm>
            <a:off x="9400385" y="5881185"/>
            <a:ext cx="2139773" cy="382560"/>
          </a:xfrm>
          <a:prstGeom prst="rect">
            <a:avLst/>
          </a:prstGeom>
          <a:noFill/>
        </p:spPr>
        <p:txBody>
          <a:bodyPr wrap="square" lIns="119781" tIns="59890" rIns="119781" bIns="59890" rtlCol="0">
            <a:spAutoFit/>
          </a:bodyPr>
          <a:lstStyle/>
          <a:p>
            <a:pPr algn="ctr"/>
            <a:r>
              <a:rPr lang="zh-CN" altLang="en-US" dirty="0" smtClean="0">
                <a:latin typeface="微软雅黑" panose="020B0503020204020204" pitchFamily="34" charset="-122"/>
                <a:ea typeface="微软雅黑" panose="020B0503020204020204" pitchFamily="34" charset="-122"/>
              </a:rPr>
              <a:t>主编：郑阿奇</a:t>
            </a:r>
            <a:endParaRPr lang="zh-CN" altLang="en-US" dirty="0">
              <a:latin typeface="微软雅黑" panose="020B0503020204020204" pitchFamily="34" charset="-122"/>
              <a:ea typeface="微软雅黑" panose="020B0503020204020204" pitchFamily="34" charset="-122"/>
            </a:endParaRPr>
          </a:p>
        </p:txBody>
      </p:sp>
      <p:pic>
        <p:nvPicPr>
          <p:cNvPr id="26" name="business freedom [高质量]">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8603" y="146029"/>
            <a:ext cx="792056" cy="810731"/>
          </a:xfrm>
          <a:prstGeom prst="rect">
            <a:avLst/>
          </a:prstGeom>
        </p:spPr>
      </p:pic>
      <p:sp>
        <p:nvSpPr>
          <p:cNvPr id="3" name="TextBox 2"/>
          <p:cNvSpPr txBox="1"/>
          <p:nvPr/>
        </p:nvSpPr>
        <p:spPr>
          <a:xfrm>
            <a:off x="4090300" y="1075608"/>
            <a:ext cx="4224071" cy="742337"/>
          </a:xfrm>
          <a:prstGeom prst="rect">
            <a:avLst/>
          </a:prstGeom>
          <a:noFill/>
        </p:spPr>
        <p:txBody>
          <a:bodyPr wrap="square" lIns="95077" tIns="47539" rIns="95077" bIns="47539" rtlCol="0">
            <a:spAutoFit/>
          </a:bodyPr>
          <a:lstStyle/>
          <a:p>
            <a:r>
              <a:rPr lang="zh-CN" altLang="zh-CN" sz="4200" dirty="0" smtClean="0">
                <a:solidFill>
                  <a:srgbClr val="C00000"/>
                </a:solidFill>
                <a:latin typeface="方正大黑简体" pitchFamily="2" charset="-122"/>
                <a:ea typeface="方正大黑简体" pitchFamily="2" charset="-122"/>
              </a:rPr>
              <a:t>第</a:t>
            </a:r>
            <a:r>
              <a:rPr lang="en-US" altLang="zh-CN" sz="4200" dirty="0" smtClean="0">
                <a:solidFill>
                  <a:srgbClr val="C00000"/>
                </a:solidFill>
                <a:latin typeface="方正大黑简体" pitchFamily="2" charset="-122"/>
                <a:ea typeface="方正大黑简体" pitchFamily="2" charset="-122"/>
              </a:rPr>
              <a:t>8</a:t>
            </a:r>
            <a:r>
              <a:rPr lang="zh-CN" altLang="zh-CN" sz="4200" dirty="0" smtClean="0">
                <a:solidFill>
                  <a:srgbClr val="C00000"/>
                </a:solidFill>
                <a:latin typeface="方正大黑简体" pitchFamily="2" charset="-122"/>
                <a:ea typeface="方正大黑简体" pitchFamily="2" charset="-122"/>
              </a:rPr>
              <a:t>章</a:t>
            </a:r>
            <a:r>
              <a:rPr lang="en-US" altLang="zh-CN" sz="4200" dirty="0" smtClean="0">
                <a:solidFill>
                  <a:srgbClr val="C00000"/>
                </a:solidFill>
                <a:latin typeface="方正大黑简体" pitchFamily="2" charset="-122"/>
                <a:ea typeface="方正大黑简体" pitchFamily="2" charset="-122"/>
              </a:rPr>
              <a:t>  </a:t>
            </a:r>
            <a:r>
              <a:rPr lang="zh-CN" altLang="zh-CN" sz="4200" dirty="0">
                <a:solidFill>
                  <a:srgbClr val="C00000"/>
                </a:solidFill>
                <a:latin typeface="方正大黑简体" pitchFamily="2" charset="-122"/>
                <a:ea typeface="方正大黑简体" pitchFamily="2" charset="-122"/>
              </a:rPr>
              <a:t>文件操作</a:t>
            </a:r>
          </a:p>
        </p:txBody>
      </p:sp>
    </p:spTree>
    <p:extLst>
      <p:ext uri="{BB962C8B-B14F-4D97-AF65-F5344CB8AC3E}">
        <p14:creationId xmlns:p14="http://schemas.microsoft.com/office/powerpoint/2010/main" val="2865524435"/>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750"/>
                                        <p:tgtEl>
                                          <p:spTgt spid="5"/>
                                        </p:tgtEl>
                                      </p:cBhvr>
                                    </p:animEffect>
                                  </p:childTnLst>
                                </p:cTn>
                              </p:par>
                            </p:childTnLst>
                          </p:cTn>
                        </p:par>
                        <p:par>
                          <p:cTn id="11" fill="hold">
                            <p:stCondLst>
                              <p:cond delay="750"/>
                            </p:stCondLst>
                            <p:childTnLst>
                              <p:par>
                                <p:cTn id="12" presetID="52"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Scale>
                                      <p:cBhvr>
                                        <p:cTn id="1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2"/>
                                        </p:tgtEl>
                                        <p:attrNameLst>
                                          <p:attrName>ppt_x</p:attrName>
                                          <p:attrName>ppt_y</p:attrName>
                                        </p:attrNameLst>
                                      </p:cBhvr>
                                    </p:animMotion>
                                    <p:animEffect transition="in" filter="fade">
                                      <p:cBhvr>
                                        <p:cTn id="16" dur="1000"/>
                                        <p:tgtEl>
                                          <p:spTgt spid="22"/>
                                        </p:tgtEl>
                                      </p:cBhvr>
                                    </p:animEffect>
                                  </p:childTnLst>
                                </p:cTn>
                              </p:par>
                            </p:childTnLst>
                          </p:cTn>
                        </p:par>
                        <p:par>
                          <p:cTn id="17" fill="hold">
                            <p:stCondLst>
                              <p:cond delay="2450"/>
                            </p:stCondLst>
                            <p:childTnLst>
                              <p:par>
                                <p:cTn id="18" presetID="42" presetClass="entr" presetSubtype="0" fill="hold" grpId="0" nodeType="afterEffect">
                                  <p:stCondLst>
                                    <p:cond delay="0"/>
                                  </p:stCondLst>
                                  <p:iterate type="lt">
                                    <p:tmPct val="10000"/>
                                  </p:iterate>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5750"/>
                            </p:stCondLst>
                            <p:childTnLst>
                              <p:par>
                                <p:cTn id="24" presetID="42" presetClass="entr" presetSubtype="0" fill="hold" grpId="0" nodeType="afterEffect">
                                  <p:stCondLst>
                                    <p:cond delay="0"/>
                                  </p:stCondLst>
                                  <p:iterate type="lt">
                                    <p:tmPct val="10000"/>
                                  </p:iterate>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9" repeatCount="indefinite" fill="remove" display="0">
                  <p:stCondLst>
                    <p:cond delay="indefinite"/>
                  </p:stCondLst>
                  <p:endCondLst>
                    <p:cond evt="onStopAudio" delay="0">
                      <p:tgtEl>
                        <p:sldTgt/>
                      </p:tgtEl>
                    </p:cond>
                  </p:endCondLst>
                </p:cTn>
                <p:tgtEl>
                  <p:spTgt spid="26"/>
                </p:tgtEl>
              </p:cMediaNode>
            </p:audio>
          </p:childTnLst>
        </p:cTn>
      </p:par>
    </p:tnLst>
    <p:bldLst>
      <p:bldP spid="5" grpId="0" animBg="1"/>
      <p:bldP spid="22" grpId="0"/>
      <p:bldP spid="24" grpId="0"/>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01</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7" y="2708807"/>
            <a:ext cx="1913828"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a:t>文件的种类</a:t>
            </a:r>
          </a:p>
        </p:txBody>
      </p:sp>
      <p:cxnSp>
        <p:nvCxnSpPr>
          <p:cNvPr id="11" name="直接连接符 10"/>
          <p:cNvCxnSpPr/>
          <p:nvPr/>
        </p:nvCxnSpPr>
        <p:spPr>
          <a:xfrm>
            <a:off x="5305465" y="3195254"/>
            <a:ext cx="2105960"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305465" y="3338095"/>
            <a:ext cx="2873296"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．顺序文件（</a:t>
            </a:r>
            <a:r>
              <a:rPr lang="en-US" altLang="zh-CN" dirty="0">
                <a:solidFill>
                  <a:schemeClr val="tx1"/>
                </a:solidFill>
              </a:rPr>
              <a:t>Sequential File</a:t>
            </a:r>
            <a:r>
              <a:rPr lang="zh-CN" altLang="zh-CN" dirty="0">
                <a:solidFill>
                  <a:schemeClr val="tx1"/>
                </a:solidFill>
              </a:rPr>
              <a:t>）</a:t>
            </a:r>
          </a:p>
        </p:txBody>
      </p:sp>
      <p:sp>
        <p:nvSpPr>
          <p:cNvPr id="23" name="文本占位符 5"/>
          <p:cNvSpPr txBox="1">
            <a:spLocks/>
          </p:cNvSpPr>
          <p:nvPr/>
        </p:nvSpPr>
        <p:spPr>
          <a:xfrm>
            <a:off x="5305465" y="3761351"/>
            <a:ext cx="2873296"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．随机文件（</a:t>
            </a:r>
            <a:r>
              <a:rPr lang="en-US" altLang="zh-CN" dirty="0">
                <a:solidFill>
                  <a:schemeClr val="tx1"/>
                </a:solidFill>
              </a:rPr>
              <a:t>Random Access File</a:t>
            </a:r>
            <a:r>
              <a:rPr lang="zh-CN" altLang="zh-CN" dirty="0">
                <a:solidFill>
                  <a:schemeClr val="tx1"/>
                </a:solidFill>
              </a:rPr>
              <a:t>）</a:t>
            </a:r>
          </a:p>
        </p:txBody>
      </p:sp>
      <p:sp>
        <p:nvSpPr>
          <p:cNvPr id="16" name="文本占位符 5"/>
          <p:cNvSpPr txBox="1">
            <a:spLocks/>
          </p:cNvSpPr>
          <p:nvPr/>
        </p:nvSpPr>
        <p:spPr>
          <a:xfrm>
            <a:off x="5305465" y="4176061"/>
            <a:ext cx="2873296"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3</a:t>
            </a:r>
            <a:r>
              <a:rPr lang="zh-CN" altLang="zh-CN" dirty="0">
                <a:solidFill>
                  <a:schemeClr val="tx1"/>
                </a:solidFill>
              </a:rPr>
              <a:t>．二进制文件（</a:t>
            </a:r>
            <a:r>
              <a:rPr lang="en-US" altLang="zh-CN" dirty="0">
                <a:solidFill>
                  <a:schemeClr val="tx1"/>
                </a:solidFill>
              </a:rPr>
              <a:t>Binary File</a:t>
            </a:r>
            <a:r>
              <a:rPr lang="zh-CN" altLang="zh-CN" dirty="0">
                <a:solidFill>
                  <a:schemeClr val="tx1"/>
                </a:solidFill>
              </a:rPr>
              <a:t>）</a:t>
            </a:r>
          </a:p>
        </p:txBody>
      </p:sp>
    </p:spTree>
    <p:extLst>
      <p:ext uri="{BB962C8B-B14F-4D97-AF65-F5344CB8AC3E}">
        <p14:creationId xmlns:p14="http://schemas.microsoft.com/office/powerpoint/2010/main" val="301761221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8" y="109260"/>
            <a:ext cx="4364782"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．顺序文件（</a:t>
            </a:r>
            <a:r>
              <a:rPr lang="en-US" altLang="zh-CN" dirty="0"/>
              <a:t>Sequential File</a:t>
            </a:r>
            <a:r>
              <a:rPr lang="zh-CN" altLang="zh-CN" dirty="0"/>
              <a:t>）</a:t>
            </a:r>
          </a:p>
        </p:txBody>
      </p:sp>
      <p:sp>
        <p:nvSpPr>
          <p:cNvPr id="3" name="TextBox 2"/>
          <p:cNvSpPr txBox="1"/>
          <p:nvPr/>
        </p:nvSpPr>
        <p:spPr>
          <a:xfrm>
            <a:off x="1913860" y="1509823"/>
            <a:ext cx="7240773" cy="2920097"/>
          </a:xfrm>
          <a:prstGeom prst="snip2DiagRect">
            <a:avLst/>
          </a:prstGeom>
          <a:noFill/>
          <a:ln w="19050">
            <a:solidFill>
              <a:srgbClr val="C00000"/>
            </a:solidFill>
            <a:prstDash val="dashDot"/>
          </a:ln>
        </p:spPr>
        <p:txBody>
          <a:bodyPr wrap="square" rtlCol="0">
            <a:spAutoFit/>
          </a:bodyPr>
          <a:lstStyle/>
          <a:p>
            <a:pPr fontAlgn="ctr">
              <a:lnSpc>
                <a:spcPct val="150000"/>
              </a:lnSpc>
            </a:pPr>
            <a:r>
              <a:rPr lang="zh-CN" altLang="zh-CN" dirty="0"/>
              <a:t>顺序文件由一系列</a:t>
            </a:r>
            <a:r>
              <a:rPr lang="en-US" altLang="zh-CN" dirty="0"/>
              <a:t>ASCII</a:t>
            </a:r>
            <a:r>
              <a:rPr lang="zh-CN" altLang="zh-CN" dirty="0"/>
              <a:t>码字符格式的文本行组成，每行的长度可以不同，文件中的每个字符都表示一个文本字符或文本格式设置序列（如换行符等）。顺序文件中的数据按顺序排列，数据的顺序与其在文件中出现的顺序相同。</a:t>
            </a:r>
          </a:p>
          <a:p>
            <a:pPr fontAlgn="ctr">
              <a:lnSpc>
                <a:spcPct val="150000"/>
              </a:lnSpc>
            </a:pPr>
            <a:r>
              <a:rPr lang="zh-CN" altLang="zh-CN" dirty="0"/>
              <a:t>顺序文件是最简单的文件结构，它实际上是普通的文本文件，任何文本编辑软件都可以访问它</a:t>
            </a:r>
            <a:r>
              <a:rPr lang="zh-CN" altLang="zh-CN" dirty="0" smtClean="0"/>
              <a:t>。</a:t>
            </a:r>
            <a:endParaRPr lang="zh-CN" altLang="zh-CN" dirty="0"/>
          </a:p>
        </p:txBody>
      </p:sp>
    </p:spTree>
    <p:extLst>
      <p:ext uri="{BB962C8B-B14F-4D97-AF65-F5344CB8AC3E}">
        <p14:creationId xmlns:p14="http://schemas.microsoft.com/office/powerpoint/2010/main" val="261875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 y="2751291"/>
            <a:ext cx="11880850" cy="17236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lIns="119781" tIns="59890" rIns="119781" bIns="59890" rtlCol="0" anchor="ctr"/>
          <a:lstStyle/>
          <a:p>
            <a:pPr algn="ctr"/>
            <a:endParaRPr lang="zh-CN" altLang="en-US"/>
          </a:p>
        </p:txBody>
      </p:sp>
      <p:sp>
        <p:nvSpPr>
          <p:cNvPr id="22" name="矩形 21"/>
          <p:cNvSpPr/>
          <p:nvPr/>
        </p:nvSpPr>
        <p:spPr>
          <a:xfrm>
            <a:off x="6498714" y="3307098"/>
            <a:ext cx="4463453" cy="630621"/>
          </a:xfrm>
          <a:prstGeom prst="rect">
            <a:avLst/>
          </a:prstGeom>
          <a:effectLst>
            <a:outerShdw blurRad="63500" dir="1260000" sx="102000" sy="102000" algn="ctr" rotWithShape="0">
              <a:prstClr val="black">
                <a:alpha val="40000"/>
              </a:prstClr>
            </a:outerShdw>
          </a:effectLst>
        </p:spPr>
        <p:txBody>
          <a:bodyPr wrap="square" lIns="60639" tIns="30321" rIns="60639" bIns="30321">
            <a:spAutoFit/>
          </a:bodyPr>
          <a:lstStyle/>
          <a:p>
            <a:r>
              <a:rPr lang="en-US" altLang="zh-CN" sz="3700" b="1" dirty="0" smtClean="0">
                <a:solidFill>
                  <a:schemeClr val="bg1"/>
                </a:solidFill>
                <a:latin typeface="Century Gothic"/>
              </a:rPr>
              <a:t>—</a:t>
            </a:r>
            <a:r>
              <a:rPr lang="zh-CN" altLang="zh-CN" sz="3600" b="1" dirty="0">
                <a:solidFill>
                  <a:schemeClr val="bg1"/>
                </a:solidFill>
              </a:rPr>
              <a:t>文件夹和文件操作</a:t>
            </a:r>
            <a:endParaRPr lang="zh-CN" altLang="zh-CN" sz="3700" b="1" dirty="0">
              <a:solidFill>
                <a:schemeClr val="bg1"/>
              </a:solidFill>
            </a:endParaRPr>
          </a:p>
        </p:txBody>
      </p:sp>
      <p:sp>
        <p:nvSpPr>
          <p:cNvPr id="24" name="TextBox 62"/>
          <p:cNvSpPr txBox="1"/>
          <p:nvPr/>
        </p:nvSpPr>
        <p:spPr>
          <a:xfrm>
            <a:off x="8665485" y="19771"/>
            <a:ext cx="3157937" cy="380111"/>
          </a:xfrm>
          <a:prstGeom prst="rect">
            <a:avLst/>
          </a:prstGeom>
          <a:noFill/>
        </p:spPr>
        <p:txBody>
          <a:bodyPr wrap="square" lIns="119781" tIns="59890" rIns="119781" bIns="59890" rtlCol="0">
            <a:spAutoFit/>
          </a:bodyPr>
          <a:lstStyle/>
          <a:p>
            <a:r>
              <a:rPr lang="en-US" altLang="zh-CN" sz="1600" dirty="0">
                <a:ea typeface="创艺简老宋" pitchFamily="2" charset="-122"/>
              </a:rPr>
              <a:t>Visual Basic.NET</a:t>
            </a:r>
            <a:r>
              <a:rPr lang="zh-CN" altLang="zh-CN" sz="1600" dirty="0">
                <a:ea typeface="创艺简老宋" pitchFamily="2" charset="-122"/>
              </a:rPr>
              <a:t>实用教程（第</a:t>
            </a:r>
            <a:r>
              <a:rPr lang="en-US" altLang="zh-CN" sz="1600" dirty="0">
                <a:ea typeface="创艺简老宋" pitchFamily="2" charset="-122"/>
              </a:rPr>
              <a:t>3</a:t>
            </a:r>
            <a:r>
              <a:rPr lang="zh-CN" altLang="zh-CN" sz="1600" dirty="0">
                <a:ea typeface="创艺简老宋" pitchFamily="2" charset="-122"/>
              </a:rPr>
              <a:t>版）</a:t>
            </a:r>
          </a:p>
        </p:txBody>
      </p:sp>
      <p:sp>
        <p:nvSpPr>
          <p:cNvPr id="25" name="TextBox 63"/>
          <p:cNvSpPr txBox="1"/>
          <p:nvPr/>
        </p:nvSpPr>
        <p:spPr>
          <a:xfrm>
            <a:off x="9400385" y="5881185"/>
            <a:ext cx="2139773" cy="382560"/>
          </a:xfrm>
          <a:prstGeom prst="rect">
            <a:avLst/>
          </a:prstGeom>
          <a:noFill/>
        </p:spPr>
        <p:txBody>
          <a:bodyPr wrap="square" lIns="119781" tIns="59890" rIns="119781" bIns="59890" rtlCol="0">
            <a:spAutoFit/>
          </a:bodyPr>
          <a:lstStyle/>
          <a:p>
            <a:pPr algn="ctr"/>
            <a:r>
              <a:rPr lang="zh-CN" altLang="en-US" dirty="0" smtClean="0">
                <a:latin typeface="微软雅黑" panose="020B0503020204020204" pitchFamily="34" charset="-122"/>
                <a:ea typeface="微软雅黑" panose="020B0503020204020204" pitchFamily="34" charset="-122"/>
              </a:rPr>
              <a:t>主编：郑阿奇</a:t>
            </a:r>
            <a:endParaRPr lang="zh-CN" altLang="en-US" dirty="0">
              <a:latin typeface="微软雅黑" panose="020B0503020204020204" pitchFamily="34" charset="-122"/>
              <a:ea typeface="微软雅黑" panose="020B0503020204020204" pitchFamily="34" charset="-122"/>
            </a:endParaRPr>
          </a:p>
        </p:txBody>
      </p:sp>
      <p:pic>
        <p:nvPicPr>
          <p:cNvPr id="26" name="business freedom [高质量]">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8603" y="146029"/>
            <a:ext cx="792056" cy="810731"/>
          </a:xfrm>
          <a:prstGeom prst="rect">
            <a:avLst/>
          </a:prstGeom>
        </p:spPr>
      </p:pic>
      <p:sp>
        <p:nvSpPr>
          <p:cNvPr id="3" name="TextBox 2"/>
          <p:cNvSpPr txBox="1"/>
          <p:nvPr/>
        </p:nvSpPr>
        <p:spPr>
          <a:xfrm>
            <a:off x="4090300" y="1075608"/>
            <a:ext cx="4224071" cy="742337"/>
          </a:xfrm>
          <a:prstGeom prst="rect">
            <a:avLst/>
          </a:prstGeom>
          <a:noFill/>
        </p:spPr>
        <p:txBody>
          <a:bodyPr wrap="square" lIns="95077" tIns="47539" rIns="95077" bIns="47539" rtlCol="0">
            <a:spAutoFit/>
          </a:bodyPr>
          <a:lstStyle/>
          <a:p>
            <a:r>
              <a:rPr lang="zh-CN" altLang="zh-CN" sz="4200" dirty="0" smtClean="0">
                <a:solidFill>
                  <a:srgbClr val="C00000"/>
                </a:solidFill>
                <a:latin typeface="方正大黑简体" pitchFamily="2" charset="-122"/>
                <a:ea typeface="方正大黑简体" pitchFamily="2" charset="-122"/>
              </a:rPr>
              <a:t>第</a:t>
            </a:r>
            <a:r>
              <a:rPr lang="en-US" altLang="zh-CN" sz="4200" dirty="0" smtClean="0">
                <a:solidFill>
                  <a:srgbClr val="C00000"/>
                </a:solidFill>
                <a:latin typeface="方正大黑简体" pitchFamily="2" charset="-122"/>
                <a:ea typeface="方正大黑简体" pitchFamily="2" charset="-122"/>
              </a:rPr>
              <a:t>8</a:t>
            </a:r>
            <a:r>
              <a:rPr lang="zh-CN" altLang="zh-CN" sz="4200" dirty="0" smtClean="0">
                <a:solidFill>
                  <a:srgbClr val="C00000"/>
                </a:solidFill>
                <a:latin typeface="方正大黑简体" pitchFamily="2" charset="-122"/>
                <a:ea typeface="方正大黑简体" pitchFamily="2" charset="-122"/>
              </a:rPr>
              <a:t>章</a:t>
            </a:r>
            <a:r>
              <a:rPr lang="en-US" altLang="zh-CN" sz="4200" dirty="0" smtClean="0">
                <a:solidFill>
                  <a:srgbClr val="C00000"/>
                </a:solidFill>
                <a:latin typeface="方正大黑简体" pitchFamily="2" charset="-122"/>
                <a:ea typeface="方正大黑简体" pitchFamily="2" charset="-122"/>
              </a:rPr>
              <a:t>  </a:t>
            </a:r>
            <a:r>
              <a:rPr lang="zh-CN" altLang="zh-CN" sz="4200" dirty="0">
                <a:solidFill>
                  <a:srgbClr val="C00000"/>
                </a:solidFill>
                <a:latin typeface="方正大黑简体" pitchFamily="2" charset="-122"/>
                <a:ea typeface="方正大黑简体" pitchFamily="2" charset="-122"/>
              </a:rPr>
              <a:t>文件操作</a:t>
            </a:r>
          </a:p>
        </p:txBody>
      </p:sp>
    </p:spTree>
    <p:extLst>
      <p:ext uri="{BB962C8B-B14F-4D97-AF65-F5344CB8AC3E}">
        <p14:creationId xmlns:p14="http://schemas.microsoft.com/office/powerpoint/2010/main" val="2438409362"/>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750"/>
                                        <p:tgtEl>
                                          <p:spTgt spid="5"/>
                                        </p:tgtEl>
                                      </p:cBhvr>
                                    </p:animEffect>
                                  </p:childTnLst>
                                </p:cTn>
                              </p:par>
                            </p:childTnLst>
                          </p:cTn>
                        </p:par>
                        <p:par>
                          <p:cTn id="11" fill="hold">
                            <p:stCondLst>
                              <p:cond delay="750"/>
                            </p:stCondLst>
                            <p:childTnLst>
                              <p:par>
                                <p:cTn id="12" presetID="52"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Scale>
                                      <p:cBhvr>
                                        <p:cTn id="1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2"/>
                                        </p:tgtEl>
                                        <p:attrNameLst>
                                          <p:attrName>ppt_x</p:attrName>
                                          <p:attrName>ppt_y</p:attrName>
                                        </p:attrNameLst>
                                      </p:cBhvr>
                                    </p:animMotion>
                                    <p:animEffect transition="in" filter="fade">
                                      <p:cBhvr>
                                        <p:cTn id="16" dur="1000"/>
                                        <p:tgtEl>
                                          <p:spTgt spid="22"/>
                                        </p:tgtEl>
                                      </p:cBhvr>
                                    </p:animEffect>
                                  </p:childTnLst>
                                </p:cTn>
                              </p:par>
                            </p:childTnLst>
                          </p:cTn>
                        </p:par>
                        <p:par>
                          <p:cTn id="17" fill="hold">
                            <p:stCondLst>
                              <p:cond delay="2550"/>
                            </p:stCondLst>
                            <p:childTnLst>
                              <p:par>
                                <p:cTn id="18" presetID="42" presetClass="entr" presetSubtype="0" fill="hold" grpId="0" nodeType="afterEffect">
                                  <p:stCondLst>
                                    <p:cond delay="0"/>
                                  </p:stCondLst>
                                  <p:iterate type="lt">
                                    <p:tmPct val="10000"/>
                                  </p:iterate>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par>
                          <p:cTn id="23" fill="hold">
                            <p:stCondLst>
                              <p:cond delay="5850"/>
                            </p:stCondLst>
                            <p:childTnLst>
                              <p:par>
                                <p:cTn id="24" presetID="42" presetClass="entr" presetSubtype="0" fill="hold" grpId="0" nodeType="afterEffect">
                                  <p:stCondLst>
                                    <p:cond delay="0"/>
                                  </p:stCondLst>
                                  <p:iterate type="lt">
                                    <p:tmPct val="10000"/>
                                  </p:iterate>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9" repeatCount="indefinite" fill="remove" display="0">
                  <p:stCondLst>
                    <p:cond delay="indefinite"/>
                  </p:stCondLst>
                  <p:endCondLst>
                    <p:cond evt="onStopAudio" delay="0">
                      <p:tgtEl>
                        <p:sldTgt/>
                      </p:tgtEl>
                    </p:cond>
                  </p:endCondLst>
                </p:cTn>
                <p:tgtEl>
                  <p:spTgt spid="26"/>
                </p:tgtEl>
              </p:cMediaNode>
            </p:audio>
          </p:childTnLst>
        </p:cTn>
      </p:par>
    </p:tnLst>
    <p:bldLst>
      <p:bldP spid="5" grpId="0" animBg="1"/>
      <p:bldP spid="22" grpId="0"/>
      <p:bldP spid="24" grpId="0"/>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．随机文件（</a:t>
            </a:r>
            <a:r>
              <a:rPr lang="en-US" altLang="zh-CN" dirty="0"/>
              <a:t>Random Access File</a:t>
            </a:r>
            <a:r>
              <a:rPr lang="zh-CN" altLang="zh-CN" dirty="0"/>
              <a:t>）</a:t>
            </a:r>
          </a:p>
        </p:txBody>
      </p:sp>
      <p:sp>
        <p:nvSpPr>
          <p:cNvPr id="3" name="TextBox 2"/>
          <p:cNvSpPr txBox="1"/>
          <p:nvPr/>
        </p:nvSpPr>
        <p:spPr>
          <a:xfrm>
            <a:off x="2062716" y="1584251"/>
            <a:ext cx="6847368" cy="2612160"/>
          </a:xfrm>
          <a:prstGeom prst="plaque">
            <a:avLst/>
          </a:prstGeom>
          <a:noFill/>
          <a:ln w="19050">
            <a:solidFill>
              <a:srgbClr val="C00000"/>
            </a:solidFill>
            <a:prstDash val="dashDot"/>
          </a:ln>
        </p:spPr>
        <p:txBody>
          <a:bodyPr wrap="square" rtlCol="0">
            <a:spAutoFit/>
          </a:bodyPr>
          <a:lstStyle/>
          <a:p>
            <a:pPr>
              <a:lnSpc>
                <a:spcPct val="150000"/>
              </a:lnSpc>
            </a:pPr>
            <a:r>
              <a:rPr lang="zh-CN" altLang="zh-CN" dirty="0"/>
              <a:t>随机文件是以随机方式存取的文件，由一组长度相等的记录组成。在随机文件中，记录包含一个或多个字段（</a:t>
            </a:r>
            <a:r>
              <a:rPr lang="en-US" altLang="zh-CN" dirty="0"/>
              <a:t>Field</a:t>
            </a:r>
            <a:r>
              <a:rPr lang="zh-CN" altLang="zh-CN" dirty="0"/>
              <a:t>），字段类型可以不同，每个字段的长度是固定的，使用前须事先定义好。此外，每个记录都有一个记录号，随机文件打开后，可以根据记录号访问文件中的任何记录，不需像顺序文件那样顺序进行</a:t>
            </a:r>
            <a:r>
              <a:rPr lang="zh-CN" altLang="zh-CN" dirty="0" smtClean="0"/>
              <a:t>。</a:t>
            </a:r>
            <a:endParaRPr lang="zh-CN" altLang="zh-CN" dirty="0"/>
          </a:p>
        </p:txBody>
      </p:sp>
    </p:spTree>
    <p:extLst>
      <p:ext uri="{BB962C8B-B14F-4D97-AF65-F5344CB8AC3E}">
        <p14:creationId xmlns:p14="http://schemas.microsoft.com/office/powerpoint/2010/main" val="220119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．二进制文件（</a:t>
            </a:r>
            <a:r>
              <a:rPr lang="en-US" altLang="zh-CN" dirty="0"/>
              <a:t>Binary File</a:t>
            </a:r>
            <a:r>
              <a:rPr lang="zh-CN" altLang="zh-CN" dirty="0"/>
              <a:t>）</a:t>
            </a:r>
          </a:p>
        </p:txBody>
      </p:sp>
      <p:sp>
        <p:nvSpPr>
          <p:cNvPr id="3" name="TextBox 2"/>
          <p:cNvSpPr txBox="1"/>
          <p:nvPr/>
        </p:nvSpPr>
        <p:spPr>
          <a:xfrm>
            <a:off x="1307805" y="1244009"/>
            <a:ext cx="8665535" cy="3286006"/>
          </a:xfrm>
          <a:prstGeom prst="round2DiagRect">
            <a:avLst/>
          </a:prstGeom>
          <a:noFill/>
          <a:ln w="19050">
            <a:solidFill>
              <a:srgbClr val="C00000"/>
            </a:solidFill>
            <a:prstDash val="dashDot"/>
          </a:ln>
        </p:spPr>
        <p:txBody>
          <a:bodyPr wrap="square" rtlCol="0">
            <a:spAutoFit/>
          </a:bodyPr>
          <a:lstStyle/>
          <a:p>
            <a:pPr indent="446088" fontAlgn="ctr"/>
            <a:r>
              <a:rPr lang="zh-CN" altLang="zh-CN" dirty="0"/>
              <a:t>二进制文件占用的空间较小，且二进制访问方式具有最大的灵活性。对二进制文件存取时，可以定位到文件的任意字节位置，并可以获取任何一个文件的原始字节数据，任何类型的文件都可以用二进制访问方式打开，但是二进制文件不能用普通的文字编辑软件打开。</a:t>
            </a:r>
          </a:p>
          <a:p>
            <a:pPr indent="446088" fontAlgn="ctr"/>
            <a:r>
              <a:rPr lang="zh-CN" altLang="zh-CN" dirty="0"/>
              <a:t>一般把文件分为文本文件和二进制文件（顺序文件实际上是以二进制方式存储的）两大类。</a:t>
            </a:r>
          </a:p>
          <a:p>
            <a:pPr indent="446088" fontAlgn="ctr"/>
            <a:r>
              <a:rPr lang="zh-CN" altLang="zh-CN" dirty="0"/>
              <a:t>在</a:t>
            </a:r>
            <a:r>
              <a:rPr lang="en-US" altLang="zh-CN" dirty="0"/>
              <a:t>VB.NET</a:t>
            </a:r>
            <a:r>
              <a:rPr lang="zh-CN" altLang="zh-CN" dirty="0"/>
              <a:t>中，读</a:t>
            </a:r>
            <a:r>
              <a:rPr lang="en-US" altLang="zh-CN" dirty="0"/>
              <a:t>/</a:t>
            </a:r>
            <a:r>
              <a:rPr lang="zh-CN" altLang="zh-CN" dirty="0"/>
              <a:t>写文件是通过流（</a:t>
            </a:r>
            <a:r>
              <a:rPr lang="en-US" altLang="zh-CN" dirty="0"/>
              <a:t>Stream</a:t>
            </a:r>
            <a:r>
              <a:rPr lang="zh-CN" altLang="zh-CN" dirty="0"/>
              <a:t>）对象来进行的。使用流对象读</a:t>
            </a:r>
            <a:r>
              <a:rPr lang="en-US" altLang="zh-CN" dirty="0"/>
              <a:t>/</a:t>
            </a:r>
            <a:r>
              <a:rPr lang="zh-CN" altLang="zh-CN" dirty="0"/>
              <a:t>写文件的基本步骤如下：</a:t>
            </a:r>
          </a:p>
          <a:p>
            <a:pPr indent="446088" fontAlgn="ctr"/>
            <a:r>
              <a:rPr lang="zh-CN" altLang="zh-CN" dirty="0"/>
              <a:t>（</a:t>
            </a:r>
            <a:r>
              <a:rPr lang="en-US" altLang="zh-CN" dirty="0"/>
              <a:t>1</a:t>
            </a:r>
            <a:r>
              <a:rPr lang="zh-CN" altLang="zh-CN" dirty="0"/>
              <a:t>）建立一个流</a:t>
            </a:r>
            <a:r>
              <a:rPr lang="en-US" altLang="zh-CN" dirty="0"/>
              <a:t>Stream</a:t>
            </a:r>
            <a:r>
              <a:rPr lang="zh-CN" altLang="zh-CN" dirty="0"/>
              <a:t>对象。</a:t>
            </a:r>
          </a:p>
          <a:p>
            <a:pPr indent="446088" fontAlgn="ctr"/>
            <a:r>
              <a:rPr lang="zh-CN" altLang="zh-CN" dirty="0"/>
              <a:t>（</a:t>
            </a:r>
            <a:r>
              <a:rPr lang="en-US" altLang="zh-CN" dirty="0"/>
              <a:t>2</a:t>
            </a:r>
            <a:r>
              <a:rPr lang="zh-CN" altLang="zh-CN" dirty="0"/>
              <a:t>）基于创建的流</a:t>
            </a:r>
            <a:r>
              <a:rPr lang="en-US" altLang="zh-CN" dirty="0"/>
              <a:t>Stream</a:t>
            </a:r>
            <a:r>
              <a:rPr lang="zh-CN" altLang="zh-CN" dirty="0"/>
              <a:t>对象，建立流</a:t>
            </a:r>
            <a:r>
              <a:rPr lang="en-US" altLang="zh-CN" dirty="0"/>
              <a:t>Reader</a:t>
            </a:r>
            <a:r>
              <a:rPr lang="zh-CN" altLang="zh-CN" dirty="0"/>
              <a:t>对象读取文件内容。</a:t>
            </a:r>
          </a:p>
          <a:p>
            <a:pPr indent="446088" fontAlgn="ctr"/>
            <a:r>
              <a:rPr lang="zh-CN" altLang="zh-CN" dirty="0"/>
              <a:t>（</a:t>
            </a:r>
            <a:r>
              <a:rPr lang="en-US" altLang="zh-CN" dirty="0"/>
              <a:t>3</a:t>
            </a:r>
            <a:r>
              <a:rPr lang="zh-CN" altLang="zh-CN" dirty="0"/>
              <a:t>）基于创建的流</a:t>
            </a:r>
            <a:r>
              <a:rPr lang="en-US" altLang="zh-CN" dirty="0"/>
              <a:t>Stream</a:t>
            </a:r>
            <a:r>
              <a:rPr lang="zh-CN" altLang="zh-CN" dirty="0"/>
              <a:t>对象，建立流</a:t>
            </a:r>
            <a:r>
              <a:rPr lang="en-US" altLang="zh-CN" dirty="0"/>
              <a:t>Writer</a:t>
            </a:r>
            <a:r>
              <a:rPr lang="zh-CN" altLang="zh-CN" dirty="0"/>
              <a:t>对象向文件写入内容</a:t>
            </a:r>
            <a:r>
              <a:rPr lang="zh-CN" altLang="zh-CN" dirty="0" smtClean="0"/>
              <a:t>。</a:t>
            </a:r>
            <a:endParaRPr lang="zh-CN" altLang="zh-CN" dirty="0"/>
          </a:p>
        </p:txBody>
      </p:sp>
    </p:spTree>
    <p:extLst>
      <p:ext uri="{BB962C8B-B14F-4D97-AF65-F5344CB8AC3E}">
        <p14:creationId xmlns:p14="http://schemas.microsoft.com/office/powerpoint/2010/main" val="87657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02</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6" y="2708807"/>
            <a:ext cx="2391762"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a:t>文本文件读</a:t>
            </a:r>
            <a:r>
              <a:rPr lang="en-US" altLang="zh-CN" dirty="0"/>
              <a:t>/</a:t>
            </a:r>
            <a:r>
              <a:rPr lang="zh-CN" altLang="zh-CN" dirty="0"/>
              <a:t>写</a:t>
            </a:r>
          </a:p>
        </p:txBody>
      </p:sp>
      <p:cxnSp>
        <p:nvCxnSpPr>
          <p:cNvPr id="11" name="直接连接符 10"/>
          <p:cNvCxnSpPr/>
          <p:nvPr/>
        </p:nvCxnSpPr>
        <p:spPr>
          <a:xfrm>
            <a:off x="5305465" y="3195254"/>
            <a:ext cx="2583893"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672287" y="3338095"/>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a:t>
            </a:r>
            <a:r>
              <a:rPr lang="en-US" altLang="zh-CN" dirty="0" err="1">
                <a:solidFill>
                  <a:schemeClr val="tx1"/>
                </a:solidFill>
              </a:rPr>
              <a:t>FileStream</a:t>
            </a:r>
            <a:r>
              <a:rPr lang="zh-CN" altLang="zh-CN" dirty="0">
                <a:solidFill>
                  <a:schemeClr val="tx1"/>
                </a:solidFill>
              </a:rPr>
              <a:t>类</a:t>
            </a:r>
          </a:p>
        </p:txBody>
      </p:sp>
      <p:sp>
        <p:nvSpPr>
          <p:cNvPr id="23" name="文本占位符 5"/>
          <p:cNvSpPr txBox="1">
            <a:spLocks/>
          </p:cNvSpPr>
          <p:nvPr/>
        </p:nvSpPr>
        <p:spPr>
          <a:xfrm>
            <a:off x="5672287" y="3761351"/>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a:t>
            </a:r>
            <a:r>
              <a:rPr lang="en-US" altLang="zh-CN" dirty="0" err="1">
                <a:solidFill>
                  <a:schemeClr val="tx1"/>
                </a:solidFill>
              </a:rPr>
              <a:t>StreamReader</a:t>
            </a:r>
            <a:r>
              <a:rPr lang="zh-CN" altLang="zh-CN" dirty="0">
                <a:solidFill>
                  <a:schemeClr val="tx1"/>
                </a:solidFill>
              </a:rPr>
              <a:t>类</a:t>
            </a:r>
          </a:p>
        </p:txBody>
      </p:sp>
      <p:sp>
        <p:nvSpPr>
          <p:cNvPr id="16" name="文本占位符 5"/>
          <p:cNvSpPr txBox="1">
            <a:spLocks/>
          </p:cNvSpPr>
          <p:nvPr/>
        </p:nvSpPr>
        <p:spPr>
          <a:xfrm>
            <a:off x="5672287" y="4176061"/>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3</a:t>
            </a:r>
            <a:r>
              <a:rPr lang="zh-CN" altLang="zh-CN" dirty="0">
                <a:solidFill>
                  <a:schemeClr val="tx1"/>
                </a:solidFill>
              </a:rPr>
              <a:t>．</a:t>
            </a:r>
            <a:r>
              <a:rPr lang="en-US" altLang="zh-CN" dirty="0" err="1">
                <a:solidFill>
                  <a:schemeClr val="tx1"/>
                </a:solidFill>
              </a:rPr>
              <a:t>StreamWriter</a:t>
            </a:r>
            <a:r>
              <a:rPr lang="zh-CN" altLang="zh-CN" dirty="0">
                <a:solidFill>
                  <a:schemeClr val="tx1"/>
                </a:solidFill>
              </a:rPr>
              <a:t>类</a:t>
            </a:r>
          </a:p>
        </p:txBody>
      </p:sp>
    </p:spTree>
    <p:extLst>
      <p:ext uri="{BB962C8B-B14F-4D97-AF65-F5344CB8AC3E}">
        <p14:creationId xmlns:p14="http://schemas.microsoft.com/office/powerpoint/2010/main" val="167217805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FileStream</a:t>
            </a:r>
            <a:r>
              <a:rPr lang="zh-CN" altLang="zh-CN" dirty="0"/>
              <a:t>类</a:t>
            </a:r>
          </a:p>
        </p:txBody>
      </p:sp>
      <p:sp>
        <p:nvSpPr>
          <p:cNvPr id="3" name="TextBox 2"/>
          <p:cNvSpPr txBox="1"/>
          <p:nvPr/>
        </p:nvSpPr>
        <p:spPr>
          <a:xfrm>
            <a:off x="850605" y="871870"/>
            <a:ext cx="9548037" cy="615553"/>
          </a:xfrm>
          <a:prstGeom prst="rect">
            <a:avLst/>
          </a:prstGeom>
          <a:noFill/>
        </p:spPr>
        <p:txBody>
          <a:bodyPr wrap="square" rtlCol="0">
            <a:spAutoFit/>
          </a:bodyPr>
          <a:lstStyle/>
          <a:p>
            <a:pPr indent="446088"/>
            <a:r>
              <a:rPr lang="zh-CN" altLang="zh-CN" dirty="0"/>
              <a:t>要进行文件的读</a:t>
            </a:r>
            <a:r>
              <a:rPr lang="en-US" altLang="zh-CN" dirty="0"/>
              <a:t>/</a:t>
            </a:r>
            <a:r>
              <a:rPr lang="zh-CN" altLang="zh-CN" dirty="0"/>
              <a:t>写，首先可以使用</a:t>
            </a:r>
            <a:r>
              <a:rPr lang="en-US" altLang="zh-CN" dirty="0" err="1"/>
              <a:t>FileStream</a:t>
            </a:r>
            <a:r>
              <a:rPr lang="zh-CN" altLang="zh-CN" dirty="0"/>
              <a:t>类创建一个关于文件的</a:t>
            </a:r>
            <a:r>
              <a:rPr lang="en-US" altLang="zh-CN" dirty="0"/>
              <a:t>Stream</a:t>
            </a:r>
            <a:r>
              <a:rPr lang="zh-CN" altLang="zh-CN" dirty="0"/>
              <a:t>对象。用</a:t>
            </a:r>
            <a:r>
              <a:rPr lang="en-US" altLang="zh-CN" dirty="0" err="1"/>
              <a:t>FileStream</a:t>
            </a:r>
            <a:r>
              <a:rPr lang="zh-CN" altLang="zh-CN" dirty="0"/>
              <a:t>类创建</a:t>
            </a:r>
            <a:r>
              <a:rPr lang="en-US" altLang="zh-CN" dirty="0" err="1"/>
              <a:t>FileStream</a:t>
            </a:r>
            <a:r>
              <a:rPr lang="zh-CN" altLang="zh-CN" dirty="0"/>
              <a:t>流对象方法的语法格式如下</a:t>
            </a:r>
            <a:r>
              <a:rPr lang="zh-CN" altLang="zh-CN" dirty="0" smtClean="0"/>
              <a:t>：</a:t>
            </a:r>
            <a:endParaRPr lang="zh-CN" altLang="zh-CN" dirty="0"/>
          </a:p>
        </p:txBody>
      </p:sp>
      <p:sp>
        <p:nvSpPr>
          <p:cNvPr id="4" name="圆角矩形 3"/>
          <p:cNvSpPr/>
          <p:nvPr/>
        </p:nvSpPr>
        <p:spPr>
          <a:xfrm>
            <a:off x="1471021" y="1518749"/>
            <a:ext cx="8608643" cy="391597"/>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 As New </a:t>
            </a:r>
            <a:r>
              <a:rPr lang="en-US" altLang="zh-CN" dirty="0" err="1"/>
              <a:t>FileStream</a:t>
            </a:r>
            <a:r>
              <a:rPr lang="en-US" altLang="zh-CN" dirty="0"/>
              <a:t>( path, </a:t>
            </a:r>
            <a:r>
              <a:rPr lang="en-US" altLang="zh-CN" dirty="0" err="1"/>
              <a:t>FileMode</a:t>
            </a:r>
            <a:r>
              <a:rPr lang="en-US" altLang="zh-CN" dirty="0"/>
              <a:t>, </a:t>
            </a:r>
            <a:r>
              <a:rPr lang="en-US" altLang="zh-CN" dirty="0" err="1"/>
              <a:t>AccessMode</a:t>
            </a:r>
            <a:r>
              <a:rPr lang="en-US" altLang="zh-CN" dirty="0"/>
              <a:t>, </a:t>
            </a:r>
            <a:r>
              <a:rPr lang="en-US" altLang="zh-CN" dirty="0" err="1"/>
              <a:t>ShareMode</a:t>
            </a:r>
            <a:r>
              <a:rPr lang="en-US" altLang="zh-CN" dirty="0"/>
              <a:t>)</a:t>
            </a:r>
            <a:endParaRPr lang="zh-CN" altLang="zh-CN" dirty="0"/>
          </a:p>
        </p:txBody>
      </p:sp>
      <p:sp>
        <p:nvSpPr>
          <p:cNvPr id="5" name="TextBox 4"/>
          <p:cNvSpPr txBox="1"/>
          <p:nvPr/>
        </p:nvSpPr>
        <p:spPr>
          <a:xfrm>
            <a:off x="850605" y="2073349"/>
            <a:ext cx="9473609" cy="2446824"/>
          </a:xfrm>
          <a:prstGeom prst="rect">
            <a:avLst/>
          </a:prstGeom>
          <a:noFill/>
        </p:spPr>
        <p:txBody>
          <a:bodyPr wrap="square" rtlCol="0">
            <a:spAutoFit/>
          </a:bodyPr>
          <a:lstStyle/>
          <a:p>
            <a:pPr indent="542925" fontAlgn="ctr"/>
            <a:r>
              <a:rPr lang="zh-CN" altLang="zh-CN" dirty="0"/>
              <a:t>其中：</a:t>
            </a:r>
          </a:p>
          <a:p>
            <a:pPr indent="542925" fontAlgn="ctr"/>
            <a:r>
              <a:rPr lang="zh-CN" altLang="zh-CN" dirty="0"/>
              <a:t>（</a:t>
            </a:r>
            <a:r>
              <a:rPr lang="en-US" altLang="zh-CN" dirty="0"/>
              <a:t>1</a:t>
            </a:r>
            <a:r>
              <a:rPr lang="zh-CN" altLang="zh-CN" dirty="0"/>
              <a:t>）对象名，所创建的</a:t>
            </a:r>
            <a:r>
              <a:rPr lang="en-US" altLang="zh-CN" dirty="0" err="1"/>
              <a:t>FileStream</a:t>
            </a:r>
            <a:r>
              <a:rPr lang="zh-CN" altLang="zh-CN" dirty="0"/>
              <a:t>对象的变量名。</a:t>
            </a:r>
          </a:p>
          <a:p>
            <a:pPr indent="542925" fontAlgn="ctr"/>
            <a:r>
              <a:rPr lang="zh-CN" altLang="zh-CN" dirty="0"/>
              <a:t>（</a:t>
            </a:r>
            <a:r>
              <a:rPr lang="en-US" altLang="zh-CN" dirty="0"/>
              <a:t>2</a:t>
            </a:r>
            <a:r>
              <a:rPr lang="zh-CN" altLang="zh-CN" dirty="0"/>
              <a:t>）</a:t>
            </a:r>
            <a:r>
              <a:rPr lang="en-US" altLang="zh-CN" dirty="0"/>
              <a:t>path</a:t>
            </a:r>
            <a:r>
              <a:rPr lang="zh-CN" altLang="zh-CN" dirty="0"/>
              <a:t>，</a:t>
            </a:r>
            <a:r>
              <a:rPr lang="en-US" altLang="zh-CN" dirty="0"/>
              <a:t>String</a:t>
            </a:r>
            <a:r>
              <a:rPr lang="zh-CN" altLang="zh-CN" dirty="0"/>
              <a:t>类型，代表要打开文件的完整路径，绝对路径和相对路径均可。</a:t>
            </a:r>
          </a:p>
          <a:p>
            <a:pPr indent="542925" fontAlgn="ctr"/>
            <a:r>
              <a:rPr lang="zh-CN" altLang="zh-CN" dirty="0"/>
              <a:t>（</a:t>
            </a:r>
            <a:r>
              <a:rPr lang="en-US" altLang="zh-CN" dirty="0"/>
              <a:t>3</a:t>
            </a:r>
            <a:r>
              <a:rPr lang="zh-CN" altLang="zh-CN" dirty="0"/>
              <a:t>）</a:t>
            </a:r>
            <a:r>
              <a:rPr lang="en-US" altLang="zh-CN" dirty="0" err="1"/>
              <a:t>FileMode</a:t>
            </a:r>
            <a:r>
              <a:rPr lang="zh-CN" altLang="zh-CN" dirty="0"/>
              <a:t>，可选项，枚举类型，指定文件的打开方式，取值见表</a:t>
            </a:r>
            <a:r>
              <a:rPr lang="en-US" altLang="zh-CN" dirty="0"/>
              <a:t>8.9</a:t>
            </a:r>
            <a:r>
              <a:rPr lang="zh-CN" altLang="zh-CN" dirty="0"/>
              <a:t>。</a:t>
            </a:r>
          </a:p>
          <a:p>
            <a:pPr indent="542925" fontAlgn="ctr"/>
            <a:r>
              <a:rPr lang="zh-CN" altLang="zh-CN" dirty="0"/>
              <a:t>（</a:t>
            </a:r>
            <a:r>
              <a:rPr lang="en-US" altLang="zh-CN" dirty="0"/>
              <a:t>4</a:t>
            </a:r>
            <a:r>
              <a:rPr lang="zh-CN" altLang="zh-CN" dirty="0"/>
              <a:t>）</a:t>
            </a:r>
            <a:r>
              <a:rPr lang="en-US" altLang="zh-CN" dirty="0" err="1"/>
              <a:t>AccessMode</a:t>
            </a:r>
            <a:r>
              <a:rPr lang="zh-CN" altLang="zh-CN" dirty="0"/>
              <a:t>，可选项，枚举类型，指定文件的访问权限，取值见表</a:t>
            </a:r>
            <a:r>
              <a:rPr lang="en-US" altLang="zh-CN" dirty="0"/>
              <a:t>8.10</a:t>
            </a:r>
            <a:r>
              <a:rPr lang="zh-CN" altLang="zh-CN" dirty="0"/>
              <a:t>。</a:t>
            </a:r>
          </a:p>
          <a:p>
            <a:pPr indent="542925" fontAlgn="ctr"/>
            <a:r>
              <a:rPr lang="zh-CN" altLang="zh-CN" dirty="0"/>
              <a:t>（</a:t>
            </a:r>
            <a:r>
              <a:rPr lang="en-US" altLang="zh-CN" dirty="0"/>
              <a:t>5</a:t>
            </a:r>
            <a:r>
              <a:rPr lang="zh-CN" altLang="zh-CN" dirty="0"/>
              <a:t>）</a:t>
            </a:r>
            <a:r>
              <a:rPr lang="en-US" altLang="zh-CN" dirty="0" err="1"/>
              <a:t>ShareMode</a:t>
            </a:r>
            <a:r>
              <a:rPr lang="zh-CN" altLang="zh-CN" dirty="0"/>
              <a:t>，可选项，枚举类型，指定文件的共享方式，取值见表</a:t>
            </a:r>
            <a:r>
              <a:rPr lang="en-US" altLang="zh-CN" dirty="0"/>
              <a:t>8.11</a:t>
            </a:r>
            <a:r>
              <a:rPr lang="zh-CN" altLang="zh-CN" dirty="0"/>
              <a:t>。用来指定当文件打开后其他程序如何共享此文件。</a:t>
            </a:r>
          </a:p>
          <a:p>
            <a:pPr indent="542925" fontAlgn="ctr"/>
            <a:r>
              <a:rPr lang="zh-CN" altLang="zh-CN" dirty="0"/>
              <a:t>例如，创建一个基于</a:t>
            </a:r>
            <a:r>
              <a:rPr lang="en-US" altLang="zh-CN" dirty="0"/>
              <a:t>C</a:t>
            </a:r>
            <a:r>
              <a:rPr lang="zh-CN" altLang="zh-CN" dirty="0"/>
              <a:t>盘根文件夹的名为</a:t>
            </a:r>
            <a:r>
              <a:rPr lang="en-US" altLang="zh-CN" dirty="0"/>
              <a:t>myfile.txt</a:t>
            </a:r>
            <a:r>
              <a:rPr lang="zh-CN" altLang="zh-CN" dirty="0"/>
              <a:t>的文件的</a:t>
            </a:r>
            <a:r>
              <a:rPr lang="en-US" altLang="zh-CN" dirty="0" err="1"/>
              <a:t>FileStream</a:t>
            </a:r>
            <a:r>
              <a:rPr lang="zh-CN" altLang="zh-CN" dirty="0"/>
              <a:t>对象，以只读方式打开该文件，方法如下</a:t>
            </a:r>
            <a:r>
              <a:rPr lang="zh-CN" altLang="zh-CN" dirty="0" smtClean="0"/>
              <a:t>：</a:t>
            </a:r>
            <a:endParaRPr lang="zh-CN" altLang="zh-CN" dirty="0"/>
          </a:p>
        </p:txBody>
      </p:sp>
      <p:sp>
        <p:nvSpPr>
          <p:cNvPr id="6" name="圆角矩形 5"/>
          <p:cNvSpPr/>
          <p:nvPr/>
        </p:nvSpPr>
        <p:spPr>
          <a:xfrm>
            <a:off x="1471021" y="4520173"/>
            <a:ext cx="8608643" cy="391597"/>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"C:\myfile.txt", </a:t>
            </a:r>
            <a:r>
              <a:rPr lang="en-US" altLang="zh-CN" dirty="0" err="1"/>
              <a:t>FileMode.Open</a:t>
            </a:r>
            <a:r>
              <a:rPr lang="en-US" altLang="zh-CN" dirty="0"/>
              <a:t>, </a:t>
            </a:r>
            <a:r>
              <a:rPr lang="en-US" altLang="zh-CN" dirty="0" err="1"/>
              <a:t>FileAccess.Read</a:t>
            </a:r>
            <a:r>
              <a:rPr lang="en-US" altLang="zh-CN" dirty="0"/>
              <a:t> )	</a:t>
            </a:r>
            <a:endParaRPr lang="zh-CN" altLang="zh-CN" dirty="0"/>
          </a:p>
        </p:txBody>
      </p:sp>
    </p:spTree>
    <p:extLst>
      <p:ext uri="{BB962C8B-B14F-4D97-AF65-F5344CB8AC3E}">
        <p14:creationId xmlns:p14="http://schemas.microsoft.com/office/powerpoint/2010/main" val="8639615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FileStream</a:t>
            </a:r>
            <a:r>
              <a:rPr lang="zh-CN" altLang="zh-CN" dirty="0"/>
              <a:t>类</a:t>
            </a:r>
          </a:p>
        </p:txBody>
      </p:sp>
      <p:sp>
        <p:nvSpPr>
          <p:cNvPr id="3" name="TextBox 2"/>
          <p:cNvSpPr txBox="1"/>
          <p:nvPr/>
        </p:nvSpPr>
        <p:spPr>
          <a:xfrm>
            <a:off x="946298" y="850605"/>
            <a:ext cx="9569302" cy="2185214"/>
          </a:xfrm>
          <a:prstGeom prst="rect">
            <a:avLst/>
          </a:prstGeom>
          <a:noFill/>
        </p:spPr>
        <p:txBody>
          <a:bodyPr wrap="square" rtlCol="0">
            <a:spAutoFit/>
          </a:bodyPr>
          <a:lstStyle/>
          <a:p>
            <a:pPr indent="446088" fontAlgn="ctr"/>
            <a:r>
              <a:rPr lang="en-US" altLang="zh-CN" dirty="0" err="1"/>
              <a:t>FileStream</a:t>
            </a:r>
            <a:r>
              <a:rPr lang="zh-CN" altLang="zh-CN" dirty="0"/>
              <a:t>类有如下一些常用属性和方法：</a:t>
            </a:r>
          </a:p>
          <a:p>
            <a:pPr indent="446088" fontAlgn="ctr"/>
            <a:r>
              <a:rPr lang="en-US" altLang="zh-CN" dirty="0"/>
              <a:t>1</a:t>
            </a:r>
            <a:r>
              <a:rPr lang="zh-CN" altLang="zh-CN" dirty="0"/>
              <a:t>）</a:t>
            </a:r>
            <a:r>
              <a:rPr lang="en-US" altLang="zh-CN" dirty="0"/>
              <a:t>Length</a:t>
            </a:r>
            <a:r>
              <a:rPr lang="zh-CN" altLang="zh-CN" dirty="0"/>
              <a:t>属性</a:t>
            </a:r>
          </a:p>
          <a:p>
            <a:pPr indent="446088" fontAlgn="ctr"/>
            <a:r>
              <a:rPr lang="en-US" altLang="zh-CN" dirty="0"/>
              <a:t>Length</a:t>
            </a:r>
            <a:r>
              <a:rPr lang="zh-CN" altLang="zh-CN" dirty="0"/>
              <a:t>属性获取文件的长度，以字节为单位，它是只读属性。</a:t>
            </a:r>
          </a:p>
          <a:p>
            <a:pPr indent="446088" fontAlgn="ctr"/>
            <a:r>
              <a:rPr lang="en-US" altLang="zh-CN" dirty="0"/>
              <a:t>2</a:t>
            </a:r>
            <a:r>
              <a:rPr lang="zh-CN" altLang="zh-CN" dirty="0"/>
              <a:t>）</a:t>
            </a:r>
            <a:r>
              <a:rPr lang="en-US" altLang="zh-CN" dirty="0"/>
              <a:t>Position</a:t>
            </a:r>
            <a:r>
              <a:rPr lang="zh-CN" altLang="zh-CN" dirty="0"/>
              <a:t>属性</a:t>
            </a:r>
          </a:p>
          <a:p>
            <a:pPr indent="446088" fontAlgn="ctr"/>
            <a:r>
              <a:rPr lang="en-US" altLang="zh-CN" dirty="0"/>
              <a:t>Position</a:t>
            </a:r>
            <a:r>
              <a:rPr lang="zh-CN" altLang="zh-CN" dirty="0"/>
              <a:t>属性获取或设置文件流的当前位置。</a:t>
            </a:r>
            <a:r>
              <a:rPr lang="en-US" altLang="zh-CN" dirty="0" err="1"/>
              <a:t>FileStream</a:t>
            </a:r>
            <a:r>
              <a:rPr lang="zh-CN" altLang="zh-CN" dirty="0"/>
              <a:t>没有指示已到文件尾的标志，可以通过比较</a:t>
            </a:r>
            <a:r>
              <a:rPr lang="en-US" altLang="zh-CN" dirty="0"/>
              <a:t>Length</a:t>
            </a:r>
            <a:r>
              <a:rPr lang="zh-CN" altLang="zh-CN" dirty="0"/>
              <a:t>和</a:t>
            </a:r>
            <a:r>
              <a:rPr lang="en-US" altLang="zh-CN" dirty="0"/>
              <a:t>Position</a:t>
            </a:r>
            <a:r>
              <a:rPr lang="zh-CN" altLang="zh-CN" dirty="0"/>
              <a:t>属性值是否相等来检查是否已到文件尾。</a:t>
            </a:r>
          </a:p>
          <a:p>
            <a:pPr indent="446088" fontAlgn="ctr"/>
            <a:r>
              <a:rPr lang="en-US" altLang="zh-CN" dirty="0"/>
              <a:t>3</a:t>
            </a:r>
            <a:r>
              <a:rPr lang="zh-CN" altLang="zh-CN" dirty="0"/>
              <a:t>）</a:t>
            </a:r>
            <a:r>
              <a:rPr lang="en-US" altLang="zh-CN" dirty="0" err="1"/>
              <a:t>SetLength</a:t>
            </a:r>
            <a:r>
              <a:rPr lang="zh-CN" altLang="zh-CN" dirty="0"/>
              <a:t>方法</a:t>
            </a:r>
          </a:p>
          <a:p>
            <a:pPr indent="446088" fontAlgn="ctr"/>
            <a:r>
              <a:rPr lang="en-US" altLang="zh-CN" dirty="0" err="1"/>
              <a:t>SetLength</a:t>
            </a:r>
            <a:r>
              <a:rPr lang="zh-CN" altLang="zh-CN" dirty="0"/>
              <a:t>方法的功能是设置文件的长度，调用的语法格式如下</a:t>
            </a:r>
            <a:r>
              <a:rPr lang="zh-CN" altLang="zh-CN" dirty="0" smtClean="0"/>
              <a:t>：</a:t>
            </a:r>
            <a:endParaRPr lang="zh-CN" altLang="zh-CN" dirty="0"/>
          </a:p>
        </p:txBody>
      </p:sp>
      <p:sp>
        <p:nvSpPr>
          <p:cNvPr id="4" name="圆角矩形 3"/>
          <p:cNvSpPr/>
          <p:nvPr/>
        </p:nvSpPr>
        <p:spPr>
          <a:xfrm>
            <a:off x="1548255" y="3025644"/>
            <a:ext cx="8191167" cy="391597"/>
          </a:xfrm>
          <a:prstGeom prst="roundRect">
            <a:avLst/>
          </a:prstGeom>
          <a:solidFill>
            <a:schemeClr val="accent5">
              <a:lumMod val="40000"/>
              <a:lumOff val="60000"/>
            </a:schemeClr>
          </a:solidFill>
        </p:spPr>
        <p:txBody>
          <a:bodyPr wrap="square">
            <a:spAutoFit/>
          </a:bodyPr>
          <a:lstStyle/>
          <a:p>
            <a:r>
              <a:rPr lang="en-US" altLang="zh-CN" dirty="0" err="1"/>
              <a:t>FileStream.SetLength</a:t>
            </a:r>
            <a:r>
              <a:rPr lang="en-US" altLang="zh-CN" dirty="0"/>
              <a:t>( </a:t>
            </a:r>
            <a:r>
              <a:rPr lang="en-US" altLang="zh-CN" dirty="0" err="1"/>
              <a:t>NewLength</a:t>
            </a:r>
            <a:r>
              <a:rPr lang="en-US" altLang="zh-CN" dirty="0"/>
              <a:t> )</a:t>
            </a:r>
            <a:endParaRPr lang="zh-CN" altLang="zh-CN" dirty="0"/>
          </a:p>
        </p:txBody>
      </p:sp>
      <p:sp>
        <p:nvSpPr>
          <p:cNvPr id="5" name="矩形 4"/>
          <p:cNvSpPr/>
          <p:nvPr/>
        </p:nvSpPr>
        <p:spPr>
          <a:xfrm>
            <a:off x="1385962" y="3419475"/>
            <a:ext cx="7758038" cy="615553"/>
          </a:xfrm>
          <a:prstGeom prst="rect">
            <a:avLst/>
          </a:prstGeom>
        </p:spPr>
        <p:txBody>
          <a:bodyPr wrap="square">
            <a:spAutoFit/>
          </a:bodyPr>
          <a:lstStyle/>
          <a:p>
            <a:pPr fontAlgn="ctr"/>
            <a:r>
              <a:rPr lang="en-US" altLang="zh-CN" dirty="0"/>
              <a:t>4</a:t>
            </a:r>
            <a:r>
              <a:rPr lang="zh-CN" altLang="zh-CN" dirty="0"/>
              <a:t>）</a:t>
            </a:r>
            <a:r>
              <a:rPr lang="en-US" altLang="zh-CN" dirty="0"/>
              <a:t>Seek</a:t>
            </a:r>
            <a:r>
              <a:rPr lang="zh-CN" altLang="zh-CN" dirty="0"/>
              <a:t>方法</a:t>
            </a:r>
          </a:p>
          <a:p>
            <a:pPr fontAlgn="ctr"/>
            <a:r>
              <a:rPr lang="en-US" altLang="zh-CN" dirty="0" err="1"/>
              <a:t>FileStream</a:t>
            </a:r>
            <a:r>
              <a:rPr lang="zh-CN" altLang="zh-CN" dirty="0"/>
              <a:t>类通过</a:t>
            </a:r>
            <a:r>
              <a:rPr lang="en-US" altLang="zh-CN" dirty="0"/>
              <a:t>Seek</a:t>
            </a:r>
            <a:r>
              <a:rPr lang="zh-CN" altLang="zh-CN" dirty="0"/>
              <a:t>方法对文件进行随机访问，调用的语法格式如下：</a:t>
            </a:r>
          </a:p>
        </p:txBody>
      </p:sp>
      <p:sp>
        <p:nvSpPr>
          <p:cNvPr id="6" name="圆角矩形 5"/>
          <p:cNvSpPr/>
          <p:nvPr/>
        </p:nvSpPr>
        <p:spPr>
          <a:xfrm>
            <a:off x="1548255" y="4035028"/>
            <a:ext cx="8191167" cy="391597"/>
          </a:xfrm>
          <a:prstGeom prst="roundRect">
            <a:avLst/>
          </a:prstGeom>
          <a:solidFill>
            <a:schemeClr val="accent5">
              <a:lumMod val="40000"/>
              <a:lumOff val="60000"/>
            </a:schemeClr>
          </a:solidFill>
        </p:spPr>
        <p:txBody>
          <a:bodyPr wrap="square">
            <a:spAutoFit/>
          </a:bodyPr>
          <a:lstStyle/>
          <a:p>
            <a:r>
              <a:rPr lang="en-US" altLang="zh-CN" dirty="0" err="1"/>
              <a:t>FileStream.Seek</a:t>
            </a:r>
            <a:r>
              <a:rPr lang="en-US" altLang="zh-CN" dirty="0"/>
              <a:t>( Offset, Origin )</a:t>
            </a:r>
            <a:endParaRPr lang="zh-CN" altLang="zh-CN" dirty="0"/>
          </a:p>
        </p:txBody>
      </p:sp>
    </p:spTree>
    <p:extLst>
      <p:ext uri="{BB962C8B-B14F-4D97-AF65-F5344CB8AC3E}">
        <p14:creationId xmlns:p14="http://schemas.microsoft.com/office/powerpoint/2010/main" val="1274134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FileStream</a:t>
            </a:r>
            <a:r>
              <a:rPr lang="zh-CN" altLang="zh-CN" dirty="0"/>
              <a:t>类</a:t>
            </a:r>
          </a:p>
        </p:txBody>
      </p:sp>
      <p:sp>
        <p:nvSpPr>
          <p:cNvPr id="3" name="TextBox 2"/>
          <p:cNvSpPr txBox="1"/>
          <p:nvPr/>
        </p:nvSpPr>
        <p:spPr>
          <a:xfrm>
            <a:off x="1148318" y="658596"/>
            <a:ext cx="8686800" cy="877163"/>
          </a:xfrm>
          <a:prstGeom prst="rect">
            <a:avLst/>
          </a:prstGeom>
          <a:noFill/>
        </p:spPr>
        <p:txBody>
          <a:bodyPr wrap="square" rtlCol="0">
            <a:spAutoFit/>
          </a:bodyPr>
          <a:lstStyle/>
          <a:p>
            <a:pPr fontAlgn="ctr"/>
            <a:r>
              <a:rPr lang="zh-CN" altLang="zh-CN" dirty="0"/>
              <a:t>其中：</a:t>
            </a:r>
          </a:p>
          <a:p>
            <a:pPr fontAlgn="ctr"/>
            <a:r>
              <a:rPr lang="zh-CN" altLang="zh-CN" dirty="0"/>
              <a:t>（</a:t>
            </a:r>
            <a:r>
              <a:rPr lang="en-US" altLang="zh-CN" dirty="0"/>
              <a:t>1</a:t>
            </a:r>
            <a:r>
              <a:rPr lang="zh-CN" altLang="zh-CN" dirty="0"/>
              <a:t>）</a:t>
            </a:r>
            <a:r>
              <a:rPr lang="en-US" altLang="zh-CN" dirty="0"/>
              <a:t>Offset</a:t>
            </a:r>
            <a:r>
              <a:rPr lang="zh-CN" altLang="zh-CN" dirty="0"/>
              <a:t>，</a:t>
            </a:r>
            <a:r>
              <a:rPr lang="en-US" altLang="zh-CN" dirty="0"/>
              <a:t>Long</a:t>
            </a:r>
            <a:r>
              <a:rPr lang="zh-CN" altLang="zh-CN" dirty="0"/>
              <a:t>类型，指定开始查找的相对于</a:t>
            </a:r>
            <a:r>
              <a:rPr lang="en-US" altLang="zh-CN" dirty="0"/>
              <a:t>Origin</a:t>
            </a:r>
            <a:r>
              <a:rPr lang="zh-CN" altLang="zh-CN" dirty="0"/>
              <a:t>的位置，单位是字节。</a:t>
            </a:r>
          </a:p>
          <a:p>
            <a:pPr fontAlgn="ctr"/>
            <a:r>
              <a:rPr lang="zh-CN" altLang="zh-CN" dirty="0"/>
              <a:t>（</a:t>
            </a:r>
            <a:r>
              <a:rPr lang="en-US" altLang="zh-CN" dirty="0"/>
              <a:t>2</a:t>
            </a:r>
            <a:r>
              <a:rPr lang="zh-CN" altLang="zh-CN" dirty="0"/>
              <a:t>）</a:t>
            </a:r>
            <a:r>
              <a:rPr lang="en-US" altLang="zh-CN" dirty="0"/>
              <a:t>Origin</a:t>
            </a:r>
            <a:r>
              <a:rPr lang="zh-CN" altLang="zh-CN" dirty="0"/>
              <a:t>，</a:t>
            </a:r>
            <a:r>
              <a:rPr lang="en-US" altLang="zh-CN" dirty="0" err="1"/>
              <a:t>SeekOrigin</a:t>
            </a:r>
            <a:r>
              <a:rPr lang="zh-CN" altLang="zh-CN" dirty="0"/>
              <a:t>枚举类型，指定起始参考点。取值见表</a:t>
            </a:r>
            <a:r>
              <a:rPr lang="en-US" altLang="zh-CN" dirty="0"/>
              <a:t>8.16</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2907120"/>
              </p:ext>
            </p:extLst>
          </p:nvPr>
        </p:nvGraphicFramePr>
        <p:xfrm>
          <a:off x="1926265" y="1659568"/>
          <a:ext cx="6632944" cy="1093644"/>
        </p:xfrm>
        <a:graphic>
          <a:graphicData uri="http://schemas.openxmlformats.org/drawingml/2006/table">
            <a:tbl>
              <a:tblPr firstRow="1" bandRow="1" bandCol="1"/>
              <a:tblGrid>
                <a:gridCol w="2663790"/>
                <a:gridCol w="3969154"/>
              </a:tblGrid>
              <a:tr h="273411">
                <a:tc>
                  <a:txBody>
                    <a:bodyPr/>
                    <a:lstStyle/>
                    <a:p>
                      <a:pPr algn="ctr">
                        <a:lnSpc>
                          <a:spcPts val="1560"/>
                        </a:lnSpc>
                        <a:spcAft>
                          <a:spcPts val="0"/>
                        </a:spcAft>
                        <a:tabLst>
                          <a:tab pos="5328920" algn="r"/>
                        </a:tabLst>
                      </a:pPr>
                      <a:r>
                        <a:rPr lang="zh-CN" sz="1400" b="1" kern="1050" dirty="0">
                          <a:effectLst/>
                          <a:latin typeface="Times New Roman"/>
                          <a:ea typeface="宋体"/>
                        </a:rPr>
                        <a:t>取值</a:t>
                      </a:r>
                      <a:endParaRPr lang="zh-CN" sz="1400" kern="105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73411">
                <a:tc>
                  <a:txBody>
                    <a:bodyPr/>
                    <a:lstStyle/>
                    <a:p>
                      <a:pPr algn="just">
                        <a:lnSpc>
                          <a:spcPts val="1560"/>
                        </a:lnSpc>
                        <a:spcAft>
                          <a:spcPts val="0"/>
                        </a:spcAft>
                        <a:tabLst>
                          <a:tab pos="5328920" algn="r"/>
                        </a:tabLst>
                      </a:pPr>
                      <a:r>
                        <a:rPr lang="en-US" sz="1400" kern="1050">
                          <a:effectLst/>
                          <a:latin typeface="Times New Roman"/>
                          <a:ea typeface="宋体"/>
                        </a:rPr>
                        <a:t>Begin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指定流的开头</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11">
                <a:tc>
                  <a:txBody>
                    <a:bodyPr/>
                    <a:lstStyle/>
                    <a:p>
                      <a:pPr algn="just">
                        <a:lnSpc>
                          <a:spcPts val="1560"/>
                        </a:lnSpc>
                        <a:spcAft>
                          <a:spcPts val="0"/>
                        </a:spcAft>
                        <a:tabLst>
                          <a:tab pos="5328920" algn="r"/>
                        </a:tabLst>
                      </a:pPr>
                      <a:r>
                        <a:rPr lang="en-US" sz="1400" kern="1050">
                          <a:effectLst/>
                          <a:latin typeface="Times New Roman"/>
                          <a:ea typeface="宋体"/>
                        </a:rPr>
                        <a:t>Current</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指定流内的当前位置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11">
                <a:tc>
                  <a:txBody>
                    <a:bodyPr/>
                    <a:lstStyle/>
                    <a:p>
                      <a:pPr algn="just">
                        <a:lnSpc>
                          <a:spcPts val="1560"/>
                        </a:lnSpc>
                        <a:spcAft>
                          <a:spcPts val="0"/>
                        </a:spcAft>
                        <a:tabLst>
                          <a:tab pos="5328920" algn="r"/>
                        </a:tabLst>
                      </a:pPr>
                      <a:r>
                        <a:rPr lang="en-US" sz="1400" kern="1050">
                          <a:effectLst/>
                          <a:latin typeface="Times New Roman"/>
                          <a:ea typeface="宋体"/>
                        </a:rPr>
                        <a:t>End</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dirty="0">
                          <a:effectLst/>
                          <a:latin typeface="Times New Roman"/>
                          <a:ea typeface="宋体"/>
                        </a:rPr>
                        <a:t>指定流的结尾</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275908" y="2877210"/>
            <a:ext cx="9048307" cy="615553"/>
          </a:xfrm>
          <a:prstGeom prst="rect">
            <a:avLst/>
          </a:prstGeom>
        </p:spPr>
        <p:txBody>
          <a:bodyPr wrap="square">
            <a:spAutoFit/>
          </a:bodyPr>
          <a:lstStyle/>
          <a:p>
            <a:pPr fontAlgn="ctr"/>
            <a:r>
              <a:rPr lang="en-US" altLang="zh-CN" dirty="0"/>
              <a:t>5</a:t>
            </a:r>
            <a:r>
              <a:rPr lang="zh-CN" altLang="zh-CN" dirty="0"/>
              <a:t>）</a:t>
            </a:r>
            <a:r>
              <a:rPr lang="en-US" altLang="zh-CN" dirty="0"/>
              <a:t>Lock</a:t>
            </a:r>
            <a:r>
              <a:rPr lang="zh-CN" altLang="zh-CN" dirty="0"/>
              <a:t>方法</a:t>
            </a:r>
          </a:p>
          <a:p>
            <a:pPr fontAlgn="ctr"/>
            <a:r>
              <a:rPr lang="en-US" altLang="zh-CN" dirty="0"/>
              <a:t>Lock</a:t>
            </a:r>
            <a:r>
              <a:rPr lang="zh-CN" altLang="zh-CN" dirty="0"/>
              <a:t>方法可锁定文件，防止其他进程访问文件的全部或部分，调用的语法格式如下：</a:t>
            </a:r>
          </a:p>
        </p:txBody>
      </p:sp>
      <p:sp>
        <p:nvSpPr>
          <p:cNvPr id="6" name="圆角矩形 5"/>
          <p:cNvSpPr/>
          <p:nvPr/>
        </p:nvSpPr>
        <p:spPr>
          <a:xfrm>
            <a:off x="1424602" y="3492763"/>
            <a:ext cx="8633797" cy="391597"/>
          </a:xfrm>
          <a:prstGeom prst="roundRect">
            <a:avLst/>
          </a:prstGeom>
          <a:solidFill>
            <a:schemeClr val="accent5">
              <a:lumMod val="40000"/>
              <a:lumOff val="60000"/>
            </a:schemeClr>
          </a:solidFill>
        </p:spPr>
        <p:txBody>
          <a:bodyPr wrap="square">
            <a:spAutoFit/>
          </a:bodyPr>
          <a:lstStyle/>
          <a:p>
            <a:r>
              <a:rPr lang="en-US" altLang="zh-CN" dirty="0" err="1"/>
              <a:t>FileStream.Lock</a:t>
            </a:r>
            <a:r>
              <a:rPr lang="en-US" altLang="zh-CN" dirty="0"/>
              <a:t>( Position, Length )</a:t>
            </a:r>
            <a:endParaRPr lang="zh-CN" altLang="zh-CN" dirty="0"/>
          </a:p>
        </p:txBody>
      </p:sp>
      <p:sp>
        <p:nvSpPr>
          <p:cNvPr id="7" name="TextBox 6"/>
          <p:cNvSpPr txBox="1"/>
          <p:nvPr/>
        </p:nvSpPr>
        <p:spPr>
          <a:xfrm>
            <a:off x="1297174" y="3873252"/>
            <a:ext cx="9250325" cy="1400383"/>
          </a:xfrm>
          <a:prstGeom prst="rect">
            <a:avLst/>
          </a:prstGeom>
          <a:noFill/>
        </p:spPr>
        <p:txBody>
          <a:bodyPr wrap="square" rtlCol="0">
            <a:spAutoFit/>
          </a:bodyPr>
          <a:lstStyle/>
          <a:p>
            <a:pPr fontAlgn="ctr"/>
            <a:r>
              <a:rPr lang="zh-CN" altLang="zh-CN" dirty="0"/>
              <a:t>其中：</a:t>
            </a:r>
          </a:p>
          <a:p>
            <a:pPr fontAlgn="ctr"/>
            <a:r>
              <a:rPr lang="zh-CN" altLang="zh-CN" dirty="0"/>
              <a:t>（</a:t>
            </a:r>
            <a:r>
              <a:rPr lang="en-US" altLang="zh-CN" dirty="0"/>
              <a:t>1</a:t>
            </a:r>
            <a:r>
              <a:rPr lang="zh-CN" altLang="zh-CN" dirty="0"/>
              <a:t>）</a:t>
            </a:r>
            <a:r>
              <a:rPr lang="en-US" altLang="zh-CN" dirty="0"/>
              <a:t>Position</a:t>
            </a:r>
            <a:r>
              <a:rPr lang="zh-CN" altLang="zh-CN" dirty="0"/>
              <a:t>，</a:t>
            </a:r>
            <a:r>
              <a:rPr lang="en-US" altLang="zh-CN" dirty="0"/>
              <a:t>Long</a:t>
            </a:r>
            <a:r>
              <a:rPr lang="zh-CN" altLang="zh-CN" dirty="0"/>
              <a:t>类型，指定要锁定范围的起始位置，单位是字节。</a:t>
            </a:r>
          </a:p>
          <a:p>
            <a:pPr fontAlgn="ctr"/>
            <a:r>
              <a:rPr lang="zh-CN" altLang="zh-CN" dirty="0"/>
              <a:t>（</a:t>
            </a:r>
            <a:r>
              <a:rPr lang="en-US" altLang="zh-CN" dirty="0"/>
              <a:t>2</a:t>
            </a:r>
            <a:r>
              <a:rPr lang="zh-CN" altLang="zh-CN" dirty="0"/>
              <a:t>）</a:t>
            </a:r>
            <a:r>
              <a:rPr lang="en-US" altLang="zh-CN" dirty="0"/>
              <a:t>Length</a:t>
            </a:r>
            <a:r>
              <a:rPr lang="zh-CN" altLang="zh-CN" dirty="0"/>
              <a:t>，</a:t>
            </a:r>
            <a:r>
              <a:rPr lang="en-US" altLang="zh-CN" dirty="0"/>
              <a:t>Long</a:t>
            </a:r>
            <a:r>
              <a:rPr lang="zh-CN" altLang="zh-CN" dirty="0"/>
              <a:t>类型，指定要锁定的范围，单位是字节。</a:t>
            </a:r>
          </a:p>
          <a:p>
            <a:pPr fontAlgn="ctr"/>
            <a:r>
              <a:rPr lang="en-US" altLang="zh-CN" dirty="0"/>
              <a:t>6</a:t>
            </a:r>
            <a:r>
              <a:rPr lang="zh-CN" altLang="zh-CN" dirty="0"/>
              <a:t>）</a:t>
            </a:r>
            <a:r>
              <a:rPr lang="en-US" altLang="zh-CN" dirty="0" err="1"/>
              <a:t>UnLock</a:t>
            </a:r>
            <a:r>
              <a:rPr lang="zh-CN" altLang="zh-CN" dirty="0"/>
              <a:t>方法</a:t>
            </a:r>
          </a:p>
          <a:p>
            <a:pPr fontAlgn="ctr"/>
            <a:r>
              <a:rPr lang="en-US" altLang="zh-CN" dirty="0" err="1"/>
              <a:t>UnLock</a:t>
            </a:r>
            <a:r>
              <a:rPr lang="zh-CN" altLang="zh-CN" dirty="0"/>
              <a:t>方法可解锁用</a:t>
            </a:r>
            <a:r>
              <a:rPr lang="en-US" altLang="zh-CN" dirty="0"/>
              <a:t>Lock</a:t>
            </a:r>
            <a:r>
              <a:rPr lang="zh-CN" altLang="zh-CN" dirty="0"/>
              <a:t>方法锁定的文件，调用的语法格式如下</a:t>
            </a:r>
            <a:r>
              <a:rPr lang="zh-CN" altLang="zh-CN" dirty="0" smtClean="0"/>
              <a:t>：</a:t>
            </a:r>
            <a:endParaRPr lang="zh-CN" altLang="zh-CN" dirty="0"/>
          </a:p>
        </p:txBody>
      </p:sp>
      <p:sp>
        <p:nvSpPr>
          <p:cNvPr id="8" name="圆角矩形 7"/>
          <p:cNvSpPr/>
          <p:nvPr/>
        </p:nvSpPr>
        <p:spPr>
          <a:xfrm>
            <a:off x="1424602" y="5276277"/>
            <a:ext cx="8633797" cy="391597"/>
          </a:xfrm>
          <a:prstGeom prst="roundRect">
            <a:avLst/>
          </a:prstGeom>
          <a:solidFill>
            <a:schemeClr val="accent5">
              <a:lumMod val="40000"/>
              <a:lumOff val="60000"/>
            </a:schemeClr>
          </a:solidFill>
        </p:spPr>
        <p:txBody>
          <a:bodyPr wrap="square">
            <a:spAutoFit/>
          </a:bodyPr>
          <a:lstStyle/>
          <a:p>
            <a:r>
              <a:rPr lang="en-US" altLang="zh-CN" dirty="0" err="1"/>
              <a:t>FileStream.UnLock</a:t>
            </a:r>
            <a:r>
              <a:rPr lang="en-US" altLang="zh-CN" dirty="0"/>
              <a:t>( Position, Length )</a:t>
            </a:r>
            <a:endParaRPr lang="zh-CN" altLang="zh-CN" dirty="0"/>
          </a:p>
        </p:txBody>
      </p:sp>
      <p:sp>
        <p:nvSpPr>
          <p:cNvPr id="9" name="矩形 8"/>
          <p:cNvSpPr/>
          <p:nvPr/>
        </p:nvSpPr>
        <p:spPr>
          <a:xfrm>
            <a:off x="1345021" y="5667874"/>
            <a:ext cx="8293393" cy="877163"/>
          </a:xfrm>
          <a:prstGeom prst="rect">
            <a:avLst/>
          </a:prstGeom>
        </p:spPr>
        <p:txBody>
          <a:bodyPr wrap="square">
            <a:spAutoFit/>
          </a:bodyPr>
          <a:lstStyle/>
          <a:p>
            <a:pPr fontAlgn="ctr"/>
            <a:r>
              <a:rPr lang="zh-CN" altLang="zh-CN" dirty="0"/>
              <a:t>其中：</a:t>
            </a:r>
          </a:p>
          <a:p>
            <a:pPr fontAlgn="ctr"/>
            <a:r>
              <a:rPr lang="zh-CN" altLang="zh-CN" dirty="0"/>
              <a:t>（</a:t>
            </a:r>
            <a:r>
              <a:rPr lang="en-US" altLang="zh-CN" dirty="0"/>
              <a:t>1</a:t>
            </a:r>
            <a:r>
              <a:rPr lang="zh-CN" altLang="zh-CN" dirty="0"/>
              <a:t>）</a:t>
            </a:r>
            <a:r>
              <a:rPr lang="en-US" altLang="zh-CN" dirty="0"/>
              <a:t>Position</a:t>
            </a:r>
            <a:r>
              <a:rPr lang="zh-CN" altLang="zh-CN" dirty="0"/>
              <a:t>，</a:t>
            </a:r>
            <a:r>
              <a:rPr lang="en-US" altLang="zh-CN" dirty="0"/>
              <a:t>Long</a:t>
            </a:r>
            <a:r>
              <a:rPr lang="zh-CN" altLang="zh-CN" dirty="0"/>
              <a:t>类型，指定要取消锁定范围的起始位置，单位是字节。</a:t>
            </a:r>
          </a:p>
          <a:p>
            <a:pPr fontAlgn="ctr"/>
            <a:r>
              <a:rPr lang="zh-CN" altLang="zh-CN" dirty="0"/>
              <a:t>（</a:t>
            </a:r>
            <a:r>
              <a:rPr lang="en-US" altLang="zh-CN" dirty="0"/>
              <a:t>2</a:t>
            </a:r>
            <a:r>
              <a:rPr lang="zh-CN" altLang="zh-CN" dirty="0"/>
              <a:t>）</a:t>
            </a:r>
            <a:r>
              <a:rPr lang="en-US" altLang="zh-CN" dirty="0"/>
              <a:t>Length</a:t>
            </a:r>
            <a:r>
              <a:rPr lang="zh-CN" altLang="zh-CN" dirty="0"/>
              <a:t>，</a:t>
            </a:r>
            <a:r>
              <a:rPr lang="en-US" altLang="zh-CN" dirty="0"/>
              <a:t>Long</a:t>
            </a:r>
            <a:r>
              <a:rPr lang="zh-CN" altLang="zh-CN" dirty="0"/>
              <a:t>类型，指定要取消锁定的范围，单位是字节。</a:t>
            </a:r>
          </a:p>
        </p:txBody>
      </p:sp>
    </p:spTree>
    <p:extLst>
      <p:ext uri="{BB962C8B-B14F-4D97-AF65-F5344CB8AC3E}">
        <p14:creationId xmlns:p14="http://schemas.microsoft.com/office/powerpoint/2010/main" val="386895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StreamReader</a:t>
            </a:r>
            <a:r>
              <a:rPr lang="zh-CN" altLang="zh-CN" dirty="0"/>
              <a:t>类</a:t>
            </a:r>
          </a:p>
        </p:txBody>
      </p:sp>
      <p:sp>
        <p:nvSpPr>
          <p:cNvPr id="3" name="TextBox 2"/>
          <p:cNvSpPr txBox="1"/>
          <p:nvPr/>
        </p:nvSpPr>
        <p:spPr>
          <a:xfrm>
            <a:off x="829340" y="829340"/>
            <a:ext cx="9643730" cy="615553"/>
          </a:xfrm>
          <a:prstGeom prst="rect">
            <a:avLst/>
          </a:prstGeom>
          <a:noFill/>
        </p:spPr>
        <p:txBody>
          <a:bodyPr wrap="square" rtlCol="0">
            <a:spAutoFit/>
          </a:bodyPr>
          <a:lstStyle/>
          <a:p>
            <a:pPr indent="446088"/>
            <a:r>
              <a:rPr lang="zh-CN" altLang="zh-CN" dirty="0"/>
              <a:t>要进行文本文件的读操作，需要创建一个关于文件的</a:t>
            </a:r>
            <a:r>
              <a:rPr lang="en-US" altLang="zh-CN" dirty="0" err="1"/>
              <a:t>StreamReader</a:t>
            </a:r>
            <a:r>
              <a:rPr lang="zh-CN" altLang="zh-CN" dirty="0"/>
              <a:t>对象。用</a:t>
            </a:r>
            <a:r>
              <a:rPr lang="en-US" altLang="zh-CN" dirty="0" err="1"/>
              <a:t>StreamReader</a:t>
            </a:r>
            <a:r>
              <a:rPr lang="zh-CN" altLang="zh-CN" dirty="0"/>
              <a:t>类的构造方法创建</a:t>
            </a:r>
            <a:r>
              <a:rPr lang="en-US" altLang="zh-CN" dirty="0" err="1"/>
              <a:t>StreamReader</a:t>
            </a:r>
            <a:r>
              <a:rPr lang="zh-CN" altLang="zh-CN" dirty="0"/>
              <a:t>对象的方法的语法格式如下</a:t>
            </a:r>
            <a:r>
              <a:rPr lang="zh-CN" altLang="zh-CN" dirty="0" smtClean="0"/>
              <a:t>：</a:t>
            </a:r>
            <a:endParaRPr lang="zh-CN" altLang="zh-CN" dirty="0"/>
          </a:p>
        </p:txBody>
      </p:sp>
      <p:sp>
        <p:nvSpPr>
          <p:cNvPr id="4" name="圆角矩形 3"/>
          <p:cNvSpPr/>
          <p:nvPr/>
        </p:nvSpPr>
        <p:spPr>
          <a:xfrm>
            <a:off x="1449757" y="1444893"/>
            <a:ext cx="8736234" cy="681038"/>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 As New </a:t>
            </a:r>
            <a:r>
              <a:rPr lang="en-US" altLang="zh-CN" dirty="0" err="1"/>
              <a:t>StreamReader</a:t>
            </a:r>
            <a:r>
              <a:rPr lang="en-US" altLang="zh-CN" dirty="0"/>
              <a:t>( FS, Encoding, </a:t>
            </a:r>
            <a:r>
              <a:rPr lang="en-US" altLang="zh-CN" dirty="0" err="1"/>
              <a:t>Buffersize</a:t>
            </a:r>
            <a:r>
              <a:rPr lang="en-US" altLang="zh-CN" dirty="0"/>
              <a:t>)</a:t>
            </a:r>
            <a:endParaRPr lang="zh-CN" altLang="zh-CN" dirty="0"/>
          </a:p>
          <a:p>
            <a:r>
              <a:rPr lang="en-US" altLang="zh-CN" dirty="0"/>
              <a:t>Dim </a:t>
            </a:r>
            <a:r>
              <a:rPr lang="zh-CN" altLang="zh-CN" dirty="0"/>
              <a:t>对象名</a:t>
            </a:r>
            <a:r>
              <a:rPr lang="en-US" altLang="zh-CN" dirty="0"/>
              <a:t> As New </a:t>
            </a:r>
            <a:r>
              <a:rPr lang="en-US" altLang="zh-CN" dirty="0" err="1"/>
              <a:t>StreamReader</a:t>
            </a:r>
            <a:r>
              <a:rPr lang="en-US" altLang="zh-CN" dirty="0"/>
              <a:t>( Path, Encoding, </a:t>
            </a:r>
            <a:r>
              <a:rPr lang="en-US" altLang="zh-CN" dirty="0" err="1"/>
              <a:t>Buffersize</a:t>
            </a:r>
            <a:r>
              <a:rPr lang="en-US" altLang="zh-CN" dirty="0"/>
              <a:t>)</a:t>
            </a:r>
            <a:endParaRPr lang="zh-CN" altLang="zh-CN" dirty="0"/>
          </a:p>
        </p:txBody>
      </p:sp>
      <p:sp>
        <p:nvSpPr>
          <p:cNvPr id="5" name="TextBox 4"/>
          <p:cNvSpPr txBox="1"/>
          <p:nvPr/>
        </p:nvSpPr>
        <p:spPr>
          <a:xfrm>
            <a:off x="914400" y="2232838"/>
            <a:ext cx="9654363" cy="2185214"/>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）对象名，创建的</a:t>
            </a:r>
            <a:r>
              <a:rPr lang="en-US" altLang="zh-CN" dirty="0" err="1"/>
              <a:t>StreamReader</a:t>
            </a:r>
            <a:r>
              <a:rPr lang="zh-CN" altLang="zh-CN" dirty="0"/>
              <a:t>对象的变量名。</a:t>
            </a:r>
          </a:p>
          <a:p>
            <a:pPr indent="446088" fontAlgn="ctr"/>
            <a:r>
              <a:rPr lang="zh-CN" altLang="zh-CN" dirty="0"/>
              <a:t>（</a:t>
            </a:r>
            <a:r>
              <a:rPr lang="en-US" altLang="zh-CN" dirty="0"/>
              <a:t>2</a:t>
            </a:r>
            <a:r>
              <a:rPr lang="zh-CN" altLang="zh-CN" dirty="0"/>
              <a:t>）</a:t>
            </a:r>
            <a:r>
              <a:rPr lang="en-US" altLang="zh-CN" dirty="0"/>
              <a:t>FS</a:t>
            </a:r>
            <a:r>
              <a:rPr lang="zh-CN" altLang="zh-CN" dirty="0"/>
              <a:t>，</a:t>
            </a:r>
            <a:r>
              <a:rPr lang="en-US" altLang="zh-CN" dirty="0" err="1"/>
              <a:t>FileStream</a:t>
            </a:r>
            <a:r>
              <a:rPr lang="zh-CN" altLang="zh-CN" dirty="0"/>
              <a:t>对象名，代表要进行读操作的文件</a:t>
            </a:r>
            <a:r>
              <a:rPr lang="en-US" altLang="zh-CN" dirty="0" err="1"/>
              <a:t>FileStream</a:t>
            </a:r>
            <a:r>
              <a:rPr lang="zh-CN" altLang="zh-CN" dirty="0"/>
              <a:t>对象。</a:t>
            </a:r>
          </a:p>
          <a:p>
            <a:pPr indent="446088" fontAlgn="ctr"/>
            <a:r>
              <a:rPr lang="zh-CN" altLang="zh-CN" dirty="0"/>
              <a:t>（</a:t>
            </a:r>
            <a:r>
              <a:rPr lang="en-US" altLang="zh-CN" dirty="0"/>
              <a:t>3</a:t>
            </a:r>
            <a:r>
              <a:rPr lang="zh-CN" altLang="zh-CN" dirty="0"/>
              <a:t>）</a:t>
            </a:r>
            <a:r>
              <a:rPr lang="en-US" altLang="zh-CN" dirty="0"/>
              <a:t>Path</a:t>
            </a:r>
            <a:r>
              <a:rPr lang="zh-CN" altLang="zh-CN" dirty="0"/>
              <a:t>，</a:t>
            </a:r>
            <a:r>
              <a:rPr lang="en-US" altLang="zh-CN" dirty="0"/>
              <a:t>String</a:t>
            </a:r>
            <a:r>
              <a:rPr lang="zh-CN" altLang="zh-CN" dirty="0"/>
              <a:t>类型，代表要打开文件的完整路径，绝对路径和相对路径均可。</a:t>
            </a:r>
          </a:p>
          <a:p>
            <a:pPr indent="446088" fontAlgn="ctr"/>
            <a:r>
              <a:rPr lang="zh-CN" altLang="zh-CN" dirty="0"/>
              <a:t>（</a:t>
            </a:r>
            <a:r>
              <a:rPr lang="en-US" altLang="zh-CN" dirty="0"/>
              <a:t>4</a:t>
            </a:r>
            <a:r>
              <a:rPr lang="zh-CN" altLang="zh-CN" dirty="0"/>
              <a:t>）</a:t>
            </a:r>
            <a:r>
              <a:rPr lang="en-US" altLang="zh-CN" dirty="0"/>
              <a:t>Encoding</a:t>
            </a:r>
            <a:r>
              <a:rPr lang="zh-CN" altLang="zh-CN" dirty="0"/>
              <a:t>，可选项，枚举类型，指定文件编码的方式，默认为</a:t>
            </a:r>
            <a:r>
              <a:rPr lang="en-US" altLang="zh-CN" dirty="0"/>
              <a:t>UTF-8</a:t>
            </a:r>
            <a:r>
              <a:rPr lang="zh-CN" altLang="zh-CN" dirty="0"/>
              <a:t>。</a:t>
            </a:r>
          </a:p>
          <a:p>
            <a:pPr indent="446088" fontAlgn="ctr"/>
            <a:r>
              <a:rPr lang="zh-CN" altLang="zh-CN" dirty="0"/>
              <a:t>（</a:t>
            </a:r>
            <a:r>
              <a:rPr lang="en-US" altLang="zh-CN" dirty="0"/>
              <a:t>5</a:t>
            </a:r>
            <a:r>
              <a:rPr lang="zh-CN" altLang="zh-CN" dirty="0"/>
              <a:t>）</a:t>
            </a:r>
            <a:r>
              <a:rPr lang="en-US" altLang="zh-CN" dirty="0" err="1"/>
              <a:t>Buffersize</a:t>
            </a:r>
            <a:r>
              <a:rPr lang="zh-CN" altLang="zh-CN" dirty="0"/>
              <a:t>，可选项，</a:t>
            </a:r>
            <a:r>
              <a:rPr lang="en-US" altLang="zh-CN" dirty="0"/>
              <a:t>Integer</a:t>
            </a:r>
            <a:r>
              <a:rPr lang="zh-CN" altLang="zh-CN" dirty="0"/>
              <a:t>类型，指定缓冲区的大小。</a:t>
            </a:r>
          </a:p>
          <a:p>
            <a:pPr indent="446088" fontAlgn="ctr"/>
            <a:r>
              <a:rPr lang="zh-CN" altLang="zh-CN" dirty="0"/>
              <a:t>例如，创建一个可以读取</a:t>
            </a:r>
            <a:r>
              <a:rPr lang="en-US" altLang="zh-CN" dirty="0"/>
              <a:t>C</a:t>
            </a:r>
            <a:r>
              <a:rPr lang="zh-CN" altLang="zh-CN" dirty="0"/>
              <a:t>盘根文件夹中名为</a:t>
            </a:r>
            <a:r>
              <a:rPr lang="en-US" altLang="zh-CN" dirty="0"/>
              <a:t>myfile.txt</a:t>
            </a:r>
            <a:r>
              <a:rPr lang="zh-CN" altLang="zh-CN" dirty="0"/>
              <a:t>的文件内容的</a:t>
            </a:r>
            <a:r>
              <a:rPr lang="en-US" altLang="zh-CN" dirty="0" err="1"/>
              <a:t>StreamReader</a:t>
            </a:r>
            <a:r>
              <a:rPr lang="zh-CN" altLang="zh-CN" dirty="0"/>
              <a:t>对象，需先建立关于该文件的</a:t>
            </a:r>
            <a:r>
              <a:rPr lang="en-US" altLang="zh-CN" dirty="0" err="1"/>
              <a:t>FileStream</a:t>
            </a:r>
            <a:r>
              <a:rPr lang="zh-CN" altLang="zh-CN" dirty="0"/>
              <a:t>对象，方法如下</a:t>
            </a:r>
            <a:r>
              <a:rPr lang="zh-CN" altLang="zh-CN" dirty="0" smtClean="0"/>
              <a:t>：</a:t>
            </a:r>
            <a:endParaRPr lang="zh-CN" altLang="zh-CN" dirty="0"/>
          </a:p>
        </p:txBody>
      </p:sp>
      <p:sp>
        <p:nvSpPr>
          <p:cNvPr id="6" name="圆角矩形 5"/>
          <p:cNvSpPr/>
          <p:nvPr/>
        </p:nvSpPr>
        <p:spPr>
          <a:xfrm>
            <a:off x="1449757" y="4418052"/>
            <a:ext cx="8736234" cy="970478"/>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"C:\myfile.txt", </a:t>
            </a:r>
            <a:r>
              <a:rPr lang="en-US" altLang="zh-CN" dirty="0" err="1"/>
              <a:t>FileMode.Open</a:t>
            </a:r>
            <a:r>
              <a:rPr lang="en-US" altLang="zh-CN" dirty="0"/>
              <a:t>, </a:t>
            </a:r>
            <a:r>
              <a:rPr lang="en-US" altLang="zh-CN" dirty="0" err="1"/>
              <a:t>FileAccess.Read</a:t>
            </a:r>
            <a:r>
              <a:rPr lang="en-US" altLang="zh-CN" dirty="0"/>
              <a:t> )		</a:t>
            </a:r>
            <a:r>
              <a:rPr lang="en-US" altLang="zh-CN" dirty="0" smtClean="0"/>
              <a:t>Dim </a:t>
            </a:r>
            <a:r>
              <a:rPr lang="en-US" altLang="zh-CN" dirty="0" err="1"/>
              <a:t>sr</a:t>
            </a:r>
            <a:r>
              <a:rPr lang="en-US" altLang="zh-CN" dirty="0"/>
              <a:t> As </a:t>
            </a:r>
            <a:r>
              <a:rPr lang="en-US" altLang="zh-CN" dirty="0" err="1"/>
              <a:t>StreamReader</a:t>
            </a:r>
            <a:endParaRPr lang="zh-CN" altLang="zh-CN" dirty="0"/>
          </a:p>
          <a:p>
            <a:r>
              <a:rPr lang="en-US" altLang="zh-CN" dirty="0" err="1"/>
              <a:t>sr</a:t>
            </a:r>
            <a:r>
              <a:rPr lang="en-US" altLang="zh-CN" dirty="0"/>
              <a:t> = New </a:t>
            </a:r>
            <a:r>
              <a:rPr lang="en-US" altLang="zh-CN" dirty="0" err="1"/>
              <a:t>StreamReader</a:t>
            </a:r>
            <a:r>
              <a:rPr lang="en-US" altLang="zh-CN" dirty="0"/>
              <a:t>(</a:t>
            </a:r>
            <a:r>
              <a:rPr lang="en-US" altLang="zh-CN" dirty="0" err="1"/>
              <a:t>fstream</a:t>
            </a:r>
            <a:r>
              <a:rPr lang="en-US" altLang="zh-CN" dirty="0"/>
              <a:t>)</a:t>
            </a:r>
            <a:endParaRPr lang="zh-CN" altLang="zh-CN" dirty="0"/>
          </a:p>
        </p:txBody>
      </p:sp>
      <p:sp>
        <p:nvSpPr>
          <p:cNvPr id="7" name="矩形 6"/>
          <p:cNvSpPr/>
          <p:nvPr/>
        </p:nvSpPr>
        <p:spPr>
          <a:xfrm>
            <a:off x="914401" y="5468913"/>
            <a:ext cx="9558670" cy="615553"/>
          </a:xfrm>
          <a:prstGeom prst="rect">
            <a:avLst/>
          </a:prstGeom>
        </p:spPr>
        <p:txBody>
          <a:bodyPr wrap="square">
            <a:spAutoFit/>
          </a:bodyPr>
          <a:lstStyle/>
          <a:p>
            <a:pPr indent="446088" fontAlgn="ctr"/>
            <a:r>
              <a:rPr lang="zh-CN" altLang="zh-CN" dirty="0"/>
              <a:t>也可以直接建立和文件关联的</a:t>
            </a:r>
            <a:r>
              <a:rPr lang="en-US" altLang="zh-CN" dirty="0" err="1"/>
              <a:t>StreamReader</a:t>
            </a:r>
            <a:r>
              <a:rPr lang="zh-CN" altLang="zh-CN" dirty="0"/>
              <a:t>对象。例如，直接创建一个可以读取</a:t>
            </a:r>
            <a:r>
              <a:rPr lang="en-US" altLang="zh-CN" dirty="0"/>
              <a:t>C</a:t>
            </a:r>
            <a:r>
              <a:rPr lang="zh-CN" altLang="zh-CN" dirty="0"/>
              <a:t>盘根文件夹中名为</a:t>
            </a:r>
            <a:r>
              <a:rPr lang="en-US" altLang="zh-CN" dirty="0"/>
              <a:t>myfile.txt</a:t>
            </a:r>
            <a:r>
              <a:rPr lang="zh-CN" altLang="zh-CN" dirty="0"/>
              <a:t>的文件内容的</a:t>
            </a:r>
            <a:r>
              <a:rPr lang="en-US" altLang="zh-CN" dirty="0" err="1"/>
              <a:t>StreamReader</a:t>
            </a:r>
            <a:r>
              <a:rPr lang="zh-CN" altLang="zh-CN" dirty="0"/>
              <a:t>对象，方法如下：</a:t>
            </a:r>
          </a:p>
        </p:txBody>
      </p:sp>
      <p:sp>
        <p:nvSpPr>
          <p:cNvPr id="8" name="圆角矩形 7"/>
          <p:cNvSpPr/>
          <p:nvPr/>
        </p:nvSpPr>
        <p:spPr>
          <a:xfrm>
            <a:off x="1456818" y="6084466"/>
            <a:ext cx="8729173" cy="391597"/>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sr</a:t>
            </a:r>
            <a:r>
              <a:rPr lang="en-US" altLang="zh-CN" dirty="0"/>
              <a:t> As New </a:t>
            </a:r>
            <a:r>
              <a:rPr lang="en-US" altLang="zh-CN" dirty="0" err="1"/>
              <a:t>StreamReader</a:t>
            </a:r>
            <a:r>
              <a:rPr lang="en-US" altLang="zh-CN" dirty="0"/>
              <a:t>( "C:\myfile.txt" )</a:t>
            </a:r>
            <a:endParaRPr lang="zh-CN" altLang="zh-CN" dirty="0"/>
          </a:p>
        </p:txBody>
      </p:sp>
    </p:spTree>
    <p:extLst>
      <p:ext uri="{BB962C8B-B14F-4D97-AF65-F5344CB8AC3E}">
        <p14:creationId xmlns:p14="http://schemas.microsoft.com/office/powerpoint/2010/main" val="14104079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StreamReader</a:t>
            </a:r>
            <a:r>
              <a:rPr lang="zh-CN" altLang="zh-CN" dirty="0"/>
              <a:t>类</a:t>
            </a:r>
          </a:p>
        </p:txBody>
      </p:sp>
      <p:sp>
        <p:nvSpPr>
          <p:cNvPr id="3" name="TextBox 2"/>
          <p:cNvSpPr txBox="1"/>
          <p:nvPr/>
        </p:nvSpPr>
        <p:spPr>
          <a:xfrm>
            <a:off x="723014" y="765544"/>
            <a:ext cx="9750056" cy="1400383"/>
          </a:xfrm>
          <a:prstGeom prst="rect">
            <a:avLst/>
          </a:prstGeom>
          <a:noFill/>
        </p:spPr>
        <p:txBody>
          <a:bodyPr wrap="square" rtlCol="0">
            <a:spAutoFit/>
          </a:bodyPr>
          <a:lstStyle/>
          <a:p>
            <a:pPr indent="446088" fontAlgn="ctr"/>
            <a:r>
              <a:rPr lang="en-US" altLang="zh-CN" dirty="0"/>
              <a:t>1</a:t>
            </a:r>
            <a:r>
              <a:rPr lang="zh-CN" altLang="zh-CN" dirty="0"/>
              <a:t>）</a:t>
            </a:r>
            <a:r>
              <a:rPr lang="en-US" altLang="zh-CN" dirty="0" err="1"/>
              <a:t>ReadLine</a:t>
            </a:r>
            <a:r>
              <a:rPr lang="zh-CN" altLang="zh-CN" dirty="0"/>
              <a:t>方法</a:t>
            </a:r>
          </a:p>
          <a:p>
            <a:pPr indent="446088" fontAlgn="ctr"/>
            <a:r>
              <a:rPr lang="en-US" altLang="zh-CN" dirty="0" err="1"/>
              <a:t>ReadLine</a:t>
            </a:r>
            <a:r>
              <a:rPr lang="en-US" altLang="zh-CN" dirty="0"/>
              <a:t> </a:t>
            </a:r>
            <a:r>
              <a:rPr lang="zh-CN" altLang="zh-CN" dirty="0"/>
              <a:t>方法从文件流中读取一行字符，并返回读取的字符串，若到达文件尾，则返回</a:t>
            </a:r>
            <a:r>
              <a:rPr lang="en-US" altLang="zh-CN" dirty="0"/>
              <a:t>Nothing</a:t>
            </a:r>
            <a:r>
              <a:rPr lang="zh-CN" altLang="zh-CN" dirty="0"/>
              <a:t>。</a:t>
            </a:r>
            <a:r>
              <a:rPr lang="en-US" altLang="zh-CN" dirty="0" err="1"/>
              <a:t>ReadLine</a:t>
            </a:r>
            <a:r>
              <a:rPr lang="zh-CN" altLang="zh-CN" dirty="0"/>
              <a:t>方法无参数。</a:t>
            </a:r>
          </a:p>
          <a:p>
            <a:pPr indent="446088" fontAlgn="ctr"/>
            <a:r>
              <a:rPr lang="zh-CN" altLang="zh-CN" dirty="0"/>
              <a:t>例如，创建一个可以读取</a:t>
            </a:r>
            <a:r>
              <a:rPr lang="en-US" altLang="zh-CN" dirty="0"/>
              <a:t>C</a:t>
            </a:r>
            <a:r>
              <a:rPr lang="zh-CN" altLang="zh-CN" dirty="0"/>
              <a:t>盘根文件夹中名为</a:t>
            </a:r>
            <a:r>
              <a:rPr lang="en-US" altLang="zh-CN" dirty="0"/>
              <a:t>myfile.txt</a:t>
            </a:r>
            <a:r>
              <a:rPr lang="zh-CN" altLang="zh-CN" dirty="0"/>
              <a:t>的文件内容的</a:t>
            </a:r>
            <a:r>
              <a:rPr lang="en-US" altLang="zh-CN" dirty="0" err="1"/>
              <a:t>StreamReader</a:t>
            </a:r>
            <a:r>
              <a:rPr lang="zh-CN" altLang="zh-CN" dirty="0"/>
              <a:t>对象，需先建立关于该文件的</a:t>
            </a:r>
            <a:r>
              <a:rPr lang="en-US" altLang="zh-CN" dirty="0" err="1"/>
              <a:t>FileStream</a:t>
            </a:r>
            <a:r>
              <a:rPr lang="zh-CN" altLang="zh-CN" dirty="0"/>
              <a:t>对象，方法如下</a:t>
            </a:r>
            <a:r>
              <a:rPr lang="zh-CN" altLang="zh-CN" dirty="0" smtClean="0"/>
              <a:t>：</a:t>
            </a:r>
            <a:endParaRPr lang="zh-CN" altLang="zh-CN" dirty="0"/>
          </a:p>
        </p:txBody>
      </p:sp>
      <p:sp>
        <p:nvSpPr>
          <p:cNvPr id="5" name="圆角矩形 4"/>
          <p:cNvSpPr/>
          <p:nvPr/>
        </p:nvSpPr>
        <p:spPr>
          <a:xfrm>
            <a:off x="1375329" y="2176233"/>
            <a:ext cx="8651173" cy="1998018"/>
          </a:xfrm>
          <a:prstGeom prst="roundRect">
            <a:avLst>
              <a:gd name="adj" fmla="val 7871"/>
            </a:avLst>
          </a:prstGeom>
          <a:solidFill>
            <a:schemeClr val="accent5">
              <a:lumMod val="40000"/>
              <a:lumOff val="60000"/>
            </a:schemeClr>
          </a:solidFill>
        </p:spPr>
        <p:txBody>
          <a:bodyPr wrap="square">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"C:\myfile.txt", </a:t>
            </a:r>
            <a:r>
              <a:rPr lang="en-US" altLang="zh-CN" dirty="0" err="1"/>
              <a:t>FileMode.Open</a:t>
            </a:r>
            <a:r>
              <a:rPr lang="en-US" altLang="zh-CN" dirty="0"/>
              <a:t>, </a:t>
            </a:r>
            <a:r>
              <a:rPr lang="en-US" altLang="zh-CN" dirty="0" err="1"/>
              <a:t>FileAccess.Read</a:t>
            </a:r>
            <a:r>
              <a:rPr lang="en-US" altLang="zh-CN" dirty="0"/>
              <a:t> </a:t>
            </a:r>
            <a:r>
              <a:rPr lang="en-US" altLang="zh-CN" dirty="0" smtClean="0"/>
              <a:t>)</a:t>
            </a:r>
            <a:endParaRPr lang="en-US" altLang="zh-CN" dirty="0"/>
          </a:p>
          <a:p>
            <a:r>
              <a:rPr lang="en-US" altLang="zh-CN" dirty="0" smtClean="0"/>
              <a:t>Dim </a:t>
            </a:r>
            <a:r>
              <a:rPr lang="en-US" altLang="zh-CN" dirty="0" err="1"/>
              <a:t>sr</a:t>
            </a:r>
            <a:r>
              <a:rPr lang="en-US" altLang="zh-CN" dirty="0"/>
              <a:t> As </a:t>
            </a:r>
            <a:r>
              <a:rPr lang="en-US" altLang="zh-CN" dirty="0" err="1"/>
              <a:t>StreamReader</a:t>
            </a:r>
            <a:endParaRPr lang="zh-CN" altLang="zh-CN" dirty="0"/>
          </a:p>
          <a:p>
            <a:r>
              <a:rPr lang="en-US" altLang="zh-CN" dirty="0" err="1"/>
              <a:t>sr</a:t>
            </a:r>
            <a:r>
              <a:rPr lang="en-US" altLang="zh-CN" dirty="0"/>
              <a:t> = New </a:t>
            </a:r>
            <a:r>
              <a:rPr lang="en-US" altLang="zh-CN" dirty="0" err="1"/>
              <a:t>StreamReader</a:t>
            </a:r>
            <a:r>
              <a:rPr lang="en-US" altLang="zh-CN" dirty="0"/>
              <a:t>(</a:t>
            </a:r>
            <a:r>
              <a:rPr lang="en-US" altLang="zh-CN" dirty="0" err="1"/>
              <a:t>fstream</a:t>
            </a:r>
            <a:r>
              <a:rPr lang="en-US" altLang="zh-CN" dirty="0"/>
              <a:t>)</a:t>
            </a:r>
            <a:endParaRPr lang="zh-CN" altLang="zh-CN" dirty="0"/>
          </a:p>
          <a:p>
            <a:r>
              <a:rPr lang="en-US" altLang="zh-CN" dirty="0"/>
              <a:t>Dim </a:t>
            </a:r>
            <a:r>
              <a:rPr lang="en-US" altLang="zh-CN" dirty="0" err="1"/>
              <a:t>strLine</a:t>
            </a:r>
            <a:r>
              <a:rPr lang="en-US" altLang="zh-CN" dirty="0"/>
              <a:t> As String</a:t>
            </a:r>
            <a:endParaRPr lang="zh-CN" altLang="zh-CN" dirty="0"/>
          </a:p>
          <a:p>
            <a:r>
              <a:rPr lang="en-US" altLang="zh-CN" dirty="0"/>
              <a:t>Dim </a:t>
            </a:r>
            <a:r>
              <a:rPr lang="en-US" altLang="zh-CN" dirty="0" err="1"/>
              <a:t>strAll</a:t>
            </a:r>
            <a:r>
              <a:rPr lang="en-US" altLang="zh-CN" dirty="0"/>
              <a:t> As String</a:t>
            </a:r>
            <a:endParaRPr lang="zh-CN" altLang="zh-CN" dirty="0"/>
          </a:p>
          <a:p>
            <a:r>
              <a:rPr lang="en-US" altLang="zh-CN" dirty="0" err="1"/>
              <a:t>strLine</a:t>
            </a:r>
            <a:r>
              <a:rPr lang="en-US" altLang="zh-CN" dirty="0"/>
              <a:t> = </a:t>
            </a:r>
            <a:r>
              <a:rPr lang="en-US" altLang="zh-CN" dirty="0" err="1"/>
              <a:t>sr.ReadLine</a:t>
            </a:r>
            <a:r>
              <a:rPr lang="en-US" altLang="zh-CN" dirty="0"/>
              <a:t>()			' </a:t>
            </a:r>
            <a:r>
              <a:rPr lang="zh-CN" altLang="zh-CN" dirty="0"/>
              <a:t>读取文件的第一行</a:t>
            </a:r>
          </a:p>
          <a:p>
            <a:r>
              <a:rPr lang="en-US" altLang="zh-CN" dirty="0" err="1"/>
              <a:t>strAll</a:t>
            </a:r>
            <a:r>
              <a:rPr lang="en-US" altLang="zh-CN" dirty="0"/>
              <a:t> = </a:t>
            </a:r>
            <a:r>
              <a:rPr lang="en-US" altLang="zh-CN" dirty="0" err="1"/>
              <a:t>sr.ReadToEnd</a:t>
            </a:r>
            <a:r>
              <a:rPr lang="en-US" altLang="zh-CN" dirty="0"/>
              <a:t>()			' </a:t>
            </a:r>
            <a:r>
              <a:rPr lang="zh-CN" altLang="zh-CN" dirty="0"/>
              <a:t>读取文件的全部内容</a:t>
            </a:r>
          </a:p>
        </p:txBody>
      </p:sp>
      <p:sp>
        <p:nvSpPr>
          <p:cNvPr id="6" name="TextBox 5"/>
          <p:cNvSpPr txBox="1"/>
          <p:nvPr/>
        </p:nvSpPr>
        <p:spPr>
          <a:xfrm>
            <a:off x="839972" y="4455042"/>
            <a:ext cx="9813851" cy="877163"/>
          </a:xfrm>
          <a:prstGeom prst="rect">
            <a:avLst/>
          </a:prstGeom>
          <a:noFill/>
        </p:spPr>
        <p:txBody>
          <a:bodyPr wrap="square" rtlCol="0">
            <a:spAutoFit/>
          </a:bodyPr>
          <a:lstStyle/>
          <a:p>
            <a:pPr indent="446088" fontAlgn="ctr"/>
            <a:r>
              <a:rPr lang="en-US" altLang="zh-CN" dirty="0"/>
              <a:t>2</a:t>
            </a:r>
            <a:r>
              <a:rPr lang="zh-CN" altLang="zh-CN" dirty="0"/>
              <a:t>）</a:t>
            </a:r>
            <a:r>
              <a:rPr lang="en-US" altLang="zh-CN" dirty="0" err="1"/>
              <a:t>ReadToEnd</a:t>
            </a:r>
            <a:r>
              <a:rPr lang="zh-CN" altLang="zh-CN" dirty="0"/>
              <a:t>方法</a:t>
            </a:r>
          </a:p>
          <a:p>
            <a:pPr indent="446088" fontAlgn="ctr"/>
            <a:r>
              <a:rPr lang="en-US" altLang="zh-CN" dirty="0" err="1"/>
              <a:t>ReadToEnd</a:t>
            </a:r>
            <a:r>
              <a:rPr lang="zh-CN" altLang="zh-CN" dirty="0"/>
              <a:t>方法读取从文件流当前位置到末尾的全部字符，并返回读取的字符串。</a:t>
            </a:r>
            <a:r>
              <a:rPr lang="en-US" altLang="zh-CN" dirty="0" err="1"/>
              <a:t>ReadToEnd</a:t>
            </a:r>
            <a:r>
              <a:rPr lang="zh-CN" altLang="zh-CN" dirty="0"/>
              <a:t>方法无参数</a:t>
            </a:r>
            <a:r>
              <a:rPr lang="zh-CN" altLang="zh-CN" dirty="0" smtClean="0"/>
              <a:t>。</a:t>
            </a:r>
            <a:endParaRPr lang="zh-CN" altLang="zh-CN" dirty="0"/>
          </a:p>
        </p:txBody>
      </p:sp>
    </p:spTree>
    <p:extLst>
      <p:ext uri="{BB962C8B-B14F-4D97-AF65-F5344CB8AC3E}">
        <p14:creationId xmlns:p14="http://schemas.microsoft.com/office/powerpoint/2010/main" val="23534880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StreamReader</a:t>
            </a:r>
            <a:r>
              <a:rPr lang="zh-CN" altLang="zh-CN" dirty="0"/>
              <a:t>类</a:t>
            </a:r>
          </a:p>
        </p:txBody>
      </p:sp>
      <p:sp>
        <p:nvSpPr>
          <p:cNvPr id="3" name="TextBox 2"/>
          <p:cNvSpPr txBox="1"/>
          <p:nvPr/>
        </p:nvSpPr>
        <p:spPr>
          <a:xfrm>
            <a:off x="946298" y="808074"/>
            <a:ext cx="9431079" cy="877163"/>
          </a:xfrm>
          <a:prstGeom prst="rect">
            <a:avLst/>
          </a:prstGeom>
          <a:noFill/>
        </p:spPr>
        <p:txBody>
          <a:bodyPr wrap="square" rtlCol="0">
            <a:spAutoFit/>
          </a:bodyPr>
          <a:lstStyle/>
          <a:p>
            <a:pPr indent="446088" fontAlgn="ctr"/>
            <a:r>
              <a:rPr lang="en-US" altLang="zh-CN" dirty="0"/>
              <a:t>3</a:t>
            </a:r>
            <a:r>
              <a:rPr lang="zh-CN" altLang="zh-CN" dirty="0"/>
              <a:t>）</a:t>
            </a:r>
            <a:r>
              <a:rPr lang="en-US" altLang="zh-CN" dirty="0"/>
              <a:t>Read</a:t>
            </a:r>
            <a:r>
              <a:rPr lang="zh-CN" altLang="zh-CN" dirty="0"/>
              <a:t>方法</a:t>
            </a:r>
          </a:p>
          <a:p>
            <a:pPr indent="446088" fontAlgn="ctr"/>
            <a:r>
              <a:rPr lang="en-US" altLang="zh-CN" dirty="0"/>
              <a:t>Read</a:t>
            </a:r>
            <a:r>
              <a:rPr lang="zh-CN" altLang="zh-CN" dirty="0"/>
              <a:t>方法从文件当前位置读取下一个字符或下一组字符，若成功，则返回大于</a:t>
            </a:r>
            <a:r>
              <a:rPr lang="en-US" altLang="zh-CN" dirty="0"/>
              <a:t>0</a:t>
            </a:r>
            <a:r>
              <a:rPr lang="zh-CN" altLang="zh-CN" dirty="0"/>
              <a:t>的整数；若到达文件尾，返回</a:t>
            </a:r>
            <a:r>
              <a:rPr lang="en-US" altLang="zh-CN" dirty="0"/>
              <a:t>0</a:t>
            </a:r>
            <a:r>
              <a:rPr lang="zh-CN" altLang="zh-CN" dirty="0"/>
              <a:t>，若试图读文件尾后的下一个字符，返回</a:t>
            </a:r>
            <a:r>
              <a:rPr lang="en-US" altLang="zh-CN" dirty="0"/>
              <a:t>-1</a:t>
            </a:r>
            <a:r>
              <a:rPr lang="zh-CN" altLang="zh-CN" dirty="0"/>
              <a:t>。调用的语法格式如下</a:t>
            </a:r>
            <a:r>
              <a:rPr lang="zh-CN" altLang="zh-CN" dirty="0" smtClean="0"/>
              <a:t>：</a:t>
            </a:r>
            <a:endParaRPr lang="zh-CN" altLang="zh-CN" dirty="0"/>
          </a:p>
        </p:txBody>
      </p:sp>
      <p:sp>
        <p:nvSpPr>
          <p:cNvPr id="4" name="圆角矩形 3"/>
          <p:cNvSpPr/>
          <p:nvPr/>
        </p:nvSpPr>
        <p:spPr>
          <a:xfrm>
            <a:off x="1538391" y="1685237"/>
            <a:ext cx="8424315" cy="391597"/>
          </a:xfrm>
          <a:prstGeom prst="roundRect">
            <a:avLst/>
          </a:prstGeom>
          <a:solidFill>
            <a:schemeClr val="accent5">
              <a:lumMod val="40000"/>
              <a:lumOff val="60000"/>
            </a:schemeClr>
          </a:solidFill>
        </p:spPr>
        <p:txBody>
          <a:bodyPr wrap="square">
            <a:spAutoFit/>
          </a:bodyPr>
          <a:lstStyle/>
          <a:p>
            <a:r>
              <a:rPr lang="en-US" altLang="zh-CN" dirty="0" err="1"/>
              <a:t>StreamReader.Read</a:t>
            </a:r>
            <a:r>
              <a:rPr lang="en-US" altLang="zh-CN" dirty="0"/>
              <a:t>(Chars, </a:t>
            </a:r>
            <a:r>
              <a:rPr lang="en-US" altLang="zh-CN" dirty="0" err="1"/>
              <a:t>Startindex</a:t>
            </a:r>
            <a:r>
              <a:rPr lang="en-US" altLang="zh-CN" dirty="0"/>
              <a:t>, Count )	</a:t>
            </a:r>
            <a:endParaRPr lang="zh-CN" altLang="en-US" dirty="0"/>
          </a:p>
        </p:txBody>
      </p:sp>
      <p:sp>
        <p:nvSpPr>
          <p:cNvPr id="5" name="矩形 4"/>
          <p:cNvSpPr/>
          <p:nvPr/>
        </p:nvSpPr>
        <p:spPr>
          <a:xfrm>
            <a:off x="1474593" y="2226972"/>
            <a:ext cx="8562539" cy="1661993"/>
          </a:xfrm>
          <a:prstGeom prst="rect">
            <a:avLst/>
          </a:prstGeom>
        </p:spPr>
        <p:txBody>
          <a:bodyPr wrap="square">
            <a:spAutoFit/>
          </a:bodyPr>
          <a:lstStyle/>
          <a:p>
            <a:pPr fontAlgn="ctr"/>
            <a:r>
              <a:rPr lang="zh-CN" altLang="zh-CN" dirty="0"/>
              <a:t>其中：</a:t>
            </a:r>
          </a:p>
          <a:p>
            <a:pPr fontAlgn="ctr"/>
            <a:r>
              <a:rPr lang="zh-CN" altLang="zh-CN" dirty="0"/>
              <a:t>（</a:t>
            </a:r>
            <a:r>
              <a:rPr lang="en-US" altLang="zh-CN" dirty="0"/>
              <a:t>1</a:t>
            </a:r>
            <a:r>
              <a:rPr lang="zh-CN" altLang="zh-CN" dirty="0"/>
              <a:t>）</a:t>
            </a:r>
            <a:r>
              <a:rPr lang="en-US" altLang="zh-CN" dirty="0"/>
              <a:t>Chars</a:t>
            </a:r>
            <a:r>
              <a:rPr lang="zh-CN" altLang="zh-CN" dirty="0"/>
              <a:t>，</a:t>
            </a:r>
            <a:r>
              <a:rPr lang="en-US" altLang="zh-CN" dirty="0"/>
              <a:t>Char</a:t>
            </a:r>
            <a:r>
              <a:rPr lang="zh-CN" altLang="zh-CN" dirty="0"/>
              <a:t>类型数组，存放读取的字符。</a:t>
            </a:r>
          </a:p>
          <a:p>
            <a:pPr fontAlgn="ctr"/>
            <a:r>
              <a:rPr lang="zh-CN" altLang="zh-CN" dirty="0"/>
              <a:t>（</a:t>
            </a:r>
            <a:r>
              <a:rPr lang="en-US" altLang="zh-CN" dirty="0"/>
              <a:t>2</a:t>
            </a:r>
            <a:r>
              <a:rPr lang="zh-CN" altLang="zh-CN" dirty="0"/>
              <a:t>）</a:t>
            </a:r>
            <a:r>
              <a:rPr lang="en-US" altLang="zh-CN" dirty="0" err="1"/>
              <a:t>Startindex</a:t>
            </a:r>
            <a:r>
              <a:rPr lang="zh-CN" altLang="zh-CN" dirty="0"/>
              <a:t>，</a:t>
            </a:r>
            <a:r>
              <a:rPr lang="en-US" altLang="zh-CN" dirty="0"/>
              <a:t>Integer</a:t>
            </a:r>
            <a:r>
              <a:rPr lang="zh-CN" altLang="zh-CN" dirty="0"/>
              <a:t>类型，数组起始存放位置的下标。</a:t>
            </a:r>
          </a:p>
          <a:p>
            <a:pPr fontAlgn="ctr"/>
            <a:r>
              <a:rPr lang="zh-CN" altLang="zh-CN" dirty="0"/>
              <a:t>（</a:t>
            </a:r>
            <a:r>
              <a:rPr lang="en-US" altLang="zh-CN" dirty="0"/>
              <a:t>3</a:t>
            </a:r>
            <a:r>
              <a:rPr lang="zh-CN" altLang="zh-CN" dirty="0"/>
              <a:t>）</a:t>
            </a:r>
            <a:r>
              <a:rPr lang="en-US" altLang="zh-CN" dirty="0"/>
              <a:t>Count</a:t>
            </a:r>
            <a:r>
              <a:rPr lang="zh-CN" altLang="zh-CN" dirty="0"/>
              <a:t>，</a:t>
            </a:r>
            <a:r>
              <a:rPr lang="en-US" altLang="zh-CN" dirty="0"/>
              <a:t>Integer</a:t>
            </a:r>
            <a:r>
              <a:rPr lang="zh-CN" altLang="zh-CN" dirty="0"/>
              <a:t>类型，从文件当前位置处读取的字符数量。</a:t>
            </a:r>
          </a:p>
          <a:p>
            <a:pPr fontAlgn="ctr"/>
            <a:r>
              <a:rPr lang="en-US" altLang="zh-CN" dirty="0"/>
              <a:t>4</a:t>
            </a:r>
            <a:r>
              <a:rPr lang="zh-CN" altLang="zh-CN" dirty="0"/>
              <a:t>）</a:t>
            </a:r>
            <a:r>
              <a:rPr lang="en-US" altLang="zh-CN" dirty="0"/>
              <a:t>Close</a:t>
            </a:r>
            <a:r>
              <a:rPr lang="zh-CN" altLang="zh-CN" dirty="0" smtClean="0"/>
              <a:t>方法</a:t>
            </a:r>
            <a:endParaRPr lang="en-US" altLang="zh-CN" dirty="0" smtClean="0"/>
          </a:p>
          <a:p>
            <a:pPr fontAlgn="ctr"/>
            <a:r>
              <a:rPr lang="en-US" altLang="zh-CN" dirty="0"/>
              <a:t>Close</a:t>
            </a:r>
            <a:r>
              <a:rPr lang="zh-CN" altLang="zh-CN" dirty="0"/>
              <a:t>方法关闭当前的</a:t>
            </a:r>
            <a:r>
              <a:rPr lang="en-US" altLang="zh-CN" dirty="0" err="1"/>
              <a:t>StreamReader</a:t>
            </a:r>
            <a:r>
              <a:rPr lang="zh-CN" altLang="zh-CN" dirty="0"/>
              <a:t>实例并释放关联的资源。</a:t>
            </a:r>
            <a:r>
              <a:rPr lang="en-US" altLang="zh-CN" dirty="0"/>
              <a:t>Close</a:t>
            </a:r>
            <a:r>
              <a:rPr lang="zh-CN" altLang="zh-CN" dirty="0"/>
              <a:t>方法无参数</a:t>
            </a:r>
            <a:r>
              <a:rPr lang="zh-CN" altLang="zh-CN" dirty="0" smtClean="0"/>
              <a:t>。</a:t>
            </a:r>
            <a:endParaRPr lang="zh-CN" altLang="zh-CN" dirty="0"/>
          </a:p>
        </p:txBody>
      </p:sp>
    </p:spTree>
    <p:extLst>
      <p:ext uri="{BB962C8B-B14F-4D97-AF65-F5344CB8AC3E}">
        <p14:creationId xmlns:p14="http://schemas.microsoft.com/office/powerpoint/2010/main" val="2674397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a:t>
            </a:r>
            <a:r>
              <a:rPr lang="en-US" altLang="zh-CN" dirty="0" err="1"/>
              <a:t>StreamWriter</a:t>
            </a:r>
            <a:r>
              <a:rPr lang="zh-CN" altLang="zh-CN" dirty="0"/>
              <a:t>类</a:t>
            </a:r>
          </a:p>
        </p:txBody>
      </p:sp>
      <p:sp>
        <p:nvSpPr>
          <p:cNvPr id="3" name="TextBox 2"/>
          <p:cNvSpPr txBox="1"/>
          <p:nvPr/>
        </p:nvSpPr>
        <p:spPr>
          <a:xfrm>
            <a:off x="914400" y="861237"/>
            <a:ext cx="9760688" cy="615553"/>
          </a:xfrm>
          <a:prstGeom prst="rect">
            <a:avLst/>
          </a:prstGeom>
          <a:noFill/>
        </p:spPr>
        <p:txBody>
          <a:bodyPr wrap="square" rtlCol="0">
            <a:spAutoFit/>
          </a:bodyPr>
          <a:lstStyle/>
          <a:p>
            <a:pPr indent="446088"/>
            <a:r>
              <a:rPr lang="zh-CN" altLang="zh-CN" dirty="0"/>
              <a:t>要进行文本文件的写操作，需要创建一个关于文件的</a:t>
            </a:r>
            <a:r>
              <a:rPr lang="en-US" altLang="zh-CN" dirty="0" err="1"/>
              <a:t>StreamWriter</a:t>
            </a:r>
            <a:r>
              <a:rPr lang="zh-CN" altLang="zh-CN" dirty="0"/>
              <a:t>对象。用</a:t>
            </a:r>
            <a:r>
              <a:rPr lang="en-US" altLang="zh-CN" dirty="0" err="1"/>
              <a:t>StreamWriter</a:t>
            </a:r>
            <a:r>
              <a:rPr lang="zh-CN" altLang="zh-CN" dirty="0"/>
              <a:t>类创建</a:t>
            </a:r>
            <a:r>
              <a:rPr lang="en-US" altLang="zh-CN" dirty="0" err="1"/>
              <a:t>StreamWriter</a:t>
            </a:r>
            <a:r>
              <a:rPr lang="zh-CN" altLang="zh-CN" dirty="0"/>
              <a:t>流对象的方法的语法格式如下</a:t>
            </a:r>
            <a:r>
              <a:rPr lang="zh-CN" altLang="zh-CN" dirty="0" smtClean="0"/>
              <a:t>：</a:t>
            </a:r>
            <a:endParaRPr lang="zh-CN" altLang="zh-CN" dirty="0"/>
          </a:p>
        </p:txBody>
      </p:sp>
      <p:sp>
        <p:nvSpPr>
          <p:cNvPr id="4" name="圆角矩形 3"/>
          <p:cNvSpPr/>
          <p:nvPr/>
        </p:nvSpPr>
        <p:spPr>
          <a:xfrm>
            <a:off x="1552354" y="1502387"/>
            <a:ext cx="8633638" cy="681038"/>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 As New </a:t>
            </a:r>
            <a:r>
              <a:rPr lang="en-US" altLang="zh-CN" dirty="0" err="1"/>
              <a:t>StreamWriter</a:t>
            </a:r>
            <a:r>
              <a:rPr lang="en-US" altLang="zh-CN" dirty="0"/>
              <a:t>( FS, Encoding, </a:t>
            </a:r>
            <a:r>
              <a:rPr lang="en-US" altLang="zh-CN" dirty="0" err="1"/>
              <a:t>Buffersize</a:t>
            </a:r>
            <a:r>
              <a:rPr lang="en-US" altLang="zh-CN" dirty="0"/>
              <a:t>)</a:t>
            </a:r>
            <a:endParaRPr lang="zh-CN" altLang="zh-CN" dirty="0"/>
          </a:p>
          <a:p>
            <a:r>
              <a:rPr lang="en-US" altLang="zh-CN" dirty="0"/>
              <a:t>Dim </a:t>
            </a:r>
            <a:r>
              <a:rPr lang="zh-CN" altLang="zh-CN" dirty="0"/>
              <a:t>对象名</a:t>
            </a:r>
            <a:r>
              <a:rPr lang="en-US" altLang="zh-CN" dirty="0"/>
              <a:t> As New </a:t>
            </a:r>
            <a:r>
              <a:rPr lang="en-US" altLang="zh-CN" dirty="0" err="1"/>
              <a:t>StreamWriter</a:t>
            </a:r>
            <a:r>
              <a:rPr lang="en-US" altLang="zh-CN" dirty="0"/>
              <a:t>( Path, Append, Encoding, </a:t>
            </a:r>
            <a:r>
              <a:rPr lang="en-US" altLang="zh-CN" dirty="0" err="1"/>
              <a:t>Buffersize</a:t>
            </a:r>
            <a:r>
              <a:rPr lang="en-US" altLang="zh-CN" dirty="0"/>
              <a:t>)</a:t>
            </a:r>
            <a:endParaRPr lang="zh-CN" altLang="zh-CN" dirty="0"/>
          </a:p>
        </p:txBody>
      </p:sp>
      <p:sp>
        <p:nvSpPr>
          <p:cNvPr id="5" name="TextBox 4"/>
          <p:cNvSpPr txBox="1"/>
          <p:nvPr/>
        </p:nvSpPr>
        <p:spPr>
          <a:xfrm>
            <a:off x="1552354" y="2317898"/>
            <a:ext cx="9027041" cy="1923604"/>
          </a:xfrm>
          <a:prstGeom prst="rect">
            <a:avLst/>
          </a:prstGeom>
          <a:noFill/>
        </p:spPr>
        <p:txBody>
          <a:bodyPr wrap="square" rtlCol="0">
            <a:spAutoFit/>
          </a:bodyPr>
          <a:lstStyle/>
          <a:p>
            <a:pPr fontAlgn="ctr"/>
            <a:r>
              <a:rPr lang="zh-CN" altLang="zh-CN" dirty="0"/>
              <a:t>其中：</a:t>
            </a:r>
          </a:p>
          <a:p>
            <a:pPr fontAlgn="ctr"/>
            <a:r>
              <a:rPr lang="zh-CN" altLang="zh-CN" dirty="0"/>
              <a:t>（</a:t>
            </a:r>
            <a:r>
              <a:rPr lang="en-US" altLang="zh-CN" dirty="0"/>
              <a:t>1</a:t>
            </a:r>
            <a:r>
              <a:rPr lang="zh-CN" altLang="zh-CN" dirty="0"/>
              <a:t>）对象名，创建的</a:t>
            </a:r>
            <a:r>
              <a:rPr lang="en-US" altLang="zh-CN" dirty="0" err="1"/>
              <a:t>StreamWriter</a:t>
            </a:r>
            <a:r>
              <a:rPr lang="zh-CN" altLang="zh-CN" dirty="0"/>
              <a:t>对象的变量名。</a:t>
            </a:r>
          </a:p>
          <a:p>
            <a:pPr fontAlgn="ctr"/>
            <a:r>
              <a:rPr lang="zh-CN" altLang="zh-CN" dirty="0"/>
              <a:t>（</a:t>
            </a:r>
            <a:r>
              <a:rPr lang="en-US" altLang="zh-CN" dirty="0"/>
              <a:t>2</a:t>
            </a:r>
            <a:r>
              <a:rPr lang="zh-CN" altLang="zh-CN" dirty="0"/>
              <a:t>）</a:t>
            </a:r>
            <a:r>
              <a:rPr lang="en-US" altLang="zh-CN" dirty="0"/>
              <a:t>FS</a:t>
            </a:r>
            <a:r>
              <a:rPr lang="zh-CN" altLang="zh-CN" dirty="0"/>
              <a:t>，</a:t>
            </a:r>
            <a:r>
              <a:rPr lang="en-US" altLang="zh-CN" dirty="0" err="1"/>
              <a:t>FileStream</a:t>
            </a:r>
            <a:r>
              <a:rPr lang="zh-CN" altLang="zh-CN" dirty="0"/>
              <a:t>对象名，代表要进行写操作的文件</a:t>
            </a:r>
            <a:r>
              <a:rPr lang="en-US" altLang="zh-CN" dirty="0" err="1"/>
              <a:t>FileStream</a:t>
            </a:r>
            <a:r>
              <a:rPr lang="zh-CN" altLang="zh-CN" dirty="0"/>
              <a:t>对象。</a:t>
            </a:r>
          </a:p>
          <a:p>
            <a:pPr fontAlgn="ctr"/>
            <a:r>
              <a:rPr lang="zh-CN" altLang="zh-CN" dirty="0"/>
              <a:t>（</a:t>
            </a:r>
            <a:r>
              <a:rPr lang="en-US" altLang="zh-CN" dirty="0"/>
              <a:t>3</a:t>
            </a:r>
            <a:r>
              <a:rPr lang="zh-CN" altLang="zh-CN" dirty="0"/>
              <a:t>）</a:t>
            </a:r>
            <a:r>
              <a:rPr lang="en-US" altLang="zh-CN" dirty="0"/>
              <a:t>Path</a:t>
            </a:r>
            <a:r>
              <a:rPr lang="zh-CN" altLang="zh-CN" dirty="0"/>
              <a:t>，</a:t>
            </a:r>
            <a:r>
              <a:rPr lang="en-US" altLang="zh-CN" dirty="0"/>
              <a:t>String</a:t>
            </a:r>
            <a:r>
              <a:rPr lang="zh-CN" altLang="zh-CN" dirty="0"/>
              <a:t>类型，代表要写入文件的完整路径，绝对路径和相对路径均可。</a:t>
            </a:r>
          </a:p>
          <a:p>
            <a:pPr fontAlgn="ctr"/>
            <a:r>
              <a:rPr lang="zh-CN" altLang="zh-CN" dirty="0"/>
              <a:t>（</a:t>
            </a:r>
            <a:r>
              <a:rPr lang="en-US" altLang="zh-CN" dirty="0"/>
              <a:t>4</a:t>
            </a:r>
            <a:r>
              <a:rPr lang="zh-CN" altLang="zh-CN" dirty="0"/>
              <a:t>）</a:t>
            </a:r>
            <a:r>
              <a:rPr lang="en-US" altLang="zh-CN" dirty="0"/>
              <a:t>Encoding</a:t>
            </a:r>
            <a:r>
              <a:rPr lang="zh-CN" altLang="zh-CN" dirty="0"/>
              <a:t>，可选项，枚举类型，指定文件的编码方式，默认为</a:t>
            </a:r>
            <a:r>
              <a:rPr lang="en-US" altLang="zh-CN" dirty="0"/>
              <a:t>UTF-8</a:t>
            </a:r>
            <a:r>
              <a:rPr lang="zh-CN" altLang="zh-CN" dirty="0"/>
              <a:t>。</a:t>
            </a:r>
          </a:p>
          <a:p>
            <a:pPr fontAlgn="ctr"/>
            <a:r>
              <a:rPr lang="zh-CN" altLang="zh-CN" dirty="0"/>
              <a:t>（</a:t>
            </a:r>
            <a:r>
              <a:rPr lang="en-US" altLang="zh-CN" dirty="0"/>
              <a:t>5</a:t>
            </a:r>
            <a:r>
              <a:rPr lang="zh-CN" altLang="zh-CN" dirty="0"/>
              <a:t>）</a:t>
            </a:r>
            <a:r>
              <a:rPr lang="en-US" altLang="zh-CN" dirty="0" err="1"/>
              <a:t>Buffersize</a:t>
            </a:r>
            <a:r>
              <a:rPr lang="zh-CN" altLang="zh-CN" dirty="0"/>
              <a:t>，可选项，</a:t>
            </a:r>
            <a:r>
              <a:rPr lang="en-US" altLang="zh-CN" dirty="0"/>
              <a:t>Integer</a:t>
            </a:r>
            <a:r>
              <a:rPr lang="zh-CN" altLang="zh-CN" dirty="0"/>
              <a:t>类型，指定缓冲区的大小。</a:t>
            </a:r>
          </a:p>
          <a:p>
            <a:r>
              <a:rPr lang="zh-CN" altLang="zh-CN" dirty="0"/>
              <a:t>（</a:t>
            </a:r>
            <a:r>
              <a:rPr lang="en-US" altLang="zh-CN" dirty="0"/>
              <a:t>6</a:t>
            </a:r>
            <a:r>
              <a:rPr lang="zh-CN" altLang="zh-CN" dirty="0"/>
              <a:t>）</a:t>
            </a:r>
            <a:r>
              <a:rPr lang="en-US" altLang="zh-CN" dirty="0"/>
              <a:t>Append</a:t>
            </a:r>
            <a:r>
              <a:rPr lang="zh-CN" altLang="zh-CN" dirty="0"/>
              <a:t>，可选项，</a:t>
            </a:r>
            <a:r>
              <a:rPr lang="en-US" altLang="zh-CN" dirty="0"/>
              <a:t>Boolean</a:t>
            </a:r>
            <a:r>
              <a:rPr lang="zh-CN" altLang="zh-CN" dirty="0"/>
              <a:t>类型，默认为</a:t>
            </a:r>
            <a:r>
              <a:rPr lang="en-US" altLang="zh-CN" dirty="0"/>
              <a:t>False</a:t>
            </a:r>
            <a:r>
              <a:rPr lang="zh-CN" altLang="zh-CN" dirty="0"/>
              <a:t>，确定是否将数据追加到文件中。</a:t>
            </a:r>
            <a:endParaRPr lang="zh-CN" altLang="en-US" dirty="0"/>
          </a:p>
        </p:txBody>
      </p:sp>
    </p:spTree>
    <p:extLst>
      <p:ext uri="{BB962C8B-B14F-4D97-AF65-F5344CB8AC3E}">
        <p14:creationId xmlns:p14="http://schemas.microsoft.com/office/powerpoint/2010/main" val="101976141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01</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44433" y="2708807"/>
            <a:ext cx="1785708"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a:t>文件夹操作</a:t>
            </a:r>
            <a:endParaRPr lang="zh-CN" altLang="en-US" dirty="0"/>
          </a:p>
        </p:txBody>
      </p:sp>
      <p:cxnSp>
        <p:nvCxnSpPr>
          <p:cNvPr id="11" name="直接连接符 10"/>
          <p:cNvCxnSpPr/>
          <p:nvPr/>
        </p:nvCxnSpPr>
        <p:spPr>
          <a:xfrm>
            <a:off x="5305465" y="3195254"/>
            <a:ext cx="2105960"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505160" y="3319869"/>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a:t>
            </a:r>
            <a:r>
              <a:rPr lang="en-US" altLang="zh-CN" dirty="0">
                <a:solidFill>
                  <a:schemeClr val="tx1"/>
                </a:solidFill>
              </a:rPr>
              <a:t>Directory</a:t>
            </a:r>
            <a:r>
              <a:rPr lang="zh-CN" altLang="zh-CN" dirty="0">
                <a:solidFill>
                  <a:schemeClr val="tx1"/>
                </a:solidFill>
              </a:rPr>
              <a:t>类</a:t>
            </a:r>
          </a:p>
        </p:txBody>
      </p:sp>
      <p:sp>
        <p:nvSpPr>
          <p:cNvPr id="23" name="文本占位符 5"/>
          <p:cNvSpPr txBox="1">
            <a:spLocks/>
          </p:cNvSpPr>
          <p:nvPr/>
        </p:nvSpPr>
        <p:spPr>
          <a:xfrm>
            <a:off x="5505160" y="3743125"/>
            <a:ext cx="1724981"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a:t>
            </a:r>
            <a:r>
              <a:rPr lang="en-US" altLang="zh-CN" dirty="0" err="1">
                <a:solidFill>
                  <a:schemeClr val="tx1"/>
                </a:solidFill>
              </a:rPr>
              <a:t>DirectoryInfo</a:t>
            </a:r>
            <a:r>
              <a:rPr lang="zh-CN" altLang="zh-CN" dirty="0">
                <a:solidFill>
                  <a:schemeClr val="tx1"/>
                </a:solidFill>
              </a:rPr>
              <a:t>类</a:t>
            </a:r>
          </a:p>
        </p:txBody>
      </p:sp>
    </p:spTree>
    <p:extLst>
      <p:ext uri="{BB962C8B-B14F-4D97-AF65-F5344CB8AC3E}">
        <p14:creationId xmlns:p14="http://schemas.microsoft.com/office/powerpoint/2010/main" val="276451265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a:t>
            </a:r>
            <a:r>
              <a:rPr lang="en-US" altLang="zh-CN" dirty="0" err="1"/>
              <a:t>StreamWriter</a:t>
            </a:r>
            <a:r>
              <a:rPr lang="zh-CN" altLang="zh-CN" dirty="0"/>
              <a:t>类</a:t>
            </a:r>
          </a:p>
        </p:txBody>
      </p:sp>
      <p:sp>
        <p:nvSpPr>
          <p:cNvPr id="3" name="矩形 2"/>
          <p:cNvSpPr/>
          <p:nvPr/>
        </p:nvSpPr>
        <p:spPr>
          <a:xfrm>
            <a:off x="939394" y="833117"/>
            <a:ext cx="9321025" cy="615553"/>
          </a:xfrm>
          <a:prstGeom prst="rect">
            <a:avLst/>
          </a:prstGeom>
        </p:spPr>
        <p:txBody>
          <a:bodyPr wrap="square">
            <a:spAutoFit/>
          </a:bodyPr>
          <a:lstStyle/>
          <a:p>
            <a:pPr indent="446088" fontAlgn="ctr"/>
            <a:r>
              <a:rPr lang="zh-CN" altLang="zh-CN" dirty="0"/>
              <a:t>例如，创建一个可以向</a:t>
            </a:r>
            <a:r>
              <a:rPr lang="en-US" altLang="zh-CN" dirty="0"/>
              <a:t>C</a:t>
            </a:r>
            <a:r>
              <a:rPr lang="zh-CN" altLang="zh-CN" dirty="0"/>
              <a:t>盘根文件夹中名为</a:t>
            </a:r>
            <a:r>
              <a:rPr lang="en-US" altLang="zh-CN" dirty="0"/>
              <a:t>myfile.txt</a:t>
            </a:r>
            <a:r>
              <a:rPr lang="zh-CN" altLang="zh-CN" dirty="0"/>
              <a:t>的文本文件写入内容的</a:t>
            </a:r>
            <a:r>
              <a:rPr lang="en-US" altLang="zh-CN" dirty="0" err="1"/>
              <a:t>StreamWriter</a:t>
            </a:r>
            <a:r>
              <a:rPr lang="zh-CN" altLang="zh-CN" dirty="0"/>
              <a:t>对象，使用默认</a:t>
            </a:r>
            <a:r>
              <a:rPr lang="en-US" altLang="zh-CN" dirty="0"/>
              <a:t>UTF-8</a:t>
            </a:r>
            <a:r>
              <a:rPr lang="zh-CN" altLang="zh-CN" dirty="0"/>
              <a:t>编码格式，方法如下：</a:t>
            </a:r>
          </a:p>
        </p:txBody>
      </p:sp>
      <p:sp>
        <p:nvSpPr>
          <p:cNvPr id="4" name="TextBox 3"/>
          <p:cNvSpPr txBox="1"/>
          <p:nvPr/>
        </p:nvSpPr>
        <p:spPr>
          <a:xfrm>
            <a:off x="1509823" y="1552353"/>
            <a:ext cx="8835656" cy="970478"/>
          </a:xfrm>
          <a:prstGeom prst="roundRect">
            <a:avLst/>
          </a:prstGeom>
          <a:solidFill>
            <a:schemeClr val="accent5">
              <a:lumMod val="40000"/>
              <a:lumOff val="60000"/>
            </a:schemeClr>
          </a:solidFill>
        </p:spPr>
        <p:txBody>
          <a:bodyPr wrap="square" rtlCol="0">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"C:\myfile.txt", </a:t>
            </a:r>
            <a:r>
              <a:rPr lang="en-US" altLang="zh-CN" dirty="0" err="1"/>
              <a:t>FileMode.Open</a:t>
            </a:r>
            <a:r>
              <a:rPr lang="en-US" altLang="zh-CN" dirty="0"/>
              <a:t>, </a:t>
            </a:r>
            <a:r>
              <a:rPr lang="en-US" altLang="zh-CN" dirty="0" err="1"/>
              <a:t>FileAccess.ReadWrite</a:t>
            </a:r>
            <a:r>
              <a:rPr lang="en-US" altLang="zh-CN" dirty="0"/>
              <a:t> )	</a:t>
            </a:r>
            <a:endParaRPr lang="zh-CN" altLang="zh-CN" dirty="0"/>
          </a:p>
          <a:p>
            <a:r>
              <a:rPr lang="en-US" altLang="zh-CN" dirty="0" smtClean="0"/>
              <a:t>Dim </a:t>
            </a:r>
            <a:r>
              <a:rPr lang="en-US" altLang="zh-CN" dirty="0" err="1"/>
              <a:t>sw</a:t>
            </a:r>
            <a:r>
              <a:rPr lang="en-US" altLang="zh-CN" dirty="0"/>
              <a:t> As </a:t>
            </a:r>
            <a:r>
              <a:rPr lang="en-US" altLang="zh-CN" dirty="0" err="1"/>
              <a:t>StreamWriter</a:t>
            </a:r>
            <a:endParaRPr lang="zh-CN" altLang="zh-CN" dirty="0"/>
          </a:p>
          <a:p>
            <a:r>
              <a:rPr lang="en-US" altLang="zh-CN" dirty="0" err="1"/>
              <a:t>sw</a:t>
            </a:r>
            <a:r>
              <a:rPr lang="en-US" altLang="zh-CN" dirty="0"/>
              <a:t> = New </a:t>
            </a:r>
            <a:r>
              <a:rPr lang="en-US" altLang="zh-CN" dirty="0" err="1"/>
              <a:t>StreamWriter</a:t>
            </a:r>
            <a:r>
              <a:rPr lang="en-US" altLang="zh-CN" dirty="0"/>
              <a:t> (</a:t>
            </a:r>
            <a:r>
              <a:rPr lang="en-US" altLang="zh-CN" dirty="0" err="1"/>
              <a:t>fstream</a:t>
            </a:r>
            <a:r>
              <a:rPr lang="en-US" altLang="zh-CN" dirty="0" smtClean="0"/>
              <a:t>)</a:t>
            </a:r>
            <a:endParaRPr lang="zh-CN" altLang="zh-CN" dirty="0"/>
          </a:p>
        </p:txBody>
      </p:sp>
      <p:sp>
        <p:nvSpPr>
          <p:cNvPr id="5" name="矩形 4"/>
          <p:cNvSpPr/>
          <p:nvPr/>
        </p:nvSpPr>
        <p:spPr>
          <a:xfrm>
            <a:off x="980058" y="2535116"/>
            <a:ext cx="9586839" cy="615553"/>
          </a:xfrm>
          <a:prstGeom prst="rect">
            <a:avLst/>
          </a:prstGeom>
        </p:spPr>
        <p:txBody>
          <a:bodyPr wrap="square">
            <a:spAutoFit/>
          </a:bodyPr>
          <a:lstStyle/>
          <a:p>
            <a:pPr indent="446088" fontAlgn="ctr"/>
            <a:r>
              <a:rPr lang="zh-CN" altLang="zh-CN" dirty="0"/>
              <a:t>也可以直接建立和文件关联的</a:t>
            </a:r>
            <a:r>
              <a:rPr lang="en-US" altLang="zh-CN" dirty="0" err="1"/>
              <a:t>StreamWriter</a:t>
            </a:r>
            <a:r>
              <a:rPr lang="zh-CN" altLang="zh-CN" dirty="0"/>
              <a:t>对象。例如，直接创建一个可以向</a:t>
            </a:r>
            <a:r>
              <a:rPr lang="en-US" altLang="zh-CN" dirty="0"/>
              <a:t>C</a:t>
            </a:r>
            <a:r>
              <a:rPr lang="zh-CN" altLang="zh-CN" dirty="0"/>
              <a:t>盘根文件夹中名为</a:t>
            </a:r>
            <a:r>
              <a:rPr lang="en-US" altLang="zh-CN" dirty="0"/>
              <a:t>myfile.txt</a:t>
            </a:r>
            <a:r>
              <a:rPr lang="zh-CN" altLang="zh-CN" dirty="0"/>
              <a:t>的文本文件写入内容的</a:t>
            </a:r>
            <a:r>
              <a:rPr lang="en-US" altLang="zh-CN" dirty="0" err="1"/>
              <a:t>StreamWriter</a:t>
            </a:r>
            <a:r>
              <a:rPr lang="zh-CN" altLang="zh-CN" dirty="0"/>
              <a:t>对象，使用默认的</a:t>
            </a:r>
            <a:r>
              <a:rPr lang="en-US" altLang="zh-CN" dirty="0"/>
              <a:t>UTF-8</a:t>
            </a:r>
            <a:r>
              <a:rPr lang="zh-CN" altLang="zh-CN" dirty="0"/>
              <a:t>编码格式，方法如下：</a:t>
            </a:r>
          </a:p>
        </p:txBody>
      </p:sp>
      <p:sp>
        <p:nvSpPr>
          <p:cNvPr id="6" name="圆角矩形 5"/>
          <p:cNvSpPr/>
          <p:nvPr/>
        </p:nvSpPr>
        <p:spPr>
          <a:xfrm>
            <a:off x="1580799" y="3223881"/>
            <a:ext cx="8764680" cy="391597"/>
          </a:xfrm>
          <a:prstGeom prst="roundRect">
            <a:avLst/>
          </a:prstGeom>
          <a:solidFill>
            <a:schemeClr val="accent5">
              <a:lumMod val="40000"/>
              <a:lumOff val="60000"/>
            </a:schemeClr>
          </a:solidFill>
        </p:spPr>
        <p:txBody>
          <a:bodyPr wrap="square">
            <a:spAutoFit/>
          </a:bodyPr>
          <a:lstStyle/>
          <a:p>
            <a:r>
              <a:rPr lang="en-US" altLang="zh-CN" dirty="0"/>
              <a:t>Dim </a:t>
            </a:r>
            <a:r>
              <a:rPr lang="en-US" altLang="zh-CN" dirty="0" err="1"/>
              <a:t>sw</a:t>
            </a:r>
            <a:r>
              <a:rPr lang="en-US" altLang="zh-CN" dirty="0"/>
              <a:t> As New </a:t>
            </a:r>
            <a:r>
              <a:rPr lang="en-US" altLang="zh-CN" dirty="0" err="1"/>
              <a:t>StreamWriter</a:t>
            </a:r>
            <a:r>
              <a:rPr lang="en-US" altLang="zh-CN" dirty="0"/>
              <a:t>( "C:\myfile.txt" )</a:t>
            </a:r>
            <a:endParaRPr lang="zh-CN" altLang="zh-CN" dirty="0"/>
          </a:p>
        </p:txBody>
      </p:sp>
    </p:spTree>
    <p:extLst>
      <p:ext uri="{BB962C8B-B14F-4D97-AF65-F5344CB8AC3E}">
        <p14:creationId xmlns:p14="http://schemas.microsoft.com/office/powerpoint/2010/main" val="40396972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a:t>
            </a:r>
            <a:r>
              <a:rPr lang="en-US" altLang="zh-CN" dirty="0" err="1"/>
              <a:t>StreamWriter</a:t>
            </a:r>
            <a:r>
              <a:rPr lang="zh-CN" altLang="zh-CN" dirty="0"/>
              <a:t>类</a:t>
            </a:r>
          </a:p>
        </p:txBody>
      </p:sp>
      <p:sp>
        <p:nvSpPr>
          <p:cNvPr id="3" name="TextBox 2"/>
          <p:cNvSpPr txBox="1"/>
          <p:nvPr/>
        </p:nvSpPr>
        <p:spPr>
          <a:xfrm>
            <a:off x="893135" y="765544"/>
            <a:ext cx="9420446" cy="4016484"/>
          </a:xfrm>
          <a:prstGeom prst="rect">
            <a:avLst/>
          </a:prstGeom>
          <a:noFill/>
        </p:spPr>
        <p:txBody>
          <a:bodyPr wrap="square" rtlCol="0">
            <a:spAutoFit/>
          </a:bodyPr>
          <a:lstStyle/>
          <a:p>
            <a:pPr indent="446088" fontAlgn="ctr">
              <a:lnSpc>
                <a:spcPct val="150000"/>
              </a:lnSpc>
            </a:pPr>
            <a:r>
              <a:rPr lang="en-US" altLang="zh-CN" dirty="0" err="1"/>
              <a:t>StreamWriter</a:t>
            </a:r>
            <a:r>
              <a:rPr lang="zh-CN" altLang="zh-CN" dirty="0"/>
              <a:t>类还有如下一些常用属性和方法：</a:t>
            </a:r>
          </a:p>
          <a:p>
            <a:pPr indent="446088" fontAlgn="ctr">
              <a:lnSpc>
                <a:spcPct val="150000"/>
              </a:lnSpc>
            </a:pPr>
            <a:r>
              <a:rPr lang="en-US" altLang="zh-CN" dirty="0"/>
              <a:t>1</a:t>
            </a:r>
            <a:r>
              <a:rPr lang="zh-CN" altLang="zh-CN" dirty="0"/>
              <a:t>）</a:t>
            </a:r>
            <a:r>
              <a:rPr lang="en-US" altLang="zh-CN" dirty="0" err="1"/>
              <a:t>NewLine</a:t>
            </a:r>
            <a:r>
              <a:rPr lang="zh-CN" altLang="zh-CN" dirty="0"/>
              <a:t>属性</a:t>
            </a:r>
          </a:p>
          <a:p>
            <a:pPr indent="446088" fontAlgn="ctr">
              <a:lnSpc>
                <a:spcPct val="150000"/>
              </a:lnSpc>
            </a:pPr>
            <a:r>
              <a:rPr lang="en-US" altLang="zh-CN" dirty="0" err="1"/>
              <a:t>NewLine</a:t>
            </a:r>
            <a:r>
              <a:rPr lang="zh-CN" altLang="zh-CN" dirty="0"/>
              <a:t>属性获取或设置</a:t>
            </a:r>
            <a:r>
              <a:rPr lang="en-US" altLang="zh-CN" dirty="0" err="1"/>
              <a:t>StreamWriter</a:t>
            </a:r>
            <a:r>
              <a:rPr lang="zh-CN" altLang="zh-CN" dirty="0"/>
              <a:t>对象所使用的行结束符，默认为回车换行符。</a:t>
            </a:r>
          </a:p>
          <a:p>
            <a:pPr indent="446088" fontAlgn="ctr">
              <a:lnSpc>
                <a:spcPct val="150000"/>
              </a:lnSpc>
            </a:pPr>
            <a:r>
              <a:rPr lang="en-US" altLang="zh-CN" dirty="0"/>
              <a:t>2</a:t>
            </a:r>
            <a:r>
              <a:rPr lang="zh-CN" altLang="zh-CN" dirty="0"/>
              <a:t>）</a:t>
            </a:r>
            <a:r>
              <a:rPr lang="en-US" altLang="zh-CN" dirty="0" err="1"/>
              <a:t>AutoFlush</a:t>
            </a:r>
            <a:r>
              <a:rPr lang="zh-CN" altLang="zh-CN" dirty="0"/>
              <a:t>属性</a:t>
            </a:r>
          </a:p>
          <a:p>
            <a:pPr indent="446088" fontAlgn="ctr">
              <a:lnSpc>
                <a:spcPct val="150000"/>
              </a:lnSpc>
            </a:pPr>
            <a:r>
              <a:rPr lang="en-US" altLang="zh-CN" dirty="0" err="1"/>
              <a:t>AutoFlush</a:t>
            </a:r>
            <a:r>
              <a:rPr lang="zh-CN" altLang="zh-CN" dirty="0"/>
              <a:t>属性默认为</a:t>
            </a:r>
            <a:r>
              <a:rPr lang="en-US" altLang="zh-CN" dirty="0"/>
              <a:t>True</a:t>
            </a:r>
            <a:r>
              <a:rPr lang="zh-CN" altLang="zh-CN" dirty="0"/>
              <a:t>，在调用</a:t>
            </a:r>
            <a:r>
              <a:rPr lang="en-US" altLang="zh-CN" dirty="0"/>
              <a:t>Write</a:t>
            </a:r>
            <a:r>
              <a:rPr lang="zh-CN" altLang="zh-CN" dirty="0"/>
              <a:t>或</a:t>
            </a:r>
            <a:r>
              <a:rPr lang="en-US" altLang="zh-CN" dirty="0" err="1"/>
              <a:t>WriteLine</a:t>
            </a:r>
            <a:r>
              <a:rPr lang="zh-CN" altLang="zh-CN" dirty="0"/>
              <a:t>方法后自动将缓冲区中数据写入文件；若为</a:t>
            </a:r>
            <a:r>
              <a:rPr lang="en-US" altLang="zh-CN" dirty="0"/>
              <a:t>False</a:t>
            </a:r>
            <a:r>
              <a:rPr lang="zh-CN" altLang="zh-CN" dirty="0"/>
              <a:t>，则需要调用</a:t>
            </a:r>
            <a:r>
              <a:rPr lang="en-US" altLang="zh-CN" dirty="0"/>
              <a:t>Flush</a:t>
            </a:r>
            <a:r>
              <a:rPr lang="zh-CN" altLang="zh-CN" dirty="0"/>
              <a:t>方法才能将数据写入。</a:t>
            </a:r>
          </a:p>
          <a:p>
            <a:pPr indent="446088" fontAlgn="ctr">
              <a:lnSpc>
                <a:spcPct val="150000"/>
              </a:lnSpc>
            </a:pPr>
            <a:r>
              <a:rPr lang="en-US" altLang="zh-CN" dirty="0"/>
              <a:t>3</a:t>
            </a:r>
            <a:r>
              <a:rPr lang="zh-CN" altLang="zh-CN" dirty="0"/>
              <a:t>）</a:t>
            </a:r>
            <a:r>
              <a:rPr lang="en-US" altLang="zh-CN" dirty="0"/>
              <a:t>Encoding</a:t>
            </a:r>
            <a:r>
              <a:rPr lang="zh-CN" altLang="zh-CN" dirty="0"/>
              <a:t>属性</a:t>
            </a:r>
          </a:p>
          <a:p>
            <a:pPr indent="446088" fontAlgn="ctr">
              <a:lnSpc>
                <a:spcPct val="150000"/>
              </a:lnSpc>
            </a:pPr>
            <a:r>
              <a:rPr lang="en-US" altLang="zh-CN" dirty="0"/>
              <a:t>Encoding</a:t>
            </a:r>
            <a:r>
              <a:rPr lang="zh-CN" altLang="zh-CN" dirty="0"/>
              <a:t>属性获取</a:t>
            </a:r>
            <a:r>
              <a:rPr lang="en-US" altLang="zh-CN" dirty="0" err="1"/>
              <a:t>StreamWriter</a:t>
            </a:r>
            <a:r>
              <a:rPr lang="zh-CN" altLang="zh-CN" dirty="0"/>
              <a:t>对象所使用的字符编码方式。</a:t>
            </a:r>
          </a:p>
          <a:p>
            <a:pPr indent="446088" fontAlgn="ctr">
              <a:lnSpc>
                <a:spcPct val="150000"/>
              </a:lnSpc>
            </a:pPr>
            <a:r>
              <a:rPr lang="en-US" altLang="zh-CN" dirty="0"/>
              <a:t>4</a:t>
            </a:r>
            <a:r>
              <a:rPr lang="zh-CN" altLang="zh-CN" dirty="0"/>
              <a:t>）</a:t>
            </a:r>
            <a:r>
              <a:rPr lang="en-US" altLang="zh-CN" dirty="0" err="1"/>
              <a:t>WriteLine</a:t>
            </a:r>
            <a:r>
              <a:rPr lang="zh-CN" altLang="zh-CN" dirty="0"/>
              <a:t>方法</a:t>
            </a:r>
          </a:p>
          <a:p>
            <a:pPr indent="446088" fontAlgn="ctr">
              <a:lnSpc>
                <a:spcPct val="150000"/>
              </a:lnSpc>
            </a:pPr>
            <a:r>
              <a:rPr lang="en-US" altLang="zh-CN" dirty="0" err="1"/>
              <a:t>WriteLine</a:t>
            </a:r>
            <a:r>
              <a:rPr lang="zh-CN" altLang="zh-CN" dirty="0"/>
              <a:t>方法将字符和行结束符写入缓冲区。调用的语法格式如下</a:t>
            </a:r>
            <a:r>
              <a:rPr lang="zh-CN" altLang="zh-CN" dirty="0" smtClean="0"/>
              <a:t>：</a:t>
            </a:r>
            <a:endParaRPr lang="zh-CN" altLang="zh-CN" dirty="0"/>
          </a:p>
        </p:txBody>
      </p:sp>
      <p:sp>
        <p:nvSpPr>
          <p:cNvPr id="4" name="圆角矩形 3"/>
          <p:cNvSpPr/>
          <p:nvPr/>
        </p:nvSpPr>
        <p:spPr>
          <a:xfrm>
            <a:off x="1399796" y="4782028"/>
            <a:ext cx="8658604" cy="391597"/>
          </a:xfrm>
          <a:prstGeom prst="roundRect">
            <a:avLst/>
          </a:prstGeom>
          <a:solidFill>
            <a:schemeClr val="accent5">
              <a:lumMod val="40000"/>
              <a:lumOff val="60000"/>
            </a:schemeClr>
          </a:solidFill>
        </p:spPr>
        <p:txBody>
          <a:bodyPr wrap="square">
            <a:spAutoFit/>
          </a:bodyPr>
          <a:lstStyle/>
          <a:p>
            <a:r>
              <a:rPr lang="en-US" altLang="zh-CN" dirty="0" err="1"/>
              <a:t>StreamWriter.WriteLine</a:t>
            </a:r>
            <a:r>
              <a:rPr lang="en-US" altLang="zh-CN" dirty="0"/>
              <a:t>( </a:t>
            </a:r>
            <a:r>
              <a:rPr lang="en-US" altLang="zh-CN" dirty="0" err="1"/>
              <a:t>str</a:t>
            </a:r>
            <a:r>
              <a:rPr lang="en-US" altLang="zh-CN" dirty="0"/>
              <a:t> )</a:t>
            </a:r>
            <a:endParaRPr lang="zh-CN" altLang="zh-CN" dirty="0"/>
          </a:p>
        </p:txBody>
      </p:sp>
    </p:spTree>
    <p:extLst>
      <p:ext uri="{BB962C8B-B14F-4D97-AF65-F5344CB8AC3E}">
        <p14:creationId xmlns:p14="http://schemas.microsoft.com/office/powerpoint/2010/main" val="25948722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3</a:t>
            </a:r>
            <a:r>
              <a:rPr lang="zh-CN" altLang="zh-CN" dirty="0"/>
              <a:t>．</a:t>
            </a:r>
            <a:r>
              <a:rPr lang="en-US" altLang="zh-CN" dirty="0" err="1"/>
              <a:t>StreamWriter</a:t>
            </a:r>
            <a:r>
              <a:rPr lang="zh-CN" altLang="zh-CN" dirty="0"/>
              <a:t>类</a:t>
            </a:r>
          </a:p>
        </p:txBody>
      </p:sp>
      <p:sp>
        <p:nvSpPr>
          <p:cNvPr id="3" name="矩形 2"/>
          <p:cNvSpPr/>
          <p:nvPr/>
        </p:nvSpPr>
        <p:spPr>
          <a:xfrm>
            <a:off x="1183944" y="804434"/>
            <a:ext cx="5940425" cy="615553"/>
          </a:xfrm>
          <a:prstGeom prst="rect">
            <a:avLst/>
          </a:prstGeom>
        </p:spPr>
        <p:txBody>
          <a:bodyPr>
            <a:spAutoFit/>
          </a:bodyPr>
          <a:lstStyle/>
          <a:p>
            <a:pPr fontAlgn="ctr"/>
            <a:r>
              <a:rPr lang="en-US" altLang="zh-CN" dirty="0"/>
              <a:t>5</a:t>
            </a:r>
            <a:r>
              <a:rPr lang="zh-CN" altLang="zh-CN" dirty="0"/>
              <a:t>）</a:t>
            </a:r>
            <a:r>
              <a:rPr lang="en-US" altLang="zh-CN" dirty="0"/>
              <a:t>Write</a:t>
            </a:r>
            <a:r>
              <a:rPr lang="zh-CN" altLang="zh-CN" dirty="0"/>
              <a:t>方法</a:t>
            </a:r>
          </a:p>
          <a:p>
            <a:pPr fontAlgn="ctr"/>
            <a:r>
              <a:rPr lang="en-US" altLang="zh-CN" dirty="0"/>
              <a:t>Write</a:t>
            </a:r>
            <a:r>
              <a:rPr lang="zh-CN" altLang="zh-CN" dirty="0"/>
              <a:t>方法将字符数组写入缓冲区。调用的语法格式如下：</a:t>
            </a:r>
          </a:p>
        </p:txBody>
      </p:sp>
      <p:sp>
        <p:nvSpPr>
          <p:cNvPr id="4" name="圆角矩形 3"/>
          <p:cNvSpPr/>
          <p:nvPr/>
        </p:nvSpPr>
        <p:spPr>
          <a:xfrm>
            <a:off x="1322110" y="1419987"/>
            <a:ext cx="8704391" cy="391597"/>
          </a:xfrm>
          <a:prstGeom prst="roundRect">
            <a:avLst/>
          </a:prstGeom>
          <a:solidFill>
            <a:schemeClr val="accent5">
              <a:lumMod val="40000"/>
              <a:lumOff val="60000"/>
            </a:schemeClr>
          </a:solidFill>
        </p:spPr>
        <p:txBody>
          <a:bodyPr wrap="square">
            <a:spAutoFit/>
          </a:bodyPr>
          <a:lstStyle/>
          <a:p>
            <a:r>
              <a:rPr lang="en-US" altLang="zh-CN" dirty="0" err="1"/>
              <a:t>StreamWriter.Write</a:t>
            </a:r>
            <a:r>
              <a:rPr lang="en-US" altLang="zh-CN" dirty="0"/>
              <a:t>( Chars, </a:t>
            </a:r>
            <a:r>
              <a:rPr lang="en-US" altLang="zh-CN" dirty="0" err="1"/>
              <a:t>Startindex</a:t>
            </a:r>
            <a:r>
              <a:rPr lang="en-US" altLang="zh-CN" dirty="0"/>
              <a:t>, Count )</a:t>
            </a:r>
            <a:endParaRPr lang="zh-CN" altLang="zh-CN" dirty="0"/>
          </a:p>
        </p:txBody>
      </p:sp>
      <p:sp>
        <p:nvSpPr>
          <p:cNvPr id="5" name="TextBox 4"/>
          <p:cNvSpPr txBox="1"/>
          <p:nvPr/>
        </p:nvSpPr>
        <p:spPr>
          <a:xfrm>
            <a:off x="735481" y="1855450"/>
            <a:ext cx="9877647" cy="3100849"/>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Chars</a:t>
            </a:r>
            <a:r>
              <a:rPr lang="zh-CN" altLang="zh-CN" dirty="0"/>
              <a:t>，</a:t>
            </a:r>
            <a:r>
              <a:rPr lang="en-US" altLang="zh-CN" dirty="0"/>
              <a:t>Char</a:t>
            </a:r>
            <a:r>
              <a:rPr lang="zh-CN" altLang="zh-CN" dirty="0"/>
              <a:t>类型数组，存放要写入的字符。</a:t>
            </a:r>
          </a:p>
          <a:p>
            <a:pPr indent="446088" fontAlgn="ctr"/>
            <a:r>
              <a:rPr lang="zh-CN" altLang="zh-CN" dirty="0"/>
              <a:t>（</a:t>
            </a:r>
            <a:r>
              <a:rPr lang="en-US" altLang="zh-CN" dirty="0"/>
              <a:t>2</a:t>
            </a:r>
            <a:r>
              <a:rPr lang="zh-CN" altLang="zh-CN" dirty="0"/>
              <a:t>）</a:t>
            </a:r>
            <a:r>
              <a:rPr lang="en-US" altLang="zh-CN" dirty="0" err="1"/>
              <a:t>Startindex</a:t>
            </a:r>
            <a:r>
              <a:rPr lang="zh-CN" altLang="zh-CN" dirty="0"/>
              <a:t>，</a:t>
            </a:r>
            <a:r>
              <a:rPr lang="en-US" altLang="zh-CN" dirty="0"/>
              <a:t>Integer</a:t>
            </a:r>
            <a:r>
              <a:rPr lang="zh-CN" altLang="zh-CN" dirty="0"/>
              <a:t>类型，数组起始下标。</a:t>
            </a:r>
          </a:p>
          <a:p>
            <a:pPr indent="446088" fontAlgn="ctr"/>
            <a:r>
              <a:rPr lang="zh-CN" altLang="zh-CN" dirty="0"/>
              <a:t>（</a:t>
            </a:r>
            <a:r>
              <a:rPr lang="en-US" altLang="zh-CN" dirty="0"/>
              <a:t>3</a:t>
            </a:r>
            <a:r>
              <a:rPr lang="zh-CN" altLang="zh-CN" dirty="0"/>
              <a:t>）</a:t>
            </a:r>
            <a:r>
              <a:rPr lang="en-US" altLang="zh-CN" dirty="0"/>
              <a:t>Count</a:t>
            </a:r>
            <a:r>
              <a:rPr lang="zh-CN" altLang="zh-CN" dirty="0"/>
              <a:t>，</a:t>
            </a:r>
            <a:r>
              <a:rPr lang="en-US" altLang="zh-CN" dirty="0"/>
              <a:t>Integer</a:t>
            </a:r>
            <a:r>
              <a:rPr lang="zh-CN" altLang="zh-CN" dirty="0"/>
              <a:t>类型，写入的字符数量，即数组元素的个数。</a:t>
            </a:r>
          </a:p>
          <a:p>
            <a:pPr indent="446088" fontAlgn="ctr">
              <a:lnSpc>
                <a:spcPct val="150000"/>
              </a:lnSpc>
            </a:pPr>
            <a:r>
              <a:rPr lang="en-US" altLang="zh-CN" dirty="0"/>
              <a:t>6</a:t>
            </a:r>
            <a:r>
              <a:rPr lang="zh-CN" altLang="zh-CN" dirty="0"/>
              <a:t>）</a:t>
            </a:r>
            <a:r>
              <a:rPr lang="en-US" altLang="zh-CN" dirty="0"/>
              <a:t>Flush</a:t>
            </a:r>
            <a:r>
              <a:rPr lang="zh-CN" altLang="zh-CN" dirty="0"/>
              <a:t>方法</a:t>
            </a:r>
          </a:p>
          <a:p>
            <a:pPr indent="446088" fontAlgn="ctr">
              <a:lnSpc>
                <a:spcPct val="150000"/>
              </a:lnSpc>
            </a:pPr>
            <a:r>
              <a:rPr lang="en-US" altLang="zh-CN" dirty="0"/>
              <a:t>Flush</a:t>
            </a:r>
            <a:r>
              <a:rPr lang="zh-CN" altLang="zh-CN" dirty="0"/>
              <a:t>方法将缓冲区数据写入文件。</a:t>
            </a:r>
            <a:r>
              <a:rPr lang="en-US" altLang="zh-CN" dirty="0"/>
              <a:t>Flush</a:t>
            </a:r>
            <a:r>
              <a:rPr lang="zh-CN" altLang="zh-CN" dirty="0"/>
              <a:t>方法无参数。</a:t>
            </a:r>
          </a:p>
          <a:p>
            <a:pPr indent="446088" fontAlgn="ctr">
              <a:lnSpc>
                <a:spcPct val="150000"/>
              </a:lnSpc>
            </a:pPr>
            <a:r>
              <a:rPr lang="en-US" altLang="zh-CN" dirty="0"/>
              <a:t>7</a:t>
            </a:r>
            <a:r>
              <a:rPr lang="zh-CN" altLang="zh-CN" dirty="0"/>
              <a:t>）</a:t>
            </a:r>
            <a:r>
              <a:rPr lang="en-US" altLang="zh-CN" dirty="0"/>
              <a:t>Close</a:t>
            </a:r>
            <a:r>
              <a:rPr lang="zh-CN" altLang="zh-CN" dirty="0"/>
              <a:t>方法</a:t>
            </a:r>
          </a:p>
          <a:p>
            <a:pPr indent="446088" fontAlgn="ctr">
              <a:lnSpc>
                <a:spcPct val="150000"/>
              </a:lnSpc>
            </a:pPr>
            <a:r>
              <a:rPr lang="en-US" altLang="zh-CN" dirty="0"/>
              <a:t>Close</a:t>
            </a:r>
            <a:r>
              <a:rPr lang="zh-CN" altLang="zh-CN" dirty="0"/>
              <a:t>方法关闭当前的</a:t>
            </a:r>
            <a:r>
              <a:rPr lang="en-US" altLang="zh-CN" dirty="0" err="1"/>
              <a:t>StreamWriter</a:t>
            </a:r>
            <a:r>
              <a:rPr lang="zh-CN" altLang="zh-CN" dirty="0"/>
              <a:t>实例并释放关联的资源，在关闭之前，将缓冲区数据写入文件。</a:t>
            </a:r>
            <a:r>
              <a:rPr lang="en-US" altLang="zh-CN" dirty="0"/>
              <a:t>Close</a:t>
            </a:r>
            <a:r>
              <a:rPr lang="zh-CN" altLang="zh-CN" dirty="0"/>
              <a:t>方法无参数</a:t>
            </a:r>
            <a:r>
              <a:rPr lang="zh-CN" altLang="zh-CN" dirty="0" smtClean="0"/>
              <a:t>。</a:t>
            </a:r>
            <a:endParaRPr lang="zh-CN" altLang="zh-CN" dirty="0"/>
          </a:p>
        </p:txBody>
      </p:sp>
    </p:spTree>
    <p:extLst>
      <p:ext uri="{BB962C8B-B14F-4D97-AF65-F5344CB8AC3E}">
        <p14:creationId xmlns:p14="http://schemas.microsoft.com/office/powerpoint/2010/main" val="20258599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03</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5" y="2708807"/>
            <a:ext cx="2636311"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a:t>二进制文件读</a:t>
            </a:r>
            <a:r>
              <a:rPr lang="en-US" altLang="zh-CN" dirty="0"/>
              <a:t>/</a:t>
            </a:r>
            <a:r>
              <a:rPr lang="zh-CN" altLang="zh-CN" dirty="0"/>
              <a:t>写</a:t>
            </a:r>
          </a:p>
        </p:txBody>
      </p:sp>
      <p:cxnSp>
        <p:nvCxnSpPr>
          <p:cNvPr id="11" name="直接连接符 10"/>
          <p:cNvCxnSpPr/>
          <p:nvPr/>
        </p:nvCxnSpPr>
        <p:spPr>
          <a:xfrm>
            <a:off x="5305465" y="3195254"/>
            <a:ext cx="2913502"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672287" y="3338095"/>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a:t>
            </a:r>
            <a:r>
              <a:rPr lang="en-US" altLang="zh-CN" dirty="0" err="1">
                <a:solidFill>
                  <a:schemeClr val="tx1"/>
                </a:solidFill>
              </a:rPr>
              <a:t>BinaryReader</a:t>
            </a:r>
            <a:r>
              <a:rPr lang="zh-CN" altLang="zh-CN" dirty="0">
                <a:solidFill>
                  <a:schemeClr val="tx1"/>
                </a:solidFill>
              </a:rPr>
              <a:t>类</a:t>
            </a:r>
          </a:p>
        </p:txBody>
      </p:sp>
      <p:sp>
        <p:nvSpPr>
          <p:cNvPr id="23" name="文本占位符 5"/>
          <p:cNvSpPr txBox="1">
            <a:spLocks/>
          </p:cNvSpPr>
          <p:nvPr/>
        </p:nvSpPr>
        <p:spPr>
          <a:xfrm>
            <a:off x="5672287" y="3761351"/>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a:t>
            </a:r>
            <a:r>
              <a:rPr lang="en-US" altLang="zh-CN" dirty="0" err="1">
                <a:solidFill>
                  <a:schemeClr val="tx1"/>
                </a:solidFill>
              </a:rPr>
              <a:t>BinaryWriter</a:t>
            </a:r>
            <a:r>
              <a:rPr lang="zh-CN" altLang="zh-CN" dirty="0">
                <a:solidFill>
                  <a:schemeClr val="tx1"/>
                </a:solidFill>
              </a:rPr>
              <a:t>类</a:t>
            </a:r>
          </a:p>
        </p:txBody>
      </p:sp>
    </p:spTree>
    <p:extLst>
      <p:ext uri="{BB962C8B-B14F-4D97-AF65-F5344CB8AC3E}">
        <p14:creationId xmlns:p14="http://schemas.microsoft.com/office/powerpoint/2010/main" val="3106058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BinaryReader</a:t>
            </a:r>
            <a:r>
              <a:rPr lang="zh-CN" altLang="zh-CN" dirty="0"/>
              <a:t>类</a:t>
            </a:r>
          </a:p>
        </p:txBody>
      </p:sp>
      <p:sp>
        <p:nvSpPr>
          <p:cNvPr id="3" name="TextBox 2"/>
          <p:cNvSpPr txBox="1"/>
          <p:nvPr/>
        </p:nvSpPr>
        <p:spPr>
          <a:xfrm>
            <a:off x="925033" y="829340"/>
            <a:ext cx="9537404" cy="877163"/>
          </a:xfrm>
          <a:prstGeom prst="rect">
            <a:avLst/>
          </a:prstGeom>
          <a:noFill/>
        </p:spPr>
        <p:txBody>
          <a:bodyPr wrap="square" rtlCol="0">
            <a:spAutoFit/>
          </a:bodyPr>
          <a:lstStyle/>
          <a:p>
            <a:pPr indent="446088"/>
            <a:r>
              <a:rPr lang="zh-CN" altLang="zh-CN" dirty="0"/>
              <a:t>要用</a:t>
            </a:r>
            <a:r>
              <a:rPr lang="en-US" altLang="zh-CN" dirty="0" err="1"/>
              <a:t>BinaryReader</a:t>
            </a:r>
            <a:r>
              <a:rPr lang="zh-CN" altLang="zh-CN" dirty="0"/>
              <a:t>对象提供的方法，需要先创建该对象的一个实例。</a:t>
            </a:r>
            <a:r>
              <a:rPr lang="en-US" altLang="zh-CN" dirty="0" err="1"/>
              <a:t>BinaryReader</a:t>
            </a:r>
            <a:r>
              <a:rPr lang="zh-CN" altLang="zh-CN" dirty="0"/>
              <a:t>对象是和</a:t>
            </a:r>
            <a:r>
              <a:rPr lang="en-US" altLang="zh-CN" dirty="0" err="1"/>
              <a:t>FileStream</a:t>
            </a:r>
            <a:r>
              <a:rPr lang="zh-CN" altLang="zh-CN" dirty="0"/>
              <a:t>对象相关联的，可以利用</a:t>
            </a:r>
            <a:r>
              <a:rPr lang="en-US" altLang="zh-CN" dirty="0" err="1"/>
              <a:t>BinaryReader</a:t>
            </a:r>
            <a:r>
              <a:rPr lang="zh-CN" altLang="zh-CN" dirty="0"/>
              <a:t>类的构造方法创建</a:t>
            </a:r>
            <a:r>
              <a:rPr lang="en-US" altLang="zh-CN" dirty="0" err="1"/>
              <a:t>BinaryReader</a:t>
            </a:r>
            <a:r>
              <a:rPr lang="zh-CN" altLang="zh-CN" dirty="0"/>
              <a:t>对象的实例，方法的语法格式如下</a:t>
            </a:r>
            <a:r>
              <a:rPr lang="zh-CN" altLang="zh-CN" dirty="0" smtClean="0"/>
              <a:t>：</a:t>
            </a:r>
            <a:endParaRPr lang="zh-CN" altLang="zh-CN" dirty="0"/>
          </a:p>
        </p:txBody>
      </p:sp>
      <p:sp>
        <p:nvSpPr>
          <p:cNvPr id="4" name="圆角矩形 3"/>
          <p:cNvSpPr/>
          <p:nvPr/>
        </p:nvSpPr>
        <p:spPr>
          <a:xfrm>
            <a:off x="1587586" y="1706503"/>
            <a:ext cx="8396386" cy="391597"/>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 As New </a:t>
            </a:r>
            <a:r>
              <a:rPr lang="en-US" altLang="zh-CN" dirty="0" err="1"/>
              <a:t>BinaryReader</a:t>
            </a:r>
            <a:r>
              <a:rPr lang="en-US" altLang="zh-CN" dirty="0"/>
              <a:t>( FS, Encoding )</a:t>
            </a:r>
            <a:endParaRPr lang="zh-CN" altLang="zh-CN" dirty="0"/>
          </a:p>
        </p:txBody>
      </p:sp>
      <p:sp>
        <p:nvSpPr>
          <p:cNvPr id="5" name="TextBox 4"/>
          <p:cNvSpPr txBox="1"/>
          <p:nvPr/>
        </p:nvSpPr>
        <p:spPr>
          <a:xfrm>
            <a:off x="925033" y="2264735"/>
            <a:ext cx="9441711" cy="166199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）对象名，创建的</a:t>
            </a:r>
            <a:r>
              <a:rPr lang="en-US" altLang="zh-CN" dirty="0" err="1"/>
              <a:t>BinaryReader</a:t>
            </a:r>
            <a:r>
              <a:rPr lang="zh-CN" altLang="zh-CN" dirty="0"/>
              <a:t>对象的变量名。</a:t>
            </a:r>
          </a:p>
          <a:p>
            <a:pPr indent="446088" fontAlgn="ctr"/>
            <a:r>
              <a:rPr lang="zh-CN" altLang="zh-CN" dirty="0"/>
              <a:t>（</a:t>
            </a:r>
            <a:r>
              <a:rPr lang="en-US" altLang="zh-CN" dirty="0"/>
              <a:t>2</a:t>
            </a:r>
            <a:r>
              <a:rPr lang="zh-CN" altLang="zh-CN" dirty="0"/>
              <a:t>）</a:t>
            </a:r>
            <a:r>
              <a:rPr lang="en-US" altLang="zh-CN" dirty="0"/>
              <a:t>FS</a:t>
            </a:r>
            <a:r>
              <a:rPr lang="zh-CN" altLang="zh-CN" dirty="0"/>
              <a:t>，</a:t>
            </a:r>
            <a:r>
              <a:rPr lang="en-US" altLang="zh-CN" dirty="0" err="1"/>
              <a:t>FileStream</a:t>
            </a:r>
            <a:r>
              <a:rPr lang="zh-CN" altLang="zh-CN" dirty="0"/>
              <a:t>对象名，代表要进行读操作的文件的</a:t>
            </a:r>
            <a:r>
              <a:rPr lang="en-US" altLang="zh-CN" dirty="0" err="1"/>
              <a:t>FileStream</a:t>
            </a:r>
            <a:r>
              <a:rPr lang="zh-CN" altLang="zh-CN" dirty="0"/>
              <a:t>对象。</a:t>
            </a:r>
          </a:p>
          <a:p>
            <a:pPr indent="446088" fontAlgn="ctr"/>
            <a:r>
              <a:rPr lang="zh-CN" altLang="zh-CN" dirty="0"/>
              <a:t>（</a:t>
            </a:r>
            <a:r>
              <a:rPr lang="en-US" altLang="zh-CN" dirty="0"/>
              <a:t>3</a:t>
            </a:r>
            <a:r>
              <a:rPr lang="zh-CN" altLang="zh-CN" dirty="0"/>
              <a:t>）</a:t>
            </a:r>
            <a:r>
              <a:rPr lang="en-US" altLang="zh-CN" dirty="0"/>
              <a:t>Encoding</a:t>
            </a:r>
            <a:r>
              <a:rPr lang="zh-CN" altLang="zh-CN" dirty="0"/>
              <a:t>，可选项，枚举类型，指定</a:t>
            </a:r>
            <a:r>
              <a:rPr lang="en-US" altLang="zh-CN" dirty="0" err="1"/>
              <a:t>BinaryReader</a:t>
            </a:r>
            <a:r>
              <a:rPr lang="zh-CN" altLang="zh-CN" dirty="0"/>
              <a:t>对象的编码方式，默认为</a:t>
            </a:r>
            <a:r>
              <a:rPr lang="en-US" altLang="zh-CN" dirty="0"/>
              <a:t>UTF-8</a:t>
            </a:r>
            <a:r>
              <a:rPr lang="zh-CN" altLang="zh-CN" dirty="0"/>
              <a:t>。</a:t>
            </a:r>
          </a:p>
          <a:p>
            <a:pPr indent="446088" fontAlgn="ctr"/>
            <a:r>
              <a:rPr lang="zh-CN" altLang="zh-CN" dirty="0"/>
              <a:t>例如，创建一个可以读取</a:t>
            </a:r>
            <a:r>
              <a:rPr lang="en-US" altLang="zh-CN" dirty="0"/>
              <a:t>C</a:t>
            </a:r>
            <a:r>
              <a:rPr lang="zh-CN" altLang="zh-CN" dirty="0"/>
              <a:t>盘根文件夹中名为</a:t>
            </a:r>
            <a:r>
              <a:rPr lang="en-US" altLang="zh-CN" dirty="0"/>
              <a:t>myfile.dat</a:t>
            </a:r>
            <a:r>
              <a:rPr lang="zh-CN" altLang="zh-CN" dirty="0"/>
              <a:t>的二进制文件内容的</a:t>
            </a:r>
            <a:r>
              <a:rPr lang="en-US" altLang="zh-CN" dirty="0" err="1"/>
              <a:t>BinaryReader</a:t>
            </a:r>
            <a:r>
              <a:rPr lang="zh-CN" altLang="zh-CN" dirty="0"/>
              <a:t>对象，需先建立关于该文件的</a:t>
            </a:r>
            <a:r>
              <a:rPr lang="en-US" altLang="zh-CN" dirty="0" err="1"/>
              <a:t>FileStream</a:t>
            </a:r>
            <a:r>
              <a:rPr lang="zh-CN" altLang="zh-CN" dirty="0"/>
              <a:t>对象，方法如下</a:t>
            </a:r>
            <a:r>
              <a:rPr lang="zh-CN" altLang="zh-CN" dirty="0" smtClean="0"/>
              <a:t>：</a:t>
            </a:r>
            <a:endParaRPr lang="zh-CN" altLang="zh-CN" dirty="0"/>
          </a:p>
        </p:txBody>
      </p:sp>
      <p:sp>
        <p:nvSpPr>
          <p:cNvPr id="6" name="TextBox 5"/>
          <p:cNvSpPr txBox="1"/>
          <p:nvPr/>
        </p:nvSpPr>
        <p:spPr>
          <a:xfrm>
            <a:off x="1587586" y="4008474"/>
            <a:ext cx="8396386" cy="970478"/>
          </a:xfrm>
          <a:prstGeom prst="roundRect">
            <a:avLst/>
          </a:prstGeom>
          <a:solidFill>
            <a:schemeClr val="accent5">
              <a:lumMod val="40000"/>
              <a:lumOff val="60000"/>
            </a:schemeClr>
          </a:solidFill>
        </p:spPr>
        <p:txBody>
          <a:bodyPr wrap="square" rtlCol="0">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"C:\myfile.dat", </a:t>
            </a:r>
            <a:r>
              <a:rPr lang="en-US" altLang="zh-CN" dirty="0" err="1"/>
              <a:t>FileMode.Open</a:t>
            </a:r>
            <a:r>
              <a:rPr lang="en-US" altLang="zh-CN" dirty="0"/>
              <a:t> , </a:t>
            </a:r>
            <a:r>
              <a:rPr lang="en-US" altLang="zh-CN" dirty="0" err="1"/>
              <a:t>FileAccess.Read</a:t>
            </a:r>
            <a:r>
              <a:rPr lang="en-US" altLang="zh-CN" dirty="0"/>
              <a:t> </a:t>
            </a:r>
            <a:r>
              <a:rPr lang="en-US" altLang="zh-CN" dirty="0" smtClean="0"/>
              <a:t>)</a:t>
            </a:r>
            <a:endParaRPr lang="en-US" altLang="zh-CN" dirty="0"/>
          </a:p>
          <a:p>
            <a:r>
              <a:rPr lang="en-US" altLang="zh-CN" dirty="0" smtClean="0"/>
              <a:t>Dim </a:t>
            </a:r>
            <a:r>
              <a:rPr lang="en-US" altLang="zh-CN" dirty="0" err="1"/>
              <a:t>sr</a:t>
            </a:r>
            <a:r>
              <a:rPr lang="en-US" altLang="zh-CN" dirty="0"/>
              <a:t> As </a:t>
            </a:r>
            <a:r>
              <a:rPr lang="en-US" altLang="zh-CN" dirty="0" err="1"/>
              <a:t>BinaryReader</a:t>
            </a:r>
            <a:endParaRPr lang="zh-CN" altLang="zh-CN" dirty="0"/>
          </a:p>
          <a:p>
            <a:r>
              <a:rPr lang="en-US" altLang="zh-CN" dirty="0" err="1"/>
              <a:t>sr</a:t>
            </a:r>
            <a:r>
              <a:rPr lang="en-US" altLang="zh-CN" dirty="0"/>
              <a:t> = New </a:t>
            </a:r>
            <a:r>
              <a:rPr lang="en-US" altLang="zh-CN" dirty="0" err="1"/>
              <a:t>BinaryReader</a:t>
            </a:r>
            <a:r>
              <a:rPr lang="en-US" altLang="zh-CN" dirty="0"/>
              <a:t>(</a:t>
            </a:r>
            <a:r>
              <a:rPr lang="en-US" altLang="zh-CN" dirty="0" err="1"/>
              <a:t>fstream</a:t>
            </a:r>
            <a:r>
              <a:rPr lang="en-US" altLang="zh-CN" dirty="0" smtClean="0"/>
              <a:t>)</a:t>
            </a:r>
            <a:endParaRPr lang="zh-CN" altLang="zh-CN" dirty="0"/>
          </a:p>
        </p:txBody>
      </p:sp>
    </p:spTree>
    <p:extLst>
      <p:ext uri="{BB962C8B-B14F-4D97-AF65-F5344CB8AC3E}">
        <p14:creationId xmlns:p14="http://schemas.microsoft.com/office/powerpoint/2010/main" val="1506657756"/>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BinaryReader</a:t>
            </a:r>
            <a:r>
              <a:rPr lang="zh-CN" altLang="zh-CN" dirty="0"/>
              <a:t>类</a:t>
            </a:r>
          </a:p>
        </p:txBody>
      </p:sp>
      <p:sp>
        <p:nvSpPr>
          <p:cNvPr id="3" name="TextBox 2"/>
          <p:cNvSpPr txBox="1"/>
          <p:nvPr/>
        </p:nvSpPr>
        <p:spPr>
          <a:xfrm>
            <a:off x="797442" y="754912"/>
            <a:ext cx="9898911" cy="615553"/>
          </a:xfrm>
          <a:prstGeom prst="rect">
            <a:avLst/>
          </a:prstGeom>
          <a:noFill/>
        </p:spPr>
        <p:txBody>
          <a:bodyPr wrap="square" rtlCol="0">
            <a:spAutoFit/>
          </a:bodyPr>
          <a:lstStyle/>
          <a:p>
            <a:pPr indent="446088"/>
            <a:r>
              <a:rPr lang="zh-CN" altLang="zh-CN" dirty="0"/>
              <a:t>建立了</a:t>
            </a:r>
            <a:r>
              <a:rPr lang="en-US" altLang="zh-CN" dirty="0" err="1"/>
              <a:t>BinaryReader</a:t>
            </a:r>
            <a:r>
              <a:rPr lang="zh-CN" altLang="zh-CN" dirty="0"/>
              <a:t>对象后，就可以使用它提供的各种方法来读取二进制文件中不同类型的数据，</a:t>
            </a:r>
            <a:r>
              <a:rPr lang="en-US" altLang="zh-CN" dirty="0" err="1"/>
              <a:t>BinaryReader</a:t>
            </a:r>
            <a:r>
              <a:rPr lang="zh-CN" altLang="zh-CN" dirty="0"/>
              <a:t>类提供的方法见表</a:t>
            </a:r>
            <a:r>
              <a:rPr lang="en-US" altLang="zh-CN" dirty="0"/>
              <a:t>8.17</a:t>
            </a:r>
            <a:r>
              <a:rPr lang="zh-CN" altLang="zh-CN" dirty="0" smtClean="0"/>
              <a:t>。</a:t>
            </a:r>
            <a:endParaRPr lang="zh-CN" altLang="zh-CN" dirty="0"/>
          </a:p>
        </p:txBody>
      </p:sp>
      <p:graphicFrame>
        <p:nvGraphicFramePr>
          <p:cNvPr id="5" name="表格 4"/>
          <p:cNvGraphicFramePr>
            <a:graphicFrameLocks noGrp="1"/>
          </p:cNvGraphicFramePr>
          <p:nvPr>
            <p:extLst>
              <p:ext uri="{D42A27DB-BD31-4B8C-83A1-F6EECF244321}">
                <p14:modId xmlns:p14="http://schemas.microsoft.com/office/powerpoint/2010/main" val="115342994"/>
              </p:ext>
            </p:extLst>
          </p:nvPr>
        </p:nvGraphicFramePr>
        <p:xfrm>
          <a:off x="1712727" y="1475896"/>
          <a:ext cx="8387316" cy="4627186"/>
        </p:xfrm>
        <a:graphic>
          <a:graphicData uri="http://schemas.openxmlformats.org/drawingml/2006/table">
            <a:tbl>
              <a:tblPr firstRow="1" bandRow="1" bandCol="1"/>
              <a:tblGrid>
                <a:gridCol w="1115533"/>
                <a:gridCol w="7271783"/>
              </a:tblGrid>
              <a:tr h="243536">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ReadBoolean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1</a:t>
                      </a:r>
                      <a:r>
                        <a:rPr lang="zh-CN" sz="1400" kern="1050">
                          <a:effectLst/>
                          <a:latin typeface="Times New Roman"/>
                          <a:ea typeface="宋体"/>
                        </a:rPr>
                        <a:t>字节的</a:t>
                      </a:r>
                      <a:r>
                        <a:rPr lang="en-US" sz="1400" kern="1050">
                          <a:effectLst/>
                          <a:latin typeface="Times New Roman"/>
                          <a:ea typeface="宋体"/>
                        </a:rPr>
                        <a:t>Boolean</a:t>
                      </a:r>
                      <a:r>
                        <a:rPr lang="zh-CN" sz="1400" kern="1050">
                          <a:effectLst/>
                          <a:latin typeface="Times New Roman"/>
                          <a:ea typeface="宋体"/>
                        </a:rPr>
                        <a:t>值，并使该流的当前位置前进</a:t>
                      </a:r>
                      <a:r>
                        <a:rPr lang="en-US" sz="1400" kern="1050">
                          <a:effectLst/>
                          <a:latin typeface="Times New Roman"/>
                          <a:ea typeface="宋体"/>
                        </a:rPr>
                        <a:t>1</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ReadByte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从当前流中读取下</a:t>
                      </a:r>
                      <a:r>
                        <a:rPr lang="en-US" sz="1400" kern="1050">
                          <a:effectLst/>
                          <a:latin typeface="Times New Roman"/>
                          <a:ea typeface="宋体"/>
                        </a:rPr>
                        <a:t>1</a:t>
                      </a:r>
                      <a:r>
                        <a:rPr lang="zh-CN" sz="1400" kern="1050">
                          <a:effectLst/>
                          <a:latin typeface="Times New Roman"/>
                          <a:ea typeface="宋体"/>
                        </a:rPr>
                        <a:t>字节，并使该流的当前位置前进</a:t>
                      </a:r>
                      <a:r>
                        <a:rPr lang="en-US" sz="1400" kern="1050">
                          <a:effectLst/>
                          <a:latin typeface="Times New Roman"/>
                          <a:ea typeface="宋体"/>
                        </a:rPr>
                        <a:t>1</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ReadBytes</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count</a:t>
                      </a:r>
                      <a:r>
                        <a:rPr lang="zh-CN" sz="1400" kern="1050">
                          <a:effectLst/>
                          <a:latin typeface="Times New Roman"/>
                          <a:ea typeface="宋体"/>
                        </a:rPr>
                        <a:t>字节放入字节数组，并使该流的当前位置前进</a:t>
                      </a:r>
                      <a:r>
                        <a:rPr lang="en-US" sz="1400" kern="1050">
                          <a:effectLst/>
                          <a:latin typeface="Times New Roman"/>
                          <a:ea typeface="宋体"/>
                        </a:rPr>
                        <a:t>count</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073">
                <a:tc>
                  <a:txBody>
                    <a:bodyPr/>
                    <a:lstStyle/>
                    <a:p>
                      <a:pPr algn="just">
                        <a:lnSpc>
                          <a:spcPts val="1560"/>
                        </a:lnSpc>
                        <a:spcAft>
                          <a:spcPts val="0"/>
                        </a:spcAft>
                        <a:tabLst>
                          <a:tab pos="5328920" algn="r"/>
                        </a:tabLst>
                      </a:pPr>
                      <a:r>
                        <a:rPr lang="en-US" sz="1400" kern="1050">
                          <a:effectLst/>
                          <a:latin typeface="Times New Roman"/>
                          <a:ea typeface="宋体"/>
                        </a:rPr>
                        <a:t>ReadChar</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从当前流中读取下一个字符， 并根据所使用的</a:t>
                      </a:r>
                      <a:r>
                        <a:rPr lang="en-US" sz="1400" kern="1050">
                          <a:effectLst/>
                          <a:latin typeface="Times New Roman"/>
                          <a:ea typeface="宋体"/>
                        </a:rPr>
                        <a:t>encoding</a:t>
                      </a:r>
                      <a:r>
                        <a:rPr lang="zh-CN" sz="1400" kern="1050">
                          <a:effectLst/>
                          <a:latin typeface="Times New Roman"/>
                          <a:ea typeface="宋体"/>
                        </a:rPr>
                        <a:t>和读取的特定字符，使该流的当前位置前进适当字节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ReadDecimal</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16</a:t>
                      </a:r>
                      <a:r>
                        <a:rPr lang="zh-CN" sz="1400" kern="1050">
                          <a:effectLst/>
                          <a:latin typeface="Times New Roman"/>
                          <a:ea typeface="宋体"/>
                        </a:rPr>
                        <a:t>字节的十进制数值，并使该流的当前位置前进</a:t>
                      </a:r>
                      <a:r>
                        <a:rPr lang="en-US" sz="1400" kern="1050">
                          <a:effectLst/>
                          <a:latin typeface="Times New Roman"/>
                          <a:ea typeface="宋体"/>
                        </a:rPr>
                        <a:t>16</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ReadSingle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4</a:t>
                      </a:r>
                      <a:r>
                        <a:rPr lang="zh-CN" sz="1400" kern="1050">
                          <a:effectLst/>
                          <a:latin typeface="Times New Roman"/>
                          <a:ea typeface="宋体"/>
                        </a:rPr>
                        <a:t>字节的浮点数，并使该流的当前位置前进</a:t>
                      </a:r>
                      <a:r>
                        <a:rPr lang="en-US" sz="1400" kern="1050">
                          <a:effectLst/>
                          <a:latin typeface="Times New Roman"/>
                          <a:ea typeface="宋体"/>
                        </a:rPr>
                        <a:t>4</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ReadDouble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8</a:t>
                      </a:r>
                      <a:r>
                        <a:rPr lang="zh-CN" sz="1400" kern="1050">
                          <a:effectLst/>
                          <a:latin typeface="Times New Roman"/>
                          <a:ea typeface="宋体"/>
                        </a:rPr>
                        <a:t>字节的浮点数，并使该流的当前位置前进</a:t>
                      </a:r>
                      <a:r>
                        <a:rPr lang="en-US" sz="1400" kern="1050">
                          <a:effectLst/>
                          <a:latin typeface="Times New Roman"/>
                          <a:ea typeface="宋体"/>
                        </a:rPr>
                        <a:t>8</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ReadInt16</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2</a:t>
                      </a:r>
                      <a:r>
                        <a:rPr lang="zh-CN" sz="1400" kern="1050">
                          <a:effectLst/>
                          <a:latin typeface="Times New Roman"/>
                          <a:ea typeface="宋体"/>
                        </a:rPr>
                        <a:t>字节的有符号整数，并使该流的当前位置前进</a:t>
                      </a:r>
                      <a:r>
                        <a:rPr lang="en-US" sz="1400" kern="1050">
                          <a:effectLst/>
                          <a:latin typeface="Times New Roman"/>
                          <a:ea typeface="宋体"/>
                        </a:rPr>
                        <a:t>2</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ReadInt32</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4</a:t>
                      </a:r>
                      <a:r>
                        <a:rPr lang="zh-CN" sz="1400" kern="1050">
                          <a:effectLst/>
                          <a:latin typeface="Times New Roman"/>
                          <a:ea typeface="宋体"/>
                        </a:rPr>
                        <a:t>字节的有符号整数，并使该流的当前位置前进</a:t>
                      </a:r>
                      <a:r>
                        <a:rPr lang="en-US" sz="1400" kern="1050">
                          <a:effectLst/>
                          <a:latin typeface="Times New Roman"/>
                          <a:ea typeface="宋体"/>
                        </a:rPr>
                        <a:t>4</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ReadInt64</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8</a:t>
                      </a:r>
                      <a:r>
                        <a:rPr lang="zh-CN" sz="1400" kern="1050">
                          <a:effectLst/>
                          <a:latin typeface="Times New Roman"/>
                          <a:ea typeface="宋体"/>
                        </a:rPr>
                        <a:t>字节的有符号整数，并使该流的当前位置前进</a:t>
                      </a:r>
                      <a:r>
                        <a:rPr lang="en-US" sz="1400" kern="1050">
                          <a:effectLst/>
                          <a:latin typeface="Times New Roman"/>
                          <a:ea typeface="宋体"/>
                        </a:rPr>
                        <a:t>8</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ReadSByte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1</a:t>
                      </a:r>
                      <a:r>
                        <a:rPr lang="zh-CN" sz="1400" kern="1050">
                          <a:effectLst/>
                          <a:latin typeface="Times New Roman"/>
                          <a:ea typeface="宋体"/>
                        </a:rPr>
                        <a:t>字节的有符号字节，并使该流的当前位置前进</a:t>
                      </a:r>
                      <a:r>
                        <a:rPr lang="en-US" sz="1400" kern="1050">
                          <a:effectLst/>
                          <a:latin typeface="Times New Roman"/>
                          <a:ea typeface="宋体"/>
                        </a:rPr>
                        <a:t>1</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073">
                <a:tc>
                  <a:txBody>
                    <a:bodyPr/>
                    <a:lstStyle/>
                    <a:p>
                      <a:pPr algn="just">
                        <a:lnSpc>
                          <a:spcPts val="1560"/>
                        </a:lnSpc>
                        <a:spcAft>
                          <a:spcPts val="0"/>
                        </a:spcAft>
                        <a:tabLst>
                          <a:tab pos="5328920" algn="r"/>
                        </a:tabLst>
                      </a:pPr>
                      <a:r>
                        <a:rPr lang="en-US" sz="1400" kern="1050">
                          <a:effectLst/>
                          <a:latin typeface="Times New Roman"/>
                          <a:ea typeface="宋体"/>
                        </a:rPr>
                        <a:t>ReadString</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从当前流中读取</a:t>
                      </a:r>
                      <a:r>
                        <a:rPr lang="en-US" sz="1400" kern="1050">
                          <a:effectLst/>
                          <a:latin typeface="Times New Roman"/>
                          <a:ea typeface="宋体"/>
                        </a:rPr>
                        <a:t>1</a:t>
                      </a:r>
                      <a:r>
                        <a:rPr lang="zh-CN" sz="1400" kern="1050">
                          <a:effectLst/>
                          <a:latin typeface="Times New Roman"/>
                          <a:ea typeface="宋体"/>
                        </a:rPr>
                        <a:t>个字符串，字符串有长度前缀，一次</a:t>
                      </a:r>
                      <a:r>
                        <a:rPr lang="en-US" sz="1400" kern="1050">
                          <a:effectLst/>
                          <a:latin typeface="Times New Roman"/>
                          <a:ea typeface="宋体"/>
                        </a:rPr>
                        <a:t>7</a:t>
                      </a:r>
                      <a:r>
                        <a:rPr lang="zh-CN" sz="1400" kern="1050">
                          <a:effectLst/>
                          <a:latin typeface="Times New Roman"/>
                          <a:ea typeface="宋体"/>
                        </a:rPr>
                        <a:t>位地被编码为整数，并使该流的当前位置前进适当字节。字符串是用</a:t>
                      </a:r>
                      <a:r>
                        <a:rPr lang="en-US" sz="1400" kern="1050">
                          <a:effectLst/>
                          <a:latin typeface="Times New Roman"/>
                          <a:ea typeface="宋体"/>
                        </a:rPr>
                        <a:t>BinaryWriter</a:t>
                      </a:r>
                      <a:r>
                        <a:rPr lang="zh-CN" sz="1400" kern="1050">
                          <a:effectLst/>
                          <a:latin typeface="Times New Roman"/>
                          <a:ea typeface="宋体"/>
                        </a:rPr>
                        <a:t>的</a:t>
                      </a:r>
                      <a:r>
                        <a:rPr lang="en-US" sz="1400" kern="1050">
                          <a:effectLst/>
                          <a:latin typeface="Times New Roman"/>
                          <a:ea typeface="宋体"/>
                        </a:rPr>
                        <a:t>WriteString</a:t>
                      </a:r>
                      <a:r>
                        <a:rPr lang="zh-CN" sz="1400" kern="1050">
                          <a:effectLst/>
                          <a:latin typeface="Times New Roman"/>
                          <a:ea typeface="宋体"/>
                        </a:rPr>
                        <a:t>方法写入文件中的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ReadUInt16</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使用</a:t>
                      </a:r>
                      <a:r>
                        <a:rPr lang="en-US" sz="1400" kern="1050">
                          <a:effectLst/>
                          <a:latin typeface="Times New Roman"/>
                          <a:ea typeface="宋体"/>
                        </a:rPr>
                        <a:t>Little Endian</a:t>
                      </a:r>
                      <a:r>
                        <a:rPr lang="zh-CN" sz="1400" kern="1050">
                          <a:effectLst/>
                          <a:latin typeface="Times New Roman"/>
                          <a:ea typeface="宋体"/>
                        </a:rPr>
                        <a:t>编码从当前流中读取</a:t>
                      </a:r>
                      <a:r>
                        <a:rPr lang="en-US" sz="1400" kern="1050">
                          <a:effectLst/>
                          <a:latin typeface="Times New Roman"/>
                          <a:ea typeface="宋体"/>
                        </a:rPr>
                        <a:t>2</a:t>
                      </a:r>
                      <a:r>
                        <a:rPr lang="zh-CN" sz="1400" kern="1050">
                          <a:effectLst/>
                          <a:latin typeface="Times New Roman"/>
                          <a:ea typeface="宋体"/>
                        </a:rPr>
                        <a:t>字节的无符号整数，并使该流的当前位置前进</a:t>
                      </a:r>
                      <a:r>
                        <a:rPr lang="en-US" sz="1400" kern="1050">
                          <a:effectLst/>
                          <a:latin typeface="Times New Roman"/>
                          <a:ea typeface="宋体"/>
                        </a:rPr>
                        <a:t>2</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ReadUInt32</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使用</a:t>
                      </a:r>
                      <a:r>
                        <a:rPr lang="en-US" sz="1400" kern="1050">
                          <a:effectLst/>
                          <a:latin typeface="Times New Roman"/>
                          <a:ea typeface="宋体"/>
                        </a:rPr>
                        <a:t>Little Endian</a:t>
                      </a:r>
                      <a:r>
                        <a:rPr lang="zh-CN" sz="1400" kern="1050">
                          <a:effectLst/>
                          <a:latin typeface="Times New Roman"/>
                          <a:ea typeface="宋体"/>
                        </a:rPr>
                        <a:t>编码从当前流中读取</a:t>
                      </a:r>
                      <a:r>
                        <a:rPr lang="en-US" sz="1400" kern="1050">
                          <a:effectLst/>
                          <a:latin typeface="Times New Roman"/>
                          <a:ea typeface="宋体"/>
                        </a:rPr>
                        <a:t>4</a:t>
                      </a:r>
                      <a:r>
                        <a:rPr lang="zh-CN" sz="1400" kern="1050">
                          <a:effectLst/>
                          <a:latin typeface="Times New Roman"/>
                          <a:ea typeface="宋体"/>
                        </a:rPr>
                        <a:t>字节的无符号整数，并使该流的当前位置前进</a:t>
                      </a:r>
                      <a:r>
                        <a:rPr lang="en-US" sz="1400" kern="1050">
                          <a:effectLst/>
                          <a:latin typeface="Times New Roman"/>
                          <a:ea typeface="宋体"/>
                        </a:rPr>
                        <a:t>4</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ReadUInt64</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使用</a:t>
                      </a:r>
                      <a:r>
                        <a:rPr lang="en-US" sz="1400" kern="1050">
                          <a:effectLst/>
                          <a:latin typeface="Times New Roman"/>
                          <a:ea typeface="宋体"/>
                        </a:rPr>
                        <a:t>Little Endian</a:t>
                      </a:r>
                      <a:r>
                        <a:rPr lang="zh-CN" sz="1400" kern="1050">
                          <a:effectLst/>
                          <a:latin typeface="Times New Roman"/>
                          <a:ea typeface="宋体"/>
                        </a:rPr>
                        <a:t>编码从当前流中读取</a:t>
                      </a:r>
                      <a:r>
                        <a:rPr lang="en-US" sz="1400" kern="1050">
                          <a:effectLst/>
                          <a:latin typeface="Times New Roman"/>
                          <a:ea typeface="宋体"/>
                        </a:rPr>
                        <a:t>8</a:t>
                      </a:r>
                      <a:r>
                        <a:rPr lang="zh-CN" sz="1400" kern="1050">
                          <a:effectLst/>
                          <a:latin typeface="Times New Roman"/>
                          <a:ea typeface="宋体"/>
                        </a:rPr>
                        <a:t>字节的无符号整数，并使该流的当前位置前进</a:t>
                      </a:r>
                      <a:r>
                        <a:rPr lang="en-US" sz="1400" kern="1050">
                          <a:effectLst/>
                          <a:latin typeface="Times New Roman"/>
                          <a:ea typeface="宋体"/>
                        </a:rPr>
                        <a:t>8</a:t>
                      </a:r>
                      <a:r>
                        <a:rPr lang="zh-CN" sz="1400" kern="1050">
                          <a:effectLst/>
                          <a:latin typeface="Times New Roman"/>
                          <a:ea typeface="宋体"/>
                        </a:rPr>
                        <a:t>字节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536">
                <a:tc>
                  <a:txBody>
                    <a:bodyPr/>
                    <a:lstStyle/>
                    <a:p>
                      <a:pPr algn="just">
                        <a:lnSpc>
                          <a:spcPts val="1560"/>
                        </a:lnSpc>
                        <a:spcAft>
                          <a:spcPts val="0"/>
                        </a:spcAft>
                        <a:tabLst>
                          <a:tab pos="5328920" algn="r"/>
                        </a:tabLst>
                      </a:pPr>
                      <a:r>
                        <a:rPr lang="en-US" sz="1400" kern="1050">
                          <a:effectLst/>
                          <a:latin typeface="Times New Roman"/>
                          <a:ea typeface="宋体"/>
                        </a:rPr>
                        <a:t>Close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dirty="0">
                          <a:effectLst/>
                          <a:latin typeface="Times New Roman"/>
                          <a:ea typeface="宋体"/>
                        </a:rPr>
                        <a:t>关闭当前的</a:t>
                      </a:r>
                      <a:r>
                        <a:rPr lang="en-US" sz="1400" kern="1050" dirty="0" err="1">
                          <a:effectLst/>
                          <a:latin typeface="Times New Roman"/>
                          <a:ea typeface="宋体"/>
                        </a:rPr>
                        <a:t>BinaryReader</a:t>
                      </a:r>
                      <a:r>
                        <a:rPr lang="zh-CN" sz="1400" kern="1050" dirty="0">
                          <a:effectLst/>
                          <a:latin typeface="Times New Roman"/>
                          <a:ea typeface="宋体"/>
                        </a:rPr>
                        <a:t>对象，并释放关联的资源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9587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err="1"/>
              <a:t>BinaryReader</a:t>
            </a:r>
            <a:r>
              <a:rPr lang="zh-CN" altLang="zh-CN" dirty="0"/>
              <a:t>类</a:t>
            </a:r>
          </a:p>
        </p:txBody>
      </p:sp>
      <p:sp>
        <p:nvSpPr>
          <p:cNvPr id="3" name="矩形 2"/>
          <p:cNvSpPr/>
          <p:nvPr/>
        </p:nvSpPr>
        <p:spPr>
          <a:xfrm>
            <a:off x="1199863" y="733220"/>
            <a:ext cx="5951116" cy="353943"/>
          </a:xfrm>
          <a:prstGeom prst="rect">
            <a:avLst/>
          </a:prstGeom>
        </p:spPr>
        <p:txBody>
          <a:bodyPr wrap="none">
            <a:spAutoFit/>
          </a:bodyPr>
          <a:lstStyle/>
          <a:p>
            <a:pPr fontAlgn="ctr"/>
            <a:r>
              <a:rPr lang="zh-CN" altLang="zh-CN" dirty="0"/>
              <a:t>使用</a:t>
            </a:r>
            <a:r>
              <a:rPr lang="en-US" altLang="zh-CN" dirty="0" err="1"/>
              <a:t>BinaryReader</a:t>
            </a:r>
            <a:r>
              <a:rPr lang="zh-CN" altLang="zh-CN" dirty="0"/>
              <a:t>对象的方法来读取二进制文件，示例如下：</a:t>
            </a:r>
          </a:p>
        </p:txBody>
      </p:sp>
      <p:sp>
        <p:nvSpPr>
          <p:cNvPr id="4" name="TextBox 3"/>
          <p:cNvSpPr txBox="1"/>
          <p:nvPr/>
        </p:nvSpPr>
        <p:spPr>
          <a:xfrm>
            <a:off x="1339702" y="1222744"/>
            <a:ext cx="8612372" cy="2707124"/>
          </a:xfrm>
          <a:prstGeom prst="roundRect">
            <a:avLst>
              <a:gd name="adj" fmla="val 8026"/>
            </a:avLst>
          </a:prstGeom>
          <a:solidFill>
            <a:schemeClr val="accent5">
              <a:lumMod val="40000"/>
              <a:lumOff val="60000"/>
            </a:schemeClr>
          </a:solidFill>
        </p:spPr>
        <p:txBody>
          <a:bodyPr wrap="square" rtlCol="0">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("C:\myfile.dat", </a:t>
            </a:r>
            <a:r>
              <a:rPr lang="en-US" altLang="zh-CN" dirty="0" err="1"/>
              <a:t>FileMode.Open</a:t>
            </a:r>
            <a:r>
              <a:rPr lang="en-US" altLang="zh-CN" dirty="0"/>
              <a:t>, </a:t>
            </a:r>
            <a:r>
              <a:rPr lang="en-US" altLang="zh-CN" dirty="0" err="1"/>
              <a:t>FileAccess.Read</a:t>
            </a:r>
            <a:r>
              <a:rPr lang="en-US" altLang="zh-CN" dirty="0"/>
              <a:t> </a:t>
            </a:r>
            <a:r>
              <a:rPr lang="en-US" altLang="zh-CN" dirty="0" smtClean="0"/>
              <a:t>)</a:t>
            </a:r>
            <a:endParaRPr lang="en-US" altLang="zh-CN" dirty="0"/>
          </a:p>
          <a:p>
            <a:r>
              <a:rPr lang="en-US" altLang="zh-CN" dirty="0" smtClean="0"/>
              <a:t>Dim </a:t>
            </a:r>
            <a:r>
              <a:rPr lang="en-US" altLang="zh-CN" dirty="0" err="1"/>
              <a:t>sr</a:t>
            </a:r>
            <a:r>
              <a:rPr lang="en-US" altLang="zh-CN" dirty="0"/>
              <a:t> As </a:t>
            </a:r>
            <a:r>
              <a:rPr lang="en-US" altLang="zh-CN" dirty="0" err="1"/>
              <a:t>BinaryReader</a:t>
            </a:r>
            <a:endParaRPr lang="zh-CN" altLang="zh-CN" dirty="0"/>
          </a:p>
          <a:p>
            <a:r>
              <a:rPr lang="en-US" altLang="zh-CN" dirty="0" err="1"/>
              <a:t>sr</a:t>
            </a:r>
            <a:r>
              <a:rPr lang="en-US" altLang="zh-CN" dirty="0"/>
              <a:t> = New </a:t>
            </a:r>
            <a:r>
              <a:rPr lang="en-US" altLang="zh-CN" dirty="0" err="1"/>
              <a:t>BinaryReader</a:t>
            </a:r>
            <a:r>
              <a:rPr lang="en-US" altLang="zh-CN" dirty="0"/>
              <a:t>(</a:t>
            </a:r>
            <a:r>
              <a:rPr lang="en-US" altLang="zh-CN" dirty="0" err="1"/>
              <a:t>fstream</a:t>
            </a:r>
            <a:r>
              <a:rPr lang="en-US" altLang="zh-CN" dirty="0"/>
              <a:t>)</a:t>
            </a:r>
            <a:endParaRPr lang="zh-CN" altLang="zh-CN" dirty="0"/>
          </a:p>
          <a:p>
            <a:r>
              <a:rPr lang="en-US" altLang="zh-CN" dirty="0"/>
              <a:t>Dim </a:t>
            </a:r>
            <a:r>
              <a:rPr lang="en-US" altLang="zh-CN" dirty="0" err="1"/>
              <a:t>blnX</a:t>
            </a:r>
            <a:r>
              <a:rPr lang="en-US" altLang="zh-CN" dirty="0"/>
              <a:t> As Boolean</a:t>
            </a:r>
            <a:endParaRPr lang="zh-CN" altLang="zh-CN" dirty="0"/>
          </a:p>
          <a:p>
            <a:r>
              <a:rPr lang="en-US" altLang="zh-CN" dirty="0"/>
              <a:t>Dim </a:t>
            </a:r>
            <a:r>
              <a:rPr lang="en-US" altLang="zh-CN" dirty="0" err="1"/>
              <a:t>bytX</a:t>
            </a:r>
            <a:r>
              <a:rPr lang="en-US" altLang="zh-CN" dirty="0"/>
              <a:t>(9) As Byte</a:t>
            </a:r>
            <a:endParaRPr lang="zh-CN" altLang="zh-CN" dirty="0"/>
          </a:p>
          <a:p>
            <a:r>
              <a:rPr lang="en-US" altLang="zh-CN" dirty="0"/>
              <a:t>Dim </a:t>
            </a:r>
            <a:r>
              <a:rPr lang="en-US" altLang="zh-CN" dirty="0" err="1"/>
              <a:t>chrX</a:t>
            </a:r>
            <a:r>
              <a:rPr lang="en-US" altLang="zh-CN" dirty="0"/>
              <a:t> As Char</a:t>
            </a:r>
            <a:endParaRPr lang="zh-CN" altLang="zh-CN" dirty="0"/>
          </a:p>
          <a:p>
            <a:r>
              <a:rPr lang="en-US" altLang="zh-CN" dirty="0" err="1"/>
              <a:t>chrX</a:t>
            </a:r>
            <a:r>
              <a:rPr lang="en-US" altLang="zh-CN" dirty="0"/>
              <a:t> = sr. </a:t>
            </a:r>
            <a:r>
              <a:rPr lang="en-US" altLang="zh-CN" dirty="0" err="1"/>
              <a:t>ReadChar</a:t>
            </a:r>
            <a:r>
              <a:rPr lang="en-US" altLang="zh-CN" dirty="0"/>
              <a:t>()				</a:t>
            </a:r>
            <a:r>
              <a:rPr lang="en-US" altLang="zh-CN" dirty="0" smtClean="0"/>
              <a:t>' </a:t>
            </a:r>
            <a:r>
              <a:rPr lang="zh-CN" altLang="zh-CN" dirty="0"/>
              <a:t>读取一个字符</a:t>
            </a:r>
          </a:p>
          <a:p>
            <a:r>
              <a:rPr lang="en-US" altLang="zh-CN" dirty="0" err="1"/>
              <a:t>blnX</a:t>
            </a:r>
            <a:r>
              <a:rPr lang="en-US" altLang="zh-CN" dirty="0"/>
              <a:t> = sr. </a:t>
            </a:r>
            <a:r>
              <a:rPr lang="en-US" altLang="zh-CN" dirty="0" err="1"/>
              <a:t>ReadBoolean</a:t>
            </a:r>
            <a:r>
              <a:rPr lang="en-US" altLang="zh-CN" dirty="0"/>
              <a:t>()				' </a:t>
            </a:r>
            <a:r>
              <a:rPr lang="zh-CN" altLang="zh-CN" dirty="0"/>
              <a:t>读取一个逻辑值</a:t>
            </a:r>
          </a:p>
          <a:p>
            <a:r>
              <a:rPr lang="en-US" altLang="zh-CN" dirty="0" err="1"/>
              <a:t>bytX</a:t>
            </a:r>
            <a:r>
              <a:rPr lang="en-US" altLang="zh-CN" dirty="0"/>
              <a:t> = </a:t>
            </a:r>
            <a:r>
              <a:rPr lang="en-US" altLang="zh-CN" dirty="0" err="1"/>
              <a:t>sr.ReadBytes</a:t>
            </a:r>
            <a:r>
              <a:rPr lang="en-US" altLang="zh-CN" dirty="0"/>
              <a:t>(10)				' </a:t>
            </a:r>
            <a:r>
              <a:rPr lang="zh-CN" altLang="zh-CN" dirty="0"/>
              <a:t>读取</a:t>
            </a:r>
            <a:r>
              <a:rPr lang="en-US" altLang="zh-CN" dirty="0"/>
              <a:t>10</a:t>
            </a:r>
            <a:r>
              <a:rPr lang="zh-CN" altLang="zh-CN" dirty="0"/>
              <a:t>个</a:t>
            </a:r>
            <a:r>
              <a:rPr lang="zh-CN" altLang="zh-CN" dirty="0" smtClean="0"/>
              <a:t>字节</a:t>
            </a:r>
            <a:endParaRPr lang="zh-CN" altLang="zh-CN" dirty="0"/>
          </a:p>
        </p:txBody>
      </p:sp>
    </p:spTree>
    <p:extLst>
      <p:ext uri="{BB962C8B-B14F-4D97-AF65-F5344CB8AC3E}">
        <p14:creationId xmlns:p14="http://schemas.microsoft.com/office/powerpoint/2010/main" val="20846787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BinaryWriter</a:t>
            </a:r>
            <a:r>
              <a:rPr lang="zh-CN" altLang="zh-CN" dirty="0"/>
              <a:t>类</a:t>
            </a:r>
          </a:p>
        </p:txBody>
      </p:sp>
      <p:sp>
        <p:nvSpPr>
          <p:cNvPr id="3" name="TextBox 2"/>
          <p:cNvSpPr txBox="1"/>
          <p:nvPr/>
        </p:nvSpPr>
        <p:spPr>
          <a:xfrm>
            <a:off x="861237" y="797442"/>
            <a:ext cx="9537405" cy="877163"/>
          </a:xfrm>
          <a:prstGeom prst="rect">
            <a:avLst/>
          </a:prstGeom>
          <a:noFill/>
        </p:spPr>
        <p:txBody>
          <a:bodyPr wrap="square" rtlCol="0">
            <a:spAutoFit/>
          </a:bodyPr>
          <a:lstStyle/>
          <a:p>
            <a:pPr indent="446088"/>
            <a:r>
              <a:rPr lang="en-US" altLang="zh-CN" dirty="0" err="1"/>
              <a:t>BinaryWriter</a:t>
            </a:r>
            <a:r>
              <a:rPr lang="zh-CN" altLang="zh-CN" dirty="0"/>
              <a:t>对象实现向二进制文件写入数据。要用</a:t>
            </a:r>
            <a:r>
              <a:rPr lang="en-US" altLang="zh-CN" dirty="0" err="1"/>
              <a:t>BinaryWriter</a:t>
            </a:r>
            <a:r>
              <a:rPr lang="zh-CN" altLang="zh-CN" dirty="0"/>
              <a:t>对象提供的方法，需要先创建该对象的一个实例。</a:t>
            </a:r>
            <a:r>
              <a:rPr lang="en-US" altLang="zh-CN" dirty="0" err="1"/>
              <a:t>BinaryWriter</a:t>
            </a:r>
            <a:r>
              <a:rPr lang="zh-CN" altLang="zh-CN" dirty="0"/>
              <a:t>对象也是和</a:t>
            </a:r>
            <a:r>
              <a:rPr lang="en-US" altLang="zh-CN" dirty="0" err="1"/>
              <a:t>FileStream</a:t>
            </a:r>
            <a:r>
              <a:rPr lang="zh-CN" altLang="zh-CN" dirty="0"/>
              <a:t>对象相关联的，可以利用</a:t>
            </a:r>
            <a:r>
              <a:rPr lang="en-US" altLang="zh-CN" dirty="0" err="1"/>
              <a:t>BinaryWriter</a:t>
            </a:r>
            <a:r>
              <a:rPr lang="zh-CN" altLang="zh-CN" dirty="0"/>
              <a:t>类的构造方法创建</a:t>
            </a:r>
            <a:r>
              <a:rPr lang="en-US" altLang="zh-CN" dirty="0" err="1"/>
              <a:t>BinaryWriter</a:t>
            </a:r>
            <a:r>
              <a:rPr lang="zh-CN" altLang="zh-CN" dirty="0"/>
              <a:t>对象的实例，方法的语法格式如下</a:t>
            </a:r>
            <a:r>
              <a:rPr lang="zh-CN" altLang="zh-CN" dirty="0" smtClean="0"/>
              <a:t>：</a:t>
            </a:r>
            <a:endParaRPr lang="zh-CN" altLang="zh-CN" dirty="0"/>
          </a:p>
        </p:txBody>
      </p:sp>
      <p:sp>
        <p:nvSpPr>
          <p:cNvPr id="4" name="圆角矩形 3"/>
          <p:cNvSpPr/>
          <p:nvPr/>
        </p:nvSpPr>
        <p:spPr>
          <a:xfrm>
            <a:off x="1505682" y="1674605"/>
            <a:ext cx="8255005" cy="391597"/>
          </a:xfrm>
          <a:prstGeom prst="roundRect">
            <a:avLst/>
          </a:prstGeom>
          <a:solidFill>
            <a:schemeClr val="accent5">
              <a:lumMod val="40000"/>
              <a:lumOff val="60000"/>
            </a:schemeClr>
          </a:solidFill>
        </p:spPr>
        <p:txBody>
          <a:bodyPr wrap="square">
            <a:spAutoFit/>
          </a:bodyPr>
          <a:lstStyle/>
          <a:p>
            <a:r>
              <a:rPr lang="en-US" altLang="zh-CN" dirty="0"/>
              <a:t>Dim </a:t>
            </a:r>
            <a:r>
              <a:rPr lang="zh-CN" altLang="zh-CN" dirty="0"/>
              <a:t>对象名</a:t>
            </a:r>
            <a:r>
              <a:rPr lang="en-US" altLang="zh-CN" dirty="0"/>
              <a:t> As New </a:t>
            </a:r>
            <a:r>
              <a:rPr lang="en-US" altLang="zh-CN" dirty="0" err="1"/>
              <a:t>binaryWriter</a:t>
            </a:r>
            <a:r>
              <a:rPr lang="zh-CN" altLang="zh-CN" dirty="0"/>
              <a:t>（</a:t>
            </a:r>
            <a:r>
              <a:rPr lang="en-US" altLang="zh-CN" dirty="0"/>
              <a:t>FS, Encoding</a:t>
            </a:r>
            <a:r>
              <a:rPr lang="zh-CN" altLang="zh-CN" dirty="0"/>
              <a:t>）</a:t>
            </a:r>
          </a:p>
        </p:txBody>
      </p:sp>
      <p:sp>
        <p:nvSpPr>
          <p:cNvPr id="5" name="TextBox 4"/>
          <p:cNvSpPr txBox="1"/>
          <p:nvPr/>
        </p:nvSpPr>
        <p:spPr>
          <a:xfrm>
            <a:off x="970807" y="2122679"/>
            <a:ext cx="9324753" cy="166199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）对象名，创建的</a:t>
            </a:r>
            <a:r>
              <a:rPr lang="en-US" altLang="zh-CN" dirty="0" err="1"/>
              <a:t>BinaryWriter</a:t>
            </a:r>
            <a:r>
              <a:rPr lang="zh-CN" altLang="zh-CN" dirty="0"/>
              <a:t>对象的变量名。</a:t>
            </a:r>
          </a:p>
          <a:p>
            <a:pPr indent="446088" fontAlgn="ctr"/>
            <a:r>
              <a:rPr lang="zh-CN" altLang="zh-CN" dirty="0"/>
              <a:t>（</a:t>
            </a:r>
            <a:r>
              <a:rPr lang="en-US" altLang="zh-CN" dirty="0"/>
              <a:t>2</a:t>
            </a:r>
            <a:r>
              <a:rPr lang="zh-CN" altLang="zh-CN" dirty="0"/>
              <a:t>）</a:t>
            </a:r>
            <a:r>
              <a:rPr lang="en-US" altLang="zh-CN" dirty="0"/>
              <a:t>FS</a:t>
            </a:r>
            <a:r>
              <a:rPr lang="zh-CN" altLang="zh-CN" dirty="0"/>
              <a:t>，</a:t>
            </a:r>
            <a:r>
              <a:rPr lang="en-US" altLang="zh-CN" dirty="0" err="1"/>
              <a:t>FileStream</a:t>
            </a:r>
            <a:r>
              <a:rPr lang="zh-CN" altLang="zh-CN" dirty="0"/>
              <a:t>对象名，代表要进行写操作的文件的</a:t>
            </a:r>
            <a:r>
              <a:rPr lang="en-US" altLang="zh-CN" dirty="0" err="1"/>
              <a:t>FileStream</a:t>
            </a:r>
            <a:r>
              <a:rPr lang="zh-CN" altLang="zh-CN" dirty="0"/>
              <a:t>对象。</a:t>
            </a:r>
          </a:p>
          <a:p>
            <a:pPr indent="446088" fontAlgn="ctr"/>
            <a:r>
              <a:rPr lang="zh-CN" altLang="zh-CN" dirty="0"/>
              <a:t>（</a:t>
            </a:r>
            <a:r>
              <a:rPr lang="en-US" altLang="zh-CN" dirty="0"/>
              <a:t>3</a:t>
            </a:r>
            <a:r>
              <a:rPr lang="zh-CN" altLang="zh-CN" dirty="0"/>
              <a:t>）</a:t>
            </a:r>
            <a:r>
              <a:rPr lang="en-US" altLang="zh-CN" dirty="0"/>
              <a:t>Encoding</a:t>
            </a:r>
            <a:r>
              <a:rPr lang="zh-CN" altLang="zh-CN" dirty="0"/>
              <a:t>，可选项，枚举类型，指定</a:t>
            </a:r>
            <a:r>
              <a:rPr lang="en-US" altLang="zh-CN" dirty="0" err="1"/>
              <a:t>BinaryWriter</a:t>
            </a:r>
            <a:r>
              <a:rPr lang="zh-CN" altLang="zh-CN" dirty="0"/>
              <a:t>对象的编码方式，默认为</a:t>
            </a:r>
            <a:r>
              <a:rPr lang="en-US" altLang="zh-CN" dirty="0"/>
              <a:t>UTF-8</a:t>
            </a:r>
            <a:r>
              <a:rPr lang="zh-CN" altLang="zh-CN" dirty="0"/>
              <a:t>。</a:t>
            </a:r>
          </a:p>
          <a:p>
            <a:pPr indent="446088" fontAlgn="ctr"/>
            <a:r>
              <a:rPr lang="zh-CN" altLang="zh-CN" dirty="0"/>
              <a:t>例如，创建一个可以写入</a:t>
            </a:r>
            <a:r>
              <a:rPr lang="en-US" altLang="zh-CN" dirty="0"/>
              <a:t>C</a:t>
            </a:r>
            <a:r>
              <a:rPr lang="zh-CN" altLang="zh-CN" dirty="0"/>
              <a:t>盘根文件夹中名为</a:t>
            </a:r>
            <a:r>
              <a:rPr lang="en-US" altLang="zh-CN" dirty="0"/>
              <a:t>myfile.dat</a:t>
            </a:r>
            <a:r>
              <a:rPr lang="zh-CN" altLang="zh-CN" dirty="0"/>
              <a:t>的二进制文件内容的</a:t>
            </a:r>
            <a:r>
              <a:rPr lang="en-US" altLang="zh-CN" dirty="0" err="1"/>
              <a:t>BinaryWriter</a:t>
            </a:r>
            <a:r>
              <a:rPr lang="zh-CN" altLang="zh-CN" dirty="0"/>
              <a:t>对象，需先建立关于该文件的</a:t>
            </a:r>
            <a:r>
              <a:rPr lang="en-US" altLang="zh-CN" dirty="0" err="1"/>
              <a:t>FileStream</a:t>
            </a:r>
            <a:r>
              <a:rPr lang="zh-CN" altLang="zh-CN" dirty="0"/>
              <a:t>对象，方法如下</a:t>
            </a:r>
            <a:r>
              <a:rPr lang="zh-CN" altLang="zh-CN" dirty="0" smtClean="0"/>
              <a:t>：</a:t>
            </a:r>
            <a:endParaRPr lang="zh-CN" altLang="zh-CN" dirty="0"/>
          </a:p>
        </p:txBody>
      </p:sp>
      <p:sp>
        <p:nvSpPr>
          <p:cNvPr id="6" name="TextBox 5"/>
          <p:cNvSpPr txBox="1"/>
          <p:nvPr/>
        </p:nvSpPr>
        <p:spPr>
          <a:xfrm>
            <a:off x="1505682" y="3800598"/>
            <a:ext cx="8255005" cy="970478"/>
          </a:xfrm>
          <a:prstGeom prst="roundRect">
            <a:avLst/>
          </a:prstGeom>
          <a:solidFill>
            <a:schemeClr val="accent5">
              <a:lumMod val="40000"/>
              <a:lumOff val="60000"/>
            </a:schemeClr>
          </a:solidFill>
        </p:spPr>
        <p:txBody>
          <a:bodyPr wrap="square" rtlCol="0">
            <a:spAutoFit/>
          </a:bodyPr>
          <a:lstStyle/>
          <a:p>
            <a:r>
              <a:rPr lang="en-US" altLang="zh-CN" dirty="0"/>
              <a:t>Dim  </a:t>
            </a:r>
            <a:r>
              <a:rPr lang="en-US" altLang="zh-CN" dirty="0" err="1"/>
              <a:t>fstream</a:t>
            </a:r>
            <a:r>
              <a:rPr lang="en-US" altLang="zh-CN" dirty="0"/>
              <a:t>  As New </a:t>
            </a:r>
            <a:r>
              <a:rPr lang="en-US" altLang="zh-CN" dirty="0" err="1"/>
              <a:t>FileStream</a:t>
            </a:r>
            <a:r>
              <a:rPr lang="en-US" altLang="zh-CN" dirty="0"/>
              <a:t>( "C:\myfile.dat", </a:t>
            </a:r>
            <a:r>
              <a:rPr lang="en-US" altLang="zh-CN" dirty="0" err="1"/>
              <a:t>FileMode.Open</a:t>
            </a:r>
            <a:r>
              <a:rPr lang="en-US" altLang="zh-CN" dirty="0"/>
              <a:t>, </a:t>
            </a:r>
            <a:r>
              <a:rPr lang="en-US" altLang="zh-CN" dirty="0" err="1"/>
              <a:t>FileAccess.Read</a:t>
            </a:r>
            <a:r>
              <a:rPr lang="en-US" altLang="zh-CN" dirty="0"/>
              <a:t> </a:t>
            </a:r>
            <a:r>
              <a:rPr lang="en-US" altLang="zh-CN" dirty="0" smtClean="0"/>
              <a:t>)</a:t>
            </a:r>
            <a:endParaRPr lang="en-US" altLang="zh-CN" dirty="0"/>
          </a:p>
          <a:p>
            <a:r>
              <a:rPr lang="en-US" altLang="zh-CN" dirty="0" smtClean="0"/>
              <a:t>Dim </a:t>
            </a:r>
            <a:r>
              <a:rPr lang="en-US" altLang="zh-CN" dirty="0" err="1"/>
              <a:t>bw</a:t>
            </a:r>
            <a:r>
              <a:rPr lang="en-US" altLang="zh-CN" dirty="0"/>
              <a:t> As </a:t>
            </a:r>
            <a:r>
              <a:rPr lang="en-US" altLang="zh-CN" dirty="0" err="1"/>
              <a:t>BinaryWriter</a:t>
            </a:r>
            <a:endParaRPr lang="zh-CN" altLang="zh-CN" dirty="0"/>
          </a:p>
          <a:p>
            <a:r>
              <a:rPr lang="en-US" altLang="zh-CN" dirty="0" err="1"/>
              <a:t>bw</a:t>
            </a:r>
            <a:r>
              <a:rPr lang="en-US" altLang="zh-CN" dirty="0"/>
              <a:t> = New </a:t>
            </a:r>
            <a:r>
              <a:rPr lang="en-US" altLang="zh-CN" dirty="0" err="1"/>
              <a:t>BinaryWriter</a:t>
            </a:r>
            <a:r>
              <a:rPr lang="en-US" altLang="zh-CN" dirty="0"/>
              <a:t>(</a:t>
            </a:r>
            <a:r>
              <a:rPr lang="en-US" altLang="zh-CN" dirty="0" err="1"/>
              <a:t>fstream</a:t>
            </a:r>
            <a:r>
              <a:rPr lang="en-US" altLang="zh-CN" dirty="0" smtClean="0"/>
              <a:t>)</a:t>
            </a:r>
            <a:endParaRPr lang="zh-CN" altLang="zh-CN" dirty="0"/>
          </a:p>
        </p:txBody>
      </p:sp>
    </p:spTree>
    <p:extLst>
      <p:ext uri="{BB962C8B-B14F-4D97-AF65-F5344CB8AC3E}">
        <p14:creationId xmlns:p14="http://schemas.microsoft.com/office/powerpoint/2010/main" val="5649558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2</a:t>
            </a:r>
            <a:r>
              <a:rPr lang="zh-CN" altLang="zh-CN" dirty="0"/>
              <a:t>．</a:t>
            </a:r>
            <a:r>
              <a:rPr lang="en-US" altLang="zh-CN" dirty="0" err="1"/>
              <a:t>BinaryWriter</a:t>
            </a:r>
            <a:r>
              <a:rPr lang="zh-CN" altLang="zh-CN" dirty="0"/>
              <a:t>类</a:t>
            </a:r>
          </a:p>
        </p:txBody>
      </p:sp>
      <p:sp>
        <p:nvSpPr>
          <p:cNvPr id="3" name="TextBox 2"/>
          <p:cNvSpPr txBox="1"/>
          <p:nvPr/>
        </p:nvSpPr>
        <p:spPr>
          <a:xfrm>
            <a:off x="839972" y="808074"/>
            <a:ext cx="9590568" cy="615553"/>
          </a:xfrm>
          <a:prstGeom prst="rect">
            <a:avLst/>
          </a:prstGeom>
          <a:noFill/>
        </p:spPr>
        <p:txBody>
          <a:bodyPr wrap="square" rtlCol="0">
            <a:spAutoFit/>
          </a:bodyPr>
          <a:lstStyle/>
          <a:p>
            <a:pPr indent="446088"/>
            <a:r>
              <a:rPr lang="zh-CN" altLang="zh-CN" dirty="0"/>
              <a:t>建立</a:t>
            </a:r>
            <a:r>
              <a:rPr lang="en-US" altLang="zh-CN" dirty="0" err="1"/>
              <a:t>BinaryWriter</a:t>
            </a:r>
            <a:r>
              <a:rPr lang="zh-CN" altLang="zh-CN" dirty="0"/>
              <a:t>对象后，就可以使用它提供的几种方法向二进制文件中写入不同类型的数据，</a:t>
            </a:r>
            <a:r>
              <a:rPr lang="en-US" altLang="zh-CN" dirty="0" err="1"/>
              <a:t>BinaryWriter</a:t>
            </a:r>
            <a:r>
              <a:rPr lang="zh-CN" altLang="zh-CN" dirty="0"/>
              <a:t>类提供的方法见表</a:t>
            </a:r>
            <a:r>
              <a:rPr lang="en-US" altLang="zh-CN" dirty="0"/>
              <a:t>8.18</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4109102101"/>
              </p:ext>
            </p:extLst>
          </p:nvPr>
        </p:nvGraphicFramePr>
        <p:xfrm>
          <a:off x="1990059" y="1542053"/>
          <a:ext cx="7749363" cy="1881630"/>
        </p:xfrm>
        <a:graphic>
          <a:graphicData uri="http://schemas.openxmlformats.org/drawingml/2006/table">
            <a:tbl>
              <a:tblPr firstRow="1" bandRow="1" bandCol="1"/>
              <a:tblGrid>
                <a:gridCol w="886527"/>
                <a:gridCol w="6862836"/>
              </a:tblGrid>
              <a:tr h="313605">
                <a:tc>
                  <a:txBody>
                    <a:bodyPr/>
                    <a:lstStyle/>
                    <a:p>
                      <a:pPr algn="ctr">
                        <a:lnSpc>
                          <a:spcPts val="1560"/>
                        </a:lnSpc>
                        <a:spcAft>
                          <a:spcPts val="0"/>
                        </a:spcAft>
                        <a:tabLst>
                          <a:tab pos="5328920" algn="r"/>
                        </a:tabLst>
                      </a:pPr>
                      <a:r>
                        <a:rPr lang="zh-CN" sz="1400" b="1" kern="1050">
                          <a:effectLst/>
                          <a:latin typeface="Times New Roman"/>
                          <a:ea typeface="宋体"/>
                        </a:rPr>
                        <a:t>方法</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说明</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627210">
                <a:tc>
                  <a:txBody>
                    <a:bodyPr/>
                    <a:lstStyle/>
                    <a:p>
                      <a:pPr algn="just">
                        <a:lnSpc>
                          <a:spcPts val="1560"/>
                        </a:lnSpc>
                        <a:spcAft>
                          <a:spcPts val="0"/>
                        </a:spcAft>
                        <a:tabLst>
                          <a:tab pos="5328920" algn="r"/>
                        </a:tabLst>
                      </a:pPr>
                      <a:r>
                        <a:rPr lang="en-US" sz="1400" kern="1050">
                          <a:effectLst/>
                          <a:latin typeface="Times New Roman"/>
                          <a:ea typeface="宋体"/>
                        </a:rPr>
                        <a:t>Write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写入数据。它有多种形式，与</a:t>
                      </a:r>
                      <a:r>
                        <a:rPr lang="en-US" sz="1400" kern="1050">
                          <a:effectLst/>
                          <a:latin typeface="Times New Roman"/>
                          <a:ea typeface="宋体"/>
                        </a:rPr>
                        <a:t>BinaryReader</a:t>
                      </a:r>
                      <a:r>
                        <a:rPr lang="zh-CN" sz="1400" kern="1050">
                          <a:effectLst/>
                          <a:latin typeface="Times New Roman"/>
                          <a:ea typeface="宋体"/>
                        </a:rPr>
                        <a:t>对象的</a:t>
                      </a:r>
                      <a:r>
                        <a:rPr lang="en-US" sz="1400" kern="1050">
                          <a:effectLst/>
                          <a:latin typeface="Times New Roman"/>
                          <a:ea typeface="宋体"/>
                        </a:rPr>
                        <a:t>Read</a:t>
                      </a:r>
                      <a:r>
                        <a:rPr lang="zh-CN" sz="1400" kern="1050">
                          <a:effectLst/>
                          <a:latin typeface="Times New Roman"/>
                          <a:ea typeface="宋体"/>
                        </a:rPr>
                        <a:t>方法对应，可以写入各种类型的数据，但不包括</a:t>
                      </a:r>
                      <a:r>
                        <a:rPr lang="en-US" sz="1400" kern="1050">
                          <a:effectLst/>
                          <a:latin typeface="Times New Roman"/>
                          <a:ea typeface="宋体"/>
                        </a:rPr>
                        <a:t>Date</a:t>
                      </a:r>
                      <a:r>
                        <a:rPr lang="zh-CN" sz="1400" kern="1050">
                          <a:effectLst/>
                          <a:latin typeface="Times New Roman"/>
                          <a:ea typeface="宋体"/>
                        </a:rPr>
                        <a:t>和</a:t>
                      </a:r>
                      <a:r>
                        <a:rPr lang="en-US" sz="1400" kern="1050">
                          <a:effectLst/>
                          <a:latin typeface="Times New Roman"/>
                          <a:ea typeface="宋体"/>
                        </a:rPr>
                        <a:t>Object</a:t>
                      </a:r>
                      <a:r>
                        <a:rPr lang="zh-CN" sz="1400" kern="1050">
                          <a:effectLst/>
                          <a:latin typeface="Times New Roman"/>
                          <a:ea typeface="宋体"/>
                        </a:rPr>
                        <a:t>类型数据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05">
                <a:tc>
                  <a:txBody>
                    <a:bodyPr/>
                    <a:lstStyle/>
                    <a:p>
                      <a:pPr algn="just">
                        <a:lnSpc>
                          <a:spcPts val="1560"/>
                        </a:lnSpc>
                        <a:spcAft>
                          <a:spcPts val="0"/>
                        </a:spcAft>
                        <a:tabLst>
                          <a:tab pos="5328920" algn="r"/>
                        </a:tabLst>
                      </a:pPr>
                      <a:r>
                        <a:rPr lang="en-US" sz="1400" kern="1050">
                          <a:effectLst/>
                          <a:latin typeface="Times New Roman"/>
                          <a:ea typeface="宋体"/>
                        </a:rPr>
                        <a:t>Flush</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清理当前所有缓冲区，并使所有缓冲区中的数据写入文件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05">
                <a:tc>
                  <a:txBody>
                    <a:bodyPr/>
                    <a:lstStyle/>
                    <a:p>
                      <a:pPr algn="just">
                        <a:lnSpc>
                          <a:spcPts val="1560"/>
                        </a:lnSpc>
                        <a:spcAft>
                          <a:spcPts val="0"/>
                        </a:spcAft>
                        <a:tabLst>
                          <a:tab pos="5328920" algn="r"/>
                        </a:tabLst>
                      </a:pPr>
                      <a:r>
                        <a:rPr lang="en-US" sz="1400" kern="1050">
                          <a:effectLst/>
                          <a:latin typeface="Times New Roman"/>
                          <a:ea typeface="宋体"/>
                        </a:rPr>
                        <a:t>Seek</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a:effectLst/>
                          <a:latin typeface="Times New Roman"/>
                          <a:ea typeface="宋体"/>
                        </a:rPr>
                        <a:t>设置当前流中的位置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05">
                <a:tc>
                  <a:txBody>
                    <a:bodyPr/>
                    <a:lstStyle/>
                    <a:p>
                      <a:pPr algn="just">
                        <a:lnSpc>
                          <a:spcPts val="1560"/>
                        </a:lnSpc>
                        <a:spcAft>
                          <a:spcPts val="0"/>
                        </a:spcAft>
                        <a:tabLst>
                          <a:tab pos="5328920" algn="r"/>
                        </a:tabLst>
                      </a:pPr>
                      <a:r>
                        <a:rPr lang="en-US" sz="1400" kern="1050">
                          <a:effectLst/>
                          <a:latin typeface="Times New Roman"/>
                          <a:ea typeface="宋体"/>
                        </a:rPr>
                        <a:t>Close</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ts val="1560"/>
                        </a:lnSpc>
                        <a:spcAft>
                          <a:spcPts val="0"/>
                        </a:spcAft>
                        <a:tabLst>
                          <a:tab pos="5328920" algn="r"/>
                        </a:tabLst>
                      </a:pPr>
                      <a:r>
                        <a:rPr lang="zh-CN" sz="1400" kern="1050" dirty="0">
                          <a:effectLst/>
                          <a:latin typeface="Times New Roman"/>
                          <a:ea typeface="宋体"/>
                        </a:rPr>
                        <a:t>关闭当前的</a:t>
                      </a:r>
                      <a:r>
                        <a:rPr lang="en-US" sz="1400" kern="1050" dirty="0" err="1">
                          <a:effectLst/>
                          <a:latin typeface="Times New Roman"/>
                          <a:ea typeface="宋体"/>
                        </a:rPr>
                        <a:t>BinaryWriter</a:t>
                      </a:r>
                      <a:r>
                        <a:rPr lang="zh-CN" sz="1400" kern="1050" dirty="0">
                          <a:effectLst/>
                          <a:latin typeface="Times New Roman"/>
                          <a:ea typeface="宋体"/>
                        </a:rPr>
                        <a:t>对象，并释放关联的资源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927232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2643114">
            <a:off x="3529134" y="2432691"/>
            <a:ext cx="1362721" cy="1447759"/>
            <a:chOff x="4819176" y="1662676"/>
            <a:chExt cx="2993523" cy="2989680"/>
          </a:xfrm>
        </p:grpSpPr>
        <p:grpSp>
          <p:nvGrpSpPr>
            <p:cNvPr id="5" name="组合 4"/>
            <p:cNvGrpSpPr/>
            <p:nvPr/>
          </p:nvGrpSpPr>
          <p:grpSpPr>
            <a:xfrm>
              <a:off x="4819176" y="1662676"/>
              <a:ext cx="2993523" cy="2989680"/>
              <a:chOff x="304800" y="673100"/>
              <a:chExt cx="4147845" cy="4000500"/>
            </a:xfrm>
            <a:effectLst>
              <a:outerShdw blurRad="444500" dist="254000" dir="8100000" algn="tr" rotWithShape="0">
                <a:prstClr val="black">
                  <a:alpha val="50000"/>
                </a:prstClr>
              </a:outerShdw>
            </a:effectLst>
          </p:grpSpPr>
          <p:sp>
            <p:nvSpPr>
              <p:cNvPr id="7" name="矩形 6"/>
              <p:cNvSpPr>
                <a:spLocks/>
              </p:cNvSpPr>
              <p:nvPr/>
            </p:nvSpPr>
            <p:spPr>
              <a:xfrm>
                <a:off x="304800" y="673100"/>
                <a:ext cx="4147845" cy="4000500"/>
              </a:xfrm>
              <a:prstGeom prst="rect">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a:ea typeface="宋体"/>
                </a:endParaRPr>
              </a:p>
            </p:txBody>
          </p:sp>
          <p:sp>
            <p:nvSpPr>
              <p:cNvPr id="8" name="矩形 7"/>
              <p:cNvSpPr/>
              <p:nvPr/>
            </p:nvSpPr>
            <p:spPr>
              <a:xfrm>
                <a:off x="399069" y="760412"/>
                <a:ext cx="3959307" cy="3825874"/>
              </a:xfrm>
              <a:prstGeom prst="rect">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a:ea typeface="宋体"/>
                </a:endParaRPr>
              </a:p>
            </p:txBody>
          </p:sp>
        </p:grpSp>
        <p:sp>
          <p:nvSpPr>
            <p:cNvPr id="6" name="矩形 5"/>
            <p:cNvSpPr/>
            <p:nvPr/>
          </p:nvSpPr>
          <p:spPr>
            <a:xfrm>
              <a:off x="5038399" y="1880357"/>
              <a:ext cx="2555077" cy="2554311"/>
            </a:xfrm>
            <a:prstGeom prst="rect">
              <a:avLst/>
            </a:prstGeom>
            <a:blipFill>
              <a:blip r:embed="rId2"/>
              <a:stretch>
                <a:fillRect/>
              </a:stretch>
            </a:blipFill>
            <a:ln w="28575" cap="flat" cmpd="sng" algn="ctr">
              <a:noFill/>
              <a:prstDash val="solid"/>
            </a:ln>
            <a:effectLst>
              <a:outerShdw blurRad="63500" sx="102000" sy="102000" algn="ctr" rotWithShape="0">
                <a:prstClr val="black">
                  <a:alpha val="40000"/>
                </a:prstClr>
              </a:outerShdw>
            </a:effectLst>
          </p:spPr>
          <p:txBody>
            <a:bodyPr rtlCol="0" anchor="ctr"/>
            <a:lstStyle/>
            <a:p>
              <a:pPr algn="ctr">
                <a:defRPr/>
              </a:pPr>
              <a:endParaRPr lang="zh-CN" altLang="en-US" kern="0">
                <a:solidFill>
                  <a:sysClr val="window" lastClr="FFFFFF"/>
                </a:solidFill>
                <a:latin typeface="Palatino Linotype"/>
                <a:ea typeface="宋体"/>
              </a:endParaRPr>
            </a:p>
          </p:txBody>
        </p:sp>
      </p:grpSp>
      <p:sp>
        <p:nvSpPr>
          <p:cNvPr id="9" name="文本框 8"/>
          <p:cNvSpPr txBox="1"/>
          <p:nvPr/>
        </p:nvSpPr>
        <p:spPr>
          <a:xfrm>
            <a:off x="3675646" y="2650031"/>
            <a:ext cx="1069702" cy="1059378"/>
          </a:xfrm>
          <a:prstGeom prst="rect">
            <a:avLst/>
          </a:prstGeom>
          <a:noFill/>
        </p:spPr>
        <p:txBody>
          <a:bodyPr wrap="square" lIns="119792" tIns="59896" rIns="119792" bIns="59896" rtlCol="0">
            <a:spAutoFit/>
          </a:bodyPr>
          <a:lstStyle/>
          <a:p>
            <a:r>
              <a:rPr lang="en-US" altLang="zh-CN" sz="5900" b="1" dirty="0" smtClean="0">
                <a:solidFill>
                  <a:schemeClr val="bg1"/>
                </a:solidFill>
                <a:latin typeface="Roboto Black" panose="02000000000000000000" pitchFamily="2" charset="0"/>
                <a:ea typeface="Roboto Black" panose="02000000000000000000" pitchFamily="2" charset="0"/>
              </a:rPr>
              <a:t>04</a:t>
            </a:r>
            <a:endParaRPr lang="zh-CN" altLang="en-US" sz="5900" b="1" dirty="0">
              <a:solidFill>
                <a:schemeClr val="bg1"/>
              </a:solidFill>
              <a:latin typeface="Roboto Black" panose="02000000000000000000" pitchFamily="2" charset="0"/>
            </a:endParaRPr>
          </a:p>
        </p:txBody>
      </p:sp>
      <p:sp>
        <p:nvSpPr>
          <p:cNvPr id="10" name="文本框 9"/>
          <p:cNvSpPr txBox="1"/>
          <p:nvPr/>
        </p:nvSpPr>
        <p:spPr>
          <a:xfrm>
            <a:off x="5497596" y="2708807"/>
            <a:ext cx="1913830" cy="490294"/>
          </a:xfrm>
          <a:prstGeom prst="rect">
            <a:avLst/>
          </a:prstGeom>
          <a:noFill/>
        </p:spPr>
        <p:txBody>
          <a:bodyPr wrap="square" lIns="119792" tIns="59896" rIns="119792" bIns="59896" rtlCol="0">
            <a:spAutoFit/>
          </a:bodyPr>
          <a:lstStyle>
            <a:defPPr>
              <a:defRPr lang="zh-CN"/>
            </a:defPPr>
            <a:lvl1pPr>
              <a:defRPr sz="24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cxnSp>
        <p:nvCxnSpPr>
          <p:cNvPr id="11" name="直接连接符 10"/>
          <p:cNvCxnSpPr/>
          <p:nvPr/>
        </p:nvCxnSpPr>
        <p:spPr>
          <a:xfrm>
            <a:off x="5305465" y="3195254"/>
            <a:ext cx="2105961" cy="0"/>
          </a:xfrm>
          <a:prstGeom prst="line">
            <a:avLst/>
          </a:prstGeom>
          <a:ln>
            <a:solidFill>
              <a:srgbClr val="AE0001"/>
            </a:solidFill>
          </a:ln>
        </p:spPr>
        <p:style>
          <a:lnRef idx="1">
            <a:schemeClr val="accent1"/>
          </a:lnRef>
          <a:fillRef idx="0">
            <a:schemeClr val="accent1"/>
          </a:fillRef>
          <a:effectRef idx="0">
            <a:schemeClr val="accent1"/>
          </a:effectRef>
          <a:fontRef idx="minor">
            <a:schemeClr val="tx1"/>
          </a:fontRef>
        </p:style>
      </p:cxnSp>
      <p:sp>
        <p:nvSpPr>
          <p:cNvPr id="18" name="MH_Others_1"/>
          <p:cNvSpPr txBox="1"/>
          <p:nvPr/>
        </p:nvSpPr>
        <p:spPr>
          <a:xfrm>
            <a:off x="4542567" y="1414219"/>
            <a:ext cx="2868858" cy="505683"/>
          </a:xfrm>
          <a:prstGeom prst="rect">
            <a:avLst/>
          </a:prstGeom>
          <a:noFill/>
        </p:spPr>
        <p:txBody>
          <a:bodyPr wrap="square" lIns="119792" tIns="59896" rIns="119792" bIns="59896">
            <a:spAutoFit/>
          </a:bodyPr>
          <a:lstStyle/>
          <a:p>
            <a:pPr algn="ctr">
              <a:defRPr/>
            </a:pPr>
            <a:r>
              <a:rPr lang="en-US" altLang="zh-CN" sz="2500" spc="394" dirty="0">
                <a:solidFill>
                  <a:srgbClr val="C40001"/>
                </a:solidFill>
                <a:latin typeface="方正大黑简体" panose="03000509000000000000" pitchFamily="65" charset="-122"/>
                <a:ea typeface="方正大黑简体" panose="03000509000000000000" pitchFamily="65" charset="-122"/>
              </a:rPr>
              <a:t>Contents</a:t>
            </a:r>
            <a:endParaRPr lang="zh-CN" altLang="en-US" sz="2500" spc="394" dirty="0">
              <a:solidFill>
                <a:srgbClr val="C40001"/>
              </a:solidFill>
              <a:latin typeface="方正大黑简体" panose="03000509000000000000" pitchFamily="65" charset="-122"/>
              <a:ea typeface="方正大黑简体" panose="03000509000000000000" pitchFamily="65" charset="-122"/>
            </a:endParaRPr>
          </a:p>
        </p:txBody>
      </p:sp>
      <p:sp>
        <p:nvSpPr>
          <p:cNvPr id="19" name="MH_Others_2"/>
          <p:cNvSpPr txBox="1">
            <a:spLocks noChangeArrowheads="1"/>
          </p:cNvSpPr>
          <p:nvPr/>
        </p:nvSpPr>
        <p:spPr bwMode="auto">
          <a:xfrm>
            <a:off x="4146923" y="439097"/>
            <a:ext cx="3612710" cy="8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9792" tIns="59896" rIns="119792" bIns="59896">
            <a:sp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a:spcBef>
                <a:spcPct val="0"/>
              </a:spcBef>
              <a:buFontTx/>
              <a:buNone/>
            </a:pPr>
            <a:r>
              <a:rPr lang="zh-CN" altLang="en-US" sz="5300">
                <a:solidFill>
                  <a:srgbClr val="AE0001"/>
                </a:solidFill>
                <a:latin typeface="方正大黑简体" panose="03000509000000000000" pitchFamily="65" charset="-122"/>
                <a:ea typeface="方正大黑简体" panose="03000509000000000000" pitchFamily="65" charset="-122"/>
              </a:rPr>
              <a:t>目录</a:t>
            </a:r>
            <a:endParaRPr lang="zh-CN" altLang="en-US" sz="5300" dirty="0">
              <a:solidFill>
                <a:srgbClr val="AE0001"/>
              </a:solidFill>
              <a:latin typeface="方正大黑简体" panose="03000509000000000000" pitchFamily="65" charset="-122"/>
              <a:ea typeface="方正大黑简体" panose="03000509000000000000" pitchFamily="65" charset="-122"/>
            </a:endParaRPr>
          </a:p>
        </p:txBody>
      </p:sp>
      <p:cxnSp>
        <p:nvCxnSpPr>
          <p:cNvPr id="20" name="直接连接符 19"/>
          <p:cNvCxnSpPr/>
          <p:nvPr/>
        </p:nvCxnSpPr>
        <p:spPr>
          <a:xfrm>
            <a:off x="-12374" y="1687966"/>
            <a:ext cx="4931791" cy="0"/>
          </a:xfrm>
          <a:prstGeom prst="line">
            <a:avLst/>
          </a:prstGeom>
          <a:ln w="3175">
            <a:solidFill>
              <a:srgbClr val="C40001"/>
            </a:solidFill>
            <a:prstDash val="dash"/>
            <a:tailEnd type="diamond"/>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a:off x="6962675" y="1687966"/>
            <a:ext cx="4923128" cy="0"/>
          </a:xfrm>
          <a:prstGeom prst="line">
            <a:avLst/>
          </a:prstGeom>
          <a:ln w="3175">
            <a:solidFill>
              <a:srgbClr val="C40001"/>
            </a:solidFill>
            <a:prstDash val="dash"/>
            <a:headEnd type="diamond"/>
          </a:ln>
        </p:spPr>
        <p:style>
          <a:lnRef idx="2">
            <a:schemeClr val="accent1"/>
          </a:lnRef>
          <a:fillRef idx="0">
            <a:schemeClr val="accent1"/>
          </a:fillRef>
          <a:effectRef idx="1">
            <a:schemeClr val="accent1"/>
          </a:effectRef>
          <a:fontRef idx="minor">
            <a:schemeClr val="tx1"/>
          </a:fontRef>
        </p:style>
      </p:cxnSp>
      <p:sp>
        <p:nvSpPr>
          <p:cNvPr id="22" name="文本占位符 5"/>
          <p:cNvSpPr txBox="1">
            <a:spLocks/>
          </p:cNvSpPr>
          <p:nvPr/>
        </p:nvSpPr>
        <p:spPr>
          <a:xfrm>
            <a:off x="5433321" y="3338095"/>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1</a:t>
            </a:r>
            <a:r>
              <a:rPr lang="zh-CN" altLang="zh-CN" dirty="0">
                <a:solidFill>
                  <a:schemeClr val="tx1"/>
                </a:solidFill>
              </a:rPr>
              <a:t>．界面设计</a:t>
            </a:r>
          </a:p>
        </p:txBody>
      </p:sp>
      <p:sp>
        <p:nvSpPr>
          <p:cNvPr id="23" name="文本占位符 5"/>
          <p:cNvSpPr txBox="1">
            <a:spLocks/>
          </p:cNvSpPr>
          <p:nvPr/>
        </p:nvSpPr>
        <p:spPr>
          <a:xfrm>
            <a:off x="5433321" y="3761351"/>
            <a:ext cx="1850247" cy="262310"/>
          </a:xfrm>
          <a:prstGeom prst="rect">
            <a:avLst/>
          </a:prstGeom>
          <a:ln>
            <a:solidFill>
              <a:schemeClr val="tx1"/>
            </a:solidFill>
            <a:prstDash val="sysDot"/>
          </a:ln>
        </p:spPr>
        <p:txBody>
          <a:bodyPr vert="horz" lIns="89834" tIns="44916" rIns="89834" bIns="44916" rtlCol="0" anchor="ctr">
            <a:noAutofit/>
          </a:bodyPr>
          <a:lstStyle>
            <a:lvl1pPr marL="0" indent="0" algn="l" defTabSz="914400" rtl="0" eaLnBrk="1" latinLnBrk="0" hangingPunct="1">
              <a:spcBef>
                <a:spcPct val="20000"/>
              </a:spcBef>
              <a:buFont typeface="Arial" pitchFamily="34" charset="0"/>
              <a:buNone/>
              <a:defRPr sz="14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ltLang="zh-CN" dirty="0">
                <a:solidFill>
                  <a:schemeClr val="tx1"/>
                </a:solidFill>
              </a:rPr>
              <a:t>2</a:t>
            </a:r>
            <a:r>
              <a:rPr lang="zh-CN" altLang="zh-CN" dirty="0">
                <a:solidFill>
                  <a:schemeClr val="tx1"/>
                </a:solidFill>
              </a:rPr>
              <a:t>．程序代码设计</a:t>
            </a:r>
          </a:p>
        </p:txBody>
      </p:sp>
    </p:spTree>
    <p:extLst>
      <p:ext uri="{BB962C8B-B14F-4D97-AF65-F5344CB8AC3E}">
        <p14:creationId xmlns:p14="http://schemas.microsoft.com/office/powerpoint/2010/main" val="130087727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gtEl>
                                      </p:cBhvr>
                                    </p:animEffect>
                                  </p:childTnLst>
                                </p:cTn>
                              </p:par>
                            </p:childTnLst>
                          </p:cTn>
                        </p:par>
                        <p:par>
                          <p:cTn id="18" fill="hold">
                            <p:stCondLst>
                              <p:cond delay="1050"/>
                            </p:stCondLst>
                            <p:childTnLst>
                              <p:par>
                                <p:cTn id="19" presetID="22" presetClass="entr" presetSubtype="8" fill="hold" grpId="0" nodeType="afterEffect">
                                  <p:stCondLst>
                                    <p:cond delay="5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05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55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22" presetClass="entr" presetSubtype="8" fill="hold" grpId="0" nodeType="withEffect">
                                  <p:stCondLst>
                                    <p:cond delay="3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400"/>
                                        <p:tgtEl>
                                          <p:spTgt spid="22"/>
                                        </p:tgtEl>
                                      </p:cBhvr>
                                    </p:animEffect>
                                  </p:childTnLst>
                                </p:cTn>
                              </p:par>
                              <p:par>
                                <p:cTn id="48" presetID="22" presetClass="entr" presetSubtype="8" fill="hold" grpId="0" nodeType="withEffect">
                                  <p:stCondLst>
                                    <p:cond delay="3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4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4590" y="147261"/>
            <a:ext cx="10623150" cy="460786"/>
            <a:chOff x="138112" y="147638"/>
            <a:chExt cx="10901363" cy="461962"/>
          </a:xfrm>
        </p:grpSpPr>
        <p:sp>
          <p:nvSpPr>
            <p:cNvPr id="5" name="Freeform 5"/>
            <p:cNvSpPr>
              <a:spLocks noEditPoints="1"/>
            </p:cNvSpPr>
            <p:nvPr/>
          </p:nvSpPr>
          <p:spPr bwMode="auto">
            <a:xfrm>
              <a:off x="138112" y="147638"/>
              <a:ext cx="354093" cy="46196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blipFill>
              <a:blip r:embed="rId2"/>
              <a:stretch>
                <a:fillRect/>
              </a:stretch>
            </a:blipFill>
            <a:ln>
              <a:solidFill>
                <a:srgbClr val="C40001"/>
              </a:solidFill>
            </a:ln>
          </p:spPr>
          <p:txBody>
            <a:bodyPr/>
            <a:lstStyle/>
            <a:p>
              <a:pPr>
                <a:defRPr/>
              </a:pPr>
              <a:endParaRPr lang="zh-CN" altLang="en-US" sz="1400">
                <a:solidFill>
                  <a:schemeClr val="bg1"/>
                </a:solidFill>
              </a:endParaRPr>
            </a:p>
          </p:txBody>
        </p:sp>
        <p:cxnSp>
          <p:nvCxnSpPr>
            <p:cNvPr id="6" name="直接连接符 5"/>
            <p:cNvCxnSpPr/>
            <p:nvPr/>
          </p:nvCxnSpPr>
          <p:spPr>
            <a:xfrm>
              <a:off x="482680" y="600075"/>
              <a:ext cx="10556795" cy="0"/>
            </a:xfrm>
            <a:prstGeom prst="line">
              <a:avLst/>
            </a:prstGeom>
            <a:ln w="28575">
              <a:solidFill>
                <a:srgbClr val="C4000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0972849" y="0"/>
            <a:ext cx="860465" cy="933721"/>
            <a:chOff x="988368" y="0"/>
            <a:chExt cx="883000" cy="936104"/>
          </a:xfrm>
        </p:grpSpPr>
        <p:sp>
          <p:nvSpPr>
            <p:cNvPr id="8" name="矩形 7"/>
            <p:cNvSpPr/>
            <p:nvPr/>
          </p:nvSpPr>
          <p:spPr>
            <a:xfrm>
              <a:off x="988368" y="0"/>
              <a:ext cx="720080" cy="936104"/>
            </a:xfrm>
            <a:custGeom>
              <a:avLst/>
              <a:gdLst/>
              <a:ahLst/>
              <a:cxnLst/>
              <a:rect l="l" t="t" r="r" b="b"/>
              <a:pathLst>
                <a:path w="720080" h="936104">
                  <a:moveTo>
                    <a:pt x="0" y="0"/>
                  </a:moveTo>
                  <a:lnTo>
                    <a:pt x="720080" y="0"/>
                  </a:lnTo>
                  <a:lnTo>
                    <a:pt x="720080" y="576064"/>
                  </a:lnTo>
                  <a:cubicBezTo>
                    <a:pt x="720080" y="774909"/>
                    <a:pt x="558885" y="936104"/>
                    <a:pt x="360040" y="936104"/>
                  </a:cubicBezTo>
                  <a:cubicBezTo>
                    <a:pt x="161195" y="936104"/>
                    <a:pt x="0" y="774909"/>
                    <a:pt x="0" y="576064"/>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blipFill>
                  <a:blip r:embed="rId2"/>
                  <a:stretch>
                    <a:fillRect/>
                  </a:stretch>
                </a:blipFill>
              </a:endParaRPr>
            </a:p>
          </p:txBody>
        </p:sp>
        <p:sp>
          <p:nvSpPr>
            <p:cNvPr id="9" name="文本框 8"/>
            <p:cNvSpPr txBox="1"/>
            <p:nvPr/>
          </p:nvSpPr>
          <p:spPr>
            <a:xfrm>
              <a:off x="988368" y="267495"/>
              <a:ext cx="883000" cy="339418"/>
            </a:xfrm>
            <a:prstGeom prst="rect">
              <a:avLst/>
            </a:prstGeom>
            <a:noFill/>
          </p:spPr>
          <p:txBody>
            <a:bodyPr wrap="square" rtlCol="0">
              <a:spAutoFit/>
            </a:bodyPr>
            <a:lstStyle/>
            <a:p>
              <a:r>
                <a:rPr lang="en-US" altLang="zh-CN" sz="1600" b="1">
                  <a:solidFill>
                    <a:schemeClr val="bg1"/>
                  </a:solidFill>
                </a:rPr>
                <a:t>LOGO</a:t>
              </a:r>
              <a:endParaRPr lang="zh-CN" altLang="en-US" sz="1600" b="1">
                <a:solidFill>
                  <a:schemeClr val="bg1"/>
                </a:solidFill>
              </a:endParaRPr>
            </a:p>
          </p:txBody>
        </p:sp>
      </p:grpSp>
      <p:sp>
        <p:nvSpPr>
          <p:cNvPr id="10"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2" name="TextBox 1"/>
          <p:cNvSpPr txBox="1"/>
          <p:nvPr/>
        </p:nvSpPr>
        <p:spPr>
          <a:xfrm>
            <a:off x="797442" y="786809"/>
            <a:ext cx="9739423" cy="877163"/>
          </a:xfrm>
          <a:prstGeom prst="rect">
            <a:avLst/>
          </a:prstGeom>
          <a:noFill/>
        </p:spPr>
        <p:txBody>
          <a:bodyPr wrap="square" rtlCol="0">
            <a:spAutoFit/>
          </a:bodyPr>
          <a:lstStyle/>
          <a:p>
            <a:pPr indent="446088" fontAlgn="ctr"/>
            <a:r>
              <a:rPr lang="en-US" altLang="zh-CN" b="1" dirty="0"/>
              <a:t>1</a:t>
            </a:r>
            <a:r>
              <a:rPr lang="zh-CN" altLang="zh-CN" b="1" dirty="0"/>
              <a:t>）</a:t>
            </a:r>
            <a:r>
              <a:rPr lang="en-US" altLang="zh-CN" b="1" dirty="0" err="1"/>
              <a:t>CreateDirectory</a:t>
            </a:r>
            <a:r>
              <a:rPr lang="zh-CN" altLang="zh-CN" b="1" dirty="0"/>
              <a:t>方法</a:t>
            </a:r>
          </a:p>
          <a:p>
            <a:pPr indent="446088" fontAlgn="ctr"/>
            <a:r>
              <a:rPr lang="en-US" altLang="zh-CN" dirty="0" err="1"/>
              <a:t>CreateDirectory</a:t>
            </a:r>
            <a:r>
              <a:rPr lang="zh-CN" altLang="zh-CN" dirty="0"/>
              <a:t>方法的功能是建立一个新的文件夹，同时返回一个包括新建文件夹信息的</a:t>
            </a:r>
            <a:r>
              <a:rPr lang="en-US" altLang="zh-CN" dirty="0" err="1"/>
              <a:t>DirectoryInfo</a:t>
            </a:r>
            <a:r>
              <a:rPr lang="zh-CN" altLang="zh-CN" dirty="0"/>
              <a:t>对象（在本节后面介绍</a:t>
            </a:r>
            <a:r>
              <a:rPr lang="en-US" altLang="zh-CN" dirty="0" err="1"/>
              <a:t>DirectoryInfo</a:t>
            </a:r>
            <a:r>
              <a:rPr lang="zh-CN" altLang="zh-CN" dirty="0"/>
              <a:t>对象），调用的语法格式如下</a:t>
            </a:r>
            <a:r>
              <a:rPr lang="zh-CN" altLang="zh-CN" dirty="0" smtClean="0"/>
              <a:t>：</a:t>
            </a:r>
            <a:endParaRPr lang="zh-CN" altLang="zh-CN" dirty="0"/>
          </a:p>
        </p:txBody>
      </p:sp>
      <p:sp>
        <p:nvSpPr>
          <p:cNvPr id="3" name="圆角矩形 2"/>
          <p:cNvSpPr/>
          <p:nvPr/>
        </p:nvSpPr>
        <p:spPr>
          <a:xfrm>
            <a:off x="1321372" y="1666614"/>
            <a:ext cx="8279828" cy="391597"/>
          </a:xfrm>
          <a:prstGeom prst="roundRect">
            <a:avLst/>
          </a:prstGeom>
          <a:solidFill>
            <a:schemeClr val="accent5">
              <a:lumMod val="40000"/>
              <a:lumOff val="60000"/>
            </a:schemeClr>
          </a:solidFill>
        </p:spPr>
        <p:txBody>
          <a:bodyPr wrap="square">
            <a:spAutoFit/>
          </a:bodyPr>
          <a:lstStyle/>
          <a:p>
            <a:r>
              <a:rPr lang="en-US" altLang="zh-CN" dirty="0" err="1"/>
              <a:t>Directory.CreateDirectory</a:t>
            </a:r>
            <a:r>
              <a:rPr lang="en-US" altLang="zh-CN" dirty="0"/>
              <a:t>( path )</a:t>
            </a:r>
            <a:endParaRPr lang="zh-CN" altLang="zh-CN" dirty="0"/>
          </a:p>
        </p:txBody>
      </p:sp>
      <p:sp>
        <p:nvSpPr>
          <p:cNvPr id="20" name="TextBox 19"/>
          <p:cNvSpPr txBox="1"/>
          <p:nvPr/>
        </p:nvSpPr>
        <p:spPr>
          <a:xfrm>
            <a:off x="797442" y="2179674"/>
            <a:ext cx="9250325" cy="615553"/>
          </a:xfrm>
          <a:prstGeom prst="rect">
            <a:avLst/>
          </a:prstGeom>
          <a:noFill/>
        </p:spPr>
        <p:txBody>
          <a:bodyPr wrap="square" rtlCol="0">
            <a:spAutoFit/>
          </a:bodyPr>
          <a:lstStyle/>
          <a:p>
            <a:pPr indent="446088" fontAlgn="ctr"/>
            <a:r>
              <a:rPr lang="zh-CN" altLang="zh-CN" dirty="0"/>
              <a:t>其中，</a:t>
            </a:r>
            <a:r>
              <a:rPr lang="en-US" altLang="zh-CN" dirty="0"/>
              <a:t>path</a:t>
            </a:r>
            <a:r>
              <a:rPr lang="zh-CN" altLang="zh-CN" dirty="0"/>
              <a:t>是</a:t>
            </a:r>
            <a:r>
              <a:rPr lang="en-US" altLang="zh-CN" dirty="0"/>
              <a:t>String</a:t>
            </a:r>
            <a:r>
              <a:rPr lang="zh-CN" altLang="zh-CN" dirty="0"/>
              <a:t>类型，代表要创建的文件夹的合法路径，绝对路径和相对路径均可。 </a:t>
            </a:r>
          </a:p>
          <a:p>
            <a:pPr fontAlgn="ctr"/>
            <a:r>
              <a:rPr lang="zh-CN" altLang="zh-CN" dirty="0"/>
              <a:t>例如，在</a:t>
            </a:r>
            <a:r>
              <a:rPr lang="en-US" altLang="zh-CN" dirty="0"/>
              <a:t>C</a:t>
            </a:r>
            <a:r>
              <a:rPr lang="zh-CN" altLang="zh-CN" dirty="0"/>
              <a:t>盘根文件夹中创建一个名为</a:t>
            </a:r>
            <a:r>
              <a:rPr lang="en-US" altLang="zh-CN" dirty="0"/>
              <a:t>temp</a:t>
            </a:r>
            <a:r>
              <a:rPr lang="zh-CN" altLang="zh-CN" dirty="0"/>
              <a:t>的子文件夹，方法如下</a:t>
            </a:r>
            <a:r>
              <a:rPr lang="zh-CN" altLang="zh-CN" dirty="0" smtClean="0"/>
              <a:t>：</a:t>
            </a:r>
            <a:endParaRPr lang="zh-CN" altLang="zh-CN" dirty="0"/>
          </a:p>
        </p:txBody>
      </p:sp>
      <p:sp>
        <p:nvSpPr>
          <p:cNvPr id="21" name="圆角矩形 20"/>
          <p:cNvSpPr/>
          <p:nvPr/>
        </p:nvSpPr>
        <p:spPr>
          <a:xfrm>
            <a:off x="1282690" y="2882270"/>
            <a:ext cx="8279828" cy="391597"/>
          </a:xfrm>
          <a:prstGeom prst="roundRect">
            <a:avLst/>
          </a:prstGeom>
          <a:solidFill>
            <a:schemeClr val="accent5">
              <a:lumMod val="40000"/>
              <a:lumOff val="60000"/>
            </a:schemeClr>
          </a:solidFill>
        </p:spPr>
        <p:txBody>
          <a:bodyPr wrap="square">
            <a:spAutoFit/>
          </a:bodyPr>
          <a:lstStyle/>
          <a:p>
            <a:r>
              <a:rPr lang="en-US" altLang="zh-CN" dirty="0" err="1"/>
              <a:t>Directory.CreateDirectory</a:t>
            </a:r>
            <a:r>
              <a:rPr lang="en-US" altLang="zh-CN" dirty="0"/>
              <a:t>("C:\temp" )		</a:t>
            </a:r>
            <a:endParaRPr lang="zh-CN" altLang="zh-CN" dirty="0"/>
          </a:p>
        </p:txBody>
      </p:sp>
      <p:sp>
        <p:nvSpPr>
          <p:cNvPr id="22" name="矩形 21"/>
          <p:cNvSpPr/>
          <p:nvPr/>
        </p:nvSpPr>
        <p:spPr>
          <a:xfrm>
            <a:off x="1282690" y="3287142"/>
            <a:ext cx="5947462" cy="353943"/>
          </a:xfrm>
          <a:prstGeom prst="rect">
            <a:avLst/>
          </a:prstGeom>
        </p:spPr>
        <p:txBody>
          <a:bodyPr wrap="none">
            <a:spAutoFit/>
          </a:bodyPr>
          <a:lstStyle/>
          <a:p>
            <a:pPr fontAlgn="ctr"/>
            <a:r>
              <a:rPr lang="en-US" altLang="zh-CN" dirty="0" err="1"/>
              <a:t>CreateDirectory</a:t>
            </a:r>
            <a:r>
              <a:rPr lang="zh-CN" altLang="zh-CN" dirty="0"/>
              <a:t>方法还可以一次建立多级文件夹，示例如下：</a:t>
            </a:r>
          </a:p>
        </p:txBody>
      </p:sp>
      <p:sp>
        <p:nvSpPr>
          <p:cNvPr id="23" name="圆角矩形 22"/>
          <p:cNvSpPr/>
          <p:nvPr/>
        </p:nvSpPr>
        <p:spPr>
          <a:xfrm>
            <a:off x="1282690" y="3768317"/>
            <a:ext cx="8279828" cy="391597"/>
          </a:xfrm>
          <a:prstGeom prst="roundRect">
            <a:avLst/>
          </a:prstGeom>
          <a:solidFill>
            <a:schemeClr val="accent5">
              <a:lumMod val="40000"/>
              <a:lumOff val="60000"/>
            </a:schemeClr>
          </a:solidFill>
        </p:spPr>
        <p:txBody>
          <a:bodyPr wrap="square">
            <a:spAutoFit/>
          </a:bodyPr>
          <a:lstStyle/>
          <a:p>
            <a:r>
              <a:rPr lang="en-US" altLang="zh-CN" dirty="0" err="1"/>
              <a:t>Directory.CreateDirectory</a:t>
            </a:r>
            <a:r>
              <a:rPr lang="en-US" altLang="zh-CN" dirty="0"/>
              <a:t>("C:\dir1\dir2\dir3" )				</a:t>
            </a:r>
            <a:endParaRPr lang="zh-CN" altLang="zh-CN" dirty="0"/>
          </a:p>
        </p:txBody>
      </p:sp>
    </p:spTree>
    <p:extLst>
      <p:ext uri="{BB962C8B-B14F-4D97-AF65-F5344CB8AC3E}">
        <p14:creationId xmlns:p14="http://schemas.microsoft.com/office/powerpoint/2010/main" val="361723454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829340" y="914400"/>
            <a:ext cx="9516139" cy="1923604"/>
          </a:xfrm>
          <a:prstGeom prst="rect">
            <a:avLst/>
          </a:prstGeom>
          <a:noFill/>
        </p:spPr>
        <p:txBody>
          <a:bodyPr wrap="square" rtlCol="0">
            <a:spAutoFit/>
          </a:bodyPr>
          <a:lstStyle/>
          <a:p>
            <a:pPr indent="446088" fontAlgn="ctr"/>
            <a:r>
              <a:rPr lang="zh-CN" altLang="zh-CN" dirty="0"/>
              <a:t>【例</a:t>
            </a:r>
            <a:r>
              <a:rPr lang="en-US" altLang="zh-CN" dirty="0"/>
              <a:t>8.2</a:t>
            </a:r>
            <a:r>
              <a:rPr lang="zh-CN" altLang="zh-CN" dirty="0"/>
              <a:t>】 选择一个磁盘中的文本文件，利用</a:t>
            </a:r>
            <a:r>
              <a:rPr lang="en-US" altLang="zh-CN" dirty="0" err="1"/>
              <a:t>StreamReader</a:t>
            </a:r>
            <a:r>
              <a:rPr lang="zh-CN" altLang="zh-CN" dirty="0"/>
              <a:t>对象，读取文本文件内容并显示在文本框中，修改显示的文件内容后，再利用</a:t>
            </a:r>
            <a:r>
              <a:rPr lang="en-US" altLang="zh-CN" dirty="0" err="1"/>
              <a:t>StreamWriter</a:t>
            </a:r>
            <a:r>
              <a:rPr lang="zh-CN" altLang="zh-CN" dirty="0"/>
              <a:t>对象把文本框中修改后的内容写回到该文件中。</a:t>
            </a:r>
          </a:p>
          <a:p>
            <a:pPr indent="446088"/>
            <a:r>
              <a:rPr lang="en-US" altLang="zh-CN" b="1" dirty="0"/>
              <a:t>1</a:t>
            </a:r>
            <a:r>
              <a:rPr lang="zh-CN" altLang="zh-CN" b="1" dirty="0"/>
              <a:t>．界面设计</a:t>
            </a:r>
          </a:p>
          <a:p>
            <a:pPr indent="446088" fontAlgn="ctr"/>
            <a:r>
              <a:rPr lang="zh-CN" altLang="zh-CN" dirty="0"/>
              <a:t>设置</a:t>
            </a:r>
            <a:r>
              <a:rPr lang="en-US" altLang="zh-CN" dirty="0"/>
              <a:t>1</a:t>
            </a:r>
            <a:r>
              <a:rPr lang="zh-CN" altLang="zh-CN" dirty="0"/>
              <a:t>个显示选择文件的文本框、</a:t>
            </a:r>
            <a:r>
              <a:rPr lang="en-US" altLang="zh-CN" dirty="0"/>
              <a:t>1</a:t>
            </a:r>
            <a:r>
              <a:rPr lang="zh-CN" altLang="zh-CN" dirty="0"/>
              <a:t>个显示打开的文件内容的多行文本框（</a:t>
            </a:r>
            <a:r>
              <a:rPr lang="en-US" altLang="zh-CN" dirty="0" err="1"/>
              <a:t>TextBox</a:t>
            </a:r>
            <a:r>
              <a:rPr lang="zh-CN" altLang="zh-CN" dirty="0"/>
              <a:t>）、</a:t>
            </a:r>
            <a:r>
              <a:rPr lang="en-US" altLang="zh-CN" dirty="0"/>
              <a:t>1</a:t>
            </a:r>
            <a:r>
              <a:rPr lang="zh-CN" altLang="zh-CN" dirty="0"/>
              <a:t>个标签（</a:t>
            </a:r>
            <a:r>
              <a:rPr lang="en-US" altLang="zh-CN" dirty="0"/>
              <a:t>Label</a:t>
            </a:r>
            <a:r>
              <a:rPr lang="zh-CN" altLang="zh-CN" dirty="0"/>
              <a:t>）、</a:t>
            </a:r>
            <a:r>
              <a:rPr lang="en-US" altLang="zh-CN" dirty="0"/>
              <a:t>3</a:t>
            </a:r>
            <a:r>
              <a:rPr lang="zh-CN" altLang="zh-CN" dirty="0"/>
              <a:t>个命令按钮（</a:t>
            </a:r>
            <a:r>
              <a:rPr lang="en-US" altLang="zh-CN" dirty="0"/>
              <a:t>Button</a:t>
            </a:r>
            <a:r>
              <a:rPr lang="zh-CN" altLang="zh-CN" dirty="0"/>
              <a:t>）。另外，为了能打开一个文件，还要添加一个打开文件对话框控件</a:t>
            </a:r>
            <a:r>
              <a:rPr lang="en-US" altLang="zh-CN" dirty="0"/>
              <a:t>OpenFileDialog1</a:t>
            </a:r>
            <a:r>
              <a:rPr lang="zh-CN" altLang="zh-CN" dirty="0"/>
              <a:t>。表</a:t>
            </a:r>
            <a:r>
              <a:rPr lang="en-US" altLang="zh-CN" dirty="0"/>
              <a:t>8.19</a:t>
            </a:r>
            <a:r>
              <a:rPr lang="zh-CN" altLang="zh-CN" dirty="0"/>
              <a:t>列出了主要的对象及其</a:t>
            </a:r>
            <a:r>
              <a:rPr lang="zh-CN" altLang="zh-CN" dirty="0" smtClean="0"/>
              <a:t>属性</a:t>
            </a:r>
            <a:r>
              <a:rPr lang="zh-CN" altLang="en-US" dirty="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1759639523"/>
              </p:ext>
            </p:extLst>
          </p:nvPr>
        </p:nvGraphicFramePr>
        <p:xfrm>
          <a:off x="2239038" y="3038882"/>
          <a:ext cx="7068879" cy="2872816"/>
        </p:xfrm>
        <a:graphic>
          <a:graphicData uri="http://schemas.openxmlformats.org/drawingml/2006/table">
            <a:tbl>
              <a:tblPr firstRow="1" bandRow="1" bandCol="1"/>
              <a:tblGrid>
                <a:gridCol w="1488706"/>
                <a:gridCol w="1583429"/>
                <a:gridCol w="2529245"/>
                <a:gridCol w="1467499"/>
              </a:tblGrid>
              <a:tr h="261165">
                <a:tc>
                  <a:txBody>
                    <a:bodyPr/>
                    <a:lstStyle/>
                    <a:p>
                      <a:pPr algn="ctr">
                        <a:lnSpc>
                          <a:spcPts val="1560"/>
                        </a:lnSpc>
                        <a:spcAft>
                          <a:spcPts val="0"/>
                        </a:spcAft>
                        <a:tabLst>
                          <a:tab pos="5328920" algn="r"/>
                        </a:tabLst>
                      </a:pPr>
                      <a:r>
                        <a:rPr lang="zh-CN" sz="1400" b="1" kern="1050">
                          <a:effectLst/>
                          <a:latin typeface="Times New Roman"/>
                          <a:ea typeface="宋体"/>
                        </a:rPr>
                        <a:t>对象</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对象名</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属性名</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c>
                  <a:txBody>
                    <a:bodyPr/>
                    <a:lstStyle/>
                    <a:p>
                      <a:pPr algn="ctr">
                        <a:lnSpc>
                          <a:spcPts val="1560"/>
                        </a:lnSpc>
                        <a:spcAft>
                          <a:spcPts val="0"/>
                        </a:spcAft>
                        <a:tabLst>
                          <a:tab pos="5328920" algn="r"/>
                        </a:tabLst>
                      </a:pPr>
                      <a:r>
                        <a:rPr lang="zh-CN" sz="1400" b="1" kern="1050">
                          <a:effectLst/>
                          <a:latin typeface="Times New Roman"/>
                          <a:ea typeface="宋体"/>
                        </a:rPr>
                        <a:t>属性值</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9E9"/>
                    </a:solidFill>
                  </a:tcPr>
                </a:tc>
              </a:tr>
              <a:tr h="261165">
                <a:tc>
                  <a:txBody>
                    <a:bodyPr/>
                    <a:lstStyle/>
                    <a:p>
                      <a:pPr algn="just">
                        <a:lnSpc>
                          <a:spcPts val="1560"/>
                        </a:lnSpc>
                        <a:spcAft>
                          <a:spcPts val="0"/>
                        </a:spcAft>
                        <a:tabLst>
                          <a:tab pos="5328920" algn="r"/>
                        </a:tabLst>
                      </a:pPr>
                      <a:r>
                        <a:rPr lang="en-US" sz="1400" kern="1050">
                          <a:effectLst/>
                          <a:latin typeface="Times New Roman"/>
                          <a:ea typeface="宋体"/>
                        </a:rPr>
                        <a:t>Form</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Form1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文件读写示例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331">
                <a:tc>
                  <a:txBody>
                    <a:bodyPr/>
                    <a:lstStyle/>
                    <a:p>
                      <a:pPr algn="just">
                        <a:lnSpc>
                          <a:spcPts val="1560"/>
                        </a:lnSpc>
                        <a:spcAft>
                          <a:spcPts val="0"/>
                        </a:spcAft>
                        <a:tabLst>
                          <a:tab pos="5328920" algn="r"/>
                        </a:tabLst>
                      </a:pPr>
                      <a:r>
                        <a:rPr lang="en-US" sz="1400" kern="1050">
                          <a:effectLst/>
                          <a:latin typeface="Times New Roman"/>
                          <a:ea typeface="宋体"/>
                        </a:rPr>
                        <a:t>Label</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Label1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请选择要读写的文件：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btnSelFile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选择文件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btnReadFile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读文件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a:txBody>
                    <a:bodyPr/>
                    <a:lstStyle/>
                    <a:p>
                      <a:pPr algn="just">
                        <a:lnSpc>
                          <a:spcPts val="1560"/>
                        </a:lnSpc>
                        <a:spcAft>
                          <a:spcPts val="0"/>
                        </a:spcAft>
                        <a:tabLst>
                          <a:tab pos="5328920" algn="r"/>
                        </a:tabLst>
                      </a:pPr>
                      <a:r>
                        <a:rPr lang="en-US" sz="1400" kern="1050">
                          <a:effectLst/>
                          <a:latin typeface="Times New Roman"/>
                          <a:ea typeface="宋体"/>
                        </a:rPr>
                        <a:t>Button</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btnWriteFile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Text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写文件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txtFileName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zh-CN" sz="1400" kern="1050">
                          <a:effectLst/>
                          <a:latin typeface="Times New Roman"/>
                          <a:ea typeface="宋体"/>
                        </a:rPr>
                        <a:t>空</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rowSpan="2">
                  <a:txBody>
                    <a:bodyPr/>
                    <a:lstStyle/>
                    <a:p>
                      <a:pPr algn="just">
                        <a:lnSpc>
                          <a:spcPts val="1560"/>
                        </a:lnSpc>
                        <a:spcAft>
                          <a:spcPts val="0"/>
                        </a:spcAft>
                        <a:tabLst>
                          <a:tab pos="5328920" algn="r"/>
                        </a:tabLst>
                      </a:pPr>
                      <a:r>
                        <a:rPr lang="en-US" sz="1400" kern="1050">
                          <a:effectLst/>
                          <a:latin typeface="Times New Roman"/>
                          <a:ea typeface="宋体"/>
                        </a:rPr>
                        <a:t>TextBox</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1560"/>
                        </a:lnSpc>
                        <a:spcAft>
                          <a:spcPts val="0"/>
                        </a:spcAft>
                        <a:tabLst>
                          <a:tab pos="5328920" algn="r"/>
                        </a:tabLst>
                      </a:pPr>
                      <a:r>
                        <a:rPr lang="en-US" sz="1400" kern="1050">
                          <a:effectLst/>
                          <a:latin typeface="Times New Roman"/>
                          <a:ea typeface="宋体"/>
                        </a:rPr>
                        <a:t>txtContent</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MultiLine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True</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vMerge="1">
                  <a:txBody>
                    <a:bodyPr/>
                    <a:lstStyle/>
                    <a:p>
                      <a:endParaRPr lang="zh-CN" altLang="en-US"/>
                    </a:p>
                  </a:txBody>
                  <a:tcPr/>
                </a:tc>
                <a:tc vMerge="1">
                  <a:txBody>
                    <a:bodyPr/>
                    <a:lstStyle/>
                    <a:p>
                      <a:endParaRPr lang="zh-CN" altLang="en-US"/>
                    </a:p>
                  </a:txBody>
                  <a:tcPr/>
                </a:tc>
                <a:tc>
                  <a:txBody>
                    <a:bodyPr/>
                    <a:lstStyle/>
                    <a:p>
                      <a:pPr algn="just">
                        <a:lnSpc>
                          <a:spcPts val="1560"/>
                        </a:lnSpc>
                        <a:spcAft>
                          <a:spcPts val="0"/>
                        </a:spcAft>
                        <a:tabLst>
                          <a:tab pos="5328920" algn="r"/>
                        </a:tabLst>
                      </a:pPr>
                      <a:r>
                        <a:rPr lang="en-US" sz="1400" kern="1050">
                          <a:effectLst/>
                          <a:latin typeface="Times New Roman"/>
                          <a:ea typeface="宋体"/>
                        </a:rPr>
                        <a:t>ScrollBars</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Both</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65">
                <a:tc>
                  <a:txBody>
                    <a:bodyPr/>
                    <a:lstStyle/>
                    <a:p>
                      <a:pPr algn="just">
                        <a:lnSpc>
                          <a:spcPts val="1560"/>
                        </a:lnSpc>
                        <a:spcAft>
                          <a:spcPts val="0"/>
                        </a:spcAft>
                        <a:tabLst>
                          <a:tab pos="5328920" algn="r"/>
                        </a:tabLst>
                      </a:pPr>
                      <a:r>
                        <a:rPr lang="en-US" sz="1400" kern="1050">
                          <a:effectLst/>
                          <a:latin typeface="Times New Roman"/>
                          <a:ea typeface="宋体"/>
                        </a:rPr>
                        <a:t>OpenFileDialog</a:t>
                      </a:r>
                      <a:endParaRPr lang="zh-CN" sz="1400"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OpenFileDialog1</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a:effectLst/>
                          <a:latin typeface="Times New Roman"/>
                          <a:ea typeface="宋体"/>
                        </a:rPr>
                        <a:t> </a:t>
                      </a:r>
                      <a:endParaRPr lang="zh-CN" sz="1400"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tabLst>
                          <a:tab pos="5328920" algn="r"/>
                        </a:tabLst>
                      </a:pPr>
                      <a:r>
                        <a:rPr lang="en-US" sz="1400" kern="1050" dirty="0">
                          <a:effectLst/>
                          <a:latin typeface="Times New Roman"/>
                          <a:ea typeface="宋体"/>
                        </a:rPr>
                        <a:t> </a:t>
                      </a:r>
                      <a:endParaRPr lang="zh-CN" sz="1400"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89267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矩形 2"/>
          <p:cNvSpPr/>
          <p:nvPr/>
        </p:nvSpPr>
        <p:spPr>
          <a:xfrm>
            <a:off x="1356577" y="839546"/>
            <a:ext cx="2873222" cy="353943"/>
          </a:xfrm>
          <a:prstGeom prst="rect">
            <a:avLst/>
          </a:prstGeom>
        </p:spPr>
        <p:txBody>
          <a:bodyPr wrap="none">
            <a:spAutoFit/>
          </a:bodyPr>
          <a:lstStyle/>
          <a:p>
            <a:pPr indent="446088" fontAlgn="ctr"/>
            <a:r>
              <a:rPr lang="zh-CN" altLang="zh-CN" dirty="0"/>
              <a:t>运行效果如图</a:t>
            </a:r>
            <a:r>
              <a:rPr lang="en-US" altLang="zh-CN" dirty="0"/>
              <a:t>8.3</a:t>
            </a:r>
            <a:r>
              <a:rPr lang="zh-CN" altLang="zh-CN" dirty="0"/>
              <a:t>所示。</a:t>
            </a:r>
          </a:p>
        </p:txBody>
      </p:sp>
      <p:pic>
        <p:nvPicPr>
          <p:cNvPr id="15362" name="Picture 2" descr="8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4350" y="1360966"/>
            <a:ext cx="3711873" cy="33198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465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1254642" y="850605"/>
            <a:ext cx="9346018" cy="615553"/>
          </a:xfrm>
          <a:prstGeom prst="rect">
            <a:avLst/>
          </a:prstGeom>
          <a:noFill/>
        </p:spPr>
        <p:txBody>
          <a:bodyPr wrap="square" rtlCol="0">
            <a:spAutoFit/>
          </a:bodyPr>
          <a:lstStyle/>
          <a:p>
            <a:r>
              <a:rPr lang="en-US" altLang="zh-CN" b="1" dirty="0"/>
              <a:t>2</a:t>
            </a:r>
            <a:r>
              <a:rPr lang="zh-CN" altLang="zh-CN" b="1" dirty="0"/>
              <a:t>．程序代码设计</a:t>
            </a:r>
          </a:p>
          <a:p>
            <a:pPr fontAlgn="ctr"/>
            <a:r>
              <a:rPr lang="zh-CN" altLang="zh-CN" dirty="0"/>
              <a:t>为了使用</a:t>
            </a:r>
            <a:r>
              <a:rPr lang="en-US" altLang="zh-CN" dirty="0" err="1"/>
              <a:t>StreamReader</a:t>
            </a:r>
            <a:r>
              <a:rPr lang="zh-CN" altLang="zh-CN" dirty="0"/>
              <a:t>和</a:t>
            </a:r>
            <a:r>
              <a:rPr lang="en-US" altLang="zh-CN" dirty="0" err="1"/>
              <a:t>StreamWriter</a:t>
            </a:r>
            <a:r>
              <a:rPr lang="zh-CN" altLang="zh-CN" dirty="0"/>
              <a:t>类所提供的方法，应在模块中引入</a:t>
            </a:r>
            <a:r>
              <a:rPr lang="en-US" altLang="zh-CN" dirty="0"/>
              <a:t>System.IO</a:t>
            </a:r>
            <a:r>
              <a:rPr lang="zh-CN" altLang="zh-CN" dirty="0"/>
              <a:t>名称空间</a:t>
            </a:r>
            <a:r>
              <a:rPr lang="zh-CN" altLang="zh-CN" dirty="0" smtClean="0"/>
              <a:t>。</a:t>
            </a:r>
            <a:endParaRPr lang="zh-CN" altLang="zh-CN" dirty="0"/>
          </a:p>
        </p:txBody>
      </p:sp>
      <p:sp>
        <p:nvSpPr>
          <p:cNvPr id="4" name="圆角矩形 3"/>
          <p:cNvSpPr/>
          <p:nvPr/>
        </p:nvSpPr>
        <p:spPr>
          <a:xfrm>
            <a:off x="1428492" y="1466158"/>
            <a:ext cx="8885089" cy="681038"/>
          </a:xfrm>
          <a:prstGeom prst="roundRect">
            <a:avLst/>
          </a:prstGeom>
          <a:solidFill>
            <a:schemeClr val="accent5">
              <a:lumMod val="40000"/>
              <a:lumOff val="60000"/>
            </a:schemeClr>
          </a:solidFill>
        </p:spPr>
        <p:txBody>
          <a:bodyPr wrap="square">
            <a:spAutoFit/>
          </a:bodyPr>
          <a:lstStyle/>
          <a:p>
            <a:r>
              <a:rPr lang="en-US" altLang="zh-CN" dirty="0"/>
              <a:t>' </a:t>
            </a:r>
            <a:r>
              <a:rPr lang="zh-CN" altLang="zh-CN" dirty="0"/>
              <a:t>引入名称空间</a:t>
            </a:r>
            <a:r>
              <a:rPr lang="en-US" altLang="zh-CN" dirty="0"/>
              <a:t>System.IO</a:t>
            </a:r>
            <a:endParaRPr lang="zh-CN" altLang="zh-CN" dirty="0"/>
          </a:p>
          <a:p>
            <a:r>
              <a:rPr lang="en-US" altLang="zh-CN" dirty="0"/>
              <a:t>Imports System.IO</a:t>
            </a:r>
            <a:endParaRPr lang="zh-CN" altLang="zh-CN" dirty="0"/>
          </a:p>
        </p:txBody>
      </p:sp>
      <p:sp>
        <p:nvSpPr>
          <p:cNvPr id="5" name="TextBox 4"/>
          <p:cNvSpPr txBox="1"/>
          <p:nvPr/>
        </p:nvSpPr>
        <p:spPr>
          <a:xfrm>
            <a:off x="903766" y="2222205"/>
            <a:ext cx="9696893" cy="877163"/>
          </a:xfrm>
          <a:prstGeom prst="rect">
            <a:avLst/>
          </a:prstGeom>
          <a:noFill/>
        </p:spPr>
        <p:txBody>
          <a:bodyPr wrap="square" rtlCol="0">
            <a:spAutoFit/>
          </a:bodyPr>
          <a:lstStyle/>
          <a:p>
            <a:pPr indent="542925"/>
            <a:r>
              <a:rPr lang="zh-CN" altLang="zh-CN" dirty="0"/>
              <a:t>要打开一个磁盘上的文本文件，需编写“选择文件”按钮的单击事件代码，在程序中要求选择的文件类型是以</a:t>
            </a:r>
            <a:r>
              <a:rPr lang="en-US" altLang="zh-CN" dirty="0"/>
              <a:t>txt</a:t>
            </a:r>
            <a:r>
              <a:rPr lang="zh-CN" altLang="zh-CN" dirty="0"/>
              <a:t>为扩展名的文件，当用户选择一个文件后，将该文件的完整名显示在“请选择要读写的文件”标签下的文本框中，相关程序代码如下</a:t>
            </a:r>
            <a:r>
              <a:rPr lang="zh-CN" altLang="zh-CN" dirty="0" smtClean="0"/>
              <a:t>：</a:t>
            </a:r>
            <a:endParaRPr lang="zh-CN" altLang="zh-CN" dirty="0"/>
          </a:p>
        </p:txBody>
      </p:sp>
      <p:sp>
        <p:nvSpPr>
          <p:cNvPr id="6" name="TextBox 5"/>
          <p:cNvSpPr txBox="1"/>
          <p:nvPr/>
        </p:nvSpPr>
        <p:spPr>
          <a:xfrm>
            <a:off x="1428492" y="3189767"/>
            <a:ext cx="8885089" cy="2628662"/>
          </a:xfrm>
          <a:prstGeom prst="roundRect">
            <a:avLst>
              <a:gd name="adj" fmla="val 6377"/>
            </a:avLst>
          </a:prstGeom>
          <a:solidFill>
            <a:schemeClr val="accent5">
              <a:lumMod val="40000"/>
              <a:lumOff val="60000"/>
            </a:schemeClr>
          </a:solidFill>
        </p:spPr>
        <p:txBody>
          <a:bodyPr wrap="square" rtlCol="0">
            <a:spAutoFit/>
          </a:bodyPr>
          <a:lstStyle/>
          <a:p>
            <a:r>
              <a:rPr lang="en-US" altLang="zh-CN" sz="1600" dirty="0"/>
              <a:t>Private Sub </a:t>
            </a:r>
            <a:r>
              <a:rPr lang="en-US" altLang="zh-CN" sz="1600" dirty="0" err="1"/>
              <a:t>btnSelFile_Click</a:t>
            </a:r>
            <a:r>
              <a:rPr lang="en-US" altLang="zh-CN" sz="1600" dirty="0"/>
              <a:t>(</a:t>
            </a:r>
            <a:r>
              <a:rPr lang="en-US" altLang="zh-CN" sz="1600" dirty="0" err="1"/>
              <a:t>ByVal</a:t>
            </a:r>
            <a:r>
              <a:rPr lang="en-US" altLang="zh-CN" sz="1600" dirty="0"/>
              <a:t> sender As </a:t>
            </a:r>
            <a:r>
              <a:rPr lang="en-US" altLang="zh-CN" sz="1600" dirty="0" err="1"/>
              <a:t>System.Object</a:t>
            </a:r>
            <a:r>
              <a:rPr lang="en-US" altLang="zh-CN" sz="1600" dirty="0"/>
              <a:t>, </a:t>
            </a:r>
            <a:r>
              <a:rPr lang="en-US" altLang="zh-CN" sz="1600" dirty="0" err="1"/>
              <a:t>ByVal</a:t>
            </a:r>
            <a:r>
              <a:rPr lang="en-US" altLang="zh-CN" sz="1600" dirty="0"/>
              <a:t> e As </a:t>
            </a:r>
            <a:r>
              <a:rPr lang="en-US" altLang="zh-CN" sz="1600" dirty="0" err="1"/>
              <a:t>System.EventArgs</a:t>
            </a:r>
            <a:r>
              <a:rPr lang="en-US" altLang="zh-CN" sz="1600" dirty="0"/>
              <a:t>)</a:t>
            </a:r>
            <a:endParaRPr lang="zh-CN" altLang="zh-CN" sz="1600" dirty="0"/>
          </a:p>
          <a:p>
            <a:r>
              <a:rPr lang="en-US" altLang="zh-CN" sz="1600" dirty="0"/>
              <a:t>				</a:t>
            </a:r>
            <a:r>
              <a:rPr lang="en-US" altLang="zh-CN" sz="1600" dirty="0" smtClean="0"/>
              <a:t> </a:t>
            </a:r>
            <a:r>
              <a:rPr lang="en-US" altLang="zh-CN" sz="1600" dirty="0"/>
              <a:t>Handles </a:t>
            </a:r>
            <a:r>
              <a:rPr lang="en-US" altLang="zh-CN" sz="1600" dirty="0" err="1"/>
              <a:t>btnSelFile.Click</a:t>
            </a:r>
            <a:endParaRPr lang="zh-CN" altLang="zh-CN" sz="1600" dirty="0"/>
          </a:p>
          <a:p>
            <a:r>
              <a:rPr lang="en-US" altLang="zh-CN" sz="1600" dirty="0"/>
              <a:t>    OpenFileDialog1.InitialDirectory = "C:\"</a:t>
            </a:r>
            <a:endParaRPr lang="zh-CN" altLang="zh-CN" sz="1600" dirty="0"/>
          </a:p>
          <a:p>
            <a:r>
              <a:rPr lang="en-US" altLang="zh-CN" sz="1600" dirty="0"/>
              <a:t>    OpenFileDialog1.Filter = "</a:t>
            </a:r>
            <a:r>
              <a:rPr lang="zh-CN" altLang="zh-CN" sz="1600" dirty="0"/>
              <a:t>文本文件</a:t>
            </a:r>
            <a:r>
              <a:rPr lang="en-US" altLang="zh-CN" sz="1600" dirty="0"/>
              <a:t> (*.txt)|*.txt|</a:t>
            </a:r>
            <a:r>
              <a:rPr lang="zh-CN" altLang="zh-CN" sz="1600" dirty="0"/>
              <a:t>所有文件</a:t>
            </a:r>
            <a:r>
              <a:rPr lang="en-US" altLang="zh-CN" sz="1600" dirty="0"/>
              <a:t> (*.*)|*.*"</a:t>
            </a:r>
            <a:endParaRPr lang="zh-CN" altLang="zh-CN" sz="1600" dirty="0"/>
          </a:p>
          <a:p>
            <a:r>
              <a:rPr lang="en-US" altLang="zh-CN" sz="1600" dirty="0"/>
              <a:t>    OpenFileDialog1.FilterIndex = 1 			' </a:t>
            </a:r>
            <a:r>
              <a:rPr lang="zh-CN" altLang="zh-CN" sz="1600" dirty="0"/>
              <a:t>指定</a:t>
            </a:r>
            <a:r>
              <a:rPr lang="en-US" altLang="zh-CN" sz="1600" dirty="0"/>
              <a:t>*.txt</a:t>
            </a:r>
            <a:r>
              <a:rPr lang="zh-CN" altLang="zh-CN" sz="1600" dirty="0"/>
              <a:t>是默认过滤器</a:t>
            </a:r>
          </a:p>
          <a:p>
            <a:r>
              <a:rPr lang="en-US" altLang="zh-CN" sz="1600" dirty="0"/>
              <a:t>    OpenFileDialog1.RestoreDirectory = True</a:t>
            </a:r>
            <a:endParaRPr lang="zh-CN" altLang="zh-CN" sz="1600" dirty="0"/>
          </a:p>
          <a:p>
            <a:r>
              <a:rPr lang="en-US" altLang="zh-CN" sz="1600" dirty="0"/>
              <a:t>    If OpenFileDialog1.ShowDialog = </a:t>
            </a:r>
            <a:r>
              <a:rPr lang="en-US" altLang="zh-CN" sz="1600" dirty="0" err="1"/>
              <a:t>DialogResult.OK</a:t>
            </a:r>
            <a:r>
              <a:rPr lang="en-US" altLang="zh-CN" sz="1600" dirty="0"/>
              <a:t> Then</a:t>
            </a:r>
            <a:endParaRPr lang="zh-CN" altLang="zh-CN" sz="1600" dirty="0"/>
          </a:p>
          <a:p>
            <a:r>
              <a:rPr lang="en-US" altLang="zh-CN" sz="1600" dirty="0"/>
              <a:t>        </a:t>
            </a:r>
            <a:r>
              <a:rPr lang="en-US" altLang="zh-CN" sz="1600" dirty="0" err="1"/>
              <a:t>txtFileName.Text</a:t>
            </a:r>
            <a:r>
              <a:rPr lang="en-US" altLang="zh-CN" sz="1600" dirty="0"/>
              <a:t> = OpenFileDialog1.FileName</a:t>
            </a:r>
            <a:endParaRPr lang="zh-CN" altLang="zh-CN" sz="1600" dirty="0"/>
          </a:p>
          <a:p>
            <a:r>
              <a:rPr lang="en-US" altLang="zh-CN" sz="1600" dirty="0"/>
              <a:t>    End If</a:t>
            </a:r>
            <a:endParaRPr lang="zh-CN" altLang="zh-CN" sz="1600" dirty="0"/>
          </a:p>
          <a:p>
            <a:r>
              <a:rPr lang="en-US" altLang="zh-CN" sz="1600" dirty="0"/>
              <a:t>End </a:t>
            </a:r>
            <a:r>
              <a:rPr lang="en-US" altLang="zh-CN" sz="1600" dirty="0" smtClean="0"/>
              <a:t>Sub</a:t>
            </a:r>
            <a:endParaRPr lang="zh-CN" altLang="zh-CN" sz="1600" dirty="0"/>
          </a:p>
        </p:txBody>
      </p:sp>
    </p:spTree>
    <p:extLst>
      <p:ext uri="{BB962C8B-B14F-4D97-AF65-F5344CB8AC3E}">
        <p14:creationId xmlns:p14="http://schemas.microsoft.com/office/powerpoint/2010/main" val="19952331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776177" y="903767"/>
            <a:ext cx="9601200" cy="877163"/>
          </a:xfrm>
          <a:prstGeom prst="rect">
            <a:avLst/>
          </a:prstGeom>
          <a:noFill/>
        </p:spPr>
        <p:txBody>
          <a:bodyPr wrap="square" rtlCol="0">
            <a:spAutoFit/>
          </a:bodyPr>
          <a:lstStyle/>
          <a:p>
            <a:pPr indent="446088"/>
            <a:r>
              <a:rPr lang="zh-CN" altLang="zh-CN" dirty="0"/>
              <a:t>要实现从选择的文件中读取数据，需编写“读文件”按钮的单击事件代码。具体实现的功能是。如果用户选择了一个文件，就用</a:t>
            </a:r>
            <a:r>
              <a:rPr lang="en-US" altLang="zh-CN" dirty="0" err="1"/>
              <a:t>StreamReader</a:t>
            </a:r>
            <a:r>
              <a:rPr lang="zh-CN" altLang="zh-CN" dirty="0"/>
              <a:t>对象从打开的文件中读出全部数据，显示在多行文本框中。程序代码如下</a:t>
            </a:r>
            <a:r>
              <a:rPr lang="zh-CN" altLang="zh-CN" dirty="0" smtClean="0"/>
              <a:t>：</a:t>
            </a:r>
            <a:endParaRPr lang="zh-CN" altLang="zh-CN" dirty="0"/>
          </a:p>
        </p:txBody>
      </p:sp>
      <p:sp>
        <p:nvSpPr>
          <p:cNvPr id="4" name="TextBox 3"/>
          <p:cNvSpPr txBox="1"/>
          <p:nvPr/>
        </p:nvSpPr>
        <p:spPr>
          <a:xfrm>
            <a:off x="1446028" y="1871330"/>
            <a:ext cx="8410353" cy="3325416"/>
          </a:xfrm>
          <a:prstGeom prst="roundRect">
            <a:avLst>
              <a:gd name="adj" fmla="val 5938"/>
            </a:avLst>
          </a:prstGeom>
          <a:solidFill>
            <a:schemeClr val="accent5">
              <a:lumMod val="40000"/>
              <a:lumOff val="60000"/>
            </a:schemeClr>
          </a:solidFill>
        </p:spPr>
        <p:txBody>
          <a:bodyPr wrap="square" rtlCol="0">
            <a:spAutoFit/>
          </a:bodyPr>
          <a:lstStyle/>
          <a:p>
            <a:r>
              <a:rPr lang="en-US" altLang="zh-CN" dirty="0"/>
              <a:t>Private Sub </a:t>
            </a:r>
            <a:r>
              <a:rPr lang="en-US" altLang="zh-CN" dirty="0" err="1"/>
              <a:t>btnReadFile_Click</a:t>
            </a:r>
            <a:r>
              <a:rPr lang="en-US" altLang="zh-CN" dirty="0"/>
              <a:t>(</a:t>
            </a:r>
            <a:r>
              <a:rPr lang="en-US" altLang="zh-CN" dirty="0" err="1"/>
              <a:t>ByVal</a:t>
            </a:r>
            <a:r>
              <a:rPr lang="en-US" altLang="zh-CN" dirty="0"/>
              <a:t> sender As </a:t>
            </a:r>
            <a:r>
              <a:rPr lang="en-US" altLang="zh-CN" dirty="0" err="1"/>
              <a:t>System.Object</a:t>
            </a:r>
            <a:r>
              <a:rPr lang="en-US" altLang="zh-CN" dirty="0"/>
              <a:t>, </a:t>
            </a:r>
            <a:r>
              <a:rPr lang="en-US" altLang="zh-CN" dirty="0" err="1"/>
              <a:t>ByVal</a:t>
            </a:r>
            <a:r>
              <a:rPr lang="en-US" altLang="zh-CN" dirty="0"/>
              <a:t> e As </a:t>
            </a:r>
            <a:r>
              <a:rPr lang="en-US" altLang="zh-CN" dirty="0" err="1"/>
              <a:t>System.EventArgs</a:t>
            </a:r>
            <a:r>
              <a:rPr lang="en-US" altLang="zh-CN" dirty="0"/>
              <a:t>)</a:t>
            </a:r>
            <a:endParaRPr lang="zh-CN" altLang="zh-CN" dirty="0"/>
          </a:p>
          <a:p>
            <a:r>
              <a:rPr lang="en-US" altLang="zh-CN" dirty="0"/>
              <a:t>				</a:t>
            </a:r>
            <a:r>
              <a:rPr lang="en-US" altLang="zh-CN" dirty="0" smtClean="0"/>
              <a:t>Handles </a:t>
            </a:r>
            <a:r>
              <a:rPr lang="en-US" altLang="zh-CN" dirty="0" err="1"/>
              <a:t>btnReadFile.Click</a:t>
            </a:r>
            <a:endParaRPr lang="zh-CN" altLang="zh-CN" dirty="0"/>
          </a:p>
          <a:p>
            <a:r>
              <a:rPr lang="en-US" altLang="zh-CN" dirty="0"/>
              <a:t>    If </a:t>
            </a:r>
            <a:r>
              <a:rPr lang="en-US" altLang="zh-CN" dirty="0" err="1"/>
              <a:t>txtFileName.Text</a:t>
            </a:r>
            <a:r>
              <a:rPr lang="en-US" altLang="zh-CN" dirty="0"/>
              <a:t> &lt;&gt; "" Then 		</a:t>
            </a:r>
            <a:r>
              <a:rPr lang="en-US" altLang="zh-CN" dirty="0" smtClean="0"/>
              <a:t>' </a:t>
            </a:r>
            <a:r>
              <a:rPr lang="zh-CN" altLang="zh-CN" dirty="0"/>
              <a:t>用户选择了一个文件</a:t>
            </a:r>
          </a:p>
          <a:p>
            <a:r>
              <a:rPr lang="en-US" altLang="zh-CN" dirty="0"/>
              <a:t>        Dim </a:t>
            </a:r>
            <a:r>
              <a:rPr lang="en-US" altLang="zh-CN" dirty="0" err="1"/>
              <a:t>fs</a:t>
            </a:r>
            <a:r>
              <a:rPr lang="en-US" altLang="zh-CN" dirty="0"/>
              <a:t> As </a:t>
            </a:r>
            <a:r>
              <a:rPr lang="en-US" altLang="zh-CN" dirty="0" err="1"/>
              <a:t>FileStream</a:t>
            </a:r>
            <a:endParaRPr lang="zh-CN" altLang="zh-CN" dirty="0"/>
          </a:p>
          <a:p>
            <a:r>
              <a:rPr lang="en-US" altLang="zh-CN" dirty="0"/>
              <a:t>        </a:t>
            </a:r>
            <a:r>
              <a:rPr lang="en-US" altLang="zh-CN" dirty="0" err="1"/>
              <a:t>fs</a:t>
            </a:r>
            <a:r>
              <a:rPr lang="en-US" altLang="zh-CN" dirty="0"/>
              <a:t> = New </a:t>
            </a:r>
            <a:r>
              <a:rPr lang="en-US" altLang="zh-CN" dirty="0" err="1"/>
              <a:t>FileStream</a:t>
            </a:r>
            <a:r>
              <a:rPr lang="en-US" altLang="zh-CN" dirty="0"/>
              <a:t>(</a:t>
            </a:r>
            <a:r>
              <a:rPr lang="en-US" altLang="zh-CN" dirty="0" err="1"/>
              <a:t>txtFileName.Text</a:t>
            </a:r>
            <a:r>
              <a:rPr lang="en-US" altLang="zh-CN" dirty="0"/>
              <a:t>, </a:t>
            </a:r>
            <a:r>
              <a:rPr lang="en-US" altLang="zh-CN" dirty="0" err="1"/>
              <a:t>FileMode.OpenOrCreate</a:t>
            </a:r>
            <a:r>
              <a:rPr lang="en-US" altLang="zh-CN" dirty="0"/>
              <a:t>, </a:t>
            </a:r>
            <a:r>
              <a:rPr lang="en-US" altLang="zh-CN" dirty="0" err="1"/>
              <a:t>FileAccess.Read</a:t>
            </a:r>
            <a:r>
              <a:rPr lang="en-US" altLang="zh-CN" dirty="0"/>
              <a:t>)</a:t>
            </a:r>
            <a:endParaRPr lang="zh-CN" altLang="zh-CN" dirty="0"/>
          </a:p>
          <a:p>
            <a:r>
              <a:rPr lang="en-US" altLang="zh-CN" dirty="0"/>
              <a:t>        Dim </a:t>
            </a:r>
            <a:r>
              <a:rPr lang="en-US" altLang="zh-CN" dirty="0" err="1"/>
              <a:t>sr</a:t>
            </a:r>
            <a:r>
              <a:rPr lang="en-US" altLang="zh-CN" dirty="0"/>
              <a:t> As </a:t>
            </a:r>
            <a:r>
              <a:rPr lang="en-US" altLang="zh-CN" dirty="0" err="1"/>
              <a:t>StreamReader</a:t>
            </a:r>
            <a:endParaRPr lang="zh-CN" altLang="zh-CN" dirty="0"/>
          </a:p>
          <a:p>
            <a:r>
              <a:rPr lang="en-US" altLang="zh-CN" dirty="0"/>
              <a:t>        </a:t>
            </a:r>
            <a:r>
              <a:rPr lang="en-US" altLang="zh-CN" dirty="0" err="1"/>
              <a:t>sr</a:t>
            </a:r>
            <a:r>
              <a:rPr lang="en-US" altLang="zh-CN" dirty="0"/>
              <a:t> = New </a:t>
            </a:r>
            <a:r>
              <a:rPr lang="en-US" altLang="zh-CN" dirty="0" err="1"/>
              <a:t>StreamReader</a:t>
            </a:r>
            <a:r>
              <a:rPr lang="en-US" altLang="zh-CN" dirty="0"/>
              <a:t>(</a:t>
            </a:r>
            <a:r>
              <a:rPr lang="en-US" altLang="zh-CN" dirty="0" err="1"/>
              <a:t>fs</a:t>
            </a:r>
            <a:r>
              <a:rPr lang="en-US" altLang="zh-CN" dirty="0"/>
              <a:t>)</a:t>
            </a:r>
            <a:endParaRPr lang="zh-CN" altLang="zh-CN" dirty="0"/>
          </a:p>
          <a:p>
            <a:r>
              <a:rPr lang="en-US" altLang="zh-CN" dirty="0"/>
              <a:t>        </a:t>
            </a:r>
            <a:r>
              <a:rPr lang="en-US" altLang="zh-CN" dirty="0" err="1"/>
              <a:t>txtContent.Text</a:t>
            </a:r>
            <a:r>
              <a:rPr lang="en-US" altLang="zh-CN" dirty="0"/>
              <a:t> = </a:t>
            </a:r>
            <a:r>
              <a:rPr lang="en-US" altLang="zh-CN" dirty="0" err="1"/>
              <a:t>sr.ReadToEnd</a:t>
            </a:r>
            <a:r>
              <a:rPr lang="en-US" altLang="zh-CN" dirty="0"/>
              <a:t> 		' </a:t>
            </a:r>
            <a:r>
              <a:rPr lang="zh-CN" altLang="zh-CN" dirty="0"/>
              <a:t>读取全部数据放入文本框</a:t>
            </a:r>
          </a:p>
          <a:p>
            <a:r>
              <a:rPr lang="en-US" altLang="zh-CN" dirty="0"/>
              <a:t>        </a:t>
            </a:r>
            <a:r>
              <a:rPr lang="en-US" altLang="zh-CN" dirty="0" err="1"/>
              <a:t>sr.Close</a:t>
            </a:r>
            <a:r>
              <a:rPr lang="en-US" altLang="zh-CN" dirty="0"/>
              <a:t>() 				</a:t>
            </a:r>
            <a:r>
              <a:rPr lang="en-US" altLang="zh-CN" dirty="0" smtClean="0"/>
              <a:t>' </a:t>
            </a:r>
            <a:r>
              <a:rPr lang="zh-CN" altLang="zh-CN" dirty="0"/>
              <a:t>关闭</a:t>
            </a:r>
            <a:r>
              <a:rPr lang="en-US" altLang="zh-CN" dirty="0" err="1"/>
              <a:t>StreamReader</a:t>
            </a:r>
            <a:r>
              <a:rPr lang="zh-CN" altLang="zh-CN" dirty="0"/>
              <a:t>对象</a:t>
            </a:r>
          </a:p>
          <a:p>
            <a:r>
              <a:rPr lang="en-US" altLang="zh-CN" dirty="0"/>
              <a:t>        </a:t>
            </a:r>
            <a:r>
              <a:rPr lang="en-US" altLang="zh-CN" dirty="0" err="1"/>
              <a:t>fs.Close</a:t>
            </a:r>
            <a:r>
              <a:rPr lang="en-US" altLang="zh-CN" dirty="0"/>
              <a:t>() 				</a:t>
            </a:r>
            <a:r>
              <a:rPr lang="en-US" altLang="zh-CN" dirty="0" smtClean="0"/>
              <a:t>' </a:t>
            </a:r>
            <a:r>
              <a:rPr lang="zh-CN" altLang="zh-CN" dirty="0"/>
              <a:t>关闭</a:t>
            </a:r>
            <a:r>
              <a:rPr lang="en-US" altLang="zh-CN" dirty="0" err="1"/>
              <a:t>FileStream</a:t>
            </a:r>
            <a:r>
              <a:rPr lang="zh-CN" altLang="zh-CN" dirty="0"/>
              <a:t>对象</a:t>
            </a:r>
          </a:p>
          <a:p>
            <a:r>
              <a:rPr lang="en-US" altLang="zh-CN" dirty="0"/>
              <a:t>    End If</a:t>
            </a:r>
            <a:endParaRPr lang="zh-CN" altLang="zh-CN" dirty="0"/>
          </a:p>
          <a:p>
            <a:r>
              <a:rPr lang="en-US" altLang="zh-CN" dirty="0"/>
              <a:t>End </a:t>
            </a:r>
            <a:r>
              <a:rPr lang="en-US" altLang="zh-CN" dirty="0" smtClean="0"/>
              <a:t>Sub</a:t>
            </a:r>
          </a:p>
        </p:txBody>
      </p:sp>
    </p:spTree>
    <p:extLst>
      <p:ext uri="{BB962C8B-B14F-4D97-AF65-F5344CB8AC3E}">
        <p14:creationId xmlns:p14="http://schemas.microsoft.com/office/powerpoint/2010/main" val="218887282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7" y="109260"/>
            <a:ext cx="5151591"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zh-CN" altLang="zh-CN" dirty="0" smtClean="0"/>
              <a:t>应</a:t>
            </a:r>
            <a:r>
              <a:rPr lang="en-US" altLang="zh-CN" dirty="0" smtClean="0"/>
              <a:t> </a:t>
            </a:r>
            <a:r>
              <a:rPr lang="zh-CN" altLang="zh-CN" dirty="0" smtClean="0"/>
              <a:t>用</a:t>
            </a:r>
            <a:r>
              <a:rPr lang="en-US" altLang="zh-CN" dirty="0" smtClean="0"/>
              <a:t> </a:t>
            </a:r>
            <a:r>
              <a:rPr lang="zh-CN" altLang="zh-CN" dirty="0" smtClean="0"/>
              <a:t>示</a:t>
            </a:r>
            <a:r>
              <a:rPr lang="en-US" altLang="zh-CN" dirty="0" smtClean="0"/>
              <a:t> </a:t>
            </a:r>
            <a:r>
              <a:rPr lang="zh-CN" altLang="zh-CN" dirty="0" smtClean="0"/>
              <a:t>例</a:t>
            </a:r>
            <a:endParaRPr lang="zh-CN" altLang="zh-CN" dirty="0"/>
          </a:p>
        </p:txBody>
      </p:sp>
      <p:sp>
        <p:nvSpPr>
          <p:cNvPr id="3" name="TextBox 2"/>
          <p:cNvSpPr txBox="1"/>
          <p:nvPr/>
        </p:nvSpPr>
        <p:spPr>
          <a:xfrm>
            <a:off x="765544" y="839972"/>
            <a:ext cx="9569303" cy="615553"/>
          </a:xfrm>
          <a:prstGeom prst="rect">
            <a:avLst/>
          </a:prstGeom>
          <a:noFill/>
        </p:spPr>
        <p:txBody>
          <a:bodyPr wrap="square" rtlCol="0">
            <a:spAutoFit/>
          </a:bodyPr>
          <a:lstStyle/>
          <a:p>
            <a:pPr indent="446088"/>
            <a:r>
              <a:rPr lang="zh-CN" altLang="zh-CN" dirty="0"/>
              <a:t>要将多行文本框中的内容写回文件，需编写“写文件”按钮的单击事件代码。具体实现的功能是，用</a:t>
            </a:r>
            <a:r>
              <a:rPr lang="en-US" altLang="zh-CN" dirty="0" err="1"/>
              <a:t>StreamWriter</a:t>
            </a:r>
            <a:r>
              <a:rPr lang="zh-CN" altLang="zh-CN" dirty="0"/>
              <a:t>对象以改写方式（不是追加方式）逐行写回文件中。程序代码如下</a:t>
            </a:r>
            <a:r>
              <a:rPr lang="zh-CN" altLang="zh-CN" dirty="0" smtClean="0"/>
              <a:t>：</a:t>
            </a:r>
            <a:endParaRPr lang="zh-CN" altLang="zh-CN" dirty="0"/>
          </a:p>
        </p:txBody>
      </p:sp>
      <p:sp>
        <p:nvSpPr>
          <p:cNvPr id="4" name="TextBox 3"/>
          <p:cNvSpPr txBox="1"/>
          <p:nvPr/>
        </p:nvSpPr>
        <p:spPr>
          <a:xfrm>
            <a:off x="1371600" y="1480521"/>
            <a:ext cx="8569842" cy="4862810"/>
          </a:xfrm>
          <a:prstGeom prst="roundRect">
            <a:avLst>
              <a:gd name="adj" fmla="val 3371"/>
            </a:avLst>
          </a:prstGeom>
          <a:solidFill>
            <a:schemeClr val="accent5">
              <a:lumMod val="40000"/>
              <a:lumOff val="60000"/>
            </a:schemeClr>
          </a:solidFill>
        </p:spPr>
        <p:txBody>
          <a:bodyPr wrap="square" rtlCol="0">
            <a:spAutoFit/>
          </a:bodyPr>
          <a:lstStyle/>
          <a:p>
            <a:r>
              <a:rPr lang="en-US" altLang="zh-CN" sz="1600" dirty="0"/>
              <a:t>Private Sub </a:t>
            </a:r>
            <a:r>
              <a:rPr lang="en-US" altLang="zh-CN" sz="1600" dirty="0" err="1"/>
              <a:t>btnWriteFile_Click</a:t>
            </a:r>
            <a:r>
              <a:rPr lang="en-US" altLang="zh-CN" sz="1600" dirty="0"/>
              <a:t>(</a:t>
            </a:r>
            <a:r>
              <a:rPr lang="en-US" altLang="zh-CN" sz="1600" dirty="0" err="1"/>
              <a:t>ByVal</a:t>
            </a:r>
            <a:r>
              <a:rPr lang="en-US" altLang="zh-CN" sz="1600" dirty="0"/>
              <a:t> sender As </a:t>
            </a:r>
            <a:r>
              <a:rPr lang="en-US" altLang="zh-CN" sz="1600" dirty="0" err="1"/>
              <a:t>System.Object</a:t>
            </a:r>
            <a:r>
              <a:rPr lang="en-US" altLang="zh-CN" sz="1600" dirty="0"/>
              <a:t>, </a:t>
            </a:r>
            <a:r>
              <a:rPr lang="en-US" altLang="zh-CN" sz="1600" dirty="0" err="1"/>
              <a:t>ByVal</a:t>
            </a:r>
            <a:r>
              <a:rPr lang="en-US" altLang="zh-CN" sz="1600" dirty="0"/>
              <a:t> e As </a:t>
            </a:r>
            <a:r>
              <a:rPr lang="en-US" altLang="zh-CN" sz="1600" dirty="0" err="1"/>
              <a:t>System.EventArgs</a:t>
            </a:r>
            <a:r>
              <a:rPr lang="en-US" altLang="zh-CN" sz="1600" dirty="0"/>
              <a:t>)</a:t>
            </a:r>
            <a:endParaRPr lang="zh-CN" altLang="zh-CN" sz="1600" dirty="0"/>
          </a:p>
          <a:p>
            <a:r>
              <a:rPr lang="en-US" altLang="zh-CN" sz="1600" dirty="0"/>
              <a:t>				</a:t>
            </a:r>
            <a:r>
              <a:rPr lang="en-US" altLang="zh-CN" sz="1600" dirty="0" smtClean="0"/>
              <a:t>Handles </a:t>
            </a:r>
            <a:r>
              <a:rPr lang="en-US" altLang="zh-CN" sz="1600" dirty="0" err="1"/>
              <a:t>btnWriteFile.Click</a:t>
            </a:r>
            <a:endParaRPr lang="zh-CN" altLang="zh-CN" sz="1600" dirty="0"/>
          </a:p>
          <a:p>
            <a:r>
              <a:rPr lang="en-US" altLang="zh-CN" sz="1600" dirty="0"/>
              <a:t>    If </a:t>
            </a:r>
            <a:r>
              <a:rPr lang="en-US" altLang="zh-CN" sz="1600" dirty="0" err="1"/>
              <a:t>txtFileName.Text</a:t>
            </a:r>
            <a:r>
              <a:rPr lang="en-US" altLang="zh-CN" sz="1600" dirty="0"/>
              <a:t> &lt;&gt; "" Then</a:t>
            </a:r>
            <a:endParaRPr lang="zh-CN" altLang="zh-CN" sz="1600" dirty="0"/>
          </a:p>
          <a:p>
            <a:r>
              <a:rPr lang="en-US" altLang="zh-CN" sz="1600" dirty="0"/>
              <a:t>        Dim i As Integer</a:t>
            </a:r>
            <a:endParaRPr lang="zh-CN" altLang="zh-CN" sz="1600" dirty="0"/>
          </a:p>
          <a:p>
            <a:r>
              <a:rPr lang="en-US" altLang="zh-CN" sz="1600" dirty="0"/>
              <a:t>        Dim s As String</a:t>
            </a:r>
            <a:endParaRPr lang="zh-CN" altLang="zh-CN" sz="1600" dirty="0"/>
          </a:p>
          <a:p>
            <a:r>
              <a:rPr lang="en-US" altLang="zh-CN" sz="1600" dirty="0"/>
              <a:t>        Dim </a:t>
            </a:r>
            <a:r>
              <a:rPr lang="en-US" altLang="zh-CN" sz="1600" dirty="0" err="1"/>
              <a:t>fs</a:t>
            </a:r>
            <a:r>
              <a:rPr lang="en-US" altLang="zh-CN" sz="1600" dirty="0"/>
              <a:t> As </a:t>
            </a:r>
            <a:r>
              <a:rPr lang="en-US" altLang="zh-CN" sz="1600" dirty="0" err="1"/>
              <a:t>FileStream</a:t>
            </a:r>
            <a:endParaRPr lang="zh-CN" altLang="zh-CN" sz="1600" dirty="0"/>
          </a:p>
          <a:p>
            <a:r>
              <a:rPr lang="en-US" altLang="zh-CN" sz="1600" dirty="0"/>
              <a:t> </a:t>
            </a:r>
            <a:endParaRPr lang="zh-CN" altLang="zh-CN" sz="1600" dirty="0"/>
          </a:p>
          <a:p>
            <a:r>
              <a:rPr lang="en-US" altLang="zh-CN" sz="1600" dirty="0"/>
              <a:t>        </a:t>
            </a:r>
            <a:r>
              <a:rPr lang="en-US" altLang="zh-CN" sz="1600" dirty="0" err="1"/>
              <a:t>fs</a:t>
            </a:r>
            <a:r>
              <a:rPr lang="en-US" altLang="zh-CN" sz="1600" dirty="0"/>
              <a:t> = New </a:t>
            </a:r>
            <a:r>
              <a:rPr lang="en-US" altLang="zh-CN" sz="1600" dirty="0" err="1"/>
              <a:t>FileStream</a:t>
            </a:r>
            <a:r>
              <a:rPr lang="en-US" altLang="zh-CN" sz="1600" dirty="0"/>
              <a:t>(</a:t>
            </a:r>
            <a:r>
              <a:rPr lang="en-US" altLang="zh-CN" sz="1600" dirty="0" err="1"/>
              <a:t>txtFileName.Text</a:t>
            </a:r>
            <a:r>
              <a:rPr lang="en-US" altLang="zh-CN" sz="1600" dirty="0"/>
              <a:t>, </a:t>
            </a:r>
            <a:r>
              <a:rPr lang="en-US" altLang="zh-CN" sz="1600" dirty="0" err="1"/>
              <a:t>FileMode.OpenOrCreate</a:t>
            </a:r>
            <a:r>
              <a:rPr lang="en-US" altLang="zh-CN" sz="1600" dirty="0"/>
              <a:t>, </a:t>
            </a:r>
            <a:r>
              <a:rPr lang="en-US" altLang="zh-CN" sz="1600" dirty="0" err="1"/>
              <a:t>FileAccess.ReadWrite</a:t>
            </a:r>
            <a:r>
              <a:rPr lang="en-US" altLang="zh-CN" sz="1600" dirty="0"/>
              <a:t>)</a:t>
            </a:r>
            <a:endParaRPr lang="zh-CN" altLang="zh-CN" sz="1600" dirty="0"/>
          </a:p>
          <a:p>
            <a:r>
              <a:rPr lang="en-US" altLang="zh-CN" sz="1600" dirty="0"/>
              <a:t>        Dim </a:t>
            </a:r>
            <a:r>
              <a:rPr lang="en-US" altLang="zh-CN" sz="1600" dirty="0" err="1"/>
              <a:t>sw</a:t>
            </a:r>
            <a:r>
              <a:rPr lang="en-US" altLang="zh-CN" sz="1600" dirty="0"/>
              <a:t> As </a:t>
            </a:r>
            <a:r>
              <a:rPr lang="en-US" altLang="zh-CN" sz="1600" dirty="0" err="1"/>
              <a:t>StreamWriter</a:t>
            </a:r>
            <a:endParaRPr lang="zh-CN" altLang="zh-CN" sz="1600" dirty="0"/>
          </a:p>
          <a:p>
            <a:r>
              <a:rPr lang="en-US" altLang="zh-CN" sz="1600" dirty="0"/>
              <a:t>        </a:t>
            </a:r>
            <a:r>
              <a:rPr lang="en-US" altLang="zh-CN" sz="1600" dirty="0" err="1"/>
              <a:t>sw</a:t>
            </a:r>
            <a:r>
              <a:rPr lang="en-US" altLang="zh-CN" sz="1600" dirty="0"/>
              <a:t> = New </a:t>
            </a:r>
            <a:r>
              <a:rPr lang="en-US" altLang="zh-CN" sz="1600" dirty="0" err="1"/>
              <a:t>StreamWriter</a:t>
            </a:r>
            <a:r>
              <a:rPr lang="en-US" altLang="zh-CN" sz="1600" dirty="0"/>
              <a:t>(</a:t>
            </a:r>
            <a:r>
              <a:rPr lang="en-US" altLang="zh-CN" sz="1600" dirty="0" err="1"/>
              <a:t>fs</a:t>
            </a:r>
            <a:r>
              <a:rPr lang="en-US" altLang="zh-CN" sz="1600" dirty="0"/>
              <a:t>) 		</a:t>
            </a:r>
            <a:r>
              <a:rPr lang="en-US" altLang="zh-CN" sz="1600" dirty="0" smtClean="0"/>
              <a:t>' </a:t>
            </a:r>
            <a:r>
              <a:rPr lang="zh-CN" altLang="zh-CN" sz="1600" dirty="0"/>
              <a:t>以改写方式创建</a:t>
            </a:r>
            <a:r>
              <a:rPr lang="en-US" altLang="zh-CN" sz="1600" dirty="0" err="1"/>
              <a:t>StreamWriter</a:t>
            </a:r>
            <a:r>
              <a:rPr lang="zh-CN" altLang="zh-CN" sz="1600" dirty="0"/>
              <a:t>对象</a:t>
            </a:r>
          </a:p>
          <a:p>
            <a:r>
              <a:rPr lang="en-US" altLang="zh-CN" sz="1600" dirty="0"/>
              <a:t>        For i = 0 To </a:t>
            </a:r>
            <a:r>
              <a:rPr lang="en-US" altLang="zh-CN" sz="1600" dirty="0" err="1"/>
              <a:t>txtContent.Lines.Length</a:t>
            </a:r>
            <a:r>
              <a:rPr lang="en-US" altLang="zh-CN" sz="1600" dirty="0"/>
              <a:t> - 1 	' </a:t>
            </a:r>
            <a:r>
              <a:rPr lang="zh-CN" altLang="zh-CN" sz="1600" dirty="0"/>
              <a:t>循环取多行文本框中的数据行</a:t>
            </a:r>
          </a:p>
          <a:p>
            <a:r>
              <a:rPr lang="en-US" altLang="zh-CN" sz="1600" dirty="0"/>
              <a:t>            s = </a:t>
            </a:r>
            <a:r>
              <a:rPr lang="en-US" altLang="zh-CN" sz="1600" dirty="0" err="1"/>
              <a:t>txtContent.Lines.GetValue</a:t>
            </a:r>
            <a:r>
              <a:rPr lang="en-US" altLang="zh-CN" sz="1600" dirty="0"/>
              <a:t>(i) 		' </a:t>
            </a:r>
            <a:r>
              <a:rPr lang="zh-CN" altLang="zh-CN" sz="1600" dirty="0"/>
              <a:t>取一行数据</a:t>
            </a:r>
          </a:p>
          <a:p>
            <a:r>
              <a:rPr lang="en-US" altLang="zh-CN" sz="1600" dirty="0"/>
              <a:t>            </a:t>
            </a:r>
            <a:r>
              <a:rPr lang="en-US" altLang="zh-CN" sz="1600" dirty="0" err="1"/>
              <a:t>sw.WriteLine</a:t>
            </a:r>
            <a:r>
              <a:rPr lang="en-US" altLang="zh-CN" sz="1600" dirty="0"/>
              <a:t>(s) 			</a:t>
            </a:r>
            <a:r>
              <a:rPr lang="en-US" altLang="zh-CN" sz="1600" dirty="0" smtClean="0"/>
              <a:t>' </a:t>
            </a:r>
            <a:r>
              <a:rPr lang="zh-CN" altLang="zh-CN" sz="1600" dirty="0"/>
              <a:t>将一行数据写入文件缓冲区</a:t>
            </a:r>
          </a:p>
          <a:p>
            <a:r>
              <a:rPr lang="en-US" altLang="zh-CN" sz="1600" dirty="0"/>
              <a:t>        Next i</a:t>
            </a:r>
            <a:endParaRPr lang="zh-CN" altLang="zh-CN" sz="1600" dirty="0"/>
          </a:p>
          <a:p>
            <a:r>
              <a:rPr lang="en-US" altLang="zh-CN" sz="1600" dirty="0"/>
              <a:t>        </a:t>
            </a:r>
            <a:r>
              <a:rPr lang="en-US" altLang="zh-CN" sz="1600" dirty="0" err="1"/>
              <a:t>sw.Flush</a:t>
            </a:r>
            <a:r>
              <a:rPr lang="en-US" altLang="zh-CN" sz="1600" dirty="0"/>
              <a:t>() 				</a:t>
            </a:r>
            <a:r>
              <a:rPr lang="en-US" altLang="zh-CN" sz="1600" dirty="0" smtClean="0"/>
              <a:t>' </a:t>
            </a:r>
            <a:r>
              <a:rPr lang="zh-CN" altLang="zh-CN" sz="1600" dirty="0"/>
              <a:t>将文件缓冲区数据写入文件</a:t>
            </a:r>
          </a:p>
          <a:p>
            <a:r>
              <a:rPr lang="en-US" altLang="zh-CN" sz="1600" dirty="0"/>
              <a:t>        </a:t>
            </a:r>
            <a:r>
              <a:rPr lang="en-US" altLang="zh-CN" sz="1600" dirty="0" err="1"/>
              <a:t>sw.Close</a:t>
            </a:r>
            <a:r>
              <a:rPr lang="en-US" altLang="zh-CN" sz="1600" dirty="0"/>
              <a:t>() 				</a:t>
            </a:r>
            <a:r>
              <a:rPr lang="en-US" altLang="zh-CN" sz="1600" dirty="0" smtClean="0"/>
              <a:t>' </a:t>
            </a:r>
            <a:r>
              <a:rPr lang="zh-CN" altLang="zh-CN" sz="1600" dirty="0"/>
              <a:t>关闭</a:t>
            </a:r>
            <a:r>
              <a:rPr lang="en-US" altLang="zh-CN" sz="1600" dirty="0" err="1"/>
              <a:t>StreamWriter</a:t>
            </a:r>
            <a:r>
              <a:rPr lang="zh-CN" altLang="zh-CN" sz="1600" dirty="0"/>
              <a:t>对象</a:t>
            </a:r>
          </a:p>
          <a:p>
            <a:r>
              <a:rPr lang="en-US" altLang="zh-CN" sz="1600" dirty="0"/>
              <a:t>        </a:t>
            </a:r>
            <a:r>
              <a:rPr lang="en-US" altLang="zh-CN" sz="1600" dirty="0" err="1"/>
              <a:t>fs.Close</a:t>
            </a:r>
            <a:r>
              <a:rPr lang="en-US" altLang="zh-CN" sz="1600" dirty="0"/>
              <a:t>() 				</a:t>
            </a:r>
            <a:r>
              <a:rPr lang="en-US" altLang="zh-CN" sz="1600" dirty="0" smtClean="0"/>
              <a:t>' </a:t>
            </a:r>
            <a:r>
              <a:rPr lang="zh-CN" altLang="zh-CN" sz="1600" dirty="0"/>
              <a:t>关闭</a:t>
            </a:r>
            <a:r>
              <a:rPr lang="en-US" altLang="zh-CN" sz="1600" dirty="0" err="1"/>
              <a:t>FileStream</a:t>
            </a:r>
            <a:r>
              <a:rPr lang="zh-CN" altLang="zh-CN" sz="1600" dirty="0"/>
              <a:t>对象</a:t>
            </a:r>
          </a:p>
          <a:p>
            <a:r>
              <a:rPr lang="en-US" altLang="zh-CN" sz="1600" dirty="0"/>
              <a:t>    End If</a:t>
            </a:r>
            <a:endParaRPr lang="zh-CN" altLang="zh-CN" sz="1600" dirty="0"/>
          </a:p>
          <a:p>
            <a:r>
              <a:rPr lang="en-US" altLang="zh-CN" sz="1600" dirty="0"/>
              <a:t>End </a:t>
            </a:r>
            <a:r>
              <a:rPr lang="en-US" altLang="zh-CN" sz="1600" dirty="0" smtClean="0"/>
              <a:t>Sub</a:t>
            </a:r>
          </a:p>
        </p:txBody>
      </p:sp>
    </p:spTree>
    <p:extLst>
      <p:ext uri="{BB962C8B-B14F-4D97-AF65-F5344CB8AC3E}">
        <p14:creationId xmlns:p14="http://schemas.microsoft.com/office/powerpoint/2010/main" val="13206294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 y="2759612"/>
            <a:ext cx="11880850" cy="1723600"/>
          </a:xfrm>
          <a:prstGeom prst="rect">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lIns="119792" tIns="59896" rIns="119792" bIns="59896" rtlCol="0" anchor="ctr"/>
          <a:lstStyle/>
          <a:p>
            <a:pPr algn="ctr"/>
            <a:endParaRPr lang="zh-CN" altLang="en-US"/>
          </a:p>
        </p:txBody>
      </p:sp>
      <p:sp>
        <p:nvSpPr>
          <p:cNvPr id="22" name="矩形 21"/>
          <p:cNvSpPr/>
          <p:nvPr/>
        </p:nvSpPr>
        <p:spPr>
          <a:xfrm>
            <a:off x="1404562" y="3111680"/>
            <a:ext cx="9075358" cy="978770"/>
          </a:xfrm>
          <a:prstGeom prst="rect">
            <a:avLst/>
          </a:prstGeom>
          <a:effectLst>
            <a:outerShdw blurRad="63500" dir="1260000" sx="102000" sy="102000" algn="ctr" rotWithShape="0">
              <a:prstClr val="black">
                <a:alpha val="40000"/>
              </a:prstClr>
            </a:outerShdw>
          </a:effectLst>
        </p:spPr>
        <p:txBody>
          <a:bodyPr wrap="square" lIns="60645" tIns="30323" rIns="60645" bIns="30323">
            <a:spAutoFit/>
          </a:bodyPr>
          <a:lstStyle/>
          <a:p>
            <a:pPr algn="ctr"/>
            <a:r>
              <a:rPr lang="zh-CN" altLang="en-US" sz="5800" b="1" dirty="0">
                <a:solidFill>
                  <a:schemeClr val="bg1"/>
                </a:solidFill>
                <a:effectLst>
                  <a:outerShdw blurRad="63500" sx="102000" sy="102000" algn="ctr" rotWithShape="0">
                    <a:prstClr val="black">
                      <a:alpha val="40000"/>
                    </a:prstClr>
                  </a:outerShdw>
                </a:effectLst>
                <a:latin typeface="黑体" panose="02010609060101010101" pitchFamily="49" charset="-122"/>
                <a:ea typeface="黑体" panose="02010609060101010101" pitchFamily="49" charset="-122"/>
              </a:rPr>
              <a:t>演示完毕，感谢您的聆听</a:t>
            </a:r>
          </a:p>
        </p:txBody>
      </p:sp>
    </p:spTree>
    <p:extLst>
      <p:ext uri="{BB962C8B-B14F-4D97-AF65-F5344CB8AC3E}">
        <p14:creationId xmlns:p14="http://schemas.microsoft.com/office/powerpoint/2010/main" val="41844859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52" presetClass="entr" presetSubtype="0" fill="hold" grpId="0" nodeType="afterEffect">
                                  <p:stCondLst>
                                    <p:cond delay="0"/>
                                  </p:stCondLst>
                                  <p:iterate type="lt">
                                    <p:tmPct val="10000"/>
                                  </p:iterate>
                                  <p:childTnLst>
                                    <p:set>
                                      <p:cBhvr>
                                        <p:cTn id="10" dur="1" fill="hold">
                                          <p:stCondLst>
                                            <p:cond delay="0"/>
                                          </p:stCondLst>
                                        </p:cTn>
                                        <p:tgtEl>
                                          <p:spTgt spid="22"/>
                                        </p:tgtEl>
                                        <p:attrNameLst>
                                          <p:attrName>style.visibility</p:attrName>
                                        </p:attrNameLst>
                                      </p:cBhvr>
                                      <p:to>
                                        <p:strVal val="visible"/>
                                      </p:to>
                                    </p:set>
                                    <p:animScale>
                                      <p:cBhvr>
                                        <p:cTn id="11"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2"/>
                                        </p:tgtEl>
                                        <p:attrNameLst>
                                          <p:attrName>ppt_x</p:attrName>
                                          <p:attrName>ppt_y</p:attrName>
                                        </p:attrNameLst>
                                      </p:cBhvr>
                                    </p:animMotion>
                                    <p:animEffect transition="in" filter="fade">
                                      <p:cBhvr>
                                        <p:cTn id="1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621889" y="109260"/>
            <a:ext cx="2567878" cy="474905"/>
          </a:xfrm>
          <a:prstGeom prst="rect">
            <a:avLst/>
          </a:prstGeom>
          <a:noFill/>
        </p:spPr>
        <p:txBody>
          <a:bodyPr wrap="square" lIns="119792" tIns="59896" rIns="119792" bIns="59896" rtlCol="0">
            <a:spAutoFit/>
          </a:bodyPr>
          <a:lstStyle>
            <a:defPPr>
              <a:defRPr lang="zh-CN"/>
            </a:defPPr>
            <a:lvl1pPr>
              <a:defRPr sz="2300" b="1">
                <a:blipFill>
                  <a:blip r:embed="rId2"/>
                  <a:stretch>
                    <a:fillRect/>
                  </a:stretch>
                </a:blipFill>
                <a:latin typeface="微软雅黑" panose="020B0503020204020204" pitchFamily="34" charset="-122"/>
                <a:ea typeface="微软雅黑" panose="020B0503020204020204" pitchFamily="34" charset="-122"/>
              </a:defRPr>
            </a:lvl1pPr>
          </a:lstStyle>
          <a:p>
            <a:r>
              <a:rPr lang="en-US" altLang="zh-CN" dirty="0"/>
              <a:t>1</a:t>
            </a:r>
            <a:r>
              <a:rPr lang="zh-CN" altLang="zh-CN" dirty="0"/>
              <a:t>．</a:t>
            </a:r>
            <a:r>
              <a:rPr lang="en-US" altLang="zh-CN" dirty="0"/>
              <a:t>Directory</a:t>
            </a:r>
            <a:r>
              <a:rPr lang="zh-CN" altLang="zh-CN" dirty="0"/>
              <a:t>类</a:t>
            </a:r>
          </a:p>
        </p:txBody>
      </p:sp>
      <p:sp>
        <p:nvSpPr>
          <p:cNvPr id="3" name="TextBox 2"/>
          <p:cNvSpPr txBox="1"/>
          <p:nvPr/>
        </p:nvSpPr>
        <p:spPr>
          <a:xfrm>
            <a:off x="935665" y="882502"/>
            <a:ext cx="9728791" cy="615553"/>
          </a:xfrm>
          <a:prstGeom prst="rect">
            <a:avLst/>
          </a:prstGeom>
          <a:noFill/>
        </p:spPr>
        <p:txBody>
          <a:bodyPr wrap="square" rtlCol="0">
            <a:spAutoFit/>
          </a:bodyPr>
          <a:lstStyle/>
          <a:p>
            <a:pPr indent="446088" fontAlgn="ctr"/>
            <a:r>
              <a:rPr lang="en-US" altLang="zh-CN" b="1" dirty="0"/>
              <a:t>2</a:t>
            </a:r>
            <a:r>
              <a:rPr lang="zh-CN" altLang="zh-CN" b="1" dirty="0"/>
              <a:t>）</a:t>
            </a:r>
            <a:r>
              <a:rPr lang="en-US" altLang="zh-CN" b="1" dirty="0"/>
              <a:t>Delete</a:t>
            </a:r>
            <a:r>
              <a:rPr lang="zh-CN" altLang="zh-CN" b="1" dirty="0"/>
              <a:t>方法</a:t>
            </a:r>
          </a:p>
          <a:p>
            <a:pPr indent="446088" fontAlgn="ctr"/>
            <a:r>
              <a:rPr lang="en-US" altLang="zh-CN" dirty="0"/>
              <a:t>Delete</a:t>
            </a:r>
            <a:r>
              <a:rPr lang="zh-CN" altLang="zh-CN" dirty="0"/>
              <a:t>方法的功能是删除指定文件夹及其中的所有文件和子文件夹，调用的语法格式如下</a:t>
            </a:r>
            <a:r>
              <a:rPr lang="zh-CN" altLang="zh-CN" dirty="0" smtClean="0"/>
              <a:t>：</a:t>
            </a:r>
            <a:endParaRPr lang="zh-CN" altLang="zh-CN" dirty="0"/>
          </a:p>
        </p:txBody>
      </p:sp>
      <p:sp>
        <p:nvSpPr>
          <p:cNvPr id="4" name="圆角矩形 3"/>
          <p:cNvSpPr/>
          <p:nvPr/>
        </p:nvSpPr>
        <p:spPr>
          <a:xfrm>
            <a:off x="1436927" y="1511330"/>
            <a:ext cx="8525780" cy="391597"/>
          </a:xfrm>
          <a:prstGeom prst="roundRect">
            <a:avLst/>
          </a:prstGeom>
          <a:solidFill>
            <a:schemeClr val="accent5">
              <a:lumMod val="40000"/>
              <a:lumOff val="60000"/>
            </a:schemeClr>
          </a:solidFill>
        </p:spPr>
        <p:txBody>
          <a:bodyPr wrap="square">
            <a:spAutoFit/>
          </a:bodyPr>
          <a:lstStyle/>
          <a:p>
            <a:r>
              <a:rPr lang="en-US" altLang="zh-CN" dirty="0" err="1"/>
              <a:t>Directory.Delete</a:t>
            </a:r>
            <a:r>
              <a:rPr lang="en-US" altLang="zh-CN" dirty="0"/>
              <a:t>( path , force)</a:t>
            </a:r>
            <a:endParaRPr lang="zh-CN" altLang="zh-CN" dirty="0"/>
          </a:p>
        </p:txBody>
      </p:sp>
      <p:sp>
        <p:nvSpPr>
          <p:cNvPr id="5" name="TextBox 4"/>
          <p:cNvSpPr txBox="1"/>
          <p:nvPr/>
        </p:nvSpPr>
        <p:spPr>
          <a:xfrm>
            <a:off x="839972" y="2030819"/>
            <a:ext cx="9537405" cy="1400383"/>
          </a:xfrm>
          <a:prstGeom prst="rect">
            <a:avLst/>
          </a:prstGeom>
          <a:noFill/>
        </p:spPr>
        <p:txBody>
          <a:bodyPr wrap="square" rtlCol="0">
            <a:spAutoFit/>
          </a:bodyPr>
          <a:lstStyle/>
          <a:p>
            <a:pPr indent="446088" fontAlgn="ctr"/>
            <a:r>
              <a:rPr lang="zh-CN" altLang="zh-CN" dirty="0"/>
              <a:t>其中：</a:t>
            </a:r>
          </a:p>
          <a:p>
            <a:pPr indent="446088" fontAlgn="ctr"/>
            <a:r>
              <a:rPr lang="zh-CN" altLang="zh-CN" dirty="0"/>
              <a:t>（</a:t>
            </a:r>
            <a:r>
              <a:rPr lang="en-US" altLang="zh-CN" dirty="0"/>
              <a:t>1</a:t>
            </a:r>
            <a:r>
              <a:rPr lang="zh-CN" altLang="zh-CN" dirty="0"/>
              <a:t>）</a:t>
            </a:r>
            <a:r>
              <a:rPr lang="en-US" altLang="zh-CN" dirty="0"/>
              <a:t>path</a:t>
            </a:r>
            <a:r>
              <a:rPr lang="zh-CN" altLang="zh-CN" dirty="0"/>
              <a:t>，</a:t>
            </a:r>
            <a:r>
              <a:rPr lang="en-US" altLang="zh-CN" dirty="0"/>
              <a:t>String</a:t>
            </a:r>
            <a:r>
              <a:rPr lang="zh-CN" altLang="zh-CN" dirty="0"/>
              <a:t>类型，代表要删除文件夹的合法路径。 </a:t>
            </a:r>
          </a:p>
          <a:p>
            <a:pPr indent="446088" fontAlgn="ctr"/>
            <a:r>
              <a:rPr lang="zh-CN" altLang="zh-CN" dirty="0"/>
              <a:t>（</a:t>
            </a:r>
            <a:r>
              <a:rPr lang="en-US" altLang="zh-CN" dirty="0"/>
              <a:t>2</a:t>
            </a:r>
            <a:r>
              <a:rPr lang="zh-CN" altLang="zh-CN" dirty="0"/>
              <a:t>）</a:t>
            </a:r>
            <a:r>
              <a:rPr lang="en-US" altLang="zh-CN" dirty="0"/>
              <a:t>force</a:t>
            </a:r>
            <a:r>
              <a:rPr lang="zh-CN" altLang="zh-CN" dirty="0"/>
              <a:t>，可选项。</a:t>
            </a:r>
            <a:r>
              <a:rPr lang="en-US" altLang="zh-CN" dirty="0"/>
              <a:t>Boolean</a:t>
            </a:r>
            <a:r>
              <a:rPr lang="zh-CN" altLang="zh-CN" dirty="0"/>
              <a:t>类型，默认为</a:t>
            </a:r>
            <a:r>
              <a:rPr lang="en-US" altLang="zh-CN" dirty="0"/>
              <a:t>False</a:t>
            </a:r>
            <a:r>
              <a:rPr lang="zh-CN" altLang="zh-CN" dirty="0"/>
              <a:t>，表示不删除子文件夹；</a:t>
            </a:r>
            <a:r>
              <a:rPr lang="en-US" altLang="zh-CN" dirty="0"/>
              <a:t>True</a:t>
            </a:r>
            <a:r>
              <a:rPr lang="zh-CN" altLang="zh-CN" dirty="0"/>
              <a:t>表示删除所有子文件夹。</a:t>
            </a:r>
          </a:p>
          <a:p>
            <a:pPr indent="446088" fontAlgn="ctr"/>
            <a:r>
              <a:rPr lang="zh-CN" altLang="zh-CN" dirty="0"/>
              <a:t>例如，删除</a:t>
            </a:r>
            <a:r>
              <a:rPr lang="en-US" altLang="zh-CN" dirty="0"/>
              <a:t>C</a:t>
            </a:r>
            <a:r>
              <a:rPr lang="zh-CN" altLang="zh-CN" dirty="0"/>
              <a:t>盘根文件夹中的名为</a:t>
            </a:r>
            <a:r>
              <a:rPr lang="en-US" altLang="zh-CN" dirty="0"/>
              <a:t>temp</a:t>
            </a:r>
            <a:r>
              <a:rPr lang="zh-CN" altLang="zh-CN" dirty="0"/>
              <a:t>的空文件夹，方法如下</a:t>
            </a:r>
            <a:r>
              <a:rPr lang="zh-CN" altLang="zh-CN" dirty="0" smtClean="0"/>
              <a:t>：</a:t>
            </a:r>
            <a:endParaRPr lang="zh-CN" altLang="zh-CN" dirty="0"/>
          </a:p>
        </p:txBody>
      </p:sp>
      <p:sp>
        <p:nvSpPr>
          <p:cNvPr id="6" name="圆角矩形 5"/>
          <p:cNvSpPr/>
          <p:nvPr/>
        </p:nvSpPr>
        <p:spPr>
          <a:xfrm>
            <a:off x="1436927" y="3452468"/>
            <a:ext cx="8525780" cy="391597"/>
          </a:xfrm>
          <a:prstGeom prst="roundRect">
            <a:avLst/>
          </a:prstGeom>
          <a:solidFill>
            <a:schemeClr val="accent5">
              <a:lumMod val="40000"/>
              <a:lumOff val="60000"/>
            </a:schemeClr>
          </a:solidFill>
        </p:spPr>
        <p:txBody>
          <a:bodyPr wrap="square">
            <a:spAutoFit/>
          </a:bodyPr>
          <a:lstStyle/>
          <a:p>
            <a:r>
              <a:rPr lang="en-US" altLang="zh-CN" dirty="0" err="1"/>
              <a:t>Directory.Delete</a:t>
            </a:r>
            <a:r>
              <a:rPr lang="en-US" altLang="zh-CN" dirty="0"/>
              <a:t>("C:\temp" )		</a:t>
            </a:r>
            <a:endParaRPr lang="zh-CN" altLang="zh-CN" dirty="0"/>
          </a:p>
        </p:txBody>
      </p:sp>
      <p:sp>
        <p:nvSpPr>
          <p:cNvPr id="7" name="TextBox 6"/>
          <p:cNvSpPr txBox="1"/>
          <p:nvPr/>
        </p:nvSpPr>
        <p:spPr>
          <a:xfrm>
            <a:off x="839971" y="3934047"/>
            <a:ext cx="9537405" cy="615553"/>
          </a:xfrm>
          <a:prstGeom prst="rect">
            <a:avLst/>
          </a:prstGeom>
          <a:noFill/>
        </p:spPr>
        <p:txBody>
          <a:bodyPr wrap="square" rtlCol="0">
            <a:spAutoFit/>
          </a:bodyPr>
          <a:lstStyle/>
          <a:p>
            <a:pPr indent="446088"/>
            <a:r>
              <a:rPr lang="zh-CN" altLang="zh-CN" dirty="0"/>
              <a:t>若</a:t>
            </a:r>
            <a:r>
              <a:rPr lang="en-US" altLang="zh-CN" dirty="0"/>
              <a:t>temp</a:t>
            </a:r>
            <a:r>
              <a:rPr lang="zh-CN" altLang="zh-CN" dirty="0"/>
              <a:t>文件夹中没有任何文件或子文件夹，即可成功删除，否则将产生异常。如要删除含有子文件夹的文件夹，应使用带</a:t>
            </a:r>
            <a:r>
              <a:rPr lang="en-US" altLang="zh-CN" dirty="0"/>
              <a:t>force</a:t>
            </a:r>
            <a:r>
              <a:rPr lang="zh-CN" altLang="zh-CN" dirty="0"/>
              <a:t>参数的方法，示例如下</a:t>
            </a:r>
            <a:r>
              <a:rPr lang="zh-CN" altLang="zh-CN" dirty="0" smtClean="0"/>
              <a:t>：</a:t>
            </a:r>
            <a:endParaRPr lang="zh-CN" altLang="zh-CN" dirty="0"/>
          </a:p>
        </p:txBody>
      </p:sp>
      <p:sp>
        <p:nvSpPr>
          <p:cNvPr id="8" name="圆角矩形 7"/>
          <p:cNvSpPr/>
          <p:nvPr/>
        </p:nvSpPr>
        <p:spPr>
          <a:xfrm>
            <a:off x="1436927" y="4549600"/>
            <a:ext cx="8525780" cy="391597"/>
          </a:xfrm>
          <a:prstGeom prst="roundRect">
            <a:avLst/>
          </a:prstGeom>
          <a:solidFill>
            <a:schemeClr val="accent5">
              <a:lumMod val="40000"/>
              <a:lumOff val="60000"/>
            </a:schemeClr>
          </a:solidFill>
        </p:spPr>
        <p:txBody>
          <a:bodyPr wrap="square">
            <a:spAutoFit/>
          </a:bodyPr>
          <a:lstStyle/>
          <a:p>
            <a:r>
              <a:rPr lang="en-US" altLang="zh-CN" dirty="0" err="1"/>
              <a:t>Directory.Delete</a:t>
            </a:r>
            <a:r>
              <a:rPr lang="en-US" altLang="zh-CN" dirty="0"/>
              <a:t>("C:\ temp" , True )		</a:t>
            </a:r>
            <a:endParaRPr lang="zh-CN" altLang="zh-CN" dirty="0"/>
          </a:p>
        </p:txBody>
      </p:sp>
    </p:spTree>
    <p:extLst>
      <p:ext uri="{BB962C8B-B14F-4D97-AF65-F5344CB8AC3E}">
        <p14:creationId xmlns:p14="http://schemas.microsoft.com/office/powerpoint/2010/main" val="368110283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自定义 98">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00000"/>
      </a:hlink>
      <a:folHlink>
        <a:srgbClr val="00B0F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266</TotalTime>
  <Words>9830</Words>
  <Application>Microsoft Office PowerPoint</Application>
  <PresentationFormat>自定义</PresentationFormat>
  <Paragraphs>1087</Paragraphs>
  <Slides>85</Slides>
  <Notes>0</Notes>
  <HiddenSlides>0</HiddenSlides>
  <MMClips>3</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User</cp:lastModifiedBy>
  <cp:revision>47</cp:revision>
  <dcterms:created xsi:type="dcterms:W3CDTF">2016-11-17T11:20:58Z</dcterms:created>
  <dcterms:modified xsi:type="dcterms:W3CDTF">2018-06-11T07:48:01Z</dcterms:modified>
</cp:coreProperties>
</file>