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6ED98-2DB0-46EE-B00F-D39489131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6A5DFD-0569-44FC-9034-2CFE099E1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139B6E-F9DA-4E11-939B-0E05E351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6331A-C1DE-4562-821E-821D9F8396B4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33BCE-61CE-4482-85B5-F030C7F5B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DC107E-CAE9-4800-B977-47160658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5468-3DC7-4F11-AC70-826289E25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34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F5EE1-2932-46E4-A0CC-875A49951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DA1CBB-952D-44F1-BB7C-1DDDFE365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595BC-5AF1-4342-AEA7-9B0CDD7F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6331A-C1DE-4562-821E-821D9F8396B4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F3805-253F-4068-B397-8BC6F424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BB502A-8635-4745-9DC4-910857EC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5468-3DC7-4F11-AC70-826289E25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80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D68F51-9D13-4950-A1C5-69CE0CBEE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66F671-494B-49CA-8469-B479D2B43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4B391C-2037-408E-984F-1523B0E21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6331A-C1DE-4562-821E-821D9F8396B4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382112-E20D-4B05-B8D7-7FD4A58F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8962E1-5FBC-4C67-A759-80CFB819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5468-3DC7-4F11-AC70-826289E25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73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9BB01-B0A7-4636-AFF0-950E0DE8F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6CA1F8-2E23-4695-946F-088D696D7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C5B56E-E901-49D7-9B90-278B7D871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6331A-C1DE-4562-821E-821D9F8396B4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CB5910-5A1C-4ADD-B7BA-A5E96C60F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F7B8D5-583B-48B5-8875-A16A4A55E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5468-3DC7-4F11-AC70-826289E25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47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F7C63-22E8-4356-B39F-429E3D512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8D03E2-9774-4812-8B14-E04E2FEF3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EF5064-8721-4D81-BAC2-9B914ED3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6331A-C1DE-4562-821E-821D9F8396B4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45596-E9A0-47D2-9FB1-380A4313C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2CC690-EFFC-460F-B84A-1A95067B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5468-3DC7-4F11-AC70-826289E25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86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EA20B-4D1F-434F-A5F4-F1BD36E4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BF1F99-94F1-4CDD-94D1-128CC52D7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A3D370-4B91-4C70-B549-A6679010E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07F8E8-1F53-4E93-85DD-92A963901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6331A-C1DE-4562-821E-821D9F8396B4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B4F5C1-F844-40CA-A428-BFC515E79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0B40FD-2DDA-4E8E-AA27-14954E66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5468-3DC7-4F11-AC70-826289E25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54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F6001-9B19-45AF-A029-407D77096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7C1D07-E137-4646-8BDE-4F92207EC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14539C-B1E7-4539-BC1B-D1735E7F9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6A5596-42E3-4301-8BF1-57721ED08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575F44-66EA-4124-AF3A-59F1F487F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20DBBF-2E47-4DE7-9D13-EEC965E54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6331A-C1DE-4562-821E-821D9F8396B4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BB4958-10B4-4180-84A7-9DE14909E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9F92BC-9596-4E1F-BF52-1634690D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5468-3DC7-4F11-AC70-826289E25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79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24B2A-F20E-4789-9548-62062F53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E4B30D-1C35-4B25-8CAC-DEA759B3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6331A-C1DE-4562-821E-821D9F8396B4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520D1D-1AC3-412D-A1B2-D4FA39FA2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227593-7980-4640-A0C4-AED00F9C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5468-3DC7-4F11-AC70-826289E25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06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02591D-9B5B-4921-B21D-C834E577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6331A-C1DE-4562-821E-821D9F8396B4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37E27F-0067-4A8A-98FA-CB1A8B32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D23AAC-B55B-4B86-8E6F-B0B296E44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5468-3DC7-4F11-AC70-826289E25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65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BF1DE-9997-440B-8C01-0DFC3D7B0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FCDDDC-36C6-4C1F-B8DE-537BD1DB7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89E899-A259-4688-9DA2-A44976206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3388E9-A6F8-45DA-A42B-5E636B07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6331A-C1DE-4562-821E-821D9F8396B4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A51394-9129-4413-803C-BD1C7F5B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1046F8-8C25-4EB9-982F-70401773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5468-3DC7-4F11-AC70-826289E25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73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FE897-5CE0-48DD-875B-AC44F435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406EB1-079A-4204-AAEC-9F87563CB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0D7F07-CBDF-41CD-949B-9C40F8F57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491F3A-6804-4E2C-AD34-B31205B1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6331A-C1DE-4562-821E-821D9F8396B4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675E6D-6B06-4B6D-ACEF-8B06D8D7C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FB8FAE-BCE8-4825-AECE-842C9AF07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5468-3DC7-4F11-AC70-826289E25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81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7B4617-456B-4DB3-85ED-93E175B8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0E4D9A-06DF-411F-8629-1DFCB3874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77B60F-E1E7-4880-9C3B-C4B909833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6331A-C1DE-4562-821E-821D9F8396B4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E27223-059A-44CD-B6EB-33AB6D358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E4BC01-A997-4B80-84B6-CB8825F2F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B5468-3DC7-4F11-AC70-826289E25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58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0601D79-8226-4391-8B86-4F7DAF5A8D8A}"/>
              </a:ext>
            </a:extLst>
          </p:cNvPr>
          <p:cNvSpPr/>
          <p:nvPr/>
        </p:nvSpPr>
        <p:spPr>
          <a:xfrm>
            <a:off x="0" y="0"/>
            <a:ext cx="6096000" cy="161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161427-2988-4F21-8C8A-2E6BFA4AAE93}"/>
              </a:ext>
            </a:extLst>
          </p:cNvPr>
          <p:cNvSpPr/>
          <p:nvPr/>
        </p:nvSpPr>
        <p:spPr>
          <a:xfrm>
            <a:off x="6096000" y="0"/>
            <a:ext cx="6096000" cy="1619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618BED7-1CDC-4A4C-8514-709221F147A2}"/>
              </a:ext>
            </a:extLst>
          </p:cNvPr>
          <p:cNvSpPr/>
          <p:nvPr/>
        </p:nvSpPr>
        <p:spPr>
          <a:xfrm>
            <a:off x="1271451" y="1802674"/>
            <a:ext cx="9640389" cy="106244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Design of Integrated </a:t>
            </a:r>
            <a:r>
              <a:rPr lang="en-US" altLang="zh-CN" sz="2800" b="1" dirty="0" err="1">
                <a:solidFill>
                  <a:schemeClr val="tx1"/>
                </a:solidFill>
              </a:rPr>
              <a:t>Microrobotic</a:t>
            </a:r>
            <a:r>
              <a:rPr lang="en-US" altLang="zh-CN" sz="2800" b="1" dirty="0">
                <a:solidFill>
                  <a:schemeClr val="tx1"/>
                </a:solidFill>
              </a:rPr>
              <a:t> Fish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364F776-0707-41A0-8375-869124047F62}"/>
              </a:ext>
            </a:extLst>
          </p:cNvPr>
          <p:cNvSpPr/>
          <p:nvPr/>
        </p:nvSpPr>
        <p:spPr>
          <a:xfrm>
            <a:off x="7689669" y="3206931"/>
            <a:ext cx="3222171" cy="444137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Opening Presentation</a:t>
            </a:r>
            <a:endParaRPr lang="zh-CN" altLang="en-US" sz="20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B453799-8151-492E-9D55-C33A3E97BC40}"/>
              </a:ext>
            </a:extLst>
          </p:cNvPr>
          <p:cNvSpPr txBox="1"/>
          <p:nvPr/>
        </p:nvSpPr>
        <p:spPr>
          <a:xfrm>
            <a:off x="5400588" y="3992881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Yihua Liu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C81FB7-A90C-4EC7-966E-1C8EEEF23838}"/>
              </a:ext>
            </a:extLst>
          </p:cNvPr>
          <p:cNvSpPr txBox="1"/>
          <p:nvPr/>
        </p:nvSpPr>
        <p:spPr>
          <a:xfrm>
            <a:off x="4518136" y="4505869"/>
            <a:ext cx="3147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JetBrainsMono Nerd Font" pitchFamily="2" charset="0"/>
              </a:rPr>
              <a:t>ayka_tsuzuki@sjtu.edu.cn</a:t>
            </a:r>
            <a:endParaRPr lang="zh-CN" altLang="en-US" sz="1600" dirty="0">
              <a:latin typeface="JetBrainsMono Nerd Font" pitchFamily="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CAE8F73-C5C0-4FE2-9A04-F2C8EDDF3C8E}"/>
              </a:ext>
            </a:extLst>
          </p:cNvPr>
          <p:cNvSpPr txBox="1"/>
          <p:nvPr/>
        </p:nvSpPr>
        <p:spPr>
          <a:xfrm>
            <a:off x="4815492" y="5038971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February 23, 2021</a:t>
            </a:r>
            <a:endParaRPr lang="zh-CN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6F80BD5-7F47-4741-8C16-CF6EBB35CD50}"/>
              </a:ext>
            </a:extLst>
          </p:cNvPr>
          <p:cNvSpPr/>
          <p:nvPr/>
        </p:nvSpPr>
        <p:spPr>
          <a:xfrm>
            <a:off x="0" y="6618515"/>
            <a:ext cx="4197531" cy="23948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cs typeface="Arial" panose="020B0604020202020204" pitchFamily="34" charset="0"/>
              </a:rPr>
              <a:t>UM-SJTU Joint Institute</a:t>
            </a:r>
            <a:endParaRPr lang="zh-CN" altLang="en-US" sz="16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F46A23C-16A8-47D5-8C0B-A42E448A89B5}"/>
              </a:ext>
            </a:extLst>
          </p:cNvPr>
          <p:cNvSpPr/>
          <p:nvPr/>
        </p:nvSpPr>
        <p:spPr>
          <a:xfrm>
            <a:off x="7994469" y="6618514"/>
            <a:ext cx="4197531" cy="23948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>
                <a:solidFill>
                  <a:schemeClr val="tx1"/>
                </a:solidFill>
              </a:rPr>
              <a:t>1/8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EEA9BB3-BBF0-44B8-8B84-E8F70A267BDB}"/>
              </a:ext>
            </a:extLst>
          </p:cNvPr>
          <p:cNvSpPr/>
          <p:nvPr/>
        </p:nvSpPr>
        <p:spPr>
          <a:xfrm>
            <a:off x="4197531" y="6618514"/>
            <a:ext cx="3796938" cy="239486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Yihua Liu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5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5E93DA8-2BBE-4728-9A8F-FE8FE2E6A969}"/>
              </a:ext>
            </a:extLst>
          </p:cNvPr>
          <p:cNvSpPr/>
          <p:nvPr/>
        </p:nvSpPr>
        <p:spPr>
          <a:xfrm>
            <a:off x="0" y="0"/>
            <a:ext cx="6096000" cy="161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A674E1E-FAD5-475D-8EEF-3B53574CA72E}"/>
              </a:ext>
            </a:extLst>
          </p:cNvPr>
          <p:cNvSpPr/>
          <p:nvPr/>
        </p:nvSpPr>
        <p:spPr>
          <a:xfrm>
            <a:off x="6096000" y="0"/>
            <a:ext cx="6096000" cy="161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270366-C1EE-410C-9AC6-C8C42B3CF005}"/>
              </a:ext>
            </a:extLst>
          </p:cNvPr>
          <p:cNvSpPr/>
          <p:nvPr/>
        </p:nvSpPr>
        <p:spPr>
          <a:xfrm>
            <a:off x="0" y="6618515"/>
            <a:ext cx="4197531" cy="23948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cs typeface="Arial" panose="020B0604020202020204" pitchFamily="34" charset="0"/>
              </a:rPr>
              <a:t>UM-SJTU Joint Institute</a:t>
            </a:r>
            <a:endParaRPr lang="zh-CN" altLang="en-US" sz="16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D61866-E78C-497C-9CB1-6297774D7E4D}"/>
              </a:ext>
            </a:extLst>
          </p:cNvPr>
          <p:cNvSpPr/>
          <p:nvPr/>
        </p:nvSpPr>
        <p:spPr>
          <a:xfrm>
            <a:off x="7994469" y="6618514"/>
            <a:ext cx="4197531" cy="23948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>
                <a:solidFill>
                  <a:schemeClr val="tx1"/>
                </a:solidFill>
              </a:rPr>
              <a:t>2/8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9C86DDE-3145-4006-AFB4-EA2B68369E27}"/>
              </a:ext>
            </a:extLst>
          </p:cNvPr>
          <p:cNvSpPr/>
          <p:nvPr/>
        </p:nvSpPr>
        <p:spPr>
          <a:xfrm>
            <a:off x="4197531" y="6618514"/>
            <a:ext cx="3796938" cy="239486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Yihua Liu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238AA29-514C-405D-A8A1-6903D3B7AAB1}"/>
              </a:ext>
            </a:extLst>
          </p:cNvPr>
          <p:cNvSpPr/>
          <p:nvPr/>
        </p:nvSpPr>
        <p:spPr>
          <a:xfrm>
            <a:off x="0" y="161925"/>
            <a:ext cx="12192000" cy="8831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</a:rPr>
              <a:t>  Overview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8582F63-6E2F-45ED-87B5-FBA12A36193C}"/>
              </a:ext>
            </a:extLst>
          </p:cNvPr>
          <p:cNvSpPr txBox="1"/>
          <p:nvPr/>
        </p:nvSpPr>
        <p:spPr>
          <a:xfrm>
            <a:off x="1087367" y="1886622"/>
            <a:ext cx="3921266" cy="3084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Applications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Approaches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Technical Difficulties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Solutions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Advantages and Disadvantages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3334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1D7FAA1-DEC4-4449-84B2-D4FCF55A134E}"/>
              </a:ext>
            </a:extLst>
          </p:cNvPr>
          <p:cNvSpPr/>
          <p:nvPr/>
        </p:nvSpPr>
        <p:spPr>
          <a:xfrm>
            <a:off x="0" y="0"/>
            <a:ext cx="6096000" cy="161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6DE620-4953-4606-9D8D-0D401FDC442E}"/>
              </a:ext>
            </a:extLst>
          </p:cNvPr>
          <p:cNvSpPr/>
          <p:nvPr/>
        </p:nvSpPr>
        <p:spPr>
          <a:xfrm>
            <a:off x="6096000" y="0"/>
            <a:ext cx="6096000" cy="161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EFECDA-413E-406F-88D1-FC02392F3695}"/>
              </a:ext>
            </a:extLst>
          </p:cNvPr>
          <p:cNvSpPr/>
          <p:nvPr/>
        </p:nvSpPr>
        <p:spPr>
          <a:xfrm>
            <a:off x="0" y="6618515"/>
            <a:ext cx="4197531" cy="23948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cs typeface="Arial" panose="020B0604020202020204" pitchFamily="34" charset="0"/>
              </a:rPr>
              <a:t>UM-SJTU Joint Institute</a:t>
            </a:r>
            <a:endParaRPr lang="zh-CN" altLang="en-US" sz="16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5E852C-045C-4992-8B74-90158A4927CE}"/>
              </a:ext>
            </a:extLst>
          </p:cNvPr>
          <p:cNvSpPr/>
          <p:nvPr/>
        </p:nvSpPr>
        <p:spPr>
          <a:xfrm>
            <a:off x="7994469" y="6618514"/>
            <a:ext cx="4197531" cy="23948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>
                <a:solidFill>
                  <a:schemeClr val="tx1"/>
                </a:solidFill>
              </a:rPr>
              <a:t>3/8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A4F4B2-C7A1-4235-A5DB-2CEA341621FC}"/>
              </a:ext>
            </a:extLst>
          </p:cNvPr>
          <p:cNvSpPr/>
          <p:nvPr/>
        </p:nvSpPr>
        <p:spPr>
          <a:xfrm>
            <a:off x="4197531" y="6618514"/>
            <a:ext cx="3796938" cy="239486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Yihua Liu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701D65-A4CE-4DFB-AD3E-A5D609B592AA}"/>
              </a:ext>
            </a:extLst>
          </p:cNvPr>
          <p:cNvSpPr/>
          <p:nvPr/>
        </p:nvSpPr>
        <p:spPr>
          <a:xfrm>
            <a:off x="0" y="161925"/>
            <a:ext cx="12192000" cy="8831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</a:rPr>
              <a:t>  Applications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38D7DC8-085A-4B17-8626-D27238EAF881}"/>
              </a:ext>
            </a:extLst>
          </p:cNvPr>
          <p:cNvSpPr txBox="1"/>
          <p:nvPr/>
        </p:nvSpPr>
        <p:spPr>
          <a:xfrm>
            <a:off x="740206" y="1646558"/>
            <a:ext cx="10711587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/>
              <a:t>Pharmacy and life science: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Drug discovery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Analytical probes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Drug delivery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Surgical tools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/>
              <a:t>Chemistry: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Combinatorial synthesis industry: rapid chemical analyses and high throughput screening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/>
              <a:t>Biology: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DNA and RNA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Genetic sequencing and synthesis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Cell sorting and single cell gene expression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Cell-free protein synthesis (CFPS)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/>
              <a:t>Medical treatment: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Point-of-Care (POC) system</a:t>
            </a:r>
          </a:p>
        </p:txBody>
      </p:sp>
    </p:spTree>
    <p:extLst>
      <p:ext uri="{BB962C8B-B14F-4D97-AF65-F5344CB8AC3E}">
        <p14:creationId xmlns:p14="http://schemas.microsoft.com/office/powerpoint/2010/main" val="260868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943769-AC8B-4DD8-8BE5-3C2592C4FDDE}"/>
              </a:ext>
            </a:extLst>
          </p:cNvPr>
          <p:cNvSpPr/>
          <p:nvPr/>
        </p:nvSpPr>
        <p:spPr>
          <a:xfrm>
            <a:off x="0" y="0"/>
            <a:ext cx="6096000" cy="161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5E8B6FB-49D5-48FF-8DF7-8012046E8178}"/>
              </a:ext>
            </a:extLst>
          </p:cNvPr>
          <p:cNvSpPr/>
          <p:nvPr/>
        </p:nvSpPr>
        <p:spPr>
          <a:xfrm>
            <a:off x="6096000" y="0"/>
            <a:ext cx="6096000" cy="161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9136EB-9C6B-4734-AE16-8C66E0FF3AA3}"/>
              </a:ext>
            </a:extLst>
          </p:cNvPr>
          <p:cNvSpPr/>
          <p:nvPr/>
        </p:nvSpPr>
        <p:spPr>
          <a:xfrm>
            <a:off x="0" y="6618515"/>
            <a:ext cx="4197531" cy="23948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cs typeface="Arial" panose="020B0604020202020204" pitchFamily="34" charset="0"/>
              </a:rPr>
              <a:t>UM-SJTU Joint Institute</a:t>
            </a:r>
            <a:endParaRPr lang="zh-CN" altLang="en-US" sz="16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37A35FF-8146-4865-9B49-36367241FDA3}"/>
              </a:ext>
            </a:extLst>
          </p:cNvPr>
          <p:cNvSpPr/>
          <p:nvPr/>
        </p:nvSpPr>
        <p:spPr>
          <a:xfrm>
            <a:off x="7994469" y="6618514"/>
            <a:ext cx="4197531" cy="23948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>
                <a:solidFill>
                  <a:schemeClr val="tx1"/>
                </a:solidFill>
              </a:rPr>
              <a:t>4/8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69586A7-D159-4FA8-B27A-8DFE593B52E6}"/>
              </a:ext>
            </a:extLst>
          </p:cNvPr>
          <p:cNvSpPr/>
          <p:nvPr/>
        </p:nvSpPr>
        <p:spPr>
          <a:xfrm>
            <a:off x="4197531" y="6618514"/>
            <a:ext cx="3796938" cy="239486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Yihua Liu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70B6B93-7A47-4FE2-BDEB-5FA7234E00F8}"/>
              </a:ext>
            </a:extLst>
          </p:cNvPr>
          <p:cNvSpPr/>
          <p:nvPr/>
        </p:nvSpPr>
        <p:spPr>
          <a:xfrm>
            <a:off x="0" y="161925"/>
            <a:ext cx="12192000" cy="8831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</a:rPr>
              <a:t>  Approaches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827A264-D0DF-41A6-A852-A5AFBE611C9B}"/>
              </a:ext>
            </a:extLst>
          </p:cNvPr>
          <p:cNvSpPr txBox="1"/>
          <p:nvPr/>
        </p:nvSpPr>
        <p:spPr>
          <a:xfrm>
            <a:off x="699784" y="1731549"/>
            <a:ext cx="10792431" cy="420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Prototype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Build AC-osmosis models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Calculate the forces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Simulate fluid motion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Experiment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Design and fabricate electrodes and fluid channels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Investigate the effect of different parameters (fluid dynamics)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Investigate integrated circuit realization including RF communication modules, power transfer modules, etc.</a:t>
            </a:r>
          </a:p>
        </p:txBody>
      </p:sp>
    </p:spTree>
    <p:extLst>
      <p:ext uri="{BB962C8B-B14F-4D97-AF65-F5344CB8AC3E}">
        <p14:creationId xmlns:p14="http://schemas.microsoft.com/office/powerpoint/2010/main" val="4324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BAD9100-1EE1-45F9-9815-696166B5EFC2}"/>
              </a:ext>
            </a:extLst>
          </p:cNvPr>
          <p:cNvSpPr/>
          <p:nvPr/>
        </p:nvSpPr>
        <p:spPr>
          <a:xfrm>
            <a:off x="0" y="0"/>
            <a:ext cx="6096000" cy="161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13A45A-1427-482F-A52A-85192419A723}"/>
              </a:ext>
            </a:extLst>
          </p:cNvPr>
          <p:cNvSpPr/>
          <p:nvPr/>
        </p:nvSpPr>
        <p:spPr>
          <a:xfrm>
            <a:off x="6096000" y="0"/>
            <a:ext cx="6096000" cy="161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B3F0A9-FCBD-4D0D-BBD4-4501C380BB13}"/>
              </a:ext>
            </a:extLst>
          </p:cNvPr>
          <p:cNvSpPr/>
          <p:nvPr/>
        </p:nvSpPr>
        <p:spPr>
          <a:xfrm>
            <a:off x="0" y="6618515"/>
            <a:ext cx="4197531" cy="23948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cs typeface="Arial" panose="020B0604020202020204" pitchFamily="34" charset="0"/>
              </a:rPr>
              <a:t>UM-SJTU Joint Institute</a:t>
            </a:r>
            <a:endParaRPr lang="zh-CN" altLang="en-US" sz="16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E2863B-8223-44CE-B9D7-DF1D7869EFD3}"/>
              </a:ext>
            </a:extLst>
          </p:cNvPr>
          <p:cNvSpPr/>
          <p:nvPr/>
        </p:nvSpPr>
        <p:spPr>
          <a:xfrm>
            <a:off x="7994469" y="6618514"/>
            <a:ext cx="4197531" cy="23948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>
                <a:solidFill>
                  <a:schemeClr val="tx1"/>
                </a:solidFill>
              </a:rPr>
              <a:t>5/8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E586BA-0B91-4A63-962A-6764561B2917}"/>
              </a:ext>
            </a:extLst>
          </p:cNvPr>
          <p:cNvSpPr/>
          <p:nvPr/>
        </p:nvSpPr>
        <p:spPr>
          <a:xfrm>
            <a:off x="4197531" y="6618514"/>
            <a:ext cx="3796938" cy="239486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Yihua Liu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CA7FE2-EAD5-4405-A6F4-0572AD9014A1}"/>
              </a:ext>
            </a:extLst>
          </p:cNvPr>
          <p:cNvSpPr/>
          <p:nvPr/>
        </p:nvSpPr>
        <p:spPr>
          <a:xfrm>
            <a:off x="0" y="161925"/>
            <a:ext cx="12192000" cy="8831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</a:rPr>
              <a:t>  Technical Difficulties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EEC057-1AFA-4C62-87C5-253D7E2BBE51}"/>
              </a:ext>
            </a:extLst>
          </p:cNvPr>
          <p:cNvSpPr txBox="1"/>
          <p:nvPr/>
        </p:nvSpPr>
        <p:spPr>
          <a:xfrm>
            <a:off x="690453" y="1731549"/>
            <a:ext cx="10792431" cy="3277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AC electrokinetic pumping system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To realize the dependence of voltage, frequency, and pumping velocity/speed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To realize the dependence of ionic strength and pumping velocity/speed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/>
              <a:t>Dielectrophoresis</a:t>
            </a:r>
            <a:r>
              <a:rPr lang="en-US" altLang="zh-CN" sz="2000" dirty="0"/>
              <a:t> chip scaling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Low breakdown voltage of transistors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Post-CMOS wafer/chip processing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To convert the CMOS chip into a biochip</a:t>
            </a:r>
          </a:p>
        </p:txBody>
      </p:sp>
    </p:spTree>
    <p:extLst>
      <p:ext uri="{BB962C8B-B14F-4D97-AF65-F5344CB8AC3E}">
        <p14:creationId xmlns:p14="http://schemas.microsoft.com/office/powerpoint/2010/main" val="1356821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4B88B1B-D963-479D-8E4B-AA86E92287FB}"/>
              </a:ext>
            </a:extLst>
          </p:cNvPr>
          <p:cNvSpPr/>
          <p:nvPr/>
        </p:nvSpPr>
        <p:spPr>
          <a:xfrm>
            <a:off x="0" y="0"/>
            <a:ext cx="6096000" cy="161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D15A9D-4189-4D08-A265-19D452A340E5}"/>
              </a:ext>
            </a:extLst>
          </p:cNvPr>
          <p:cNvSpPr/>
          <p:nvPr/>
        </p:nvSpPr>
        <p:spPr>
          <a:xfrm>
            <a:off x="6096000" y="0"/>
            <a:ext cx="6096000" cy="161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15B3A1-0999-477D-9522-B71FBB0A6DAE}"/>
              </a:ext>
            </a:extLst>
          </p:cNvPr>
          <p:cNvSpPr/>
          <p:nvPr/>
        </p:nvSpPr>
        <p:spPr>
          <a:xfrm>
            <a:off x="0" y="6618515"/>
            <a:ext cx="4197531" cy="23948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cs typeface="Arial" panose="020B0604020202020204" pitchFamily="34" charset="0"/>
              </a:rPr>
              <a:t>UM-SJTU Joint Institute</a:t>
            </a:r>
            <a:endParaRPr lang="zh-CN" altLang="en-US" sz="16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1A09CD-B40E-404E-AF2F-0CD820EDB9FB}"/>
              </a:ext>
            </a:extLst>
          </p:cNvPr>
          <p:cNvSpPr/>
          <p:nvPr/>
        </p:nvSpPr>
        <p:spPr>
          <a:xfrm>
            <a:off x="7994469" y="6618514"/>
            <a:ext cx="4197531" cy="23948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>
                <a:solidFill>
                  <a:schemeClr val="tx1"/>
                </a:solidFill>
              </a:rPr>
              <a:t>6/8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48723D-09C7-4859-AF5F-DC8F0F63DD0F}"/>
              </a:ext>
            </a:extLst>
          </p:cNvPr>
          <p:cNvSpPr/>
          <p:nvPr/>
        </p:nvSpPr>
        <p:spPr>
          <a:xfrm>
            <a:off x="4197531" y="6618514"/>
            <a:ext cx="3796938" cy="239486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Yihua Liu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623A7A-345F-4B6D-914E-A33AC750A72C}"/>
              </a:ext>
            </a:extLst>
          </p:cNvPr>
          <p:cNvSpPr/>
          <p:nvPr/>
        </p:nvSpPr>
        <p:spPr>
          <a:xfrm>
            <a:off x="0" y="161925"/>
            <a:ext cx="12192000" cy="8831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</a:rPr>
              <a:t>  Solutions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FFBD52A-10EE-47DC-8CDE-D1791A122526}"/>
              </a:ext>
            </a:extLst>
          </p:cNvPr>
          <p:cNvSpPr txBox="1"/>
          <p:nvPr/>
        </p:nvSpPr>
        <p:spPr>
          <a:xfrm>
            <a:off x="699784" y="1731549"/>
            <a:ext cx="10792431" cy="420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AC electrokinetic pumping system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Use an integrated pump consisting of interdigitated electrodes driven by a moderate AC voltage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/>
              <a:t>Dielectrophoresis</a:t>
            </a:r>
            <a:r>
              <a:rPr lang="en-US" altLang="zh-CN" sz="2000" dirty="0"/>
              <a:t> chip scaling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Add a lightly doped drift region to each transistor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Thicken the gate oxide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Post-CMOS wafer/chip processing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Fabricate and pattern the multi-dielectric emission filter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/>
              <a:t>Biofunctionalize</a:t>
            </a:r>
            <a:r>
              <a:rPr lang="en-US" altLang="zh-CN" sz="2000" dirty="0"/>
              <a:t> the surface</a:t>
            </a:r>
          </a:p>
        </p:txBody>
      </p:sp>
    </p:spTree>
    <p:extLst>
      <p:ext uri="{BB962C8B-B14F-4D97-AF65-F5344CB8AC3E}">
        <p14:creationId xmlns:p14="http://schemas.microsoft.com/office/powerpoint/2010/main" val="3889215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18FE37-7818-4AF9-989E-CF7233A53F51}"/>
              </a:ext>
            </a:extLst>
          </p:cNvPr>
          <p:cNvSpPr/>
          <p:nvPr/>
        </p:nvSpPr>
        <p:spPr>
          <a:xfrm>
            <a:off x="0" y="0"/>
            <a:ext cx="6096000" cy="161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FBED4C-409D-4A3F-955E-A51E442DF55C}"/>
              </a:ext>
            </a:extLst>
          </p:cNvPr>
          <p:cNvSpPr/>
          <p:nvPr/>
        </p:nvSpPr>
        <p:spPr>
          <a:xfrm>
            <a:off x="6096000" y="0"/>
            <a:ext cx="6096000" cy="161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2428C8-24F0-45FA-8786-565AEE49BE68}"/>
              </a:ext>
            </a:extLst>
          </p:cNvPr>
          <p:cNvSpPr/>
          <p:nvPr/>
        </p:nvSpPr>
        <p:spPr>
          <a:xfrm>
            <a:off x="0" y="6618515"/>
            <a:ext cx="4197531" cy="23948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cs typeface="Arial" panose="020B0604020202020204" pitchFamily="34" charset="0"/>
              </a:rPr>
              <a:t>UM-SJTU Joint Institute</a:t>
            </a:r>
            <a:endParaRPr lang="zh-CN" altLang="en-US" sz="16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AB3CFD-8E25-48F3-83A8-9F84D228C85F}"/>
              </a:ext>
            </a:extLst>
          </p:cNvPr>
          <p:cNvSpPr/>
          <p:nvPr/>
        </p:nvSpPr>
        <p:spPr>
          <a:xfrm>
            <a:off x="7994469" y="6618514"/>
            <a:ext cx="4197531" cy="23948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>
                <a:solidFill>
                  <a:schemeClr val="tx1"/>
                </a:solidFill>
              </a:rPr>
              <a:t>7/8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78FB3C-CE91-4D91-8A9E-C3E01F6A4738}"/>
              </a:ext>
            </a:extLst>
          </p:cNvPr>
          <p:cNvSpPr/>
          <p:nvPr/>
        </p:nvSpPr>
        <p:spPr>
          <a:xfrm>
            <a:off x="4197531" y="6618514"/>
            <a:ext cx="3796938" cy="239486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Yihua Liu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0892FA1-68A9-4253-891C-BE8678209FB8}"/>
              </a:ext>
            </a:extLst>
          </p:cNvPr>
          <p:cNvSpPr/>
          <p:nvPr/>
        </p:nvSpPr>
        <p:spPr>
          <a:xfrm>
            <a:off x="0" y="161925"/>
            <a:ext cx="12192000" cy="8831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</a:rPr>
              <a:t>  Advantages and Disadvantages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94A12C-E99E-4881-ADBD-DAADFF53D81D}"/>
              </a:ext>
            </a:extLst>
          </p:cNvPr>
          <p:cNvSpPr txBox="1"/>
          <p:nvPr/>
        </p:nvSpPr>
        <p:spPr>
          <a:xfrm>
            <a:off x="349892" y="1323392"/>
            <a:ext cx="1149221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/>
              <a:t>AC electrokinetic pumping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Advantages:</a:t>
            </a:r>
          </a:p>
          <a:p>
            <a:pPr marL="1257300" lvl="2" indent="-342900">
              <a:buFont typeface="Wingdings" panose="05000000000000000000" pitchFamily="2" charset="2"/>
              <a:buChar char="u"/>
            </a:pPr>
            <a:r>
              <a:rPr lang="en-US" altLang="zh-CN" sz="2000" dirty="0"/>
              <a:t>Capable of operating continuously for at least half an hour</a:t>
            </a:r>
          </a:p>
          <a:p>
            <a:pPr marL="1257300" lvl="2" indent="-342900">
              <a:buFont typeface="Wingdings" panose="05000000000000000000" pitchFamily="2" charset="2"/>
              <a:buChar char="u"/>
            </a:pPr>
            <a:r>
              <a:rPr lang="en-US" altLang="zh-CN" sz="2000" dirty="0"/>
              <a:t>Allows one to pump buffers of low salinity at velocities in the mm s^(-1) range in rather narrow microchannels</a:t>
            </a:r>
          </a:p>
          <a:p>
            <a:pPr marL="1257300" lvl="2" indent="-342900">
              <a:buFont typeface="Wingdings" panose="05000000000000000000" pitchFamily="2" charset="2"/>
              <a:buChar char="u"/>
            </a:pPr>
            <a:r>
              <a:rPr lang="en-US" altLang="zh-CN" sz="2000" dirty="0"/>
              <a:t>Pumping direction can be readily tuned by changing the frequency of the applied voltage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Disadvantages:</a:t>
            </a:r>
          </a:p>
          <a:p>
            <a:pPr marL="1257300" lvl="2" indent="-342900">
              <a:buFont typeface="Wingdings" panose="05000000000000000000" pitchFamily="2" charset="2"/>
              <a:buChar char="u"/>
            </a:pPr>
            <a:r>
              <a:rPr lang="en-US" altLang="zh-CN" sz="2000" dirty="0"/>
              <a:t>Difficult to model surface capacitances in series with the electric diffuse layer unambiguously</a:t>
            </a:r>
          </a:p>
          <a:p>
            <a:pPr marL="1257300" lvl="2" indent="-342900">
              <a:buFont typeface="Wingdings" panose="05000000000000000000" pitchFamily="2" charset="2"/>
              <a:buChar char="u"/>
            </a:pPr>
            <a:r>
              <a:rPr lang="en-US" altLang="zh-CN" sz="2000" dirty="0"/>
              <a:t>Non-linearities in electrokinetics problems</a:t>
            </a:r>
          </a:p>
          <a:p>
            <a:pPr marL="1257300" lvl="2" indent="-342900">
              <a:buFont typeface="Wingdings" panose="05000000000000000000" pitchFamily="2" charset="2"/>
              <a:buChar char="u"/>
            </a:pPr>
            <a:r>
              <a:rPr lang="en-US" altLang="zh-CN" sz="2000" dirty="0"/>
              <a:t>Pumping reversal at high frequencies and voltages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err="1"/>
              <a:t>Dielectrophoresis</a:t>
            </a:r>
            <a:r>
              <a:rPr lang="en-US" altLang="zh-CN" sz="2000" dirty="0"/>
              <a:t> chip scaling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Advantage: lowering breakdown voltage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Disadvantage: sacrificing switching speed and therefore power dissipation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Post-CMOS wafer/chip processing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Advantage: maximizing the surface-bound fluorophore excitation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Disadvantage: the high sensitivity to the angles of incidence (AOI) of interference filters</a:t>
            </a:r>
          </a:p>
        </p:txBody>
      </p:sp>
    </p:spTree>
    <p:extLst>
      <p:ext uri="{BB962C8B-B14F-4D97-AF65-F5344CB8AC3E}">
        <p14:creationId xmlns:p14="http://schemas.microsoft.com/office/powerpoint/2010/main" val="1329898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866A0C4-987B-4EA2-8E71-9F89DE7856AA}"/>
              </a:ext>
            </a:extLst>
          </p:cNvPr>
          <p:cNvSpPr/>
          <p:nvPr/>
        </p:nvSpPr>
        <p:spPr>
          <a:xfrm>
            <a:off x="0" y="0"/>
            <a:ext cx="6096000" cy="161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7F9E1F-DB7A-4933-9C45-3764E93970A2}"/>
              </a:ext>
            </a:extLst>
          </p:cNvPr>
          <p:cNvSpPr/>
          <p:nvPr/>
        </p:nvSpPr>
        <p:spPr>
          <a:xfrm>
            <a:off x="6096000" y="0"/>
            <a:ext cx="6096000" cy="161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90DD86D-DE92-465A-8EBD-C43EAB642A8C}"/>
              </a:ext>
            </a:extLst>
          </p:cNvPr>
          <p:cNvSpPr/>
          <p:nvPr/>
        </p:nvSpPr>
        <p:spPr>
          <a:xfrm>
            <a:off x="0" y="6618515"/>
            <a:ext cx="4197531" cy="23948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cs typeface="Arial" panose="020B0604020202020204" pitchFamily="34" charset="0"/>
              </a:rPr>
              <a:t>UM-SJTU Joint Institute</a:t>
            </a:r>
            <a:endParaRPr lang="zh-CN" altLang="en-US" sz="16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53411B-6950-4E86-AB55-0D5CD61C3DB6}"/>
              </a:ext>
            </a:extLst>
          </p:cNvPr>
          <p:cNvSpPr/>
          <p:nvPr/>
        </p:nvSpPr>
        <p:spPr>
          <a:xfrm>
            <a:off x="7994469" y="6618514"/>
            <a:ext cx="4197531" cy="23948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>
                <a:solidFill>
                  <a:schemeClr val="tx1"/>
                </a:solidFill>
              </a:rPr>
              <a:t>8/8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C15196-E768-45A1-A49D-2C6CEEC4D092}"/>
              </a:ext>
            </a:extLst>
          </p:cNvPr>
          <p:cNvSpPr/>
          <p:nvPr/>
        </p:nvSpPr>
        <p:spPr>
          <a:xfrm>
            <a:off x="4197531" y="6618514"/>
            <a:ext cx="3796938" cy="239486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Yihua Liu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1C304B-2537-4CBC-9F6C-2E3DA34A0F2A}"/>
              </a:ext>
            </a:extLst>
          </p:cNvPr>
          <p:cNvSpPr txBox="1"/>
          <p:nvPr/>
        </p:nvSpPr>
        <p:spPr>
          <a:xfrm>
            <a:off x="5223588" y="3105834"/>
            <a:ext cx="1744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Thanks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81499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418</Words>
  <Application>Microsoft Office PowerPoint</Application>
  <PresentationFormat>宽屏</PresentationFormat>
  <Paragraphs>93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JetBrainsMono Nerd Font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Yihua</dc:creator>
  <cp:lastModifiedBy>Liu Yihua</cp:lastModifiedBy>
  <cp:revision>71</cp:revision>
  <dcterms:created xsi:type="dcterms:W3CDTF">2021-02-22T12:26:30Z</dcterms:created>
  <dcterms:modified xsi:type="dcterms:W3CDTF">2021-02-23T06:33:02Z</dcterms:modified>
</cp:coreProperties>
</file>