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Kexin" initials="LK" lastIdx="1" clrIdx="0">
    <p:extLst>
      <p:ext uri="{19B8F6BF-5375-455C-9EA6-DF929625EA0E}">
        <p15:presenceInfo xmlns:p15="http://schemas.microsoft.com/office/powerpoint/2012/main" userId="5cc00073cf18e2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49A50-BFE3-4FE7-AD9A-6E8316BBE1DC}" v="76" dt="2021-03-04T08:40:31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78799" autoAdjust="0"/>
  </p:normalViewPr>
  <p:slideViewPr>
    <p:cSldViewPr snapToGrid="0">
      <p:cViewPr varScale="1">
        <p:scale>
          <a:sx n="78" d="100"/>
          <a:sy n="78" d="100"/>
        </p:scale>
        <p:origin x="496" y="5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55AA2-A9B9-457D-8981-CD0F2CB27054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AD7E7-3DA1-4089-A269-C3E5F9177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56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https://nanoscale.unl.edu/pdf/Photolithography_Powerpoint.pdf</a:t>
            </a:r>
          </a:p>
          <a:p>
            <a:r>
              <a:rPr lang="en-US" altLang="zh-CN" dirty="0"/>
              <a:t>https://en.wikipedia.org/wiki/Photolithography</a:t>
            </a:r>
          </a:p>
          <a:p>
            <a:r>
              <a:rPr lang="en-US" altLang="zh-CN" dirty="0"/>
              <a:t>https://zhuanlan.zhihu.com/p/26617030</a:t>
            </a:r>
          </a:p>
          <a:p>
            <a:r>
              <a:rPr lang="en-US" altLang="zh-CN" dirty="0"/>
              <a:t>https://zhuanlan.zhihu.com/p/178719145</a:t>
            </a:r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光刻板就是在石英板上镀上呈某种图案排列的铬金属。石英透光，金属不透光。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前烘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目的：去除光刻胶中的溶剂、增强黏附性、释放光刻胶膜内应力以及防止光刻胶污染设备；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/>
              <a:t>后烘：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在曝光之后的光刻胶膜的烘烤过程。由于光刻胶膜还未显影，也就是说还未闭合，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PEB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也可以在高于光刻胶软化温度的情况下进行。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Etching: a liquid ("wet") or plasma ("dry") chemical agent removes the uppermost layer of the substrate in the areas that are not protected by photoresist.</a:t>
            </a: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In semiconductor fabrication, dry etching techniques are generally used, as they can be made anisotropic, in order to avoid significant undercutting of the photoresist pattern.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D7E7-3DA1-4089-A269-C3E5F91779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15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D7E7-3DA1-4089-A269-C3E5F91779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https://en.wikipedia.org/wiki/Lift-off_(microtechnology)</a:t>
            </a:r>
          </a:p>
          <a:p>
            <a:r>
              <a:rPr lang="en-US" altLang="zh-CN" dirty="0"/>
              <a:t>https://www.microchemicals.com/downloads/application_notes.html</a:t>
            </a:r>
          </a:p>
          <a:p>
            <a:r>
              <a:rPr lang="en-US" altLang="zh-CN" dirty="0"/>
              <a:t>https://www.microchemicals.com/technical_information/lift_off_photoresist.pdf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D7E7-3DA1-4089-A269-C3E5F91779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66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Lift-off: </a:t>
            </a:r>
            <a:r>
              <a:rPr lang="zh-CN" altLang="en-US" dirty="0"/>
              <a:t>因为是靠光刻胶使得金属层断裂开，金属能够飘落到没有覆盖胶的地方。如果金属过厚，可能就无法很好的分层断裂开。</a:t>
            </a:r>
            <a:endParaRPr lang="en-US" altLang="zh-CN" dirty="0"/>
          </a:p>
          <a:p>
            <a:r>
              <a:rPr lang="en-US" altLang="zh-CN" dirty="0"/>
              <a:t>Wet etching: </a:t>
            </a:r>
            <a:r>
              <a:rPr lang="zh-CN" altLang="en-US" dirty="0"/>
              <a:t>利用化学试剂刻蚀金属层，</a:t>
            </a:r>
            <a:r>
              <a:rPr lang="en-US" altLang="zh-CN" dirty="0"/>
              <a:t>PR</a:t>
            </a:r>
            <a:r>
              <a:rPr lang="zh-CN" altLang="en-US" dirty="0"/>
              <a:t>在这里是保护层</a:t>
            </a:r>
            <a:endParaRPr lang="en-US" altLang="zh-CN" dirty="0"/>
          </a:p>
          <a:p>
            <a:r>
              <a:rPr lang="en-US" altLang="zh-CN" dirty="0"/>
              <a:t>Dry etching</a:t>
            </a:r>
            <a:r>
              <a:rPr lang="zh-CN" altLang="en-US" dirty="0"/>
              <a:t>：使用离子轰击的方式，刻蚀金属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https://en.wikipedia.org/wiki/Dry_etching</a:t>
            </a:r>
          </a:p>
          <a:p>
            <a:r>
              <a:rPr lang="en-US" altLang="zh-CN" dirty="0"/>
              <a:t>https://en.wikipedia.org/wiki/Lift-off_(microtechnology)</a:t>
            </a:r>
          </a:p>
          <a:p>
            <a:r>
              <a:rPr lang="en-US" altLang="zh-CN" dirty="0"/>
              <a:t>https://en.wikipedia.org/wiki/Etching_(microfabrication)#Wet_etching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D7E7-3DA1-4089-A269-C3E5F91779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https://wiki.nanotech.ucsb.edu/w/images/b/bc/Liftoff-Techniques.pdf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D7E7-3DA1-4089-A269-C3E5F91779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7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https://wiki.nanotech.ucsb.edu/w/images/b/bc/Liftoff-Techniques.pdf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D7E7-3DA1-4089-A269-C3E5F917795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81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https://www.elveflow.com/archives-fr/poly-di-methyl-siloxane-pdms-et-la-microfluidique/</a:t>
            </a:r>
          </a:p>
          <a:p>
            <a:r>
              <a:rPr lang="en-US" altLang="zh-CN" dirty="0"/>
              <a:t>https://www.elveflow.com/microfluidic-reviews/soft-lithography-microfabrication/su-8-mold-lithography/</a:t>
            </a:r>
          </a:p>
          <a:p>
            <a:endParaRPr lang="en-US" altLang="zh-CN" dirty="0"/>
          </a:p>
          <a:p>
            <a:r>
              <a:rPr lang="en-US" altLang="zh-CN" dirty="0"/>
              <a:t>Spin-coating: </a:t>
            </a:r>
            <a:r>
              <a:rPr lang="en-US" altLang="zh-CN" b="0" i="0" dirty="0">
                <a:solidFill>
                  <a:srgbClr val="172B40"/>
                </a:solidFill>
                <a:effectLst/>
                <a:latin typeface="Nunito"/>
              </a:rPr>
              <a:t>The rotation speed, the acceleration and the SU-8 photoresist viscosity will define the thickness of the SU-8 photoresist layer.</a:t>
            </a:r>
          </a:p>
          <a:p>
            <a:endParaRPr lang="en-US" altLang="zh-CN" b="0" i="0" dirty="0">
              <a:solidFill>
                <a:srgbClr val="172B40"/>
              </a:solidFill>
              <a:effectLst/>
              <a:latin typeface="Nunito"/>
            </a:endParaRPr>
          </a:p>
          <a:p>
            <a:r>
              <a:rPr lang="en-US" altLang="zh-CN" b="0" i="0" dirty="0">
                <a:solidFill>
                  <a:srgbClr val="172B40"/>
                </a:solidFill>
                <a:effectLst/>
                <a:latin typeface="Nunito"/>
              </a:rPr>
              <a:t>Why</a:t>
            </a:r>
            <a:r>
              <a:rPr lang="zh-CN" altLang="en-US" b="0" i="0" dirty="0">
                <a:solidFill>
                  <a:srgbClr val="172B40"/>
                </a:solidFill>
                <a:effectLst/>
                <a:latin typeface="Nunito"/>
              </a:rPr>
              <a:t> </a:t>
            </a:r>
            <a:r>
              <a:rPr lang="en-US" altLang="zh-CN" b="0" i="0" dirty="0">
                <a:solidFill>
                  <a:srgbClr val="172B40"/>
                </a:solidFill>
                <a:effectLst/>
                <a:latin typeface="Nunito"/>
              </a:rPr>
              <a:t>we</a:t>
            </a:r>
            <a:r>
              <a:rPr lang="zh-CN" altLang="en-US" b="0" i="0" dirty="0">
                <a:solidFill>
                  <a:srgbClr val="172B40"/>
                </a:solidFill>
                <a:effectLst/>
                <a:latin typeface="Nunito"/>
              </a:rPr>
              <a:t> </a:t>
            </a:r>
            <a:r>
              <a:rPr lang="en-US" altLang="zh-CN" b="0" i="0" dirty="0">
                <a:solidFill>
                  <a:srgbClr val="172B40"/>
                </a:solidFill>
                <a:effectLst/>
                <a:latin typeface="Nunito"/>
              </a:rPr>
              <a:t>need</a:t>
            </a:r>
            <a:r>
              <a:rPr lang="zh-CN" altLang="en-US" b="0" i="0" dirty="0">
                <a:solidFill>
                  <a:srgbClr val="172B40"/>
                </a:solidFill>
                <a:effectLst/>
                <a:latin typeface="Nunito"/>
              </a:rPr>
              <a:t> </a:t>
            </a:r>
            <a:r>
              <a:rPr lang="en-US" altLang="zh-CN" b="0" i="0" dirty="0">
                <a:solidFill>
                  <a:srgbClr val="172B40"/>
                </a:solidFill>
                <a:effectLst/>
                <a:latin typeface="Nunito"/>
              </a:rPr>
              <a:t>PEB?</a:t>
            </a:r>
          </a:p>
          <a:p>
            <a:r>
              <a:rPr lang="en-US" altLang="zh-CN" b="0" i="0" dirty="0">
                <a:solidFill>
                  <a:srgbClr val="172B40"/>
                </a:solidFill>
                <a:effectLst/>
                <a:latin typeface="Nunito"/>
              </a:rPr>
              <a:t>	The UV exposure activates the photoactive components in the SU-8 photoresist, but it needs energy to continue the reaction; this bake brings that energy.</a:t>
            </a:r>
          </a:p>
          <a:p>
            <a:r>
              <a:rPr lang="en-US" altLang="zh-CN" b="0" i="0" dirty="0">
                <a:solidFill>
                  <a:srgbClr val="172B40"/>
                </a:solidFill>
                <a:effectLst/>
                <a:latin typeface="Nunito"/>
              </a:rPr>
              <a:t>Why we need hard baking?</a:t>
            </a:r>
          </a:p>
          <a:p>
            <a:r>
              <a:rPr lang="en-US" altLang="zh-CN" b="0" i="0">
                <a:solidFill>
                  <a:srgbClr val="172B40"/>
                </a:solidFill>
                <a:effectLst/>
                <a:latin typeface="Nunito"/>
              </a:rPr>
              <a:t>	A lot of strength remain inside the SU-8 photoresist at the end of the process that can create cracks on the surface or even delamination of the layer… The hard bake heats the SU-8 photoresist at high temperature (more than 120°C) to suppress these strengths.</a:t>
            </a:r>
            <a:endParaRPr lang="en-US" altLang="zh-CN" b="0" i="0" dirty="0">
              <a:solidFill>
                <a:srgbClr val="172B40"/>
              </a:solidFill>
              <a:effectLst/>
              <a:latin typeface="Nunito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D7E7-3DA1-4089-A269-C3E5F91779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0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96D9E-0735-477C-8C4A-DE881E06A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8579CD-FA33-4B22-8A6F-61EE71CE4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F09D6-580A-4706-9FB0-8BBF4100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E512-9591-4225-A38F-FEE15CBBB0CF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13C94-C8E6-46FE-9F84-05C2DAAF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BCF9B-91CA-48C9-84AD-A84CFE96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6E69-DA5C-41AA-B797-2D5367384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7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E3DCA-ED9D-40DF-A511-2F987D69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050906-E33F-4EDF-A2E2-7331FF92A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40CE4-4E7D-450A-9C14-1B6862F8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E512-9591-4225-A38F-FEE15CBBB0CF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77ADD-6CC6-48A7-B5E7-765D7F26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25F2F-1E7F-4A28-9805-45CDCA90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6E69-DA5C-41AA-B797-2D5367384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5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D1A51F-BC28-4450-9B3B-15A376BFC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E2FA16-849E-4804-B320-EDF19D7B1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E10D5-37B5-44E0-BEB0-FAE54EB6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E512-9591-4225-A38F-FEE15CBBB0CF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B67AF-0091-44F7-AB5E-BDFB2D95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0D0A8-B85F-4910-8C20-0C2E1AE2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6E69-DA5C-41AA-B797-2D5367384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4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A2E24-1AA0-4BC1-8F8B-1C8D7474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77C2B-3227-470D-BE1A-366BC43CD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0AA9B7-6ECA-448F-9ED1-BFC221F3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E512-9591-4225-A38F-FEE15CBBB0CF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168AA-F6CD-4A00-9D34-AD699716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B7682-3798-4082-B242-0181F15C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6E69-DA5C-41AA-B797-2D5367384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0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04F7C-A93E-48DF-832D-30DB0617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F167E-23B2-4805-867C-6E7013126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78FAC-C010-483B-9D84-29341081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E512-9591-4225-A38F-FEE15CBBB0CF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E3B60-C8C6-4C89-AAA7-F51A8219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E917D-0B84-4F9C-ADFF-39D74E0D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6E69-DA5C-41AA-B797-2D5367384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2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822B7-F2A8-447E-B661-CDB2965B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36D88-93CB-40FE-9619-22BCFD81C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81FDA0-E0F4-47FF-A6D1-9F3A1885C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CD3FC-EAC4-46D2-A23A-779CB6ED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E512-9591-4225-A38F-FEE15CBBB0CF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FC442C-8EE7-491B-8A8A-2D11C336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849961-9F1B-41E3-9A9A-DEC12702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6E69-DA5C-41AA-B797-2D5367384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2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289BE-9149-446A-A128-C68F46B4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0ADAE-A216-4535-8651-B65DD6F44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88396-5BCA-452F-9576-3488578AB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C3D9AA-8CB3-42B5-827B-9617F0FCF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0D6B17-BD58-470D-8271-130BA959E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3DED31-FBFF-471B-AE73-A4F7F49B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E512-9591-4225-A38F-FEE15CBBB0CF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773F05-E291-412D-978B-423A5F2D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A42B78-3973-4FAD-BDB9-297FF663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6E69-DA5C-41AA-B797-2D5367384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63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E2529-55E8-4BB3-A3E7-B284DDED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50D7F6-864D-4F2F-AE58-6E1744FF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E512-9591-4225-A38F-FEE15CBBB0CF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8D3E8C-9F25-4811-BE17-5699E650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D8AD3A-B6DA-4AEA-B8AE-01487397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6E69-DA5C-41AA-B797-2D5367384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BEEECD-8A20-463D-A181-B428BB53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E512-9591-4225-A38F-FEE15CBBB0CF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529AAA-607E-49DA-8525-5A76F794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E5EB14-F4FF-4BC4-ABA1-67AB9A65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6E69-DA5C-41AA-B797-2D5367384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56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C371F-6445-4C4A-B730-272D529A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53E75-25C0-4343-AC8F-806ABABAC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B549F0-AA3B-425D-A10E-D161090F8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49487E-D06B-4146-A540-43AFB880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E512-9591-4225-A38F-FEE15CBBB0CF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498811-A8DF-4DB1-8307-B918EB9B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E7D5E2-CF55-42DF-A43D-DB286DCF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6E69-DA5C-41AA-B797-2D5367384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0F79D-749F-4575-8802-752EB975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ADDD00-1296-45A5-91E8-DBFB37A3B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265FC1-E603-48E6-AAC2-7BA6B23ED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2570A6-01C1-4A10-9431-271FC2C6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E512-9591-4225-A38F-FEE15CBBB0CF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A957A-A92D-4CCB-B1E7-84FB15A0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EABAAB-300D-41AE-BD89-7AAD9557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6E69-DA5C-41AA-B797-2D5367384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92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970818-D6C7-4F01-A931-B6BE3ECA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C34FB7-A5E9-4902-9674-10597A8BC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BC98C-6B54-4E8B-9869-AA8E89D4F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8E512-9591-4225-A38F-FEE15CBBB0CF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49377-6515-4AEE-AE1C-A25CFC219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67D0B-F222-4735-A3EA-A6F005FD9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56E69-DA5C-41AA-B797-2D5367384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9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hemicals.com/downloads/application_not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nanotech.ucsb.edu/w/images/b/bc/Liftoff-Techniques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5B8E5-99B9-4C74-A0DC-2CA8E4A29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512" y="1999229"/>
            <a:ext cx="9324975" cy="1887772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Lab visit</a:t>
            </a:r>
            <a:br>
              <a:rPr lang="en-US" altLang="zh-CN" sz="4400" dirty="0"/>
            </a:br>
            <a:r>
              <a:rPr lang="en-US" altLang="zh-CN" sz="4400" dirty="0"/>
              <a:t>&amp;</a:t>
            </a:r>
            <a:br>
              <a:rPr lang="en-US" altLang="zh-CN" sz="4400" dirty="0"/>
            </a:br>
            <a:r>
              <a:rPr lang="en-US" altLang="zh-CN" sz="4400" dirty="0"/>
              <a:t> </a:t>
            </a:r>
            <a:r>
              <a:rPr lang="en-US" altLang="zh-CN" sz="3600" dirty="0"/>
              <a:t>Photolithography technique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90F23F-D2DC-4221-B643-07C333A8D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6938"/>
            <a:ext cx="9144000" cy="70102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2021.3.3 Kexin Li</a:t>
            </a:r>
          </a:p>
          <a:p>
            <a:r>
              <a:rPr lang="en-US" altLang="zh-CN" sz="2000" dirty="0"/>
              <a:t>Supported by Dr. Chang Shannan</a:t>
            </a:r>
          </a:p>
          <a:p>
            <a:r>
              <a:rPr lang="en-US" altLang="zh-CN" sz="2000" dirty="0"/>
              <a:t>Lab 513-517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048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1E170-4CE2-45A2-B82E-33CD6880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806"/>
            <a:ext cx="10515600" cy="57122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D61E24-4C11-4876-AC81-2C0E8F920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75" y="810869"/>
            <a:ext cx="6253872" cy="2318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8A00FB-A74F-4C6D-9289-87C19C0F0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75" y="3282696"/>
            <a:ext cx="6253872" cy="32943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ECBD03-D415-4438-AF1F-9FF39F857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767" y="3429000"/>
            <a:ext cx="6253873" cy="20783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08B996C-1782-42BA-A567-6A0B34BC0687}"/>
              </a:ext>
            </a:extLst>
          </p:cNvPr>
          <p:cNvSpPr txBox="1"/>
          <p:nvPr/>
        </p:nvSpPr>
        <p:spPr>
          <a:xfrm>
            <a:off x="5698541" y="90553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Methods 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C08418-30F3-42B5-A3FD-14F540C18383}"/>
              </a:ext>
            </a:extLst>
          </p:cNvPr>
          <p:cNvSpPr txBox="1"/>
          <p:nvPr/>
        </p:nvSpPr>
        <p:spPr>
          <a:xfrm>
            <a:off x="4358640" y="456985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Methods 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026C38-F93E-4F3A-8578-8EB6A6637BC7}"/>
              </a:ext>
            </a:extLst>
          </p:cNvPr>
          <p:cNvSpPr txBox="1"/>
          <p:nvPr/>
        </p:nvSpPr>
        <p:spPr>
          <a:xfrm>
            <a:off x="10539983" y="352409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Methods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02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59F53-494D-448C-945F-CCFD4CD3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Make the fluidic channel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504846-C38C-4853-B7DB-3573519FD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75" y="1249257"/>
            <a:ext cx="4772025" cy="5019675"/>
          </a:xfrm>
          <a:prstGeom prst="rect">
            <a:avLst/>
          </a:prstGeom>
        </p:spPr>
      </p:pic>
      <p:pic>
        <p:nvPicPr>
          <p:cNvPr id="3074" name="Picture 2" descr="photolithography-process-chart">
            <a:extLst>
              <a:ext uri="{FF2B5EF4-FFF2-40B4-BE49-F238E27FC236}">
                <a16:creationId xmlns:a16="http://schemas.microsoft.com/office/drawing/2014/main" id="{B2F22A2A-C4B0-44E5-91D6-3FEE24BAF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35" y="1400330"/>
            <a:ext cx="5523443" cy="486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B3EB72-B3BC-4080-85FE-0215EA18A26C}"/>
              </a:ext>
            </a:extLst>
          </p:cNvPr>
          <p:cNvSpPr txBox="1"/>
          <p:nvPr/>
        </p:nvSpPr>
        <p:spPr>
          <a:xfrm>
            <a:off x="2773608" y="630820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SU-8 mold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2BC8CB-9B10-457C-9F8C-943F90463709}"/>
              </a:ext>
            </a:extLst>
          </p:cNvPr>
          <p:cNvSpPr txBox="1"/>
          <p:nvPr/>
        </p:nvSpPr>
        <p:spPr>
          <a:xfrm>
            <a:off x="8333639" y="630820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PDMS channel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88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527CF-D541-416B-9D7F-7C520FA2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Preparation for the 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9A6F6-051F-4BC4-919C-276A722B3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993"/>
            <a:ext cx="7798594" cy="4903787"/>
          </a:xfrm>
        </p:spPr>
        <p:txBody>
          <a:bodyPr>
            <a:normAutofit/>
          </a:bodyPr>
          <a:lstStyle/>
          <a:p>
            <a:r>
              <a:rPr lang="en-US" altLang="zh-CN" dirty="0"/>
              <a:t>Before entering the lab</a:t>
            </a:r>
          </a:p>
          <a:p>
            <a:pPr lvl="1"/>
            <a:r>
              <a:rPr lang="en-US" altLang="zh-CN" dirty="0"/>
              <a:t>Wear mask, rubber gloves,  shoe cover, hair cover and garment for clean room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If use beakers</a:t>
            </a:r>
          </a:p>
          <a:p>
            <a:pPr lvl="2"/>
            <a:r>
              <a:rPr lang="en-US" altLang="zh-CN" dirty="0"/>
              <a:t>Wash the equipment with dishwashing liquid, wash out</a:t>
            </a:r>
          </a:p>
          <a:p>
            <a:pPr lvl="2"/>
            <a:r>
              <a:rPr lang="en-US" altLang="zh-CN" dirty="0"/>
              <a:t>Wear the black acid and alkali resistant gloves</a:t>
            </a:r>
          </a:p>
          <a:p>
            <a:pPr lvl="2"/>
            <a:r>
              <a:rPr lang="en-US" altLang="zh-CN" dirty="0"/>
              <a:t>Put the equipment into a cask containing the alkali solution</a:t>
            </a:r>
          </a:p>
          <a:p>
            <a:pPr lvl="2"/>
            <a:r>
              <a:rPr lang="en-US" altLang="zh-CN" dirty="0"/>
              <a:t>Soak </a:t>
            </a:r>
            <a:r>
              <a:rPr lang="en-US" altLang="zh-CN" b="1" dirty="0"/>
              <a:t>at least one night</a:t>
            </a:r>
          </a:p>
          <a:p>
            <a:pPr lvl="2"/>
            <a:r>
              <a:rPr lang="en-US" altLang="zh-CN" dirty="0"/>
              <a:t>Rinse the beakers with tap water, followed with bulk of ultrapure water (</a:t>
            </a:r>
            <a:r>
              <a:rPr lang="zh-CN" altLang="en-US" dirty="0"/>
              <a:t>超纯水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Put them into the drying box to dry if needed.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1026" name="Picture 2" descr="Cleanroom Connection - Pharmacy Cleanroom Supplies">
            <a:extLst>
              <a:ext uri="{FF2B5EF4-FFF2-40B4-BE49-F238E27FC236}">
                <a16:creationId xmlns:a16="http://schemas.microsoft.com/office/drawing/2014/main" id="{ABE6EF19-A679-43EE-87AD-17BF7B979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" r="47765" b="745"/>
          <a:stretch/>
        </p:blipFill>
        <p:spPr bwMode="auto">
          <a:xfrm>
            <a:off x="8895978" y="713582"/>
            <a:ext cx="2457822" cy="378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9FE1F0-565B-46C3-8CAF-7F69624BD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700" y="4549775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31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A54BC-9B32-4205-A761-3903C27B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069"/>
            <a:ext cx="10515600" cy="1325563"/>
          </a:xfrm>
        </p:spPr>
        <p:txBody>
          <a:bodyPr/>
          <a:lstStyle/>
          <a:p>
            <a:r>
              <a:rPr lang="en-US" altLang="zh-CN" dirty="0"/>
              <a:t>What we want to do in the Lab: P</a:t>
            </a:r>
            <a:r>
              <a:rPr lang="en-US" altLang="zh-CN" sz="4400" dirty="0"/>
              <a:t>hotolithography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2322B-F2BD-4072-90F7-481F28532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2474"/>
            <a:ext cx="10515600" cy="382825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800" dirty="0"/>
              <a:t>Principle: </a:t>
            </a:r>
          </a:p>
          <a:p>
            <a:pPr marL="0" indent="0">
              <a:buNone/>
            </a:pPr>
            <a:r>
              <a:rPr lang="en-US" altLang="zh-CN" sz="2900" b="1" dirty="0"/>
              <a:t>Photoresist (PR, </a:t>
            </a:r>
            <a:r>
              <a:rPr lang="zh-CN" altLang="en-US" sz="2900" b="1" dirty="0"/>
              <a:t>光刻胶，光阻</a:t>
            </a:r>
            <a:r>
              <a:rPr lang="en-US" altLang="zh-CN" sz="2900" b="1" dirty="0"/>
              <a:t>)</a:t>
            </a:r>
            <a:r>
              <a:rPr lang="zh-CN" altLang="en-US" sz="2900" b="1" dirty="0"/>
              <a:t> </a:t>
            </a:r>
            <a:r>
              <a:rPr lang="en-US" altLang="zh-CN" sz="2900" b="1" dirty="0"/>
              <a:t>is sensitive to light.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/>
              <a:t>When it is exposed to UV(</a:t>
            </a:r>
            <a:r>
              <a:rPr lang="zh-CN" altLang="en-US" sz="2900" dirty="0"/>
              <a:t>紫外光</a:t>
            </a:r>
            <a:r>
              <a:rPr lang="en-US" altLang="zh-CN" sz="2900" dirty="0"/>
              <a:t>), its chemical properties changes, and it can be removed by Developer (</a:t>
            </a:r>
            <a:r>
              <a:rPr lang="zh-CN" altLang="en-US" sz="2900" dirty="0"/>
              <a:t>显影液</a:t>
            </a:r>
            <a:r>
              <a:rPr lang="en-US" altLang="zh-CN" sz="2900" dirty="0"/>
              <a:t>); while the part shadowed by mask cannot be removed. 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3600" dirty="0"/>
              <a:t>Main Function</a:t>
            </a:r>
            <a:r>
              <a:rPr lang="en-US" altLang="zh-CN" sz="3100" dirty="0"/>
              <a:t>:</a:t>
            </a:r>
          </a:p>
          <a:p>
            <a:pPr marL="0" indent="0">
              <a:buNone/>
            </a:pPr>
            <a:r>
              <a:rPr lang="en-US" altLang="zh-CN" sz="2900" dirty="0"/>
              <a:t>Transfer the circuit diagram of the chip from the mask to the silicon wafer.</a:t>
            </a:r>
          </a:p>
          <a:p>
            <a:pPr marL="0" indent="0">
              <a:buNone/>
            </a:pPr>
            <a:endParaRPr lang="en-US" altLang="zh-CN" sz="29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973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88D25-8F7B-44BC-A7DF-57FEBE07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30" y="550823"/>
            <a:ext cx="10515600" cy="892175"/>
          </a:xfrm>
        </p:spPr>
        <p:txBody>
          <a:bodyPr/>
          <a:lstStyle/>
          <a:p>
            <a:r>
              <a:rPr lang="en-US" altLang="zh-CN" sz="4400" dirty="0"/>
              <a:t> General </a:t>
            </a:r>
            <a:r>
              <a:rPr lang="en-US" altLang="zh-CN" dirty="0"/>
              <a:t>Process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5BD215-F9E9-48EC-9EED-314A2123A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74" y="1280714"/>
            <a:ext cx="9083623" cy="4627327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EBD1E79-175A-4F6E-8072-82D96A032528}"/>
              </a:ext>
            </a:extLst>
          </p:cNvPr>
          <p:cNvCxnSpPr/>
          <p:nvPr/>
        </p:nvCxnSpPr>
        <p:spPr>
          <a:xfrm>
            <a:off x="1381830" y="2357438"/>
            <a:ext cx="282664" cy="24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9BFF495-D8E0-432D-8C9F-6B950D539C88}"/>
              </a:ext>
            </a:extLst>
          </p:cNvPr>
          <p:cNvSpPr txBox="1"/>
          <p:nvPr/>
        </p:nvSpPr>
        <p:spPr>
          <a:xfrm>
            <a:off x="548179" y="2065428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Wafer(substrate) to be processed</a:t>
            </a:r>
            <a:endParaRPr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8AA0BCE0-BA8E-4F5F-AD98-17D749E97CCF}"/>
              </a:ext>
            </a:extLst>
          </p:cNvPr>
          <p:cNvSpPr/>
          <p:nvPr/>
        </p:nvSpPr>
        <p:spPr>
          <a:xfrm>
            <a:off x="1381830" y="2878931"/>
            <a:ext cx="141332" cy="5500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57C141-F20E-41FC-B0D0-BB20DDE162D3}"/>
              </a:ext>
            </a:extLst>
          </p:cNvPr>
          <p:cNvSpPr txBox="1"/>
          <p:nvPr/>
        </p:nvSpPr>
        <p:spPr>
          <a:xfrm>
            <a:off x="594551" y="296929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bases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D2C5BBE-25B3-46DB-A50E-6A0792033D1E}"/>
              </a:ext>
            </a:extLst>
          </p:cNvPr>
          <p:cNvCxnSpPr/>
          <p:nvPr/>
        </p:nvCxnSpPr>
        <p:spPr>
          <a:xfrm>
            <a:off x="4643438" y="2002394"/>
            <a:ext cx="292893" cy="29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DB1E3ED-A6F8-429F-A86C-FE187E798C54}"/>
              </a:ext>
            </a:extLst>
          </p:cNvPr>
          <p:cNvSpPr txBox="1"/>
          <p:nvPr/>
        </p:nvSpPr>
        <p:spPr>
          <a:xfrm>
            <a:off x="3964406" y="169306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 photoresist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DC9AFD-FD93-4707-ABA5-A7010787411F}"/>
              </a:ext>
            </a:extLst>
          </p:cNvPr>
          <p:cNvSpPr txBox="1"/>
          <p:nvPr/>
        </p:nvSpPr>
        <p:spPr>
          <a:xfrm>
            <a:off x="10122694" y="163306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UV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106BE08-0BE6-4D88-8225-BB1914E179A2}"/>
              </a:ext>
            </a:extLst>
          </p:cNvPr>
          <p:cNvCxnSpPr>
            <a:cxnSpLocks/>
          </p:cNvCxnSpPr>
          <p:nvPr/>
        </p:nvCxnSpPr>
        <p:spPr>
          <a:xfrm>
            <a:off x="7822407" y="1877734"/>
            <a:ext cx="407194" cy="36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7DAA134-3864-49F9-840D-2DF8C3EFF305}"/>
              </a:ext>
            </a:extLst>
          </p:cNvPr>
          <p:cNvSpPr txBox="1"/>
          <p:nvPr/>
        </p:nvSpPr>
        <p:spPr>
          <a:xfrm>
            <a:off x="7032299" y="996910"/>
            <a:ext cx="1912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Shadow mask</a:t>
            </a:r>
          </a:p>
          <a:p>
            <a:r>
              <a:rPr lang="en-US" altLang="zh-CN" dirty="0"/>
              <a:t>Quartz &amp; chrome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光刻板</a:t>
            </a:r>
            <a:r>
              <a:rPr lang="en-US" altLang="zh-CN" dirty="0"/>
              <a:t>/</a:t>
            </a:r>
            <a:r>
              <a:rPr lang="zh-CN" altLang="en-US" dirty="0"/>
              <a:t>掩模版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DA7B2A-8B4A-4B56-86CD-18C2169F9CD5}"/>
              </a:ext>
            </a:extLst>
          </p:cNvPr>
          <p:cNvSpPr txBox="1"/>
          <p:nvPr/>
        </p:nvSpPr>
        <p:spPr>
          <a:xfrm>
            <a:off x="5995987" y="3511848"/>
            <a:ext cx="197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Spin-coating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(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旋涂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9673F84-87C0-46AD-8D2D-178EBD8C1225}"/>
              </a:ext>
            </a:extLst>
          </p:cNvPr>
          <p:cNvSpPr txBox="1"/>
          <p:nvPr/>
        </p:nvSpPr>
        <p:spPr>
          <a:xfrm>
            <a:off x="9251157" y="3511848"/>
            <a:ext cx="166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Exposure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(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曝光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0869FE4-B12D-4C0B-983F-CFD9091C46ED}"/>
              </a:ext>
            </a:extLst>
          </p:cNvPr>
          <p:cNvCxnSpPr>
            <a:cxnSpLocks/>
          </p:cNvCxnSpPr>
          <p:nvPr/>
        </p:nvCxnSpPr>
        <p:spPr>
          <a:xfrm flipH="1">
            <a:off x="9370847" y="1257300"/>
            <a:ext cx="485774" cy="122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964E4B6-B3B0-416C-B555-18E0C52B7D9A}"/>
              </a:ext>
            </a:extLst>
          </p:cNvPr>
          <p:cNvSpPr txBox="1"/>
          <p:nvPr/>
        </p:nvSpPr>
        <p:spPr>
          <a:xfrm>
            <a:off x="9111038" y="736520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Change properties</a:t>
            </a:r>
          </a:p>
          <a:p>
            <a:r>
              <a:rPr lang="en-US" altLang="zh-CN" dirty="0"/>
              <a:t>due to UV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744C370-0A7E-4057-B386-A0F408C5E76E}"/>
              </a:ext>
            </a:extLst>
          </p:cNvPr>
          <p:cNvSpPr txBox="1"/>
          <p:nvPr/>
        </p:nvSpPr>
        <p:spPr>
          <a:xfrm>
            <a:off x="2586038" y="5416034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Develop(</a:t>
            </a:r>
            <a:r>
              <a:rPr lang="zh-CN" altLang="en-US" b="1" dirty="0"/>
              <a:t>显影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4860C8B-9EDF-40CD-8D19-4F1E605078E3}"/>
              </a:ext>
            </a:extLst>
          </p:cNvPr>
          <p:cNvCxnSpPr>
            <a:cxnSpLocks/>
          </p:cNvCxnSpPr>
          <p:nvPr/>
        </p:nvCxnSpPr>
        <p:spPr>
          <a:xfrm>
            <a:off x="1593057" y="3925641"/>
            <a:ext cx="1143000" cy="40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7828341-3776-4507-A956-34735B0365B8}"/>
              </a:ext>
            </a:extLst>
          </p:cNvPr>
          <p:cNvSpPr txBox="1"/>
          <p:nvPr/>
        </p:nvSpPr>
        <p:spPr>
          <a:xfrm>
            <a:off x="548179" y="3696514"/>
            <a:ext cx="1080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PR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</a:p>
          <a:p>
            <a:r>
              <a:rPr lang="en-US" altLang="zh-CN" dirty="0"/>
              <a:t>washed </a:t>
            </a:r>
          </a:p>
          <a:p>
            <a:r>
              <a:rPr lang="en-US" altLang="zh-CN" dirty="0"/>
              <a:t>away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3C44E84-7B3E-4FD9-9524-29C278DF25B1}"/>
              </a:ext>
            </a:extLst>
          </p:cNvPr>
          <p:cNvSpPr txBox="1"/>
          <p:nvPr/>
        </p:nvSpPr>
        <p:spPr>
          <a:xfrm>
            <a:off x="6050297" y="541603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 Etching*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(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刻蚀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0EAA512-D8CF-46CA-B364-C7E587A9A732}"/>
              </a:ext>
            </a:extLst>
          </p:cNvPr>
          <p:cNvSpPr txBox="1"/>
          <p:nvPr/>
        </p:nvSpPr>
        <p:spPr>
          <a:xfrm>
            <a:off x="9479704" y="542210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Cleaning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A2F1D07-A9B5-4267-AEA0-1403652E7A07}"/>
              </a:ext>
            </a:extLst>
          </p:cNvPr>
          <p:cNvCxnSpPr/>
          <p:nvPr/>
        </p:nvCxnSpPr>
        <p:spPr>
          <a:xfrm flipV="1">
            <a:off x="5236369" y="4619844"/>
            <a:ext cx="759618" cy="110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CF685FE-4721-4659-9902-A79BBD46B307}"/>
              </a:ext>
            </a:extLst>
          </p:cNvPr>
          <p:cNvSpPr txBox="1"/>
          <p:nvPr/>
        </p:nvSpPr>
        <p:spPr>
          <a:xfrm>
            <a:off x="4109596" y="5728216"/>
            <a:ext cx="333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acid to etch the </a:t>
            </a:r>
            <a:r>
              <a:rPr lang="en-US" altLang="zh-CN" dirty="0" err="1"/>
              <a:t>ZnO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while PR will not react with acid.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B792AD5-D35A-4A0F-8085-5A9E6BBB812F}"/>
              </a:ext>
            </a:extLst>
          </p:cNvPr>
          <p:cNvCxnSpPr>
            <a:cxnSpLocks/>
          </p:cNvCxnSpPr>
          <p:nvPr/>
        </p:nvCxnSpPr>
        <p:spPr>
          <a:xfrm flipV="1">
            <a:off x="8772525" y="4330712"/>
            <a:ext cx="0" cy="145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923DEEA-264C-4BD1-9A68-58DD19ED1F55}"/>
              </a:ext>
            </a:extLst>
          </p:cNvPr>
          <p:cNvSpPr txBox="1"/>
          <p:nvPr/>
        </p:nvSpPr>
        <p:spPr>
          <a:xfrm>
            <a:off x="8156947" y="5759076"/>
            <a:ext cx="2759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PR is washed away by</a:t>
            </a:r>
          </a:p>
          <a:p>
            <a:r>
              <a:rPr lang="en-US" altLang="zh-CN" dirty="0"/>
              <a:t>organic solvent.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CD68FEC-7870-4700-863E-0522127A2E17}"/>
              </a:ext>
            </a:extLst>
          </p:cNvPr>
          <p:cNvSpPr txBox="1"/>
          <p:nvPr/>
        </p:nvSpPr>
        <p:spPr>
          <a:xfrm>
            <a:off x="10765631" y="46198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DD311DB-EB54-4545-A7CC-B0D3985A89E6}"/>
              </a:ext>
            </a:extLst>
          </p:cNvPr>
          <p:cNvSpPr txBox="1"/>
          <p:nvPr/>
        </p:nvSpPr>
        <p:spPr>
          <a:xfrm>
            <a:off x="3397155" y="3793749"/>
            <a:ext cx="238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Post exposure bake</a:t>
            </a:r>
            <a:endParaRPr lang="zh-CN" altLang="en-US" b="1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C78117E-C397-47E8-ABC8-AC208397BB2E}"/>
              </a:ext>
            </a:extLst>
          </p:cNvPr>
          <p:cNvCxnSpPr>
            <a:cxnSpLocks/>
          </p:cNvCxnSpPr>
          <p:nvPr/>
        </p:nvCxnSpPr>
        <p:spPr>
          <a:xfrm>
            <a:off x="4405462" y="4121549"/>
            <a:ext cx="11087" cy="68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801FFAA-AB43-4AA9-9A06-C001007375C7}"/>
              </a:ext>
            </a:extLst>
          </p:cNvPr>
          <p:cNvCxnSpPr>
            <a:cxnSpLocks/>
          </p:cNvCxnSpPr>
          <p:nvPr/>
        </p:nvCxnSpPr>
        <p:spPr>
          <a:xfrm>
            <a:off x="6307931" y="1244351"/>
            <a:ext cx="1250157" cy="144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8DDB3C0-5A27-4910-8E0C-1FE2B690343F}"/>
              </a:ext>
            </a:extLst>
          </p:cNvPr>
          <p:cNvSpPr txBox="1"/>
          <p:nvPr/>
        </p:nvSpPr>
        <p:spPr>
          <a:xfrm>
            <a:off x="6016232" y="875019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SoftBake</a:t>
            </a:r>
            <a:endParaRPr lang="zh-CN" altLang="en-US" b="1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1636E63-1C6F-4B48-8413-A3D093270F57}"/>
              </a:ext>
            </a:extLst>
          </p:cNvPr>
          <p:cNvCxnSpPr>
            <a:cxnSpLocks/>
          </p:cNvCxnSpPr>
          <p:nvPr/>
        </p:nvCxnSpPr>
        <p:spPr>
          <a:xfrm>
            <a:off x="442912" y="1877734"/>
            <a:ext cx="0" cy="100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6035B271-A05A-4494-BC39-076B2E140131}"/>
              </a:ext>
            </a:extLst>
          </p:cNvPr>
          <p:cNvSpPr txBox="1"/>
          <p:nvPr/>
        </p:nvSpPr>
        <p:spPr>
          <a:xfrm flipH="1">
            <a:off x="152246" y="1481614"/>
            <a:ext cx="269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Substrate Pre-treatment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36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03F5F-E909-4D8D-AB48-54C2DD0F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Facilities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320C81-4D55-4393-8C36-816E06654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79" y="1529226"/>
            <a:ext cx="5225709" cy="350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AC9585D-DC6B-4033-9051-B47CBFEE7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521" y="1529225"/>
            <a:ext cx="2551355" cy="350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多功能型・真空蒸镀设备_产品、服务">
            <a:extLst>
              <a:ext uri="{FF2B5EF4-FFF2-40B4-BE49-F238E27FC236}">
                <a16:creationId xmlns:a16="http://schemas.microsoft.com/office/drawing/2014/main" id="{1E209C18-8CB1-42BE-9606-E688EF466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326" y="1690688"/>
            <a:ext cx="3178301" cy="317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70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56FC0-0729-441F-A624-AD7D584B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want on our chip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EFF89-9470-495F-B485-F782F63DC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180"/>
            <a:ext cx="10515600" cy="4855521"/>
          </a:xfrm>
        </p:spPr>
        <p:txBody>
          <a:bodyPr/>
          <a:lstStyle/>
          <a:p>
            <a:r>
              <a:rPr lang="en-US" altLang="zh-CN" dirty="0"/>
              <a:t>Electrodes </a:t>
            </a:r>
          </a:p>
          <a:p>
            <a:r>
              <a:rPr lang="en-US" altLang="zh-CN" dirty="0"/>
              <a:t>Microfluidic channel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What we need / need to do?</a:t>
            </a:r>
          </a:p>
          <a:p>
            <a:pPr marL="514350" indent="-514350">
              <a:buAutoNum type="arabicPeriod"/>
            </a:pPr>
            <a:r>
              <a:rPr lang="en-US" altLang="zh-CN" dirty="0"/>
              <a:t>A shadow mask that has the diagram of our design.</a:t>
            </a:r>
          </a:p>
          <a:p>
            <a:pPr marL="514350" indent="-514350">
              <a:buAutoNum type="arabicPeriod"/>
            </a:pPr>
            <a:r>
              <a:rPr lang="en-US" altLang="zh-CN" dirty="0"/>
              <a:t>A substrate.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By photolithography…</a:t>
            </a:r>
          </a:p>
          <a:p>
            <a:pPr marL="514350" indent="-514350">
              <a:buAutoNum type="arabicPeriod"/>
            </a:pPr>
            <a:r>
              <a:rPr lang="en-US" altLang="zh-CN" dirty="0"/>
              <a:t>Put the metal (gold, electrodes) on the substrate.</a:t>
            </a:r>
          </a:p>
          <a:p>
            <a:pPr marL="514350" indent="-514350">
              <a:buAutoNum type="arabicPeriod"/>
            </a:pPr>
            <a:r>
              <a:rPr lang="en-US" altLang="zh-CN" dirty="0"/>
              <a:t>Put the channel on the substrate.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165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CB1B1576-A155-4CC5-A0CE-C928F6759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032" y="1330616"/>
            <a:ext cx="5088479" cy="51984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9C24D63-6039-488B-978D-6E370EE5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Make the electrodes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D72D9-69E5-4825-B665-38E1216B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616"/>
            <a:ext cx="10515600" cy="4351338"/>
          </a:xfrm>
        </p:spPr>
        <p:txBody>
          <a:bodyPr/>
          <a:lstStyle/>
          <a:p>
            <a:r>
              <a:rPr lang="en-US" altLang="zh-CN" dirty="0"/>
              <a:t>Lift-off (usually a thin metal layer)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131C957-7559-4572-86F2-B5BD7CB8B8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2542" y="1856828"/>
            <a:ext cx="3576379" cy="463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5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E3924-0F51-4992-9301-533C9692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Why we use lift-off instead of etching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B895E-FE0B-4CC5-B52C-57BC83B39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9627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Lift-off</a:t>
            </a:r>
          </a:p>
          <a:p>
            <a:pPr lvl="1"/>
            <a:r>
              <a:rPr lang="en-US" altLang="zh-CN" dirty="0"/>
              <a:t>Cheap, protect the lower layer</a:t>
            </a:r>
          </a:p>
          <a:p>
            <a:pPr lvl="1"/>
            <a:r>
              <a:rPr lang="en-US" altLang="zh-CN" dirty="0"/>
              <a:t>When using wet etching, the poor adhesion of the protective resist mask will bring damage to the protected metal under it. </a:t>
            </a:r>
          </a:p>
          <a:p>
            <a:pPr marL="457200" lvl="1" indent="0">
              <a:buNone/>
            </a:pPr>
            <a:r>
              <a:rPr lang="en-US" altLang="zh-CN" dirty="0"/>
              <a:t>Disadvantages:</a:t>
            </a:r>
          </a:p>
          <a:p>
            <a:pPr lvl="1"/>
            <a:r>
              <a:rPr lang="en-US" altLang="zh-CN" dirty="0"/>
              <a:t>Residual of the metals and resist.</a:t>
            </a:r>
          </a:p>
          <a:p>
            <a:pPr lvl="1"/>
            <a:r>
              <a:rPr lang="en-US" altLang="zh-CN" dirty="0"/>
              <a:t>Unexpected lift-off of the metal we want to save.</a:t>
            </a:r>
          </a:p>
          <a:p>
            <a:pPr lvl="1"/>
            <a:r>
              <a:rPr lang="en-US" altLang="zh-CN" dirty="0"/>
              <a:t>Unexpected deposition of the metal that should be removed.</a:t>
            </a:r>
          </a:p>
          <a:p>
            <a:pPr lvl="1"/>
            <a:r>
              <a:rPr lang="en-US" altLang="zh-CN" dirty="0"/>
              <a:t>The deposition of the metal forms “ears”. </a:t>
            </a:r>
          </a:p>
          <a:p>
            <a:r>
              <a:rPr lang="en-US" altLang="zh-CN" dirty="0"/>
              <a:t>Etching</a:t>
            </a:r>
          </a:p>
          <a:p>
            <a:pPr lvl="1"/>
            <a:r>
              <a:rPr lang="en-US" altLang="zh-CN" dirty="0"/>
              <a:t>Wet etching</a:t>
            </a:r>
          </a:p>
          <a:p>
            <a:pPr lvl="1"/>
            <a:r>
              <a:rPr lang="en-US" altLang="zh-CN" dirty="0"/>
              <a:t>Dry etching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65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3"/>
            <a:extLst>
              <a:ext uri="{FF2B5EF4-FFF2-40B4-BE49-F238E27FC236}">
                <a16:creationId xmlns:a16="http://schemas.microsoft.com/office/drawing/2014/main" id="{3BA910FC-EDE2-414D-B00E-816393667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5" y="521422"/>
            <a:ext cx="9100753" cy="56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6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964</Words>
  <Application>Microsoft Office PowerPoint</Application>
  <PresentationFormat>宽屏</PresentationFormat>
  <Paragraphs>122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</vt:lpstr>
      <vt:lpstr>Nunito</vt:lpstr>
      <vt:lpstr>等线</vt:lpstr>
      <vt:lpstr>等线 Light</vt:lpstr>
      <vt:lpstr>Arial</vt:lpstr>
      <vt:lpstr>Office 主题​​</vt:lpstr>
      <vt:lpstr>Lab visit &amp;  Photolithography technique</vt:lpstr>
      <vt:lpstr>Preparation for the Lab</vt:lpstr>
      <vt:lpstr>What we want to do in the Lab: Photolithography</vt:lpstr>
      <vt:lpstr> General Process </vt:lpstr>
      <vt:lpstr>Facilities</vt:lpstr>
      <vt:lpstr>What we want on our chip</vt:lpstr>
      <vt:lpstr>Make the electrodes</vt:lpstr>
      <vt:lpstr>Why we use lift-off instead of etching</vt:lpstr>
      <vt:lpstr>PowerPoint 演示文稿</vt:lpstr>
      <vt:lpstr>Methods</vt:lpstr>
      <vt:lpstr>Make the fluidic 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Kexin</dc:creator>
  <cp:lastModifiedBy>Li Kexin</cp:lastModifiedBy>
  <cp:revision>2</cp:revision>
  <dcterms:created xsi:type="dcterms:W3CDTF">2021-03-03T03:10:02Z</dcterms:created>
  <dcterms:modified xsi:type="dcterms:W3CDTF">2021-03-04T11:39:40Z</dcterms:modified>
</cp:coreProperties>
</file>