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9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3FB8E-CFA5-44E6-BEB4-7B5A3728A2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B05731-4180-4CEA-AB43-9E104C9FD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5FD9324-6E0A-4A3E-8991-C7DAA0AF04CA}"/>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5" name="页脚占位符 4">
            <a:extLst>
              <a:ext uri="{FF2B5EF4-FFF2-40B4-BE49-F238E27FC236}">
                <a16:creationId xmlns:a16="http://schemas.microsoft.com/office/drawing/2014/main" id="{7DBDCF9D-A057-4C55-8C10-A9F073ECA0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65B528-CCC9-44F8-8BAF-E178CCF15746}"/>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215546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78C1A-B32C-4D90-8A0A-A0393F05ECA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8355BF-F8B8-498B-9B5D-1A74A83872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696401-E3B8-4999-828A-A2F243E5C298}"/>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5" name="页脚占位符 4">
            <a:extLst>
              <a:ext uri="{FF2B5EF4-FFF2-40B4-BE49-F238E27FC236}">
                <a16:creationId xmlns:a16="http://schemas.microsoft.com/office/drawing/2014/main" id="{CAE5422C-5897-4B0B-89B5-B223AF6E94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2AED82-9608-453D-9BF9-D365E5E94390}"/>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425198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4D2E66-9401-4D7C-AA7A-7EE42BBA6A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38489BE-E1B4-43F2-A391-694D8835D4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904F21-E6D4-4F9B-9281-FE929ED14CEF}"/>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5" name="页脚占位符 4">
            <a:extLst>
              <a:ext uri="{FF2B5EF4-FFF2-40B4-BE49-F238E27FC236}">
                <a16:creationId xmlns:a16="http://schemas.microsoft.com/office/drawing/2014/main" id="{48FE0DB9-80A4-4364-9812-AC8C48AD5F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723FA6-2590-4301-A74F-49401E13181B}"/>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309844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54048-E705-4664-8CFB-FB23843BDF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297D26-74F0-4D50-BEFE-270989D0DF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C44C20-B9FC-4F3A-A561-693AA3A6CC73}"/>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5" name="页脚占位符 4">
            <a:extLst>
              <a:ext uri="{FF2B5EF4-FFF2-40B4-BE49-F238E27FC236}">
                <a16:creationId xmlns:a16="http://schemas.microsoft.com/office/drawing/2014/main" id="{A08BABD8-F836-4C80-9470-7DD0986B5E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EA3F3-8C06-4833-B98D-821846799DE1}"/>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424899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845D-7F18-4444-98D1-03C605EFDF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90B9CA-DD7F-429F-8B2F-261315301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CB48B43-8DE5-4F5B-A6EE-03B4B653D84C}"/>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5" name="页脚占位符 4">
            <a:extLst>
              <a:ext uri="{FF2B5EF4-FFF2-40B4-BE49-F238E27FC236}">
                <a16:creationId xmlns:a16="http://schemas.microsoft.com/office/drawing/2014/main" id="{AB9BD2CA-7F3D-4C26-A842-0D0BD52FA1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9242C4-711E-4B46-A08E-146DF737628B}"/>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39131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631CB-EA87-4C07-ABA7-1FD9E5A557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57CE7F-92B8-4716-BFE2-2634ED29C9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ED1802-757C-4745-A519-2A7A4F26C5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9D34E2B-2FF9-4068-B53D-103ED1A93EAD}"/>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6" name="页脚占位符 5">
            <a:extLst>
              <a:ext uri="{FF2B5EF4-FFF2-40B4-BE49-F238E27FC236}">
                <a16:creationId xmlns:a16="http://schemas.microsoft.com/office/drawing/2014/main" id="{FCDCE279-2130-4914-BD15-0FC7B9DE63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D1D820-B6C8-43F8-96F3-1C67B163D7D6}"/>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402849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0E601-8AC5-44F4-8138-460960509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DB76D4-20EE-4AC7-BAD6-F2BE7C621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5D0C07-FC79-42B8-9241-B02D7B9384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458289-AC29-4600-A99D-E2944808D7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9399C1-17D5-4A6F-8471-3328EA0B70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5638062-B887-4038-AF7C-8974928E8522}"/>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8" name="页脚占位符 7">
            <a:extLst>
              <a:ext uri="{FF2B5EF4-FFF2-40B4-BE49-F238E27FC236}">
                <a16:creationId xmlns:a16="http://schemas.microsoft.com/office/drawing/2014/main" id="{7671CD33-44D6-473D-8A9E-124C9CA62A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EBB737-6A6F-4A31-9EFF-910E85483175}"/>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2026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225C8-44F9-410E-9DA1-792F6B42F6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680022A-F10F-4CFE-9E89-2834041602BD}"/>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4" name="页脚占位符 3">
            <a:extLst>
              <a:ext uri="{FF2B5EF4-FFF2-40B4-BE49-F238E27FC236}">
                <a16:creationId xmlns:a16="http://schemas.microsoft.com/office/drawing/2014/main" id="{469CA2B6-2499-4C8D-9B03-CC8515294D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5EE5BCA-08FF-40BC-AF0C-36024D0815EB}"/>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199449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5B6C95-0813-4552-9342-A8B2E5CFA080}"/>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3" name="页脚占位符 2">
            <a:extLst>
              <a:ext uri="{FF2B5EF4-FFF2-40B4-BE49-F238E27FC236}">
                <a16:creationId xmlns:a16="http://schemas.microsoft.com/office/drawing/2014/main" id="{999D31B1-9C10-423B-BCB1-E5826192E0C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5B91CD-9E0A-4D58-A3FC-0244C55C326F}"/>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273463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5E1E1-D2A9-42C4-A1BD-3ECC419C35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51D7AF-521E-404E-821D-60F923B49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EB57F0-3527-46BB-9F78-99CF81FD1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676445-D927-4D59-8F35-5D8E211A62EA}"/>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6" name="页脚占位符 5">
            <a:extLst>
              <a:ext uri="{FF2B5EF4-FFF2-40B4-BE49-F238E27FC236}">
                <a16:creationId xmlns:a16="http://schemas.microsoft.com/office/drawing/2014/main" id="{ED0D53E0-8A59-4F0E-A924-B7667CAE76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E0ABC2-EF0D-4AAC-9E66-F6065D49C19A}"/>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16032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6B2A-3F33-4A88-83C1-35E439BF2E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09B6BE-F460-48E2-BB90-7EB1DF952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30E280-3D59-4FD7-8B7A-2DBFFAA83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A95848-8FEA-4389-B353-2CC4B51D9899}"/>
              </a:ext>
            </a:extLst>
          </p:cNvPr>
          <p:cNvSpPr>
            <a:spLocks noGrp="1"/>
          </p:cNvSpPr>
          <p:nvPr>
            <p:ph type="dt" sz="half" idx="10"/>
          </p:nvPr>
        </p:nvSpPr>
        <p:spPr/>
        <p:txBody>
          <a:bodyPr/>
          <a:lstStyle/>
          <a:p>
            <a:fld id="{9203D961-6BF1-436E-84E7-590BB1B92180}" type="datetimeFigureOut">
              <a:rPr lang="zh-CN" altLang="en-US" smtClean="0"/>
              <a:t>2021/4/6</a:t>
            </a:fld>
            <a:endParaRPr lang="zh-CN" altLang="en-US"/>
          </a:p>
        </p:txBody>
      </p:sp>
      <p:sp>
        <p:nvSpPr>
          <p:cNvPr id="6" name="页脚占位符 5">
            <a:extLst>
              <a:ext uri="{FF2B5EF4-FFF2-40B4-BE49-F238E27FC236}">
                <a16:creationId xmlns:a16="http://schemas.microsoft.com/office/drawing/2014/main" id="{42E91569-E926-43E2-9177-B267A26003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920326-A2CE-423A-81E5-2708EA11E9F2}"/>
              </a:ext>
            </a:extLst>
          </p:cNvPr>
          <p:cNvSpPr>
            <a:spLocks noGrp="1"/>
          </p:cNvSpPr>
          <p:nvPr>
            <p:ph type="sldNum" sz="quarter" idx="12"/>
          </p:nvPr>
        </p:nvSpPr>
        <p:spPr/>
        <p:txBody>
          <a:body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22384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6CF4A8-4A1D-4948-A024-6C3E0E985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A43769-CAD7-4F6B-B540-A3118B64A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4D8F5F-527F-4637-AF62-6EAE1F1C0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3D961-6BF1-436E-84E7-590BB1B92180}" type="datetimeFigureOut">
              <a:rPr lang="zh-CN" altLang="en-US" smtClean="0"/>
              <a:t>2021/4/6</a:t>
            </a:fld>
            <a:endParaRPr lang="zh-CN" altLang="en-US"/>
          </a:p>
        </p:txBody>
      </p:sp>
      <p:sp>
        <p:nvSpPr>
          <p:cNvPr id="5" name="页脚占位符 4">
            <a:extLst>
              <a:ext uri="{FF2B5EF4-FFF2-40B4-BE49-F238E27FC236}">
                <a16:creationId xmlns:a16="http://schemas.microsoft.com/office/drawing/2014/main" id="{4DB8A4C7-7AC2-4BB0-9942-E773A132B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B823AB-236C-46CC-B820-721442240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F6DE8-2253-4539-A17E-F87EB0D5DCF5}" type="slidenum">
              <a:rPr lang="zh-CN" altLang="en-US" smtClean="0"/>
              <a:t>‹#›</a:t>
            </a:fld>
            <a:endParaRPr lang="zh-CN" altLang="en-US"/>
          </a:p>
        </p:txBody>
      </p:sp>
    </p:spTree>
    <p:extLst>
      <p:ext uri="{BB962C8B-B14F-4D97-AF65-F5344CB8AC3E}">
        <p14:creationId xmlns:p14="http://schemas.microsoft.com/office/powerpoint/2010/main" val="97543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yka_tsuzuki@s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72CA6-8A20-452F-813D-F5718F4B335C}"/>
              </a:ext>
            </a:extLst>
          </p:cNvPr>
          <p:cNvSpPr>
            <a:spLocks noGrp="1"/>
          </p:cNvSpPr>
          <p:nvPr>
            <p:ph type="ctrTitle"/>
          </p:nvPr>
        </p:nvSpPr>
        <p:spPr>
          <a:xfrm>
            <a:off x="1524000" y="739959"/>
            <a:ext cx="9144000" cy="1655763"/>
          </a:xfrm>
        </p:spPr>
        <p:txBody>
          <a:bodyPr>
            <a:normAutofit/>
          </a:bodyPr>
          <a:lstStyle/>
          <a:p>
            <a:r>
              <a:rPr lang="en-US" altLang="zh-CN" sz="5400" b="1" dirty="0">
                <a:solidFill>
                  <a:schemeClr val="tx1"/>
                </a:solidFill>
                <a:latin typeface="Arial" panose="020B0604020202020204" pitchFamily="34" charset="0"/>
                <a:cs typeface="Arial" panose="020B0604020202020204" pitchFamily="34" charset="0"/>
              </a:rPr>
              <a:t>Design of Integrated Micro-robotic Fish</a:t>
            </a:r>
            <a:endParaRPr lang="zh-CN" altLang="en-US" sz="54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B0A58251-3993-4999-B7BA-B02AF3C71037}"/>
              </a:ext>
            </a:extLst>
          </p:cNvPr>
          <p:cNvSpPr>
            <a:spLocks noGrp="1"/>
          </p:cNvSpPr>
          <p:nvPr>
            <p:ph type="subTitle" idx="1"/>
          </p:nvPr>
        </p:nvSpPr>
        <p:spPr>
          <a:xfrm>
            <a:off x="1524000" y="3972815"/>
            <a:ext cx="9144000" cy="1655762"/>
          </a:xfrm>
        </p:spPr>
        <p:txBody>
          <a:bodyPr/>
          <a:lstStyle/>
          <a:p>
            <a:r>
              <a:rPr lang="en-US" altLang="zh-CN" dirty="0">
                <a:latin typeface="JetBrainsMono Nerd Font" pitchFamily="2" charset="0"/>
              </a:rPr>
              <a:t>Yihua Liu</a:t>
            </a:r>
            <a:endParaRPr lang="zh-CN" altLang="en-US" dirty="0">
              <a:latin typeface="JetBrainsMono Nerd Font" pitchFamily="2" charset="0"/>
            </a:endParaRPr>
          </a:p>
          <a:p>
            <a:r>
              <a:rPr lang="en-US" altLang="zh-CN" dirty="0">
                <a:latin typeface="JetBrainsMono Nerd Font" pitchFamily="2" charset="0"/>
                <a:hlinkClick r:id="rId2"/>
              </a:rPr>
              <a:t>ayka_tsuzuki@sjtu.edu.cn</a:t>
            </a:r>
            <a:endParaRPr lang="zh-CN" altLang="en-US" dirty="0">
              <a:latin typeface="JetBrainsMono Nerd Font" pitchFamily="2" charset="0"/>
            </a:endParaRPr>
          </a:p>
          <a:p>
            <a:r>
              <a:rPr lang="en-US" altLang="zh-CN" dirty="0">
                <a:latin typeface="JetBrainsMono Nerd Font" pitchFamily="2" charset="0"/>
              </a:rPr>
              <a:t>April 6, 2021</a:t>
            </a:r>
            <a:endParaRPr lang="zh-CN" altLang="en-US" dirty="0">
              <a:latin typeface="JetBrainsMono Nerd Font" pitchFamily="2" charset="0"/>
            </a:endParaRPr>
          </a:p>
        </p:txBody>
      </p:sp>
      <p:sp>
        <p:nvSpPr>
          <p:cNvPr id="4" name="文本框 3">
            <a:extLst>
              <a:ext uri="{FF2B5EF4-FFF2-40B4-BE49-F238E27FC236}">
                <a16:creationId xmlns:a16="http://schemas.microsoft.com/office/drawing/2014/main" id="{4EA5D7C9-2EFA-468F-8ECC-EA898256C3A0}"/>
              </a:ext>
            </a:extLst>
          </p:cNvPr>
          <p:cNvSpPr txBox="1"/>
          <p:nvPr/>
        </p:nvSpPr>
        <p:spPr>
          <a:xfrm>
            <a:off x="7819053" y="3023118"/>
            <a:ext cx="2504212"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Presentation 7</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49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88132-2B68-4E27-8C13-7841D682C886}"/>
              </a:ext>
            </a:extLst>
          </p:cNvPr>
          <p:cNvSpPr>
            <a:spLocks noGrp="1"/>
          </p:cNvSpPr>
          <p:nvPr>
            <p:ph type="title"/>
          </p:nvPr>
        </p:nvSpPr>
        <p:spPr>
          <a:xfrm>
            <a:off x="838200" y="365126"/>
            <a:ext cx="8697686" cy="595928"/>
          </a:xfrm>
        </p:spPr>
        <p:txBody>
          <a:bodyPr>
            <a:normAutofit fontScale="90000"/>
          </a:bodyPr>
          <a:lstStyle/>
          <a:p>
            <a:r>
              <a:rPr lang="en-US" altLang="zh-CN" dirty="0"/>
              <a:t>Deformed mesh and geometry</a:t>
            </a:r>
            <a:endParaRPr lang="zh-CN" altLang="en-US" dirty="0"/>
          </a:p>
        </p:txBody>
      </p:sp>
      <p:pic>
        <p:nvPicPr>
          <p:cNvPr id="4" name="图片 3">
            <a:extLst>
              <a:ext uri="{FF2B5EF4-FFF2-40B4-BE49-F238E27FC236}">
                <a16:creationId xmlns:a16="http://schemas.microsoft.com/office/drawing/2014/main" id="{FC400101-3247-41C8-987C-4DEFC907F5E6}"/>
              </a:ext>
            </a:extLst>
          </p:cNvPr>
          <p:cNvPicPr>
            <a:picLocks noChangeAspect="1"/>
          </p:cNvPicPr>
          <p:nvPr/>
        </p:nvPicPr>
        <p:blipFill>
          <a:blip r:embed="rId2"/>
          <a:stretch>
            <a:fillRect/>
          </a:stretch>
        </p:blipFill>
        <p:spPr>
          <a:xfrm>
            <a:off x="1697379" y="961054"/>
            <a:ext cx="8797242" cy="5887043"/>
          </a:xfrm>
          <a:prstGeom prst="rect">
            <a:avLst/>
          </a:prstGeom>
        </p:spPr>
      </p:pic>
    </p:spTree>
    <p:extLst>
      <p:ext uri="{BB962C8B-B14F-4D97-AF65-F5344CB8AC3E}">
        <p14:creationId xmlns:p14="http://schemas.microsoft.com/office/powerpoint/2010/main" val="298467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684FC-C259-44D0-8BA3-55D8B363E0E3}"/>
              </a:ext>
            </a:extLst>
          </p:cNvPr>
          <p:cNvSpPr>
            <a:spLocks noGrp="1"/>
          </p:cNvSpPr>
          <p:nvPr>
            <p:ph type="title"/>
          </p:nvPr>
        </p:nvSpPr>
        <p:spPr>
          <a:xfrm>
            <a:off x="838201" y="365125"/>
            <a:ext cx="10993016" cy="586597"/>
          </a:xfrm>
        </p:spPr>
        <p:txBody>
          <a:bodyPr>
            <a:normAutofit fontScale="90000"/>
          </a:bodyPr>
          <a:lstStyle/>
          <a:p>
            <a:r>
              <a:rPr lang="en-US" altLang="zh-CN" dirty="0"/>
              <a:t>Giving a very large channel height H=1000[</a:t>
            </a:r>
            <a:r>
              <a:rPr lang="en-US" altLang="zh-CN" dirty="0" err="1"/>
              <a:t>μm</a:t>
            </a:r>
            <a:r>
              <a:rPr lang="en-US" altLang="zh-CN" dirty="0"/>
              <a:t>]</a:t>
            </a:r>
            <a:endParaRPr lang="zh-CN" altLang="en-US" dirty="0"/>
          </a:p>
        </p:txBody>
      </p:sp>
      <p:pic>
        <p:nvPicPr>
          <p:cNvPr id="4" name="图片 3">
            <a:extLst>
              <a:ext uri="{FF2B5EF4-FFF2-40B4-BE49-F238E27FC236}">
                <a16:creationId xmlns:a16="http://schemas.microsoft.com/office/drawing/2014/main" id="{D4EFD2A4-D20C-48A7-B5A4-8EF69B8E7F64}"/>
              </a:ext>
            </a:extLst>
          </p:cNvPr>
          <p:cNvPicPr>
            <a:picLocks noChangeAspect="1"/>
          </p:cNvPicPr>
          <p:nvPr/>
        </p:nvPicPr>
        <p:blipFill>
          <a:blip r:embed="rId2"/>
          <a:stretch>
            <a:fillRect/>
          </a:stretch>
        </p:blipFill>
        <p:spPr>
          <a:xfrm>
            <a:off x="1902652" y="1124392"/>
            <a:ext cx="8386695" cy="5612309"/>
          </a:xfrm>
          <a:prstGeom prst="rect">
            <a:avLst/>
          </a:prstGeom>
        </p:spPr>
      </p:pic>
    </p:spTree>
    <p:extLst>
      <p:ext uri="{BB962C8B-B14F-4D97-AF65-F5344CB8AC3E}">
        <p14:creationId xmlns:p14="http://schemas.microsoft.com/office/powerpoint/2010/main" val="16633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FBB5840-F61A-441B-A046-67A1C5E4E9C1}"/>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365413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CC1DE59-E29A-4469-85F5-AA712FAB54B6}"/>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32842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F41270-16F8-4411-BCE6-F85BD1DF406A}"/>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298249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F53AAD-3F52-40D7-8717-939E9EA5F555}"/>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400623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AD4BA0-6A21-4680-9A41-06DB37748B00}"/>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82984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83452-2E18-40EA-8C8C-BB32764E2A96}"/>
              </a:ext>
            </a:extLst>
          </p:cNvPr>
          <p:cNvSpPr>
            <a:spLocks noGrp="1"/>
          </p:cNvSpPr>
          <p:nvPr>
            <p:ph type="title"/>
          </p:nvPr>
        </p:nvSpPr>
        <p:spPr>
          <a:xfrm>
            <a:off x="838200" y="365125"/>
            <a:ext cx="4358951" cy="586597"/>
          </a:xfrm>
        </p:spPr>
        <p:txBody>
          <a:bodyPr>
            <a:normAutofit fontScale="90000"/>
          </a:bodyPr>
          <a:lstStyle/>
          <a:p>
            <a:r>
              <a:rPr lang="en-US" altLang="zh-CN" dirty="0"/>
              <a:t>Put in the middle</a:t>
            </a:r>
            <a:endParaRPr lang="zh-CN" altLang="en-US" dirty="0"/>
          </a:p>
        </p:txBody>
      </p:sp>
      <p:pic>
        <p:nvPicPr>
          <p:cNvPr id="4" name="图片 3">
            <a:extLst>
              <a:ext uri="{FF2B5EF4-FFF2-40B4-BE49-F238E27FC236}">
                <a16:creationId xmlns:a16="http://schemas.microsoft.com/office/drawing/2014/main" id="{036D3ACB-C462-413A-9904-5AEC37117BA5}"/>
              </a:ext>
            </a:extLst>
          </p:cNvPr>
          <p:cNvPicPr>
            <a:picLocks noChangeAspect="1"/>
          </p:cNvPicPr>
          <p:nvPr/>
        </p:nvPicPr>
        <p:blipFill>
          <a:blip r:embed="rId2"/>
          <a:stretch>
            <a:fillRect/>
          </a:stretch>
        </p:blipFill>
        <p:spPr>
          <a:xfrm>
            <a:off x="1684423" y="951722"/>
            <a:ext cx="8823154" cy="5874676"/>
          </a:xfrm>
          <a:prstGeom prst="rect">
            <a:avLst/>
          </a:prstGeom>
        </p:spPr>
      </p:pic>
    </p:spTree>
    <p:extLst>
      <p:ext uri="{BB962C8B-B14F-4D97-AF65-F5344CB8AC3E}">
        <p14:creationId xmlns:p14="http://schemas.microsoft.com/office/powerpoint/2010/main" val="2610204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E0FDFEE-3803-4BD3-AF70-CE18CDEF657E}"/>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234118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B5B6D4-C5A1-4B63-AF1B-AAB641919C07}"/>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36859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29D27-183F-41C5-925F-51F170B00F52}"/>
              </a:ext>
            </a:extLst>
          </p:cNvPr>
          <p:cNvSpPr>
            <a:spLocks noGrp="1"/>
          </p:cNvSpPr>
          <p:nvPr>
            <p:ph type="title"/>
          </p:nvPr>
        </p:nvSpPr>
        <p:spPr/>
        <p:txBody>
          <a:bodyPr/>
          <a:lstStyle/>
          <a:p>
            <a:r>
              <a:rPr lang="en-US" altLang="zh-CN"/>
              <a:t>Improvement of COMSOL Model</a:t>
            </a:r>
            <a:endParaRPr lang="zh-CN" altLang="en-US" dirty="0"/>
          </a:p>
        </p:txBody>
      </p:sp>
      <p:sp>
        <p:nvSpPr>
          <p:cNvPr id="3" name="内容占位符 2">
            <a:extLst>
              <a:ext uri="{FF2B5EF4-FFF2-40B4-BE49-F238E27FC236}">
                <a16:creationId xmlns:a16="http://schemas.microsoft.com/office/drawing/2014/main" id="{0D7994FB-96D3-40CE-ACC7-B894E196475E}"/>
              </a:ext>
            </a:extLst>
          </p:cNvPr>
          <p:cNvSpPr>
            <a:spLocks noGrp="1"/>
          </p:cNvSpPr>
          <p:nvPr>
            <p:ph idx="1"/>
          </p:nvPr>
        </p:nvSpPr>
        <p:spPr/>
        <p:txBody>
          <a:bodyPr/>
          <a:lstStyle/>
          <a:p>
            <a:pPr marL="514350" indent="-514350">
              <a:buFont typeface="+mj-lt"/>
              <a:buAutoNum type="arabicPeriod"/>
            </a:pPr>
            <a:r>
              <a:rPr lang="en-US" altLang="zh-CN" dirty="0"/>
              <a:t>von Mises stress (or equivalent tensile stress) is determined by the maximum distortion criterion (also von Mises yield criterion). It is a scalar value of stress that can be computed from the Cauchy stress tensor. It is used to predict yielding of materials under complex loading from the results of uniaxial tensile tests.</a:t>
            </a:r>
          </a:p>
          <a:p>
            <a:pPr marL="514350" indent="-514350">
              <a:buFont typeface="+mj-lt"/>
              <a:buAutoNum type="arabicPeriod"/>
            </a:pPr>
            <a:r>
              <a:rPr lang="en-US" altLang="zh-CN" dirty="0"/>
              <a:t>Principal stresses are the three stresses normal to these principal planes (no normal shear stresses).</a:t>
            </a:r>
          </a:p>
          <a:p>
            <a:pPr marL="514350" indent="-514350">
              <a:buFont typeface="+mj-lt"/>
              <a:buAutoNum type="arabicPeriod"/>
            </a:pPr>
            <a:r>
              <a:rPr lang="en-US" altLang="zh-CN" dirty="0"/>
              <a:t>The maximal stress (in value) of the principal stresses is called the first principal stress.</a:t>
            </a:r>
            <a:endParaRPr lang="zh-CN" altLang="en-US" dirty="0"/>
          </a:p>
        </p:txBody>
      </p:sp>
    </p:spTree>
    <p:extLst>
      <p:ext uri="{BB962C8B-B14F-4D97-AF65-F5344CB8AC3E}">
        <p14:creationId xmlns:p14="http://schemas.microsoft.com/office/powerpoint/2010/main" val="219748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2CC9EC9-9590-4354-8265-C9548CAF9398}"/>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2461955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E99F2D-99E0-48B2-AE0B-C1F399826AA8}"/>
              </a:ext>
            </a:extLst>
          </p:cNvPr>
          <p:cNvPicPr>
            <a:picLocks noChangeAspect="1"/>
          </p:cNvPicPr>
          <p:nvPr/>
        </p:nvPicPr>
        <p:blipFill>
          <a:blip r:embed="rId2"/>
          <a:stretch>
            <a:fillRect/>
          </a:stretch>
        </p:blipFill>
        <p:spPr>
          <a:xfrm>
            <a:off x="945997" y="0"/>
            <a:ext cx="10300005" cy="6858000"/>
          </a:xfrm>
          <a:prstGeom prst="rect">
            <a:avLst/>
          </a:prstGeom>
        </p:spPr>
      </p:pic>
    </p:spTree>
    <p:extLst>
      <p:ext uri="{BB962C8B-B14F-4D97-AF65-F5344CB8AC3E}">
        <p14:creationId xmlns:p14="http://schemas.microsoft.com/office/powerpoint/2010/main" val="2868064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C408D-B1B5-4EEE-80BB-F6518CC33683}"/>
              </a:ext>
            </a:extLst>
          </p:cNvPr>
          <p:cNvSpPr>
            <a:spLocks noGrp="1"/>
          </p:cNvSpPr>
          <p:nvPr>
            <p:ph type="title"/>
          </p:nvPr>
        </p:nvSpPr>
        <p:spPr>
          <a:xfrm>
            <a:off x="838200" y="365125"/>
            <a:ext cx="8893629" cy="698565"/>
          </a:xfrm>
        </p:spPr>
        <p:txBody>
          <a:bodyPr/>
          <a:lstStyle/>
          <a:p>
            <a:r>
              <a:rPr lang="en-US" altLang="zh-CN" dirty="0"/>
              <a:t>Question: the pressure is not uniform</a:t>
            </a:r>
            <a:endParaRPr lang="zh-CN" altLang="en-US" dirty="0"/>
          </a:p>
        </p:txBody>
      </p:sp>
      <p:sp>
        <p:nvSpPr>
          <p:cNvPr id="3" name="内容占位符 2">
            <a:extLst>
              <a:ext uri="{FF2B5EF4-FFF2-40B4-BE49-F238E27FC236}">
                <a16:creationId xmlns:a16="http://schemas.microsoft.com/office/drawing/2014/main" id="{885FF32A-A8D1-4781-B42F-F0F174DED95F}"/>
              </a:ext>
            </a:extLst>
          </p:cNvPr>
          <p:cNvSpPr>
            <a:spLocks noGrp="1"/>
          </p:cNvSpPr>
          <p:nvPr>
            <p:ph idx="1"/>
          </p:nvPr>
        </p:nvSpPr>
        <p:spPr>
          <a:xfrm>
            <a:off x="838200" y="1349764"/>
            <a:ext cx="10515600" cy="4370516"/>
          </a:xfrm>
        </p:spPr>
        <p:txBody>
          <a:bodyPr>
            <a:normAutofit/>
          </a:bodyPr>
          <a:lstStyle/>
          <a:p>
            <a:pPr marL="0" indent="0">
              <a:buNone/>
            </a:pPr>
            <a:r>
              <a:rPr lang="en-US" altLang="zh-CN" dirty="0"/>
              <a:t>Reason: The Inlet boundary condition of the laminar flow is set to be “Velocity”, and the velocity is set to “Normal inflow velocity” U0=U=0.004[mm/s]. Considering the viscosity, the pressure cannot be uniform.</a:t>
            </a:r>
          </a:p>
          <a:p>
            <a:pPr marL="0" indent="0">
              <a:buNone/>
            </a:pPr>
            <a:endParaRPr lang="en-US" altLang="zh-CN" dirty="0"/>
          </a:p>
          <a:p>
            <a:pPr marL="0" indent="0">
              <a:buNone/>
            </a:pPr>
            <a:r>
              <a:rPr lang="en-US" altLang="zh-CN" dirty="0"/>
              <a:t>However, we can define the normal flow velocity by</a:t>
            </a:r>
          </a:p>
          <a:p>
            <a:pPr marL="0" indent="0">
              <a:buNone/>
            </a:pPr>
            <a:r>
              <a:rPr lang="en-US" altLang="zh-CN" dirty="0"/>
              <a:t>U0=</a:t>
            </a:r>
            <a:r>
              <a:rPr lang="es-ES" altLang="zh-CN"/>
              <a:t>u_mean*6*(H-Y)*Y/H^2 m/s,</a:t>
            </a:r>
            <a:br>
              <a:rPr lang="es-ES" altLang="zh-CN"/>
            </a:br>
            <a:r>
              <a:rPr lang="es-ES" altLang="zh-CN"/>
              <a:t>where u_mean=U is the Inlet mean velocity, H is the channel height, Y is the y-coordinate.</a:t>
            </a:r>
            <a:endParaRPr lang="zh-CN" altLang="en-US" dirty="0"/>
          </a:p>
        </p:txBody>
      </p:sp>
      <p:sp>
        <p:nvSpPr>
          <p:cNvPr id="4" name="标题 1">
            <a:extLst>
              <a:ext uri="{FF2B5EF4-FFF2-40B4-BE49-F238E27FC236}">
                <a16:creationId xmlns:a16="http://schemas.microsoft.com/office/drawing/2014/main" id="{61AC5F93-905E-4DA7-B495-2393E6E704C5}"/>
              </a:ext>
            </a:extLst>
          </p:cNvPr>
          <p:cNvSpPr txBox="1">
            <a:spLocks/>
          </p:cNvSpPr>
          <p:nvPr/>
        </p:nvSpPr>
        <p:spPr>
          <a:xfrm>
            <a:off x="757334" y="5720280"/>
            <a:ext cx="10515600" cy="6985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t>Question: the stress when the solid in the middle is not symmetric</a:t>
            </a:r>
            <a:endParaRPr lang="zh-CN" altLang="en-US" sz="2800" dirty="0"/>
          </a:p>
        </p:txBody>
      </p:sp>
    </p:spTree>
    <p:extLst>
      <p:ext uri="{BB962C8B-B14F-4D97-AF65-F5344CB8AC3E}">
        <p14:creationId xmlns:p14="http://schemas.microsoft.com/office/powerpoint/2010/main" val="301256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B6162D-43C0-402C-A013-4295BFB3B78F}"/>
              </a:ext>
            </a:extLst>
          </p:cNvPr>
          <p:cNvSpPr>
            <a:spLocks noGrp="1"/>
          </p:cNvSpPr>
          <p:nvPr>
            <p:ph idx="1"/>
          </p:nvPr>
        </p:nvSpPr>
        <p:spPr>
          <a:xfrm>
            <a:off x="838200" y="939216"/>
            <a:ext cx="10515600" cy="1216155"/>
          </a:xfrm>
        </p:spPr>
        <p:txBody>
          <a:bodyPr>
            <a:normAutofit lnSpcReduction="10000"/>
          </a:bodyPr>
          <a:lstStyle/>
          <a:p>
            <a:pPr marL="0" indent="0">
              <a:buNone/>
            </a:pPr>
            <a:r>
              <a:rPr lang="en-US" altLang="zh-CN" dirty="0"/>
              <a:t>The reason that though the solid is applied with considerable load but not moving because our definitions of moving mesh does not include it:</a:t>
            </a:r>
            <a:endParaRPr lang="zh-CN" altLang="en-US" dirty="0"/>
          </a:p>
        </p:txBody>
      </p:sp>
      <p:pic>
        <p:nvPicPr>
          <p:cNvPr id="4" name="图片 3">
            <a:extLst>
              <a:ext uri="{FF2B5EF4-FFF2-40B4-BE49-F238E27FC236}">
                <a16:creationId xmlns:a16="http://schemas.microsoft.com/office/drawing/2014/main" id="{7B6A3D77-DA56-43AA-BCD1-B30CE6D25A9D}"/>
              </a:ext>
            </a:extLst>
          </p:cNvPr>
          <p:cNvPicPr>
            <a:picLocks noChangeAspect="1"/>
          </p:cNvPicPr>
          <p:nvPr/>
        </p:nvPicPr>
        <p:blipFill>
          <a:blip r:embed="rId2"/>
          <a:stretch>
            <a:fillRect/>
          </a:stretch>
        </p:blipFill>
        <p:spPr>
          <a:xfrm>
            <a:off x="575388" y="3244694"/>
            <a:ext cx="5426811" cy="3613306"/>
          </a:xfrm>
          <a:prstGeom prst="rect">
            <a:avLst/>
          </a:prstGeom>
        </p:spPr>
      </p:pic>
      <p:sp>
        <p:nvSpPr>
          <p:cNvPr id="5" name="文本框 4">
            <a:extLst>
              <a:ext uri="{FF2B5EF4-FFF2-40B4-BE49-F238E27FC236}">
                <a16:creationId xmlns:a16="http://schemas.microsoft.com/office/drawing/2014/main" id="{A00A2062-3EA5-4BDC-9878-53F273C2B200}"/>
              </a:ext>
            </a:extLst>
          </p:cNvPr>
          <p:cNvSpPr txBox="1"/>
          <p:nvPr/>
        </p:nvSpPr>
        <p:spPr>
          <a:xfrm>
            <a:off x="1110343" y="2612571"/>
            <a:ext cx="3429144" cy="523220"/>
          </a:xfrm>
          <a:prstGeom prst="rect">
            <a:avLst/>
          </a:prstGeom>
          <a:noFill/>
        </p:spPr>
        <p:txBody>
          <a:bodyPr wrap="none" rtlCol="0">
            <a:spAutoFit/>
          </a:bodyPr>
          <a:lstStyle/>
          <a:p>
            <a:r>
              <a:rPr lang="en-US" altLang="zh-CN" sz="2800" dirty="0"/>
              <a:t>Deforming Domain 1</a:t>
            </a:r>
            <a:endParaRPr lang="zh-CN" altLang="en-US" sz="2800" dirty="0"/>
          </a:p>
        </p:txBody>
      </p:sp>
      <p:pic>
        <p:nvPicPr>
          <p:cNvPr id="6" name="图片 5">
            <a:extLst>
              <a:ext uri="{FF2B5EF4-FFF2-40B4-BE49-F238E27FC236}">
                <a16:creationId xmlns:a16="http://schemas.microsoft.com/office/drawing/2014/main" id="{035443C5-7C97-4A2C-AAC9-103A2017B91E}"/>
              </a:ext>
            </a:extLst>
          </p:cNvPr>
          <p:cNvPicPr>
            <a:picLocks noChangeAspect="1"/>
          </p:cNvPicPr>
          <p:nvPr/>
        </p:nvPicPr>
        <p:blipFill>
          <a:blip r:embed="rId3"/>
          <a:stretch>
            <a:fillRect/>
          </a:stretch>
        </p:blipFill>
        <p:spPr>
          <a:xfrm>
            <a:off x="6189801" y="3244694"/>
            <a:ext cx="5426811" cy="3613306"/>
          </a:xfrm>
          <a:prstGeom prst="rect">
            <a:avLst/>
          </a:prstGeom>
        </p:spPr>
      </p:pic>
      <p:sp>
        <p:nvSpPr>
          <p:cNvPr id="7" name="文本框 6">
            <a:extLst>
              <a:ext uri="{FF2B5EF4-FFF2-40B4-BE49-F238E27FC236}">
                <a16:creationId xmlns:a16="http://schemas.microsoft.com/office/drawing/2014/main" id="{7EDAA99E-2303-4326-A953-8BD0692FB0B1}"/>
              </a:ext>
            </a:extLst>
          </p:cNvPr>
          <p:cNvSpPr txBox="1"/>
          <p:nvPr/>
        </p:nvSpPr>
        <p:spPr>
          <a:xfrm>
            <a:off x="6431902" y="2666196"/>
            <a:ext cx="2847254" cy="523220"/>
          </a:xfrm>
          <a:prstGeom prst="rect">
            <a:avLst/>
          </a:prstGeom>
          <a:noFill/>
        </p:spPr>
        <p:txBody>
          <a:bodyPr wrap="none" rtlCol="0">
            <a:spAutoFit/>
          </a:bodyPr>
          <a:lstStyle/>
          <a:p>
            <a:r>
              <a:rPr lang="en-US" altLang="zh-CN" sz="2800" dirty="0"/>
              <a:t>Fixed Boundary 1</a:t>
            </a:r>
            <a:endParaRPr lang="zh-CN" altLang="en-US" sz="2800" dirty="0"/>
          </a:p>
        </p:txBody>
      </p:sp>
    </p:spTree>
    <p:extLst>
      <p:ext uri="{BB962C8B-B14F-4D97-AF65-F5344CB8AC3E}">
        <p14:creationId xmlns:p14="http://schemas.microsoft.com/office/powerpoint/2010/main" val="86816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A998E4-F997-459B-973D-B63C38C22E98}"/>
              </a:ext>
            </a:extLst>
          </p:cNvPr>
          <p:cNvSpPr txBox="1"/>
          <p:nvPr/>
        </p:nvSpPr>
        <p:spPr>
          <a:xfrm>
            <a:off x="5182929" y="3105834"/>
            <a:ext cx="1826141" cy="646331"/>
          </a:xfrm>
          <a:prstGeom prst="rect">
            <a:avLst/>
          </a:prstGeom>
          <a:noFill/>
        </p:spPr>
        <p:txBody>
          <a:bodyPr wrap="none" rtlCol="0">
            <a:spAutoFit/>
          </a:bodyPr>
          <a:lstStyle/>
          <a:p>
            <a:r>
              <a:rPr lang="en-US" altLang="zh-CN" sz="3600" dirty="0">
                <a:latin typeface="Arial" panose="020B0604020202020204" pitchFamily="34" charset="0"/>
                <a:cs typeface="Arial" panose="020B0604020202020204" pitchFamily="34" charset="0"/>
              </a:rPr>
              <a:t>Thanks!</a:t>
            </a:r>
            <a:endParaRPr lang="zh-CN"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269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6658D-3A10-430E-BD08-98D57B118C16}"/>
              </a:ext>
            </a:extLst>
          </p:cNvPr>
          <p:cNvSpPr>
            <a:spLocks noGrp="1"/>
          </p:cNvSpPr>
          <p:nvPr>
            <p:ph type="title"/>
          </p:nvPr>
        </p:nvSpPr>
        <p:spPr/>
        <p:txBody>
          <a:bodyPr/>
          <a:lstStyle/>
          <a:p>
            <a:r>
              <a:rPr lang="en-US" altLang="zh-CN" dirty="0"/>
              <a:t>Theoretical assumption</a:t>
            </a:r>
            <a:endParaRPr lang="zh-CN" altLang="en-US" dirty="0"/>
          </a:p>
        </p:txBody>
      </p:sp>
      <p:sp>
        <p:nvSpPr>
          <p:cNvPr id="3" name="内容占位符 2">
            <a:extLst>
              <a:ext uri="{FF2B5EF4-FFF2-40B4-BE49-F238E27FC236}">
                <a16:creationId xmlns:a16="http://schemas.microsoft.com/office/drawing/2014/main" id="{F1C71401-EBC5-49D2-AD30-43A5F24322E1}"/>
              </a:ext>
            </a:extLst>
          </p:cNvPr>
          <p:cNvSpPr>
            <a:spLocks noGrp="1"/>
          </p:cNvSpPr>
          <p:nvPr>
            <p:ph idx="1"/>
          </p:nvPr>
        </p:nvSpPr>
        <p:spPr/>
        <p:txBody>
          <a:bodyPr/>
          <a:lstStyle/>
          <a:p>
            <a:r>
              <a:rPr lang="en-US" altLang="zh-CN" dirty="0"/>
              <a:t>The force of fluid flow on a solid object in the flow consists of the pressure of the fluid flow (normal stress) and the viscous resistance in the direction of the velocity of the fluid flow on the fluid-solid interface (shear stress). Both of them are surface force. Here we ignore the body force: gravity.</a:t>
            </a:r>
          </a:p>
          <a:p>
            <a:r>
              <a:rPr lang="en-US" altLang="zh-CN" dirty="0"/>
              <a:t>The stress of the solid can be equivalent to the resultant force of fluid flow on the solid.</a:t>
            </a:r>
            <a:endParaRPr lang="zh-CN" altLang="en-US" dirty="0"/>
          </a:p>
        </p:txBody>
      </p:sp>
    </p:spTree>
    <p:extLst>
      <p:ext uri="{BB962C8B-B14F-4D97-AF65-F5344CB8AC3E}">
        <p14:creationId xmlns:p14="http://schemas.microsoft.com/office/powerpoint/2010/main" val="401009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08AA95-74E8-4E93-B30E-6528E98E3D83}"/>
              </a:ext>
            </a:extLst>
          </p:cNvPr>
          <p:cNvSpPr>
            <a:spLocks noGrp="1"/>
          </p:cNvSpPr>
          <p:nvPr>
            <p:ph idx="1"/>
          </p:nvPr>
        </p:nvSpPr>
        <p:spPr>
          <a:xfrm>
            <a:off x="838200" y="457200"/>
            <a:ext cx="10515600" cy="5719763"/>
          </a:xfrm>
        </p:spPr>
        <p:txBody>
          <a:bodyPr/>
          <a:lstStyle/>
          <a:p>
            <a:pPr marL="0" indent="0">
              <a:buNone/>
            </a:pPr>
            <a:r>
              <a:rPr lang="en-US" altLang="zh-CN" dirty="0"/>
              <a:t>Therefore, we would like to find the stress in Model -&gt; Component 1 (comp1) -&gt; Solid Mechanics -&gt; Stress -&gt; Stress tensor (spatial frame) – N/m^2 -&gt; </a:t>
            </a:r>
            <a:r>
              <a:rPr lang="en-US" altLang="zh-CN" dirty="0" err="1"/>
              <a:t>solid.sx</a:t>
            </a:r>
            <a:r>
              <a:rPr lang="en-US" altLang="zh-CN" dirty="0"/>
              <a:t> – Stress tensor, x component.</a:t>
            </a:r>
          </a:p>
          <a:p>
            <a:pPr marL="0" indent="0">
              <a:buNone/>
            </a:pPr>
            <a:r>
              <a:rPr lang="en-US" altLang="zh-CN" dirty="0"/>
              <a:t>(Here we don’t need to use local coordinate system)</a:t>
            </a:r>
            <a:endParaRPr lang="zh-CN" altLang="en-US" dirty="0"/>
          </a:p>
        </p:txBody>
      </p:sp>
      <p:pic>
        <p:nvPicPr>
          <p:cNvPr id="4" name="图片 3">
            <a:extLst>
              <a:ext uri="{FF2B5EF4-FFF2-40B4-BE49-F238E27FC236}">
                <a16:creationId xmlns:a16="http://schemas.microsoft.com/office/drawing/2014/main" id="{6782D268-E487-457A-8063-F63CAB343332}"/>
              </a:ext>
            </a:extLst>
          </p:cNvPr>
          <p:cNvPicPr>
            <a:picLocks noChangeAspect="1"/>
          </p:cNvPicPr>
          <p:nvPr/>
        </p:nvPicPr>
        <p:blipFill>
          <a:blip r:embed="rId2"/>
          <a:stretch>
            <a:fillRect/>
          </a:stretch>
        </p:blipFill>
        <p:spPr>
          <a:xfrm>
            <a:off x="2965184" y="2285210"/>
            <a:ext cx="6261632" cy="4190234"/>
          </a:xfrm>
          <a:prstGeom prst="rect">
            <a:avLst/>
          </a:prstGeom>
        </p:spPr>
      </p:pic>
    </p:spTree>
    <p:extLst>
      <p:ext uri="{BB962C8B-B14F-4D97-AF65-F5344CB8AC3E}">
        <p14:creationId xmlns:p14="http://schemas.microsoft.com/office/powerpoint/2010/main" val="399036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996EB8-800C-4D2B-9E4C-766A7AB74392}"/>
              </a:ext>
            </a:extLst>
          </p:cNvPr>
          <p:cNvSpPr>
            <a:spLocks noGrp="1"/>
          </p:cNvSpPr>
          <p:nvPr>
            <p:ph idx="1"/>
          </p:nvPr>
        </p:nvSpPr>
        <p:spPr>
          <a:xfrm>
            <a:off x="838200" y="345233"/>
            <a:ext cx="10515600" cy="5831730"/>
          </a:xfrm>
        </p:spPr>
        <p:txBody>
          <a:bodyPr/>
          <a:lstStyle/>
          <a:p>
            <a:pPr marL="0" indent="0">
              <a:buNone/>
            </a:pPr>
            <a:r>
              <a:rPr lang="en-US" altLang="zh-CN" dirty="0"/>
              <a:t>Using Derived Values: Line Integration 1 with Selection 4 and Expression </a:t>
            </a:r>
            <a:r>
              <a:rPr lang="en-US" altLang="zh-CN" dirty="0" err="1"/>
              <a:t>solid.sx</a:t>
            </a:r>
            <a:r>
              <a:rPr lang="en-US" altLang="zh-CN" dirty="0"/>
              <a:t>:</a:t>
            </a:r>
            <a:endParaRPr lang="zh-CN" altLang="en-US" dirty="0"/>
          </a:p>
        </p:txBody>
      </p:sp>
      <p:pic>
        <p:nvPicPr>
          <p:cNvPr id="4" name="图片 3">
            <a:extLst>
              <a:ext uri="{FF2B5EF4-FFF2-40B4-BE49-F238E27FC236}">
                <a16:creationId xmlns:a16="http://schemas.microsoft.com/office/drawing/2014/main" id="{35B22FB8-E31F-4D02-9E30-7CE4CD21DADE}"/>
              </a:ext>
            </a:extLst>
          </p:cNvPr>
          <p:cNvPicPr>
            <a:picLocks noChangeAspect="1"/>
          </p:cNvPicPr>
          <p:nvPr/>
        </p:nvPicPr>
        <p:blipFill>
          <a:blip r:embed="rId2"/>
          <a:stretch>
            <a:fillRect/>
          </a:stretch>
        </p:blipFill>
        <p:spPr>
          <a:xfrm>
            <a:off x="2319449" y="1523606"/>
            <a:ext cx="7553102" cy="5054475"/>
          </a:xfrm>
          <a:prstGeom prst="rect">
            <a:avLst/>
          </a:prstGeom>
        </p:spPr>
      </p:pic>
    </p:spTree>
    <p:extLst>
      <p:ext uri="{BB962C8B-B14F-4D97-AF65-F5344CB8AC3E}">
        <p14:creationId xmlns:p14="http://schemas.microsoft.com/office/powerpoint/2010/main" val="113421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584110-47EC-4C7E-A487-9B41F76AFE3D}"/>
              </a:ext>
            </a:extLst>
          </p:cNvPr>
          <p:cNvSpPr>
            <a:spLocks noGrp="1"/>
          </p:cNvSpPr>
          <p:nvPr>
            <p:ph idx="1"/>
          </p:nvPr>
        </p:nvSpPr>
        <p:spPr>
          <a:xfrm>
            <a:off x="838200" y="550506"/>
            <a:ext cx="10515600" cy="5626457"/>
          </a:xfrm>
        </p:spPr>
        <p:txBody>
          <a:bodyPr/>
          <a:lstStyle/>
          <a:p>
            <a:pPr marL="0" indent="0">
              <a:buNone/>
            </a:pPr>
            <a:r>
              <a:rPr lang="en-US" altLang="zh-CN" dirty="0"/>
              <a:t>Export the Line Integration result in Table 1 – Line Integration 1:</a:t>
            </a:r>
            <a:endParaRPr lang="zh-CN" altLang="en-US" dirty="0"/>
          </a:p>
        </p:txBody>
      </p:sp>
      <p:graphicFrame>
        <p:nvGraphicFramePr>
          <p:cNvPr id="4" name="表格 4">
            <a:extLst>
              <a:ext uri="{FF2B5EF4-FFF2-40B4-BE49-F238E27FC236}">
                <a16:creationId xmlns:a16="http://schemas.microsoft.com/office/drawing/2014/main" id="{B2DB0B16-F3DD-4710-B610-6EA147BB955B}"/>
              </a:ext>
            </a:extLst>
          </p:cNvPr>
          <p:cNvGraphicFramePr>
            <a:graphicFrameLocks noGrp="1"/>
          </p:cNvGraphicFramePr>
          <p:nvPr>
            <p:extLst>
              <p:ext uri="{D42A27DB-BD31-4B8C-83A1-F6EECF244321}">
                <p14:modId xmlns:p14="http://schemas.microsoft.com/office/powerpoint/2010/main" val="1910457760"/>
              </p:ext>
            </p:extLst>
          </p:nvPr>
        </p:nvGraphicFramePr>
        <p:xfrm>
          <a:off x="2032000" y="1326156"/>
          <a:ext cx="8128000" cy="377347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73621217"/>
                    </a:ext>
                  </a:extLst>
                </a:gridCol>
                <a:gridCol w="4064000">
                  <a:extLst>
                    <a:ext uri="{9D8B030D-6E8A-4147-A177-3AD203B41FA5}">
                      <a16:colId xmlns:a16="http://schemas.microsoft.com/office/drawing/2014/main" val="1505856470"/>
                    </a:ext>
                  </a:extLst>
                </a:gridCol>
              </a:tblGrid>
              <a:tr h="539068">
                <a:tc>
                  <a:txBody>
                    <a:bodyPr/>
                    <a:lstStyle/>
                    <a:p>
                      <a:r>
                        <a:rPr lang="en-GB" altLang="zh-CN" dirty="0"/>
                        <a:t>Time (s)</a:t>
                      </a:r>
                    </a:p>
                  </a:txBody>
                  <a:tcPr/>
                </a:tc>
                <a:tc>
                  <a:txBody>
                    <a:bodyPr/>
                    <a:lstStyle/>
                    <a:p>
                      <a:r>
                        <a:rPr lang="en-GB" altLang="zh-CN" dirty="0"/>
                        <a:t>Stress tensor, x component (N/m)</a:t>
                      </a:r>
                      <a:endParaRPr lang="zh-CN" altLang="en-US" dirty="0"/>
                    </a:p>
                  </a:txBody>
                  <a:tcPr/>
                </a:tc>
                <a:extLst>
                  <a:ext uri="{0D108BD9-81ED-4DB2-BD59-A6C34878D82A}">
                    <a16:rowId xmlns:a16="http://schemas.microsoft.com/office/drawing/2014/main" val="808434847"/>
                  </a:ext>
                </a:extLst>
              </a:tr>
              <a:tr h="539068">
                <a:tc>
                  <a:txBody>
                    <a:bodyPr/>
                    <a:lstStyle/>
                    <a:p>
                      <a:r>
                        <a:rPr lang="en-GB" altLang="zh-CN" dirty="0"/>
                        <a:t>0</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-1.001995216103966E-6</a:t>
                      </a:r>
                      <a:endParaRPr lang="zh-CN" altLang="en-US" dirty="0"/>
                    </a:p>
                  </a:txBody>
                  <a:tcPr/>
                </a:tc>
                <a:extLst>
                  <a:ext uri="{0D108BD9-81ED-4DB2-BD59-A6C34878D82A}">
                    <a16:rowId xmlns:a16="http://schemas.microsoft.com/office/drawing/2014/main" val="647264201"/>
                  </a:ext>
                </a:extLst>
              </a:tr>
              <a:tr h="539068">
                <a:tc>
                  <a:txBody>
                    <a:bodyPr/>
                    <a:lstStyle/>
                    <a:p>
                      <a:r>
                        <a:rPr lang="en-US" altLang="zh-CN" dirty="0"/>
                        <a:t>0.005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-4.001344863412647E-7</a:t>
                      </a:r>
                      <a:endParaRPr lang="zh-CN" altLang="en-US" dirty="0"/>
                    </a:p>
                  </a:txBody>
                  <a:tcPr/>
                </a:tc>
                <a:extLst>
                  <a:ext uri="{0D108BD9-81ED-4DB2-BD59-A6C34878D82A}">
                    <a16:rowId xmlns:a16="http://schemas.microsoft.com/office/drawing/2014/main" val="28396482"/>
                  </a:ext>
                </a:extLst>
              </a:tr>
              <a:tr h="539068">
                <a:tc>
                  <a:txBody>
                    <a:bodyPr/>
                    <a:lstStyle/>
                    <a:p>
                      <a:r>
                        <a:rPr lang="en-US" altLang="zh-CN" dirty="0"/>
                        <a:t>0.05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-4.001337728505141E-7</a:t>
                      </a:r>
                      <a:endParaRPr lang="zh-CN" altLang="en-US" dirty="0"/>
                    </a:p>
                  </a:txBody>
                  <a:tcPr/>
                </a:tc>
                <a:extLst>
                  <a:ext uri="{0D108BD9-81ED-4DB2-BD59-A6C34878D82A}">
                    <a16:rowId xmlns:a16="http://schemas.microsoft.com/office/drawing/2014/main" val="2328945961"/>
                  </a:ext>
                </a:extLst>
              </a:tr>
              <a:tr h="539068">
                <a:tc>
                  <a:txBody>
                    <a:bodyPr/>
                    <a:lstStyle/>
                    <a:p>
                      <a:r>
                        <a:rPr lang="en-US" altLang="zh-CN" dirty="0"/>
                        <a:t>0.5</a:t>
                      </a:r>
                      <a:endParaRPr lang="zh-CN" altLang="en-US" dirty="0"/>
                    </a:p>
                  </a:txBody>
                  <a:tcPr/>
                </a:tc>
                <a:tc>
                  <a:txBody>
                    <a:bodyPr/>
                    <a:lstStyle/>
                    <a:p>
                      <a:r>
                        <a:rPr lang="en-GB" altLang="zh-CN" dirty="0"/>
                        <a:t>-4.0013377303283237E-7</a:t>
                      </a:r>
                      <a:endParaRPr lang="zh-CN" altLang="en-US" dirty="0"/>
                    </a:p>
                  </a:txBody>
                  <a:tcPr/>
                </a:tc>
                <a:extLst>
                  <a:ext uri="{0D108BD9-81ED-4DB2-BD59-A6C34878D82A}">
                    <a16:rowId xmlns:a16="http://schemas.microsoft.com/office/drawing/2014/main" val="3571911891"/>
                  </a:ext>
                </a:extLst>
              </a:tr>
              <a:tr h="539068">
                <a:tc>
                  <a:txBody>
                    <a:bodyPr/>
                    <a:lstStyle/>
                    <a:p>
                      <a:r>
                        <a:rPr lang="en-US" altLang="zh-CN" dirty="0"/>
                        <a:t>1</a:t>
                      </a:r>
                      <a:endParaRPr lang="zh-CN" altLang="en-US" dirty="0"/>
                    </a:p>
                  </a:txBody>
                  <a:tcPr/>
                </a:tc>
                <a:tc>
                  <a:txBody>
                    <a:bodyPr/>
                    <a:lstStyle/>
                    <a:p>
                      <a:r>
                        <a:rPr lang="en-GB" altLang="zh-CN" dirty="0"/>
                        <a:t>-4.001337729476293E-7</a:t>
                      </a:r>
                      <a:endParaRPr lang="zh-CN" altLang="en-US" dirty="0"/>
                    </a:p>
                  </a:txBody>
                  <a:tcPr/>
                </a:tc>
                <a:extLst>
                  <a:ext uri="{0D108BD9-81ED-4DB2-BD59-A6C34878D82A}">
                    <a16:rowId xmlns:a16="http://schemas.microsoft.com/office/drawing/2014/main" val="579545456"/>
                  </a:ext>
                </a:extLst>
              </a:tr>
              <a:tr h="539068">
                <a:tc>
                  <a:txBody>
                    <a:bodyPr/>
                    <a:lstStyle/>
                    <a:p>
                      <a:r>
                        <a:rPr lang="en-US" altLang="zh-CN" dirty="0"/>
                        <a:t>4</a:t>
                      </a:r>
                      <a:endParaRPr lang="zh-CN" altLang="en-US" dirty="0"/>
                    </a:p>
                  </a:txBody>
                  <a:tcPr/>
                </a:tc>
                <a:tc>
                  <a:txBody>
                    <a:bodyPr/>
                    <a:lstStyle/>
                    <a:p>
                      <a:r>
                        <a:rPr lang="en-GB" altLang="zh-CN" dirty="0"/>
                        <a:t>-4.001337728677457E-7</a:t>
                      </a:r>
                      <a:endParaRPr lang="zh-CN" altLang="en-US" dirty="0"/>
                    </a:p>
                  </a:txBody>
                  <a:tcPr/>
                </a:tc>
                <a:extLst>
                  <a:ext uri="{0D108BD9-81ED-4DB2-BD59-A6C34878D82A}">
                    <a16:rowId xmlns:a16="http://schemas.microsoft.com/office/drawing/2014/main" val="435893661"/>
                  </a:ext>
                </a:extLst>
              </a:tr>
            </a:tbl>
          </a:graphicData>
        </a:graphic>
      </p:graphicFrame>
      <p:sp>
        <p:nvSpPr>
          <p:cNvPr id="5" name="文本框 4">
            <a:extLst>
              <a:ext uri="{FF2B5EF4-FFF2-40B4-BE49-F238E27FC236}">
                <a16:creationId xmlns:a16="http://schemas.microsoft.com/office/drawing/2014/main" id="{5A1F73B9-CC8B-419E-AAEC-38A157F94934}"/>
              </a:ext>
            </a:extLst>
          </p:cNvPr>
          <p:cNvSpPr txBox="1"/>
          <p:nvPr/>
        </p:nvSpPr>
        <p:spPr>
          <a:xfrm>
            <a:off x="979714" y="5831633"/>
            <a:ext cx="6906058" cy="461665"/>
          </a:xfrm>
          <a:prstGeom prst="rect">
            <a:avLst/>
          </a:prstGeom>
          <a:noFill/>
        </p:spPr>
        <p:txBody>
          <a:bodyPr wrap="none" rtlCol="0">
            <a:spAutoFit/>
          </a:bodyPr>
          <a:lstStyle/>
          <a:p>
            <a:r>
              <a:rPr lang="en-US" altLang="zh-CN" sz="2400" dirty="0"/>
              <a:t>Relatively VERY small value, so we use another way.</a:t>
            </a:r>
            <a:endParaRPr lang="zh-CN" altLang="en-US" sz="2400" dirty="0"/>
          </a:p>
        </p:txBody>
      </p:sp>
    </p:spTree>
    <p:extLst>
      <p:ext uri="{BB962C8B-B14F-4D97-AF65-F5344CB8AC3E}">
        <p14:creationId xmlns:p14="http://schemas.microsoft.com/office/powerpoint/2010/main" val="402010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4DFE0-94D7-424F-900E-B671ABB3212D}"/>
              </a:ext>
            </a:extLst>
          </p:cNvPr>
          <p:cNvSpPr>
            <a:spLocks noGrp="1"/>
          </p:cNvSpPr>
          <p:nvPr>
            <p:ph type="title"/>
          </p:nvPr>
        </p:nvSpPr>
        <p:spPr>
          <a:xfrm>
            <a:off x="-1" y="233266"/>
            <a:ext cx="12092473" cy="872082"/>
          </a:xfrm>
        </p:spPr>
        <p:txBody>
          <a:bodyPr>
            <a:normAutofit fontScale="90000"/>
          </a:bodyPr>
          <a:lstStyle/>
          <a:p>
            <a:r>
              <a:rPr lang="en-US" altLang="zh-CN" dirty="0"/>
              <a:t>	Applied Loads (solid):</a:t>
            </a:r>
            <a:br>
              <a:rPr lang="en-US" altLang="zh-CN" dirty="0"/>
            </a:br>
            <a:r>
              <a:rPr lang="en-US" altLang="zh-CN" sz="3100" dirty="0"/>
              <a:t>Tangential Load (fsi1.F_At_Mag) and Normal Load (fsi1.F_An_Mag) given by FSI</a:t>
            </a:r>
            <a:endParaRPr lang="zh-CN" altLang="en-US" dirty="0"/>
          </a:p>
        </p:txBody>
      </p:sp>
      <p:pic>
        <p:nvPicPr>
          <p:cNvPr id="4" name="图片 3">
            <a:extLst>
              <a:ext uri="{FF2B5EF4-FFF2-40B4-BE49-F238E27FC236}">
                <a16:creationId xmlns:a16="http://schemas.microsoft.com/office/drawing/2014/main" id="{99AA2DFB-D99D-4242-9FBB-AA60E86BE80C}"/>
              </a:ext>
            </a:extLst>
          </p:cNvPr>
          <p:cNvPicPr>
            <a:picLocks noChangeAspect="1"/>
          </p:cNvPicPr>
          <p:nvPr/>
        </p:nvPicPr>
        <p:blipFill>
          <a:blip r:embed="rId2"/>
          <a:stretch>
            <a:fillRect/>
          </a:stretch>
        </p:blipFill>
        <p:spPr>
          <a:xfrm>
            <a:off x="2070603" y="1237208"/>
            <a:ext cx="8050793" cy="5387526"/>
          </a:xfrm>
          <a:prstGeom prst="rect">
            <a:avLst/>
          </a:prstGeom>
        </p:spPr>
      </p:pic>
    </p:spTree>
    <p:extLst>
      <p:ext uri="{BB962C8B-B14F-4D97-AF65-F5344CB8AC3E}">
        <p14:creationId xmlns:p14="http://schemas.microsoft.com/office/powerpoint/2010/main" val="235507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03921-D2A4-4BB6-9E6F-D71260829F3D}"/>
              </a:ext>
            </a:extLst>
          </p:cNvPr>
          <p:cNvSpPr>
            <a:spLocks noGrp="1"/>
          </p:cNvSpPr>
          <p:nvPr>
            <p:ph type="title"/>
          </p:nvPr>
        </p:nvSpPr>
        <p:spPr>
          <a:xfrm>
            <a:off x="838200" y="365126"/>
            <a:ext cx="9434804" cy="595928"/>
          </a:xfrm>
        </p:spPr>
        <p:txBody>
          <a:bodyPr>
            <a:normAutofit fontScale="90000"/>
          </a:bodyPr>
          <a:lstStyle/>
          <a:p>
            <a:r>
              <a:rPr lang="en-US" altLang="zh-CN" sz="4400" dirty="0"/>
              <a:t>Tangential Load (fsi1.F_At_Mag)</a:t>
            </a:r>
            <a:endParaRPr lang="zh-CN" altLang="en-US" dirty="0"/>
          </a:p>
        </p:txBody>
      </p:sp>
      <p:pic>
        <p:nvPicPr>
          <p:cNvPr id="4" name="图片 3">
            <a:extLst>
              <a:ext uri="{FF2B5EF4-FFF2-40B4-BE49-F238E27FC236}">
                <a16:creationId xmlns:a16="http://schemas.microsoft.com/office/drawing/2014/main" id="{4B9E5751-115E-4F4F-9BF3-FE9050A29ABC}"/>
              </a:ext>
            </a:extLst>
          </p:cNvPr>
          <p:cNvPicPr>
            <a:picLocks noChangeAspect="1"/>
          </p:cNvPicPr>
          <p:nvPr/>
        </p:nvPicPr>
        <p:blipFill>
          <a:blip r:embed="rId2"/>
          <a:stretch>
            <a:fillRect/>
          </a:stretch>
        </p:blipFill>
        <p:spPr>
          <a:xfrm>
            <a:off x="5690089" y="1911046"/>
            <a:ext cx="6501911" cy="4351026"/>
          </a:xfrm>
          <a:prstGeom prst="rect">
            <a:avLst/>
          </a:prstGeom>
        </p:spPr>
      </p:pic>
      <p:graphicFrame>
        <p:nvGraphicFramePr>
          <p:cNvPr id="8" name="表格 7">
            <a:extLst>
              <a:ext uri="{FF2B5EF4-FFF2-40B4-BE49-F238E27FC236}">
                <a16:creationId xmlns:a16="http://schemas.microsoft.com/office/drawing/2014/main" id="{E6B72E97-C7F6-43C6-8EDB-6CFB55E920EE}"/>
              </a:ext>
            </a:extLst>
          </p:cNvPr>
          <p:cNvGraphicFramePr>
            <a:graphicFrameLocks noGrp="1"/>
          </p:cNvGraphicFramePr>
          <p:nvPr>
            <p:extLst>
              <p:ext uri="{D42A27DB-BD31-4B8C-83A1-F6EECF244321}">
                <p14:modId xmlns:p14="http://schemas.microsoft.com/office/powerpoint/2010/main" val="2987806749"/>
              </p:ext>
            </p:extLst>
          </p:nvPr>
        </p:nvGraphicFramePr>
        <p:xfrm>
          <a:off x="67750" y="1129283"/>
          <a:ext cx="5622340" cy="5598096"/>
        </p:xfrm>
        <a:graphic>
          <a:graphicData uri="http://schemas.openxmlformats.org/drawingml/2006/table">
            <a:tbl>
              <a:tblPr/>
              <a:tblGrid>
                <a:gridCol w="923859">
                  <a:extLst>
                    <a:ext uri="{9D8B030D-6E8A-4147-A177-3AD203B41FA5}">
                      <a16:colId xmlns:a16="http://schemas.microsoft.com/office/drawing/2014/main" val="1628424198"/>
                    </a:ext>
                  </a:extLst>
                </a:gridCol>
                <a:gridCol w="2164468">
                  <a:extLst>
                    <a:ext uri="{9D8B030D-6E8A-4147-A177-3AD203B41FA5}">
                      <a16:colId xmlns:a16="http://schemas.microsoft.com/office/drawing/2014/main" val="714715436"/>
                    </a:ext>
                  </a:extLst>
                </a:gridCol>
                <a:gridCol w="910661">
                  <a:extLst>
                    <a:ext uri="{9D8B030D-6E8A-4147-A177-3AD203B41FA5}">
                      <a16:colId xmlns:a16="http://schemas.microsoft.com/office/drawing/2014/main" val="769874410"/>
                    </a:ext>
                  </a:extLst>
                </a:gridCol>
                <a:gridCol w="712691">
                  <a:extLst>
                    <a:ext uri="{9D8B030D-6E8A-4147-A177-3AD203B41FA5}">
                      <a16:colId xmlns:a16="http://schemas.microsoft.com/office/drawing/2014/main" val="2481472656"/>
                    </a:ext>
                  </a:extLst>
                </a:gridCol>
                <a:gridCol w="910661">
                  <a:extLst>
                    <a:ext uri="{9D8B030D-6E8A-4147-A177-3AD203B41FA5}">
                      <a16:colId xmlns:a16="http://schemas.microsoft.com/office/drawing/2014/main" val="2543492565"/>
                    </a:ext>
                  </a:extLst>
                </a:gridCol>
              </a:tblGrid>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Model</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Fluid-Solid-Interaction-2D.mph</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2842016074"/>
                  </a:ext>
                </a:extLst>
              </a:tr>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Version</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COMSOL 5.6.0.280</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73194412"/>
                  </a:ext>
                </a:extLst>
              </a:tr>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Date</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Apr 6 2021, 13:50</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2555513351"/>
                  </a:ext>
                </a:extLst>
              </a:tr>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Dimension</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2</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1571482183"/>
                  </a:ext>
                </a:extLst>
              </a:tr>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Nodes</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59</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3799528923"/>
                  </a:ext>
                </a:extLst>
              </a:tr>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Expressions</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3</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117163909"/>
                  </a:ext>
                </a:extLst>
              </a:tr>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Description</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Arrow line</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3714031939"/>
                  </a:ext>
                </a:extLst>
              </a:tr>
              <a:tr h="199932">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x</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y</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VectorX</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VectorY</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Color</a:t>
                      </a:r>
                    </a:p>
                  </a:txBody>
                  <a:tcPr marL="6757" marR="6757" marT="6757" marB="0" anchor="ctr">
                    <a:lnL>
                      <a:noFill/>
                    </a:lnL>
                    <a:lnR>
                      <a:noFill/>
                    </a:lnR>
                    <a:lnT>
                      <a:noFill/>
                    </a:lnT>
                    <a:lnB>
                      <a:noFill/>
                    </a:lnB>
                  </a:tcPr>
                </a:tc>
                <a:extLst>
                  <a:ext uri="{0D108BD9-81ED-4DB2-BD59-A6C34878D82A}">
                    <a16:rowId xmlns:a16="http://schemas.microsoft.com/office/drawing/2014/main" val="462959875"/>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450.0000008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51.66666723</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-4.45E-10</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-9.05E-04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9.05E-04</a:t>
                      </a:r>
                    </a:p>
                  </a:txBody>
                  <a:tcPr marL="6757" marR="6757" marT="6757" marB="0" anchor="ctr">
                    <a:lnL>
                      <a:noFill/>
                    </a:lnL>
                    <a:lnR>
                      <a:noFill/>
                    </a:lnR>
                    <a:lnT>
                      <a:noFill/>
                    </a:lnT>
                    <a:lnB>
                      <a:noFill/>
                    </a:lnB>
                  </a:tcPr>
                </a:tc>
                <a:extLst>
                  <a:ext uri="{0D108BD9-81ED-4DB2-BD59-A6C34878D82A}">
                    <a16:rowId xmlns:a16="http://schemas.microsoft.com/office/drawing/2014/main" val="3338790083"/>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450.0000021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55.00000137</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-1.83E-10</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-5.97E-04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5.97E-04</a:t>
                      </a:r>
                    </a:p>
                  </a:txBody>
                  <a:tcPr marL="6757" marR="6757" marT="6757" marB="0" anchor="ctr">
                    <a:lnL>
                      <a:noFill/>
                    </a:lnL>
                    <a:lnR>
                      <a:noFill/>
                    </a:lnR>
                    <a:lnT>
                      <a:noFill/>
                    </a:lnT>
                    <a:lnB>
                      <a:noFill/>
                    </a:lnB>
                  </a:tcPr>
                </a:tc>
                <a:extLst>
                  <a:ext uri="{0D108BD9-81ED-4DB2-BD59-A6C34878D82A}">
                    <a16:rowId xmlns:a16="http://schemas.microsoft.com/office/drawing/2014/main" val="382059835"/>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450.0000031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58.33333514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-1.10E-10</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-4.47E-04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4.47E-04</a:t>
                      </a:r>
                    </a:p>
                  </a:txBody>
                  <a:tcPr marL="6757" marR="6757" marT="6757" marB="0" anchor="ctr">
                    <a:lnL>
                      <a:noFill/>
                    </a:lnL>
                    <a:lnR>
                      <a:noFill/>
                    </a:lnR>
                    <a:lnT>
                      <a:noFill/>
                    </a:lnT>
                    <a:lnB>
                      <a:noFill/>
                    </a:lnB>
                  </a:tcPr>
                </a:tc>
                <a:extLst>
                  <a:ext uri="{0D108BD9-81ED-4DB2-BD59-A6C34878D82A}">
                    <a16:rowId xmlns:a16="http://schemas.microsoft.com/office/drawing/2014/main" val="3105470392"/>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450.0000038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61.66666881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-7.72E-11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-3.60E-04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3.60E-04</a:t>
                      </a:r>
                    </a:p>
                  </a:txBody>
                  <a:tcPr marL="6757" marR="6757" marT="6757" marB="0" anchor="ctr">
                    <a:lnL>
                      <a:noFill/>
                    </a:lnL>
                    <a:lnR>
                      <a:noFill/>
                    </a:lnR>
                    <a:lnT>
                      <a:noFill/>
                    </a:lnT>
                    <a:lnB>
                      <a:noFill/>
                    </a:lnB>
                  </a:tcPr>
                </a:tc>
                <a:extLst>
                  <a:ext uri="{0D108BD9-81ED-4DB2-BD59-A6C34878D82A}">
                    <a16:rowId xmlns:a16="http://schemas.microsoft.com/office/drawing/2014/main" val="3950701105"/>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450.0000045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65.00000241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-5.67E-11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-2.97E-04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2.97E-04</a:t>
                      </a:r>
                    </a:p>
                  </a:txBody>
                  <a:tcPr marL="6757" marR="6757" marT="6757" marB="0" anchor="ctr">
                    <a:lnL>
                      <a:noFill/>
                    </a:lnL>
                    <a:lnR>
                      <a:noFill/>
                    </a:lnR>
                    <a:lnT>
                      <a:noFill/>
                    </a:lnT>
                    <a:lnB>
                      <a:noFill/>
                    </a:lnB>
                  </a:tcPr>
                </a:tc>
                <a:extLst>
                  <a:ext uri="{0D108BD9-81ED-4DB2-BD59-A6C34878D82A}">
                    <a16:rowId xmlns:a16="http://schemas.microsoft.com/office/drawing/2014/main" val="3774267967"/>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450.0000051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68.33333597</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-4.20E-11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-2.44E-04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2.44E-04</a:t>
                      </a:r>
                    </a:p>
                  </a:txBody>
                  <a:tcPr marL="6757" marR="6757" marT="6757" marB="0" anchor="ctr">
                    <a:lnL>
                      <a:noFill/>
                    </a:lnL>
                    <a:lnR>
                      <a:noFill/>
                    </a:lnR>
                    <a:lnT>
                      <a:noFill/>
                    </a:lnT>
                    <a:lnB>
                      <a:noFill/>
                    </a:lnB>
                  </a:tcPr>
                </a:tc>
                <a:extLst>
                  <a:ext uri="{0D108BD9-81ED-4DB2-BD59-A6C34878D82A}">
                    <a16:rowId xmlns:a16="http://schemas.microsoft.com/office/drawing/2014/main" val="3357424709"/>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450.0000057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71.6666695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-3.09E-11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-1.98E-04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1.98E-04</a:t>
                      </a:r>
                    </a:p>
                  </a:txBody>
                  <a:tcPr marL="6757" marR="6757" marT="6757" marB="0" anchor="ctr">
                    <a:lnL>
                      <a:noFill/>
                    </a:lnL>
                    <a:lnR>
                      <a:noFill/>
                    </a:lnR>
                    <a:lnT>
                      <a:noFill/>
                    </a:lnT>
                    <a:lnB>
                      <a:noFill/>
                    </a:lnB>
                  </a:tcPr>
                </a:tc>
                <a:extLst>
                  <a:ext uri="{0D108BD9-81ED-4DB2-BD59-A6C34878D82A}">
                    <a16:rowId xmlns:a16="http://schemas.microsoft.com/office/drawing/2014/main" val="338791994"/>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450.0000062</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75.00000301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-2.21E-11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-1.56E-04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1.56E-04</a:t>
                      </a:r>
                    </a:p>
                  </a:txBody>
                  <a:tcPr marL="6757" marR="6757" marT="6757" marB="0" anchor="ctr">
                    <a:lnL>
                      <a:noFill/>
                    </a:lnL>
                    <a:lnR>
                      <a:noFill/>
                    </a:lnR>
                    <a:lnT>
                      <a:noFill/>
                    </a:lnT>
                    <a:lnB>
                      <a:noFill/>
                    </a:lnB>
                  </a:tcPr>
                </a:tc>
                <a:extLst>
                  <a:ext uri="{0D108BD9-81ED-4DB2-BD59-A6C34878D82A}">
                    <a16:rowId xmlns:a16="http://schemas.microsoft.com/office/drawing/2014/main" val="3173648365"/>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450.0000066</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78.3333365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-1.52E-11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-1.18E-04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1.18E-04</a:t>
                      </a:r>
                    </a:p>
                  </a:txBody>
                  <a:tcPr marL="6757" marR="6757" marT="6757" marB="0" anchor="ctr">
                    <a:lnL>
                      <a:noFill/>
                    </a:lnL>
                    <a:lnR>
                      <a:noFill/>
                    </a:lnR>
                    <a:lnT>
                      <a:noFill/>
                    </a:lnT>
                    <a:lnB>
                      <a:noFill/>
                    </a:lnB>
                  </a:tcPr>
                </a:tc>
                <a:extLst>
                  <a:ext uri="{0D108BD9-81ED-4DB2-BD59-A6C34878D82A}">
                    <a16:rowId xmlns:a16="http://schemas.microsoft.com/office/drawing/2014/main" val="180844046"/>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81.66666999</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-9.72E-12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-8.17E-05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8.17E-05</a:t>
                      </a:r>
                    </a:p>
                  </a:txBody>
                  <a:tcPr marL="6757" marR="6757" marT="6757" marB="0" anchor="ctr">
                    <a:lnL>
                      <a:noFill/>
                    </a:lnL>
                    <a:lnR>
                      <a:noFill/>
                    </a:lnR>
                    <a:lnT>
                      <a:noFill/>
                    </a:lnT>
                    <a:lnB>
                      <a:noFill/>
                    </a:lnB>
                  </a:tcPr>
                </a:tc>
                <a:extLst>
                  <a:ext uri="{0D108BD9-81ED-4DB2-BD59-A6C34878D82A}">
                    <a16:rowId xmlns:a16="http://schemas.microsoft.com/office/drawing/2014/main" val="1912510975"/>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450.0000074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85.00000347</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-5.61E-12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-5.10E-05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5.10E-05</a:t>
                      </a:r>
                    </a:p>
                  </a:txBody>
                  <a:tcPr marL="6757" marR="6757" marT="6757" marB="0" anchor="ctr">
                    <a:lnL>
                      <a:noFill/>
                    </a:lnL>
                    <a:lnR>
                      <a:noFill/>
                    </a:lnR>
                    <a:lnT>
                      <a:noFill/>
                    </a:lnT>
                    <a:lnB>
                      <a:noFill/>
                    </a:lnB>
                  </a:tcPr>
                </a:tc>
                <a:extLst>
                  <a:ext uri="{0D108BD9-81ED-4DB2-BD59-A6C34878D82A}">
                    <a16:rowId xmlns:a16="http://schemas.microsoft.com/office/drawing/2014/main" val="733174364"/>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450.0000078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88.33333694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-1.99E-12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-1.93E-05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1.93E-05</a:t>
                      </a:r>
                    </a:p>
                  </a:txBody>
                  <a:tcPr marL="6757" marR="6757" marT="6757" marB="0" anchor="ctr">
                    <a:lnL>
                      <a:noFill/>
                    </a:lnL>
                    <a:lnR>
                      <a:noFill/>
                    </a:lnR>
                    <a:lnT>
                      <a:noFill/>
                    </a:lnT>
                    <a:lnB>
                      <a:noFill/>
                    </a:lnB>
                  </a:tcPr>
                </a:tc>
                <a:extLst>
                  <a:ext uri="{0D108BD9-81ED-4DB2-BD59-A6C34878D82A}">
                    <a16:rowId xmlns:a16="http://schemas.microsoft.com/office/drawing/2014/main" val="1174174951"/>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450.0000081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91.66667042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-1.65E-12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-1.68E-05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1.68E-05</a:t>
                      </a:r>
                    </a:p>
                  </a:txBody>
                  <a:tcPr marL="6757" marR="6757" marT="6757" marB="0" anchor="ctr">
                    <a:lnL>
                      <a:noFill/>
                    </a:lnL>
                    <a:lnR>
                      <a:noFill/>
                    </a:lnR>
                    <a:lnT>
                      <a:noFill/>
                    </a:lnT>
                    <a:lnB>
                      <a:noFill/>
                    </a:lnB>
                  </a:tcPr>
                </a:tc>
                <a:extLst>
                  <a:ext uri="{0D108BD9-81ED-4DB2-BD59-A6C34878D82A}">
                    <a16:rowId xmlns:a16="http://schemas.microsoft.com/office/drawing/2014/main" val="2873740790"/>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450.0000084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95.00000391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6.23E-12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6.50E-05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6.50E-05</a:t>
                      </a:r>
                    </a:p>
                  </a:txBody>
                  <a:tcPr marL="6757" marR="6757" marT="6757" marB="0" anchor="ctr">
                    <a:lnL>
                      <a:noFill/>
                    </a:lnL>
                    <a:lnR>
                      <a:noFill/>
                    </a:lnR>
                    <a:lnT>
                      <a:noFill/>
                    </a:lnT>
                    <a:lnB>
                      <a:noFill/>
                    </a:lnB>
                  </a:tcPr>
                </a:tc>
                <a:extLst>
                  <a:ext uri="{0D108BD9-81ED-4DB2-BD59-A6C34878D82A}">
                    <a16:rowId xmlns:a16="http://schemas.microsoft.com/office/drawing/2014/main" val="1831492155"/>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450.0000087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98.33333739</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-1.37E-11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-1.43E-04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1.43E-04</a:t>
                      </a:r>
                    </a:p>
                  </a:txBody>
                  <a:tcPr marL="6757" marR="6757" marT="6757" marB="0" anchor="ctr">
                    <a:lnL>
                      <a:noFill/>
                    </a:lnL>
                    <a:lnR>
                      <a:noFill/>
                    </a:lnR>
                    <a:lnT>
                      <a:noFill/>
                    </a:lnT>
                    <a:lnB>
                      <a:noFill/>
                    </a:lnB>
                  </a:tcPr>
                </a:tc>
                <a:extLst>
                  <a:ext uri="{0D108BD9-81ED-4DB2-BD59-A6C34878D82A}">
                    <a16:rowId xmlns:a16="http://schemas.microsoft.com/office/drawing/2014/main" val="3010416082"/>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451.7241379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0.001537533</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0.001537533</a:t>
                      </a:r>
                    </a:p>
                  </a:txBody>
                  <a:tcPr marL="6757" marR="6757" marT="6757" marB="0" anchor="ctr">
                    <a:lnL>
                      <a:noFill/>
                    </a:lnL>
                    <a:lnR>
                      <a:noFill/>
                    </a:lnR>
                    <a:lnT>
                      <a:noFill/>
                    </a:lnT>
                    <a:lnB>
                      <a:noFill/>
                    </a:lnB>
                  </a:tcPr>
                </a:tc>
                <a:extLst>
                  <a:ext uri="{0D108BD9-81ED-4DB2-BD59-A6C34878D82A}">
                    <a16:rowId xmlns:a16="http://schemas.microsoft.com/office/drawing/2014/main" val="2728104146"/>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455.1724138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0.001294339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0.001294339</a:t>
                      </a:r>
                    </a:p>
                  </a:txBody>
                  <a:tcPr marL="6757" marR="6757" marT="6757" marB="0" anchor="ctr">
                    <a:lnL>
                      <a:noFill/>
                    </a:lnL>
                    <a:lnR>
                      <a:noFill/>
                    </a:lnR>
                    <a:lnT>
                      <a:noFill/>
                    </a:lnT>
                    <a:lnB>
                      <a:noFill/>
                    </a:lnB>
                  </a:tcPr>
                </a:tc>
                <a:extLst>
                  <a:ext uri="{0D108BD9-81ED-4DB2-BD59-A6C34878D82A}">
                    <a16:rowId xmlns:a16="http://schemas.microsoft.com/office/drawing/2014/main" val="1837882941"/>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458.6206897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0.00119423</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6.94E-18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0.00119423</a:t>
                      </a:r>
                    </a:p>
                  </a:txBody>
                  <a:tcPr marL="6757" marR="6757" marT="6757" marB="0" anchor="ctr">
                    <a:lnL>
                      <a:noFill/>
                    </a:lnL>
                    <a:lnR>
                      <a:noFill/>
                    </a:lnR>
                    <a:lnT>
                      <a:noFill/>
                    </a:lnT>
                    <a:lnB>
                      <a:noFill/>
                    </a:lnB>
                  </a:tcPr>
                </a:tc>
                <a:extLst>
                  <a:ext uri="{0D108BD9-81ED-4DB2-BD59-A6C34878D82A}">
                    <a16:rowId xmlns:a16="http://schemas.microsoft.com/office/drawing/2014/main" val="834540588"/>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462.0689655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0.001150566</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6.94E-18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0.001150566</a:t>
                      </a:r>
                    </a:p>
                  </a:txBody>
                  <a:tcPr marL="6757" marR="6757" marT="6757" marB="0" anchor="ctr">
                    <a:lnL>
                      <a:noFill/>
                    </a:lnL>
                    <a:lnR>
                      <a:noFill/>
                    </a:lnR>
                    <a:lnT>
                      <a:noFill/>
                    </a:lnT>
                    <a:lnB>
                      <a:noFill/>
                    </a:lnB>
                  </a:tcPr>
                </a:tc>
                <a:extLst>
                  <a:ext uri="{0D108BD9-81ED-4DB2-BD59-A6C34878D82A}">
                    <a16:rowId xmlns:a16="http://schemas.microsoft.com/office/drawing/2014/main" val="1002145246"/>
                  </a:ext>
                </a:extLst>
              </a:tr>
              <a:tr h="199932">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465.5172414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0.001127956</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dirty="0">
                          <a:solidFill>
                            <a:srgbClr val="000000"/>
                          </a:solidFill>
                          <a:effectLst/>
                          <a:latin typeface="等线" panose="02010600030101010101" pitchFamily="2" charset="-122"/>
                          <a:ea typeface="等线" panose="02010600030101010101" pitchFamily="2" charset="-122"/>
                        </a:rPr>
                        <a:t>0.001127956</a:t>
                      </a:r>
                    </a:p>
                  </a:txBody>
                  <a:tcPr marL="6757" marR="6757" marT="6757" marB="0" anchor="ctr">
                    <a:lnL>
                      <a:noFill/>
                    </a:lnL>
                    <a:lnR>
                      <a:noFill/>
                    </a:lnR>
                    <a:lnT>
                      <a:noFill/>
                    </a:lnT>
                    <a:lnB>
                      <a:noFill/>
                    </a:lnB>
                  </a:tcPr>
                </a:tc>
                <a:extLst>
                  <a:ext uri="{0D108BD9-81ED-4DB2-BD59-A6C34878D82A}">
                    <a16:rowId xmlns:a16="http://schemas.microsoft.com/office/drawing/2014/main" val="1992303774"/>
                  </a:ext>
                </a:extLst>
              </a:tr>
            </a:tbl>
          </a:graphicData>
        </a:graphic>
      </p:graphicFrame>
    </p:spTree>
    <p:extLst>
      <p:ext uri="{BB962C8B-B14F-4D97-AF65-F5344CB8AC3E}">
        <p14:creationId xmlns:p14="http://schemas.microsoft.com/office/powerpoint/2010/main" val="45421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713A0D1-EB59-453D-A1C3-29CA9CA031B9}"/>
              </a:ext>
            </a:extLst>
          </p:cNvPr>
          <p:cNvSpPr>
            <a:spLocks noGrp="1"/>
          </p:cNvSpPr>
          <p:nvPr>
            <p:ph type="title"/>
          </p:nvPr>
        </p:nvSpPr>
        <p:spPr>
          <a:xfrm>
            <a:off x="838200" y="365126"/>
            <a:ext cx="9434804" cy="595928"/>
          </a:xfrm>
        </p:spPr>
        <p:txBody>
          <a:bodyPr>
            <a:normAutofit fontScale="90000"/>
          </a:bodyPr>
          <a:lstStyle/>
          <a:p>
            <a:r>
              <a:rPr lang="en-US" altLang="zh-CN" sz="4400" dirty="0"/>
              <a:t>Normal Load (fsi1.F_An_Mag)</a:t>
            </a:r>
            <a:endParaRPr lang="zh-CN" altLang="en-US" dirty="0"/>
          </a:p>
        </p:txBody>
      </p:sp>
      <p:pic>
        <p:nvPicPr>
          <p:cNvPr id="5" name="图片 4">
            <a:extLst>
              <a:ext uri="{FF2B5EF4-FFF2-40B4-BE49-F238E27FC236}">
                <a16:creationId xmlns:a16="http://schemas.microsoft.com/office/drawing/2014/main" id="{724320D1-E55A-4B90-962E-C92EB4E27D3E}"/>
              </a:ext>
            </a:extLst>
          </p:cNvPr>
          <p:cNvPicPr>
            <a:picLocks noChangeAspect="1"/>
          </p:cNvPicPr>
          <p:nvPr/>
        </p:nvPicPr>
        <p:blipFill>
          <a:blip r:embed="rId2"/>
          <a:stretch>
            <a:fillRect/>
          </a:stretch>
        </p:blipFill>
        <p:spPr>
          <a:xfrm>
            <a:off x="5664212" y="1929819"/>
            <a:ext cx="6527788" cy="4368343"/>
          </a:xfrm>
          <a:prstGeom prst="rect">
            <a:avLst/>
          </a:prstGeom>
        </p:spPr>
      </p:pic>
      <p:graphicFrame>
        <p:nvGraphicFramePr>
          <p:cNvPr id="9" name="表格 8">
            <a:extLst>
              <a:ext uri="{FF2B5EF4-FFF2-40B4-BE49-F238E27FC236}">
                <a16:creationId xmlns:a16="http://schemas.microsoft.com/office/drawing/2014/main" id="{343AFA02-699D-435C-894E-95105ADC7590}"/>
              </a:ext>
            </a:extLst>
          </p:cNvPr>
          <p:cNvGraphicFramePr>
            <a:graphicFrameLocks noGrp="1"/>
          </p:cNvGraphicFramePr>
          <p:nvPr>
            <p:extLst>
              <p:ext uri="{D42A27DB-BD31-4B8C-83A1-F6EECF244321}">
                <p14:modId xmlns:p14="http://schemas.microsoft.com/office/powerpoint/2010/main" val="4040341428"/>
              </p:ext>
            </p:extLst>
          </p:nvPr>
        </p:nvGraphicFramePr>
        <p:xfrm>
          <a:off x="65314" y="1156996"/>
          <a:ext cx="5523722" cy="5335876"/>
        </p:xfrm>
        <a:graphic>
          <a:graphicData uri="http://schemas.openxmlformats.org/drawingml/2006/table">
            <a:tbl>
              <a:tblPr/>
              <a:tblGrid>
                <a:gridCol w="865013">
                  <a:extLst>
                    <a:ext uri="{9D8B030D-6E8A-4147-A177-3AD203B41FA5}">
                      <a16:colId xmlns:a16="http://schemas.microsoft.com/office/drawing/2014/main" val="2694175728"/>
                    </a:ext>
                  </a:extLst>
                </a:gridCol>
                <a:gridCol w="2026601">
                  <a:extLst>
                    <a:ext uri="{9D8B030D-6E8A-4147-A177-3AD203B41FA5}">
                      <a16:colId xmlns:a16="http://schemas.microsoft.com/office/drawing/2014/main" val="1258630434"/>
                    </a:ext>
                  </a:extLst>
                </a:gridCol>
                <a:gridCol w="926798">
                  <a:extLst>
                    <a:ext uri="{9D8B030D-6E8A-4147-A177-3AD203B41FA5}">
                      <a16:colId xmlns:a16="http://schemas.microsoft.com/office/drawing/2014/main" val="3196534619"/>
                    </a:ext>
                  </a:extLst>
                </a:gridCol>
                <a:gridCol w="852655">
                  <a:extLst>
                    <a:ext uri="{9D8B030D-6E8A-4147-A177-3AD203B41FA5}">
                      <a16:colId xmlns:a16="http://schemas.microsoft.com/office/drawing/2014/main" val="4075055798"/>
                    </a:ext>
                  </a:extLst>
                </a:gridCol>
                <a:gridCol w="852655">
                  <a:extLst>
                    <a:ext uri="{9D8B030D-6E8A-4147-A177-3AD203B41FA5}">
                      <a16:colId xmlns:a16="http://schemas.microsoft.com/office/drawing/2014/main" val="2482506540"/>
                    </a:ext>
                  </a:extLst>
                </a:gridCol>
              </a:tblGrid>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Model</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Fluid-Solid-Interaction-2D.mph</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3342013708"/>
                  </a:ext>
                </a:extLst>
              </a:tr>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Version</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COMSOL 5.6.0.280</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3570964716"/>
                  </a:ext>
                </a:extLst>
              </a:tr>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Date</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Apr 6 2021, 13:53</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430247642"/>
                  </a:ext>
                </a:extLst>
              </a:tr>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Dimension</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2</a:t>
                      </a:r>
                    </a:p>
                  </a:txBody>
                  <a:tcPr marL="6757" marR="6757" marT="6757" marB="0" anchor="ctr">
                    <a:lnL>
                      <a:noFill/>
                    </a:lnL>
                    <a:lnR>
                      <a:noFill/>
                    </a:lnR>
                    <a:lnT>
                      <a:noFill/>
                    </a:lnT>
                    <a:lnB>
                      <a:noFill/>
                    </a:lnB>
                  </a:tcPr>
                </a:tc>
                <a:tc>
                  <a:txBody>
                    <a:bodyPr/>
                    <a:lstStyle/>
                    <a:p>
                      <a:pPr algn="l" fontAlgn="ct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3304115646"/>
                  </a:ext>
                </a:extLst>
              </a:tr>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Nodes</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59</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394015438"/>
                  </a:ext>
                </a:extLst>
              </a:tr>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Expressions</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3</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263206077"/>
                  </a:ext>
                </a:extLst>
              </a:tr>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Description</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Arrow line</a:t>
                      </a: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tc>
                  <a:txBody>
                    <a:bodyPr/>
                    <a:lstStyle/>
                    <a:p>
                      <a:pPr algn="l" fontAlgn="ct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57" marR="6757" marT="6757" marB="0" anchor="ctr">
                    <a:lnL>
                      <a:noFill/>
                    </a:lnL>
                    <a:lnR>
                      <a:noFill/>
                    </a:lnR>
                    <a:lnT>
                      <a:noFill/>
                    </a:lnT>
                    <a:lnB>
                      <a:noFill/>
                    </a:lnB>
                  </a:tcPr>
                </a:tc>
                <a:extLst>
                  <a:ext uri="{0D108BD9-81ED-4DB2-BD59-A6C34878D82A}">
                    <a16:rowId xmlns:a16="http://schemas.microsoft.com/office/drawing/2014/main" val="1877800173"/>
                  </a:ext>
                </a:extLst>
              </a:tr>
              <a:tr h="190567">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 x</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y</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VectorX</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VectorY</a:t>
                      </a:r>
                    </a:p>
                  </a:txBody>
                  <a:tcPr marL="6757" marR="6757" marT="6757" marB="0" anchor="ctr">
                    <a:lnL>
                      <a:noFill/>
                    </a:lnL>
                    <a:lnR>
                      <a:noFill/>
                    </a:lnR>
                    <a:lnT>
                      <a:noFill/>
                    </a:lnT>
                    <a:lnB>
                      <a:noFill/>
                    </a:lnB>
                  </a:tcPr>
                </a:tc>
                <a:tc>
                  <a:txBody>
                    <a:bodyPr/>
                    <a:lstStyle/>
                    <a:p>
                      <a:pPr algn="l" fontAlgn="ctr"/>
                      <a:r>
                        <a:rPr lang="en-GB" sz="1000" b="0" i="0" u="none" strike="noStrike">
                          <a:solidFill>
                            <a:srgbClr val="000000"/>
                          </a:solidFill>
                          <a:effectLst/>
                          <a:latin typeface="等线" panose="02010600030101010101" pitchFamily="2" charset="-122"/>
                          <a:ea typeface="等线" panose="02010600030101010101" pitchFamily="2" charset="-122"/>
                        </a:rPr>
                        <a:t>Color</a:t>
                      </a:r>
                    </a:p>
                  </a:txBody>
                  <a:tcPr marL="6757" marR="6757" marT="6757" marB="0" anchor="ctr">
                    <a:lnL>
                      <a:noFill/>
                    </a:lnL>
                    <a:lnR>
                      <a:noFill/>
                    </a:lnR>
                    <a:lnT>
                      <a:noFill/>
                    </a:lnT>
                    <a:lnB>
                      <a:noFill/>
                    </a:lnB>
                  </a:tcPr>
                </a:tc>
                <a:extLst>
                  <a:ext uri="{0D108BD9-81ED-4DB2-BD59-A6C34878D82A}">
                    <a16:rowId xmlns:a16="http://schemas.microsoft.com/office/drawing/2014/main" val="1941432207"/>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450.0000008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51.66666723</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0.020032881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-9.85E-09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0.020032881</a:t>
                      </a:r>
                    </a:p>
                  </a:txBody>
                  <a:tcPr marL="6757" marR="6757" marT="6757" marB="0" anchor="ctr">
                    <a:lnL>
                      <a:noFill/>
                    </a:lnL>
                    <a:lnR>
                      <a:noFill/>
                    </a:lnR>
                    <a:lnT>
                      <a:noFill/>
                    </a:lnT>
                    <a:lnB>
                      <a:noFill/>
                    </a:lnB>
                  </a:tcPr>
                </a:tc>
                <a:extLst>
                  <a:ext uri="{0D108BD9-81ED-4DB2-BD59-A6C34878D82A}">
                    <a16:rowId xmlns:a16="http://schemas.microsoft.com/office/drawing/2014/main" val="1071761296"/>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450.0000021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55.00000137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0.020282682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-6.21E-09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0.020282682</a:t>
                      </a:r>
                    </a:p>
                  </a:txBody>
                  <a:tcPr marL="6757" marR="6757" marT="6757" marB="0" anchor="ctr">
                    <a:lnL>
                      <a:noFill/>
                    </a:lnL>
                    <a:lnR>
                      <a:noFill/>
                    </a:lnR>
                    <a:lnT>
                      <a:noFill/>
                    </a:lnT>
                    <a:lnB>
                      <a:noFill/>
                    </a:lnB>
                  </a:tcPr>
                </a:tc>
                <a:extLst>
                  <a:ext uri="{0D108BD9-81ED-4DB2-BD59-A6C34878D82A}">
                    <a16:rowId xmlns:a16="http://schemas.microsoft.com/office/drawing/2014/main" val="1379508707"/>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450.0000031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58.33333514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0.020022246</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-4.94E-09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0.020022246</a:t>
                      </a:r>
                    </a:p>
                  </a:txBody>
                  <a:tcPr marL="6757" marR="6757" marT="6757" marB="0" anchor="ctr">
                    <a:lnL>
                      <a:noFill/>
                    </a:lnL>
                    <a:lnR>
                      <a:noFill/>
                    </a:lnR>
                    <a:lnT>
                      <a:noFill/>
                    </a:lnT>
                    <a:lnB>
                      <a:noFill/>
                    </a:lnB>
                  </a:tcPr>
                </a:tc>
                <a:extLst>
                  <a:ext uri="{0D108BD9-81ED-4DB2-BD59-A6C34878D82A}">
                    <a16:rowId xmlns:a16="http://schemas.microsoft.com/office/drawing/2014/main" val="3772600531"/>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450.0000038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61.66666881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0.019961982</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-4.29E-09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0.019961982</a:t>
                      </a:r>
                    </a:p>
                  </a:txBody>
                  <a:tcPr marL="6757" marR="6757" marT="6757" marB="0" anchor="ctr">
                    <a:lnL>
                      <a:noFill/>
                    </a:lnL>
                    <a:lnR>
                      <a:noFill/>
                    </a:lnR>
                    <a:lnT>
                      <a:noFill/>
                    </a:lnT>
                    <a:lnB>
                      <a:noFill/>
                    </a:lnB>
                  </a:tcPr>
                </a:tc>
                <a:extLst>
                  <a:ext uri="{0D108BD9-81ED-4DB2-BD59-A6C34878D82A}">
                    <a16:rowId xmlns:a16="http://schemas.microsoft.com/office/drawing/2014/main" val="638171072"/>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450.0000045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65.00000241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0.019976231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-3.82E-09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0.019976231</a:t>
                      </a:r>
                    </a:p>
                  </a:txBody>
                  <a:tcPr marL="6757" marR="6757" marT="6757" marB="0" anchor="ctr">
                    <a:lnL>
                      <a:noFill/>
                    </a:lnL>
                    <a:lnR>
                      <a:noFill/>
                    </a:lnR>
                    <a:lnT>
                      <a:noFill/>
                    </a:lnT>
                    <a:lnB>
                      <a:noFill/>
                    </a:lnB>
                  </a:tcPr>
                </a:tc>
                <a:extLst>
                  <a:ext uri="{0D108BD9-81ED-4DB2-BD59-A6C34878D82A}">
                    <a16:rowId xmlns:a16="http://schemas.microsoft.com/office/drawing/2014/main" val="3182434898"/>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450.0000051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68.33333597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0.020012551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-3.44E-09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0.020012551</a:t>
                      </a:r>
                    </a:p>
                  </a:txBody>
                  <a:tcPr marL="6757" marR="6757" marT="6757" marB="0" anchor="ctr">
                    <a:lnL>
                      <a:noFill/>
                    </a:lnL>
                    <a:lnR>
                      <a:noFill/>
                    </a:lnR>
                    <a:lnT>
                      <a:noFill/>
                    </a:lnT>
                    <a:lnB>
                      <a:noFill/>
                    </a:lnB>
                  </a:tcPr>
                </a:tc>
                <a:extLst>
                  <a:ext uri="{0D108BD9-81ED-4DB2-BD59-A6C34878D82A}">
                    <a16:rowId xmlns:a16="http://schemas.microsoft.com/office/drawing/2014/main" val="445511924"/>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450.0000057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71.6666695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0.020053385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-3.12E-09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0.020053385</a:t>
                      </a:r>
                    </a:p>
                  </a:txBody>
                  <a:tcPr marL="6757" marR="6757" marT="6757" marB="0" anchor="ctr">
                    <a:lnL>
                      <a:noFill/>
                    </a:lnL>
                    <a:lnR>
                      <a:noFill/>
                    </a:lnR>
                    <a:lnT>
                      <a:noFill/>
                    </a:lnT>
                    <a:lnB>
                      <a:noFill/>
                    </a:lnB>
                  </a:tcPr>
                </a:tc>
                <a:extLst>
                  <a:ext uri="{0D108BD9-81ED-4DB2-BD59-A6C34878D82A}">
                    <a16:rowId xmlns:a16="http://schemas.microsoft.com/office/drawing/2014/main" val="1689106613"/>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450.0000062</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75.00000301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0.020092114</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-2.85E-09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0.020092114</a:t>
                      </a:r>
                    </a:p>
                  </a:txBody>
                  <a:tcPr marL="6757" marR="6757" marT="6757" marB="0" anchor="ctr">
                    <a:lnL>
                      <a:noFill/>
                    </a:lnL>
                    <a:lnR>
                      <a:noFill/>
                    </a:lnR>
                    <a:lnT>
                      <a:noFill/>
                    </a:lnT>
                    <a:lnB>
                      <a:noFill/>
                    </a:lnB>
                  </a:tcPr>
                </a:tc>
                <a:extLst>
                  <a:ext uri="{0D108BD9-81ED-4DB2-BD59-A6C34878D82A}">
                    <a16:rowId xmlns:a16="http://schemas.microsoft.com/office/drawing/2014/main" val="4223024784"/>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450.0000066</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78.3333365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0.020125445</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-2.61E-09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0.020125445</a:t>
                      </a:r>
                    </a:p>
                  </a:txBody>
                  <a:tcPr marL="6757" marR="6757" marT="6757" marB="0" anchor="ctr">
                    <a:lnL>
                      <a:noFill/>
                    </a:lnL>
                    <a:lnR>
                      <a:noFill/>
                    </a:lnR>
                    <a:lnT>
                      <a:noFill/>
                    </a:lnT>
                    <a:lnB>
                      <a:noFill/>
                    </a:lnB>
                  </a:tcPr>
                </a:tc>
                <a:extLst>
                  <a:ext uri="{0D108BD9-81ED-4DB2-BD59-A6C34878D82A}">
                    <a16:rowId xmlns:a16="http://schemas.microsoft.com/office/drawing/2014/main" val="3265692699"/>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81.66666999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0.02015177</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-2.40E-09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0.02015177</a:t>
                      </a:r>
                    </a:p>
                  </a:txBody>
                  <a:tcPr marL="6757" marR="6757" marT="6757" marB="0" anchor="ctr">
                    <a:lnL>
                      <a:noFill/>
                    </a:lnL>
                    <a:lnR>
                      <a:noFill/>
                    </a:lnR>
                    <a:lnT>
                      <a:noFill/>
                    </a:lnT>
                    <a:lnB>
                      <a:noFill/>
                    </a:lnB>
                  </a:tcPr>
                </a:tc>
                <a:extLst>
                  <a:ext uri="{0D108BD9-81ED-4DB2-BD59-A6C34878D82A}">
                    <a16:rowId xmlns:a16="http://schemas.microsoft.com/office/drawing/2014/main" val="2556059913"/>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450.0000074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85.00000347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0.02016981</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-2.22E-09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0.02016981</a:t>
                      </a:r>
                    </a:p>
                  </a:txBody>
                  <a:tcPr marL="6757" marR="6757" marT="6757" marB="0" anchor="ctr">
                    <a:lnL>
                      <a:noFill/>
                    </a:lnL>
                    <a:lnR>
                      <a:noFill/>
                    </a:lnR>
                    <a:lnT>
                      <a:noFill/>
                    </a:lnT>
                    <a:lnB>
                      <a:noFill/>
                    </a:lnB>
                  </a:tcPr>
                </a:tc>
                <a:extLst>
                  <a:ext uri="{0D108BD9-81ED-4DB2-BD59-A6C34878D82A}">
                    <a16:rowId xmlns:a16="http://schemas.microsoft.com/office/drawing/2014/main" val="2258836340"/>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450.0000078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88.33333694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0.020181939</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-2.08E-09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0.020181939</a:t>
                      </a:r>
                    </a:p>
                  </a:txBody>
                  <a:tcPr marL="6757" marR="6757" marT="6757" marB="0" anchor="ctr">
                    <a:lnL>
                      <a:noFill/>
                    </a:lnL>
                    <a:lnR>
                      <a:noFill/>
                    </a:lnR>
                    <a:lnT>
                      <a:noFill/>
                    </a:lnT>
                    <a:lnB>
                      <a:noFill/>
                    </a:lnB>
                  </a:tcPr>
                </a:tc>
                <a:extLst>
                  <a:ext uri="{0D108BD9-81ED-4DB2-BD59-A6C34878D82A}">
                    <a16:rowId xmlns:a16="http://schemas.microsoft.com/office/drawing/2014/main" val="559814483"/>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450.0000081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91.66667042</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0.020190413</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-1.99E-09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0.020190413</a:t>
                      </a:r>
                    </a:p>
                  </a:txBody>
                  <a:tcPr marL="6757" marR="6757" marT="6757" marB="0" anchor="ctr">
                    <a:lnL>
                      <a:noFill/>
                    </a:lnL>
                    <a:lnR>
                      <a:noFill/>
                    </a:lnR>
                    <a:lnT>
                      <a:noFill/>
                    </a:lnT>
                    <a:lnB>
                      <a:noFill/>
                    </a:lnB>
                  </a:tcPr>
                </a:tc>
                <a:extLst>
                  <a:ext uri="{0D108BD9-81ED-4DB2-BD59-A6C34878D82A}">
                    <a16:rowId xmlns:a16="http://schemas.microsoft.com/office/drawing/2014/main" val="3910908821"/>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450.0000084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95.00000391</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0.020244833</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-1.94E-09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0.020244833</a:t>
                      </a:r>
                    </a:p>
                  </a:txBody>
                  <a:tcPr marL="6757" marR="6757" marT="6757" marB="0" anchor="ctr">
                    <a:lnL>
                      <a:noFill/>
                    </a:lnL>
                    <a:lnR>
                      <a:noFill/>
                    </a:lnR>
                    <a:lnT>
                      <a:noFill/>
                    </a:lnT>
                    <a:lnB>
                      <a:noFill/>
                    </a:lnB>
                  </a:tcPr>
                </a:tc>
                <a:extLst>
                  <a:ext uri="{0D108BD9-81ED-4DB2-BD59-A6C34878D82A}">
                    <a16:rowId xmlns:a16="http://schemas.microsoft.com/office/drawing/2014/main" val="1970993262"/>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450.0000087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98.33333739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0.020396646</a:t>
                      </a:r>
                    </a:p>
                  </a:txBody>
                  <a:tcPr marL="6757" marR="6757" marT="6757" marB="0" anchor="ctr">
                    <a:lnL>
                      <a:noFill/>
                    </a:lnL>
                    <a:lnR>
                      <a:noFill/>
                    </a:lnR>
                    <a:lnT>
                      <a:noFill/>
                    </a:lnT>
                    <a:lnB>
                      <a:noFill/>
                    </a:lnB>
                  </a:tcPr>
                </a:tc>
                <a:tc>
                  <a:txBody>
                    <a:bodyPr/>
                    <a:lstStyle/>
                    <a:p>
                      <a:pPr algn="r" fontAlgn="ctr"/>
                      <a:r>
                        <a:rPr lang="en-GB" sz="1000" b="0" i="0" u="none" strike="noStrike">
                          <a:solidFill>
                            <a:srgbClr val="000000"/>
                          </a:solidFill>
                          <a:effectLst/>
                          <a:latin typeface="等线" panose="02010600030101010101" pitchFamily="2" charset="-122"/>
                          <a:ea typeface="等线" panose="02010600030101010101" pitchFamily="2" charset="-122"/>
                        </a:rPr>
                        <a:t>-1.94E-09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0.020396646</a:t>
                      </a:r>
                    </a:p>
                  </a:txBody>
                  <a:tcPr marL="6757" marR="6757" marT="6757" marB="0" anchor="ctr">
                    <a:lnL>
                      <a:noFill/>
                    </a:lnL>
                    <a:lnR>
                      <a:noFill/>
                    </a:lnR>
                    <a:lnT>
                      <a:noFill/>
                    </a:lnT>
                    <a:lnB>
                      <a:noFill/>
                    </a:lnB>
                  </a:tcPr>
                </a:tc>
                <a:extLst>
                  <a:ext uri="{0D108BD9-81ED-4DB2-BD59-A6C34878D82A}">
                    <a16:rowId xmlns:a16="http://schemas.microsoft.com/office/drawing/2014/main" val="3337003984"/>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451.7241379</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0.01672158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0.01672158</a:t>
                      </a:r>
                    </a:p>
                  </a:txBody>
                  <a:tcPr marL="6757" marR="6757" marT="6757" marB="0" anchor="ctr">
                    <a:lnL>
                      <a:noFill/>
                    </a:lnL>
                    <a:lnR>
                      <a:noFill/>
                    </a:lnR>
                    <a:lnT>
                      <a:noFill/>
                    </a:lnT>
                    <a:lnB>
                      <a:noFill/>
                    </a:lnB>
                  </a:tcPr>
                </a:tc>
                <a:extLst>
                  <a:ext uri="{0D108BD9-81ED-4DB2-BD59-A6C34878D82A}">
                    <a16:rowId xmlns:a16="http://schemas.microsoft.com/office/drawing/2014/main" val="278769834"/>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455.1724138</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0.016176383</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0.016176383</a:t>
                      </a:r>
                    </a:p>
                  </a:txBody>
                  <a:tcPr marL="6757" marR="6757" marT="6757" marB="0" anchor="ctr">
                    <a:lnL>
                      <a:noFill/>
                    </a:lnL>
                    <a:lnR>
                      <a:noFill/>
                    </a:lnR>
                    <a:lnT>
                      <a:noFill/>
                    </a:lnT>
                    <a:lnB>
                      <a:noFill/>
                    </a:lnB>
                  </a:tcPr>
                </a:tc>
                <a:extLst>
                  <a:ext uri="{0D108BD9-81ED-4DB2-BD59-A6C34878D82A}">
                    <a16:rowId xmlns:a16="http://schemas.microsoft.com/office/drawing/2014/main" val="2627017369"/>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458.6206897</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0.016215875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0.016215875</a:t>
                      </a:r>
                    </a:p>
                  </a:txBody>
                  <a:tcPr marL="6757" marR="6757" marT="6757" marB="0" anchor="ctr">
                    <a:lnL>
                      <a:noFill/>
                    </a:lnL>
                    <a:lnR>
                      <a:noFill/>
                    </a:lnR>
                    <a:lnT>
                      <a:noFill/>
                    </a:lnT>
                    <a:lnB>
                      <a:noFill/>
                    </a:lnB>
                  </a:tcPr>
                </a:tc>
                <a:extLst>
                  <a:ext uri="{0D108BD9-81ED-4DB2-BD59-A6C34878D82A}">
                    <a16:rowId xmlns:a16="http://schemas.microsoft.com/office/drawing/2014/main" val="1585233291"/>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462.0689655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0.016105465</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0.016105465</a:t>
                      </a:r>
                    </a:p>
                  </a:txBody>
                  <a:tcPr marL="6757" marR="6757" marT="6757" marB="0" anchor="ctr">
                    <a:lnL>
                      <a:noFill/>
                    </a:lnL>
                    <a:lnR>
                      <a:noFill/>
                    </a:lnR>
                    <a:lnT>
                      <a:noFill/>
                    </a:lnT>
                    <a:lnB>
                      <a:noFill/>
                    </a:lnB>
                  </a:tcPr>
                </a:tc>
                <a:extLst>
                  <a:ext uri="{0D108BD9-81ED-4DB2-BD59-A6C34878D82A}">
                    <a16:rowId xmlns:a16="http://schemas.microsoft.com/office/drawing/2014/main" val="95302966"/>
                  </a:ext>
                </a:extLst>
              </a:tr>
              <a:tr h="190567">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465.5172414</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50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a:t>
                      </a:r>
                    </a:p>
                  </a:txBody>
                  <a:tcPr marL="6757" marR="6757" marT="6757" marB="0" anchor="ctr">
                    <a:lnL>
                      <a:noFill/>
                    </a:lnL>
                    <a:lnR>
                      <a:noFill/>
                    </a:lnR>
                    <a:lnT>
                      <a:noFill/>
                    </a:lnT>
                    <a:lnB>
                      <a:noFill/>
                    </a:lnB>
                  </a:tcPr>
                </a:tc>
                <a:tc>
                  <a:txBody>
                    <a:bodyPr/>
                    <a:lstStyle/>
                    <a:p>
                      <a:pPr algn="r" fontAlgn="ctr"/>
                      <a:r>
                        <a:rPr lang="en-US" altLang="zh-CN" sz="1000" b="0" i="0" u="none" strike="noStrike">
                          <a:solidFill>
                            <a:srgbClr val="000000"/>
                          </a:solidFill>
                          <a:effectLst/>
                          <a:latin typeface="等线" panose="02010600030101010101" pitchFamily="2" charset="-122"/>
                          <a:ea typeface="等线" panose="02010600030101010101" pitchFamily="2" charset="-122"/>
                        </a:rPr>
                        <a:t>0.015931347</a:t>
                      </a:r>
                    </a:p>
                  </a:txBody>
                  <a:tcPr marL="6757" marR="6757" marT="6757" marB="0" anchor="ctr">
                    <a:lnL>
                      <a:noFill/>
                    </a:lnL>
                    <a:lnR>
                      <a:noFill/>
                    </a:lnR>
                    <a:lnT>
                      <a:noFill/>
                    </a:lnT>
                    <a:lnB>
                      <a:noFill/>
                    </a:lnB>
                  </a:tcPr>
                </a:tc>
                <a:tc>
                  <a:txBody>
                    <a:bodyPr/>
                    <a:lstStyle/>
                    <a:p>
                      <a:pPr algn="r" fontAlgn="ctr"/>
                      <a:r>
                        <a:rPr lang="en-US" altLang="zh-CN" sz="1000" b="0" i="0" u="none" strike="noStrike" dirty="0">
                          <a:solidFill>
                            <a:srgbClr val="000000"/>
                          </a:solidFill>
                          <a:effectLst/>
                          <a:latin typeface="等线" panose="02010600030101010101" pitchFamily="2" charset="-122"/>
                          <a:ea typeface="等线" panose="02010600030101010101" pitchFamily="2" charset="-122"/>
                        </a:rPr>
                        <a:t>0.015931347</a:t>
                      </a:r>
                    </a:p>
                  </a:txBody>
                  <a:tcPr marL="6757" marR="6757" marT="6757" marB="0" anchor="ctr">
                    <a:lnL>
                      <a:noFill/>
                    </a:lnL>
                    <a:lnR>
                      <a:noFill/>
                    </a:lnR>
                    <a:lnT>
                      <a:noFill/>
                    </a:lnT>
                    <a:lnB>
                      <a:noFill/>
                    </a:lnB>
                  </a:tcPr>
                </a:tc>
                <a:extLst>
                  <a:ext uri="{0D108BD9-81ED-4DB2-BD59-A6C34878D82A}">
                    <a16:rowId xmlns:a16="http://schemas.microsoft.com/office/drawing/2014/main" val="919891290"/>
                  </a:ext>
                </a:extLst>
              </a:tr>
            </a:tbl>
          </a:graphicData>
        </a:graphic>
      </p:graphicFrame>
    </p:spTree>
    <p:extLst>
      <p:ext uri="{BB962C8B-B14F-4D97-AF65-F5344CB8AC3E}">
        <p14:creationId xmlns:p14="http://schemas.microsoft.com/office/powerpoint/2010/main" val="28965878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874</Words>
  <Application>Microsoft Office PowerPoint</Application>
  <PresentationFormat>宽屏</PresentationFormat>
  <Paragraphs>285</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JetBrainsMono Nerd Font</vt:lpstr>
      <vt:lpstr>Office 主题​​</vt:lpstr>
      <vt:lpstr>Design of Integrated Micro-robotic Fish</vt:lpstr>
      <vt:lpstr>Improvement of COMSOL Model</vt:lpstr>
      <vt:lpstr>Theoretical assumption</vt:lpstr>
      <vt:lpstr>PowerPoint 演示文稿</vt:lpstr>
      <vt:lpstr>PowerPoint 演示文稿</vt:lpstr>
      <vt:lpstr>PowerPoint 演示文稿</vt:lpstr>
      <vt:lpstr> Applied Loads (solid): Tangential Load (fsi1.F_At_Mag) and Normal Load (fsi1.F_An_Mag) given by FSI</vt:lpstr>
      <vt:lpstr>Tangential Load (fsi1.F_At_Mag)</vt:lpstr>
      <vt:lpstr>Normal Load (fsi1.F_An_Mag)</vt:lpstr>
      <vt:lpstr>Deformed mesh and geometry</vt:lpstr>
      <vt:lpstr>Giving a very large channel height H=1000[μm]</vt:lpstr>
      <vt:lpstr>PowerPoint 演示文稿</vt:lpstr>
      <vt:lpstr>PowerPoint 演示文稿</vt:lpstr>
      <vt:lpstr>PowerPoint 演示文稿</vt:lpstr>
      <vt:lpstr>PowerPoint 演示文稿</vt:lpstr>
      <vt:lpstr>PowerPoint 演示文稿</vt:lpstr>
      <vt:lpstr>Put in the middle</vt:lpstr>
      <vt:lpstr>PowerPoint 演示文稿</vt:lpstr>
      <vt:lpstr>PowerPoint 演示文稿</vt:lpstr>
      <vt:lpstr>PowerPoint 演示文稿</vt:lpstr>
      <vt:lpstr>PowerPoint 演示文稿</vt:lpstr>
      <vt:lpstr>Question: the pressure is not uniform</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Integrated Micro-robotic Fish</dc:title>
  <dc:creator>Liu Yihua</dc:creator>
  <cp:lastModifiedBy>Liu Yihua</cp:lastModifiedBy>
  <cp:revision>86</cp:revision>
  <dcterms:created xsi:type="dcterms:W3CDTF">2021-04-06T04:09:41Z</dcterms:created>
  <dcterms:modified xsi:type="dcterms:W3CDTF">2021-04-06T06:38:05Z</dcterms:modified>
</cp:coreProperties>
</file>