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59" r:id="rId7"/>
    <p:sldId id="261" r:id="rId8"/>
    <p:sldId id="262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CE2A8-6D84-44CF-B896-78D11A800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D39945-102F-4050-B8B4-3F456B474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76A4B1-1CD6-4107-B16F-FC6008201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BDCF-A2AC-40FB-8747-0505800D67F4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E18359-8576-49B2-A80F-C71C62B05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1B7213-FF62-40F8-8420-F922387FC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6853-0A13-4454-8EDD-BEC4582B6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544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01B990-F6F2-41D0-8EE0-F2E73E26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81E1FD-8FE3-4F9E-B1F0-D9C4B23C0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136647-6B80-4E93-A106-061DED034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BDCF-A2AC-40FB-8747-0505800D67F4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C1CD11-540B-47DC-81E0-BE8684530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576F33-BB0E-4ADB-B5C6-FE9C7EA38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6853-0A13-4454-8EDD-BEC4582B6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036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7B90B1B-9B2A-47E9-8076-8879FB9163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9B4C2F-9CA4-48FF-B788-671899215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684100-3042-406A-A0A1-6AC5482B3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BDCF-A2AC-40FB-8747-0505800D67F4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DB866A-F7D1-41C1-9158-2D21D09EF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B5AC58-359A-4E53-88CF-CDB931F0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6853-0A13-4454-8EDD-BEC4582B6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85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227F3-DB69-4E07-B8E3-96A0C754D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D2CC31-7AE8-4E90-A350-3C65A46B7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9E5DFC-EB3E-47AC-9688-320D18070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BDCF-A2AC-40FB-8747-0505800D67F4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5E836E-6454-44B2-96A0-B55D4694F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DA6E8E-1EE7-4834-B61C-85CC6524C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6853-0A13-4454-8EDD-BEC4582B6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492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DF453-F108-43F5-B1D4-A02B8BA44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318EA9-6051-4D60-9710-8A4790ADF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8FEBA7-1B3E-41AA-8F04-20E67EC2F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BDCF-A2AC-40FB-8747-0505800D67F4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E292FE-3B52-4B4F-9968-A0686805C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835186-F94E-4F19-BB88-D36B54150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6853-0A13-4454-8EDD-BEC4582B6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13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42802-6A2A-4614-9BD3-F08B502F8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C9F0BC-F88D-405A-A92D-B2AE8ADC70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587DB4-98E8-496C-AF0E-640309EE7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2A6378-5E91-47DE-A607-3F64861B5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BDCF-A2AC-40FB-8747-0505800D67F4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BE8228-4017-4B04-9ACB-D175AAB3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875A1E-752B-4F1C-957C-A918B3E27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6853-0A13-4454-8EDD-BEC4582B6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140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5BE703-46CF-4103-850B-4B2436ECB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0E79E9-7FAF-4D9E-819B-9BDA3E4BE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D15013-A42B-4C9B-8FA5-57639D720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9C4B7C-90EC-4B42-8DFE-E01A61BE3C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87BD05-A607-4947-9079-0EE63DC672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2F7A0A-75A9-44CA-8F58-8A6444559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BDCF-A2AC-40FB-8747-0505800D67F4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33E7FAC-0EE1-4006-A18E-220FD2412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A02988C-44A2-418D-AA4C-7B9F24108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6853-0A13-4454-8EDD-BEC4582B6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483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9FEFC-7E7F-4CDD-8791-AF627B549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E085EA-E15F-400A-AC3D-E1AB69351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BDCF-A2AC-40FB-8747-0505800D67F4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CC79C5-6C3C-49FB-94CC-A0CE9D2C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AF5C9D6-4065-4393-8AD3-B9C9EE9F3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6853-0A13-4454-8EDD-BEC4582B6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722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A7BEBD-386C-4DAA-BB36-483F905C3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BDCF-A2AC-40FB-8747-0505800D67F4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30ACE6F-D96B-4563-8C30-B5C02D50B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3E5A31-C1FD-456B-8999-B0DC1EC2C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6853-0A13-4454-8EDD-BEC4582B6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531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F48DB-9A41-4534-9BCB-F5E1C4264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F7D16E-2074-4B22-8C59-061F0EC92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D5EACA-D79A-46CF-B638-8C7F894D2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D44E50-7BC5-4538-9D4E-39E8CB0FE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BDCF-A2AC-40FB-8747-0505800D67F4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658ED7-AFE9-4532-86EF-9E997E019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70835C-A46C-4F57-9456-B846B6314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6853-0A13-4454-8EDD-BEC4582B6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618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A15865-71D6-4062-AEC7-3715CA030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F941C7-2EEE-479F-B33C-FB3319AB08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8FE1A1-73C9-4E23-94A9-E5D4D6AF2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CA3975-572E-4C4C-85A5-D14D5E87D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BDCF-A2AC-40FB-8747-0505800D67F4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D00A3E-EE28-44D3-A521-BB0B0C2D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8617BD-2432-4BE7-9963-0AFC19ED8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6853-0A13-4454-8EDD-BEC4582B6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961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D7945F-194A-4F71-9D5E-3D0749C83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AC7B2B-E374-465A-85E9-7D68576D7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164FB3-B06D-4D0F-96E9-D632681D7C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2BDCF-A2AC-40FB-8747-0505800D67F4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E5DC46-AFE2-464D-A03A-F9D98039B9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F5045D-CB21-414B-B63A-DD07898FD4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F6853-0A13-4454-8EDD-BEC4582B6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66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1F653-58F5-4B48-AA30-51323470D9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Possible velocity model of ions and fluid flow in the system</a:t>
            </a:r>
            <a:endParaRPr lang="zh-CN" altLang="en-US" sz="36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9C8D18-54CC-48C9-A127-65F3572F75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VE490 Kexin Li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9959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6440A3-0CC3-4935-9E36-2A866F69D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963"/>
            <a:ext cx="10515600" cy="1325563"/>
          </a:xfrm>
        </p:spPr>
        <p:txBody>
          <a:bodyPr/>
          <a:lstStyle/>
          <a:p>
            <a:r>
              <a:rPr lang="en-US" altLang="zh-CN" dirty="0"/>
              <a:t>Goal of simulation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F3DCCB-F944-4F4F-8AC6-162130006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426"/>
            <a:ext cx="5055394" cy="435133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Reproduce the simulation result in [2]. Solving the equations to get the streamlines.</a:t>
            </a:r>
          </a:p>
          <a:p>
            <a:r>
              <a:rPr lang="en-US" altLang="zh-CN" sz="2400" dirty="0"/>
              <a:t>Difficulties</a:t>
            </a:r>
          </a:p>
          <a:p>
            <a:pPr lvl="1"/>
            <a:r>
              <a:rPr lang="en-US" altLang="zh-CN" sz="2000" dirty="0"/>
              <a:t>Lack of knowledge of electro-kinetics, electrochemistry, fluid mechanics.</a:t>
            </a:r>
          </a:p>
          <a:p>
            <a:pPr lvl="1"/>
            <a:r>
              <a:rPr lang="en-US" altLang="zh-CN" sz="2000" dirty="0"/>
              <a:t>Understand the electro-kinetics equations and solutions introduced in the paper.</a:t>
            </a:r>
          </a:p>
          <a:p>
            <a:pPr lvl="1"/>
            <a:r>
              <a:rPr lang="en-US" altLang="zh-CN" sz="2000" dirty="0"/>
              <a:t>Apply the unidimensional result or dependencies with actual values.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4C1B1CB-82CB-42AE-B35C-707DD3561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694" y="339083"/>
            <a:ext cx="3636168" cy="328756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0D0FB05-008D-46E6-9D2A-65EAB942A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694" y="3809848"/>
            <a:ext cx="3918582" cy="261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235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F34CEB-23A6-4157-8956-EF1A9F4CD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234613" cy="642144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Possible electrodes dimension [4]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3BDB2B-5949-4E95-B5A4-A0030E775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8725"/>
            <a:ext cx="5257800" cy="494823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Contains 120 repeats of the asymmetric pair of electrodes </a:t>
            </a:r>
          </a:p>
          <a:p>
            <a:r>
              <a:rPr lang="en-US" altLang="zh-CN" sz="2400" dirty="0"/>
              <a:t>L = 50 </a:t>
            </a:r>
            <a:r>
              <a:rPr lang="en-US" altLang="zh-CN" sz="2400" dirty="0" err="1"/>
              <a:t>μm</a:t>
            </a:r>
            <a:r>
              <a:rPr lang="en-US" altLang="zh-CN" sz="2400" dirty="0"/>
              <a:t>, x2 = 4.2 </a:t>
            </a:r>
            <a:r>
              <a:rPr lang="en-US" altLang="zh-CN" sz="2400" dirty="0" err="1"/>
              <a:t>μm</a:t>
            </a:r>
            <a:r>
              <a:rPr lang="en-US" altLang="zh-CN" sz="2400" dirty="0"/>
              <a:t>, x3 = 8.7 </a:t>
            </a:r>
            <a:r>
              <a:rPr lang="en-US" altLang="zh-CN" sz="2400" dirty="0" err="1"/>
              <a:t>μm</a:t>
            </a:r>
            <a:r>
              <a:rPr lang="en-US" altLang="zh-CN" sz="2400" dirty="0"/>
              <a:t> , x4 = 34.4 </a:t>
            </a:r>
            <a:r>
              <a:rPr lang="en-US" altLang="zh-CN" sz="2400" dirty="0" err="1"/>
              <a:t>μm</a:t>
            </a:r>
            <a:r>
              <a:rPr lang="en-US" altLang="zh-CN" sz="2400" dirty="0"/>
              <a:t>.</a:t>
            </a:r>
          </a:p>
          <a:p>
            <a:r>
              <a:rPr lang="en-US" altLang="zh-CN" sz="2400" dirty="0"/>
              <a:t>The electrode array: 6 mm long and 320 mm wide thus allowing easy aligning of the 100 mm wide microfluidic channels.</a:t>
            </a:r>
          </a:p>
          <a:p>
            <a:pPr marL="0" indent="0">
              <a:buNone/>
            </a:pPr>
            <a:endParaRPr lang="en-US" altLang="zh-CN" sz="2400" dirty="0"/>
          </a:p>
          <a:p>
            <a:endParaRPr lang="zh-CN" altLang="en-US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44AB144-A3BE-4B27-A4D9-2841BE8F9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3868" y="1007270"/>
            <a:ext cx="2322801" cy="24669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14DCEE3-9F63-490F-922B-3C2A4BA75960}"/>
              </a:ext>
            </a:extLst>
          </p:cNvPr>
          <p:cNvSpPr txBox="1"/>
          <p:nvPr/>
        </p:nvSpPr>
        <p:spPr>
          <a:xfrm>
            <a:off x="1031080" y="6213752"/>
            <a:ext cx="10784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0" u="none" strike="noStrike" baseline="0" dirty="0">
                <a:latin typeface="Times New Roman" panose="02020603050405020304" pitchFamily="18" charset="0"/>
              </a:rPr>
              <a:t>[4] </a:t>
            </a:r>
            <a:r>
              <a:rPr lang="en-US" altLang="zh-CN" sz="1800" b="0" i="0" dirty="0">
                <a:solidFill>
                  <a:srgbClr val="231F1F"/>
                </a:solidFill>
                <a:effectLst/>
                <a:latin typeface="AdvP497E4"/>
              </a:rPr>
              <a:t>An integrated AC electrokinetic pump in a microfluidic loop for fast and tunable flow control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985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8EAC4-7927-47D2-ABF5-FEF4D6F0A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3A2146-B8E0-43B6-B019-E3D67CBF5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025"/>
            <a:ext cx="105156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altLang="zh-CN" dirty="0"/>
              <a:t>Model I </a:t>
            </a:r>
          </a:p>
          <a:p>
            <a:pPr marL="971550" lvl="1" indent="-514350">
              <a:buAutoNum type="alphaLcPeriod"/>
            </a:pPr>
            <a:r>
              <a:rPr lang="en-US" altLang="zh-CN" dirty="0"/>
              <a:t>Working condition &amp; Assumption &amp; Modeling method.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altLang="zh-CN" dirty="0"/>
              <a:t>Key function.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altLang="zh-CN" dirty="0"/>
              <a:t>Simulation of the velocity function.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altLang="zh-CN" dirty="0"/>
              <a:t>Discussion.</a:t>
            </a:r>
          </a:p>
          <a:p>
            <a:pPr marL="514350" indent="-514350">
              <a:buAutoNum type="arabicPeriod"/>
            </a:pPr>
            <a:r>
              <a:rPr lang="en-US" altLang="zh-CN" dirty="0"/>
              <a:t>Model II (still learning)</a:t>
            </a:r>
          </a:p>
          <a:p>
            <a:pPr marL="514350" indent="-514350">
              <a:buAutoNum type="arabicPeriod"/>
            </a:pPr>
            <a:r>
              <a:rPr lang="en-US" altLang="zh-CN" dirty="0"/>
              <a:t>Possible dimension of electrodes</a:t>
            </a:r>
          </a:p>
        </p:txBody>
      </p:sp>
    </p:spTree>
    <p:extLst>
      <p:ext uri="{BB962C8B-B14F-4D97-AF65-F5344CB8AC3E}">
        <p14:creationId xmlns:p14="http://schemas.microsoft.com/office/powerpoint/2010/main" val="2614714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24602F-69D4-4AF0-887B-AF203747A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4988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Model I [1]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A4F949-5B64-47B9-9300-6EBF9A483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0974"/>
            <a:ext cx="10515600" cy="5172074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 Working condition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/>
              <a:t>Low voltage (&lt; 1.4V tested in the experiment, 0.1V in simulation).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/>
              <a:t>Low frequency (0.01kHz ~ 100kHz).</a:t>
            </a:r>
          </a:p>
          <a:p>
            <a:pPr marL="457200" lvl="1" indent="0">
              <a:buNone/>
            </a:pPr>
            <a:r>
              <a:rPr lang="en-US" altLang="zh-CN" dirty="0"/>
              <a:t>	if too high, the polarization may be hard to happen, lose the non-linearity phenomenon.</a:t>
            </a:r>
          </a:p>
          <a:p>
            <a:r>
              <a:rPr lang="en-US" altLang="zh-CN" dirty="0"/>
              <a:t>Assumption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/>
              <a:t>Electric field line is semicircular.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/>
              <a:t>* Ignore the effect of multiple pairs of electrodes.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/>
              <a:t>Capacitance can be described by an effective value of λ</a:t>
            </a:r>
            <a:r>
              <a:rPr lang="en-US" altLang="zh-CN" baseline="-25000" dirty="0"/>
              <a:t>D</a:t>
            </a:r>
            <a:r>
              <a:rPr lang="en-US" altLang="zh-CN" dirty="0"/>
              <a:t> for a given applied amplitude.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/>
              <a:t>All the ions in this separation of charge are mobile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/>
              <a:t>The height of double layer is independent from the concentration of solution.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/>
              <a:t>* The ions in the double layer move a negligible distance across the surface of the electrode during one cycle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/>
              <a:t>* The thickness of the double layer was the same on both electrodes.</a:t>
            </a:r>
          </a:p>
          <a:p>
            <a:r>
              <a:rPr lang="en-US" altLang="zh-CN" dirty="0"/>
              <a:t>Modeling method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FA339EE-D217-4764-885D-306725C23A51}"/>
              </a:ext>
            </a:extLst>
          </p:cNvPr>
          <p:cNvSpPr txBox="1"/>
          <p:nvPr/>
        </p:nvSpPr>
        <p:spPr>
          <a:xfrm>
            <a:off x="838200" y="6308208"/>
            <a:ext cx="8545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0" u="none" strike="noStrike" baseline="0" dirty="0">
                <a:latin typeface="Times New Roman" panose="02020603050405020304" pitchFamily="18" charset="0"/>
              </a:rPr>
              <a:t>[1] Pumping of water with ac electric fields applied to asymmetric pairs of microelectrodes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2185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示&#10;&#10;描述已自动生成">
            <a:extLst>
              <a:ext uri="{FF2B5EF4-FFF2-40B4-BE49-F238E27FC236}">
                <a16:creationId xmlns:a16="http://schemas.microsoft.com/office/drawing/2014/main" id="{B0CA7B63-C778-475E-AD8D-C4D9F8179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388" y="564903"/>
            <a:ext cx="4808374" cy="233402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605CF08-F09C-437C-AF1C-572C041641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49" t="55745" r="22563" b="223"/>
          <a:stretch/>
        </p:blipFill>
        <p:spPr>
          <a:xfrm>
            <a:off x="8073108" y="313849"/>
            <a:ext cx="2549118" cy="2695102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46080E-858D-4038-A6B2-DFCF55758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933" y="2758306"/>
            <a:ext cx="8264126" cy="3283906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Key equations</a:t>
            </a:r>
          </a:p>
          <a:p>
            <a:pPr lvl="1"/>
            <a:r>
              <a:rPr lang="en-US" altLang="zh-CN" sz="2000" dirty="0"/>
              <a:t>Eq.(1) </a:t>
            </a:r>
            <a:r>
              <a:rPr lang="zh-CN" altLang="en-US" sz="2000" dirty="0"/>
              <a:t>（</a:t>
            </a:r>
            <a:r>
              <a:rPr lang="en-US" altLang="zh-CN" sz="2000" dirty="0"/>
              <a:t>dependency with ψ</a:t>
            </a:r>
            <a:r>
              <a:rPr lang="en-US" altLang="zh-CN" sz="2000" baseline="-25000" dirty="0"/>
              <a:t>0</a:t>
            </a:r>
            <a:r>
              <a:rPr lang="en-US" altLang="zh-CN" sz="2000" baseline="30000" dirty="0"/>
              <a:t>2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	The average velocity of the fluid over the electrode surface</a:t>
            </a:r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pPr lvl="1"/>
            <a:r>
              <a:rPr lang="en-US" altLang="zh-CN" sz="2000" dirty="0"/>
              <a:t>The time-average velocity of the fluid above the large electrode surface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2B4BA93-57E6-4DD6-82AA-D3A3E844A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4988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Model I [1]</a:t>
            </a:r>
            <a:endParaRPr lang="zh-CN" altLang="en-US" sz="32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694A99C-20A8-47ED-B0C4-FF88B88DE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271" y="3950649"/>
            <a:ext cx="8050658" cy="118409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E90B0DE-9980-46E7-80F4-DD78F6EC82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271" y="5784280"/>
            <a:ext cx="4617176" cy="72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762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920856-42ED-4913-8D1D-B48487A8C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0829"/>
            <a:ext cx="10515600" cy="4351338"/>
          </a:xfrm>
        </p:spPr>
        <p:txBody>
          <a:bodyPr/>
          <a:lstStyle/>
          <a:p>
            <a:r>
              <a:rPr lang="en-US" altLang="zh-CN" dirty="0"/>
              <a:t>Key equations</a:t>
            </a:r>
          </a:p>
          <a:p>
            <a:pPr lvl="1"/>
            <a:r>
              <a:rPr lang="en-US" altLang="zh-CN" dirty="0"/>
              <a:t>Potential (why we need to know the potential?)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Electric field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E701EF-832D-4F9D-8B4F-61F89E592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481" y="1567983"/>
            <a:ext cx="5331046" cy="154431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90EEBF9-9F12-439A-B215-23B0F1FF9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482" y="3583316"/>
            <a:ext cx="5331046" cy="213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592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4CCC2358-4905-4918-AC41-682942F7D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860" y="551664"/>
            <a:ext cx="3037558" cy="2574969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25CE5141-30D4-4703-8C81-34162B370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758" y="551664"/>
            <a:ext cx="3069906" cy="2574969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BF3A974C-4332-4D8F-B123-83F04303B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0860" y="3262074"/>
            <a:ext cx="3250280" cy="2715424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8E2A3212-EE17-4A6F-B9EB-9002145A69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571" y="3262074"/>
            <a:ext cx="3250280" cy="2648230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2EF40781-9323-4FD9-BE00-649F74CFF9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4682" y="551664"/>
            <a:ext cx="3141922" cy="2537707"/>
          </a:xfrm>
          <a:prstGeom prst="rect">
            <a:avLst/>
          </a:prstGeom>
        </p:spPr>
      </p:pic>
      <p:sp>
        <p:nvSpPr>
          <p:cNvPr id="38" name="标题 1">
            <a:extLst>
              <a:ext uri="{FF2B5EF4-FFF2-40B4-BE49-F238E27FC236}">
                <a16:creationId xmlns:a16="http://schemas.microsoft.com/office/drawing/2014/main" id="{69EB408F-E679-4D45-9C16-7EEF58C04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810" y="159267"/>
            <a:ext cx="10515600" cy="392397"/>
          </a:xfrm>
        </p:spPr>
        <p:txBody>
          <a:bodyPr>
            <a:normAutofit fontScale="90000"/>
          </a:bodyPr>
          <a:lstStyle/>
          <a:p>
            <a:r>
              <a:rPr lang="en-US" altLang="zh-CN" sz="2800" dirty="0"/>
              <a:t>Simulation (All fitted with Eq.(1))</a:t>
            </a:r>
            <a:endParaRPr lang="zh-CN" altLang="en-US" sz="2800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D8785878-79C2-404B-A35B-5E6C129F5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70" y="6064516"/>
            <a:ext cx="11083623" cy="4434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600" dirty="0"/>
              <a:t>*Notice that the plot for the Maximum velocity Vs. Voltage applied is generated by the equation for </a:t>
            </a:r>
            <a:r>
              <a:rPr lang="en-US" altLang="zh-CN" sz="1600" b="1" dirty="0"/>
              <a:t>average velocity</a:t>
            </a:r>
          </a:p>
          <a:p>
            <a:pPr marL="0" indent="0">
              <a:buNone/>
            </a:pPr>
            <a:r>
              <a:rPr lang="en-US" altLang="zh-CN" sz="1600" b="1" dirty="0"/>
              <a:t>* The velocity only has one peak within the scale and is non-linear with respect to the frequency and applied voltage.</a:t>
            </a:r>
            <a:endParaRPr lang="en-US" altLang="zh-CN" sz="1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5B99B37-1589-41C9-8E3A-8F04A31054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8575" y="3283638"/>
            <a:ext cx="3028028" cy="258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713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B57AB5-C1AF-4797-97BA-4CB4C9A05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0114"/>
            <a:ext cx="10698956" cy="5680076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Conclusion &amp; Discussion</a:t>
            </a:r>
          </a:p>
          <a:p>
            <a:pPr marL="457200" lvl="1" indent="0">
              <a:buNone/>
            </a:pPr>
            <a:r>
              <a:rPr lang="en-US" altLang="zh-CN" dirty="0"/>
              <a:t>It builds the model for the ions and fluid flow at the surface of the electrode.</a:t>
            </a:r>
          </a:p>
          <a:p>
            <a:pPr marL="457200" lvl="1" indent="0">
              <a:buNone/>
            </a:pPr>
            <a:r>
              <a:rPr lang="en-US" altLang="zh-CN" dirty="0"/>
              <a:t>However, we still need more completed model to predict the bulk fluid flow and .</a:t>
            </a:r>
          </a:p>
          <a:p>
            <a:pPr lvl="1"/>
            <a:r>
              <a:rPr lang="en-US" altLang="zh-CN" dirty="0"/>
              <a:t>Key equivalence</a:t>
            </a:r>
          </a:p>
          <a:p>
            <a:pPr lvl="2"/>
            <a:r>
              <a:rPr lang="en-US" altLang="zh-CN" dirty="0"/>
              <a:t>Introduce the equivalent circuit of the system, especially the equivalence of capacitors and resistors.</a:t>
            </a:r>
          </a:p>
          <a:p>
            <a:pPr lvl="1"/>
            <a:r>
              <a:rPr lang="en-US" altLang="zh-CN" dirty="0"/>
              <a:t>Reasons</a:t>
            </a:r>
          </a:p>
          <a:p>
            <a:pPr lvl="2"/>
            <a:r>
              <a:rPr lang="en-US" altLang="zh-CN" dirty="0"/>
              <a:t>The model is for the condition when there’s only a pair of electrode.</a:t>
            </a:r>
          </a:p>
          <a:p>
            <a:pPr lvl="2"/>
            <a:r>
              <a:rPr lang="en-US" altLang="zh-CN" dirty="0"/>
              <a:t>Only consider the condition when applied voltage and frequency are low, so that the assumption of the capacitor within the double layer works.</a:t>
            </a:r>
          </a:p>
          <a:p>
            <a:pPr lvl="2"/>
            <a:r>
              <a:rPr lang="en-US" altLang="zh-CN" dirty="0"/>
              <a:t>The electric field line is considered as semicircle, the current flow in the bulk fluid has no model.</a:t>
            </a:r>
          </a:p>
          <a:p>
            <a:pPr lvl="2"/>
            <a:r>
              <a:rPr lang="en-US" altLang="zh-CN" dirty="0"/>
              <a:t>Ignore the special movement of ions within the double layer above the small electrode.</a:t>
            </a:r>
          </a:p>
          <a:p>
            <a:pPr lvl="2"/>
            <a:r>
              <a:rPr lang="en-US" altLang="zh-CN" dirty="0"/>
              <a:t>No hydrodynamic model for the bulk fluid flow arising from the flow on the surface of the electrode.</a:t>
            </a:r>
          </a:p>
          <a:p>
            <a:pPr marL="914400" lvl="2" indent="0">
              <a:buNone/>
            </a:pP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A393FE8-21C5-491A-B4ED-82E681AF9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4988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Model I [1]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25356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4F6EF-D254-426A-8644-01BB6CF48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9319"/>
          </a:xfrm>
        </p:spPr>
        <p:txBody>
          <a:bodyPr/>
          <a:lstStyle/>
          <a:p>
            <a:r>
              <a:rPr lang="en-US" altLang="zh-CN" dirty="0"/>
              <a:t>If we want to simulate…or build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81FD34-7351-4E43-8467-2F6185E3D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8731"/>
            <a:ext cx="10591800" cy="5043487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Key Problem</a:t>
            </a:r>
          </a:p>
          <a:p>
            <a:pPr lvl="1"/>
            <a:r>
              <a:rPr lang="en-US" altLang="zh-CN" dirty="0"/>
              <a:t>The distribution of the charge along the electrodes are not uniform, so that we need to find solution of equation that describe the electrical potential for the periodic.</a:t>
            </a:r>
          </a:p>
          <a:p>
            <a:pPr lvl="1"/>
            <a:r>
              <a:rPr lang="en-US" altLang="zh-CN" dirty="0"/>
              <a:t>According to Martin Z. </a:t>
            </a:r>
            <a:r>
              <a:rPr lang="en-US" altLang="zh-CN" dirty="0" err="1"/>
              <a:t>Bazant</a:t>
            </a:r>
            <a:r>
              <a:rPr lang="en-US" altLang="zh-CN" dirty="0"/>
              <a:t>[3], there’s no best model for the fluid flow under higher voltage(&gt;5V or so.) &amp; frequency (&gt; 100kHz or so.).</a:t>
            </a:r>
          </a:p>
          <a:p>
            <a:r>
              <a:rPr lang="en-US" altLang="zh-CN" dirty="0"/>
              <a:t>Need to solve the system equation of</a:t>
            </a:r>
          </a:p>
          <a:p>
            <a:pPr lvl="1"/>
            <a:r>
              <a:rPr lang="en-US" altLang="zh-CN" dirty="0"/>
              <a:t>the electric field</a:t>
            </a:r>
          </a:p>
          <a:p>
            <a:pPr lvl="1"/>
            <a:r>
              <a:rPr lang="en-US" altLang="zh-CN" dirty="0"/>
              <a:t>microfluidic flow field </a:t>
            </a:r>
          </a:p>
          <a:p>
            <a:pPr lvl="1"/>
            <a:r>
              <a:rPr lang="en-US" altLang="zh-CN" dirty="0"/>
              <a:t>concentration field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-&gt; Get the Pumping velocity U for an array of pairs of asymmetric electrodes (the velocity in the bulk electrolyte)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42139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93AA9-4E90-4499-B33B-B3871533E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4331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Model II [2]</a:t>
            </a:r>
            <a:endParaRPr lang="zh-CN" altLang="en-US" sz="3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93F33F5-B35A-44FC-B4EA-71A414CBE4A6}"/>
              </a:ext>
            </a:extLst>
          </p:cNvPr>
          <p:cNvSpPr txBox="1"/>
          <p:nvPr/>
        </p:nvSpPr>
        <p:spPr>
          <a:xfrm>
            <a:off x="838200" y="5846544"/>
            <a:ext cx="8545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0" u="none" strike="noStrike" baseline="0" dirty="0">
                <a:latin typeface="Times New Roman" panose="02020603050405020304" pitchFamily="18" charset="0"/>
              </a:rPr>
              <a:t>[2]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Martel-Regular"/>
              </a:rPr>
              <a:t>Pumping of Liquids with AC Voltages Applied to Asymmetric Pairs of Microelectrodes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A2796F6-FEA9-4501-BD5C-2EB2501B6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7281"/>
            <a:ext cx="6257458" cy="388143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0618C69-6DAC-4AAC-9770-9D2BF90D521F}"/>
              </a:ext>
            </a:extLst>
          </p:cNvPr>
          <p:cNvSpPr txBox="1"/>
          <p:nvPr/>
        </p:nvSpPr>
        <p:spPr>
          <a:xfrm>
            <a:off x="7155657" y="1626393"/>
            <a:ext cx="50363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To Solve :</a:t>
            </a:r>
          </a:p>
          <a:p>
            <a:pPr marL="342900" indent="-342900">
              <a:buAutoNum type="arabicPeriod"/>
            </a:pPr>
            <a:r>
              <a:rPr lang="en-US" altLang="zh-CN" sz="2400" dirty="0"/>
              <a:t>Electrical equation</a:t>
            </a:r>
          </a:p>
          <a:p>
            <a:pPr marL="342900" indent="-342900">
              <a:buAutoNum type="arabicPeriod"/>
            </a:pPr>
            <a:r>
              <a:rPr lang="en-US" altLang="zh-CN" sz="2400" dirty="0"/>
              <a:t>Velocity problem</a:t>
            </a:r>
          </a:p>
          <a:p>
            <a:pPr marL="342900" indent="-342900">
              <a:buAutoNum type="arabicPeriod"/>
            </a:pPr>
            <a:r>
              <a:rPr lang="en-US" altLang="zh-CN" sz="2400" dirty="0"/>
              <a:t>Consider the boundary condition</a:t>
            </a:r>
          </a:p>
          <a:p>
            <a:pPr marL="342900" indent="-342900">
              <a:buAutoNum type="arabicPeriod"/>
            </a:pPr>
            <a:endParaRPr lang="en-US" altLang="zh-CN" sz="2400" dirty="0"/>
          </a:p>
          <a:p>
            <a:r>
              <a:rPr lang="en-US" altLang="zh-CN" sz="2400" dirty="0"/>
              <a:t>-&gt; the streamline function can be generated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99598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4260</TotalTime>
  <Words>735</Words>
  <Application>Microsoft Office PowerPoint</Application>
  <PresentationFormat>宽屏</PresentationFormat>
  <Paragraphs>85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AdvP497E4</vt:lpstr>
      <vt:lpstr>Martel-Regular</vt:lpstr>
      <vt:lpstr>等线</vt:lpstr>
      <vt:lpstr>等线 Light</vt:lpstr>
      <vt:lpstr>Arial</vt:lpstr>
      <vt:lpstr>Times New Roman</vt:lpstr>
      <vt:lpstr>Office 主题​​</vt:lpstr>
      <vt:lpstr>Possible velocity model of ions and fluid flow in the system</vt:lpstr>
      <vt:lpstr>Agenda</vt:lpstr>
      <vt:lpstr>Model I [1]</vt:lpstr>
      <vt:lpstr>Model I [1]</vt:lpstr>
      <vt:lpstr>PowerPoint 演示文稿</vt:lpstr>
      <vt:lpstr>Simulation (All fitted with Eq.(1))</vt:lpstr>
      <vt:lpstr>Model I [1]</vt:lpstr>
      <vt:lpstr>If we want to simulate…or build model</vt:lpstr>
      <vt:lpstr>Model II [2]</vt:lpstr>
      <vt:lpstr>Goal of simulation</vt:lpstr>
      <vt:lpstr>Possible electrodes dimension [4]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Possible velocity model of ions and fluid flow in the system</dc:title>
  <dc:creator>Li Kexin</dc:creator>
  <cp:lastModifiedBy>Li Kexin</cp:lastModifiedBy>
  <cp:revision>57</cp:revision>
  <dcterms:created xsi:type="dcterms:W3CDTF">2021-02-27T02:34:23Z</dcterms:created>
  <dcterms:modified xsi:type="dcterms:W3CDTF">2021-03-02T06:42:00Z</dcterms:modified>
</cp:coreProperties>
</file>