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5814" autoAdjust="0"/>
  </p:normalViewPr>
  <p:slideViewPr>
    <p:cSldViewPr snapToGrid="0">
      <p:cViewPr>
        <p:scale>
          <a:sx n="87" d="100"/>
          <a:sy n="87" d="100"/>
        </p:scale>
        <p:origin x="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F814B-BE57-4E29-83F6-9E2D1CD27813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690C7-C820-49BD-9E08-5C7C9CAE6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66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code for velocity simulation is updated.</a:t>
            </a:r>
          </a:p>
          <a:p>
            <a:r>
              <a:rPr lang="en-US" altLang="zh-CN" dirty="0"/>
              <a:t>Channel length</a:t>
            </a:r>
            <a:r>
              <a:rPr lang="zh-CN" altLang="en-US" dirty="0"/>
              <a:t>：</a:t>
            </a:r>
            <a:r>
              <a:rPr lang="en-US" altLang="zh-CN" dirty="0"/>
              <a:t>3cm</a:t>
            </a:r>
          </a:p>
          <a:p>
            <a:r>
              <a:rPr lang="en-US" altLang="zh-CN" dirty="0"/>
              <a:t>Channel depth</a:t>
            </a:r>
            <a:r>
              <a:rPr lang="zh-CN" altLang="en-US" dirty="0"/>
              <a:t>：</a:t>
            </a:r>
            <a:r>
              <a:rPr lang="en-US" altLang="zh-CN" dirty="0"/>
              <a:t>50μm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690C7-C820-49BD-9E08-5C7C9CAE61D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94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“Configurable AC electroosmotic generated in-plane micro vortices and pumping flow in microchannels”, Shih-Hao Huang Æ Hui-Jung Hsueh Æ </a:t>
            </a:r>
            <a:r>
              <a:rPr lang="en-US" altLang="zh-CN" dirty="0" err="1"/>
              <a:t>Kuo</a:t>
            </a:r>
            <a:r>
              <a:rPr lang="en-US" altLang="zh-CN" dirty="0"/>
              <a:t>-Yung Hung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690C7-C820-49BD-9E08-5C7C9CAE61D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64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690C7-C820-49BD-9E08-5C7C9CAE61D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20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242021"/>
                </a:solidFill>
                <a:effectLst/>
                <a:latin typeface="Helvetica-Bold"/>
              </a:rPr>
              <a:t>Microfabricated All-Around-Electrode AC Electro-osmotic Micropump</a:t>
            </a:r>
            <a:r>
              <a:rPr lang="en-US" altLang="zh-CN" b="0" dirty="0"/>
              <a:t> </a:t>
            </a:r>
          </a:p>
          <a:p>
            <a:r>
              <a:rPr lang="en-US" altLang="zh-CN" dirty="0"/>
              <a:t>Chapter 6-7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690C7-C820-49BD-9E08-5C7C9CAE61D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3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-Bold"/>
              </a:rPr>
              <a:t>Fig. 2.8 Microfabricated All-Around-Electrode AC Electro-osmotic Micropump</a:t>
            </a:r>
            <a:r>
              <a:rPr lang="en-US" altLang="zh-CN" b="0" dirty="0"/>
              <a:t> </a:t>
            </a:r>
          </a:p>
          <a:p>
            <a:r>
              <a:rPr lang="en-US" altLang="zh-CN" b="0" dirty="0"/>
              <a:t>Fig. 10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P. García-Sánchez,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A. Ramos, N. G. Green and H. Morgan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"/>
              </a:rPr>
              <a:t>Experiments on AC Electrokinetic Pumping of Liquids Using Arrays of Microelectrodes”</a:t>
            </a:r>
            <a:endParaRPr lang="en-US" altLang="zh-CN" sz="18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Methods to take pictures: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1. microscope &amp; camera from above and side of the electrodes.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2. Flow tracers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"/>
              </a:rPr>
              <a:t>Fluorescent latex particles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TimesNewRoman"/>
              </a:rPr>
              <a:t>荧光乳胶粒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"/>
              </a:rPr>
              <a:t> (500 nm diameter) were suspended in the electrolyte.</a:t>
            </a:r>
            <a:br>
              <a:rPr lang="en-US" altLang="zh-CN" sz="2800" dirty="0"/>
            </a:br>
            <a:endParaRPr lang="en-US" altLang="zh-CN" sz="18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Couette flow: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Describe a viscous fluid flowing between two surfaces, </a:t>
            </a:r>
            <a:r>
              <a:rPr lang="en-US" altLang="zh-C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one of which is moving tangentially relative to the other. </a:t>
            </a:r>
          </a:p>
          <a:p>
            <a:r>
              <a:rPr lang="en-US" altLang="zh-C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relative motion of the surfaces imposes a shear stress(F/A) on the fluid and induces flow.</a:t>
            </a:r>
            <a:endParaRPr lang="en-US" altLang="zh-CN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F: viscous drag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粘性阻力</a:t>
            </a:r>
            <a:endParaRPr lang="en-US" altLang="zh-CN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A: 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the cross-sectional area of material/fluid</a:t>
            </a:r>
            <a:endParaRPr lang="en-US" altLang="zh-CN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690C7-C820-49BD-9E08-5C7C9CAE61D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2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Citation for the equations:</a:t>
            </a:r>
          </a:p>
          <a:p>
            <a:r>
              <a:rPr lang="en-US" altLang="zh-CN" sz="1200" b="0" i="0" dirty="0">
                <a:solidFill>
                  <a:srgbClr val="242021"/>
                </a:solidFill>
                <a:effectLst/>
                <a:latin typeface="Helvetica-Bold"/>
              </a:rPr>
              <a:t>	Microfabricated All-Around-Electrode AC Electro-osmotic Micropump</a:t>
            </a:r>
            <a:r>
              <a:rPr lang="en-US" altLang="zh-CN" b="0" dirty="0"/>
              <a:t> </a:t>
            </a:r>
            <a:endParaRPr lang="en-US" altLang="zh-CN" dirty="0"/>
          </a:p>
          <a:p>
            <a:r>
              <a:rPr lang="en-US" altLang="zh-CN" dirty="0"/>
              <a:t>Poisson equation: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Describe the relationship between charge density and electrical potential in a volume.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Given a charge density in a volume,  the potential will vary as the function shown above.</a:t>
            </a:r>
          </a:p>
          <a:p>
            <a:r>
              <a:rPr lang="en-US" altLang="zh-CN" b="0" i="0" dirty="0">
                <a:solidFill>
                  <a:schemeClr val="tx1"/>
                </a:solidFill>
                <a:effectLst/>
                <a:latin typeface="+mn-lt"/>
              </a:rPr>
              <a:t>        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solution to Poisson's equation is the potential field caused by a given electric charge or mass density distribution; </a:t>
            </a:r>
          </a:p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     with the potential field known, one can then calculate electrostatic or gravitational (force) field.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690C7-C820-49BD-9E08-5C7C9CAE61D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28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u="sng" dirty="0">
                <a:effectLst/>
                <a:ea typeface="Calibri" panose="020F0502020204030204" pitchFamily="34" charset="0"/>
              </a:rPr>
              <a:t>Steric limit (Steric effects):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Because of the increase potential of the wall, more ions will be attracted to the walls, and the local charge concentration will be affected by their dimensions.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立体效应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: 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分子本身各个官能团客观上占据了一定的空间大小，由此产生的诸多影响，比如相互的挤压，称为立体效应。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690C7-C820-49BD-9E08-5C7C9CAE61D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59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Citation for the figures:</a:t>
            </a:r>
          </a:p>
          <a:p>
            <a:r>
              <a:rPr lang="en-US" altLang="zh-CN" sz="1200" b="0" i="0" dirty="0">
                <a:solidFill>
                  <a:srgbClr val="242021"/>
                </a:solidFill>
                <a:effectLst/>
                <a:latin typeface="Helvetica-Bold"/>
              </a:rPr>
              <a:t>	Microfabricated All-Around-Electrode AC Electro-osmotic Micropump</a:t>
            </a:r>
            <a:r>
              <a:rPr lang="en-US" altLang="zh-CN" b="0" dirty="0"/>
              <a:t> </a:t>
            </a:r>
          </a:p>
          <a:p>
            <a:r>
              <a:rPr lang="en-US" altLang="zh-CN" b="0" dirty="0"/>
              <a:t>Figure3. use FEM </a:t>
            </a:r>
            <a:r>
              <a:rPr lang="zh-CN" altLang="en-US" b="0" dirty="0"/>
              <a:t>有限元分析 计算结果</a:t>
            </a:r>
            <a:endParaRPr lang="en-US" altLang="zh-CN" b="0" dirty="0"/>
          </a:p>
          <a:p>
            <a:r>
              <a:rPr lang="zh-CN" altLang="en-US" b="0" dirty="0"/>
              <a:t>？</a:t>
            </a:r>
            <a:r>
              <a:rPr lang="en-US" altLang="zh-CN" b="0" dirty="0"/>
              <a:t>Why we use PB instead of MPB?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690C7-C820-49BD-9E08-5C7C9CAE61D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90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690C7-C820-49BD-9E08-5C7C9CAE61D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64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Vave</a:t>
            </a:r>
            <a:r>
              <a:rPr lang="en-US" altLang="zh-CN" dirty="0"/>
              <a:t>: Page 65, </a:t>
            </a:r>
          </a:p>
          <a:p>
            <a:r>
              <a:rPr lang="en-US" altLang="zh-CN" sz="1200" b="0" i="0" dirty="0">
                <a:solidFill>
                  <a:srgbClr val="242021"/>
                </a:solidFill>
                <a:effectLst/>
                <a:latin typeface="Helvetica-Bold"/>
              </a:rPr>
              <a:t>	Microfabricated All-Around-Electrode AC Electro-osmotic Micropump</a:t>
            </a:r>
            <a:r>
              <a:rPr lang="en-US" altLang="zh-CN" b="0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690C7-C820-49BD-9E08-5C7C9CAE61D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25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Page 81.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690C7-C820-49BD-9E08-5C7C9CAE61D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57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[Ref] page 68. </a:t>
            </a:r>
            <a:r>
              <a:rPr lang="en-US" altLang="zh-CN" sz="1200" b="0" i="0" dirty="0">
                <a:solidFill>
                  <a:srgbClr val="242021"/>
                </a:solidFill>
                <a:effectLst/>
                <a:latin typeface="Helvetica-Bold"/>
              </a:rPr>
              <a:t>Microfabricated All-Around-Electrode AC Electro-osmotic Micropump</a:t>
            </a:r>
            <a:r>
              <a:rPr lang="en-US" altLang="zh-CN" b="0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690C7-C820-49BD-9E08-5C7C9CAE61D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7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D0B64-C8A7-431E-A76E-52EEAAEEF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131FAA-4287-4456-A82C-990B1BC7E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17770-1FEC-4490-9A34-5D85BEF8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67CE-68B3-4F76-9E8C-010140C0A2E3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01CE4-57BA-4903-A134-5BBE8479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71B64-22AA-4312-99E9-6E5A6E0A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894-A6BD-412A-9637-A96BF19AD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0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55A31-FCFB-4F52-9B95-6146075F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08A57C-F064-4916-9601-1097D544F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4C774-F743-4A7E-82EB-7DC4272B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67CE-68B3-4F76-9E8C-010140C0A2E3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C4DD9-DBD9-471D-9F4A-360EDB65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80573-C3C6-4E0E-8B42-5D62A3ED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894-A6BD-412A-9637-A96BF19AD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2FC87D-CF78-479F-AD31-8BE733B94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0DB383-6C53-4D56-A9B5-7CC57124F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39ED2-D0FA-4548-85B3-CB5103F6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67CE-68B3-4F76-9E8C-010140C0A2E3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43A81-9CBE-4FF0-A3A9-54CBEDB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34A09-D1DD-4286-9106-FE6CB50A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894-A6BD-412A-9637-A96BF19AD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0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0D011-2FBB-46BB-AC32-1484901C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8020B-58C7-4BB0-B150-F7672BBCD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D7017-A80F-4534-BDD8-DE449499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67CE-68B3-4F76-9E8C-010140C0A2E3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43D86-610B-4D15-AE5B-2312A1A5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F0AB7-0470-44F6-84B7-D7B78346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894-A6BD-412A-9637-A96BF19AD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5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5AB86-026F-450F-8E96-5D97595A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7E8F4-5E82-4D7C-BB12-45068651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C15CB-9D53-41B4-9764-2EDC220F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67CE-68B3-4F76-9E8C-010140C0A2E3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6C46C-166E-4F6C-B787-661AC2D8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0B719-8323-40C0-A6BE-8B975399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894-A6BD-412A-9637-A96BF19AD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3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0824C-2DB2-4761-8E35-95DC920E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CDE71-E57C-412D-B836-17E58728D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7E30BC-6E90-4E05-A9F8-33F10D142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54AB0-4287-4E8E-88DF-3879E4D9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67CE-68B3-4F76-9E8C-010140C0A2E3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7E6A9-3248-4031-8583-D2EA70CE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337A5-1218-4FBE-B9AB-7274093A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894-A6BD-412A-9637-A96BF19AD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8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60D6D-D8F6-4CA3-A53A-A9B6095D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E1A44-43DD-4072-8EC3-AAD94271E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1AF44-A454-43EB-9BFC-0959DFF04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1B6925-AA41-4E6D-8B8C-F986B4C84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D3553F-CF5B-4849-9515-202CB478C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3207C-7928-472D-9B59-30773EC1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67CE-68B3-4F76-9E8C-010140C0A2E3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3F1F1D-FB92-4EE9-A58A-9156F983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C28E56-8B8A-47C0-BB6F-BEEDDEA6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894-A6BD-412A-9637-A96BF19AD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5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C25BB-2587-4845-BAB6-F054A9E4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89FA0F-77F8-47D8-8958-C4BC73C9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67CE-68B3-4F76-9E8C-010140C0A2E3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90E5C5-1359-4B53-ADD7-D68195F8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3EABB6-4BBC-448C-BC19-1C1A1AA7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894-A6BD-412A-9637-A96BF19AD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4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BB5416-39E4-4EA2-BF40-F4D4F070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67CE-68B3-4F76-9E8C-010140C0A2E3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AF5DC9-F667-455A-8BED-807A62C9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39C21E-1E63-45C4-A28C-D42127C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894-A6BD-412A-9637-A96BF19AD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47E4D-5F03-402E-AC15-4F9AB066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C0D39-3D05-43FB-B82B-5E49516DB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4CF9B-0564-4262-8C0E-AF974E285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6F3F7-DADD-407C-A368-CC3CD096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67CE-68B3-4F76-9E8C-010140C0A2E3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9416E5-196D-479E-BBC5-D64E2848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8C8B2-5467-4217-B186-2871FE9A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894-A6BD-412A-9637-A96BF19AD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3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8CC42-170E-433E-B277-594F4BAC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89BB24-3FB1-4770-AFB5-97B0FCA04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59849-38A3-4AE4-8C9C-2D003351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B2226-1B35-42D1-902C-61D29830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67CE-68B3-4F76-9E8C-010140C0A2E3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08293-8806-44E0-97D0-6473EE4C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63A7A-6638-48D3-A60E-53AA5249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894-A6BD-412A-9637-A96BF19AD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2EC35B-5491-4A1E-87E0-8C24A25B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40BC7-DD35-44AF-9A37-48D8B5BF2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AA4C1-F697-4FD7-85B2-ECD890CE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267CE-68B3-4F76-9E8C-010140C0A2E3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0796E-EF2D-47F7-9ED3-30631A412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A25BA-AEA7-41D5-8DFA-79F774BB5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9894-A6BD-412A-9637-A96BF19AD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2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Paper/Forward%20&amp;%20backward%20flow/Huang2010_Article_ConfigurableACElectroosmoticGe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C7735-1B2C-4DA1-B9E1-3158DE27D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838"/>
            <a:ext cx="9144000" cy="2387600"/>
          </a:xfrm>
        </p:spPr>
        <p:txBody>
          <a:bodyPr/>
          <a:lstStyle/>
          <a:p>
            <a:r>
              <a:rPr lang="en-US" altLang="zh-CN" dirty="0"/>
              <a:t>Group meeting 3</a:t>
            </a:r>
            <a:br>
              <a:rPr lang="en-US" altLang="zh-CN" dirty="0"/>
            </a:br>
            <a:r>
              <a:rPr lang="en-US" altLang="zh-CN" sz="4000" dirty="0"/>
              <a:t>plots of velocities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8114DF-02C9-41C6-9E1D-92454E77D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3513"/>
            <a:ext cx="9144000" cy="898525"/>
          </a:xfrm>
        </p:spPr>
        <p:txBody>
          <a:bodyPr/>
          <a:lstStyle/>
          <a:p>
            <a:r>
              <a:rPr lang="en-US" altLang="zh-CN" dirty="0"/>
              <a:t>2021/03/09 Kexin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21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19359-6D8E-42CD-B666-6658005A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829"/>
            <a:ext cx="10515600" cy="5843134"/>
          </a:xfrm>
        </p:spPr>
        <p:txBody>
          <a:bodyPr/>
          <a:lstStyle/>
          <a:p>
            <a:r>
              <a:rPr lang="en-US" altLang="zh-CN" dirty="0"/>
              <a:t>Poiseuille flow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400" dirty="0"/>
              <a:t>Observed</a:t>
            </a:r>
            <a:r>
              <a:rPr lang="zh-CN" altLang="en-US" sz="2400" dirty="0"/>
              <a:t> </a:t>
            </a:r>
            <a:r>
              <a:rPr lang="en-US" altLang="zh-CN" sz="2400" dirty="0"/>
              <a:t>velocity</a:t>
            </a:r>
            <a:r>
              <a:rPr lang="zh-CN" altLang="en-US" sz="2400" dirty="0"/>
              <a:t> </a:t>
            </a:r>
            <a:r>
              <a:rPr lang="en-US" altLang="zh-CN" sz="2400" dirty="0"/>
              <a:t>vs. ACEO velocity on the electrode surface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A8E439-9382-4A00-A9CC-E8CC686E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97" y="5495051"/>
            <a:ext cx="2609850" cy="8763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142F78-3BB6-45F5-BDB1-540620BFB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400" y="787117"/>
            <a:ext cx="6440604" cy="39518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77BDB54-876F-4164-B7F0-31F4AA7E00E9}"/>
              </a:ext>
            </a:extLst>
          </p:cNvPr>
          <p:cNvSpPr txBox="1"/>
          <p:nvPr/>
        </p:nvSpPr>
        <p:spPr>
          <a:xfrm>
            <a:off x="3947885" y="5336381"/>
            <a:ext cx="7156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  coefficient that accounts for the shape of the channel cross-section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β =                 </a:t>
            </a:r>
            <a:r>
              <a:rPr lang="zh-CN" altLang="en-US" dirty="0"/>
              <a:t>，</a:t>
            </a:r>
            <a:r>
              <a:rPr lang="en-US" altLang="zh-CN" dirty="0"/>
              <a:t>accounts for the average velocity of the ACEO flow</a:t>
            </a:r>
          </a:p>
          <a:p>
            <a:r>
              <a:rPr lang="en-US" altLang="zh-CN" i="1" dirty="0"/>
              <a:t>L</a:t>
            </a:r>
            <a:r>
              <a:rPr lang="en-US" altLang="zh-CN" i="1" baseline="-25000" dirty="0"/>
              <a:t>el  </a:t>
            </a:r>
            <a:r>
              <a:rPr lang="en-US" altLang="zh-CN" dirty="0"/>
              <a:t>The extent of the electrodes along the channel</a:t>
            </a:r>
          </a:p>
          <a:p>
            <a:r>
              <a:rPr lang="en-US" altLang="zh-CN" i="1" dirty="0"/>
              <a:t>L</a:t>
            </a:r>
            <a:r>
              <a:rPr lang="en-US" altLang="zh-CN" i="1" baseline="-25000" dirty="0"/>
              <a:t>tot  </a:t>
            </a:r>
            <a:r>
              <a:rPr lang="en-US" altLang="zh-CN" dirty="0"/>
              <a:t>The total length of the channel </a:t>
            </a:r>
            <a:br>
              <a:rPr lang="en-US" altLang="zh-CN" dirty="0"/>
            </a:br>
            <a:endParaRPr lang="zh-CN" altLang="en-US" i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BF2CD6-0C4C-405F-B8B7-E98CB1FE3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561" y="5605723"/>
            <a:ext cx="1043670" cy="38535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7620DA4-6C3E-4DA1-9F03-583C7B9C3283}"/>
              </a:ext>
            </a:extLst>
          </p:cNvPr>
          <p:cNvSpPr txBox="1"/>
          <p:nvPr/>
        </p:nvSpPr>
        <p:spPr>
          <a:xfrm>
            <a:off x="2565400" y="3166732"/>
            <a:ext cx="1447832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Couette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20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表, 图示, 直方图&#10;&#10;描述已自动生成">
            <a:extLst>
              <a:ext uri="{FF2B5EF4-FFF2-40B4-BE49-F238E27FC236}">
                <a16:creationId xmlns:a16="http://schemas.microsoft.com/office/drawing/2014/main" id="{C922256D-96C3-4B0B-B5AC-492D6B10D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0" y="1548277"/>
            <a:ext cx="5053962" cy="4351338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F5C35E94-9EC9-441D-A96C-9827741A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0" y="470889"/>
            <a:ext cx="10515600" cy="685006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Dependencies (II. frequency &amp; concentration)</a:t>
            </a:r>
            <a:br>
              <a:rPr lang="en-US" altLang="zh-CN" sz="2800" dirty="0"/>
            </a:br>
            <a:r>
              <a:rPr lang="en-US" altLang="zh-CN" sz="2000" dirty="0"/>
              <a:t>MATLAB simulation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B960C1-93F9-4BD4-B89B-E5F202BC4283}"/>
              </a:ext>
            </a:extLst>
          </p:cNvPr>
          <p:cNvSpPr txBox="1"/>
          <p:nvPr/>
        </p:nvSpPr>
        <p:spPr>
          <a:xfrm>
            <a:off x="5879420" y="2782669"/>
            <a:ext cx="598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the concentration increases, the optimal frequency of the system decreases.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4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15756DB-9C60-4334-B043-B7F842AD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0" y="470889"/>
            <a:ext cx="10515600" cy="685006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Dependencies (III. frequency &amp; applied potential)</a:t>
            </a:r>
            <a:br>
              <a:rPr lang="en-US" altLang="zh-CN" sz="2800" dirty="0"/>
            </a:br>
            <a:r>
              <a:rPr lang="en-US" altLang="zh-CN" sz="2000" dirty="0"/>
              <a:t>MATLAB simulation</a:t>
            </a:r>
            <a:endParaRPr lang="zh-CN" altLang="en-US" sz="2800" dirty="0"/>
          </a:p>
        </p:txBody>
      </p:sp>
      <p:pic>
        <p:nvPicPr>
          <p:cNvPr id="6" name="图片 5" descr="图形用户界面, 图表&#10;&#10;描述已自动生成">
            <a:extLst>
              <a:ext uri="{FF2B5EF4-FFF2-40B4-BE49-F238E27FC236}">
                <a16:creationId xmlns:a16="http://schemas.microsoft.com/office/drawing/2014/main" id="{C3F9C27B-8876-4C8B-90D9-70407DCF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0" y="1246264"/>
            <a:ext cx="7306118" cy="46082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E50DDB-C000-43A9-A442-20F1FC33ACEB}"/>
              </a:ext>
            </a:extLst>
          </p:cNvPr>
          <p:cNvSpPr txBox="1"/>
          <p:nvPr/>
        </p:nvSpPr>
        <p:spPr>
          <a:xfrm>
            <a:off x="8044720" y="1426751"/>
            <a:ext cx="37693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Large potential generate large velocity.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v </a:t>
            </a:r>
            <a:r>
              <a:rPr lang="en-US" altLang="zh-CN" dirty="0"/>
              <a:t>is proportional to ψ</a:t>
            </a:r>
            <a:r>
              <a:rPr lang="en-US" altLang="zh-CN" baseline="30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Different electrodes’ dimension will have different optimal frequency, which is determined by the over all impedance of the ACEO system [ref].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Here the optimal frequency is about 700Hz.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When the frequency is quite large, the velocity will decrease until to zero (see slide page 2)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19FCA3-45A7-4B08-9832-6CC739D21160}"/>
              </a:ext>
            </a:extLst>
          </p:cNvPr>
          <p:cNvSpPr txBox="1"/>
          <p:nvPr/>
        </p:nvSpPr>
        <p:spPr>
          <a:xfrm>
            <a:off x="621620" y="5944923"/>
            <a:ext cx="838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Still need to find the optimal frequency by calculating the impedance of the system.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16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7881E24-B0A2-4E3A-9AF2-F3DBC267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0" y="470889"/>
            <a:ext cx="10515600" cy="685006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Extended info.</a:t>
            </a:r>
            <a:endParaRPr lang="zh-CN" altLang="en-US" sz="28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CEECC6C-7F65-4685-818E-9E2C8D79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20" y="980330"/>
            <a:ext cx="10732180" cy="5021068"/>
          </a:xfrm>
        </p:spPr>
        <p:txBody>
          <a:bodyPr/>
          <a:lstStyle/>
          <a:p>
            <a:r>
              <a:rPr lang="en-US" altLang="zh-CN" dirty="0">
                <a:hlinkClick r:id="rId3" action="ppaction://hlinkfile"/>
              </a:rPr>
              <a:t>Reversal of the flow achieved by grouping the electrodes.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272E99-FBDA-4C5B-B32D-8F1FF71F8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87056"/>
            <a:ext cx="3792929" cy="50210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1B15729-2C3A-428A-B8EF-EF06CF66B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709" y="1487056"/>
            <a:ext cx="3691221" cy="524163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C39B660-CCC4-43B3-81FE-18BC890281B3}"/>
              </a:ext>
            </a:extLst>
          </p:cNvPr>
          <p:cNvSpPr txBox="1"/>
          <p:nvPr/>
        </p:nvSpPr>
        <p:spPr>
          <a:xfrm>
            <a:off x="8917007" y="1513659"/>
            <a:ext cx="299793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E1 = 100 μm</a:t>
            </a:r>
          </a:p>
          <a:p>
            <a:r>
              <a:rPr lang="en-US" altLang="zh-CN" dirty="0"/>
              <a:t>E2 = 20 μm</a:t>
            </a:r>
          </a:p>
          <a:p>
            <a:r>
              <a:rPr lang="en-US" altLang="zh-CN" dirty="0"/>
              <a:t>k = 5</a:t>
            </a:r>
          </a:p>
          <a:p>
            <a:r>
              <a:rPr lang="en-US" altLang="zh-CN" dirty="0"/>
              <a:t>S = 20 μm</a:t>
            </a:r>
          </a:p>
          <a:p>
            <a:r>
              <a:rPr lang="en-US" altLang="zh-CN" dirty="0"/>
              <a:t>100 pairs</a:t>
            </a:r>
          </a:p>
          <a:p>
            <a:r>
              <a:rPr lang="en-US" altLang="zh-CN" dirty="0"/>
              <a:t>Large gap: 400μm</a:t>
            </a:r>
          </a:p>
          <a:p>
            <a:endParaRPr lang="en-US" altLang="zh-CN" dirty="0"/>
          </a:p>
          <a:p>
            <a:r>
              <a:rPr lang="en-US" altLang="zh-CN" dirty="0" err="1"/>
              <a:t>x</a:t>
            </a:r>
            <a:r>
              <a:rPr lang="en-US" altLang="zh-CN" baseline="-25000" dirty="0" err="1"/>
              <a:t>min</a:t>
            </a:r>
            <a:r>
              <a:rPr lang="en-US" altLang="zh-CN" dirty="0"/>
              <a:t> = 7.5μm</a:t>
            </a:r>
          </a:p>
          <a:p>
            <a:r>
              <a:rPr lang="en-US" altLang="zh-CN" dirty="0" err="1"/>
              <a:t>x</a:t>
            </a:r>
            <a:r>
              <a:rPr lang="en-US" altLang="zh-CN" baseline="-25000" dirty="0" err="1"/>
              <a:t>a</a:t>
            </a:r>
            <a:r>
              <a:rPr lang="en-US" altLang="zh-CN" dirty="0"/>
              <a:t> = 42.1μm</a:t>
            </a:r>
          </a:p>
          <a:p>
            <a:r>
              <a:rPr lang="en-US" altLang="zh-CN" dirty="0" err="1"/>
              <a:t>x</a:t>
            </a:r>
            <a:r>
              <a:rPr lang="en-US" altLang="zh-CN" baseline="-25000" dirty="0" err="1"/>
              <a:t>b</a:t>
            </a:r>
            <a:r>
              <a:rPr lang="en-US" altLang="zh-CN" dirty="0"/>
              <a:t> = 47.5μm</a:t>
            </a:r>
          </a:p>
          <a:p>
            <a:r>
              <a:rPr lang="en-US" altLang="zh-CN" dirty="0" err="1"/>
              <a:t>x</a:t>
            </a:r>
            <a:r>
              <a:rPr lang="en-US" altLang="zh-CN" baseline="-25000" dirty="0" err="1"/>
              <a:t>max</a:t>
            </a:r>
            <a:r>
              <a:rPr lang="en-US" altLang="zh-CN" dirty="0"/>
              <a:t> = 52.2μm</a:t>
            </a:r>
          </a:p>
          <a:p>
            <a:endParaRPr lang="en-US" altLang="zh-CN" dirty="0"/>
          </a:p>
          <a:p>
            <a:r>
              <a:rPr lang="en-US" altLang="zh-CN" dirty="0"/>
              <a:t>λ</a:t>
            </a:r>
            <a:r>
              <a:rPr lang="en-US" altLang="zh-CN" baseline="-25000" dirty="0"/>
              <a:t>D</a:t>
            </a:r>
            <a:r>
              <a:rPr lang="en-US" altLang="zh-CN" dirty="0"/>
              <a:t> = 100nm</a:t>
            </a:r>
          </a:p>
          <a:p>
            <a:r>
              <a:rPr lang="en-US" altLang="zh-CN" dirty="0"/>
              <a:t>200nm thick gold electrodes</a:t>
            </a:r>
          </a:p>
          <a:p>
            <a:endParaRPr lang="en-US" altLang="zh-CN" dirty="0"/>
          </a:p>
          <a:p>
            <a:r>
              <a:rPr lang="en-US" altLang="zh-CN" dirty="0"/>
              <a:t>Channel width: 600μm</a:t>
            </a:r>
          </a:p>
          <a:p>
            <a:r>
              <a:rPr lang="en-US" altLang="zh-CN" dirty="0"/>
              <a:t>Channel depth: 200μm</a:t>
            </a:r>
          </a:p>
          <a:p>
            <a:r>
              <a:rPr lang="en-US" altLang="zh-CN" dirty="0"/>
              <a:t>Channel length: 5cm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40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7CBDE-D413-41BC-8928-099A602C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E1014-F8C6-4D03-A845-81FAA5990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E18003-52BF-427B-863E-FC7E4801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59" y="118877"/>
            <a:ext cx="11462482" cy="662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0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DE13F-1B0D-447E-925E-D136093A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00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Extended info.</a:t>
            </a:r>
            <a:br>
              <a:rPr lang="en-US" altLang="zh-CN" dirty="0"/>
            </a:br>
            <a:r>
              <a:rPr lang="en-US" altLang="zh-CN" sz="3100" dirty="0"/>
              <a:t>All-rounded electrodes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F11C2A-D67E-40E9-87BA-46DF1566E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2024" y="1400060"/>
            <a:ext cx="9547951" cy="4057879"/>
          </a:xfrm>
        </p:spPr>
      </p:pic>
    </p:spTree>
    <p:extLst>
      <p:ext uri="{BB962C8B-B14F-4D97-AF65-F5344CB8AC3E}">
        <p14:creationId xmlns:p14="http://schemas.microsoft.com/office/powerpoint/2010/main" val="201430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8C403FA-C96B-4564-8898-36179893A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221" y="1210708"/>
            <a:ext cx="5598594" cy="4681639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D26FE5-F292-4393-9DBD-AFDF1A87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61" y="1144872"/>
            <a:ext cx="6163560" cy="468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1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566A4-EFE5-48C8-B808-C818136C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0" y="254928"/>
            <a:ext cx="10515600" cy="685006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Dependencies (I. frequency &amp; electrodes dimensions)</a:t>
            </a:r>
            <a:br>
              <a:rPr lang="en-US" altLang="zh-CN" sz="2800" dirty="0"/>
            </a:br>
            <a:r>
              <a:rPr lang="en-US" altLang="zh-CN" sz="2000" dirty="0"/>
              <a:t>MATLAB simulation</a:t>
            </a:r>
            <a:endParaRPr lang="zh-CN" altLang="en-US" sz="2800" dirty="0"/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A4D32469-27CD-4018-B4B2-26BA931C5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59" y="1052542"/>
            <a:ext cx="4742109" cy="4086224"/>
          </a:xfrm>
          <a:prstGeom prst="rect">
            <a:avLst/>
          </a:prstGeom>
        </p:spPr>
      </p:pic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A485C605-8EB0-4974-A363-6509FDDC2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33" y="1043161"/>
            <a:ext cx="4934076" cy="40956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93DCF23-0D63-4622-AC5D-4441F91A16B2}"/>
              </a:ext>
            </a:extLst>
          </p:cNvPr>
          <p:cNvSpPr txBox="1"/>
          <p:nvPr/>
        </p:nvSpPr>
        <p:spPr>
          <a:xfrm>
            <a:off x="1443508" y="5402743"/>
            <a:ext cx="6354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Principle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Ratio of the electrodes dimension </a:t>
            </a:r>
            <a:r>
              <a:rPr lang="en-US" altLang="zh-CN" i="1" dirty="0"/>
              <a:t>(k = L/S).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Width of the large electrode.</a:t>
            </a:r>
          </a:p>
          <a:p>
            <a:r>
              <a:rPr lang="en-US" altLang="zh-CN" dirty="0">
                <a:ea typeface="Calibri" panose="020F0502020204030204" pitchFamily="34" charset="0"/>
              </a:rPr>
              <a:t>Conclusion: T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he smaller electrodes generates larger velocities.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B6CB16-8051-47AC-9447-3D9436F1FEA9}"/>
              </a:ext>
            </a:extLst>
          </p:cNvPr>
          <p:cNvSpPr txBox="1"/>
          <p:nvPr/>
        </p:nvSpPr>
        <p:spPr>
          <a:xfrm>
            <a:off x="3237470" y="5115951"/>
            <a:ext cx="83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 = 2.5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EBB67D-5C43-452F-9FA6-2F50562F292C}"/>
              </a:ext>
            </a:extLst>
          </p:cNvPr>
          <p:cNvSpPr txBox="1"/>
          <p:nvPr/>
        </p:nvSpPr>
        <p:spPr>
          <a:xfrm>
            <a:off x="8298560" y="513876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 = 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D83675-1DD7-456F-B0D5-709862A77F10}"/>
              </a:ext>
            </a:extLst>
          </p:cNvPr>
          <p:cNvSpPr txBox="1"/>
          <p:nvPr/>
        </p:nvSpPr>
        <p:spPr>
          <a:xfrm>
            <a:off x="7297707" y="5508098"/>
            <a:ext cx="3839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*Velocities in the middle of the channel</a:t>
            </a:r>
            <a:endParaRPr lang="zh-CN" altLang="en-US" sz="1600" b="1" dirty="0"/>
          </a:p>
        </p:txBody>
      </p:sp>
      <p:pic>
        <p:nvPicPr>
          <p:cNvPr id="11" name="图片 10">
            <a:hlinkClick r:id="rId5" action="ppaction://hlinksldjump"/>
            <a:extLst>
              <a:ext uri="{FF2B5EF4-FFF2-40B4-BE49-F238E27FC236}">
                <a16:creationId xmlns:a16="http://schemas.microsoft.com/office/drawing/2014/main" id="{7EF0F07A-4CBC-4482-A176-A846FFAA6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2981" y="5846652"/>
            <a:ext cx="1989381" cy="66796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17B7E4-AA51-47C0-A892-9CBF7B53FD57}"/>
              </a:ext>
            </a:extLst>
          </p:cNvPr>
          <p:cNvSpPr txBox="1"/>
          <p:nvPr/>
        </p:nvSpPr>
        <p:spPr>
          <a:xfrm>
            <a:off x="9422923" y="591966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Channel length</a:t>
            </a:r>
            <a:r>
              <a:rPr lang="zh-CN" altLang="en-US" sz="1200" dirty="0"/>
              <a:t>：</a:t>
            </a:r>
            <a:r>
              <a:rPr lang="en-US" altLang="zh-CN" sz="1200" dirty="0"/>
              <a:t>3cm</a:t>
            </a:r>
          </a:p>
          <a:p>
            <a:r>
              <a:rPr lang="en-US" altLang="zh-CN" sz="1200" dirty="0"/>
              <a:t>Channel depth</a:t>
            </a:r>
            <a:r>
              <a:rPr lang="zh-CN" altLang="en-US" sz="1200" dirty="0"/>
              <a:t>：</a:t>
            </a:r>
            <a:r>
              <a:rPr lang="en-US" altLang="zh-CN" sz="1200" dirty="0"/>
              <a:t>50μm</a:t>
            </a:r>
            <a:endParaRPr lang="zh-CN" altLang="en-US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825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AABD9-E732-4613-A041-1078AAF7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49E38-3AAA-4332-BCDB-53D5B53A8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/>
          </a:bodyPr>
          <a:lstStyle/>
          <a:p>
            <a:r>
              <a:rPr lang="en-US" altLang="zh-CN" dirty="0"/>
              <a:t>Why not use the smaller design, while the most experiments choose the dimension of about 20μm width for the large electrode.</a:t>
            </a:r>
          </a:p>
          <a:p>
            <a:pPr marL="0" indent="0">
              <a:buNone/>
            </a:pPr>
            <a:r>
              <a:rPr lang="en-US" altLang="zh-CN" dirty="0"/>
              <a:t>	Q1: Why not very small?</a:t>
            </a:r>
          </a:p>
          <a:p>
            <a:pPr marL="0" indent="0">
              <a:buNone/>
            </a:pPr>
            <a:r>
              <a:rPr lang="en-US" altLang="zh-CN" dirty="0"/>
              <a:t>	A1: Limitation from the resolution of the lithographic system.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Q2: Why not smaller size of larger electrode?</a:t>
            </a:r>
          </a:p>
          <a:p>
            <a:pPr marL="0" indent="0">
              <a:buNone/>
            </a:pPr>
            <a:r>
              <a:rPr lang="en-US" altLang="zh-CN" dirty="0"/>
              <a:t>	A2: Need to generate larger ACEO flow.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8582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2D2CD-AF51-484A-98BA-EB433CB8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28" y="372771"/>
            <a:ext cx="10515600" cy="64361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Flow pattern</a:t>
            </a:r>
            <a:r>
              <a:rPr lang="zh-CN" altLang="en-US" dirty="0"/>
              <a:t>（</a:t>
            </a:r>
            <a:r>
              <a:rPr lang="en-US" altLang="zh-CN" dirty="0"/>
              <a:t>A2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255D57-7609-4052-B0A4-4C62B933C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66422"/>
            <a:ext cx="5349519" cy="35852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70F779-40C7-4522-9021-07F22B540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351" y="620361"/>
            <a:ext cx="5148704" cy="60814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10B5C2-A6BE-44E3-B3F6-C24C70E1059A}"/>
              </a:ext>
            </a:extLst>
          </p:cNvPr>
          <p:cNvSpPr txBox="1"/>
          <p:nvPr/>
        </p:nvSpPr>
        <p:spPr>
          <a:xfrm>
            <a:off x="6738792" y="2860549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L=100μm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S=10μm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G1=10μm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G2=100μm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6FE9AC-6B77-47A6-8920-9EC9AAFD2258}"/>
              </a:ext>
            </a:extLst>
          </p:cNvPr>
          <p:cNvSpPr txBox="1"/>
          <p:nvPr/>
        </p:nvSpPr>
        <p:spPr>
          <a:xfrm>
            <a:off x="67456" y="4826675"/>
            <a:ext cx="6509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When the large electrode is as wide or wider than the channel depth, the rolls will occupy the entire cross-section of the channel.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Ref[147]</a:t>
            </a:r>
            <a:r>
              <a:rPr lang="en-US" altLang="zh-CN" dirty="0">
                <a:ea typeface="Calibri" panose="020F0502020204030204" pitchFamily="34" charset="0"/>
              </a:rPr>
              <a:t>: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</a:t>
            </a:r>
            <a:r>
              <a:rPr lang="en-US" altLang="zh-CN" dirty="0">
                <a:ea typeface="Calibri" panose="020F0502020204030204" pitchFamily="34" charset="0"/>
              </a:rPr>
              <a:t>T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he vertical limitation of the ACEO flow should result in an increase of the mean velocity in the portion of the channel without electrodes.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2C844C-8637-4669-91F9-61546A3B9B5C}"/>
              </a:ext>
            </a:extLst>
          </p:cNvPr>
          <p:cNvSpPr txBox="1"/>
          <p:nvPr/>
        </p:nvSpPr>
        <p:spPr>
          <a:xfrm>
            <a:off x="4341896" y="1838675"/>
            <a:ext cx="1447832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Couette flow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7C30B4-F6A0-40D4-BD8D-ECC10C6A0AB2}"/>
              </a:ext>
            </a:extLst>
          </p:cNvPr>
          <p:cNvSpPr txBox="1"/>
          <p:nvPr/>
        </p:nvSpPr>
        <p:spPr>
          <a:xfrm>
            <a:off x="6639178" y="365126"/>
            <a:ext cx="4782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Used to verify the flow pattern stated on the left-hand side.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4AB624-83F8-447E-902B-ECC9143958E5}"/>
              </a:ext>
            </a:extLst>
          </p:cNvPr>
          <p:cNvCxnSpPr>
            <a:cxnSpLocks/>
          </p:cNvCxnSpPr>
          <p:nvPr/>
        </p:nvCxnSpPr>
        <p:spPr>
          <a:xfrm>
            <a:off x="6449935" y="442210"/>
            <a:ext cx="0" cy="619843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C2FE4B-4F4F-43EF-9759-3FEE3D05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1" y="2548166"/>
            <a:ext cx="1911350" cy="136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91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54E2B-8602-4787-9DD9-119D3F32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546"/>
          </a:xfrm>
        </p:spPr>
        <p:txBody>
          <a:bodyPr/>
          <a:lstStyle/>
          <a:p>
            <a:r>
              <a:rPr lang="en-US" altLang="zh-CN" dirty="0"/>
              <a:t>Discussion 2 (Base for the Velocity model)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73839-D7AB-4D50-89EF-BCF6F62C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/>
          <a:lstStyle/>
          <a:p>
            <a:r>
              <a:rPr lang="en-US" altLang="zh-CN" b="1" dirty="0"/>
              <a:t>Charge distribution-&gt;potential</a:t>
            </a:r>
          </a:p>
          <a:p>
            <a:pPr lvl="1"/>
            <a:r>
              <a:rPr lang="en-US" altLang="zh-CN" dirty="0"/>
              <a:t>Boltzmann distribution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1714500">
              <a:spcBef>
                <a:spcPts val="0"/>
              </a:spcBef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ion concentration -&gt; c</a:t>
            </a:r>
            <a:r>
              <a:rPr lang="en-US" altLang="zh-CN" sz="1800" baseline="-25000" dirty="0">
                <a:effectLst/>
                <a:ea typeface="Calibri" panose="020F0502020204030204" pitchFamily="34" charset="0"/>
              </a:rPr>
              <a:t>0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Electrical potential = 0.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Positive ions concentrations c</a:t>
            </a:r>
            <a:r>
              <a:rPr lang="en-US" altLang="zh-CN" sz="1800" baseline="-25000" dirty="0">
                <a:effectLst/>
                <a:ea typeface="Calibri" panose="020F0502020204030204" pitchFamily="34" charset="0"/>
              </a:rPr>
              <a:t>+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Negative ions concentrations c</a:t>
            </a:r>
            <a:r>
              <a:rPr lang="en-US" altLang="zh-CN" sz="1800" baseline="-25000" dirty="0">
                <a:effectLst/>
                <a:ea typeface="Calibri" panose="020F0502020204030204" pitchFamily="34" charset="0"/>
              </a:rPr>
              <a:t>-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Vector r: the </a:t>
            </a:r>
            <a:r>
              <a:rPr lang="en-US" altLang="zh-CN" sz="1800" i="1" dirty="0">
                <a:effectLst/>
                <a:ea typeface="Calibri" panose="020F0502020204030204" pitchFamily="34" charset="0"/>
              </a:rPr>
              <a:t>distance r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from the wall. </a:t>
            </a:r>
          </a:p>
          <a:p>
            <a:pPr lvl="1"/>
            <a:r>
              <a:rPr lang="en-US" altLang="zh-CN" dirty="0"/>
              <a:t>Poisson equation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Poisson-Boltzmann equation (PB) (Gouy-Chapman (GC) equation )</a:t>
            </a:r>
          </a:p>
        </p:txBody>
      </p:sp>
      <p:pic>
        <p:nvPicPr>
          <p:cNvPr id="2050" name="Picture 2" descr="= —2Ziecosinh , &#10;(3.1) &#10;where Zi is the ionic valence Of the species in solution and r = kg T / e the thermal voltage. ">
            <a:extLst>
              <a:ext uri="{FF2B5EF4-FFF2-40B4-BE49-F238E27FC236}">
                <a16:creationId xmlns:a16="http://schemas.microsoft.com/office/drawing/2014/main" id="{A9C354AE-6813-47D4-92D1-14C058E7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79" y="2047195"/>
            <a:ext cx="8952607" cy="111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1810EA5-FE78-4EB9-BC80-30FD3842E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4906962"/>
            <a:ext cx="1029918" cy="28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2496F6C5-EDA5-4D20-AB35-E4651F88B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56" y="4874178"/>
            <a:ext cx="1400544" cy="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v2v(ř) = 24ecosinh ">
            <a:extLst>
              <a:ext uri="{FF2B5EF4-FFF2-40B4-BE49-F238E27FC236}">
                <a16:creationId xmlns:a16="http://schemas.microsoft.com/office/drawing/2014/main" id="{20CC8759-96F1-4AED-ABA0-39F7F0A86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54" y="5616574"/>
            <a:ext cx="3819525" cy="78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0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6E24E4-8D5E-4279-A627-0DB570C28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6088"/>
                <a:ext cx="10515600" cy="530678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Relevant factor: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2200" dirty="0"/>
                  <a:t>: distance from the charged wall to the bulk fluid.</a:t>
                </a:r>
              </a:p>
              <a:p>
                <a:r>
                  <a:rPr lang="en-US" altLang="zh-CN" sz="2400" dirty="0"/>
                  <a:t>Boundary condition:</a:t>
                </a:r>
              </a:p>
              <a:p>
                <a:pPr marL="571500" lvl="1" indent="0">
                  <a:spcBef>
                    <a:spcPts val="0"/>
                  </a:spcBef>
                  <a:buNone/>
                </a:pPr>
                <a:r>
                  <a:rPr lang="en-US" altLang="zh-CN" sz="2200" dirty="0">
                    <a:effectLst/>
                    <a:ea typeface="Calibri" panose="020F0502020204030204" pitchFamily="34" charset="0"/>
                  </a:rPr>
                  <a:t>	On the charged wall, </a:t>
                </a:r>
                <a:r>
                  <a:rPr lang="zh-CN" altLang="zh-CN" sz="2200" b="1" dirty="0">
                    <a:effectLst/>
                    <a:ea typeface="Microsoft YaHei" panose="020B0503020204020204" pitchFamily="34" charset="-122"/>
                  </a:rPr>
                  <a:t>ψ</a:t>
                </a:r>
                <a:r>
                  <a:rPr lang="en-US" altLang="zh-CN" sz="2200" b="1" dirty="0">
                    <a:effectLst/>
                    <a:ea typeface="Microsoft YaHei" panose="020B0503020204020204" pitchFamily="34" charset="-122"/>
                  </a:rPr>
                  <a:t>(0) = </a:t>
                </a:r>
                <a:r>
                  <a:rPr lang="zh-CN" altLang="zh-CN" sz="2200" b="1" dirty="0">
                    <a:effectLst/>
                    <a:ea typeface="Microsoft YaHei" panose="020B0503020204020204" pitchFamily="34" charset="-122"/>
                  </a:rPr>
                  <a:t>ζ</a:t>
                </a:r>
                <a:endParaRPr lang="zh-CN" altLang="zh-CN" sz="2200" b="1" dirty="0">
                  <a:effectLst/>
                  <a:ea typeface="Calibri" panose="020F0502020204030204" pitchFamily="34" charset="0"/>
                </a:endParaRPr>
              </a:p>
              <a:p>
                <a:pPr marL="571500" lvl="1" indent="0">
                  <a:spcBef>
                    <a:spcPts val="0"/>
                  </a:spcBef>
                  <a:buNone/>
                </a:pPr>
                <a:r>
                  <a:rPr lang="en-US" altLang="zh-CN" sz="2200" dirty="0">
                    <a:effectLst/>
                    <a:ea typeface="Calibri" panose="020F0502020204030204" pitchFamily="34" charset="0"/>
                  </a:rPr>
                  <a:t>	In the bulk of the liquid</a:t>
                </a:r>
                <a:r>
                  <a:rPr lang="en-US" altLang="zh-CN" sz="2200" b="1" dirty="0">
                    <a:effectLst/>
                    <a:ea typeface="Calibri" panose="020F0502020204030204" pitchFamily="34" charset="0"/>
                  </a:rPr>
                  <a:t>, </a:t>
                </a:r>
                <a:r>
                  <a:rPr lang="zh-CN" altLang="zh-CN" sz="2200" b="1" dirty="0">
                    <a:effectLst/>
                    <a:ea typeface="Microsoft YaHei" panose="020B0503020204020204" pitchFamily="34" charset="-122"/>
                  </a:rPr>
                  <a:t>ψ</a:t>
                </a:r>
                <a:r>
                  <a:rPr lang="en-US" altLang="zh-CN" sz="2200" b="1" dirty="0">
                    <a:effectLst/>
                    <a:ea typeface="Microsoft YaHei" panose="020B0503020204020204" pitchFamily="34" charset="-122"/>
                  </a:rPr>
                  <a:t>(</a:t>
                </a:r>
                <a:r>
                  <a:rPr lang="zh-CN" altLang="zh-CN" sz="2200" b="1" dirty="0">
                    <a:effectLst/>
                    <a:ea typeface="Microsoft YaHei" panose="020B0503020204020204" pitchFamily="34" charset="-122"/>
                  </a:rPr>
                  <a:t>∞</a:t>
                </a:r>
                <a:r>
                  <a:rPr lang="en-US" altLang="zh-CN" sz="2200" b="1" dirty="0">
                    <a:effectLst/>
                    <a:ea typeface="Microsoft YaHei" panose="020B0503020204020204" pitchFamily="34" charset="-122"/>
                  </a:rPr>
                  <a:t>) = 0</a:t>
                </a:r>
              </a:p>
              <a:p>
                <a:pPr marL="571500" lvl="1" indent="0">
                  <a:spcBef>
                    <a:spcPts val="0"/>
                  </a:spcBef>
                  <a:buNone/>
                </a:pPr>
                <a:endParaRPr lang="en-US" altLang="zh-CN" b="1" dirty="0">
                  <a:ea typeface="Microsoft YaHei" panose="020B0503020204020204" pitchFamily="34" charset="-122"/>
                </a:endParaRPr>
              </a:p>
              <a:p>
                <a:pPr marL="114300" indent="0" rtl="0" font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2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When zeta potential is much smaller than the thermal voltage </a:t>
                </a:r>
                <a:r>
                  <a:rPr lang="en-US" altLang="zh-CN" sz="2200" b="1" i="1" dirty="0">
                    <a:latin typeface="Calibri" panose="020F0502020204030204" pitchFamily="34" charset="0"/>
                  </a:rPr>
                  <a:t>ζ&lt;&lt;ψ</a:t>
                </a:r>
                <a:r>
                  <a:rPr lang="en-US" altLang="zh-CN" sz="2200" b="1" i="1" baseline="-25000" dirty="0">
                    <a:latin typeface="Calibri" panose="020F0502020204030204" pitchFamily="34" charset="0"/>
                  </a:rPr>
                  <a:t>T</a:t>
                </a:r>
                <a:r>
                  <a:rPr lang="en-US" altLang="zh-CN" sz="2200" b="1" i="1" dirty="0">
                    <a:latin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, the PB equation can be linearized and solved analytically.</a:t>
                </a:r>
                <a:endParaRPr lang="en-US" altLang="zh-CN" sz="2200" dirty="0">
                  <a:effectLst/>
                  <a:ea typeface="Calibri" panose="020F0502020204030204" pitchFamily="34" charset="0"/>
                </a:endParaRPr>
              </a:p>
              <a:p>
                <a:pPr marL="6858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200" dirty="0">
                    <a:effectLst/>
                    <a:ea typeface="Calibri" panose="020F0502020204030204" pitchFamily="34" charset="0"/>
                  </a:rPr>
                  <a:t>For a simple 1:1 electrolyte </a:t>
                </a:r>
                <a:r>
                  <a:rPr lang="en-US" altLang="zh-CN" sz="2200" i="1" dirty="0">
                    <a:effectLst/>
                    <a:ea typeface="Calibri" panose="020F0502020204030204" pitchFamily="34" charset="0"/>
                  </a:rPr>
                  <a:t>(KCL)</a:t>
                </a:r>
                <a:r>
                  <a:rPr lang="en-US" altLang="zh-CN" sz="2200" dirty="0">
                    <a:effectLst/>
                    <a:ea typeface="Calibri" panose="020F0502020204030204" pitchFamily="34" charset="0"/>
                  </a:rPr>
                  <a:t>, potential:</a:t>
                </a:r>
              </a:p>
              <a:p>
                <a:pPr marL="68580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2400" dirty="0">
                  <a:ea typeface="Calibri" panose="020F0502020204030204" pitchFamily="34" charset="0"/>
                </a:endParaRPr>
              </a:p>
              <a:p>
                <a:pPr marL="68580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2400" dirty="0">
                  <a:effectLst/>
                  <a:ea typeface="Calibri" panose="020F0502020204030204" pitchFamily="34" charset="0"/>
                </a:endParaRPr>
              </a:p>
              <a:p>
                <a:pPr marL="68580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2200" dirty="0">
                  <a:ea typeface="Calibri" panose="020F0502020204030204" pitchFamily="34" charset="0"/>
                </a:endParaRPr>
              </a:p>
              <a:p>
                <a:pPr marL="114300" indent="0" rtl="0" font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200" b="1" dirty="0">
                    <a:latin typeface="Calibri" panose="020F0502020204030204" pitchFamily="34" charset="0"/>
                  </a:rPr>
                  <a:t>When zeta potential is larger than the thermal voltage </a:t>
                </a:r>
                <a:r>
                  <a:rPr lang="en-US" altLang="zh-CN" sz="2200" b="1" i="1" dirty="0">
                    <a:latin typeface="Calibri" panose="020F0502020204030204" pitchFamily="34" charset="0"/>
                  </a:rPr>
                  <a:t>ζ&gt;&gt;ψ</a:t>
                </a:r>
                <a:r>
                  <a:rPr lang="en-US" altLang="zh-CN" sz="2200" b="1" i="1" baseline="-25000" dirty="0">
                    <a:latin typeface="Calibri" panose="020F0502020204030204" pitchFamily="34" charset="0"/>
                  </a:rPr>
                  <a:t>T</a:t>
                </a:r>
                <a:r>
                  <a:rPr lang="en-US" altLang="zh-CN" sz="2200" b="1" i="1" dirty="0">
                    <a:latin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</a:rPr>
                  <a:t>(the case for AC-osmosis) Linear regime approximation is invalid. </a:t>
                </a:r>
              </a:p>
              <a:p>
                <a:pPr marL="571500" lvl="1" indent="0">
                  <a:spcBef>
                    <a:spcPts val="0"/>
                  </a:spcBef>
                  <a:buNone/>
                </a:pPr>
                <a:endParaRPr lang="en-US" altLang="zh-CN" b="1" dirty="0">
                  <a:effectLst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6E24E4-8D5E-4279-A627-0DB570C28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6088"/>
                <a:ext cx="10515600" cy="5306786"/>
              </a:xfrm>
              <a:blipFill>
                <a:blip r:embed="rId3"/>
                <a:stretch>
                  <a:fillRect l="-812" t="-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4kBT &#10;tanh-l &#10;Zie &#10;x &#10;tanh &#10;4kBT ">
            <a:extLst>
              <a:ext uri="{FF2B5EF4-FFF2-40B4-BE49-F238E27FC236}">
                <a16:creationId xmlns:a16="http://schemas.microsoft.com/office/drawing/2014/main" id="{41DD0430-DCFA-4F06-8472-4E0F79B82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772" y="4513037"/>
            <a:ext cx="4648429" cy="87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B2AD428-4CFB-4552-94A6-DF0C26A0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518"/>
          </a:xfrm>
        </p:spPr>
        <p:txBody>
          <a:bodyPr/>
          <a:lstStyle/>
          <a:p>
            <a:r>
              <a:rPr lang="en-US" altLang="zh-CN" dirty="0"/>
              <a:t>Poisson-Boltzmann equation (PB)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41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066ED-92AC-4EAE-BD62-0CA77815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18" y="102721"/>
            <a:ext cx="10599964" cy="1325563"/>
          </a:xfrm>
        </p:spPr>
        <p:txBody>
          <a:bodyPr/>
          <a:lstStyle/>
          <a:p>
            <a:r>
              <a:rPr lang="en-US" altLang="zh-CN" dirty="0"/>
              <a:t>Modified Poisson-Boltzmann equation (MPB)</a:t>
            </a:r>
            <a:endParaRPr lang="zh-CN" altLang="en-US" dirty="0"/>
          </a:p>
        </p:txBody>
      </p:sp>
      <p:pic>
        <p:nvPicPr>
          <p:cNvPr id="4098" name="Picture 2" descr="co exp(+zew / kB T) &#10;(3.5) &#10;where v = 2a3co is the ratio between the concentration of the solution and the maximum &#10;allowed concentration, and is called the packing parameter. ">
            <a:extLst>
              <a:ext uri="{FF2B5EF4-FFF2-40B4-BE49-F238E27FC236}">
                <a16:creationId xmlns:a16="http://schemas.microsoft.com/office/drawing/2014/main" id="{F0ACF9E9-14AB-4AD8-B147-315BB07E5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/>
          <a:stretch/>
        </p:blipFill>
        <p:spPr bwMode="auto">
          <a:xfrm>
            <a:off x="1020801" y="1200860"/>
            <a:ext cx="8337096" cy="158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700 &#10;Figure 3.2: potential (blue) and charge (red) distribution in the EDI, for a small zeta potential &#10;(linear regime) , according to the Poisson-Boltzmann model. ">
            <a:extLst>
              <a:ext uri="{FF2B5EF4-FFF2-40B4-BE49-F238E27FC236}">
                <a16:creationId xmlns:a16="http://schemas.microsoft.com/office/drawing/2014/main" id="{E0A9D09A-37A4-4F29-99B7-7C9A3709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2" y="2838008"/>
            <a:ext cx="5456626" cy="336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o &#10;100 &#10;150 &#10;200 250 300 350 &#10;Distance wall nm &#10;400 &#10;450 &#10;500 &#10;Figure 3.3: Potential (blue) and charge (red) distribution in the EDI— for a large zeta potential &#10;(highly non-linear regime), according to the modified Poisson- Boltzmann model. ">
            <a:extLst>
              <a:ext uri="{FF2B5EF4-FFF2-40B4-BE49-F238E27FC236}">
                <a16:creationId xmlns:a16="http://schemas.microsoft.com/office/drawing/2014/main" id="{E2D5A5E7-4D8B-4A93-AEB3-F3CB33BF7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30" y="2914650"/>
            <a:ext cx="5905636" cy="35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C554A6A-FD2E-45C1-84E3-4FA56EB73915}"/>
              </a:ext>
            </a:extLst>
          </p:cNvPr>
          <p:cNvSpPr txBox="1"/>
          <p:nvPr/>
        </p:nvSpPr>
        <p:spPr>
          <a:xfrm>
            <a:off x="4961413" y="5641522"/>
            <a:ext cx="439544" cy="369332"/>
          </a:xfrm>
          <a:custGeom>
            <a:avLst/>
            <a:gdLst>
              <a:gd name="connsiteX0" fmla="*/ 0 w 439544"/>
              <a:gd name="connsiteY0" fmla="*/ 0 h 369332"/>
              <a:gd name="connsiteX1" fmla="*/ 439544 w 439544"/>
              <a:gd name="connsiteY1" fmla="*/ 0 h 369332"/>
              <a:gd name="connsiteX2" fmla="*/ 439544 w 439544"/>
              <a:gd name="connsiteY2" fmla="*/ 369332 h 369332"/>
              <a:gd name="connsiteX3" fmla="*/ 0 w 439544"/>
              <a:gd name="connsiteY3" fmla="*/ 369332 h 369332"/>
              <a:gd name="connsiteX4" fmla="*/ 0 w 439544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544" h="369332" extrusionOk="0">
                <a:moveTo>
                  <a:pt x="0" y="0"/>
                </a:moveTo>
                <a:cubicBezTo>
                  <a:pt x="175643" y="-14040"/>
                  <a:pt x="265734" y="14104"/>
                  <a:pt x="439544" y="0"/>
                </a:cubicBezTo>
                <a:cubicBezTo>
                  <a:pt x="427838" y="152243"/>
                  <a:pt x="435672" y="238610"/>
                  <a:pt x="439544" y="369332"/>
                </a:cubicBezTo>
                <a:cubicBezTo>
                  <a:pt x="258903" y="387622"/>
                  <a:pt x="164735" y="379169"/>
                  <a:pt x="0" y="369332"/>
                </a:cubicBezTo>
                <a:cubicBezTo>
                  <a:pt x="-1305" y="279892"/>
                  <a:pt x="7732" y="1834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0237414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PB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09EAA6-98BB-41CB-AFCA-8BA63E919F87}"/>
              </a:ext>
            </a:extLst>
          </p:cNvPr>
          <p:cNvSpPr txBox="1"/>
          <p:nvPr/>
        </p:nvSpPr>
        <p:spPr>
          <a:xfrm>
            <a:off x="10627179" y="5584372"/>
            <a:ext cx="639919" cy="369332"/>
          </a:xfrm>
          <a:custGeom>
            <a:avLst/>
            <a:gdLst>
              <a:gd name="connsiteX0" fmla="*/ 0 w 639919"/>
              <a:gd name="connsiteY0" fmla="*/ 0 h 369332"/>
              <a:gd name="connsiteX1" fmla="*/ 639919 w 639919"/>
              <a:gd name="connsiteY1" fmla="*/ 0 h 369332"/>
              <a:gd name="connsiteX2" fmla="*/ 639919 w 639919"/>
              <a:gd name="connsiteY2" fmla="*/ 369332 h 369332"/>
              <a:gd name="connsiteX3" fmla="*/ 0 w 639919"/>
              <a:gd name="connsiteY3" fmla="*/ 369332 h 369332"/>
              <a:gd name="connsiteX4" fmla="*/ 0 w 639919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919" h="369332" extrusionOk="0">
                <a:moveTo>
                  <a:pt x="0" y="0"/>
                </a:moveTo>
                <a:cubicBezTo>
                  <a:pt x="216789" y="-8137"/>
                  <a:pt x="504507" y="-4804"/>
                  <a:pt x="639919" y="0"/>
                </a:cubicBezTo>
                <a:cubicBezTo>
                  <a:pt x="628213" y="152243"/>
                  <a:pt x="636047" y="238610"/>
                  <a:pt x="639919" y="369332"/>
                </a:cubicBezTo>
                <a:cubicBezTo>
                  <a:pt x="455577" y="360020"/>
                  <a:pt x="160506" y="380101"/>
                  <a:pt x="0" y="369332"/>
                </a:cubicBezTo>
                <a:cubicBezTo>
                  <a:pt x="-1305" y="279892"/>
                  <a:pt x="7732" y="1834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0237414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MPB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92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AA9F4-4B69-4475-9D46-7471DEAD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Why we use PB here instead of MPB?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6945E-6919-45AF-921F-5D100011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original paper which we referred to didn’t consider the situation for MPB, limited by the published time.</a:t>
            </a:r>
          </a:p>
          <a:p>
            <a:r>
              <a:rPr lang="en-US" altLang="zh-CN" dirty="0"/>
              <a:t>The PB model for the velocities’ simulation explained the observation from the experiment well, but not that accuracy.</a:t>
            </a:r>
          </a:p>
          <a:p>
            <a:r>
              <a:rPr lang="en-US" altLang="zh-CN" dirty="0"/>
              <a:t>MPB is more complicated  for solving the potential solution, need to use COMSOL or other tools to solve.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8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83913-FBE9-43EE-AFA7-C2B5A016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2"/>
            <a:ext cx="10515600" cy="1050018"/>
          </a:xfrm>
        </p:spPr>
        <p:txBody>
          <a:bodyPr/>
          <a:lstStyle/>
          <a:p>
            <a:r>
              <a:rPr lang="en-US" altLang="zh-CN" dirty="0"/>
              <a:t>Velocity model (updated)</a:t>
            </a:r>
            <a:endParaRPr lang="zh-CN" altLang="en-US" dirty="0"/>
          </a:p>
        </p:txBody>
      </p:sp>
      <p:pic>
        <p:nvPicPr>
          <p:cNvPr id="1026" name="Picture 2" descr="Vo 2 (ox/ 00)2 &#10;Vaceo &#10;Xmax — Xmin &#10;coo are constants defined as &#10;vo &#10;2uoAD &#10;(3.7) &#10;where, for given width-ratio k L/S Of the electrodes and viscosity Of the solution, vo and &#10;(3.8) &#10;(3.9) ">
            <a:extLst>
              <a:ext uri="{FF2B5EF4-FFF2-40B4-BE49-F238E27FC236}">
                <a16:creationId xmlns:a16="http://schemas.microsoft.com/office/drawing/2014/main" id="{187D2FDF-D206-4474-818C-AD756C75CB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840" y="1753437"/>
            <a:ext cx="8125611" cy="307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251FED-3D6F-42C1-9A9D-CE5BE875BF9B}"/>
              </a:ext>
            </a:extLst>
          </p:cNvPr>
          <p:cNvSpPr txBox="1"/>
          <p:nvPr/>
        </p:nvSpPr>
        <p:spPr>
          <a:xfrm>
            <a:off x="838200" y="1291772"/>
            <a:ext cx="98406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ACEO flow velocity (on the surface of the electrodes)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To obtain the velocity of the bulk fluid in the middle of the channel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761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1145</Words>
  <Application>Microsoft Office PowerPoint</Application>
  <PresentationFormat>宽屏</PresentationFormat>
  <Paragraphs>165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Helvetica-Bold</vt:lpstr>
      <vt:lpstr>TimesNewRoman</vt:lpstr>
      <vt:lpstr>等线</vt:lpstr>
      <vt:lpstr>等线 Light</vt:lpstr>
      <vt:lpstr>Arial</vt:lpstr>
      <vt:lpstr>Calibri</vt:lpstr>
      <vt:lpstr>Cambria Math</vt:lpstr>
      <vt:lpstr>Office 主题​​</vt:lpstr>
      <vt:lpstr>Group meeting 3 plots of velocities</vt:lpstr>
      <vt:lpstr>Dependencies (I. frequency &amp; electrodes dimensions) MATLAB simulation</vt:lpstr>
      <vt:lpstr>Discussion 1</vt:lpstr>
      <vt:lpstr>Flow pattern（A2）</vt:lpstr>
      <vt:lpstr>Discussion 2 (Base for the Velocity model)</vt:lpstr>
      <vt:lpstr>Poisson-Boltzmann equation (PB)</vt:lpstr>
      <vt:lpstr>Modified Poisson-Boltzmann equation (MPB)</vt:lpstr>
      <vt:lpstr>Why we use PB here instead of MPB?</vt:lpstr>
      <vt:lpstr>Velocity model (updated)</vt:lpstr>
      <vt:lpstr>PowerPoint 演示文稿</vt:lpstr>
      <vt:lpstr>Dependencies (II. frequency &amp; concentration) MATLAB simulation</vt:lpstr>
      <vt:lpstr>Dependencies (III. frequency &amp; applied potential) MATLAB simulation</vt:lpstr>
      <vt:lpstr>Extended info.</vt:lpstr>
      <vt:lpstr>PowerPoint 演示文稿</vt:lpstr>
      <vt:lpstr>Extended info. All-rounded electrodes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 3 plots of velocities</dc:title>
  <dc:creator>Li Kexin</dc:creator>
  <cp:lastModifiedBy>Li Kexin</cp:lastModifiedBy>
  <cp:revision>31</cp:revision>
  <dcterms:created xsi:type="dcterms:W3CDTF">2021-03-08T10:56:27Z</dcterms:created>
  <dcterms:modified xsi:type="dcterms:W3CDTF">2021-03-09T10:49:30Z</dcterms:modified>
</cp:coreProperties>
</file>