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effectLst>
              <a:softEdge rad="88900"/>
            </a:effectLst>
            <a:scene3d>
              <a:camera prst="orthographicFront"/>
              <a:lightRig rig="threePt" dir="t"/>
            </a:scene3d>
            <a:sp3d>
              <a:bevelB w="139700" h="774700"/>
            </a:sp3d>
          </c:spPr>
          <c:dPt>
            <c:idx val="0"/>
            <c:bubble3D val="0"/>
            <c:spPr>
              <a:gradFill>
                <a:gsLst>
                  <a:gs pos="0">
                    <a:schemeClr val="accent6">
                      <a:lumMod val="50000"/>
                    </a:schemeClr>
                  </a:gs>
                  <a:gs pos="48000">
                    <a:srgbClr val="00B050"/>
                  </a:gs>
                  <a:gs pos="91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>
                <a:softEdge rad="88900"/>
              </a:effectLst>
              <a:scene3d>
                <a:camera prst="orthographicFront"/>
                <a:lightRig rig="threePt" dir="t"/>
              </a:scene3d>
              <a:sp3d>
                <a:bevelB w="139700" h="774700"/>
              </a:sp3d>
            </c:spPr>
            <c:extLst>
              <c:ext xmlns:c16="http://schemas.microsoft.com/office/drawing/2014/chart" uri="{C3380CC4-5D6E-409C-BE32-E72D297353CC}">
                <c16:uniqueId val="{00000004-1A25-46C2-B598-CB38B8D75AD6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rgbClr val="0070C0"/>
                  </a:gs>
                  <a:gs pos="65000">
                    <a:srgbClr val="00B0F0"/>
                  </a:gs>
                  <a:gs pos="83000">
                    <a:srgbClr val="00CCFF"/>
                  </a:gs>
                  <a:gs pos="100000">
                    <a:srgbClr val="BDE4E5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>
                <a:softEdge rad="88900"/>
              </a:effectLst>
              <a:scene3d>
                <a:camera prst="orthographicFront"/>
                <a:lightRig rig="threePt" dir="t"/>
              </a:scene3d>
              <a:sp3d>
                <a:bevelB w="139700" h="774700"/>
              </a:sp3d>
            </c:spPr>
            <c:extLst>
              <c:ext xmlns:c16="http://schemas.microsoft.com/office/drawing/2014/chart" uri="{C3380CC4-5D6E-409C-BE32-E72D297353CC}">
                <c16:uniqueId val="{00000002-1A25-46C2-B598-CB38B8D75AD6}"/>
              </c:ext>
            </c:extLst>
          </c:dPt>
          <c:dPt>
            <c:idx val="2"/>
            <c:bubble3D val="0"/>
            <c:spPr>
              <a:gradFill>
                <a:gsLst>
                  <a:gs pos="34000">
                    <a:schemeClr val="accent3">
                      <a:lumMod val="75000"/>
                    </a:schemeClr>
                  </a:gs>
                  <a:gs pos="74000">
                    <a:schemeClr val="accent3">
                      <a:lumMod val="75000"/>
                    </a:schemeClr>
                  </a:gs>
                  <a:gs pos="83000">
                    <a:schemeClr val="accent3">
                      <a:lumMod val="85000"/>
                    </a:schemeClr>
                  </a:gs>
                  <a:gs pos="100000">
                    <a:schemeClr val="accent3">
                      <a:lumMod val="95000"/>
                    </a:schemeClr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>
                <a:softEdge rad="88900"/>
              </a:effectLst>
              <a:scene3d>
                <a:camera prst="orthographicFront"/>
                <a:lightRig rig="threePt" dir="t"/>
              </a:scene3d>
              <a:sp3d>
                <a:bevelB w="139700" h="774700"/>
              </a:sp3d>
            </c:spPr>
            <c:extLst>
              <c:ext xmlns:c16="http://schemas.microsoft.com/office/drawing/2014/chart" uri="{C3380CC4-5D6E-409C-BE32-E72D297353CC}">
                <c16:uniqueId val="{00000001-1A25-46C2-B598-CB38B8D75AD6}"/>
              </c:ext>
            </c:extLst>
          </c:dPt>
          <c:dPt>
            <c:idx val="3"/>
            <c:bubble3D val="0"/>
            <c:spPr>
              <a:gradFill>
                <a:gsLst>
                  <a:gs pos="0">
                    <a:schemeClr val="tx2">
                      <a:lumMod val="95000"/>
                      <a:lumOff val="5000"/>
                    </a:schemeClr>
                  </a:gs>
                  <a:gs pos="48000">
                    <a:schemeClr val="accent4">
                      <a:lumMod val="65000"/>
                      <a:lumOff val="35000"/>
                    </a:schemeClr>
                  </a:gs>
                  <a:gs pos="91000">
                    <a:schemeClr val="accent4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>
                <a:softEdge rad="88900"/>
              </a:effectLst>
              <a:scene3d>
                <a:camera prst="orthographicFront"/>
                <a:lightRig rig="threePt" dir="t"/>
              </a:scene3d>
              <a:sp3d>
                <a:bevelB w="139700" h="774700"/>
              </a:sp3d>
            </c:spPr>
            <c:extLst>
              <c:ext xmlns:c16="http://schemas.microsoft.com/office/drawing/2014/chart" uri="{C3380CC4-5D6E-409C-BE32-E72D297353CC}">
                <c16:uniqueId val="{00000003-1A25-46C2-B598-CB38B8D75AD6}"/>
              </c:ext>
            </c:extLst>
          </c:dPt>
          <c:cat>
            <c:strRef>
              <c:f>Sheet1!$A$2:$A$5</c:f>
              <c:strCache>
                <c:ptCount val="4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0.33</c:v>
                </c:pt>
                <c:pt idx="1">
                  <c:v>0.26</c:v>
                </c:pt>
                <c:pt idx="2">
                  <c:v>0.31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5-46C2-B598-CB38B8D75A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12EA-13AF-4FE8-815D-F7C0E2BFA1E2}" type="datetimeFigureOut">
              <a:rPr lang="zh-CN" altLang="en-US" smtClean="0"/>
              <a:t>2020/2/5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2EE0-444F-496A-A170-8A0680B14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3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>
            <a:extLst>
              <a:ext uri="{FF2B5EF4-FFF2-40B4-BE49-F238E27FC236}">
                <a16:creationId xmlns:a16="http://schemas.microsoft.com/office/drawing/2014/main" id="{27E17DFD-6ADD-4329-95A9-A0F4A66FC2D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ru-RU" altLang="zh-CN"/>
              <a:t>01.06.16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0E1245A3-F234-4223-9CF1-D3661AF2D91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33BF1F-5DC5-4CB4-B77E-E28DD90C2216}" type="slidenum">
              <a:rPr lang="ru-RU" altLang="zh-CN"/>
              <a:pPr/>
              <a:t>1</a:t>
            </a:fld>
            <a:endParaRPr lang="ru-RU" altLang="zh-CN"/>
          </a:p>
        </p:txBody>
      </p:sp>
      <p:sp>
        <p:nvSpPr>
          <p:cNvPr id="7169" name="Text Box 1">
            <a:extLst>
              <a:ext uri="{FF2B5EF4-FFF2-40B4-BE49-F238E27FC236}">
                <a16:creationId xmlns:a16="http://schemas.microsoft.com/office/drawing/2014/main" id="{11A37377-73B3-4886-A7E1-72D1DA06F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A7313A8-BA41-4909-B3E0-7FEE6952DFC9}" type="slidenum">
              <a:rPr lang="ru-RU" altLang="zh-CN" sz="1200"/>
              <a:pPr algn="r" eaLnBrk="1" hangingPunct="1">
                <a:buClrTx/>
                <a:buFontTx/>
                <a:buNone/>
              </a:pPr>
              <a:t>1</a:t>
            </a:fld>
            <a:endParaRPr lang="ru-RU" altLang="zh-CN" sz="12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9B7F2C0-9FC8-4D88-BEE3-EF5FA413731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679450" y="311150"/>
            <a:ext cx="8158163" cy="4589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0841E6CF-3877-4EFD-B9BC-C8DE2ACA2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965791BC-7D16-409A-8A04-88A016F78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FAB542-4F98-460D-B257-733C113772CD}" type="slidenum">
              <a:rPr lang="ru-RU" altLang="zh-CN" sz="1200"/>
              <a:pPr algn="r" eaLnBrk="1" hangingPunct="1">
                <a:buClrTx/>
                <a:buFontTx/>
                <a:buNone/>
              </a:pPr>
              <a:t>1</a:t>
            </a:fld>
            <a:endParaRPr lang="ru-RU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>
            <a:extLst>
              <a:ext uri="{FF2B5EF4-FFF2-40B4-BE49-F238E27FC236}">
                <a16:creationId xmlns:a16="http://schemas.microsoft.com/office/drawing/2014/main" id="{47406D5D-80B3-4BAD-AC99-0D444AAA31A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ru-RU" altLang="zh-CN"/>
              <a:t>01.06.16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5AAD66BD-C5B7-4D77-B03A-D928CC2D09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69EBA-45A9-4FB5-9E52-D2CAE3470EC1}" type="slidenum">
              <a:rPr lang="ru-RU" altLang="zh-CN"/>
              <a:pPr/>
              <a:t>10</a:t>
            </a:fld>
            <a:endParaRPr lang="ru-RU" altLang="zh-CN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FE0BAC6E-4BC1-4A31-A205-03D070F5ED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15975" y="244475"/>
            <a:ext cx="8428038" cy="4741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4B965696-BE78-4BB2-81CB-D93B85EA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430FA3F-603F-4C52-91C2-6E615DF0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zh-CN" sz="1300" b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автоматизированной системы</a:t>
            </a:r>
            <a:r>
              <a:rPr lang="ru-RU" altLang="zh-CN" sz="1300">
                <a:latin typeface="Times New Roman" panose="02020603050405020304" pitchFamily="18" charset="0"/>
                <a:cs typeface="Times New Roman" panose="02020603050405020304" pitchFamily="18" charset="0"/>
              </a:rPr>
              <a:t> это наиболее абстрактное ее представление, которое включает в себя идеализированные модели компонентов системы и модели взаимодействий между компонентами. Элементы архитектуры находятся во взаимосвязи, образуя единую автоматизированную систему и обеспечивая решение поставленной задачи автоматизации на архитектурном уровне. В то же время архитектура оставляет достаточно свободы для выбора конкретных технических решений. Поэтому правильно спроектированная архитектура допускает множество технических реализаций путем выбора различных компонентов архитектуры и методов взаимодействия между ними.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Элементами архитектуры являются модели (абстракции) датчиков, устройств ввода-вывода, измерительных преобразователей, ПЛК, компьютеров, интерфейсов, протоколов, промышленных сетей, исполнительных устройств, драйверов и каналов передачи информации.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Как правило подсистемы АСУ и уровни управления подразделяют на корпоративный, производственный, операционный, полевой уровни и уровень периферийного оборудования, которое включает элементы промышленной автоматики, роботы и станки с ЧПУ, а также элементы контроля процессов.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В сфере промышленного производства сегодня практический интерес имеют системы управления трех категорий: 1) локальные, 2) централизованные и </a:t>
            </a:r>
            <a:br>
              <a:rPr lang="ru-RU" altLang="zh-CN" sz="1300">
                <a:latin typeface="Times New Roman" panose="02020603050405020304" pitchFamily="18" charset="0"/>
              </a:rPr>
            </a:br>
            <a:r>
              <a:rPr lang="ru-RU" altLang="zh-CN" sz="1300">
                <a:latin typeface="Times New Roman" panose="02020603050405020304" pitchFamily="18" charset="0"/>
              </a:rPr>
              <a:t>3) автоматизированные системы управления технологическими процессами.</a:t>
            </a:r>
          </a:p>
          <a:p>
            <a:pPr>
              <a:buClrTx/>
              <a:buFontTx/>
              <a:buNone/>
            </a:pPr>
            <a:endParaRPr lang="ru-RU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76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>
            <a:extLst>
              <a:ext uri="{FF2B5EF4-FFF2-40B4-BE49-F238E27FC236}">
                <a16:creationId xmlns:a16="http://schemas.microsoft.com/office/drawing/2014/main" id="{47406D5D-80B3-4BAD-AC99-0D444AAA31A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ru-RU" altLang="zh-CN"/>
              <a:t>01.06.16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5AAD66BD-C5B7-4D77-B03A-D928CC2D09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69EBA-45A9-4FB5-9E52-D2CAE3470EC1}" type="slidenum">
              <a:rPr lang="ru-RU" altLang="zh-CN"/>
              <a:pPr/>
              <a:t>11</a:t>
            </a:fld>
            <a:endParaRPr lang="ru-RU" altLang="zh-CN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FE0BAC6E-4BC1-4A31-A205-03D070F5ED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15975" y="244475"/>
            <a:ext cx="8428038" cy="4741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4B965696-BE78-4BB2-81CB-D93B85EA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430FA3F-603F-4C52-91C2-6E615DF0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zh-CN" sz="1300" b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автоматизированной системы</a:t>
            </a:r>
            <a:r>
              <a:rPr lang="ru-RU" altLang="zh-CN" sz="1300">
                <a:latin typeface="Times New Roman" panose="02020603050405020304" pitchFamily="18" charset="0"/>
                <a:cs typeface="Times New Roman" panose="02020603050405020304" pitchFamily="18" charset="0"/>
              </a:rPr>
              <a:t> это наиболее абстрактное ее представление, которое включает в себя идеализированные модели компонентов системы и модели взаимодействий между компонентами. Элементы архитектуры находятся во взаимосвязи, образуя единую автоматизированную систему и обеспечивая решение поставленной задачи автоматизации на архитектурном уровне. В то же время архитектура оставляет достаточно свободы для выбора конкретных технических решений. Поэтому правильно спроектированная архитектура допускает множество технических реализаций путем выбора различных компонентов архитектуры и методов взаимодействия между ними.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Элементами архитектуры являются модели (абстракции) датчиков, устройств ввода-вывода, измерительных преобразователей, ПЛК, компьютеров, интерфейсов, протоколов, промышленных сетей, исполнительных устройств, драйверов и каналов передачи информации.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Как правило подсистемы АСУ и уровни управления подразделяют на корпоративный, производственный, операционный, полевой уровни и уровень периферийного оборудования, которое включает элементы промышленной автоматики, роботы и станки с ЧПУ, а также элементы контроля процессов.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В сфере промышленного производства сегодня практический интерес имеют системы управления трех категорий: 1) локальные, 2) централизованные и </a:t>
            </a:r>
            <a:br>
              <a:rPr lang="ru-RU" altLang="zh-CN" sz="1300">
                <a:latin typeface="Times New Roman" panose="02020603050405020304" pitchFamily="18" charset="0"/>
              </a:rPr>
            </a:br>
            <a:r>
              <a:rPr lang="ru-RU" altLang="zh-CN" sz="1300">
                <a:latin typeface="Times New Roman" panose="02020603050405020304" pitchFamily="18" charset="0"/>
              </a:rPr>
              <a:t>3) автоматизированные системы управления технологическими процессами.</a:t>
            </a:r>
          </a:p>
          <a:p>
            <a:pPr>
              <a:buClrTx/>
              <a:buFontTx/>
              <a:buNone/>
            </a:pPr>
            <a:endParaRPr lang="ru-RU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4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>
            <a:extLst>
              <a:ext uri="{FF2B5EF4-FFF2-40B4-BE49-F238E27FC236}">
                <a16:creationId xmlns:a16="http://schemas.microsoft.com/office/drawing/2014/main" id="{47406D5D-80B3-4BAD-AC99-0D444AAA31A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ru-RU" altLang="zh-CN"/>
              <a:t>01.06.16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5AAD66BD-C5B7-4D77-B03A-D928CC2D09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69EBA-45A9-4FB5-9E52-D2CAE3470EC1}" type="slidenum">
              <a:rPr lang="ru-RU" altLang="zh-CN"/>
              <a:pPr/>
              <a:t>2</a:t>
            </a:fld>
            <a:endParaRPr lang="ru-RU" altLang="zh-CN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FE0BAC6E-4BC1-4A31-A205-03D070F5ED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15975" y="244475"/>
            <a:ext cx="8428038" cy="4741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4B965696-BE78-4BB2-81CB-D93B85EA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430FA3F-603F-4C52-91C2-6E615DF0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zh-CN" sz="1300" b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автоматизированной системы</a:t>
            </a:r>
            <a:r>
              <a:rPr lang="ru-RU" altLang="zh-CN" sz="1300">
                <a:latin typeface="Times New Roman" panose="02020603050405020304" pitchFamily="18" charset="0"/>
                <a:cs typeface="Times New Roman" panose="02020603050405020304" pitchFamily="18" charset="0"/>
              </a:rPr>
              <a:t> это наиболее абстрактное ее представление, которое включает в себя идеализированные модели компонентов системы и модели взаимодействий между компонентами. Элементы архитектуры находятся во взаимосвязи, образуя единую автоматизированную систему и обеспечивая решение поставленной задачи автоматизации на архитектурном уровне. В то же время архитектура оставляет достаточно свободы для выбора конкретных технических решений. Поэтому правильно спроектированная архитектура допускает множество технических реализаций путем выбора различных компонентов архитектуры и методов взаимодействия между ними.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Элементами архитектуры являются модели (абстракции) датчиков, устройств ввода-вывода, измерительных преобразователей, ПЛК, компьютеров, интерфейсов, протоколов, промышленных сетей, исполнительных устройств, драйверов и каналов передачи информации.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Как правило подсистемы АСУ и уровни управления подразделяют на корпоративный, производственный, операционный, полевой уровни и уровень периферийного оборудования, которое включает элементы промышленной автоматики, роботы и станки с ЧПУ, а также элементы контроля процессов.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В сфере промышленного производства сегодня практический интерес имеют системы управления трех категорий: 1) локальные, 2) централизованные и </a:t>
            </a:r>
            <a:br>
              <a:rPr lang="ru-RU" altLang="zh-CN" sz="1300">
                <a:latin typeface="Times New Roman" panose="02020603050405020304" pitchFamily="18" charset="0"/>
              </a:rPr>
            </a:br>
            <a:r>
              <a:rPr lang="ru-RU" altLang="zh-CN" sz="1300">
                <a:latin typeface="Times New Roman" panose="02020603050405020304" pitchFamily="18" charset="0"/>
              </a:rPr>
              <a:t>3) автоматизированные системы управления технологическими процессами.</a:t>
            </a:r>
          </a:p>
          <a:p>
            <a:pPr>
              <a:buClrTx/>
              <a:buFontTx/>
              <a:buNone/>
            </a:pPr>
            <a:endParaRPr lang="ru-RU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>
            <a:extLst>
              <a:ext uri="{FF2B5EF4-FFF2-40B4-BE49-F238E27FC236}">
                <a16:creationId xmlns:a16="http://schemas.microsoft.com/office/drawing/2014/main" id="{05D5E7EC-BDB9-4C89-9C7F-36D017DF0E0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ru-RU" altLang="zh-CN"/>
              <a:t>01.06.16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0C46BB44-3D5E-4DC7-A9C6-8F697CEAB2B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D0C615-973B-4096-B33A-470C1706CC47}" type="slidenum">
              <a:rPr lang="ru-RU" altLang="zh-CN"/>
              <a:pPr/>
              <a:t>3</a:t>
            </a:fld>
            <a:endParaRPr lang="ru-RU" altLang="zh-CN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C767C63-B2A7-4CE1-B705-066021B223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15975" y="244475"/>
            <a:ext cx="8428038" cy="4741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F2288C90-8AF2-4AA6-923C-9CBBF1996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8066E4CD-CFB1-40F2-AA7E-1217E08D0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zh-CN" sz="1300" b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автоматизированной системы</a:t>
            </a:r>
            <a:r>
              <a:rPr lang="ru-RU" altLang="zh-CN" sz="1300">
                <a:latin typeface="Times New Roman" panose="02020603050405020304" pitchFamily="18" charset="0"/>
                <a:cs typeface="Times New Roman" panose="02020603050405020304" pitchFamily="18" charset="0"/>
              </a:rPr>
              <a:t> это наиболее абстрактное ее представление, которое включает в себя идеализированные модели компонентов системы и модели взаимодействий между компонентами. Элементы архитектуры находятся во взаимосвязи, образуя единую автоматизированную систему и обеспечивая решение поставленной задачи автоматизации на архитектурном уровне. В то же время архитектура оставляет достаточно свободы для выбора конкретных технических решений. Поэтому правильно спроектированная архитектура допускает множество технических реализаций путем выбора различных компонентов архитектуры и методов взаимодействия между ними.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Элементами архитектуры являются модели (абстракции) датчиков, устройств ввода-вывода, измерительных преобразователей, ПЛК, компьютеров, интерфейсов, протоколов, промышленных сетей, исполнительных устройств, драйверов и каналов передачи информации.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Как правило подсистемы АСУ и уровни управления подразделяют на корпоративный, производственный, операционный, полевой уровни и уровень периферийного оборудования, которое включает элементы промышленной автоматики, роботы и станки с ЧПУ, а также элементы контроля процессов.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В сфере промышленного производства сегодня практический интерес имеют системы управления трех категорий: 1) локальные, 2) централизованные и </a:t>
            </a:r>
            <a:br>
              <a:rPr lang="ru-RU" altLang="zh-CN" sz="1300">
                <a:latin typeface="Times New Roman" panose="02020603050405020304" pitchFamily="18" charset="0"/>
              </a:rPr>
            </a:br>
            <a:r>
              <a:rPr lang="ru-RU" altLang="zh-CN" sz="1300">
                <a:latin typeface="Times New Roman" panose="02020603050405020304" pitchFamily="18" charset="0"/>
              </a:rPr>
              <a:t>3) автоматизированные системы управления технологическими процессами.</a:t>
            </a:r>
          </a:p>
          <a:p>
            <a:pPr>
              <a:buClrTx/>
              <a:buFontTx/>
              <a:buNone/>
            </a:pPr>
            <a:endParaRPr lang="ru-RU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>
            <a:extLst>
              <a:ext uri="{FF2B5EF4-FFF2-40B4-BE49-F238E27FC236}">
                <a16:creationId xmlns:a16="http://schemas.microsoft.com/office/drawing/2014/main" id="{47406D5D-80B3-4BAD-AC99-0D444AAA31A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ru-RU" altLang="zh-CN"/>
              <a:t>01.06.16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5AAD66BD-C5B7-4D77-B03A-D928CC2D09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69EBA-45A9-4FB5-9E52-D2CAE3470EC1}" type="slidenum">
              <a:rPr lang="ru-RU" altLang="zh-CN"/>
              <a:pPr/>
              <a:t>4</a:t>
            </a:fld>
            <a:endParaRPr lang="ru-RU" altLang="zh-CN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FE0BAC6E-4BC1-4A31-A205-03D070F5ED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15975" y="244475"/>
            <a:ext cx="8428038" cy="4741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4B965696-BE78-4BB2-81CB-D93B85EA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430FA3F-603F-4C52-91C2-6E615DF0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zh-CN" sz="1300" b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автоматизированной системы</a:t>
            </a:r>
            <a:r>
              <a:rPr lang="ru-RU" altLang="zh-CN" sz="1300">
                <a:latin typeface="Times New Roman" panose="02020603050405020304" pitchFamily="18" charset="0"/>
                <a:cs typeface="Times New Roman" panose="02020603050405020304" pitchFamily="18" charset="0"/>
              </a:rPr>
              <a:t> это наиболее абстрактное ее представление, которое включает в себя идеализированные модели компонентов системы и модели взаимодействий между компонентами. Элементы архитектуры находятся во взаимосвязи, образуя единую автоматизированную систему и обеспечивая решение поставленной задачи автоматизации на архитектурном уровне. В то же время архитектура оставляет достаточно свободы для выбора конкретных технических решений. Поэтому правильно спроектированная архитектура допускает множество технических реализаций путем выбора различных компонентов архитектуры и методов взаимодействия между ними.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Элементами архитектуры являются модели (абстракции) датчиков, устройств ввода-вывода, измерительных преобразователей, ПЛК, компьютеров, интерфейсов, протоколов, промышленных сетей, исполнительных устройств, драйверов и каналов передачи информации.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Как правило подсистемы АСУ и уровни управления подразделяют на корпоративный, производственный, операционный, полевой уровни и уровень периферийного оборудования, которое включает элементы промышленной автоматики, роботы и станки с ЧПУ, а также элементы контроля процессов.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В сфере промышленного производства сегодня практический интерес имеют системы управления трех категорий: 1) локальные, 2) централизованные и </a:t>
            </a:r>
            <a:br>
              <a:rPr lang="ru-RU" altLang="zh-CN" sz="1300">
                <a:latin typeface="Times New Roman" panose="02020603050405020304" pitchFamily="18" charset="0"/>
              </a:rPr>
            </a:br>
            <a:r>
              <a:rPr lang="ru-RU" altLang="zh-CN" sz="1300">
                <a:latin typeface="Times New Roman" panose="02020603050405020304" pitchFamily="18" charset="0"/>
              </a:rPr>
              <a:t>3) автоматизированные системы управления технологическими процессами.</a:t>
            </a:r>
          </a:p>
          <a:p>
            <a:pPr>
              <a:buClrTx/>
              <a:buFontTx/>
              <a:buNone/>
            </a:pPr>
            <a:endParaRPr lang="ru-RU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1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>
            <a:extLst>
              <a:ext uri="{FF2B5EF4-FFF2-40B4-BE49-F238E27FC236}">
                <a16:creationId xmlns:a16="http://schemas.microsoft.com/office/drawing/2014/main" id="{47406D5D-80B3-4BAD-AC99-0D444AAA31A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ru-RU" altLang="zh-CN"/>
              <a:t>01.06.16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5AAD66BD-C5B7-4D77-B03A-D928CC2D09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69EBA-45A9-4FB5-9E52-D2CAE3470EC1}" type="slidenum">
              <a:rPr lang="ru-RU" altLang="zh-CN"/>
              <a:pPr/>
              <a:t>5</a:t>
            </a:fld>
            <a:endParaRPr lang="ru-RU" altLang="zh-CN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FE0BAC6E-4BC1-4A31-A205-03D070F5ED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15975" y="244475"/>
            <a:ext cx="8428038" cy="4741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4B965696-BE78-4BB2-81CB-D93B85EA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430FA3F-603F-4C52-91C2-6E615DF0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zh-CN" sz="1300" b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автоматизированной системы</a:t>
            </a:r>
            <a:r>
              <a:rPr lang="ru-RU" altLang="zh-CN" sz="1300">
                <a:latin typeface="Times New Roman" panose="02020603050405020304" pitchFamily="18" charset="0"/>
                <a:cs typeface="Times New Roman" panose="02020603050405020304" pitchFamily="18" charset="0"/>
              </a:rPr>
              <a:t> это наиболее абстрактное ее представление, которое включает в себя идеализированные модели компонентов системы и модели взаимодействий между компонентами. Элементы архитектуры находятся во взаимосвязи, образуя единую автоматизированную систему и обеспечивая решение поставленной задачи автоматизации на архитектурном уровне. В то же время архитектура оставляет достаточно свободы для выбора конкретных технических решений. Поэтому правильно спроектированная архитектура допускает множество технических реализаций путем выбора различных компонентов архитектуры и методов взаимодействия между ними.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Элементами архитектуры являются модели (абстракции) датчиков, устройств ввода-вывода, измерительных преобразователей, ПЛК, компьютеров, интерфейсов, протоколов, промышленных сетей, исполнительных устройств, драйверов и каналов передачи информации.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Как правило подсистемы АСУ и уровни управления подразделяют на корпоративный, производственный, операционный, полевой уровни и уровень периферийного оборудования, которое включает элементы промышленной автоматики, роботы и станки с ЧПУ, а также элементы контроля процессов.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В сфере промышленного производства сегодня практический интерес имеют системы управления трех категорий: 1) локальные, 2) централизованные и </a:t>
            </a:r>
            <a:br>
              <a:rPr lang="ru-RU" altLang="zh-CN" sz="1300">
                <a:latin typeface="Times New Roman" panose="02020603050405020304" pitchFamily="18" charset="0"/>
              </a:rPr>
            </a:br>
            <a:r>
              <a:rPr lang="ru-RU" altLang="zh-CN" sz="1300">
                <a:latin typeface="Times New Roman" panose="02020603050405020304" pitchFamily="18" charset="0"/>
              </a:rPr>
              <a:t>3) автоматизированные системы управления технологическими процессами.</a:t>
            </a:r>
          </a:p>
          <a:p>
            <a:pPr>
              <a:buClrTx/>
              <a:buFontTx/>
              <a:buNone/>
            </a:pPr>
            <a:endParaRPr lang="ru-RU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9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>
            <a:extLst>
              <a:ext uri="{FF2B5EF4-FFF2-40B4-BE49-F238E27FC236}">
                <a16:creationId xmlns:a16="http://schemas.microsoft.com/office/drawing/2014/main" id="{47406D5D-80B3-4BAD-AC99-0D444AAA31A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ru-RU" altLang="zh-CN"/>
              <a:t>01.06.16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5AAD66BD-C5B7-4D77-B03A-D928CC2D09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69EBA-45A9-4FB5-9E52-D2CAE3470EC1}" type="slidenum">
              <a:rPr lang="ru-RU" altLang="zh-CN"/>
              <a:pPr/>
              <a:t>6</a:t>
            </a:fld>
            <a:endParaRPr lang="ru-RU" altLang="zh-CN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FE0BAC6E-4BC1-4A31-A205-03D070F5ED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15975" y="244475"/>
            <a:ext cx="8428038" cy="4741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4B965696-BE78-4BB2-81CB-D93B85EA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430FA3F-603F-4C52-91C2-6E615DF0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zh-CN" sz="1300" b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автоматизированной системы</a:t>
            </a:r>
            <a:r>
              <a:rPr lang="ru-RU" altLang="zh-CN" sz="1300">
                <a:latin typeface="Times New Roman" panose="02020603050405020304" pitchFamily="18" charset="0"/>
                <a:cs typeface="Times New Roman" panose="02020603050405020304" pitchFamily="18" charset="0"/>
              </a:rPr>
              <a:t> это наиболее абстрактное ее представление, которое включает в себя идеализированные модели компонентов системы и модели взаимодействий между компонентами. Элементы архитектуры находятся во взаимосвязи, образуя единую автоматизированную систему и обеспечивая решение поставленной задачи автоматизации на архитектурном уровне. В то же время архитектура оставляет достаточно свободы для выбора конкретных технических решений. Поэтому правильно спроектированная архитектура допускает множество технических реализаций путем выбора различных компонентов архитектуры и методов взаимодействия между ними.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Элементами архитектуры являются модели (абстракции) датчиков, устройств ввода-вывода, измерительных преобразователей, ПЛК, компьютеров, интерфейсов, протоколов, промышленных сетей, исполнительных устройств, драйверов и каналов передачи информации.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Как правило подсистемы АСУ и уровни управления подразделяют на корпоративный, производственный, операционный, полевой уровни и уровень периферийного оборудования, которое включает элементы промышленной автоматики, роботы и станки с ЧПУ, а также элементы контроля процессов.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В сфере промышленного производства сегодня практический интерес имеют системы управления трех категорий: 1) локальные, 2) централизованные и </a:t>
            </a:r>
            <a:br>
              <a:rPr lang="ru-RU" altLang="zh-CN" sz="1300">
                <a:latin typeface="Times New Roman" panose="02020603050405020304" pitchFamily="18" charset="0"/>
              </a:rPr>
            </a:br>
            <a:r>
              <a:rPr lang="ru-RU" altLang="zh-CN" sz="1300">
                <a:latin typeface="Times New Roman" panose="02020603050405020304" pitchFamily="18" charset="0"/>
              </a:rPr>
              <a:t>3) автоматизированные системы управления технологическими процессами.</a:t>
            </a:r>
          </a:p>
          <a:p>
            <a:pPr>
              <a:buClrTx/>
              <a:buFontTx/>
              <a:buNone/>
            </a:pPr>
            <a:endParaRPr lang="ru-RU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20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>
            <a:extLst>
              <a:ext uri="{FF2B5EF4-FFF2-40B4-BE49-F238E27FC236}">
                <a16:creationId xmlns:a16="http://schemas.microsoft.com/office/drawing/2014/main" id="{47406D5D-80B3-4BAD-AC99-0D444AAA31A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ru-RU" altLang="zh-CN"/>
              <a:t>01.06.16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5AAD66BD-C5B7-4D77-B03A-D928CC2D09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69EBA-45A9-4FB5-9E52-D2CAE3470EC1}" type="slidenum">
              <a:rPr lang="ru-RU" altLang="zh-CN"/>
              <a:pPr/>
              <a:t>7</a:t>
            </a:fld>
            <a:endParaRPr lang="ru-RU" altLang="zh-CN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FE0BAC6E-4BC1-4A31-A205-03D070F5ED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15975" y="244475"/>
            <a:ext cx="8428038" cy="4741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4B965696-BE78-4BB2-81CB-D93B85EA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430FA3F-603F-4C52-91C2-6E615DF0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zh-CN" sz="1300" b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автоматизированной системы</a:t>
            </a:r>
            <a:r>
              <a:rPr lang="ru-RU" altLang="zh-CN" sz="1300">
                <a:latin typeface="Times New Roman" panose="02020603050405020304" pitchFamily="18" charset="0"/>
                <a:cs typeface="Times New Roman" panose="02020603050405020304" pitchFamily="18" charset="0"/>
              </a:rPr>
              <a:t> это наиболее абстрактное ее представление, которое включает в себя идеализированные модели компонентов системы и модели взаимодействий между компонентами. Элементы архитектуры находятся во взаимосвязи, образуя единую автоматизированную систему и обеспечивая решение поставленной задачи автоматизации на архитектурном уровне. В то же время архитектура оставляет достаточно свободы для выбора конкретных технических решений. Поэтому правильно спроектированная архитектура допускает множество технических реализаций путем выбора различных компонентов архитектуры и методов взаимодействия между ними.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Элементами архитектуры являются модели (абстракции) датчиков, устройств ввода-вывода, измерительных преобразователей, ПЛК, компьютеров, интерфейсов, протоколов, промышленных сетей, исполнительных устройств, драйверов и каналов передачи информации.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Как правило подсистемы АСУ и уровни управления подразделяют на корпоративный, производственный, операционный, полевой уровни и уровень периферийного оборудования, которое включает элементы промышленной автоматики, роботы и станки с ЧПУ, а также элементы контроля процессов.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В сфере промышленного производства сегодня практический интерес имеют системы управления трех категорий: 1) локальные, 2) централизованные и </a:t>
            </a:r>
            <a:br>
              <a:rPr lang="ru-RU" altLang="zh-CN" sz="1300">
                <a:latin typeface="Times New Roman" panose="02020603050405020304" pitchFamily="18" charset="0"/>
              </a:rPr>
            </a:br>
            <a:r>
              <a:rPr lang="ru-RU" altLang="zh-CN" sz="1300">
                <a:latin typeface="Times New Roman" panose="02020603050405020304" pitchFamily="18" charset="0"/>
              </a:rPr>
              <a:t>3) автоматизированные системы управления технологическими процессами.</a:t>
            </a:r>
          </a:p>
          <a:p>
            <a:pPr>
              <a:buClrTx/>
              <a:buFontTx/>
              <a:buNone/>
            </a:pPr>
            <a:endParaRPr lang="ru-RU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0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>
            <a:extLst>
              <a:ext uri="{FF2B5EF4-FFF2-40B4-BE49-F238E27FC236}">
                <a16:creationId xmlns:a16="http://schemas.microsoft.com/office/drawing/2014/main" id="{47406D5D-80B3-4BAD-AC99-0D444AAA31A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ru-RU" altLang="zh-CN"/>
              <a:t>01.06.16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5AAD66BD-C5B7-4D77-B03A-D928CC2D09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69EBA-45A9-4FB5-9E52-D2CAE3470EC1}" type="slidenum">
              <a:rPr lang="ru-RU" altLang="zh-CN"/>
              <a:pPr/>
              <a:t>8</a:t>
            </a:fld>
            <a:endParaRPr lang="ru-RU" altLang="zh-CN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FE0BAC6E-4BC1-4A31-A205-03D070F5ED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15975" y="244475"/>
            <a:ext cx="8428038" cy="4741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4B965696-BE78-4BB2-81CB-D93B85EA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430FA3F-603F-4C52-91C2-6E615DF0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zh-CN" sz="1300" b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автоматизированной системы</a:t>
            </a:r>
            <a:r>
              <a:rPr lang="ru-RU" altLang="zh-CN" sz="1300">
                <a:latin typeface="Times New Roman" panose="02020603050405020304" pitchFamily="18" charset="0"/>
                <a:cs typeface="Times New Roman" panose="02020603050405020304" pitchFamily="18" charset="0"/>
              </a:rPr>
              <a:t> это наиболее абстрактное ее представление, которое включает в себя идеализированные модели компонентов системы и модели взаимодействий между компонентами. Элементы архитектуры находятся во взаимосвязи, образуя единую автоматизированную систему и обеспечивая решение поставленной задачи автоматизации на архитектурном уровне. В то же время архитектура оставляет достаточно свободы для выбора конкретных технических решений. Поэтому правильно спроектированная архитектура допускает множество технических реализаций путем выбора различных компонентов архитектуры и методов взаимодействия между ними.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Элементами архитектуры являются модели (абстракции) датчиков, устройств ввода-вывода, измерительных преобразователей, ПЛК, компьютеров, интерфейсов, протоколов, промышленных сетей, исполнительных устройств, драйверов и каналов передачи информации.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Как правило подсистемы АСУ и уровни управления подразделяют на корпоративный, производственный, операционный, полевой уровни и уровень периферийного оборудования, которое включает элементы промышленной автоматики, роботы и станки с ЧПУ, а также элементы контроля процессов.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В сфере промышленного производства сегодня практический интерес имеют системы управления трех категорий: 1) локальные, 2) централизованные и </a:t>
            </a:r>
            <a:br>
              <a:rPr lang="ru-RU" altLang="zh-CN" sz="1300">
                <a:latin typeface="Times New Roman" panose="02020603050405020304" pitchFamily="18" charset="0"/>
              </a:rPr>
            </a:br>
            <a:r>
              <a:rPr lang="ru-RU" altLang="zh-CN" sz="1300">
                <a:latin typeface="Times New Roman" panose="02020603050405020304" pitchFamily="18" charset="0"/>
              </a:rPr>
              <a:t>3) автоматизированные системы управления технологическими процессами.</a:t>
            </a:r>
          </a:p>
          <a:p>
            <a:pPr>
              <a:buClrTx/>
              <a:buFontTx/>
              <a:buNone/>
            </a:pPr>
            <a:endParaRPr lang="ru-RU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67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>
            <a:extLst>
              <a:ext uri="{FF2B5EF4-FFF2-40B4-BE49-F238E27FC236}">
                <a16:creationId xmlns:a16="http://schemas.microsoft.com/office/drawing/2014/main" id="{47406D5D-80B3-4BAD-AC99-0D444AAA31A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ru-RU" altLang="zh-CN"/>
              <a:t>01.06.16</a:t>
            </a: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5AAD66BD-C5B7-4D77-B03A-D928CC2D09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69EBA-45A9-4FB5-9E52-D2CAE3470EC1}" type="slidenum">
              <a:rPr lang="ru-RU" altLang="zh-CN"/>
              <a:pPr/>
              <a:t>9</a:t>
            </a:fld>
            <a:endParaRPr lang="ru-RU" altLang="zh-CN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FE0BAC6E-4BC1-4A31-A205-03D070F5ED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15975" y="244475"/>
            <a:ext cx="8428038" cy="4741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4B965696-BE78-4BB2-81CB-D93B85EA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430FA3F-603F-4C52-91C2-6E615DF0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040313"/>
            <a:ext cx="611981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zh-CN" sz="1300" b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автоматизированной системы</a:t>
            </a:r>
            <a:r>
              <a:rPr lang="ru-RU" altLang="zh-CN" sz="1300">
                <a:latin typeface="Times New Roman" panose="02020603050405020304" pitchFamily="18" charset="0"/>
                <a:cs typeface="Times New Roman" panose="02020603050405020304" pitchFamily="18" charset="0"/>
              </a:rPr>
              <a:t> это наиболее абстрактное ее представление, которое включает в себя идеализированные модели компонентов системы и модели взаимодействий между компонентами. Элементы архитектуры находятся во взаимосвязи, образуя единую автоматизированную систему и обеспечивая решение поставленной задачи автоматизации на архитектурном уровне. В то же время архитектура оставляет достаточно свободы для выбора конкретных технических решений. Поэтому правильно спроектированная архитектура допускает множество технических реализаций путем выбора различных компонентов архитектуры и методов взаимодействия между ними.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Элементами архитектуры являются модели (абстракции) датчиков, устройств ввода-вывода, измерительных преобразователей, ПЛК, компьютеров, интерфейсов, протоколов, промышленных сетей, исполнительных устройств, драйверов и каналов передачи информации.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Как правило подсистемы АСУ и уровни управления подразделяют на корпоративный, производственный, операционный, полевой уровни и уровень периферийного оборудования, которое включает элементы промышленной автоматики, роботы и станки с ЧПУ, а также элементы контроля процессов.</a:t>
            </a:r>
          </a:p>
          <a:p>
            <a:pPr>
              <a:spcAft>
                <a:spcPts val="575"/>
              </a:spcAft>
              <a:buClrTx/>
              <a:buFontTx/>
              <a:buNone/>
            </a:pPr>
            <a:r>
              <a:rPr lang="ru-RU" altLang="zh-CN" sz="1300">
                <a:latin typeface="Times New Roman" panose="02020603050405020304" pitchFamily="18" charset="0"/>
              </a:rPr>
              <a:t>В сфере промышленного производства сегодня практический интерес имеют системы управления трех категорий: 1) локальные, 2) централизованные и </a:t>
            </a:r>
            <a:br>
              <a:rPr lang="ru-RU" altLang="zh-CN" sz="1300">
                <a:latin typeface="Times New Roman" panose="02020603050405020304" pitchFamily="18" charset="0"/>
              </a:rPr>
            </a:br>
            <a:r>
              <a:rPr lang="ru-RU" altLang="zh-CN" sz="1300">
                <a:latin typeface="Times New Roman" panose="02020603050405020304" pitchFamily="18" charset="0"/>
              </a:rPr>
              <a:t>3) автоматизированные системы управления технологическими процессами.</a:t>
            </a:r>
          </a:p>
          <a:p>
            <a:pPr>
              <a:buClrTx/>
              <a:buFontTx/>
              <a:buNone/>
            </a:pPr>
            <a:endParaRPr lang="ru-RU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8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FFE35-D3DB-482C-87D9-02A251BFC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6D541F-F379-4AA7-B1B3-2EC3B64AA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B3ABA-39A2-48D4-9C7A-012D98A8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C28-E3DC-47AF-9A72-E0EA39E2AD54}" type="datetimeFigureOut">
              <a:rPr lang="zh-CN" altLang="en-US" smtClean="0"/>
              <a:t>2020/2/5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3265C-C400-481E-BE38-780B147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43E92-081D-46D0-9FD0-296AE557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E58B-4037-4C1E-959E-75E185EEB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20439-606C-4794-AE63-9646D9B3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C9608-33EC-4913-9F46-0BC00707E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B8BCF-E9A8-4031-B4F5-73FB53CE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C28-E3DC-47AF-9A72-E0EA39E2AD54}" type="datetimeFigureOut">
              <a:rPr lang="zh-CN" altLang="en-US" smtClean="0"/>
              <a:t>2020/2/5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BE5F4-B92F-4DF8-9B89-60BF4596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8FF8D-02C5-4394-B53F-053092FA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E58B-4037-4C1E-959E-75E185EEB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05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DE632-1F80-4099-AE68-F2D02E101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F8BAB0-1D3A-4B92-9E98-C65ECBF11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7458F-E798-490E-B4B0-53F62DC3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C28-E3DC-47AF-9A72-E0EA39E2AD54}" type="datetimeFigureOut">
              <a:rPr lang="zh-CN" altLang="en-US" smtClean="0"/>
              <a:t>2020/2/5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FFA07-39BB-4314-B9DF-43044FFF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1345F-0656-4ADA-B17B-BA223500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E58B-4037-4C1E-959E-75E185EEB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3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1598D-7F1C-4848-AB45-2B1AC2A7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61599-3F74-45DC-A780-CA94FC37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44DEF-746A-4A60-9B2A-20D694CD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C28-E3DC-47AF-9A72-E0EA39E2AD54}" type="datetimeFigureOut">
              <a:rPr lang="zh-CN" altLang="en-US" smtClean="0"/>
              <a:t>2020/2/5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87210-32CD-4C25-9DC3-00A4801F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CDF65-EB20-4585-81EC-8143FBF9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E58B-4037-4C1E-959E-75E185EEB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7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D7E34-8E5E-41FE-9AE4-14EFFB1B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D9B53-72D0-474F-9EE7-D2D51CCF7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CBA8D-8975-43F9-A011-EE04E85C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C28-E3DC-47AF-9A72-E0EA39E2AD54}" type="datetimeFigureOut">
              <a:rPr lang="zh-CN" altLang="en-US" smtClean="0"/>
              <a:t>2020/2/5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5EEDA-9FDD-450A-A275-DDB3E116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37B1D-4A29-4102-9A9A-452A1E53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E58B-4037-4C1E-959E-75E185EEB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53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F8864-D058-4239-95A1-9EAF2D65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4DC19-628E-4D9D-B365-AF22543CA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E9B3F-61B6-4080-B671-A4C27B203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CB2DD-39EC-49B9-BBA8-9C8A0288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C28-E3DC-47AF-9A72-E0EA39E2AD54}" type="datetimeFigureOut">
              <a:rPr lang="zh-CN" altLang="en-US" smtClean="0"/>
              <a:t>2020/2/5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1942C-A4D1-47DA-BDBF-74FE6A20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7399E-1561-4129-8E9A-0F14E1A0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E58B-4037-4C1E-959E-75E185EEB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7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71E45-F967-4305-852D-1727106C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56A4D-B0A4-41BC-BAC5-DA6E1D85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C21AB-991B-4EA3-9124-624862C6D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9F7791-5CF1-4F54-A911-26F696B9C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CEFA4-0CA2-4121-8CF7-B67CCFCD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29EAF5-E3E3-4131-9062-20292752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C28-E3DC-47AF-9A72-E0EA39E2AD54}" type="datetimeFigureOut">
              <a:rPr lang="zh-CN" altLang="en-US" smtClean="0"/>
              <a:t>2020/2/5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993E73-9038-4CAC-8F69-E820D19E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A36165-4AEC-4DF1-9AAC-85AABCE6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E58B-4037-4C1E-959E-75E185EEB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8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A1EF2-E379-40B2-9F98-3C199C1D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A13D47-7E4B-4F53-8867-A79B995E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C28-E3DC-47AF-9A72-E0EA39E2AD54}" type="datetimeFigureOut">
              <a:rPr lang="zh-CN" altLang="en-US" smtClean="0"/>
              <a:t>2020/2/5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518D68-7BD8-483D-9AC2-6B0C0027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A058A2-799C-4050-A082-2E90749A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E58B-4037-4C1E-959E-75E185EEB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9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3D51D3-837D-42AA-87B4-B30B3527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C28-E3DC-47AF-9A72-E0EA39E2AD54}" type="datetimeFigureOut">
              <a:rPr lang="zh-CN" altLang="en-US" smtClean="0"/>
              <a:t>2020/2/5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5ACD18-6974-4638-ACF4-A36B6FBF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8B969-3866-4977-B62D-C9BA63A7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E58B-4037-4C1E-959E-75E185EEB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712B1-F4F8-4466-A721-245B0CA1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C3DC2-1CA4-40B3-ADF3-A8840936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F721C-2C5B-480F-9317-E98B6218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56BBF-9DCE-45C0-BC25-74589A2A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C28-E3DC-47AF-9A72-E0EA39E2AD54}" type="datetimeFigureOut">
              <a:rPr lang="zh-CN" altLang="en-US" smtClean="0"/>
              <a:t>2020/2/5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86B672-488B-4F4B-83DA-DB162732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6D703-1B09-410A-86C0-7E442742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E58B-4037-4C1E-959E-75E185EEB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5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38C48-7C99-4C51-A90A-708AD932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3C7984-B77C-4A51-994F-4EF29B122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215503-3867-4F74-B1A4-28D1453B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531D3-5992-4C12-8356-D5DC87F4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C28-E3DC-47AF-9A72-E0EA39E2AD54}" type="datetimeFigureOut">
              <a:rPr lang="zh-CN" altLang="en-US" smtClean="0"/>
              <a:t>2020/2/5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10E21-CB19-4C79-825C-7A4CDF18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22BFC-8FE2-4BF4-8D23-C819E14A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E58B-4037-4C1E-959E-75E185EEB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557B56-F9FC-46AA-B0FF-22CEC270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055D8-2683-4B80-AFB4-029DC65F6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77D35-0693-4ED5-AB87-9354EC544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2C28-E3DC-47AF-9A72-E0EA39E2AD54}" type="datetimeFigureOut">
              <a:rPr lang="zh-CN" altLang="en-US" smtClean="0"/>
              <a:t>2020/2/5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C93B8-76B5-4DC2-9603-414BAE207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139AE-0659-4A01-A473-7BFFF88BE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E58B-4037-4C1E-959E-75E185EEB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Line 1">
            <a:extLst>
              <a:ext uri="{FF2B5EF4-FFF2-40B4-BE49-F238E27FC236}">
                <a16:creationId xmlns:a16="http://schemas.microsoft.com/office/drawing/2014/main" id="{FC62F87B-E6F1-4F18-8E74-D06EE1AA7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9180" y="822792"/>
            <a:ext cx="8447711" cy="1590"/>
          </a:xfrm>
          <a:prstGeom prst="line">
            <a:avLst/>
          </a:prstGeom>
          <a:noFill/>
          <a:ln w="25560" cap="sq">
            <a:solidFill>
              <a:srgbClr val="4E8C6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4"/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AA114EC9-70EA-49A5-B968-26F51BEE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203" y="6245170"/>
            <a:ext cx="2845595" cy="47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6" tIns="46892" rIns="90176" bIns="4689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3A4F6E-FE27-4692-81FD-2EF7E5DAC18B}" type="slidenum">
              <a:rPr lang="ru-RU" altLang="zh-CN" sz="1403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ru-RU" altLang="zh-CN" sz="1403">
              <a:solidFill>
                <a:srgbClr val="FFFFFF"/>
              </a:solidFill>
            </a:endParaRP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AFCEA9FC-2CA9-45AC-A8F4-3AF043737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7402" y="5463129"/>
            <a:ext cx="9311411" cy="101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6" tIns="46892" rIns="90176" bIns="46892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zh-CN" sz="2004" dirty="0">
                <a:cs typeface="Tahoma" panose="020B0604030504040204" pitchFamily="34" charset="0"/>
              </a:rPr>
              <a:t>Li </a:t>
            </a:r>
            <a:r>
              <a:rPr lang="en-GB" altLang="zh-CN" sz="2004" dirty="0" err="1">
                <a:cs typeface="Tahoma" panose="020B0604030504040204" pitchFamily="34" charset="0"/>
              </a:rPr>
              <a:t>Tongjia</a:t>
            </a:r>
            <a:r>
              <a:rPr lang="en-GB" altLang="zh-CN" sz="2004" dirty="0">
                <a:cs typeface="Tahoma" panose="020B0604030504040204" pitchFamily="34" charset="0"/>
              </a:rPr>
              <a:t>, Liu </a:t>
            </a:r>
            <a:r>
              <a:rPr lang="en-GB" altLang="zh-CN" sz="2004" dirty="0" err="1">
                <a:cs typeface="Tahoma" panose="020B0604030504040204" pitchFamily="34" charset="0"/>
              </a:rPr>
              <a:t>Yihua</a:t>
            </a:r>
            <a:r>
              <a:rPr lang="en-GB" altLang="zh-CN" sz="2004" dirty="0">
                <a:cs typeface="Tahoma" panose="020B0604030504040204" pitchFamily="34" charset="0"/>
              </a:rPr>
              <a:t>, Shen </a:t>
            </a:r>
            <a:r>
              <a:rPr lang="en-GB" altLang="zh-CN" sz="2004" dirty="0" err="1">
                <a:cs typeface="Tahoma" panose="020B0604030504040204" pitchFamily="34" charset="0"/>
              </a:rPr>
              <a:t>Fengyi</a:t>
            </a:r>
            <a:r>
              <a:rPr lang="en-GB" altLang="zh-CN" sz="2004" dirty="0">
                <a:cs typeface="Tahoma" panose="020B0604030504040204" pitchFamily="34" charset="0"/>
              </a:rPr>
              <a:t>, Zeng </a:t>
            </a:r>
            <a:r>
              <a:rPr lang="en-GB" altLang="zh-CN" sz="2004" dirty="0" err="1">
                <a:cs typeface="Tahoma" panose="020B0604030504040204" pitchFamily="34" charset="0"/>
              </a:rPr>
              <a:t>Hanxuan</a:t>
            </a:r>
            <a:r>
              <a:rPr lang="en-GB" altLang="zh-CN" sz="2004" dirty="0">
                <a:cs typeface="Tahoma" panose="020B0604030504040204" pitchFamily="34" charset="0"/>
              </a:rPr>
              <a:t>, Zhu </a:t>
            </a:r>
            <a:r>
              <a:rPr lang="en-GB" altLang="zh-CN" sz="2004" dirty="0" err="1">
                <a:cs typeface="Tahoma" panose="020B0604030504040204" pitchFamily="34" charset="0"/>
              </a:rPr>
              <a:t>Jin</a:t>
            </a:r>
            <a:r>
              <a:rPr lang="en-GB" altLang="zh-CN" sz="2004" dirty="0">
                <a:cs typeface="Tahoma" panose="020B0604030504040204" pitchFamily="34" charset="0"/>
              </a:rPr>
              <a:t> </a:t>
            </a:r>
          </a:p>
          <a:p>
            <a:pPr algn="r" eaLnBrk="1" hangingPunct="1">
              <a:buClrTx/>
              <a:buFontTx/>
              <a:buNone/>
            </a:pPr>
            <a:r>
              <a:rPr lang="en-GB" altLang="zh-CN" sz="2004" dirty="0">
                <a:cs typeface="Tahoma" panose="020B0604030504040204" pitchFamily="34" charset="0"/>
              </a:rPr>
              <a:t>TEAM 2</a:t>
            </a:r>
          </a:p>
          <a:p>
            <a:pPr algn="r" eaLnBrk="1" hangingPunct="1">
              <a:buClrTx/>
              <a:buFontTx/>
              <a:buNone/>
            </a:pPr>
            <a:r>
              <a:rPr lang="en-GB" altLang="zh-CN" sz="2004" dirty="0">
                <a:cs typeface="Tahoma" panose="020B0604030504040204" pitchFamily="34" charset="0"/>
              </a:rPr>
              <a:t>Shanghai </a:t>
            </a:r>
            <a:r>
              <a:rPr lang="en-GB" altLang="zh-CN" sz="2004" dirty="0" err="1">
                <a:cs typeface="Tahoma" panose="020B0604030504040204" pitchFamily="34" charset="0"/>
              </a:rPr>
              <a:t>Jiaotong</a:t>
            </a:r>
            <a:r>
              <a:rPr lang="en-GB" altLang="zh-CN" sz="2004" dirty="0">
                <a:cs typeface="Tahoma" panose="020B0604030504040204" pitchFamily="34" charset="0"/>
              </a:rPr>
              <a:t> University</a:t>
            </a:r>
          </a:p>
        </p:txBody>
      </p:sp>
      <p:grpSp>
        <p:nvGrpSpPr>
          <p:cNvPr id="4101" name="Group 5">
            <a:extLst>
              <a:ext uri="{FF2B5EF4-FFF2-40B4-BE49-F238E27FC236}">
                <a16:creationId xmlns:a16="http://schemas.microsoft.com/office/drawing/2014/main" id="{52D6BA40-1D29-4380-AE06-59E5202F302D}"/>
              </a:ext>
            </a:extLst>
          </p:cNvPr>
          <p:cNvGrpSpPr>
            <a:grpSpLocks/>
          </p:cNvGrpSpPr>
          <p:nvPr/>
        </p:nvGrpSpPr>
        <p:grpSpPr bwMode="auto">
          <a:xfrm>
            <a:off x="0" y="448"/>
            <a:ext cx="2156863" cy="6861877"/>
            <a:chOff x="0" y="0"/>
            <a:chExt cx="1356" cy="4314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5FC2A14C-E31B-400A-880C-DCA91AAC1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31" cy="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103" name="Picture 7">
              <a:extLst>
                <a:ext uri="{FF2B5EF4-FFF2-40B4-BE49-F238E27FC236}">
                  <a16:creationId xmlns:a16="http://schemas.microsoft.com/office/drawing/2014/main" id="{B3DE3B67-03AC-4373-A596-546A7A2FE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50"/>
              <a:ext cx="1354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D51A406-320C-4F8A-8D04-8EF5E2B0D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446" y="4550591"/>
            <a:ext cx="2117098" cy="211709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6D738A2-30A2-4FD3-BCCC-3BFE6787441F}"/>
              </a:ext>
            </a:extLst>
          </p:cNvPr>
          <p:cNvSpPr/>
          <p:nvPr/>
        </p:nvSpPr>
        <p:spPr>
          <a:xfrm>
            <a:off x="2006353" y="2008154"/>
            <a:ext cx="8930936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Tahoma" panose="020B0604030504040204" pitchFamily="34" charset="0"/>
              </a:rPr>
              <a:t>Improvement of PLC tech </a:t>
            </a:r>
          </a:p>
          <a:p>
            <a:pPr algn="ctr"/>
            <a:r>
              <a:rPr lang="en-US" altLang="zh-CN" sz="6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Tahoma" panose="020B0604030504040204" pitchFamily="34" charset="0"/>
              </a:rPr>
              <a:t>on manufactural line</a:t>
            </a:r>
          </a:p>
          <a:p>
            <a:pPr algn="ctr"/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8EC60C3D-4B6D-4C23-8D4F-D8BCFAAF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533070"/>
            <a:ext cx="12192001" cy="32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D2ED9EA6-1FF8-412C-A987-300FC89A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48"/>
            <a:ext cx="12192001" cy="1080022"/>
          </a:xfrm>
          <a:prstGeom prst="rect">
            <a:avLst/>
          </a:prstGeom>
          <a:solidFill>
            <a:srgbClr val="4E8C67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1409" tIns="0" rIns="0" bIns="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806" b="1" dirty="0">
                <a:solidFill>
                  <a:srgbClr val="FFFFFF"/>
                </a:solidFill>
                <a:latin typeface="PT Sans Caption" pitchFamily="32" charset="0"/>
                <a:cs typeface="Tahoma" panose="020B0604030504040204" pitchFamily="34" charset="0"/>
              </a:rPr>
              <a:t>RACI matrix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F4937CB0-9385-4258-96D4-82B7AF01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033" y="6276981"/>
            <a:ext cx="504222" cy="504223"/>
          </a:xfrm>
          <a:prstGeom prst="ellipse">
            <a:avLst/>
          </a:prstGeom>
          <a:solidFill>
            <a:srgbClr val="61B65B"/>
          </a:solidFill>
          <a:ln w="6480" cap="flat">
            <a:solidFill>
              <a:srgbClr val="4E8C6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422" tIns="48334" rIns="93422" bIns="4833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fld id="{B44141EA-D78C-4E67-92C3-438732FD8998}" type="slidenum">
              <a:rPr lang="ru-RU" altLang="zh-CN" sz="1804">
                <a:solidFill>
                  <a:srgbClr val="FFFFFF"/>
                </a:solidFill>
                <a:latin typeface="Source Sans Pro Black" panose="020B0604020202020204" pitchFamily="34" charset="0"/>
              </a:rPr>
              <a:pPr algn="ctr">
                <a:buClrTx/>
                <a:buFontTx/>
                <a:buNone/>
              </a:pPr>
              <a:t>10</a:t>
            </a:fld>
            <a:endParaRPr lang="ru-RU" altLang="zh-CN" sz="1804">
              <a:solidFill>
                <a:srgbClr val="FFFFFF"/>
              </a:solidFill>
              <a:latin typeface="Source Sans Pro Black" panose="020B0604020202020204" pitchFamily="34" charset="0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B9535C90-796F-4652-A65C-C0294EF4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5" y="156328"/>
            <a:ext cx="884377" cy="8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87DF5E0-D604-467B-A856-449181011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29982"/>
              </p:ext>
            </p:extLst>
          </p:nvPr>
        </p:nvGraphicFramePr>
        <p:xfrm>
          <a:off x="1482571" y="2253723"/>
          <a:ext cx="9587886" cy="310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81">
                  <a:extLst>
                    <a:ext uri="{9D8B030D-6E8A-4147-A177-3AD203B41FA5}">
                      <a16:colId xmlns:a16="http://schemas.microsoft.com/office/drawing/2014/main" val="3217595216"/>
                    </a:ext>
                  </a:extLst>
                </a:gridCol>
                <a:gridCol w="1597981">
                  <a:extLst>
                    <a:ext uri="{9D8B030D-6E8A-4147-A177-3AD203B41FA5}">
                      <a16:colId xmlns:a16="http://schemas.microsoft.com/office/drawing/2014/main" val="1221180305"/>
                    </a:ext>
                  </a:extLst>
                </a:gridCol>
                <a:gridCol w="1597981">
                  <a:extLst>
                    <a:ext uri="{9D8B030D-6E8A-4147-A177-3AD203B41FA5}">
                      <a16:colId xmlns:a16="http://schemas.microsoft.com/office/drawing/2014/main" val="1217151723"/>
                    </a:ext>
                  </a:extLst>
                </a:gridCol>
                <a:gridCol w="1597981">
                  <a:extLst>
                    <a:ext uri="{9D8B030D-6E8A-4147-A177-3AD203B41FA5}">
                      <a16:colId xmlns:a16="http://schemas.microsoft.com/office/drawing/2014/main" val="3223181540"/>
                    </a:ext>
                  </a:extLst>
                </a:gridCol>
                <a:gridCol w="1597981">
                  <a:extLst>
                    <a:ext uri="{9D8B030D-6E8A-4147-A177-3AD203B41FA5}">
                      <a16:colId xmlns:a16="http://schemas.microsoft.com/office/drawing/2014/main" val="4076858662"/>
                    </a:ext>
                  </a:extLst>
                </a:gridCol>
                <a:gridCol w="1597981">
                  <a:extLst>
                    <a:ext uri="{9D8B030D-6E8A-4147-A177-3AD203B41FA5}">
                      <a16:colId xmlns:a16="http://schemas.microsoft.com/office/drawing/2014/main" val="13805066"/>
                    </a:ext>
                  </a:extLst>
                </a:gridCol>
              </a:tblGrid>
              <a:tr h="93628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2400" dirty="0">
                          <a:cs typeface="Tahoma" panose="020B0604030504040204" pitchFamily="34" charset="0"/>
                        </a:rPr>
                        <a:t>Li </a:t>
                      </a:r>
                      <a:r>
                        <a:rPr lang="en-GB" altLang="zh-CN" sz="2400" dirty="0" err="1">
                          <a:cs typeface="Tahoma" panose="020B0604030504040204" pitchFamily="34" charset="0"/>
                        </a:rPr>
                        <a:t>Tongjia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2400" dirty="0">
                          <a:cs typeface="Tahoma" panose="020B0604030504040204" pitchFamily="34" charset="0"/>
                        </a:rPr>
                        <a:t>Liu </a:t>
                      </a:r>
                      <a:r>
                        <a:rPr lang="en-GB" altLang="zh-CN" sz="2400" dirty="0" err="1">
                          <a:cs typeface="Tahoma" panose="020B0604030504040204" pitchFamily="34" charset="0"/>
                        </a:rPr>
                        <a:t>Yihua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2400" dirty="0">
                          <a:cs typeface="Tahoma" panose="020B0604030504040204" pitchFamily="34" charset="0"/>
                        </a:rPr>
                        <a:t>Shen </a:t>
                      </a:r>
                      <a:r>
                        <a:rPr lang="en-GB" altLang="zh-CN" sz="2400" dirty="0" err="1">
                          <a:cs typeface="Tahoma" panose="020B0604030504040204" pitchFamily="34" charset="0"/>
                        </a:rPr>
                        <a:t>Fengyi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2400" dirty="0">
                          <a:cs typeface="Tahoma" panose="020B0604030504040204" pitchFamily="34" charset="0"/>
                        </a:rPr>
                        <a:t>Zeng </a:t>
                      </a:r>
                      <a:r>
                        <a:rPr lang="en-GB" altLang="zh-CN" sz="2400" dirty="0" err="1">
                          <a:cs typeface="Tahoma" panose="020B0604030504040204" pitchFamily="34" charset="0"/>
                        </a:rPr>
                        <a:t>Hanxuan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2400" dirty="0">
                          <a:cs typeface="Tahoma" panose="020B0604030504040204" pitchFamily="34" charset="0"/>
                        </a:rPr>
                        <a:t>Zhu </a:t>
                      </a:r>
                      <a:r>
                        <a:rPr lang="en-GB" altLang="zh-CN" sz="2400" dirty="0" err="1">
                          <a:cs typeface="Tahoma" panose="020B0604030504040204" pitchFamily="34" charset="0"/>
                        </a:rPr>
                        <a:t>Jin</a:t>
                      </a:r>
                      <a:r>
                        <a:rPr lang="en-GB" altLang="zh-CN" sz="2400" dirty="0"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33419"/>
                  </a:ext>
                </a:extLst>
              </a:tr>
              <a:tr h="542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Task 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7677"/>
                  </a:ext>
                </a:extLst>
              </a:tr>
              <a:tr h="542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Task 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88836"/>
                  </a:ext>
                </a:extLst>
              </a:tr>
              <a:tr h="542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Task 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0078"/>
                  </a:ext>
                </a:extLst>
              </a:tr>
              <a:tr h="542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Task 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7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174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8EC60C3D-4B6D-4C23-8D4F-D8BCFAAF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533070"/>
            <a:ext cx="12192001" cy="32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D2ED9EA6-1FF8-412C-A987-300FC89A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48"/>
            <a:ext cx="12192001" cy="1080022"/>
          </a:xfrm>
          <a:prstGeom prst="rect">
            <a:avLst/>
          </a:prstGeom>
          <a:solidFill>
            <a:srgbClr val="4E8C67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1409" tIns="0" rIns="0" bIns="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endParaRPr lang="en-US" altLang="zh-CN" sz="2806" b="1" dirty="0">
              <a:solidFill>
                <a:srgbClr val="FFFFFF"/>
              </a:solidFill>
              <a:latin typeface="PT Sans Caption" pitchFamily="32" charset="0"/>
              <a:cs typeface="Tahoma" panose="020B0604030504040204" pitchFamily="34" charset="0"/>
            </a:endParaRP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F4937CB0-9385-4258-96D4-82B7AF01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033" y="6276981"/>
            <a:ext cx="504222" cy="504223"/>
          </a:xfrm>
          <a:prstGeom prst="ellipse">
            <a:avLst/>
          </a:prstGeom>
          <a:solidFill>
            <a:srgbClr val="61B65B"/>
          </a:solidFill>
          <a:ln w="6480" cap="flat">
            <a:solidFill>
              <a:srgbClr val="4E8C6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422" tIns="48334" rIns="93422" bIns="4833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fld id="{B44141EA-D78C-4E67-92C3-438732FD8998}" type="slidenum">
              <a:rPr lang="ru-RU" altLang="zh-CN" sz="1804">
                <a:solidFill>
                  <a:srgbClr val="FFFFFF"/>
                </a:solidFill>
                <a:latin typeface="Source Sans Pro Black" panose="020B0604020202020204" pitchFamily="34" charset="0"/>
              </a:rPr>
              <a:pPr algn="ctr">
                <a:buClrTx/>
                <a:buFontTx/>
                <a:buNone/>
              </a:pPr>
              <a:t>11</a:t>
            </a:fld>
            <a:endParaRPr lang="ru-RU" altLang="zh-CN" sz="1804">
              <a:solidFill>
                <a:srgbClr val="FFFFFF"/>
              </a:solidFill>
              <a:latin typeface="Source Sans Pro Black" panose="020B0604020202020204" pitchFamily="34" charset="0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B9535C90-796F-4652-A65C-C0294EF4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5" y="156328"/>
            <a:ext cx="884377" cy="8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1858807-A8B3-4E18-B846-3E9B02AAA362}"/>
              </a:ext>
            </a:extLst>
          </p:cNvPr>
          <p:cNvSpPr/>
          <p:nvPr/>
        </p:nvSpPr>
        <p:spPr>
          <a:xfrm>
            <a:off x="3566526" y="2608730"/>
            <a:ext cx="505894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72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8EC60C3D-4B6D-4C23-8D4F-D8BCFAAF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533070"/>
            <a:ext cx="12192001" cy="32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D2ED9EA6-1FF8-412C-A987-300FC89A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48"/>
            <a:ext cx="12192001" cy="1080022"/>
          </a:xfrm>
          <a:prstGeom prst="rect">
            <a:avLst/>
          </a:prstGeom>
          <a:solidFill>
            <a:srgbClr val="4E8C67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1409" tIns="0" rIns="0" bIns="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endParaRPr lang="en-US" altLang="zh-CN" sz="3607" b="1" dirty="0">
              <a:solidFill>
                <a:srgbClr val="FFFFFF"/>
              </a:solidFill>
              <a:latin typeface="PT Sans Caption" pitchFamily="32" charset="0"/>
              <a:cs typeface="Tahoma" panose="020B0604030504040204" pitchFamily="34" charset="0"/>
            </a:endParaRP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F4937CB0-9385-4258-96D4-82B7AF01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033" y="6276981"/>
            <a:ext cx="504222" cy="504223"/>
          </a:xfrm>
          <a:prstGeom prst="ellipse">
            <a:avLst/>
          </a:prstGeom>
          <a:solidFill>
            <a:srgbClr val="61B65B"/>
          </a:solidFill>
          <a:ln w="6480" cap="flat">
            <a:solidFill>
              <a:srgbClr val="4E8C6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422" tIns="48334" rIns="93422" bIns="4833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fld id="{B44141EA-D78C-4E67-92C3-438732FD8998}" type="slidenum">
              <a:rPr lang="ru-RU" altLang="zh-CN" sz="1804">
                <a:solidFill>
                  <a:srgbClr val="FFFFFF"/>
                </a:solidFill>
                <a:latin typeface="Source Sans Pro Black" panose="020B0604020202020204" pitchFamily="34" charset="0"/>
              </a:rPr>
              <a:pPr algn="ctr">
                <a:buClrTx/>
                <a:buFontTx/>
                <a:buNone/>
              </a:pPr>
              <a:t>2</a:t>
            </a:fld>
            <a:endParaRPr lang="ru-RU" altLang="zh-CN" sz="1804">
              <a:solidFill>
                <a:srgbClr val="FFFFFF"/>
              </a:solidFill>
              <a:latin typeface="Source Sans Pro Black" panose="020B0604020202020204" pitchFamily="34" charset="0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B9535C90-796F-4652-A65C-C0294EF4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5" y="156328"/>
            <a:ext cx="884377" cy="8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4620903-7F83-4367-B5CF-F2FF6C7E4F7D}"/>
              </a:ext>
            </a:extLst>
          </p:cNvPr>
          <p:cNvSpPr txBox="1"/>
          <p:nvPr/>
        </p:nvSpPr>
        <p:spPr>
          <a:xfrm>
            <a:off x="2705001" y="1986022"/>
            <a:ext cx="4473233" cy="397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6" dirty="0">
                <a:solidFill>
                  <a:srgbClr val="FF0000"/>
                </a:solidFill>
              </a:rPr>
              <a:t>Hiring too many workers</a:t>
            </a:r>
          </a:p>
          <a:p>
            <a:pPr marL="343586" indent="-343586">
              <a:buAutoNum type="arabicPeriod"/>
            </a:pPr>
            <a:endParaRPr lang="en-US" altLang="zh-CN" sz="2806" dirty="0">
              <a:solidFill>
                <a:srgbClr val="FF0000"/>
              </a:solidFill>
            </a:endParaRPr>
          </a:p>
          <a:p>
            <a:pPr marL="343586" indent="-343586">
              <a:buAutoNum type="arabicPeriod"/>
            </a:pPr>
            <a:endParaRPr lang="en-US" altLang="zh-CN" sz="2806" dirty="0">
              <a:solidFill>
                <a:srgbClr val="FF0000"/>
              </a:solidFill>
            </a:endParaRPr>
          </a:p>
          <a:p>
            <a:pPr marL="343586" indent="-343586">
              <a:buAutoNum type="arabicPeriod"/>
            </a:pPr>
            <a:endParaRPr lang="en-US" altLang="zh-CN" sz="2806" dirty="0">
              <a:solidFill>
                <a:srgbClr val="FF0000"/>
              </a:solidFill>
            </a:endParaRPr>
          </a:p>
          <a:p>
            <a:r>
              <a:rPr lang="en-US" altLang="zh-CN" sz="2806" dirty="0">
                <a:solidFill>
                  <a:srgbClr val="FF0000"/>
                </a:solidFill>
              </a:rPr>
              <a:t>Costing much</a:t>
            </a:r>
          </a:p>
          <a:p>
            <a:pPr marL="343586" indent="-343586">
              <a:buAutoNum type="arabicPeriod"/>
            </a:pPr>
            <a:endParaRPr lang="en-US" altLang="zh-CN" sz="2806" dirty="0">
              <a:solidFill>
                <a:srgbClr val="FF0000"/>
              </a:solidFill>
            </a:endParaRPr>
          </a:p>
          <a:p>
            <a:pPr marL="343586" indent="-343586">
              <a:buAutoNum type="arabicPeriod"/>
            </a:pPr>
            <a:endParaRPr lang="en-US" altLang="zh-CN" sz="2806" dirty="0">
              <a:solidFill>
                <a:srgbClr val="FF0000"/>
              </a:solidFill>
            </a:endParaRPr>
          </a:p>
          <a:p>
            <a:pPr marL="343586" indent="-343586">
              <a:buAutoNum type="arabicPeriod"/>
            </a:pPr>
            <a:endParaRPr lang="en-US" altLang="zh-CN" sz="2806" dirty="0">
              <a:solidFill>
                <a:srgbClr val="FF0000"/>
              </a:solidFill>
            </a:endParaRPr>
          </a:p>
          <a:p>
            <a:r>
              <a:rPr lang="en-US" altLang="zh-CN" sz="2806" dirty="0">
                <a:solidFill>
                  <a:srgbClr val="FF0000"/>
                </a:solidFill>
              </a:rPr>
              <a:t>Existence of error</a:t>
            </a:r>
            <a:endParaRPr lang="zh-CN" altLang="en-US" sz="2806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763666-3A29-48AF-A8EF-0B72B3F43F91}"/>
              </a:ext>
            </a:extLst>
          </p:cNvPr>
          <p:cNvSpPr/>
          <p:nvPr/>
        </p:nvSpPr>
        <p:spPr>
          <a:xfrm>
            <a:off x="2488555" y="216660"/>
            <a:ext cx="2035300" cy="647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7" b="1" dirty="0">
                <a:solidFill>
                  <a:srgbClr val="FF0000"/>
                </a:solidFill>
                <a:latin typeface="PT Sans Caption" pitchFamily="32" charset="0"/>
                <a:cs typeface="Tahoma" panose="020B0604030504040204" pitchFamily="34" charset="0"/>
              </a:rPr>
              <a:t>Problem</a:t>
            </a:r>
            <a:endParaRPr lang="zh-CN" altLang="en-US" sz="1804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DA5BD3-76E6-4457-8214-23C3706C9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2" y="1353313"/>
            <a:ext cx="2254213" cy="151377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5EF1DC7D-D709-4E8B-BD78-A9CCF1DFF6AB}"/>
              </a:ext>
            </a:extLst>
          </p:cNvPr>
          <p:cNvSpPr/>
          <p:nvPr/>
        </p:nvSpPr>
        <p:spPr bwMode="auto">
          <a:xfrm>
            <a:off x="5508522" y="361273"/>
            <a:ext cx="1226532" cy="42835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619" tIns="45809" rIns="91619" bIns="458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501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zh-CN" altLang="en-US" sz="1403" dirty="0">
              <a:solidFill>
                <a:schemeClr val="bg1"/>
              </a:solidFill>
              <a:latin typeface="PT Sans" pitchFamily="32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5761C6-FE5A-47D5-9431-E96D17C3661F}"/>
              </a:ext>
            </a:extLst>
          </p:cNvPr>
          <p:cNvSpPr txBox="1"/>
          <p:nvPr/>
        </p:nvSpPr>
        <p:spPr>
          <a:xfrm>
            <a:off x="7755425" y="253559"/>
            <a:ext cx="1803723" cy="64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7" b="1" dirty="0"/>
              <a:t>Need</a:t>
            </a:r>
            <a:endParaRPr lang="zh-CN" altLang="en-US" sz="2405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47C6C7-8727-483B-A528-987A7761C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3" y="3216481"/>
            <a:ext cx="1893468" cy="15488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035B24-A04A-4453-A577-17AE7BF3A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6" y="4921257"/>
            <a:ext cx="1893468" cy="15412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593E592-E2F9-48C4-8B5B-4704393C3C29}"/>
              </a:ext>
            </a:extLst>
          </p:cNvPr>
          <p:cNvSpPr txBox="1"/>
          <p:nvPr/>
        </p:nvSpPr>
        <p:spPr>
          <a:xfrm>
            <a:off x="7830746" y="1978648"/>
            <a:ext cx="3751744" cy="955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6" dirty="0"/>
              <a:t>Use robots to replace laborer</a:t>
            </a:r>
            <a:endParaRPr lang="zh-CN" altLang="en-US" sz="2806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C178A7-8B0E-4FC3-A296-A66C759B0099}"/>
              </a:ext>
            </a:extLst>
          </p:cNvPr>
          <p:cNvSpPr txBox="1"/>
          <p:nvPr/>
        </p:nvSpPr>
        <p:spPr>
          <a:xfrm>
            <a:off x="7845021" y="3728787"/>
            <a:ext cx="3246701" cy="52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6" dirty="0"/>
              <a:t>Save money</a:t>
            </a:r>
            <a:endParaRPr lang="zh-CN" altLang="en-US" sz="2806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51A9FA-CB7E-4651-997C-56A19C1A8248}"/>
              </a:ext>
            </a:extLst>
          </p:cNvPr>
          <p:cNvSpPr txBox="1"/>
          <p:nvPr/>
        </p:nvSpPr>
        <p:spPr>
          <a:xfrm>
            <a:off x="7830746" y="5377021"/>
            <a:ext cx="3099231" cy="52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6" dirty="0"/>
              <a:t>Improve accuracy</a:t>
            </a:r>
            <a:endParaRPr lang="zh-CN" altLang="en-US" sz="2806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90B6D8DB-9FA8-4762-82B9-75118D97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533070"/>
            <a:ext cx="12192001" cy="32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95C3853F-C127-4AA9-8152-C0782D30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48"/>
            <a:ext cx="12192001" cy="1080022"/>
          </a:xfrm>
          <a:prstGeom prst="rect">
            <a:avLst/>
          </a:prstGeom>
          <a:solidFill>
            <a:srgbClr val="4E8C67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1409" tIns="0" rIns="0" bIns="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3607" b="1" dirty="0">
                <a:solidFill>
                  <a:schemeClr val="bg1"/>
                </a:solidFill>
                <a:latin typeface="PT Sans Caption" pitchFamily="32" charset="0"/>
                <a:cs typeface="Tahoma" panose="020B0604030504040204" pitchFamily="34" charset="0"/>
              </a:rPr>
              <a:t>Target audience &amp; Benefits</a:t>
            </a: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B8370B65-5F87-4668-BBC1-D7CBD95B7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033" y="6276981"/>
            <a:ext cx="504222" cy="504223"/>
          </a:xfrm>
          <a:prstGeom prst="ellipse">
            <a:avLst/>
          </a:prstGeom>
          <a:solidFill>
            <a:srgbClr val="61B65B"/>
          </a:solidFill>
          <a:ln w="6480" cap="flat">
            <a:solidFill>
              <a:srgbClr val="4E8C6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422" tIns="48334" rIns="93422" bIns="4833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fld id="{40B0AEA8-E0F0-4F47-826C-260FE2125920}" type="slidenum">
              <a:rPr lang="ru-RU" altLang="zh-CN" sz="1804">
                <a:solidFill>
                  <a:srgbClr val="FFFFFF"/>
                </a:solidFill>
                <a:latin typeface="Source Sans Pro Black" panose="020B0604020202020204" pitchFamily="34" charset="0"/>
              </a:rPr>
              <a:pPr algn="ctr">
                <a:buClrTx/>
                <a:buFontTx/>
                <a:buNone/>
              </a:pPr>
              <a:t>3</a:t>
            </a:fld>
            <a:endParaRPr lang="ru-RU" altLang="zh-CN" sz="1804">
              <a:solidFill>
                <a:srgbClr val="FFFFFF"/>
              </a:solidFill>
              <a:latin typeface="Source Sans Pro Black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644FFFF-82BF-4124-9D68-2DE68C66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5" y="156328"/>
            <a:ext cx="884377" cy="8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7" name="AutoShape 13">
            <a:extLst>
              <a:ext uri="{FF2B5EF4-FFF2-40B4-BE49-F238E27FC236}">
                <a16:creationId xmlns:a16="http://schemas.microsoft.com/office/drawing/2014/main" id="{FFD3EE01-BF72-404C-8275-09C53F78E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09" y="1436766"/>
            <a:ext cx="1945312" cy="936867"/>
          </a:xfrm>
          <a:custGeom>
            <a:avLst/>
            <a:gdLst>
              <a:gd name="G0" fmla="+- 2600 0 0"/>
              <a:gd name="G1" fmla="+- 5088 0 0"/>
              <a:gd name="G2" fmla="*/ G1 1 G0"/>
              <a:gd name="G3" fmla="*/ 27660 65535 1"/>
              <a:gd name="G4" fmla="+- G2 0 27660"/>
              <a:gd name="G5" fmla="?: G4 27660 G2"/>
              <a:gd name="G6" fmla="?: G3 0 G4"/>
              <a:gd name="G7" fmla="*/ G0 G6 1"/>
              <a:gd name="G8" fmla="*/ G7 1 34464"/>
              <a:gd name="G9" fmla="+- 5123 0 G8"/>
              <a:gd name="G10" fmla="*/ G9 1 2"/>
              <a:gd name="G11" fmla="+- G9 0 G8"/>
              <a:gd name="G12" fmla="?: G11 G8 0"/>
              <a:gd name="G13" fmla="?: G11 G9 5123"/>
              <a:gd name="G14" fmla="+- 1300 0 0"/>
              <a:gd name="G15" fmla="+- 2600 0 0"/>
              <a:gd name="G16" fmla="+- 5123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5123" y="0"/>
                </a:lnTo>
                <a:lnTo>
                  <a:pt x="5123" y="1300"/>
                </a:lnTo>
                <a:lnTo>
                  <a:pt x="5123" y="2600"/>
                </a:lnTo>
                <a:lnTo>
                  <a:pt x="0" y="2600"/>
                </a:lnTo>
                <a:lnTo>
                  <a:pt x="0" y="1300"/>
                </a:lnTo>
                <a:close/>
              </a:path>
            </a:pathLst>
          </a:custGeom>
          <a:solidFill>
            <a:srgbClr val="FFFFFF"/>
          </a:solidFill>
          <a:ln w="25560" cap="flat">
            <a:solidFill>
              <a:srgbClr val="2FB4E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6" tIns="45088" rIns="90176" bIns="4508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601"/>
              </a:spcBef>
            </a:pPr>
            <a:r>
              <a:rPr lang="ru-RU" altLang="zh-CN" sz="1603">
                <a:solidFill>
                  <a:srgbClr val="FFFFFF"/>
                </a:solidFill>
                <a:latin typeface="PT Sans Caption" pitchFamily="32" charset="0"/>
              </a:rPr>
              <a:t>Text</a:t>
            </a:r>
          </a:p>
        </p:txBody>
      </p:sp>
      <p:sp>
        <p:nvSpPr>
          <p:cNvPr id="6158" name="AutoShape 14">
            <a:extLst>
              <a:ext uri="{FF2B5EF4-FFF2-40B4-BE49-F238E27FC236}">
                <a16:creationId xmlns:a16="http://schemas.microsoft.com/office/drawing/2014/main" id="{92BC172F-5DDE-4E78-BD35-B04991CF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047" y="1436766"/>
            <a:ext cx="1945312" cy="936867"/>
          </a:xfrm>
          <a:custGeom>
            <a:avLst/>
            <a:gdLst>
              <a:gd name="G0" fmla="+- 2600 0 0"/>
              <a:gd name="G1" fmla="+- 5088 0 0"/>
              <a:gd name="G2" fmla="*/ G1 1 G0"/>
              <a:gd name="G3" fmla="*/ 27660 65535 1"/>
              <a:gd name="G4" fmla="+- G2 0 27660"/>
              <a:gd name="G5" fmla="?: G4 27660 G2"/>
              <a:gd name="G6" fmla="?: G3 0 G4"/>
              <a:gd name="G7" fmla="*/ G0 G6 1"/>
              <a:gd name="G8" fmla="*/ G7 1 34464"/>
              <a:gd name="G9" fmla="+- 5123 0 G8"/>
              <a:gd name="G10" fmla="*/ G9 1 2"/>
              <a:gd name="G11" fmla="+- G9 0 G8"/>
              <a:gd name="G12" fmla="?: G11 G8 0"/>
              <a:gd name="G13" fmla="?: G11 G9 5123"/>
              <a:gd name="G14" fmla="+- 1300 0 0"/>
              <a:gd name="G15" fmla="+- 2600 0 0"/>
              <a:gd name="G16" fmla="+- 5123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5123" y="0"/>
                </a:lnTo>
                <a:lnTo>
                  <a:pt x="5123" y="1300"/>
                </a:lnTo>
                <a:lnTo>
                  <a:pt x="5123" y="2600"/>
                </a:lnTo>
                <a:lnTo>
                  <a:pt x="0" y="2600"/>
                </a:lnTo>
                <a:lnTo>
                  <a:pt x="0" y="1300"/>
                </a:lnTo>
                <a:close/>
              </a:path>
            </a:pathLst>
          </a:custGeom>
          <a:solidFill>
            <a:srgbClr val="FFFFFF"/>
          </a:solidFill>
          <a:ln w="25560" cap="flat">
            <a:solidFill>
              <a:srgbClr val="2FB4E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6" tIns="45088" rIns="90176" bIns="4508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601"/>
              </a:spcBef>
            </a:pPr>
            <a:r>
              <a:rPr lang="ru-RU" altLang="zh-CN" sz="1603">
                <a:solidFill>
                  <a:srgbClr val="FFFFFF"/>
                </a:solidFill>
                <a:latin typeface="PT Sans Caption" pitchFamily="32" charset="0"/>
              </a:rPr>
              <a:t>Text</a:t>
            </a:r>
          </a:p>
        </p:txBody>
      </p:sp>
      <p:sp>
        <p:nvSpPr>
          <p:cNvPr id="6159" name="AutoShape 15">
            <a:extLst>
              <a:ext uri="{FF2B5EF4-FFF2-40B4-BE49-F238E27FC236}">
                <a16:creationId xmlns:a16="http://schemas.microsoft.com/office/drawing/2014/main" id="{2B815311-D627-44DC-A557-F0C719671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949" y="1436766"/>
            <a:ext cx="1945311" cy="936867"/>
          </a:xfrm>
          <a:custGeom>
            <a:avLst/>
            <a:gdLst>
              <a:gd name="G0" fmla="+- 2600 0 0"/>
              <a:gd name="G1" fmla="+- 5088 0 0"/>
              <a:gd name="G2" fmla="*/ G1 1 G0"/>
              <a:gd name="G3" fmla="*/ 27660 65535 1"/>
              <a:gd name="G4" fmla="+- G2 0 27660"/>
              <a:gd name="G5" fmla="?: G4 27660 G2"/>
              <a:gd name="G6" fmla="?: G3 0 G4"/>
              <a:gd name="G7" fmla="*/ G0 G6 1"/>
              <a:gd name="G8" fmla="*/ G7 1 34464"/>
              <a:gd name="G9" fmla="+- 5123 0 G8"/>
              <a:gd name="G10" fmla="*/ G9 1 2"/>
              <a:gd name="G11" fmla="+- G9 0 G8"/>
              <a:gd name="G12" fmla="?: G11 G8 0"/>
              <a:gd name="G13" fmla="?: G11 G9 5123"/>
              <a:gd name="G14" fmla="+- 1300 0 0"/>
              <a:gd name="G15" fmla="+- 2600 0 0"/>
              <a:gd name="G16" fmla="+- 5123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5123" y="0"/>
                </a:lnTo>
                <a:lnTo>
                  <a:pt x="5123" y="1300"/>
                </a:lnTo>
                <a:lnTo>
                  <a:pt x="5123" y="2600"/>
                </a:lnTo>
                <a:lnTo>
                  <a:pt x="0" y="2600"/>
                </a:lnTo>
                <a:lnTo>
                  <a:pt x="0" y="1300"/>
                </a:lnTo>
                <a:close/>
              </a:path>
            </a:pathLst>
          </a:custGeom>
          <a:solidFill>
            <a:srgbClr val="FFFFFF"/>
          </a:solidFill>
          <a:ln w="25560" cap="flat">
            <a:solidFill>
              <a:srgbClr val="2FB4E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6" tIns="45088" rIns="90176" bIns="4508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601"/>
              </a:spcBef>
            </a:pPr>
            <a:r>
              <a:rPr lang="ru-RU" altLang="zh-CN" sz="1603">
                <a:solidFill>
                  <a:srgbClr val="FFFFFF"/>
                </a:solidFill>
                <a:latin typeface="PT Sans Caption" pitchFamily="32" charset="0"/>
              </a:rPr>
              <a:t>Text</a:t>
            </a:r>
          </a:p>
        </p:txBody>
      </p:sp>
      <p:sp>
        <p:nvSpPr>
          <p:cNvPr id="6160" name="AutoShape 16">
            <a:extLst>
              <a:ext uri="{FF2B5EF4-FFF2-40B4-BE49-F238E27FC236}">
                <a16:creationId xmlns:a16="http://schemas.microsoft.com/office/drawing/2014/main" id="{06917EAC-0FD3-4282-B2E7-7A521166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878" y="1436766"/>
            <a:ext cx="1943721" cy="936867"/>
          </a:xfrm>
          <a:custGeom>
            <a:avLst/>
            <a:gdLst>
              <a:gd name="G0" fmla="+- 2600 0 0"/>
              <a:gd name="G1" fmla="+- 36160 0 0"/>
              <a:gd name="G2" fmla="*/ G1 1 G0"/>
              <a:gd name="G3" fmla="*/ 27660 65535 1"/>
              <a:gd name="G4" fmla="+- G2 0 27660"/>
              <a:gd name="G5" fmla="?: G4 27660 G2"/>
              <a:gd name="G6" fmla="?: G3 0 G4"/>
              <a:gd name="G7" fmla="*/ G0 G6 1"/>
              <a:gd name="G8" fmla="*/ G7 1 34464"/>
              <a:gd name="G9" fmla="+- 5122 0 G8"/>
              <a:gd name="G10" fmla="*/ G9 1 2"/>
              <a:gd name="G11" fmla="+- G9 0 G8"/>
              <a:gd name="G12" fmla="?: G11 G8 0"/>
              <a:gd name="G13" fmla="?: G11 G9 5122"/>
              <a:gd name="G14" fmla="+- 1300 0 0"/>
              <a:gd name="G15" fmla="+- 2600 0 0"/>
              <a:gd name="G16" fmla="+- 512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5122" y="0"/>
                </a:lnTo>
                <a:lnTo>
                  <a:pt x="5122" y="1300"/>
                </a:lnTo>
                <a:lnTo>
                  <a:pt x="5122" y="2600"/>
                </a:lnTo>
                <a:lnTo>
                  <a:pt x="0" y="2600"/>
                </a:lnTo>
                <a:lnTo>
                  <a:pt x="0" y="1300"/>
                </a:lnTo>
                <a:close/>
              </a:path>
            </a:pathLst>
          </a:custGeom>
          <a:solidFill>
            <a:srgbClr val="FFFFFF"/>
          </a:solidFill>
          <a:ln w="25560" cap="flat">
            <a:solidFill>
              <a:srgbClr val="2FB4E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6" tIns="45088" rIns="90176" bIns="4508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601"/>
              </a:spcBef>
            </a:pPr>
            <a:r>
              <a:rPr lang="ru-RU" altLang="zh-CN" sz="1603" dirty="0">
                <a:solidFill>
                  <a:srgbClr val="FFFFFF"/>
                </a:solidFill>
                <a:latin typeface="PT Sans Caption" pitchFamily="32" charset="0"/>
              </a:rPr>
              <a:t>Text</a:t>
            </a:r>
          </a:p>
        </p:txBody>
      </p:sp>
      <p:sp>
        <p:nvSpPr>
          <p:cNvPr id="6161" name="AutoShape 17">
            <a:extLst>
              <a:ext uri="{FF2B5EF4-FFF2-40B4-BE49-F238E27FC236}">
                <a16:creationId xmlns:a16="http://schemas.microsoft.com/office/drawing/2014/main" id="{8B574F8F-C7B0-4351-B8C2-699121A80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612" y="1436766"/>
            <a:ext cx="1945311" cy="936867"/>
          </a:xfrm>
          <a:custGeom>
            <a:avLst/>
            <a:gdLst>
              <a:gd name="G0" fmla="+- 2600 0 0"/>
              <a:gd name="G1" fmla="+- 36160 0 0"/>
              <a:gd name="G2" fmla="*/ G1 1 G0"/>
              <a:gd name="G3" fmla="*/ 27660 65535 1"/>
              <a:gd name="G4" fmla="+- G2 0 27660"/>
              <a:gd name="G5" fmla="?: G4 27660 G2"/>
              <a:gd name="G6" fmla="?: G3 0 G4"/>
              <a:gd name="G7" fmla="*/ G0 G6 1"/>
              <a:gd name="G8" fmla="*/ G7 1 34464"/>
              <a:gd name="G9" fmla="+- 5122 0 G8"/>
              <a:gd name="G10" fmla="*/ G9 1 2"/>
              <a:gd name="G11" fmla="+- G9 0 G8"/>
              <a:gd name="G12" fmla="?: G11 G8 0"/>
              <a:gd name="G13" fmla="?: G11 G9 5122"/>
              <a:gd name="G14" fmla="+- 1300 0 0"/>
              <a:gd name="G15" fmla="+- 2600 0 0"/>
              <a:gd name="G16" fmla="+- 512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5122" y="0"/>
                </a:lnTo>
                <a:lnTo>
                  <a:pt x="5122" y="1300"/>
                </a:lnTo>
                <a:lnTo>
                  <a:pt x="5122" y="2600"/>
                </a:lnTo>
                <a:lnTo>
                  <a:pt x="0" y="2600"/>
                </a:lnTo>
                <a:lnTo>
                  <a:pt x="0" y="1300"/>
                </a:lnTo>
                <a:close/>
              </a:path>
            </a:pathLst>
          </a:custGeom>
          <a:solidFill>
            <a:srgbClr val="FFFFFF"/>
          </a:solidFill>
          <a:ln w="25560" cap="flat">
            <a:solidFill>
              <a:srgbClr val="2FB4E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6" tIns="45088" rIns="90176" bIns="4508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601"/>
              </a:spcBef>
            </a:pPr>
            <a:r>
              <a:rPr lang="ru-RU" altLang="zh-CN" sz="1603">
                <a:solidFill>
                  <a:srgbClr val="FFFFFF"/>
                </a:solidFill>
                <a:latin typeface="PT Sans Caption" pitchFamily="32" charset="0"/>
              </a:rPr>
              <a:t>Text</a:t>
            </a:r>
          </a:p>
        </p:txBody>
      </p:sp>
      <p:sp>
        <p:nvSpPr>
          <p:cNvPr id="6162" name="AutoShape 18">
            <a:extLst>
              <a:ext uri="{FF2B5EF4-FFF2-40B4-BE49-F238E27FC236}">
                <a16:creationId xmlns:a16="http://schemas.microsoft.com/office/drawing/2014/main" id="{8EBE1F43-5DDB-4405-8BC2-B94C4294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20" y="1444718"/>
            <a:ext cx="1943721" cy="936868"/>
          </a:xfrm>
          <a:custGeom>
            <a:avLst/>
            <a:gdLst>
              <a:gd name="G0" fmla="+- 2600 0 0"/>
              <a:gd name="G1" fmla="+- 36160 0 0"/>
              <a:gd name="G2" fmla="*/ G1 1 G0"/>
              <a:gd name="G3" fmla="*/ 27660 65535 1"/>
              <a:gd name="G4" fmla="+- G2 0 27660"/>
              <a:gd name="G5" fmla="?: G4 27660 G2"/>
              <a:gd name="G6" fmla="?: G3 0 G4"/>
              <a:gd name="G7" fmla="*/ G0 G6 1"/>
              <a:gd name="G8" fmla="*/ G7 1 34464"/>
              <a:gd name="G9" fmla="+- 5122 0 G8"/>
              <a:gd name="G10" fmla="*/ G9 1 2"/>
              <a:gd name="G11" fmla="+- G9 0 G8"/>
              <a:gd name="G12" fmla="?: G11 G8 0"/>
              <a:gd name="G13" fmla="?: G11 G9 5122"/>
              <a:gd name="G14" fmla="+- 1300 0 0"/>
              <a:gd name="G15" fmla="+- 2600 0 0"/>
              <a:gd name="G16" fmla="+- 512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5122" y="0"/>
                </a:lnTo>
                <a:lnTo>
                  <a:pt x="5122" y="1300"/>
                </a:lnTo>
                <a:lnTo>
                  <a:pt x="5122" y="2600"/>
                </a:lnTo>
                <a:lnTo>
                  <a:pt x="0" y="2600"/>
                </a:lnTo>
                <a:lnTo>
                  <a:pt x="0" y="1300"/>
                </a:lnTo>
                <a:close/>
              </a:path>
            </a:pathLst>
          </a:custGeom>
          <a:solidFill>
            <a:srgbClr val="FFFFFF"/>
          </a:solidFill>
          <a:ln w="25560" cap="flat">
            <a:solidFill>
              <a:srgbClr val="2FB4E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6" tIns="45088" rIns="90176" bIns="4508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601"/>
              </a:spcBef>
            </a:pPr>
            <a:r>
              <a:rPr lang="ru-RU" altLang="zh-CN" sz="1603">
                <a:solidFill>
                  <a:srgbClr val="FFFFFF"/>
                </a:solidFill>
                <a:latin typeface="PT Sans Caption" pitchFamily="32" charset="0"/>
              </a:rPr>
              <a:t>Text</a:t>
            </a:r>
          </a:p>
        </p:txBody>
      </p:sp>
      <p:sp>
        <p:nvSpPr>
          <p:cNvPr id="6163" name="AutoShape 19">
            <a:extLst>
              <a:ext uri="{FF2B5EF4-FFF2-40B4-BE49-F238E27FC236}">
                <a16:creationId xmlns:a16="http://schemas.microsoft.com/office/drawing/2014/main" id="{D168F853-297E-410E-8CBD-7B7A5CB2B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098" y="1436766"/>
            <a:ext cx="1943721" cy="936867"/>
          </a:xfrm>
          <a:custGeom>
            <a:avLst/>
            <a:gdLst>
              <a:gd name="G0" fmla="+- 2600 0 0"/>
              <a:gd name="G1" fmla="+- 36160 0 0"/>
              <a:gd name="G2" fmla="*/ G1 1 G0"/>
              <a:gd name="G3" fmla="*/ 27660 65535 1"/>
              <a:gd name="G4" fmla="+- G2 0 27660"/>
              <a:gd name="G5" fmla="?: G4 27660 G2"/>
              <a:gd name="G6" fmla="?: G3 0 G4"/>
              <a:gd name="G7" fmla="*/ G0 G6 1"/>
              <a:gd name="G8" fmla="*/ G7 1 34464"/>
              <a:gd name="G9" fmla="+- 5122 0 G8"/>
              <a:gd name="G10" fmla="*/ G9 1 2"/>
              <a:gd name="G11" fmla="+- G9 0 G8"/>
              <a:gd name="G12" fmla="?: G11 G8 0"/>
              <a:gd name="G13" fmla="?: G11 G9 5122"/>
              <a:gd name="G14" fmla="+- 1300 0 0"/>
              <a:gd name="G15" fmla="+- 2600 0 0"/>
              <a:gd name="G16" fmla="+- 512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5122" y="0"/>
                </a:lnTo>
                <a:lnTo>
                  <a:pt x="5122" y="1300"/>
                </a:lnTo>
                <a:lnTo>
                  <a:pt x="5122" y="2600"/>
                </a:lnTo>
                <a:lnTo>
                  <a:pt x="0" y="2600"/>
                </a:lnTo>
                <a:lnTo>
                  <a:pt x="0" y="1300"/>
                </a:lnTo>
                <a:close/>
              </a:path>
            </a:pathLst>
          </a:custGeom>
          <a:solidFill>
            <a:srgbClr val="FFFFFF"/>
          </a:solidFill>
          <a:ln w="25560" cap="flat">
            <a:solidFill>
              <a:srgbClr val="2FB4E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6" tIns="45088" rIns="90176" bIns="4508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601"/>
              </a:spcBef>
            </a:pPr>
            <a:r>
              <a:rPr lang="ru-RU" altLang="zh-CN" sz="1603">
                <a:solidFill>
                  <a:srgbClr val="FFFFFF"/>
                </a:solidFill>
                <a:latin typeface="PT Sans Caption" pitchFamily="32" charset="0"/>
              </a:rPr>
              <a:t>Text</a:t>
            </a:r>
          </a:p>
        </p:txBody>
      </p:sp>
      <p:sp>
        <p:nvSpPr>
          <p:cNvPr id="6164" name="Text Box 20">
            <a:extLst>
              <a:ext uri="{FF2B5EF4-FFF2-40B4-BE49-F238E27FC236}">
                <a16:creationId xmlns:a16="http://schemas.microsoft.com/office/drawing/2014/main" id="{1DDD9888-3EC5-474A-96C2-160F80502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18" y="2349625"/>
            <a:ext cx="5372324" cy="180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6" tIns="45088" rIns="90176" bIns="45088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806" dirty="0"/>
              <a:t>Sparing more money on innovation of technology</a:t>
            </a:r>
          </a:p>
          <a:p>
            <a:pPr>
              <a:buClrTx/>
              <a:buFontTx/>
              <a:buNone/>
            </a:pPr>
            <a:endParaRPr lang="en-US" altLang="zh-CN" sz="2806" dirty="0"/>
          </a:p>
          <a:p>
            <a:pPr>
              <a:buClrTx/>
              <a:buFontTx/>
              <a:buNone/>
            </a:pPr>
            <a:endParaRPr lang="en-US" altLang="zh-CN" sz="2405" dirty="0"/>
          </a:p>
          <a:p>
            <a:pPr>
              <a:buClrTx/>
              <a:buFontTx/>
              <a:buNone/>
            </a:pPr>
            <a:r>
              <a:rPr lang="en-US" altLang="zh-CN" sz="2806" dirty="0"/>
              <a:t>Reducing unnecessary mistakes</a:t>
            </a:r>
          </a:p>
          <a:p>
            <a:pPr>
              <a:buClrTx/>
              <a:buFontTx/>
              <a:buNone/>
            </a:pPr>
            <a:endParaRPr lang="ru-RU" altLang="zh-CN" sz="1503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B63691-62D3-4D98-8B3C-E5A6C0BB1094}"/>
              </a:ext>
            </a:extLst>
          </p:cNvPr>
          <p:cNvSpPr txBox="1"/>
          <p:nvPr/>
        </p:nvSpPr>
        <p:spPr>
          <a:xfrm>
            <a:off x="727976" y="2745835"/>
            <a:ext cx="5708140" cy="138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6" dirty="0"/>
              <a:t>Factory employees</a:t>
            </a:r>
          </a:p>
          <a:p>
            <a:endParaRPr lang="en-US" altLang="zh-CN" sz="2806" dirty="0"/>
          </a:p>
          <a:p>
            <a:r>
              <a:rPr lang="en-US" altLang="zh-CN" sz="2806" dirty="0"/>
              <a:t>Engineer</a:t>
            </a:r>
            <a:endParaRPr lang="zh-CN" altLang="en-US" sz="2806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EE6BB4-65DD-43A4-9E8F-21A75A3E34B0}"/>
              </a:ext>
            </a:extLst>
          </p:cNvPr>
          <p:cNvSpPr/>
          <p:nvPr/>
        </p:nvSpPr>
        <p:spPr>
          <a:xfrm>
            <a:off x="286223" y="1637587"/>
            <a:ext cx="2423986" cy="462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5" b="1" dirty="0">
                <a:latin typeface="等线 Light" panose="02010600030101010101" pitchFamily="2" charset="-122"/>
                <a:ea typeface="等线 Light" panose="02010600030101010101" pitchFamily="2" charset="-122"/>
                <a:cs typeface="Tahoma" panose="020B0604030504040204" pitchFamily="34" charset="0"/>
              </a:rPr>
              <a:t>Target audience: </a:t>
            </a:r>
            <a:endParaRPr lang="zh-CN" altLang="en-US" sz="2405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768CA7-4A7C-4012-AB9D-ACE77565B849}"/>
              </a:ext>
            </a:extLst>
          </p:cNvPr>
          <p:cNvSpPr/>
          <p:nvPr/>
        </p:nvSpPr>
        <p:spPr>
          <a:xfrm>
            <a:off x="5965946" y="1700956"/>
            <a:ext cx="1290566" cy="462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5" dirty="0">
                <a:latin typeface="Calibri" panose="020F0502020204030204" pitchFamily="34" charset="0"/>
                <a:cs typeface="Calibri" panose="020F0502020204030204" pitchFamily="34" charset="0"/>
              </a:rPr>
              <a:t>Benefits:</a:t>
            </a:r>
            <a:endParaRPr lang="zh-CN" altLang="en-US" sz="180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8EC60C3D-4B6D-4C23-8D4F-D8BCFAAF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533070"/>
            <a:ext cx="12192001" cy="32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D2ED9EA6-1FF8-412C-A987-300FC89A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48"/>
            <a:ext cx="12192001" cy="1080022"/>
          </a:xfrm>
          <a:prstGeom prst="rect">
            <a:avLst/>
          </a:prstGeom>
          <a:solidFill>
            <a:srgbClr val="4E8C67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1409" tIns="0" rIns="0" bIns="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806" b="1" dirty="0">
                <a:solidFill>
                  <a:srgbClr val="FFFFFF"/>
                </a:solidFill>
                <a:latin typeface="PT Sans Caption" pitchFamily="32" charset="0"/>
                <a:cs typeface="Tahoma" panose="020B0604030504040204" pitchFamily="34" charset="0"/>
              </a:rPr>
              <a:t>Functional requirements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F4937CB0-9385-4258-96D4-82B7AF01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033" y="6276981"/>
            <a:ext cx="504222" cy="504223"/>
          </a:xfrm>
          <a:prstGeom prst="ellipse">
            <a:avLst/>
          </a:prstGeom>
          <a:solidFill>
            <a:srgbClr val="61B65B"/>
          </a:solidFill>
          <a:ln w="6480" cap="flat">
            <a:solidFill>
              <a:srgbClr val="4E8C6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422" tIns="48334" rIns="93422" bIns="4833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fld id="{B44141EA-D78C-4E67-92C3-438732FD8998}" type="slidenum">
              <a:rPr lang="ru-RU" altLang="zh-CN" sz="1804">
                <a:solidFill>
                  <a:srgbClr val="FFFFFF"/>
                </a:solidFill>
                <a:latin typeface="Source Sans Pro Black" panose="020B0604020202020204" pitchFamily="34" charset="0"/>
              </a:rPr>
              <a:pPr algn="ctr">
                <a:buClrTx/>
                <a:buFontTx/>
                <a:buNone/>
              </a:pPr>
              <a:t>4</a:t>
            </a:fld>
            <a:endParaRPr lang="ru-RU" altLang="zh-CN" sz="1804">
              <a:solidFill>
                <a:srgbClr val="FFFFFF"/>
              </a:solidFill>
              <a:latin typeface="Source Sans Pro Black" panose="020B0604020202020204" pitchFamily="34" charset="0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B9535C90-796F-4652-A65C-C0294EF4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5" y="156328"/>
            <a:ext cx="884377" cy="8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9A438A-2EDF-48CC-B118-3CD3F0599F43}"/>
              </a:ext>
            </a:extLst>
          </p:cNvPr>
          <p:cNvSpPr txBox="1"/>
          <p:nvPr/>
        </p:nvSpPr>
        <p:spPr>
          <a:xfrm>
            <a:off x="1210452" y="1913873"/>
            <a:ext cx="8297125" cy="2559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3586" indent="-343586">
              <a:buAutoNum type="arabicPeriod"/>
            </a:pPr>
            <a:r>
              <a:rPr lang="en-US" altLang="zh-CN" sz="3206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The ability to control a simple line</a:t>
            </a:r>
          </a:p>
          <a:p>
            <a:pPr marL="343586" indent="-343586">
              <a:buAutoNum type="arabicPeriod"/>
            </a:pPr>
            <a:endParaRPr lang="en-US" altLang="zh-CN" sz="3206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3586" indent="-343586">
              <a:buAutoNum type="arabicPeriod"/>
            </a:pPr>
            <a:r>
              <a:rPr lang="en-US" altLang="zh-CN" sz="3206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Start and end the project in a simple way</a:t>
            </a:r>
          </a:p>
          <a:p>
            <a:pPr marL="343586" indent="-343586">
              <a:buAutoNum type="arabicPeriod"/>
            </a:pPr>
            <a:endParaRPr lang="en-US" altLang="zh-CN" sz="3206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3586" indent="-343586">
              <a:buAutoNum type="arabicPeriod"/>
            </a:pPr>
            <a:r>
              <a:rPr lang="en-US" altLang="zh-CN" sz="3206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Easy to use</a:t>
            </a:r>
            <a:endParaRPr lang="zh-CN" altLang="en-US" sz="3206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868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8EC60C3D-4B6D-4C23-8D4F-D8BCFAAF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533070"/>
            <a:ext cx="12192001" cy="32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D2ED9EA6-1FF8-412C-A987-300FC89A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48"/>
            <a:ext cx="12192001" cy="1080022"/>
          </a:xfrm>
          <a:prstGeom prst="rect">
            <a:avLst/>
          </a:prstGeom>
          <a:solidFill>
            <a:srgbClr val="4E8C67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1409" tIns="0" rIns="0" bIns="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806" b="1" dirty="0">
                <a:solidFill>
                  <a:srgbClr val="FFFFFF"/>
                </a:solidFill>
                <a:latin typeface="PT Sans Caption" pitchFamily="32" charset="0"/>
                <a:cs typeface="Tahoma" panose="020B0604030504040204" pitchFamily="34" charset="0"/>
              </a:rPr>
              <a:t>Concept diagram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F4937CB0-9385-4258-96D4-82B7AF01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033" y="6276981"/>
            <a:ext cx="504222" cy="504223"/>
          </a:xfrm>
          <a:prstGeom prst="ellipse">
            <a:avLst/>
          </a:prstGeom>
          <a:solidFill>
            <a:srgbClr val="61B65B"/>
          </a:solidFill>
          <a:ln w="6480" cap="flat">
            <a:solidFill>
              <a:srgbClr val="4E8C6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422" tIns="48334" rIns="93422" bIns="4833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fld id="{B44141EA-D78C-4E67-92C3-438732FD8998}" type="slidenum">
              <a:rPr lang="ru-RU" altLang="zh-CN" sz="1804">
                <a:solidFill>
                  <a:srgbClr val="FFFFFF"/>
                </a:solidFill>
                <a:latin typeface="Source Sans Pro Black" panose="020B0604020202020204" pitchFamily="34" charset="0"/>
              </a:rPr>
              <a:pPr algn="ctr">
                <a:buClrTx/>
                <a:buFontTx/>
                <a:buNone/>
              </a:pPr>
              <a:t>5</a:t>
            </a:fld>
            <a:endParaRPr lang="ru-RU" altLang="zh-CN" sz="1804">
              <a:solidFill>
                <a:srgbClr val="FFFFFF"/>
              </a:solidFill>
              <a:latin typeface="Source Sans Pro Black" panose="020B0604020202020204" pitchFamily="34" charset="0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B9535C90-796F-4652-A65C-C0294EF4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5" y="156328"/>
            <a:ext cx="884377" cy="8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257ED9-D9EA-42A8-8C8E-6719DBEF8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76" y="1050025"/>
            <a:ext cx="8478413" cy="54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04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8EC60C3D-4B6D-4C23-8D4F-D8BCFAAF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533070"/>
            <a:ext cx="12192001" cy="32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D2ED9EA6-1FF8-412C-A987-300FC89A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48"/>
            <a:ext cx="12192001" cy="1080022"/>
          </a:xfrm>
          <a:prstGeom prst="rect">
            <a:avLst/>
          </a:prstGeom>
          <a:solidFill>
            <a:srgbClr val="4E8C67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1409" tIns="0" rIns="0" bIns="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endParaRPr lang="en-US" altLang="zh-CN" sz="2806" b="1" dirty="0">
              <a:solidFill>
                <a:srgbClr val="FFFFFF"/>
              </a:solidFill>
              <a:latin typeface="PT Sans Caption" pitchFamily="32" charset="0"/>
              <a:cs typeface="Tahoma" panose="020B0604030504040204" pitchFamily="34" charset="0"/>
            </a:endParaRP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F4937CB0-9385-4258-96D4-82B7AF01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033" y="6276981"/>
            <a:ext cx="504222" cy="504223"/>
          </a:xfrm>
          <a:prstGeom prst="ellipse">
            <a:avLst/>
          </a:prstGeom>
          <a:solidFill>
            <a:srgbClr val="61B65B"/>
          </a:solidFill>
          <a:ln w="6480" cap="flat">
            <a:solidFill>
              <a:srgbClr val="4E8C6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422" tIns="48334" rIns="93422" bIns="4833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fld id="{B44141EA-D78C-4E67-92C3-438732FD8998}" type="slidenum">
              <a:rPr lang="ru-RU" altLang="zh-CN" sz="1804">
                <a:solidFill>
                  <a:srgbClr val="FFFFFF"/>
                </a:solidFill>
                <a:latin typeface="Source Sans Pro Black" panose="020B0604020202020204" pitchFamily="34" charset="0"/>
              </a:rPr>
              <a:pPr algn="ctr">
                <a:buClrTx/>
                <a:buFontTx/>
                <a:buNone/>
              </a:pPr>
              <a:t>6</a:t>
            </a:fld>
            <a:endParaRPr lang="ru-RU" altLang="zh-CN" sz="1804">
              <a:solidFill>
                <a:srgbClr val="FFFFFF"/>
              </a:solidFill>
              <a:latin typeface="Source Sans Pro Black" panose="020B0604020202020204" pitchFamily="34" charset="0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B9535C90-796F-4652-A65C-C0294EF4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5" y="156328"/>
            <a:ext cx="884377" cy="8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0A80D28-D65E-40FA-A26B-726221BDE2D6}"/>
              </a:ext>
            </a:extLst>
          </p:cNvPr>
          <p:cNvSpPr txBox="1"/>
          <p:nvPr/>
        </p:nvSpPr>
        <p:spPr>
          <a:xfrm>
            <a:off x="2777150" y="2386408"/>
            <a:ext cx="7214892" cy="186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23" dirty="0">
                <a:solidFill>
                  <a:srgbClr val="00B050"/>
                </a:solidFill>
                <a:latin typeface="Algerian" panose="04020705040A02060702" pitchFamily="82" charset="0"/>
              </a:rPr>
              <a:t>SOLUTION</a:t>
            </a:r>
            <a:endParaRPr lang="zh-CN" altLang="en-US" sz="11523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80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8EC60C3D-4B6D-4C23-8D4F-D8BCFAAF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533070"/>
            <a:ext cx="12192001" cy="32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D2ED9EA6-1FF8-412C-A987-300FC89A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48"/>
            <a:ext cx="12192001" cy="1080022"/>
          </a:xfrm>
          <a:prstGeom prst="rect">
            <a:avLst/>
          </a:prstGeom>
          <a:solidFill>
            <a:srgbClr val="4E8C67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1409" tIns="0" rIns="0" bIns="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806" b="1" dirty="0">
                <a:solidFill>
                  <a:srgbClr val="FFFFFF"/>
                </a:solidFill>
                <a:latin typeface="PT Sans Caption" pitchFamily="32" charset="0"/>
                <a:cs typeface="Tahoma" panose="020B0604030504040204" pitchFamily="34" charset="0"/>
              </a:rPr>
              <a:t>Scopes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F4937CB0-9385-4258-96D4-82B7AF01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033" y="6276981"/>
            <a:ext cx="504222" cy="504223"/>
          </a:xfrm>
          <a:prstGeom prst="ellipse">
            <a:avLst/>
          </a:prstGeom>
          <a:solidFill>
            <a:srgbClr val="61B65B"/>
          </a:solidFill>
          <a:ln w="6480" cap="flat">
            <a:solidFill>
              <a:srgbClr val="4E8C6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422" tIns="48334" rIns="93422" bIns="4833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fld id="{B44141EA-D78C-4E67-92C3-438732FD8998}" type="slidenum">
              <a:rPr lang="ru-RU" altLang="zh-CN" sz="1804">
                <a:solidFill>
                  <a:srgbClr val="FFFFFF"/>
                </a:solidFill>
                <a:latin typeface="Source Sans Pro Black" panose="020B0604020202020204" pitchFamily="34" charset="0"/>
              </a:rPr>
              <a:pPr algn="ctr">
                <a:buClrTx/>
                <a:buFontTx/>
                <a:buNone/>
              </a:pPr>
              <a:t>7</a:t>
            </a:fld>
            <a:endParaRPr lang="ru-RU" altLang="zh-CN" sz="1804">
              <a:solidFill>
                <a:srgbClr val="FFFFFF"/>
              </a:solidFill>
              <a:latin typeface="Source Sans Pro Black" panose="020B0604020202020204" pitchFamily="34" charset="0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B9535C90-796F-4652-A65C-C0294EF4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5" y="156328"/>
            <a:ext cx="884377" cy="8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77330C5-5B8A-4584-A45E-FAC014B24430}"/>
              </a:ext>
            </a:extLst>
          </p:cNvPr>
          <p:cNvSpPr txBox="1"/>
          <p:nvPr/>
        </p:nvSpPr>
        <p:spPr>
          <a:xfrm>
            <a:off x="1334172" y="1986022"/>
            <a:ext cx="3174552" cy="287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5" dirty="0"/>
              <a:t>Time scopes:</a:t>
            </a:r>
          </a:p>
          <a:p>
            <a:endParaRPr lang="en-US" altLang="zh-CN" sz="1603" dirty="0"/>
          </a:p>
          <a:p>
            <a:r>
              <a:rPr lang="en-US" altLang="zh-CN" sz="1603" dirty="0"/>
              <a:t>	</a:t>
            </a:r>
            <a:r>
              <a:rPr lang="en-US" altLang="zh-CN" sz="2806" dirty="0"/>
              <a:t>2 days=</a:t>
            </a:r>
          </a:p>
          <a:p>
            <a:r>
              <a:rPr lang="en-US" altLang="zh-CN" sz="2806" dirty="0"/>
              <a:t>	1 day---prepare</a:t>
            </a:r>
          </a:p>
          <a:p>
            <a:r>
              <a:rPr lang="en-US" altLang="zh-CN" sz="2806" dirty="0"/>
              <a:t>		+</a:t>
            </a:r>
          </a:p>
          <a:p>
            <a:r>
              <a:rPr lang="en-US" altLang="zh-CN" sz="2806" dirty="0"/>
              <a:t>	1 day---do</a:t>
            </a:r>
            <a:endParaRPr lang="zh-CN" altLang="en-US" sz="2806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3391A0-1E20-4AE0-8573-504E1BD11D8D}"/>
              </a:ext>
            </a:extLst>
          </p:cNvPr>
          <p:cNvSpPr txBox="1"/>
          <p:nvPr/>
        </p:nvSpPr>
        <p:spPr>
          <a:xfrm>
            <a:off x="7538978" y="2024196"/>
            <a:ext cx="4184637" cy="163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5" dirty="0"/>
              <a:t>Cost scopes:</a:t>
            </a:r>
          </a:p>
          <a:p>
            <a:r>
              <a:rPr lang="en-US" altLang="zh-CN" sz="2405" dirty="0"/>
              <a:t>	</a:t>
            </a:r>
          </a:p>
          <a:p>
            <a:r>
              <a:rPr lang="en-US" altLang="zh-CN" sz="2405" dirty="0"/>
              <a:t>	</a:t>
            </a:r>
          </a:p>
          <a:p>
            <a:r>
              <a:rPr lang="en-US" altLang="zh-CN" sz="2405" dirty="0"/>
              <a:t>	</a:t>
            </a:r>
            <a:r>
              <a:rPr lang="en-US" altLang="zh-CN" sz="2806" dirty="0"/>
              <a:t>N/A</a:t>
            </a:r>
            <a:endParaRPr lang="zh-CN" altLang="en-US" sz="2405" dirty="0"/>
          </a:p>
        </p:txBody>
      </p:sp>
    </p:spTree>
    <p:extLst>
      <p:ext uri="{BB962C8B-B14F-4D97-AF65-F5344CB8AC3E}">
        <p14:creationId xmlns:p14="http://schemas.microsoft.com/office/powerpoint/2010/main" val="367554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8EC60C3D-4B6D-4C23-8D4F-D8BCFAAF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533070"/>
            <a:ext cx="12192001" cy="32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D2ED9EA6-1FF8-412C-A987-300FC89A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48"/>
            <a:ext cx="12192001" cy="1080022"/>
          </a:xfrm>
          <a:prstGeom prst="rect">
            <a:avLst/>
          </a:prstGeom>
          <a:solidFill>
            <a:srgbClr val="4E8C67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1409" tIns="0" rIns="0" bIns="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806" b="1" dirty="0">
                <a:solidFill>
                  <a:srgbClr val="FFFFFF"/>
                </a:solidFill>
                <a:latin typeface="PT Sans Caption" pitchFamily="32" charset="0"/>
                <a:cs typeface="Tahoma" panose="020B0604030504040204" pitchFamily="34" charset="0"/>
              </a:rPr>
              <a:t>Project schedule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F4937CB0-9385-4258-96D4-82B7AF01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033" y="6276981"/>
            <a:ext cx="504222" cy="504223"/>
          </a:xfrm>
          <a:prstGeom prst="ellipse">
            <a:avLst/>
          </a:prstGeom>
          <a:solidFill>
            <a:srgbClr val="61B65B"/>
          </a:solidFill>
          <a:ln w="6480" cap="flat">
            <a:solidFill>
              <a:srgbClr val="4E8C6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422" tIns="48334" rIns="93422" bIns="4833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fld id="{B44141EA-D78C-4E67-92C3-438732FD8998}" type="slidenum">
              <a:rPr lang="ru-RU" altLang="zh-CN" sz="1804">
                <a:solidFill>
                  <a:srgbClr val="FFFFFF"/>
                </a:solidFill>
                <a:latin typeface="Source Sans Pro Black" panose="020B0604020202020204" pitchFamily="34" charset="0"/>
              </a:rPr>
              <a:pPr algn="ctr">
                <a:buClrTx/>
                <a:buFontTx/>
                <a:buNone/>
              </a:pPr>
              <a:t>8</a:t>
            </a:fld>
            <a:endParaRPr lang="ru-RU" altLang="zh-CN" sz="1804">
              <a:solidFill>
                <a:srgbClr val="FFFFFF"/>
              </a:solidFill>
              <a:latin typeface="Source Sans Pro Black" panose="020B0604020202020204" pitchFamily="34" charset="0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B9535C90-796F-4652-A65C-C0294EF4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5" y="156328"/>
            <a:ext cx="884377" cy="8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F3D9454-81A7-408F-A2C3-BD0938DFE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986582"/>
              </p:ext>
            </p:extLst>
          </p:nvPr>
        </p:nvGraphicFramePr>
        <p:xfrm>
          <a:off x="2031999" y="111042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54315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8EC60C3D-4B6D-4C23-8D4F-D8BCFAAF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533070"/>
            <a:ext cx="12192001" cy="32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D2ED9EA6-1FF8-412C-A987-300FC89A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48"/>
            <a:ext cx="12192001" cy="1080022"/>
          </a:xfrm>
          <a:prstGeom prst="rect">
            <a:avLst/>
          </a:prstGeom>
          <a:solidFill>
            <a:srgbClr val="4E8C67"/>
          </a:solidFill>
          <a:ln w="9360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1409" tIns="0" rIns="0" bIns="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zh-CN" sz="2806" b="1" dirty="0">
                <a:solidFill>
                  <a:srgbClr val="FFFFFF"/>
                </a:solidFill>
                <a:latin typeface="PT Sans Caption" pitchFamily="32" charset="0"/>
                <a:cs typeface="Tahoma" panose="020B0604030504040204" pitchFamily="34" charset="0"/>
              </a:rPr>
              <a:t>Team division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F4937CB0-9385-4258-96D4-82B7AF01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033" y="6276981"/>
            <a:ext cx="504222" cy="504223"/>
          </a:xfrm>
          <a:prstGeom prst="ellipse">
            <a:avLst/>
          </a:prstGeom>
          <a:solidFill>
            <a:srgbClr val="61B65B"/>
          </a:solidFill>
          <a:ln w="6480" cap="flat">
            <a:solidFill>
              <a:srgbClr val="4E8C6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422" tIns="48334" rIns="93422" bIns="4833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PT Sans" pitchFamily="32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fld id="{B44141EA-D78C-4E67-92C3-438732FD8998}" type="slidenum">
              <a:rPr lang="ru-RU" altLang="zh-CN" sz="1804">
                <a:solidFill>
                  <a:srgbClr val="FFFFFF"/>
                </a:solidFill>
                <a:latin typeface="Source Sans Pro Black" panose="020B0604020202020204" pitchFamily="34" charset="0"/>
              </a:rPr>
              <a:pPr algn="ctr">
                <a:buClrTx/>
                <a:buFontTx/>
                <a:buNone/>
              </a:pPr>
              <a:t>9</a:t>
            </a:fld>
            <a:endParaRPr lang="ru-RU" altLang="zh-CN" sz="1804">
              <a:solidFill>
                <a:srgbClr val="FFFFFF"/>
              </a:solidFill>
              <a:latin typeface="Source Sans Pro Black" panose="020B0604020202020204" pitchFamily="34" charset="0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B9535C90-796F-4652-A65C-C0294EF4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5" y="156328"/>
            <a:ext cx="884377" cy="8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B321FC2-C208-4CA3-B45B-D05E0FE03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79656"/>
              </p:ext>
            </p:extLst>
          </p:nvPr>
        </p:nvGraphicFramePr>
        <p:xfrm>
          <a:off x="1839214" y="1798099"/>
          <a:ext cx="9379360" cy="37517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8851">
                  <a:extLst>
                    <a:ext uri="{9D8B030D-6E8A-4147-A177-3AD203B41FA5}">
                      <a16:colId xmlns:a16="http://schemas.microsoft.com/office/drawing/2014/main" val="1817640101"/>
                    </a:ext>
                  </a:extLst>
                </a:gridCol>
                <a:gridCol w="2747471">
                  <a:extLst>
                    <a:ext uri="{9D8B030D-6E8A-4147-A177-3AD203B41FA5}">
                      <a16:colId xmlns:a16="http://schemas.microsoft.com/office/drawing/2014/main" val="3124571584"/>
                    </a:ext>
                  </a:extLst>
                </a:gridCol>
                <a:gridCol w="5383038">
                  <a:extLst>
                    <a:ext uri="{9D8B030D-6E8A-4147-A177-3AD203B41FA5}">
                      <a16:colId xmlns:a16="http://schemas.microsoft.com/office/drawing/2014/main" val="1747595729"/>
                    </a:ext>
                  </a:extLst>
                </a:gridCol>
              </a:tblGrid>
              <a:tr h="625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#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Name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Functional role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extLst>
                  <a:ext uri="{0D108BD9-81ED-4DB2-BD59-A6C34878D82A}">
                    <a16:rowId xmlns:a16="http://schemas.microsoft.com/office/drawing/2014/main" val="1716993014"/>
                  </a:ext>
                </a:extLst>
              </a:tr>
              <a:tr h="625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2400" dirty="0"/>
                        <a:t>Li </a:t>
                      </a:r>
                      <a:r>
                        <a:rPr lang="en-GB" altLang="zh-CN" sz="2400" dirty="0" err="1"/>
                        <a:t>Tongjia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Designer</a:t>
                      </a:r>
                      <a:endParaRPr lang="zh-CN" altLang="en-US" sz="2400" dirty="0"/>
                    </a:p>
                  </a:txBody>
                  <a:tcPr marL="91619" marR="91619" marT="45809" marB="45809" anchor="ctr"/>
                </a:tc>
                <a:extLst>
                  <a:ext uri="{0D108BD9-81ED-4DB2-BD59-A6C34878D82A}">
                    <a16:rowId xmlns:a16="http://schemas.microsoft.com/office/drawing/2014/main" val="955706579"/>
                  </a:ext>
                </a:extLst>
              </a:tr>
              <a:tr h="625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2400" dirty="0"/>
                        <a:t>Liu </a:t>
                      </a:r>
                      <a:r>
                        <a:rPr lang="en-GB" altLang="zh-CN" sz="2400" dirty="0" err="1"/>
                        <a:t>Yihua</a:t>
                      </a:r>
                      <a:endParaRPr lang="en-GB" altLang="zh-CN" sz="2400" dirty="0">
                        <a:cs typeface="Tahoma" panose="020B0604030504040204" pitchFamily="34" charset="0"/>
                      </a:endParaRPr>
                    </a:p>
                  </a:txBody>
                  <a:tcPr marL="91619" marR="91619" marT="45809" marB="45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Programmer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extLst>
                  <a:ext uri="{0D108BD9-81ED-4DB2-BD59-A6C34878D82A}">
                    <a16:rowId xmlns:a16="http://schemas.microsoft.com/office/drawing/2014/main" val="305420971"/>
                  </a:ext>
                </a:extLst>
              </a:tr>
              <a:tr h="625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2400" dirty="0"/>
                        <a:t>Shen </a:t>
                      </a:r>
                      <a:r>
                        <a:rPr lang="en-GB" altLang="zh-CN" sz="2400" dirty="0" err="1"/>
                        <a:t>Fengyi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Communicator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extLst>
                  <a:ext uri="{0D108BD9-81ED-4DB2-BD59-A6C34878D82A}">
                    <a16:rowId xmlns:a16="http://schemas.microsoft.com/office/drawing/2014/main" val="2596862878"/>
                  </a:ext>
                </a:extLst>
              </a:tr>
              <a:tr h="625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2400" dirty="0"/>
                        <a:t>Zeng </a:t>
                      </a:r>
                      <a:r>
                        <a:rPr lang="en-GB" altLang="zh-CN" sz="2400" dirty="0" err="1"/>
                        <a:t>Hanxuan</a:t>
                      </a:r>
                      <a:r>
                        <a:rPr lang="en-GB" altLang="zh-CN" sz="2400" dirty="0"/>
                        <a:t>, 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PPT maker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extLst>
                  <a:ext uri="{0D108BD9-81ED-4DB2-BD59-A6C34878D82A}">
                    <a16:rowId xmlns:a16="http://schemas.microsoft.com/office/drawing/2014/main" val="1684159238"/>
                  </a:ext>
                </a:extLst>
              </a:tr>
              <a:tr h="6252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2400" dirty="0"/>
                        <a:t>Zhu </a:t>
                      </a:r>
                      <a:r>
                        <a:rPr lang="en-GB" altLang="zh-CN" sz="2400" dirty="0" err="1"/>
                        <a:t>Jin</a:t>
                      </a:r>
                      <a:r>
                        <a:rPr lang="en-GB" altLang="zh-CN" sz="2400" dirty="0"/>
                        <a:t> 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Project manager</a:t>
                      </a:r>
                      <a:endParaRPr lang="zh-CN" altLang="en-US" sz="2400" dirty="0"/>
                    </a:p>
                  </a:txBody>
                  <a:tcPr marL="91619" marR="91619" marT="45809" marB="45809"/>
                </a:tc>
                <a:extLst>
                  <a:ext uri="{0D108BD9-81ED-4DB2-BD59-A6C34878D82A}">
                    <a16:rowId xmlns:a16="http://schemas.microsoft.com/office/drawing/2014/main" val="2616447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837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2049</Words>
  <Application>Microsoft Office PowerPoint</Application>
  <PresentationFormat>宽屏</PresentationFormat>
  <Paragraphs>182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PT Sans</vt:lpstr>
      <vt:lpstr>PT Sans Caption</vt:lpstr>
      <vt:lpstr>等线</vt:lpstr>
      <vt:lpstr>等线 Light</vt:lpstr>
      <vt:lpstr>微软雅黑</vt:lpstr>
      <vt:lpstr>Algerian</vt:lpstr>
      <vt:lpstr>Arial</vt:lpstr>
      <vt:lpstr>Calibri</vt:lpstr>
      <vt:lpstr>Source Sans Pro Black</vt:lpstr>
      <vt:lpstr>Tahoma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翰轩</dc:creator>
  <cp:lastModifiedBy>刘 翊华</cp:lastModifiedBy>
  <cp:revision>11</cp:revision>
  <dcterms:created xsi:type="dcterms:W3CDTF">2020-02-05T10:19:52Z</dcterms:created>
  <dcterms:modified xsi:type="dcterms:W3CDTF">2020-02-05T12:57:48Z</dcterms:modified>
</cp:coreProperties>
</file>