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8" r:id="rId3"/>
    <p:sldId id="259" r:id="rId4"/>
    <p:sldId id="260" r:id="rId5"/>
    <p:sldId id="261" r:id="rId6"/>
    <p:sldId id="273" r:id="rId7"/>
    <p:sldId id="274" r:id="rId8"/>
    <p:sldId id="263" r:id="rId9"/>
    <p:sldId id="264" r:id="rId10"/>
    <p:sldId id="275" r:id="rId11"/>
    <p:sldId id="276" r:id="rId12"/>
    <p:sldId id="265" r:id="rId13"/>
    <p:sldId id="266" r:id="rId14"/>
    <p:sldId id="271" r:id="rId15"/>
    <p:sldId id="272" r:id="rId16"/>
    <p:sldId id="27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p:scale>
          <a:sx n="140" d="100"/>
          <a:sy n="140" d="100"/>
        </p:scale>
        <p:origin x="14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d0e119fa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d0e119fa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everyone. We are group 11. Our topic is what can we learn about learning and how distributed computing can be applied to faster this study.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d0e119f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7d0e119f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595959"/>
                </a:solidFill>
              </a:rPr>
              <a:t>So what are we trying to solve here?</a:t>
            </a:r>
            <a:endParaRPr sz="900">
              <a:solidFill>
                <a:srgbClr val="595959"/>
              </a:solidFill>
            </a:endParaRPr>
          </a:p>
          <a:p>
            <a:pPr marL="457200" lvl="0" indent="-285750" algn="l" rtl="0">
              <a:lnSpc>
                <a:spcPct val="115000"/>
              </a:lnSpc>
              <a:spcBef>
                <a:spcPts val="1200"/>
              </a:spcBef>
              <a:spcAft>
                <a:spcPts val="0"/>
              </a:spcAft>
              <a:buClr>
                <a:srgbClr val="595959"/>
              </a:buClr>
              <a:buSzPts val="900"/>
              <a:buChar char="●"/>
            </a:pPr>
            <a:r>
              <a:rPr lang="en" sz="900">
                <a:solidFill>
                  <a:srgbClr val="595959"/>
                </a:solidFill>
              </a:rPr>
              <a:t>It’s a knowledge tracing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We want to predict whether the student can answer the next question correctly based on the historic performance of the student</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From a machine learning perspective, it’s a Time series binary classification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Our goal here today is to prepare for these future tasks by doing some analytics</a:t>
            </a:r>
            <a:endParaRPr sz="900">
              <a:solidFill>
                <a:srgbClr val="595959"/>
              </a:solidFill>
            </a:endParaRPr>
          </a:p>
        </p:txBody>
      </p:sp>
    </p:spTree>
    <p:extLst>
      <p:ext uri="{BB962C8B-B14F-4D97-AF65-F5344CB8AC3E}">
        <p14:creationId xmlns:p14="http://schemas.microsoft.com/office/powerpoint/2010/main" val="3681400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d0e119f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7d0e119f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595959"/>
                </a:solidFill>
              </a:rPr>
              <a:t>So what are we trying to solve here?</a:t>
            </a:r>
            <a:endParaRPr sz="900">
              <a:solidFill>
                <a:srgbClr val="595959"/>
              </a:solidFill>
            </a:endParaRPr>
          </a:p>
          <a:p>
            <a:pPr marL="457200" lvl="0" indent="-285750" algn="l" rtl="0">
              <a:lnSpc>
                <a:spcPct val="115000"/>
              </a:lnSpc>
              <a:spcBef>
                <a:spcPts val="1200"/>
              </a:spcBef>
              <a:spcAft>
                <a:spcPts val="0"/>
              </a:spcAft>
              <a:buClr>
                <a:srgbClr val="595959"/>
              </a:buClr>
              <a:buSzPts val="900"/>
              <a:buChar char="●"/>
            </a:pPr>
            <a:r>
              <a:rPr lang="en" sz="900">
                <a:solidFill>
                  <a:srgbClr val="595959"/>
                </a:solidFill>
              </a:rPr>
              <a:t>It’s a knowledge tracing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We want to predict whether the student can answer the next question correctly based on the historic performance of the student</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From a machine learning perspective, it’s a Time series binary classification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Our goal here today is to prepare for these future tasks by doing some analytics</a:t>
            </a:r>
            <a:endParaRPr sz="900">
              <a:solidFill>
                <a:srgbClr val="595959"/>
              </a:solidFill>
            </a:endParaRPr>
          </a:p>
        </p:txBody>
      </p:sp>
    </p:spTree>
    <p:extLst>
      <p:ext uri="{BB962C8B-B14F-4D97-AF65-F5344CB8AC3E}">
        <p14:creationId xmlns:p14="http://schemas.microsoft.com/office/powerpoint/2010/main" val="1661779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b7d0e119fa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b7d0e119fa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present our results according to our analytics goals.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e5d5c910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e5d5c91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question regarding the relationship between average responding time versus the correctness rate, we made a scatter plot.</a:t>
            </a:r>
            <a:endParaRPr/>
          </a:p>
          <a:p>
            <a:pPr marL="0" lvl="0" indent="0" algn="l" rtl="0">
              <a:spcBef>
                <a:spcPts val="0"/>
              </a:spcBef>
              <a:spcAft>
                <a:spcPts val="0"/>
              </a:spcAft>
              <a:buNone/>
            </a:pPr>
            <a:r>
              <a:rPr lang="en"/>
              <a:t>We filtered out some of the data that the were skipped as well as some missing data, and after that the dataset still contains ninety eight million rows.</a:t>
            </a:r>
            <a:endParaRPr/>
          </a:p>
          <a:p>
            <a:pPr marL="0" lvl="0" indent="0" algn="l" rtl="0">
              <a:spcBef>
                <a:spcPts val="0"/>
              </a:spcBef>
              <a:spcAft>
                <a:spcPts val="0"/>
              </a:spcAft>
              <a:buNone/>
            </a:pPr>
            <a:r>
              <a:rPr lang="en"/>
              <a:t>We grouped them by user_id and took the 200,000 data points</a:t>
            </a:r>
            <a:endParaRPr/>
          </a:p>
          <a:p>
            <a:pPr marL="0" lvl="0" indent="0" algn="l" rtl="0">
              <a:spcBef>
                <a:spcPts val="0"/>
              </a:spcBef>
              <a:spcAft>
                <a:spcPts val="0"/>
              </a:spcAft>
              <a:buNone/>
            </a:pPr>
            <a:r>
              <a:rPr lang="en"/>
              <a:t>We found that there is no obvious relationship between the two features, but </a:t>
            </a:r>
            <a:r>
              <a:rPr lang="en" sz="1400">
                <a:solidFill>
                  <a:schemeClr val="dk1"/>
                </a:solidFill>
              </a:rPr>
              <a:t>Higher responding time will tend to get 50% correctness rate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b7d0e119fa_2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b7d0e119fa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we want to share with you some of the take aways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7d0e119fa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7d0e119f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800">
                <a:solidFill>
                  <a:srgbClr val="595959"/>
                </a:solidFill>
              </a:rPr>
              <a:t>Sometimes expensive machines are cost efficient, we need to find a good trade-off between processing time and machine cost/hr.</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After experimenting with the execution time in local with/without Spark. Spark shows its ability to process huge data set at speed. In contrast, Pandas crushes the machine :(  as shown below</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To save more time when loading the data from S3 to MongoDB, we need to use more shards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Try to use better cluster instance for huge dataset, such as r5.xlarge, etc. (Although we don’t have time to compare the exact time reduction for the same code on different instances) It actually does make a significant difference. </a:t>
            </a:r>
            <a:endParaRPr sz="1800">
              <a:solidFill>
                <a:srgbClr val="595959"/>
              </a:solidFill>
            </a:endParaRPr>
          </a:p>
          <a:p>
            <a:pPr marL="0" lvl="0" indent="0" algn="l" rtl="0">
              <a:lnSpc>
                <a:spcPct val="115000"/>
              </a:lnSpc>
              <a:spcBef>
                <a:spcPts val="1200"/>
              </a:spcBef>
              <a:spcAft>
                <a:spcPts val="1200"/>
              </a:spcAft>
              <a:buNone/>
            </a:pPr>
            <a:r>
              <a:rPr lang="en" sz="1800">
                <a:solidFill>
                  <a:srgbClr val="595959"/>
                </a:solidFill>
              </a:rPr>
              <a:t>I will hand it over to Siwei for some additional comparisons(if time allows)</a:t>
            </a:r>
            <a:endParaRPr sz="1800">
              <a:solidFill>
                <a:srgbClr val="59595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7d0e119fa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7d0e119fa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800">
                <a:solidFill>
                  <a:srgbClr val="595959"/>
                </a:solidFill>
              </a:rPr>
              <a:t>Sometimes expensive machines are cost efficient, we need to find a good trade-off between processing time and machine cost/hr.</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After experimenting with the execution time in local with/without Spark. Spark shows its ability to process huge data set at speed. In contrast, Pandas crushes the machine :(  as shown below</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To save more time when loading the data from S3 to MongoDB, we need to use more shards</a:t>
            </a:r>
            <a:endParaRPr sz="1800">
              <a:solidFill>
                <a:srgbClr val="595959"/>
              </a:solidFill>
            </a:endParaRPr>
          </a:p>
          <a:p>
            <a:pPr marL="457200" lvl="0" indent="-342900" algn="l" rtl="0">
              <a:lnSpc>
                <a:spcPct val="115000"/>
              </a:lnSpc>
              <a:spcBef>
                <a:spcPts val="0"/>
              </a:spcBef>
              <a:spcAft>
                <a:spcPts val="0"/>
              </a:spcAft>
              <a:buClr>
                <a:srgbClr val="595959"/>
              </a:buClr>
              <a:buSzPts val="1800"/>
              <a:buChar char="●"/>
            </a:pPr>
            <a:r>
              <a:rPr lang="en" sz="1800">
                <a:solidFill>
                  <a:srgbClr val="595959"/>
                </a:solidFill>
              </a:rPr>
              <a:t>Try to use better cluster instance for huge dataset, such as r5.xlarge, etc. (Although we don’t have time to compare the exact time reduction for the same code on different instances) It actually does make a significant difference. </a:t>
            </a:r>
            <a:endParaRPr sz="1800">
              <a:solidFill>
                <a:srgbClr val="595959"/>
              </a:solidFill>
            </a:endParaRPr>
          </a:p>
          <a:p>
            <a:pPr marL="0" lvl="0" indent="0" algn="l" rtl="0">
              <a:lnSpc>
                <a:spcPct val="115000"/>
              </a:lnSpc>
              <a:spcBef>
                <a:spcPts val="1200"/>
              </a:spcBef>
              <a:spcAft>
                <a:spcPts val="1200"/>
              </a:spcAft>
              <a:buNone/>
            </a:pPr>
            <a:r>
              <a:rPr lang="en" sz="1800">
                <a:solidFill>
                  <a:srgbClr val="595959"/>
                </a:solidFill>
              </a:rPr>
              <a:t>I will hand it over to Siwei for some additional comparisons(if time allows)</a:t>
            </a:r>
            <a:endParaRPr sz="1800">
              <a:solidFill>
                <a:srgbClr val="595959"/>
              </a:solidFill>
            </a:endParaRPr>
          </a:p>
        </p:txBody>
      </p:sp>
    </p:spTree>
    <p:extLst>
      <p:ext uri="{BB962C8B-B14F-4D97-AF65-F5344CB8AC3E}">
        <p14:creationId xmlns:p14="http://schemas.microsoft.com/office/powerpoint/2010/main" val="157381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7d0e119fa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b7d0e119fa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outline of today’s presentation starts with some introduction to the problem and data then moving on to the data pipeline design. Lastly we present some results and takeaways.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7d0e119fa_2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7d0e119fa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e5d5c91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e5d5c91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dataset is actually taken from a recent kaggle competition hosted by RIID Lab. According to the dataset description, this dataset is taken from an education app for students to do exercises. The dataset itself is !!extremely large!!!, it consisted of 10 columns and 100 million rows and total size is (26.3GB) over 20 gigabytes. We picked this full dataset without subsetting to gain experience handling industry-level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d0e119f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7d0e119f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595959"/>
                </a:solidFill>
              </a:rPr>
              <a:t>So what are we trying to solve here?</a:t>
            </a:r>
            <a:endParaRPr sz="900">
              <a:solidFill>
                <a:srgbClr val="595959"/>
              </a:solidFill>
            </a:endParaRPr>
          </a:p>
          <a:p>
            <a:pPr marL="457200" lvl="0" indent="-285750" algn="l" rtl="0">
              <a:lnSpc>
                <a:spcPct val="115000"/>
              </a:lnSpc>
              <a:spcBef>
                <a:spcPts val="1200"/>
              </a:spcBef>
              <a:spcAft>
                <a:spcPts val="0"/>
              </a:spcAft>
              <a:buClr>
                <a:srgbClr val="595959"/>
              </a:buClr>
              <a:buSzPts val="900"/>
              <a:buChar char="●"/>
            </a:pPr>
            <a:r>
              <a:rPr lang="en" sz="900">
                <a:solidFill>
                  <a:srgbClr val="595959"/>
                </a:solidFill>
              </a:rPr>
              <a:t>It’s a knowledge tracing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We want to predict whether the student can answer the next question correctly based on the historic performance of the student</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From a machine learning perspective, it’s a Time series binary classification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Our goal here today is to prepare for these future tasks by doing some analytics</a:t>
            </a:r>
            <a:endParaRPr sz="900">
              <a:solidFill>
                <a:srgbClr val="595959"/>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d0e119f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7d0e119f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595959"/>
                </a:solidFill>
              </a:rPr>
              <a:t>So what are we trying to solve here?</a:t>
            </a:r>
            <a:endParaRPr sz="900">
              <a:solidFill>
                <a:srgbClr val="595959"/>
              </a:solidFill>
            </a:endParaRPr>
          </a:p>
          <a:p>
            <a:pPr marL="457200" lvl="0" indent="-285750" algn="l" rtl="0">
              <a:lnSpc>
                <a:spcPct val="115000"/>
              </a:lnSpc>
              <a:spcBef>
                <a:spcPts val="1200"/>
              </a:spcBef>
              <a:spcAft>
                <a:spcPts val="0"/>
              </a:spcAft>
              <a:buClr>
                <a:srgbClr val="595959"/>
              </a:buClr>
              <a:buSzPts val="900"/>
              <a:buChar char="●"/>
            </a:pPr>
            <a:r>
              <a:rPr lang="en" sz="900">
                <a:solidFill>
                  <a:srgbClr val="595959"/>
                </a:solidFill>
              </a:rPr>
              <a:t>It’s a knowledge tracing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We want to predict whether the student can answer the next question correctly based on the historic performance of the student</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From a machine learning perspective, it’s a Time series binary classification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Our goal here today is to prepare for these future tasks by doing some analytics</a:t>
            </a:r>
            <a:endParaRPr sz="900">
              <a:solidFill>
                <a:srgbClr val="595959"/>
              </a:solidFill>
            </a:endParaRPr>
          </a:p>
        </p:txBody>
      </p:sp>
    </p:spTree>
    <p:extLst>
      <p:ext uri="{BB962C8B-B14F-4D97-AF65-F5344CB8AC3E}">
        <p14:creationId xmlns:p14="http://schemas.microsoft.com/office/powerpoint/2010/main" val="411526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7d0e119fa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7d0e119f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595959"/>
                </a:solidFill>
              </a:rPr>
              <a:t>So what are we trying to solve here?</a:t>
            </a:r>
            <a:endParaRPr sz="900">
              <a:solidFill>
                <a:srgbClr val="595959"/>
              </a:solidFill>
            </a:endParaRPr>
          </a:p>
          <a:p>
            <a:pPr marL="457200" lvl="0" indent="-285750" algn="l" rtl="0">
              <a:lnSpc>
                <a:spcPct val="115000"/>
              </a:lnSpc>
              <a:spcBef>
                <a:spcPts val="1200"/>
              </a:spcBef>
              <a:spcAft>
                <a:spcPts val="0"/>
              </a:spcAft>
              <a:buClr>
                <a:srgbClr val="595959"/>
              </a:buClr>
              <a:buSzPts val="900"/>
              <a:buChar char="●"/>
            </a:pPr>
            <a:r>
              <a:rPr lang="en" sz="900">
                <a:solidFill>
                  <a:srgbClr val="595959"/>
                </a:solidFill>
              </a:rPr>
              <a:t>It’s a knowledge tracing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We want to predict whether the student can answer the next question correctly based on the historic performance of the student</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From a machine learning perspective, it’s a Time series binary classification problem</a:t>
            </a:r>
            <a:endParaRPr sz="900">
              <a:solidFill>
                <a:srgbClr val="595959"/>
              </a:solidFill>
            </a:endParaRPr>
          </a:p>
          <a:p>
            <a:pPr marL="457200" lvl="0" indent="-285750" algn="l" rtl="0">
              <a:lnSpc>
                <a:spcPct val="115000"/>
              </a:lnSpc>
              <a:spcBef>
                <a:spcPts val="0"/>
              </a:spcBef>
              <a:spcAft>
                <a:spcPts val="0"/>
              </a:spcAft>
              <a:buClr>
                <a:srgbClr val="595959"/>
              </a:buClr>
              <a:buSzPts val="900"/>
              <a:buChar char="●"/>
            </a:pPr>
            <a:r>
              <a:rPr lang="en" sz="900">
                <a:solidFill>
                  <a:srgbClr val="595959"/>
                </a:solidFill>
              </a:rPr>
              <a:t>Our goal here today is to prepare for these future tasks by doing some analytics</a:t>
            </a:r>
            <a:endParaRPr sz="900">
              <a:solidFill>
                <a:srgbClr val="595959"/>
              </a:solidFill>
            </a:endParaRPr>
          </a:p>
        </p:txBody>
      </p:sp>
    </p:spTree>
    <p:extLst>
      <p:ext uri="{BB962C8B-B14F-4D97-AF65-F5344CB8AC3E}">
        <p14:creationId xmlns:p14="http://schemas.microsoft.com/office/powerpoint/2010/main" val="41962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7d0e119fa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7d0e119fa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now move on to the data pipeline design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e5d5c910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e5d5c91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first download the data in csv format from kaggle then we used bash to convert csv to json. Next we upload the json to S3 and used MongoDB M30 for sharing; the process took about a whole day. Next we sharded data into the EMR cluster; we tried three different kinds of clusters and compared the performance. Last but not least, we performed some pyspark operations to improve processing efficiency and eventually made some visualization and eda.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828800" y="0"/>
            <a:ext cx="7324725" cy="3205175"/>
          </a:xfrm>
          <a:prstGeom prst="rect">
            <a:avLst/>
          </a:prstGeom>
          <a:noFill/>
          <a:ln>
            <a:noFill/>
          </a:ln>
        </p:spPr>
      </p:pic>
      <p:pic>
        <p:nvPicPr>
          <p:cNvPr id="55" name="Google Shape;55;p13"/>
          <p:cNvPicPr preferRelativeResize="0"/>
          <p:nvPr/>
        </p:nvPicPr>
        <p:blipFill>
          <a:blip r:embed="rId4">
            <a:alphaModFix/>
          </a:blip>
          <a:stretch>
            <a:fillRect/>
          </a:stretch>
        </p:blipFill>
        <p:spPr>
          <a:xfrm>
            <a:off x="-1095375" y="-42862"/>
            <a:ext cx="2800350" cy="3248025"/>
          </a:xfrm>
          <a:prstGeom prst="rect">
            <a:avLst/>
          </a:prstGeom>
          <a:noFill/>
          <a:ln>
            <a:noFill/>
          </a:ln>
        </p:spPr>
      </p:pic>
      <p:pic>
        <p:nvPicPr>
          <p:cNvPr id="56" name="Google Shape;56;p13"/>
          <p:cNvPicPr preferRelativeResize="0"/>
          <p:nvPr/>
        </p:nvPicPr>
        <p:blipFill>
          <a:blip r:embed="rId5">
            <a:alphaModFix/>
          </a:blip>
          <a:stretch>
            <a:fillRect/>
          </a:stretch>
        </p:blipFill>
        <p:spPr>
          <a:xfrm>
            <a:off x="-1095375" y="3303625"/>
            <a:ext cx="2800350" cy="3037028"/>
          </a:xfrm>
          <a:prstGeom prst="rect">
            <a:avLst/>
          </a:prstGeom>
          <a:noFill/>
          <a:ln>
            <a:noFill/>
          </a:ln>
        </p:spPr>
      </p:pic>
      <p:sp>
        <p:nvSpPr>
          <p:cNvPr id="57" name="Google Shape;57;p13"/>
          <p:cNvSpPr txBox="1"/>
          <p:nvPr/>
        </p:nvSpPr>
        <p:spPr>
          <a:xfrm>
            <a:off x="2104175" y="753025"/>
            <a:ext cx="67458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dirty="0"/>
              <a:t>Fraud Detection With Unknown Features</a:t>
            </a:r>
            <a:endParaRPr sz="3600" b="1" dirty="0"/>
          </a:p>
        </p:txBody>
      </p:sp>
      <p:sp>
        <p:nvSpPr>
          <p:cNvPr id="58" name="Google Shape;58;p13"/>
          <p:cNvSpPr txBox="1"/>
          <p:nvPr/>
        </p:nvSpPr>
        <p:spPr>
          <a:xfrm>
            <a:off x="2099125" y="2323238"/>
            <a:ext cx="5611200" cy="391359"/>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Clr>
                <a:schemeClr val="dk1"/>
              </a:buClr>
              <a:buSzPts val="935"/>
              <a:buFont typeface="Arial"/>
              <a:buNone/>
            </a:pPr>
            <a:r>
              <a:rPr lang="en" sz="1679" dirty="0">
                <a:solidFill>
                  <a:schemeClr val="lt1"/>
                </a:solidFill>
              </a:rPr>
              <a:t>Yi Huang</a:t>
            </a:r>
            <a:endParaRPr sz="3600" dirty="0">
              <a:solidFill>
                <a:schemeClr val="lt1"/>
              </a:solidFill>
            </a:endParaRPr>
          </a:p>
        </p:txBody>
      </p:sp>
      <p:pic>
        <p:nvPicPr>
          <p:cNvPr id="59" name="Google Shape;59;p13"/>
          <p:cNvPicPr preferRelativeResize="0"/>
          <p:nvPr/>
        </p:nvPicPr>
        <p:blipFill>
          <a:blip r:embed="rId6">
            <a:alphaModFix/>
          </a:blip>
          <a:stretch>
            <a:fillRect/>
          </a:stretch>
        </p:blipFill>
        <p:spPr>
          <a:xfrm>
            <a:off x="1828800" y="3325875"/>
            <a:ext cx="7324725" cy="3813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10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1000"/>
                                        <p:tgtEl>
                                          <p:spTgt spid="55"/>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43" name="Google Shape;143;p18"/>
          <p:cNvSpPr txBox="1"/>
          <p:nvPr/>
        </p:nvSpPr>
        <p:spPr>
          <a:xfrm>
            <a:off x="349325" y="1130375"/>
            <a:ext cx="3000000" cy="644057"/>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 sz="2090" b="1" dirty="0">
                <a:solidFill>
                  <a:schemeClr val="dk2"/>
                </a:solidFill>
              </a:rPr>
              <a:t>Log Transformation</a:t>
            </a:r>
          </a:p>
        </p:txBody>
      </p:sp>
      <p:cxnSp>
        <p:nvCxnSpPr>
          <p:cNvPr id="144" name="Google Shape;144;p18"/>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145" name="Google Shape;145;p18"/>
          <p:cNvPicPr preferRelativeResize="0"/>
          <p:nvPr/>
        </p:nvPicPr>
        <p:blipFill>
          <a:blip r:embed="rId3">
            <a:alphaModFix/>
          </a:blip>
          <a:stretch>
            <a:fillRect/>
          </a:stretch>
        </p:blipFill>
        <p:spPr>
          <a:xfrm>
            <a:off x="7875450" y="215752"/>
            <a:ext cx="698775" cy="698775"/>
          </a:xfrm>
          <a:prstGeom prst="rect">
            <a:avLst/>
          </a:prstGeom>
          <a:noFill/>
          <a:ln>
            <a:noFill/>
          </a:ln>
        </p:spPr>
      </p:pic>
      <p:sp>
        <p:nvSpPr>
          <p:cNvPr id="146" name="Google Shape;146;p18"/>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6</a:t>
            </a:r>
            <a:endParaRPr dirty="0"/>
          </a:p>
        </p:txBody>
      </p:sp>
      <p:sp>
        <p:nvSpPr>
          <p:cNvPr id="25" name="Google Shape;229;p23">
            <a:extLst>
              <a:ext uri="{FF2B5EF4-FFF2-40B4-BE49-F238E27FC236}">
                <a16:creationId xmlns:a16="http://schemas.microsoft.com/office/drawing/2014/main" id="{AC24233C-5F66-6748-9547-F9C854DB96C1}"/>
              </a:ext>
            </a:extLst>
          </p:cNvPr>
          <p:cNvSpPr txBox="1"/>
          <p:nvPr/>
        </p:nvSpPr>
        <p:spPr>
          <a:xfrm>
            <a:off x="578705" y="2182797"/>
            <a:ext cx="2221188" cy="1908184"/>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chemeClr val="dk1"/>
              </a:buClr>
              <a:buSzPts val="1400"/>
              <a:buChar char="●"/>
            </a:pPr>
            <a:r>
              <a:rPr lang="en" dirty="0">
                <a:solidFill>
                  <a:schemeClr val="tx1"/>
                </a:solidFill>
              </a:rPr>
              <a:t>Apply log transform with all features</a:t>
            </a:r>
          </a:p>
          <a:p>
            <a:pPr marL="457200" lvl="0" indent="-317500" algn="l" rtl="0">
              <a:lnSpc>
                <a:spcPct val="100000"/>
              </a:lnSpc>
              <a:spcBef>
                <a:spcPts val="0"/>
              </a:spcBef>
              <a:spcAft>
                <a:spcPts val="0"/>
              </a:spcAft>
              <a:buClr>
                <a:schemeClr val="dk1"/>
              </a:buClr>
              <a:buSzPts val="1400"/>
              <a:buChar char="●"/>
            </a:pPr>
            <a:r>
              <a:rPr lang="en-US" dirty="0">
                <a:solidFill>
                  <a:schemeClr val="tx1"/>
                </a:solidFill>
              </a:rPr>
              <a:t>Correlations increased columns are selected to perform column transformation in the pipeline</a:t>
            </a:r>
            <a:endParaRPr dirty="0">
              <a:solidFill>
                <a:schemeClr val="tx1"/>
              </a:solidFill>
            </a:endParaRPr>
          </a:p>
        </p:txBody>
      </p:sp>
      <p:pic>
        <p:nvPicPr>
          <p:cNvPr id="6" name="Picture 5" descr="A picture containing table&#10;&#10;Description automatically generated">
            <a:extLst>
              <a:ext uri="{FF2B5EF4-FFF2-40B4-BE49-F238E27FC236}">
                <a16:creationId xmlns:a16="http://schemas.microsoft.com/office/drawing/2014/main" id="{DE1E7E64-E340-F44E-A334-6FCC26A68FA7}"/>
              </a:ext>
            </a:extLst>
          </p:cNvPr>
          <p:cNvPicPr>
            <a:picLocks noChangeAspect="1"/>
          </p:cNvPicPr>
          <p:nvPr/>
        </p:nvPicPr>
        <p:blipFill>
          <a:blip r:embed="rId4"/>
          <a:stretch>
            <a:fillRect/>
          </a:stretch>
        </p:blipFill>
        <p:spPr>
          <a:xfrm>
            <a:off x="3056333" y="1130375"/>
            <a:ext cx="2565617" cy="4013029"/>
          </a:xfrm>
          <a:prstGeom prst="rect">
            <a:avLst/>
          </a:prstGeom>
        </p:spPr>
      </p:pic>
      <p:pic>
        <p:nvPicPr>
          <p:cNvPr id="3" name="Picture 2" descr="Table&#10;&#10;Description automatically generated">
            <a:extLst>
              <a:ext uri="{FF2B5EF4-FFF2-40B4-BE49-F238E27FC236}">
                <a16:creationId xmlns:a16="http://schemas.microsoft.com/office/drawing/2014/main" id="{14A717E2-51DB-C140-8568-7DBEA326B84C}"/>
              </a:ext>
            </a:extLst>
          </p:cNvPr>
          <p:cNvPicPr>
            <a:picLocks noChangeAspect="1"/>
          </p:cNvPicPr>
          <p:nvPr/>
        </p:nvPicPr>
        <p:blipFill>
          <a:blip r:embed="rId5"/>
          <a:stretch>
            <a:fillRect/>
          </a:stretch>
        </p:blipFill>
        <p:spPr>
          <a:xfrm>
            <a:off x="6083394" y="1130374"/>
            <a:ext cx="2393063" cy="4013125"/>
          </a:xfrm>
          <a:prstGeom prst="rect">
            <a:avLst/>
          </a:prstGeom>
        </p:spPr>
      </p:pic>
      <p:cxnSp>
        <p:nvCxnSpPr>
          <p:cNvPr id="5" name="Straight Arrow Connector 4">
            <a:extLst>
              <a:ext uri="{FF2B5EF4-FFF2-40B4-BE49-F238E27FC236}">
                <a16:creationId xmlns:a16="http://schemas.microsoft.com/office/drawing/2014/main" id="{A59FA55A-9710-DD4F-9E08-38F2991ED9C8}"/>
              </a:ext>
            </a:extLst>
          </p:cNvPr>
          <p:cNvCxnSpPr>
            <a:stCxn id="6" idx="3"/>
            <a:endCxn id="3" idx="1"/>
          </p:cNvCxnSpPr>
          <p:nvPr/>
        </p:nvCxnSpPr>
        <p:spPr>
          <a:xfrm>
            <a:off x="5621950" y="3136890"/>
            <a:ext cx="461444" cy="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F1EEB23-36E8-484B-8D32-7534916E10F4}"/>
              </a:ext>
            </a:extLst>
          </p:cNvPr>
          <p:cNvSpPr txBox="1"/>
          <p:nvPr/>
        </p:nvSpPr>
        <p:spPr>
          <a:xfrm>
            <a:off x="5541648" y="2708910"/>
            <a:ext cx="671979" cy="369332"/>
          </a:xfrm>
          <a:prstGeom prst="rect">
            <a:avLst/>
          </a:prstGeom>
          <a:noFill/>
        </p:spPr>
        <p:txBody>
          <a:bodyPr wrap="none" rtlCol="0">
            <a:spAutoFit/>
          </a:bodyPr>
          <a:lstStyle/>
          <a:p>
            <a:r>
              <a:rPr lang="en-CN" sz="900" dirty="0"/>
              <a:t>Log</a:t>
            </a:r>
          </a:p>
          <a:p>
            <a:r>
              <a:rPr lang="en-CN" sz="900" dirty="0"/>
              <a:t>transform</a:t>
            </a:r>
          </a:p>
        </p:txBody>
      </p:sp>
      <p:sp>
        <p:nvSpPr>
          <p:cNvPr id="8" name="Rectangle 7">
            <a:extLst>
              <a:ext uri="{FF2B5EF4-FFF2-40B4-BE49-F238E27FC236}">
                <a16:creationId xmlns:a16="http://schemas.microsoft.com/office/drawing/2014/main" id="{B6AF2800-F474-CC45-9578-FA0EF0B20289}"/>
              </a:ext>
            </a:extLst>
          </p:cNvPr>
          <p:cNvSpPr/>
          <p:nvPr/>
        </p:nvSpPr>
        <p:spPr>
          <a:xfrm>
            <a:off x="6213627" y="1621971"/>
            <a:ext cx="1918002" cy="277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Rectangle 14">
            <a:extLst>
              <a:ext uri="{FF2B5EF4-FFF2-40B4-BE49-F238E27FC236}">
                <a16:creationId xmlns:a16="http://schemas.microsoft.com/office/drawing/2014/main" id="{B88A4454-AFF9-9D49-8903-6391FB379B72}"/>
              </a:ext>
            </a:extLst>
          </p:cNvPr>
          <p:cNvSpPr/>
          <p:nvPr/>
        </p:nvSpPr>
        <p:spPr>
          <a:xfrm>
            <a:off x="6189263" y="2754783"/>
            <a:ext cx="1918002" cy="14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B7914D27-EAAD-D241-957E-612F37CF24DC}"/>
              </a:ext>
            </a:extLst>
          </p:cNvPr>
          <p:cNvSpPr/>
          <p:nvPr/>
        </p:nvSpPr>
        <p:spPr>
          <a:xfrm>
            <a:off x="6189263" y="2509445"/>
            <a:ext cx="1918002" cy="14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Rectangle 16">
            <a:extLst>
              <a:ext uri="{FF2B5EF4-FFF2-40B4-BE49-F238E27FC236}">
                <a16:creationId xmlns:a16="http://schemas.microsoft.com/office/drawing/2014/main" id="{B88A4454-AFF9-9D49-8903-6391FB379B72}"/>
              </a:ext>
            </a:extLst>
          </p:cNvPr>
          <p:cNvSpPr/>
          <p:nvPr/>
        </p:nvSpPr>
        <p:spPr>
          <a:xfrm>
            <a:off x="6189263" y="3899597"/>
            <a:ext cx="1918002" cy="14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CN"/>
          </a:p>
        </p:txBody>
      </p:sp>
      <p:sp>
        <p:nvSpPr>
          <p:cNvPr id="18" name="Rectangle 17">
            <a:extLst>
              <a:ext uri="{FF2B5EF4-FFF2-40B4-BE49-F238E27FC236}">
                <a16:creationId xmlns:a16="http://schemas.microsoft.com/office/drawing/2014/main" id="{D278E3C2-A773-8141-A383-4A8385A03E7A}"/>
              </a:ext>
            </a:extLst>
          </p:cNvPr>
          <p:cNvSpPr/>
          <p:nvPr/>
        </p:nvSpPr>
        <p:spPr>
          <a:xfrm>
            <a:off x="6189263" y="3131396"/>
            <a:ext cx="1918002" cy="14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CN"/>
          </a:p>
        </p:txBody>
      </p:sp>
      <p:sp>
        <p:nvSpPr>
          <p:cNvPr id="20" name="Rectangle 19">
            <a:extLst>
              <a:ext uri="{FF2B5EF4-FFF2-40B4-BE49-F238E27FC236}">
                <a16:creationId xmlns:a16="http://schemas.microsoft.com/office/drawing/2014/main" id="{B88A4454-AFF9-9D49-8903-6391FB379B72}"/>
              </a:ext>
            </a:extLst>
          </p:cNvPr>
          <p:cNvSpPr/>
          <p:nvPr/>
        </p:nvSpPr>
        <p:spPr>
          <a:xfrm>
            <a:off x="6189263" y="4639086"/>
            <a:ext cx="1918002" cy="140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CN"/>
          </a:p>
        </p:txBody>
      </p:sp>
      <p:sp>
        <p:nvSpPr>
          <p:cNvPr id="23" name="Google Shape;187;p21">
            <a:extLst>
              <a:ext uri="{FF2B5EF4-FFF2-40B4-BE49-F238E27FC236}">
                <a16:creationId xmlns:a16="http://schemas.microsoft.com/office/drawing/2014/main" id="{CEEF29A0-393E-CB43-9B81-4BD2E9B35EB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Process &amp; Model Pipeline</a:t>
            </a:r>
            <a:endParaRPr b="1" dirty="0"/>
          </a:p>
        </p:txBody>
      </p:sp>
    </p:spTree>
    <p:extLst>
      <p:ext uri="{BB962C8B-B14F-4D97-AF65-F5344CB8AC3E}">
        <p14:creationId xmlns:p14="http://schemas.microsoft.com/office/powerpoint/2010/main" val="224487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43" name="Google Shape;143;p18"/>
          <p:cNvSpPr txBox="1"/>
          <p:nvPr/>
        </p:nvSpPr>
        <p:spPr>
          <a:xfrm>
            <a:off x="349325" y="1130375"/>
            <a:ext cx="3000000" cy="949589"/>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 sz="2090" b="1" dirty="0">
                <a:solidFill>
                  <a:schemeClr val="dk2"/>
                </a:solidFill>
              </a:rPr>
              <a:t>Randomized  Search CV model results</a:t>
            </a:r>
          </a:p>
        </p:txBody>
      </p:sp>
      <p:cxnSp>
        <p:nvCxnSpPr>
          <p:cNvPr id="144" name="Google Shape;144;p18"/>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145" name="Google Shape;145;p18"/>
          <p:cNvPicPr preferRelativeResize="0"/>
          <p:nvPr/>
        </p:nvPicPr>
        <p:blipFill>
          <a:blip r:embed="rId3">
            <a:alphaModFix/>
          </a:blip>
          <a:stretch>
            <a:fillRect/>
          </a:stretch>
        </p:blipFill>
        <p:spPr>
          <a:xfrm>
            <a:off x="7875450" y="215752"/>
            <a:ext cx="698775" cy="698775"/>
          </a:xfrm>
          <a:prstGeom prst="rect">
            <a:avLst/>
          </a:prstGeom>
          <a:noFill/>
          <a:ln>
            <a:noFill/>
          </a:ln>
        </p:spPr>
      </p:pic>
      <p:sp>
        <p:nvSpPr>
          <p:cNvPr id="146" name="Google Shape;146;p18"/>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7</a:t>
            </a:r>
            <a:endParaRPr dirty="0"/>
          </a:p>
        </p:txBody>
      </p:sp>
      <p:sp>
        <p:nvSpPr>
          <p:cNvPr id="25" name="Google Shape;229;p23">
            <a:extLst>
              <a:ext uri="{FF2B5EF4-FFF2-40B4-BE49-F238E27FC236}">
                <a16:creationId xmlns:a16="http://schemas.microsoft.com/office/drawing/2014/main" id="{AC24233C-5F66-6748-9547-F9C854DB96C1}"/>
              </a:ext>
            </a:extLst>
          </p:cNvPr>
          <p:cNvSpPr txBox="1"/>
          <p:nvPr/>
        </p:nvSpPr>
        <p:spPr>
          <a:xfrm>
            <a:off x="816449" y="1921592"/>
            <a:ext cx="1122079" cy="400079"/>
          </a:xfrm>
          <a:prstGeom prst="rect">
            <a:avLst/>
          </a:prstGeom>
          <a:noFill/>
          <a:ln>
            <a:noFill/>
          </a:ln>
        </p:spPr>
        <p:txBody>
          <a:bodyPr spcFirstLastPara="1" wrap="square" lIns="91425" tIns="91425" rIns="91425" bIns="91425" anchor="t" anchorCtr="0">
            <a:spAutoFit/>
          </a:bodyPr>
          <a:lstStyle/>
          <a:p>
            <a:pPr marL="139700" lvl="0" algn="l" rtl="0">
              <a:lnSpc>
                <a:spcPct val="100000"/>
              </a:lnSpc>
              <a:spcBef>
                <a:spcPts val="0"/>
              </a:spcBef>
              <a:spcAft>
                <a:spcPts val="0"/>
              </a:spcAft>
              <a:buClr>
                <a:schemeClr val="dk1"/>
              </a:buClr>
              <a:buSzPts val="1400"/>
            </a:pPr>
            <a:r>
              <a:rPr lang="en-US" b="1" dirty="0">
                <a:solidFill>
                  <a:schemeClr val="tx1"/>
                </a:solidFill>
              </a:rPr>
              <a:t>Model 1</a:t>
            </a:r>
            <a:endParaRPr b="1" dirty="0">
              <a:solidFill>
                <a:schemeClr val="tx1"/>
              </a:solidFill>
            </a:endParaRPr>
          </a:p>
        </p:txBody>
      </p:sp>
      <p:sp>
        <p:nvSpPr>
          <p:cNvPr id="21" name="Google Shape;187;p21">
            <a:extLst>
              <a:ext uri="{FF2B5EF4-FFF2-40B4-BE49-F238E27FC236}">
                <a16:creationId xmlns:a16="http://schemas.microsoft.com/office/drawing/2014/main" id="{BE7BF343-9C23-1A41-9993-B23E39A72BC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Process &amp; Model Pipeline</a:t>
            </a:r>
            <a:endParaRPr b="1" dirty="0"/>
          </a:p>
        </p:txBody>
      </p:sp>
      <p:pic>
        <p:nvPicPr>
          <p:cNvPr id="10" name="Picture 9">
            <a:extLst>
              <a:ext uri="{FF2B5EF4-FFF2-40B4-BE49-F238E27FC236}">
                <a16:creationId xmlns:a16="http://schemas.microsoft.com/office/drawing/2014/main" id="{14934D37-1D86-6045-B83D-0BA42A671EA1}"/>
              </a:ext>
            </a:extLst>
          </p:cNvPr>
          <p:cNvPicPr>
            <a:picLocks noChangeAspect="1"/>
          </p:cNvPicPr>
          <p:nvPr/>
        </p:nvPicPr>
        <p:blipFill>
          <a:blip r:embed="rId4"/>
          <a:stretch>
            <a:fillRect/>
          </a:stretch>
        </p:blipFill>
        <p:spPr>
          <a:xfrm>
            <a:off x="1025981" y="2392335"/>
            <a:ext cx="8229600" cy="920912"/>
          </a:xfrm>
          <a:prstGeom prst="rect">
            <a:avLst/>
          </a:prstGeom>
        </p:spPr>
      </p:pic>
      <p:pic>
        <p:nvPicPr>
          <p:cNvPr id="12" name="Picture 11" descr="Text, letter&#10;&#10;Description automatically generated">
            <a:extLst>
              <a:ext uri="{FF2B5EF4-FFF2-40B4-BE49-F238E27FC236}">
                <a16:creationId xmlns:a16="http://schemas.microsoft.com/office/drawing/2014/main" id="{9C346BA9-2C6E-EA49-B1FB-7CA180364E0D}"/>
              </a:ext>
            </a:extLst>
          </p:cNvPr>
          <p:cNvPicPr>
            <a:picLocks noChangeAspect="1"/>
          </p:cNvPicPr>
          <p:nvPr/>
        </p:nvPicPr>
        <p:blipFill>
          <a:blip r:embed="rId5"/>
          <a:stretch>
            <a:fillRect/>
          </a:stretch>
        </p:blipFill>
        <p:spPr>
          <a:xfrm>
            <a:off x="1025981" y="3625618"/>
            <a:ext cx="7114836" cy="1311193"/>
          </a:xfrm>
          <a:prstGeom prst="rect">
            <a:avLst/>
          </a:prstGeom>
        </p:spPr>
      </p:pic>
      <p:sp>
        <p:nvSpPr>
          <p:cNvPr id="26" name="Google Shape;229;p23">
            <a:extLst>
              <a:ext uri="{FF2B5EF4-FFF2-40B4-BE49-F238E27FC236}">
                <a16:creationId xmlns:a16="http://schemas.microsoft.com/office/drawing/2014/main" id="{942B0F06-5336-364E-9CF4-DDA153371DF4}"/>
              </a:ext>
            </a:extLst>
          </p:cNvPr>
          <p:cNvSpPr txBox="1"/>
          <p:nvPr/>
        </p:nvSpPr>
        <p:spPr>
          <a:xfrm>
            <a:off x="816449" y="3301101"/>
            <a:ext cx="1122079" cy="400079"/>
          </a:xfrm>
          <a:prstGeom prst="rect">
            <a:avLst/>
          </a:prstGeom>
          <a:noFill/>
          <a:ln>
            <a:noFill/>
          </a:ln>
        </p:spPr>
        <p:txBody>
          <a:bodyPr spcFirstLastPara="1" wrap="square" lIns="91425" tIns="91425" rIns="91425" bIns="91425" anchor="t" anchorCtr="0">
            <a:spAutoFit/>
          </a:bodyPr>
          <a:lstStyle/>
          <a:p>
            <a:pPr marL="139700" lvl="0" algn="l" rtl="0">
              <a:lnSpc>
                <a:spcPct val="100000"/>
              </a:lnSpc>
              <a:spcBef>
                <a:spcPts val="0"/>
              </a:spcBef>
              <a:spcAft>
                <a:spcPts val="0"/>
              </a:spcAft>
              <a:buClr>
                <a:schemeClr val="dk1"/>
              </a:buClr>
              <a:buSzPts val="1400"/>
            </a:pPr>
            <a:r>
              <a:rPr lang="en-US" b="1" dirty="0">
                <a:solidFill>
                  <a:schemeClr val="tx1"/>
                </a:solidFill>
              </a:rPr>
              <a:t>Model 2</a:t>
            </a:r>
            <a:endParaRPr b="1" dirty="0">
              <a:solidFill>
                <a:schemeClr val="tx1"/>
              </a:solidFill>
            </a:endParaRPr>
          </a:p>
        </p:txBody>
      </p:sp>
    </p:spTree>
    <p:extLst>
      <p:ext uri="{BB962C8B-B14F-4D97-AF65-F5344CB8AC3E}">
        <p14:creationId xmlns:p14="http://schemas.microsoft.com/office/powerpoint/2010/main" val="385080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p:nvPr/>
        </p:nvSpPr>
        <p:spPr>
          <a:xfrm>
            <a:off x="-55150" y="-36750"/>
            <a:ext cx="9199200" cy="5180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txBox="1"/>
          <p:nvPr/>
        </p:nvSpPr>
        <p:spPr>
          <a:xfrm>
            <a:off x="441125" y="2201750"/>
            <a:ext cx="3997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latin typeface="Verdana"/>
                <a:ea typeface="Verdana"/>
                <a:cs typeface="Verdana"/>
                <a:sym typeface="Verdana"/>
              </a:rPr>
              <a:t>Results</a:t>
            </a:r>
            <a:endParaRPr sz="3200" b="1" dirty="0">
              <a:latin typeface="Verdana"/>
              <a:ea typeface="Verdana"/>
              <a:cs typeface="Verdana"/>
              <a:sym typeface="Verdana"/>
            </a:endParaRPr>
          </a:p>
        </p:txBody>
      </p:sp>
      <p:sp>
        <p:nvSpPr>
          <p:cNvPr id="220" name="Google Shape;220;p22"/>
          <p:cNvSpPr txBox="1"/>
          <p:nvPr/>
        </p:nvSpPr>
        <p:spPr>
          <a:xfrm>
            <a:off x="7719550" y="257300"/>
            <a:ext cx="9099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100" b="1"/>
              <a:t>3</a:t>
            </a:r>
            <a:endParaRPr sz="61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Results</a:t>
            </a:r>
            <a:endParaRPr b="1"/>
          </a:p>
        </p:txBody>
      </p:sp>
      <p:cxnSp>
        <p:nvCxnSpPr>
          <p:cNvPr id="226" name="Google Shape;226;p23"/>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227" name="Google Shape;227;p23"/>
          <p:cNvPicPr preferRelativeResize="0"/>
          <p:nvPr/>
        </p:nvPicPr>
        <p:blipFill>
          <a:blip r:embed="rId3">
            <a:alphaModFix/>
          </a:blip>
          <a:stretch>
            <a:fillRect/>
          </a:stretch>
        </p:blipFill>
        <p:spPr>
          <a:xfrm>
            <a:off x="7875450" y="215752"/>
            <a:ext cx="698775" cy="698775"/>
          </a:xfrm>
          <a:prstGeom prst="rect">
            <a:avLst/>
          </a:prstGeom>
          <a:noFill/>
          <a:ln>
            <a:noFill/>
          </a:ln>
        </p:spPr>
      </p:pic>
      <p:sp>
        <p:nvSpPr>
          <p:cNvPr id="229" name="Google Shape;229;p23"/>
          <p:cNvSpPr txBox="1"/>
          <p:nvPr/>
        </p:nvSpPr>
        <p:spPr>
          <a:xfrm>
            <a:off x="706475" y="2426083"/>
            <a:ext cx="3312600" cy="1261854"/>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chemeClr val="dk1"/>
              </a:buClr>
              <a:buSzPts val="1400"/>
              <a:buChar char="●"/>
            </a:pPr>
            <a:r>
              <a:rPr lang="en" b="1" dirty="0">
                <a:solidFill>
                  <a:srgbClr val="E69138"/>
                </a:solidFill>
              </a:rPr>
              <a:t>Model 1 </a:t>
            </a:r>
            <a:r>
              <a:rPr lang="en" dirty="0">
                <a:solidFill>
                  <a:schemeClr val="dk1"/>
                </a:solidFill>
              </a:rPr>
              <a:t>vs </a:t>
            </a:r>
            <a:r>
              <a:rPr lang="en" b="1" dirty="0">
                <a:solidFill>
                  <a:srgbClr val="E69138"/>
                </a:solidFill>
              </a:rPr>
              <a:t>Model 2</a:t>
            </a:r>
          </a:p>
          <a:p>
            <a:pPr marL="457200" lvl="0" indent="-317500" algn="l" rtl="0">
              <a:lnSpc>
                <a:spcPct val="100000"/>
              </a:lnSpc>
              <a:spcBef>
                <a:spcPts val="0"/>
              </a:spcBef>
              <a:spcAft>
                <a:spcPts val="0"/>
              </a:spcAft>
              <a:buClr>
                <a:schemeClr val="dk1"/>
              </a:buClr>
              <a:buSzPts val="1400"/>
              <a:buChar char="●"/>
            </a:pPr>
            <a:endParaRPr lang="en" b="1" dirty="0">
              <a:solidFill>
                <a:srgbClr val="E69138"/>
              </a:solidFill>
            </a:endParaRPr>
          </a:p>
          <a:p>
            <a:pPr marL="457200" lvl="0" indent="-317500" algn="l" rtl="0">
              <a:lnSpc>
                <a:spcPct val="100000"/>
              </a:lnSpc>
              <a:spcBef>
                <a:spcPts val="0"/>
              </a:spcBef>
              <a:spcAft>
                <a:spcPts val="0"/>
              </a:spcAft>
              <a:buClr>
                <a:schemeClr val="dk1"/>
              </a:buClr>
              <a:buSzPts val="1400"/>
              <a:buChar char="●"/>
            </a:pPr>
            <a:r>
              <a:rPr lang="en" b="1" dirty="0">
                <a:solidFill>
                  <a:schemeClr val="tx1"/>
                </a:solidFill>
              </a:rPr>
              <a:t>Model 2’s performance is slightly better than model 1</a:t>
            </a:r>
            <a:endParaRPr b="1" dirty="0">
              <a:solidFill>
                <a:schemeClr val="tx1"/>
              </a:solidFill>
            </a:endParaRPr>
          </a:p>
          <a:p>
            <a:pPr marL="0" lvl="0" indent="0" algn="l" rtl="0">
              <a:spcBef>
                <a:spcPts val="0"/>
              </a:spcBef>
              <a:spcAft>
                <a:spcPts val="0"/>
              </a:spcAft>
              <a:buNone/>
            </a:pPr>
            <a:endParaRPr b="1" dirty="0"/>
          </a:p>
        </p:txBody>
      </p:sp>
      <p:sp>
        <p:nvSpPr>
          <p:cNvPr id="230" name="Google Shape;230;p23"/>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8</a:t>
            </a:r>
            <a:endParaRPr dirty="0"/>
          </a:p>
        </p:txBody>
      </p:sp>
      <p:graphicFrame>
        <p:nvGraphicFramePr>
          <p:cNvPr id="2" name="Table 2">
            <a:extLst>
              <a:ext uri="{FF2B5EF4-FFF2-40B4-BE49-F238E27FC236}">
                <a16:creationId xmlns:a16="http://schemas.microsoft.com/office/drawing/2014/main" id="{5496E850-A2D1-8943-9085-3C371E57AF35}"/>
              </a:ext>
            </a:extLst>
          </p:cNvPr>
          <p:cNvGraphicFramePr>
            <a:graphicFrameLocks noGrp="1"/>
          </p:cNvGraphicFramePr>
          <p:nvPr>
            <p:extLst>
              <p:ext uri="{D42A27DB-BD31-4B8C-83A1-F6EECF244321}">
                <p14:modId xmlns:p14="http://schemas.microsoft.com/office/powerpoint/2010/main" val="3897776287"/>
              </p:ext>
            </p:extLst>
          </p:nvPr>
        </p:nvGraphicFramePr>
        <p:xfrm>
          <a:off x="4645152" y="1909325"/>
          <a:ext cx="3861816" cy="2001520"/>
        </p:xfrm>
        <a:graphic>
          <a:graphicData uri="http://schemas.openxmlformats.org/drawingml/2006/table">
            <a:tbl>
              <a:tblPr firstRow="1" bandRow="1">
                <a:tableStyleId>{073A0DAA-6AF3-43AB-8588-CEC1D06C72B9}</a:tableStyleId>
              </a:tblPr>
              <a:tblGrid>
                <a:gridCol w="1287272">
                  <a:extLst>
                    <a:ext uri="{9D8B030D-6E8A-4147-A177-3AD203B41FA5}">
                      <a16:colId xmlns:a16="http://schemas.microsoft.com/office/drawing/2014/main" val="3012537610"/>
                    </a:ext>
                  </a:extLst>
                </a:gridCol>
                <a:gridCol w="1287272">
                  <a:extLst>
                    <a:ext uri="{9D8B030D-6E8A-4147-A177-3AD203B41FA5}">
                      <a16:colId xmlns:a16="http://schemas.microsoft.com/office/drawing/2014/main" val="2066966102"/>
                    </a:ext>
                  </a:extLst>
                </a:gridCol>
                <a:gridCol w="1287272">
                  <a:extLst>
                    <a:ext uri="{9D8B030D-6E8A-4147-A177-3AD203B41FA5}">
                      <a16:colId xmlns:a16="http://schemas.microsoft.com/office/drawing/2014/main" val="3864749512"/>
                    </a:ext>
                  </a:extLst>
                </a:gridCol>
              </a:tblGrid>
              <a:tr h="370840">
                <a:tc>
                  <a:txBody>
                    <a:bodyPr/>
                    <a:lstStyle/>
                    <a:p>
                      <a:endParaRPr lang="en-CN"/>
                    </a:p>
                  </a:txBody>
                  <a:tcPr/>
                </a:tc>
                <a:tc>
                  <a:txBody>
                    <a:bodyPr/>
                    <a:lstStyle/>
                    <a:p>
                      <a:r>
                        <a:rPr lang="en-CN" dirty="0"/>
                        <a:t>Model1 (RF)</a:t>
                      </a:r>
                    </a:p>
                  </a:txBody>
                  <a:tcPr/>
                </a:tc>
                <a:tc>
                  <a:txBody>
                    <a:bodyPr/>
                    <a:lstStyle/>
                    <a:p>
                      <a:r>
                        <a:rPr lang="en-CN" dirty="0"/>
                        <a:t>Model2 (GB)</a:t>
                      </a:r>
                    </a:p>
                  </a:txBody>
                  <a:tcPr/>
                </a:tc>
                <a:extLst>
                  <a:ext uri="{0D108BD9-81ED-4DB2-BD59-A6C34878D82A}">
                    <a16:rowId xmlns:a16="http://schemas.microsoft.com/office/drawing/2014/main" val="2682790642"/>
                  </a:ext>
                </a:extLst>
              </a:tr>
              <a:tr h="370840">
                <a:tc>
                  <a:txBody>
                    <a:bodyPr/>
                    <a:lstStyle/>
                    <a:p>
                      <a:r>
                        <a:rPr lang="en-CN" dirty="0"/>
                        <a:t>Balanced Accuracy</a:t>
                      </a:r>
                    </a:p>
                  </a:txBody>
                  <a:tcPr/>
                </a:tc>
                <a:tc>
                  <a:txBody>
                    <a:bodyPr/>
                    <a:lstStyle/>
                    <a:p>
                      <a:r>
                        <a:rPr lang="en-CN" dirty="0"/>
                        <a:t>0.932</a:t>
                      </a:r>
                    </a:p>
                  </a:txBody>
                  <a:tcPr/>
                </a:tc>
                <a:tc>
                  <a:txBody>
                    <a:bodyPr/>
                    <a:lstStyle/>
                    <a:p>
                      <a:r>
                        <a:rPr lang="en-CN" dirty="0"/>
                        <a:t>0.942</a:t>
                      </a:r>
                    </a:p>
                  </a:txBody>
                  <a:tcPr/>
                </a:tc>
                <a:extLst>
                  <a:ext uri="{0D108BD9-81ED-4DB2-BD59-A6C34878D82A}">
                    <a16:rowId xmlns:a16="http://schemas.microsoft.com/office/drawing/2014/main" val="3785075104"/>
                  </a:ext>
                </a:extLst>
              </a:tr>
              <a:tr h="370840">
                <a:tc>
                  <a:txBody>
                    <a:bodyPr/>
                    <a:lstStyle/>
                    <a:p>
                      <a:r>
                        <a:rPr lang="en-CN" dirty="0"/>
                        <a:t>F1 Score</a:t>
                      </a:r>
                    </a:p>
                  </a:txBody>
                  <a:tcPr/>
                </a:tc>
                <a:tc>
                  <a:txBody>
                    <a:bodyPr/>
                    <a:lstStyle/>
                    <a:p>
                      <a:r>
                        <a:rPr lang="en-CN" dirty="0"/>
                        <a:t>0.909</a:t>
                      </a:r>
                    </a:p>
                  </a:txBody>
                  <a:tcPr/>
                </a:tc>
                <a:tc>
                  <a:txBody>
                    <a:bodyPr/>
                    <a:lstStyle/>
                    <a:p>
                      <a:r>
                        <a:rPr lang="en-CN" dirty="0"/>
                        <a:t>0.921</a:t>
                      </a:r>
                    </a:p>
                  </a:txBody>
                  <a:tcPr/>
                </a:tc>
                <a:extLst>
                  <a:ext uri="{0D108BD9-81ED-4DB2-BD59-A6C34878D82A}">
                    <a16:rowId xmlns:a16="http://schemas.microsoft.com/office/drawing/2014/main" val="3950998276"/>
                  </a:ext>
                </a:extLst>
              </a:tr>
              <a:tr h="370840">
                <a:tc>
                  <a:txBody>
                    <a:bodyPr/>
                    <a:lstStyle/>
                    <a:p>
                      <a:r>
                        <a:rPr lang="en-CN" dirty="0"/>
                        <a:t>Precision</a:t>
                      </a:r>
                    </a:p>
                  </a:txBody>
                  <a:tcPr/>
                </a:tc>
                <a:tc>
                  <a:txBody>
                    <a:bodyPr/>
                    <a:lstStyle/>
                    <a:p>
                      <a:r>
                        <a:rPr lang="en-CN" dirty="0"/>
                        <a:t>0.955</a:t>
                      </a:r>
                    </a:p>
                  </a:txBody>
                  <a:tcPr/>
                </a:tc>
                <a:tc>
                  <a:txBody>
                    <a:bodyPr/>
                    <a:lstStyle/>
                    <a:p>
                      <a:r>
                        <a:rPr lang="en-CN" dirty="0"/>
                        <a:t>0.956</a:t>
                      </a:r>
                    </a:p>
                  </a:txBody>
                  <a:tcPr/>
                </a:tc>
                <a:extLst>
                  <a:ext uri="{0D108BD9-81ED-4DB2-BD59-A6C34878D82A}">
                    <a16:rowId xmlns:a16="http://schemas.microsoft.com/office/drawing/2014/main" val="2809176634"/>
                  </a:ext>
                </a:extLst>
              </a:tr>
              <a:tr h="370840">
                <a:tc>
                  <a:txBody>
                    <a:bodyPr/>
                    <a:lstStyle/>
                    <a:p>
                      <a:r>
                        <a:rPr lang="en-CN" dirty="0">
                          <a:solidFill>
                            <a:srgbClr val="FF0000"/>
                          </a:solidFill>
                        </a:rPr>
                        <a:t>Recall</a:t>
                      </a:r>
                    </a:p>
                  </a:txBody>
                  <a:tcPr/>
                </a:tc>
                <a:tc>
                  <a:txBody>
                    <a:bodyPr/>
                    <a:lstStyle/>
                    <a:p>
                      <a:r>
                        <a:rPr lang="en-CN" dirty="0"/>
                        <a:t>0.867</a:t>
                      </a:r>
                    </a:p>
                  </a:txBody>
                  <a:tcPr/>
                </a:tc>
                <a:tc>
                  <a:txBody>
                    <a:bodyPr/>
                    <a:lstStyle/>
                    <a:p>
                      <a:r>
                        <a:rPr lang="en-CN" dirty="0"/>
                        <a:t>0.888</a:t>
                      </a:r>
                    </a:p>
                  </a:txBody>
                  <a:tcPr/>
                </a:tc>
                <a:extLst>
                  <a:ext uri="{0D108BD9-81ED-4DB2-BD59-A6C34878D82A}">
                    <a16:rowId xmlns:a16="http://schemas.microsoft.com/office/drawing/2014/main" val="282486862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p:nvPr/>
        </p:nvSpPr>
        <p:spPr>
          <a:xfrm>
            <a:off x="-55150" y="-36750"/>
            <a:ext cx="9199200" cy="5180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txBox="1"/>
          <p:nvPr/>
        </p:nvSpPr>
        <p:spPr>
          <a:xfrm>
            <a:off x="441125" y="2201750"/>
            <a:ext cx="3997500" cy="677078"/>
          </a:xfrm>
          <a:prstGeom prst="rect">
            <a:avLst/>
          </a:prstGeom>
          <a:noFill/>
          <a:ln>
            <a:noFill/>
          </a:ln>
        </p:spPr>
        <p:txBody>
          <a:bodyPr spcFirstLastPara="1" wrap="square" lIns="91425" tIns="91425" rIns="91425" bIns="91425" anchor="t" anchorCtr="0">
            <a:spAutoFit/>
          </a:bodyPr>
          <a:lstStyle/>
          <a:p>
            <a:r>
              <a:rPr lang="en-US" sz="3200" b="1" dirty="0">
                <a:latin typeface="Verdana"/>
                <a:ea typeface="Verdana"/>
                <a:cs typeface="Verdana"/>
                <a:sym typeface="Verdana"/>
              </a:rPr>
              <a:t>Conclusion</a:t>
            </a:r>
          </a:p>
        </p:txBody>
      </p:sp>
      <p:sp>
        <p:nvSpPr>
          <p:cNvPr id="288" name="Google Shape;288;p28"/>
          <p:cNvSpPr txBox="1"/>
          <p:nvPr/>
        </p:nvSpPr>
        <p:spPr>
          <a:xfrm>
            <a:off x="7719550" y="257300"/>
            <a:ext cx="9099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100" b="1"/>
              <a:t>4</a:t>
            </a:r>
            <a:endParaRPr sz="61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Conclusion</a:t>
            </a:r>
            <a:endParaRPr b="1" dirty="0"/>
          </a:p>
        </p:txBody>
      </p:sp>
      <p:sp>
        <p:nvSpPr>
          <p:cNvPr id="294" name="Google Shape;294;p29"/>
          <p:cNvSpPr txBox="1">
            <a:spLocks noGrp="1"/>
          </p:cNvSpPr>
          <p:nvPr>
            <p:ph type="body" idx="1"/>
          </p:nvPr>
        </p:nvSpPr>
        <p:spPr>
          <a:xfrm>
            <a:off x="256275" y="1199779"/>
            <a:ext cx="8520600" cy="3416400"/>
          </a:xfrm>
          <a:prstGeom prst="rect">
            <a:avLst/>
          </a:prstGeom>
        </p:spPr>
        <p:txBody>
          <a:bodyPr spcFirstLastPara="1" wrap="square" lIns="91425" tIns="91425" rIns="91425" bIns="91425" anchor="t" anchorCtr="0">
            <a:normAutofit fontScale="85000" lnSpcReduction="20000"/>
          </a:bodyPr>
          <a:lstStyle/>
          <a:p>
            <a:pPr lvl="0" indent="0">
              <a:spcBef>
                <a:spcPts val="1200"/>
              </a:spcBef>
              <a:buNone/>
            </a:pPr>
            <a:r>
              <a:rPr lang="en-US" sz="2100" b="1" dirty="0">
                <a:solidFill>
                  <a:schemeClr val="tx1"/>
                </a:solidFill>
              </a:rPr>
              <a:t>Model</a:t>
            </a:r>
          </a:p>
          <a:p>
            <a:pPr marL="742950" indent="-285750">
              <a:spcBef>
                <a:spcPts val="1200"/>
              </a:spcBef>
            </a:pPr>
            <a:r>
              <a:rPr lang="en-US" dirty="0"/>
              <a:t>Feature Selection + </a:t>
            </a:r>
            <a:r>
              <a:rPr lang="en-US" dirty="0" err="1"/>
              <a:t>GradientBoosting</a:t>
            </a:r>
            <a:r>
              <a:rPr lang="en-US" dirty="0"/>
              <a:t> model is slightly better than the PCA + </a:t>
            </a:r>
            <a:r>
              <a:rPr lang="en-US" dirty="0" err="1"/>
              <a:t>RandomFrorest</a:t>
            </a:r>
            <a:r>
              <a:rPr lang="en-US" dirty="0"/>
              <a:t> model. </a:t>
            </a:r>
          </a:p>
          <a:p>
            <a:pPr marL="742950" indent="-285750">
              <a:spcBef>
                <a:spcPts val="1200"/>
              </a:spcBef>
            </a:pPr>
            <a:r>
              <a:rPr lang="en-US" dirty="0"/>
              <a:t>PCA might </a:t>
            </a:r>
            <a:r>
              <a:rPr lang="en-US" dirty="0">
                <a:solidFill>
                  <a:srgbClr val="FF0000"/>
                </a:solidFill>
              </a:rPr>
              <a:t>reduces the information</a:t>
            </a:r>
            <a:r>
              <a:rPr lang="en-US" dirty="0"/>
              <a:t> model can get from the data. </a:t>
            </a:r>
          </a:p>
          <a:p>
            <a:pPr marL="742950" indent="-285750">
              <a:spcBef>
                <a:spcPts val="1200"/>
              </a:spcBef>
            </a:pPr>
            <a:r>
              <a:rPr lang="en-US" dirty="0" err="1"/>
              <a:t>GradientBoosting</a:t>
            </a:r>
            <a:r>
              <a:rPr lang="en-US" dirty="0"/>
              <a:t> algorithm might be better than the </a:t>
            </a:r>
            <a:r>
              <a:rPr lang="en-US" dirty="0" err="1"/>
              <a:t>RandomForest</a:t>
            </a:r>
            <a:r>
              <a:rPr lang="en-US" dirty="0"/>
              <a:t>.</a:t>
            </a:r>
          </a:p>
          <a:p>
            <a:pPr lvl="0" indent="0">
              <a:spcBef>
                <a:spcPts val="1200"/>
              </a:spcBef>
              <a:buNone/>
            </a:pPr>
            <a:r>
              <a:rPr lang="en-US" sz="2100" b="1" dirty="0">
                <a:solidFill>
                  <a:schemeClr val="tx1"/>
                </a:solidFill>
              </a:rPr>
              <a:t>Business</a:t>
            </a:r>
          </a:p>
          <a:p>
            <a:pPr marL="742950" indent="-285750">
              <a:spcBef>
                <a:spcPts val="1200"/>
              </a:spcBef>
            </a:pPr>
            <a:r>
              <a:rPr lang="en-US" dirty="0"/>
              <a:t>Fraud detection problem, we care the </a:t>
            </a:r>
            <a:r>
              <a:rPr lang="en-US" dirty="0">
                <a:solidFill>
                  <a:srgbClr val="FF0000"/>
                </a:solidFill>
              </a:rPr>
              <a:t>recall</a:t>
            </a:r>
            <a:r>
              <a:rPr lang="en-US" dirty="0"/>
              <a:t> of the model, which means that how many fraud cases can be found from the model. </a:t>
            </a:r>
          </a:p>
          <a:p>
            <a:pPr marL="742950" indent="-285750">
              <a:spcBef>
                <a:spcPts val="1200"/>
              </a:spcBef>
            </a:pPr>
            <a:r>
              <a:rPr lang="en-US" dirty="0"/>
              <a:t>Dealing with encrypted and unknown features.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cxnSp>
        <p:nvCxnSpPr>
          <p:cNvPr id="295" name="Google Shape;295;p29"/>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296" name="Google Shape;296;p29"/>
          <p:cNvPicPr preferRelativeResize="0"/>
          <p:nvPr/>
        </p:nvPicPr>
        <p:blipFill>
          <a:blip r:embed="rId3">
            <a:alphaModFix/>
          </a:blip>
          <a:stretch>
            <a:fillRect/>
          </a:stretch>
        </p:blipFill>
        <p:spPr>
          <a:xfrm>
            <a:off x="7875450" y="215752"/>
            <a:ext cx="698775" cy="698775"/>
          </a:xfrm>
          <a:prstGeom prst="rect">
            <a:avLst/>
          </a:prstGeom>
          <a:noFill/>
          <a:ln>
            <a:noFill/>
          </a:ln>
        </p:spPr>
      </p:pic>
      <p:sp>
        <p:nvSpPr>
          <p:cNvPr id="297" name="Google Shape;297;p29"/>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9</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Next steps</a:t>
            </a:r>
            <a:endParaRPr b="1" dirty="0"/>
          </a:p>
        </p:txBody>
      </p:sp>
      <p:sp>
        <p:nvSpPr>
          <p:cNvPr id="294" name="Google Shape;294;p29"/>
          <p:cNvSpPr txBox="1">
            <a:spLocks noGrp="1"/>
          </p:cNvSpPr>
          <p:nvPr>
            <p:ph type="body" idx="1"/>
          </p:nvPr>
        </p:nvSpPr>
        <p:spPr>
          <a:xfrm>
            <a:off x="772287" y="3435950"/>
            <a:ext cx="7103163" cy="1419275"/>
          </a:xfrm>
          <a:prstGeom prst="rect">
            <a:avLst/>
          </a:prstGeom>
        </p:spPr>
        <p:txBody>
          <a:bodyPr spcFirstLastPara="1" wrap="square" lIns="91425" tIns="91425" rIns="91425" bIns="91425" anchor="t" anchorCtr="0">
            <a:normAutofit lnSpcReduction="10000"/>
          </a:bodyPr>
          <a:lstStyle/>
          <a:p>
            <a:pPr marL="285750" indent="-285750">
              <a:spcBef>
                <a:spcPts val="1200"/>
              </a:spcBef>
            </a:pPr>
            <a:r>
              <a:rPr lang="en-US" dirty="0"/>
              <a:t>Deeper feature engineering: more transformation, combining features, add new features from original one</a:t>
            </a:r>
          </a:p>
          <a:p>
            <a:pPr marL="285750" indent="-285750">
              <a:spcBef>
                <a:spcPts val="1200"/>
              </a:spcBef>
            </a:pPr>
            <a:r>
              <a:rPr lang="en-US" dirty="0"/>
              <a:t>More complex model: </a:t>
            </a:r>
            <a:r>
              <a:rPr lang="en-US" dirty="0" err="1"/>
              <a:t>Ensamble</a:t>
            </a:r>
            <a:r>
              <a:rPr lang="en-US" dirty="0"/>
              <a:t> model, Stacked model</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cxnSp>
        <p:nvCxnSpPr>
          <p:cNvPr id="295" name="Google Shape;295;p29"/>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296" name="Google Shape;296;p29"/>
          <p:cNvPicPr preferRelativeResize="0"/>
          <p:nvPr/>
        </p:nvPicPr>
        <p:blipFill>
          <a:blip r:embed="rId3">
            <a:alphaModFix/>
          </a:blip>
          <a:stretch>
            <a:fillRect/>
          </a:stretch>
        </p:blipFill>
        <p:spPr>
          <a:xfrm>
            <a:off x="7875450" y="215752"/>
            <a:ext cx="698775" cy="698775"/>
          </a:xfrm>
          <a:prstGeom prst="rect">
            <a:avLst/>
          </a:prstGeom>
          <a:noFill/>
          <a:ln>
            <a:noFill/>
          </a:ln>
        </p:spPr>
      </p:pic>
      <p:sp>
        <p:nvSpPr>
          <p:cNvPr id="297" name="Google Shape;297;p29"/>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10</a:t>
            </a:r>
            <a:endParaRPr/>
          </a:p>
        </p:txBody>
      </p:sp>
      <p:sp>
        <p:nvSpPr>
          <p:cNvPr id="8" name="Google Shape;229;p23">
            <a:extLst>
              <a:ext uri="{FF2B5EF4-FFF2-40B4-BE49-F238E27FC236}">
                <a16:creationId xmlns:a16="http://schemas.microsoft.com/office/drawing/2014/main" id="{0A113CF6-749A-F440-863F-B346E0590D81}"/>
              </a:ext>
            </a:extLst>
          </p:cNvPr>
          <p:cNvSpPr txBox="1"/>
          <p:nvPr/>
        </p:nvSpPr>
        <p:spPr>
          <a:xfrm>
            <a:off x="772287" y="1307471"/>
            <a:ext cx="1641729" cy="461635"/>
          </a:xfrm>
          <a:prstGeom prst="rect">
            <a:avLst/>
          </a:prstGeom>
          <a:noFill/>
          <a:ln>
            <a:noFill/>
          </a:ln>
        </p:spPr>
        <p:txBody>
          <a:bodyPr spcFirstLastPara="1" wrap="square" lIns="91425" tIns="91425" rIns="91425" bIns="91425" anchor="t" anchorCtr="0">
            <a:spAutoFit/>
          </a:bodyPr>
          <a:lstStyle/>
          <a:p>
            <a:pPr marL="139700" lvl="0" algn="l" rtl="0">
              <a:lnSpc>
                <a:spcPct val="100000"/>
              </a:lnSpc>
              <a:spcBef>
                <a:spcPts val="0"/>
              </a:spcBef>
              <a:spcAft>
                <a:spcPts val="0"/>
              </a:spcAft>
              <a:buClr>
                <a:schemeClr val="dk1"/>
              </a:buClr>
              <a:buSzPts val="1400"/>
            </a:pPr>
            <a:r>
              <a:rPr lang="en-US" sz="1800" b="1" dirty="0">
                <a:solidFill>
                  <a:schemeClr val="tx1"/>
                </a:solidFill>
              </a:rPr>
              <a:t>Limitations</a:t>
            </a:r>
            <a:endParaRPr sz="1800" b="1" dirty="0">
              <a:solidFill>
                <a:schemeClr val="tx1"/>
              </a:solidFill>
            </a:endParaRPr>
          </a:p>
        </p:txBody>
      </p:sp>
      <p:sp>
        <p:nvSpPr>
          <p:cNvPr id="9" name="Google Shape;294;p29">
            <a:extLst>
              <a:ext uri="{FF2B5EF4-FFF2-40B4-BE49-F238E27FC236}">
                <a16:creationId xmlns:a16="http://schemas.microsoft.com/office/drawing/2014/main" id="{31F16F8C-4CBB-B04B-83C7-DD3D0F15F2F8}"/>
              </a:ext>
            </a:extLst>
          </p:cNvPr>
          <p:cNvSpPr txBox="1">
            <a:spLocks/>
          </p:cNvSpPr>
          <p:nvPr/>
        </p:nvSpPr>
        <p:spPr>
          <a:xfrm>
            <a:off x="772286" y="1707550"/>
            <a:ext cx="7103163" cy="141927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spcBef>
                <a:spcPts val="1200"/>
              </a:spcBef>
            </a:pPr>
            <a:r>
              <a:rPr lang="en-US" dirty="0"/>
              <a:t>Models are quite simple</a:t>
            </a:r>
          </a:p>
          <a:p>
            <a:pPr marL="285750" indent="-285750">
              <a:spcBef>
                <a:spcPts val="1200"/>
              </a:spcBef>
            </a:pPr>
            <a:r>
              <a:rPr lang="en-US" dirty="0"/>
              <a:t>Need more feature engineering</a:t>
            </a:r>
          </a:p>
          <a:p>
            <a:pPr marL="285750" indent="-285750">
              <a:spcBef>
                <a:spcPts val="1200"/>
              </a:spcBef>
            </a:pPr>
            <a:r>
              <a:rPr lang="en-US" dirty="0"/>
              <a:t>No experiment control for model comparison </a:t>
            </a:r>
          </a:p>
          <a:p>
            <a:pPr marL="0" indent="0">
              <a:spcBef>
                <a:spcPts val="1200"/>
              </a:spcBef>
              <a:buFont typeface="Arial"/>
              <a:buNone/>
            </a:pPr>
            <a:endParaRPr lang="en-US" dirty="0"/>
          </a:p>
          <a:p>
            <a:pPr marL="0" indent="0">
              <a:spcBef>
                <a:spcPts val="1200"/>
              </a:spcBef>
              <a:spcAft>
                <a:spcPts val="1200"/>
              </a:spcAft>
              <a:buFont typeface="Arial"/>
              <a:buNone/>
            </a:pPr>
            <a:endParaRPr lang="en-US" dirty="0"/>
          </a:p>
        </p:txBody>
      </p:sp>
      <p:sp>
        <p:nvSpPr>
          <p:cNvPr id="10" name="Google Shape;229;p23">
            <a:extLst>
              <a:ext uri="{FF2B5EF4-FFF2-40B4-BE49-F238E27FC236}">
                <a16:creationId xmlns:a16="http://schemas.microsoft.com/office/drawing/2014/main" id="{39300ECF-1C1E-C244-A701-D729AD4360ED}"/>
              </a:ext>
            </a:extLst>
          </p:cNvPr>
          <p:cNvSpPr txBox="1"/>
          <p:nvPr/>
        </p:nvSpPr>
        <p:spPr>
          <a:xfrm>
            <a:off x="772287" y="3022663"/>
            <a:ext cx="1641729" cy="461635"/>
          </a:xfrm>
          <a:prstGeom prst="rect">
            <a:avLst/>
          </a:prstGeom>
          <a:noFill/>
          <a:ln>
            <a:noFill/>
          </a:ln>
        </p:spPr>
        <p:txBody>
          <a:bodyPr spcFirstLastPara="1" wrap="square" lIns="91425" tIns="91425" rIns="91425" bIns="91425" anchor="t" anchorCtr="0">
            <a:spAutoFit/>
          </a:bodyPr>
          <a:lstStyle/>
          <a:p>
            <a:pPr marL="139700" lvl="0" algn="l" rtl="0">
              <a:lnSpc>
                <a:spcPct val="100000"/>
              </a:lnSpc>
              <a:spcBef>
                <a:spcPts val="0"/>
              </a:spcBef>
              <a:spcAft>
                <a:spcPts val="0"/>
              </a:spcAft>
              <a:buClr>
                <a:schemeClr val="dk1"/>
              </a:buClr>
              <a:buSzPts val="1400"/>
            </a:pPr>
            <a:r>
              <a:rPr lang="en-US" sz="1800" b="1" dirty="0">
                <a:solidFill>
                  <a:schemeClr val="tx1"/>
                </a:solidFill>
              </a:rPr>
              <a:t>Next Steps</a:t>
            </a:r>
            <a:endParaRPr sz="1800" b="1" dirty="0">
              <a:solidFill>
                <a:schemeClr val="tx1"/>
              </a:solidFill>
            </a:endParaRPr>
          </a:p>
        </p:txBody>
      </p:sp>
    </p:spTree>
    <p:extLst>
      <p:ext uri="{BB962C8B-B14F-4D97-AF65-F5344CB8AC3E}">
        <p14:creationId xmlns:p14="http://schemas.microsoft.com/office/powerpoint/2010/main" val="207877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Outline</a:t>
            </a:r>
            <a:endParaRPr b="1"/>
          </a:p>
        </p:txBody>
      </p:sp>
      <p:pic>
        <p:nvPicPr>
          <p:cNvPr id="89" name="Google Shape;89;p15"/>
          <p:cNvPicPr preferRelativeResize="0"/>
          <p:nvPr/>
        </p:nvPicPr>
        <p:blipFill>
          <a:blip r:embed="rId3">
            <a:alphaModFix/>
          </a:blip>
          <a:stretch>
            <a:fillRect/>
          </a:stretch>
        </p:blipFill>
        <p:spPr>
          <a:xfrm>
            <a:off x="520800" y="1335675"/>
            <a:ext cx="5097175" cy="645775"/>
          </a:xfrm>
          <a:prstGeom prst="rect">
            <a:avLst/>
          </a:prstGeom>
          <a:noFill/>
          <a:ln>
            <a:noFill/>
          </a:ln>
        </p:spPr>
      </p:pic>
      <p:sp>
        <p:nvSpPr>
          <p:cNvPr id="90" name="Google Shape;90;p15"/>
          <p:cNvSpPr txBox="1"/>
          <p:nvPr/>
        </p:nvSpPr>
        <p:spPr>
          <a:xfrm>
            <a:off x="1111800" y="1420063"/>
            <a:ext cx="3460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lt1"/>
                </a:solidFill>
              </a:rPr>
              <a:t>Introduction</a:t>
            </a:r>
            <a:endParaRPr sz="1900">
              <a:solidFill>
                <a:schemeClr val="lt1"/>
              </a:solidFill>
            </a:endParaRPr>
          </a:p>
        </p:txBody>
      </p:sp>
      <p:pic>
        <p:nvPicPr>
          <p:cNvPr id="91" name="Google Shape;91;p15"/>
          <p:cNvPicPr preferRelativeResize="0"/>
          <p:nvPr/>
        </p:nvPicPr>
        <p:blipFill>
          <a:blip r:embed="rId4">
            <a:alphaModFix/>
          </a:blip>
          <a:stretch>
            <a:fillRect/>
          </a:stretch>
        </p:blipFill>
        <p:spPr>
          <a:xfrm>
            <a:off x="526650" y="2278087"/>
            <a:ext cx="5085479" cy="645775"/>
          </a:xfrm>
          <a:prstGeom prst="rect">
            <a:avLst/>
          </a:prstGeom>
          <a:noFill/>
          <a:ln>
            <a:noFill/>
          </a:ln>
        </p:spPr>
      </p:pic>
      <p:pic>
        <p:nvPicPr>
          <p:cNvPr id="92" name="Google Shape;92;p15"/>
          <p:cNvPicPr preferRelativeResize="0"/>
          <p:nvPr/>
        </p:nvPicPr>
        <p:blipFill>
          <a:blip r:embed="rId5">
            <a:alphaModFix/>
          </a:blip>
          <a:stretch>
            <a:fillRect/>
          </a:stretch>
        </p:blipFill>
        <p:spPr>
          <a:xfrm>
            <a:off x="651375" y="2469675"/>
            <a:ext cx="323750" cy="334925"/>
          </a:xfrm>
          <a:prstGeom prst="rect">
            <a:avLst/>
          </a:prstGeom>
          <a:noFill/>
          <a:ln>
            <a:noFill/>
          </a:ln>
        </p:spPr>
      </p:pic>
      <p:sp>
        <p:nvSpPr>
          <p:cNvPr id="93" name="Google Shape;93;p15"/>
          <p:cNvSpPr txBox="1"/>
          <p:nvPr/>
        </p:nvSpPr>
        <p:spPr>
          <a:xfrm>
            <a:off x="1111800" y="2354263"/>
            <a:ext cx="3460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chemeClr val="lt1"/>
                </a:solidFill>
              </a:rPr>
              <a:t>Process &amp; Model</a:t>
            </a:r>
            <a:endParaRPr sz="1900" dirty="0">
              <a:solidFill>
                <a:schemeClr val="lt1"/>
              </a:solidFill>
            </a:endParaRPr>
          </a:p>
        </p:txBody>
      </p:sp>
      <p:pic>
        <p:nvPicPr>
          <p:cNvPr id="94" name="Google Shape;94;p15"/>
          <p:cNvPicPr preferRelativeResize="0"/>
          <p:nvPr/>
        </p:nvPicPr>
        <p:blipFill>
          <a:blip r:embed="rId4">
            <a:alphaModFix/>
          </a:blip>
          <a:stretch>
            <a:fillRect/>
          </a:stretch>
        </p:blipFill>
        <p:spPr>
          <a:xfrm>
            <a:off x="526650" y="3228687"/>
            <a:ext cx="5085479" cy="645775"/>
          </a:xfrm>
          <a:prstGeom prst="rect">
            <a:avLst/>
          </a:prstGeom>
          <a:noFill/>
          <a:ln>
            <a:noFill/>
          </a:ln>
        </p:spPr>
      </p:pic>
      <p:sp>
        <p:nvSpPr>
          <p:cNvPr id="95" name="Google Shape;95;p15"/>
          <p:cNvSpPr txBox="1"/>
          <p:nvPr/>
        </p:nvSpPr>
        <p:spPr>
          <a:xfrm>
            <a:off x="1111800" y="3304863"/>
            <a:ext cx="3460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lt1"/>
                </a:solidFill>
              </a:rPr>
              <a:t>Results</a:t>
            </a:r>
            <a:endParaRPr sz="1900">
              <a:solidFill>
                <a:schemeClr val="lt1"/>
              </a:solidFill>
            </a:endParaRPr>
          </a:p>
        </p:txBody>
      </p:sp>
      <p:pic>
        <p:nvPicPr>
          <p:cNvPr id="96" name="Google Shape;96;p15"/>
          <p:cNvPicPr preferRelativeResize="0"/>
          <p:nvPr/>
        </p:nvPicPr>
        <p:blipFill>
          <a:blip r:embed="rId4">
            <a:alphaModFix/>
          </a:blip>
          <a:stretch>
            <a:fillRect/>
          </a:stretch>
        </p:blipFill>
        <p:spPr>
          <a:xfrm>
            <a:off x="526650" y="4179287"/>
            <a:ext cx="5085479" cy="645775"/>
          </a:xfrm>
          <a:prstGeom prst="rect">
            <a:avLst/>
          </a:prstGeom>
          <a:noFill/>
          <a:ln>
            <a:noFill/>
          </a:ln>
        </p:spPr>
      </p:pic>
      <p:sp>
        <p:nvSpPr>
          <p:cNvPr id="97" name="Google Shape;97;p15"/>
          <p:cNvSpPr txBox="1"/>
          <p:nvPr/>
        </p:nvSpPr>
        <p:spPr>
          <a:xfrm>
            <a:off x="1111800" y="4255463"/>
            <a:ext cx="34602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chemeClr val="lt1"/>
                </a:solidFill>
              </a:rPr>
              <a:t>Conclusion</a:t>
            </a:r>
            <a:endParaRPr sz="1900" dirty="0">
              <a:solidFill>
                <a:schemeClr val="lt1"/>
              </a:solidFill>
            </a:endParaRPr>
          </a:p>
        </p:txBody>
      </p:sp>
      <p:pic>
        <p:nvPicPr>
          <p:cNvPr id="98" name="Google Shape;98;p15"/>
          <p:cNvPicPr preferRelativeResize="0"/>
          <p:nvPr/>
        </p:nvPicPr>
        <p:blipFill>
          <a:blip r:embed="rId6">
            <a:alphaModFix/>
          </a:blip>
          <a:stretch>
            <a:fillRect/>
          </a:stretch>
        </p:blipFill>
        <p:spPr>
          <a:xfrm>
            <a:off x="6588850" y="2252738"/>
            <a:ext cx="1666875" cy="1666875"/>
          </a:xfrm>
          <a:prstGeom prst="rect">
            <a:avLst/>
          </a:prstGeom>
          <a:noFill/>
          <a:ln>
            <a:noFill/>
          </a:ln>
        </p:spPr>
      </p:pic>
      <p:pic>
        <p:nvPicPr>
          <p:cNvPr id="99" name="Google Shape;99;p15"/>
          <p:cNvPicPr preferRelativeResize="0"/>
          <p:nvPr/>
        </p:nvPicPr>
        <p:blipFill>
          <a:blip r:embed="rId7">
            <a:alphaModFix/>
          </a:blip>
          <a:stretch>
            <a:fillRect/>
          </a:stretch>
        </p:blipFill>
        <p:spPr>
          <a:xfrm>
            <a:off x="651375" y="3371200"/>
            <a:ext cx="323750" cy="323750"/>
          </a:xfrm>
          <a:prstGeom prst="rect">
            <a:avLst/>
          </a:prstGeom>
          <a:noFill/>
          <a:ln>
            <a:noFill/>
          </a:ln>
        </p:spPr>
      </p:pic>
      <p:pic>
        <p:nvPicPr>
          <p:cNvPr id="100" name="Google Shape;100;p15"/>
          <p:cNvPicPr preferRelativeResize="0"/>
          <p:nvPr/>
        </p:nvPicPr>
        <p:blipFill>
          <a:blip r:embed="rId8">
            <a:alphaModFix/>
          </a:blip>
          <a:stretch>
            <a:fillRect/>
          </a:stretch>
        </p:blipFill>
        <p:spPr>
          <a:xfrm>
            <a:off x="686823" y="4306686"/>
            <a:ext cx="323750" cy="334914"/>
          </a:xfrm>
          <a:prstGeom prst="rect">
            <a:avLst/>
          </a:prstGeom>
          <a:noFill/>
          <a:ln>
            <a:noFill/>
          </a:ln>
        </p:spPr>
      </p:pic>
      <p:cxnSp>
        <p:nvCxnSpPr>
          <p:cNvPr id="101" name="Google Shape;101;p15"/>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childTnLst>
                                </p:cTn>
                              </p:par>
                              <p:par>
                                <p:cTn id="8" presetID="10" presetClass="entr" presetSubtype="0"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fade">
                                      <p:cBhvr>
                                        <p:cTn id="10" dur="1000"/>
                                        <p:tgtEl>
                                          <p:spTgt spid="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1000"/>
                                        <p:tgtEl>
                                          <p:spTgt spid="91"/>
                                        </p:tgtEl>
                                      </p:cBhvr>
                                    </p:animEffect>
                                  </p:childTnLst>
                                </p:cTn>
                              </p:par>
                              <p:par>
                                <p:cTn id="16" presetID="10" presetClass="entr" presetSubtype="0" fill="hold"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1000"/>
                                        <p:tgtEl>
                                          <p:spTgt spid="92"/>
                                        </p:tgtEl>
                                      </p:cBhvr>
                                    </p:animEffect>
                                  </p:childTnLst>
                                </p:cTn>
                              </p:par>
                              <p:par>
                                <p:cTn id="19" presetID="10" presetClass="entr" presetSubtype="0"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10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childTnLst>
                                </p:cTn>
                              </p:par>
                              <p:par>
                                <p:cTn id="27" presetID="10"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1000"/>
                                        <p:tgtEl>
                                          <p:spTgt spid="9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fade">
                                      <p:cBhvr>
                                        <p:cTn id="34" dur="1000"/>
                                        <p:tgtEl>
                                          <p:spTgt spid="96"/>
                                        </p:tgtEl>
                                      </p:cBhvr>
                                    </p:animEffect>
                                  </p:childTnLst>
                                </p:cTn>
                              </p:par>
                              <p:par>
                                <p:cTn id="35" presetID="10" presetClass="entr" presetSubtype="0"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fade">
                                      <p:cBhvr>
                                        <p:cTn id="37" dur="1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p:nvPr/>
        </p:nvSpPr>
        <p:spPr>
          <a:xfrm>
            <a:off x="-55150" y="-36750"/>
            <a:ext cx="9199200" cy="5180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p:nvPr/>
        </p:nvSpPr>
        <p:spPr>
          <a:xfrm>
            <a:off x="441125" y="2201750"/>
            <a:ext cx="3997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a:latin typeface="Verdana"/>
                <a:ea typeface="Verdana"/>
                <a:cs typeface="Verdana"/>
                <a:sym typeface="Verdana"/>
              </a:rPr>
              <a:t>Introduction</a:t>
            </a:r>
            <a:endParaRPr sz="3200" b="1">
              <a:latin typeface="Verdana"/>
              <a:ea typeface="Verdana"/>
              <a:cs typeface="Verdana"/>
              <a:sym typeface="Verdana"/>
            </a:endParaRPr>
          </a:p>
        </p:txBody>
      </p:sp>
      <p:sp>
        <p:nvSpPr>
          <p:cNvPr id="108" name="Google Shape;108;p16"/>
          <p:cNvSpPr txBox="1"/>
          <p:nvPr/>
        </p:nvSpPr>
        <p:spPr>
          <a:xfrm>
            <a:off x="7719550" y="257300"/>
            <a:ext cx="9099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100" b="1"/>
              <a:t>1</a:t>
            </a:r>
            <a:endParaRPr sz="6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a:t>
            </a:r>
            <a:endParaRPr b="1"/>
          </a:p>
        </p:txBody>
      </p:sp>
      <p:sp>
        <p:nvSpPr>
          <p:cNvPr id="114" name="Google Shape;11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2090" b="1" dirty="0"/>
              <a:t>Data</a:t>
            </a:r>
            <a:r>
              <a:rPr lang="en" sz="2090" dirty="0"/>
              <a:t> </a:t>
            </a:r>
            <a:endParaRPr sz="2090" dirty="0"/>
          </a:p>
          <a:p>
            <a:pPr lvl="0" indent="-342265">
              <a:lnSpc>
                <a:spcPct val="95000"/>
              </a:lnSpc>
              <a:spcBef>
                <a:spcPts val="1200"/>
              </a:spcBef>
              <a:buSzPts val="1790"/>
            </a:pPr>
            <a:r>
              <a:rPr lang="en" sz="1790" dirty="0"/>
              <a:t>Source:</a:t>
            </a:r>
            <a:r>
              <a:rPr lang="en-US" sz="1790" dirty="0"/>
              <a:t> </a:t>
            </a:r>
            <a:r>
              <a:rPr lang="en-US" sz="1790" u="sng" dirty="0">
                <a:solidFill>
                  <a:srgbClr val="F1C232"/>
                </a:solidFill>
              </a:rPr>
              <a:t>https://</a:t>
            </a:r>
            <a:r>
              <a:rPr lang="en-US" sz="1790" u="sng" dirty="0" err="1">
                <a:solidFill>
                  <a:srgbClr val="F1C232"/>
                </a:solidFill>
              </a:rPr>
              <a:t>www.kaggle.com</a:t>
            </a:r>
            <a:r>
              <a:rPr lang="en-US" sz="1790" u="sng" dirty="0">
                <a:solidFill>
                  <a:srgbClr val="F1C232"/>
                </a:solidFill>
              </a:rPr>
              <a:t>/</a:t>
            </a:r>
            <a:r>
              <a:rPr lang="en-US" sz="1790" u="sng" dirty="0" err="1">
                <a:solidFill>
                  <a:srgbClr val="F1C232"/>
                </a:solidFill>
              </a:rPr>
              <a:t>mlg-ulb</a:t>
            </a:r>
            <a:r>
              <a:rPr lang="en-US" sz="1790" u="sng" dirty="0">
                <a:solidFill>
                  <a:srgbClr val="F1C232"/>
                </a:solidFill>
              </a:rPr>
              <a:t>/</a:t>
            </a:r>
            <a:r>
              <a:rPr lang="en-US" sz="1790" u="sng" dirty="0" err="1">
                <a:solidFill>
                  <a:srgbClr val="F1C232"/>
                </a:solidFill>
              </a:rPr>
              <a:t>creditcardfraud</a:t>
            </a:r>
            <a:endParaRPr lang="en-US" sz="1790" dirty="0"/>
          </a:p>
          <a:p>
            <a:pPr marL="0" lvl="0" indent="0" algn="l" rtl="0">
              <a:lnSpc>
                <a:spcPct val="95000"/>
              </a:lnSpc>
              <a:spcBef>
                <a:spcPts val="1200"/>
              </a:spcBef>
              <a:spcAft>
                <a:spcPts val="0"/>
              </a:spcAft>
              <a:buSzPts val="605"/>
              <a:buNone/>
            </a:pPr>
            <a:endParaRPr sz="1790" dirty="0"/>
          </a:p>
          <a:p>
            <a:pPr marL="0" lvl="0" indent="0" algn="l" rtl="0">
              <a:lnSpc>
                <a:spcPct val="95000"/>
              </a:lnSpc>
              <a:spcBef>
                <a:spcPts val="1200"/>
              </a:spcBef>
              <a:spcAft>
                <a:spcPts val="0"/>
              </a:spcAft>
              <a:buSzPts val="605"/>
              <a:buNone/>
            </a:pPr>
            <a:endParaRPr sz="1790" dirty="0"/>
          </a:p>
          <a:p>
            <a:pPr marL="0" lvl="0" indent="0" algn="l" rtl="0">
              <a:lnSpc>
                <a:spcPct val="95000"/>
              </a:lnSpc>
              <a:spcBef>
                <a:spcPts val="1200"/>
              </a:spcBef>
              <a:spcAft>
                <a:spcPts val="0"/>
              </a:spcAft>
              <a:buSzPts val="605"/>
              <a:buNone/>
            </a:pPr>
            <a:endParaRPr sz="1790" dirty="0"/>
          </a:p>
          <a:p>
            <a:pPr marL="0" lvl="0" indent="0" algn="l" rtl="0">
              <a:lnSpc>
                <a:spcPct val="95000"/>
              </a:lnSpc>
              <a:spcBef>
                <a:spcPts val="1200"/>
              </a:spcBef>
              <a:spcAft>
                <a:spcPts val="0"/>
              </a:spcAft>
              <a:buSzPts val="605"/>
              <a:buNone/>
            </a:pPr>
            <a:endParaRPr sz="1790" dirty="0"/>
          </a:p>
          <a:p>
            <a:pPr marL="0" lvl="0" indent="0" algn="l" rtl="0">
              <a:lnSpc>
                <a:spcPct val="95000"/>
              </a:lnSpc>
              <a:spcBef>
                <a:spcPts val="1200"/>
              </a:spcBef>
              <a:spcAft>
                <a:spcPts val="0"/>
              </a:spcAft>
              <a:buSzPts val="605"/>
              <a:buNone/>
            </a:pPr>
            <a:endParaRPr sz="1790" dirty="0"/>
          </a:p>
          <a:p>
            <a:pPr marL="0" lvl="0" indent="0" algn="l" rtl="0">
              <a:lnSpc>
                <a:spcPct val="95000"/>
              </a:lnSpc>
              <a:spcBef>
                <a:spcPts val="1200"/>
              </a:spcBef>
              <a:spcAft>
                <a:spcPts val="0"/>
              </a:spcAft>
              <a:buSzPts val="605"/>
              <a:buNone/>
            </a:pPr>
            <a:endParaRPr sz="1790" dirty="0"/>
          </a:p>
          <a:p>
            <a:pPr marL="0" lvl="0" indent="0" algn="l" rtl="0">
              <a:lnSpc>
                <a:spcPct val="95000"/>
              </a:lnSpc>
              <a:spcBef>
                <a:spcPts val="1200"/>
              </a:spcBef>
              <a:spcAft>
                <a:spcPts val="0"/>
              </a:spcAft>
              <a:buSzPts val="605"/>
              <a:buNone/>
            </a:pPr>
            <a:endParaRPr sz="1790" dirty="0"/>
          </a:p>
          <a:p>
            <a:pPr marL="0" lvl="0" indent="0" algn="l" rtl="0">
              <a:lnSpc>
                <a:spcPct val="95000"/>
              </a:lnSpc>
              <a:spcBef>
                <a:spcPts val="1200"/>
              </a:spcBef>
              <a:spcAft>
                <a:spcPts val="1200"/>
              </a:spcAft>
              <a:buSzPts val="605"/>
              <a:buNone/>
            </a:pPr>
            <a:endParaRPr sz="1790" dirty="0"/>
          </a:p>
        </p:txBody>
      </p:sp>
      <p:sp>
        <p:nvSpPr>
          <p:cNvPr id="116" name="Google Shape;116;p17"/>
          <p:cNvSpPr txBox="1"/>
          <p:nvPr/>
        </p:nvSpPr>
        <p:spPr>
          <a:xfrm>
            <a:off x="557900" y="2295450"/>
            <a:ext cx="1553100" cy="7694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dirty="0">
                <a:solidFill>
                  <a:srgbClr val="E69138"/>
                </a:solidFill>
              </a:rPr>
              <a:t>30</a:t>
            </a:r>
            <a:r>
              <a:rPr lang="en" sz="1600" b="1" dirty="0">
                <a:solidFill>
                  <a:srgbClr val="E69138"/>
                </a:solidFill>
              </a:rPr>
              <a:t> </a:t>
            </a:r>
            <a:endParaRPr sz="1600" b="1" dirty="0">
              <a:solidFill>
                <a:srgbClr val="E69138"/>
              </a:solidFill>
            </a:endParaRPr>
          </a:p>
          <a:p>
            <a:pPr marL="0" lvl="0" indent="0" algn="l" rtl="0">
              <a:spcBef>
                <a:spcPts val="0"/>
              </a:spcBef>
              <a:spcAft>
                <a:spcPts val="0"/>
              </a:spcAft>
              <a:buNone/>
            </a:pPr>
            <a:r>
              <a:rPr lang="en" sz="1600" b="1" dirty="0">
                <a:solidFill>
                  <a:srgbClr val="E69138"/>
                </a:solidFill>
              </a:rPr>
              <a:t>Features</a:t>
            </a:r>
            <a:endParaRPr sz="1600" b="1" dirty="0">
              <a:solidFill>
                <a:srgbClr val="E69138"/>
              </a:solidFill>
            </a:endParaRPr>
          </a:p>
        </p:txBody>
      </p:sp>
      <p:sp>
        <p:nvSpPr>
          <p:cNvPr id="117" name="Google Shape;117;p17"/>
          <p:cNvSpPr txBox="1"/>
          <p:nvPr/>
        </p:nvSpPr>
        <p:spPr>
          <a:xfrm>
            <a:off x="557900" y="3103000"/>
            <a:ext cx="1553100" cy="7694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dirty="0">
                <a:solidFill>
                  <a:srgbClr val="E69138"/>
                </a:solidFill>
              </a:rPr>
              <a:t>3</a:t>
            </a:r>
            <a:r>
              <a:rPr lang="en" sz="1600" b="1" dirty="0">
                <a:solidFill>
                  <a:srgbClr val="E69138"/>
                </a:solidFill>
              </a:rPr>
              <a:t> </a:t>
            </a:r>
          </a:p>
          <a:p>
            <a:pPr marL="0" lvl="0" indent="0" algn="l" rtl="0">
              <a:spcBef>
                <a:spcPts val="0"/>
              </a:spcBef>
              <a:spcAft>
                <a:spcPts val="0"/>
              </a:spcAft>
              <a:buNone/>
            </a:pPr>
            <a:r>
              <a:rPr lang="en" sz="1600" b="1" dirty="0">
                <a:solidFill>
                  <a:srgbClr val="E69138"/>
                </a:solidFill>
              </a:rPr>
              <a:t>Megabytes</a:t>
            </a:r>
            <a:endParaRPr sz="1600" b="1" dirty="0">
              <a:solidFill>
                <a:srgbClr val="E69138"/>
              </a:solidFill>
            </a:endParaRPr>
          </a:p>
        </p:txBody>
      </p:sp>
      <p:sp>
        <p:nvSpPr>
          <p:cNvPr id="118" name="Google Shape;118;p17"/>
          <p:cNvSpPr txBox="1"/>
          <p:nvPr/>
        </p:nvSpPr>
        <p:spPr>
          <a:xfrm>
            <a:off x="557900" y="3857725"/>
            <a:ext cx="15531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solidFill>
                  <a:srgbClr val="E69138"/>
                </a:solidFill>
              </a:rPr>
              <a:t>5412</a:t>
            </a:r>
            <a:endParaRPr sz="2200" b="1" dirty="0">
              <a:solidFill>
                <a:srgbClr val="E69138"/>
              </a:solidFill>
            </a:endParaRPr>
          </a:p>
          <a:p>
            <a:pPr marL="0" lvl="0" indent="0" algn="l" rtl="0">
              <a:spcBef>
                <a:spcPts val="0"/>
              </a:spcBef>
              <a:spcAft>
                <a:spcPts val="0"/>
              </a:spcAft>
              <a:buNone/>
            </a:pPr>
            <a:r>
              <a:rPr lang="en" sz="1500" b="1" dirty="0">
                <a:solidFill>
                  <a:srgbClr val="E69138"/>
                </a:solidFill>
              </a:rPr>
              <a:t>Rows</a:t>
            </a:r>
            <a:endParaRPr sz="1500" b="1" dirty="0">
              <a:solidFill>
                <a:srgbClr val="E69138"/>
              </a:solidFill>
            </a:endParaRPr>
          </a:p>
        </p:txBody>
      </p:sp>
      <p:cxnSp>
        <p:nvCxnSpPr>
          <p:cNvPr id="119" name="Google Shape;119;p17"/>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120" name="Google Shape;120;p17"/>
          <p:cNvPicPr preferRelativeResize="0"/>
          <p:nvPr/>
        </p:nvPicPr>
        <p:blipFill>
          <a:blip r:embed="rId3">
            <a:alphaModFix/>
          </a:blip>
          <a:stretch>
            <a:fillRect/>
          </a:stretch>
        </p:blipFill>
        <p:spPr>
          <a:xfrm>
            <a:off x="7875450" y="215752"/>
            <a:ext cx="698775" cy="698775"/>
          </a:xfrm>
          <a:prstGeom prst="rect">
            <a:avLst/>
          </a:prstGeom>
          <a:noFill/>
          <a:ln>
            <a:noFill/>
          </a:ln>
        </p:spPr>
      </p:pic>
      <p:sp>
        <p:nvSpPr>
          <p:cNvPr id="121" name="Google Shape;121;p17"/>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a:t>
            </a:r>
            <a:endParaRPr/>
          </a:p>
        </p:txBody>
      </p:sp>
      <p:pic>
        <p:nvPicPr>
          <p:cNvPr id="2" name="Picture 1">
            <a:extLst>
              <a:ext uri="{FF2B5EF4-FFF2-40B4-BE49-F238E27FC236}">
                <a16:creationId xmlns:a16="http://schemas.microsoft.com/office/drawing/2014/main" id="{AE34592A-F487-2D45-8674-5F28AAD00443}"/>
              </a:ext>
            </a:extLst>
          </p:cNvPr>
          <p:cNvPicPr>
            <a:picLocks noChangeAspect="1"/>
          </p:cNvPicPr>
          <p:nvPr/>
        </p:nvPicPr>
        <p:blipFill>
          <a:blip r:embed="rId4"/>
          <a:stretch>
            <a:fillRect/>
          </a:stretch>
        </p:blipFill>
        <p:spPr>
          <a:xfrm>
            <a:off x="2567512" y="2165296"/>
            <a:ext cx="4920736" cy="27728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a:t>
            </a:r>
            <a:endParaRPr b="1"/>
          </a:p>
        </p:txBody>
      </p:sp>
      <p:grpSp>
        <p:nvGrpSpPr>
          <p:cNvPr id="127" name="Google Shape;127;p18"/>
          <p:cNvGrpSpPr/>
          <p:nvPr/>
        </p:nvGrpSpPr>
        <p:grpSpPr>
          <a:xfrm>
            <a:off x="3859538" y="2098600"/>
            <a:ext cx="1275121" cy="923950"/>
            <a:chOff x="3472325" y="2934450"/>
            <a:chExt cx="1275121" cy="923950"/>
          </a:xfrm>
        </p:grpSpPr>
        <p:pic>
          <p:nvPicPr>
            <p:cNvPr id="128" name="Google Shape;128;p18"/>
            <p:cNvPicPr preferRelativeResize="0"/>
            <p:nvPr/>
          </p:nvPicPr>
          <p:blipFill>
            <a:blip r:embed="rId3">
              <a:alphaModFix/>
            </a:blip>
            <a:stretch>
              <a:fillRect/>
            </a:stretch>
          </p:blipFill>
          <p:spPr>
            <a:xfrm>
              <a:off x="3472325" y="3236850"/>
              <a:ext cx="621550" cy="621550"/>
            </a:xfrm>
            <a:prstGeom prst="rect">
              <a:avLst/>
            </a:prstGeom>
            <a:noFill/>
            <a:ln>
              <a:noFill/>
            </a:ln>
          </p:spPr>
        </p:pic>
        <p:pic>
          <p:nvPicPr>
            <p:cNvPr id="129" name="Google Shape;129;p18"/>
            <p:cNvPicPr preferRelativeResize="0"/>
            <p:nvPr/>
          </p:nvPicPr>
          <p:blipFill>
            <a:blip r:embed="rId4">
              <a:alphaModFix/>
            </a:blip>
            <a:stretch>
              <a:fillRect/>
            </a:stretch>
          </p:blipFill>
          <p:spPr>
            <a:xfrm>
              <a:off x="3949424" y="2934450"/>
              <a:ext cx="798021" cy="473450"/>
            </a:xfrm>
            <a:prstGeom prst="rect">
              <a:avLst/>
            </a:prstGeom>
            <a:noFill/>
            <a:ln>
              <a:noFill/>
            </a:ln>
          </p:spPr>
        </p:pic>
      </p:grpSp>
      <p:pic>
        <p:nvPicPr>
          <p:cNvPr id="132" name="Google Shape;132;p18"/>
          <p:cNvPicPr preferRelativeResize="0"/>
          <p:nvPr/>
        </p:nvPicPr>
        <p:blipFill>
          <a:blip r:embed="rId5">
            <a:alphaModFix/>
          </a:blip>
          <a:stretch>
            <a:fillRect/>
          </a:stretch>
        </p:blipFill>
        <p:spPr>
          <a:xfrm>
            <a:off x="1127425" y="2103238"/>
            <a:ext cx="473450" cy="473450"/>
          </a:xfrm>
          <a:prstGeom prst="rect">
            <a:avLst/>
          </a:prstGeom>
          <a:noFill/>
          <a:ln>
            <a:noFill/>
          </a:ln>
        </p:spPr>
      </p:pic>
      <p:pic>
        <p:nvPicPr>
          <p:cNvPr id="133" name="Google Shape;133;p18"/>
          <p:cNvPicPr preferRelativeResize="0"/>
          <p:nvPr/>
        </p:nvPicPr>
        <p:blipFill>
          <a:blip r:embed="rId5">
            <a:alphaModFix/>
          </a:blip>
          <a:stretch>
            <a:fillRect/>
          </a:stretch>
        </p:blipFill>
        <p:spPr>
          <a:xfrm>
            <a:off x="1682400" y="2790763"/>
            <a:ext cx="473450" cy="473450"/>
          </a:xfrm>
          <a:prstGeom prst="rect">
            <a:avLst/>
          </a:prstGeom>
          <a:noFill/>
          <a:ln>
            <a:noFill/>
          </a:ln>
        </p:spPr>
      </p:pic>
      <p:pic>
        <p:nvPicPr>
          <p:cNvPr id="134" name="Google Shape;134;p18"/>
          <p:cNvPicPr preferRelativeResize="0"/>
          <p:nvPr/>
        </p:nvPicPr>
        <p:blipFill>
          <a:blip r:embed="rId5">
            <a:alphaModFix/>
          </a:blip>
          <a:stretch>
            <a:fillRect/>
          </a:stretch>
        </p:blipFill>
        <p:spPr>
          <a:xfrm>
            <a:off x="2155850" y="1856925"/>
            <a:ext cx="473450" cy="473450"/>
          </a:xfrm>
          <a:prstGeom prst="rect">
            <a:avLst/>
          </a:prstGeom>
          <a:noFill/>
          <a:ln>
            <a:noFill/>
          </a:ln>
        </p:spPr>
      </p:pic>
      <p:cxnSp>
        <p:nvCxnSpPr>
          <p:cNvPr id="135" name="Google Shape;135;p18"/>
          <p:cNvCxnSpPr>
            <a:stCxn id="132" idx="2"/>
            <a:endCxn id="133" idx="1"/>
          </p:cNvCxnSpPr>
          <p:nvPr/>
        </p:nvCxnSpPr>
        <p:spPr>
          <a:xfrm>
            <a:off x="1364150" y="2576688"/>
            <a:ext cx="318300" cy="45090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18"/>
          <p:cNvCxnSpPr>
            <a:stCxn id="132" idx="3"/>
            <a:endCxn id="134" idx="1"/>
          </p:cNvCxnSpPr>
          <p:nvPr/>
        </p:nvCxnSpPr>
        <p:spPr>
          <a:xfrm rot="10800000" flipH="1">
            <a:off x="1600875" y="2093663"/>
            <a:ext cx="555000" cy="24630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18"/>
          <p:cNvCxnSpPr/>
          <p:nvPr/>
        </p:nvCxnSpPr>
        <p:spPr>
          <a:xfrm>
            <a:off x="928650" y="3665275"/>
            <a:ext cx="13200" cy="905700"/>
          </a:xfrm>
          <a:prstGeom prst="straightConnector1">
            <a:avLst/>
          </a:prstGeom>
          <a:noFill/>
          <a:ln w="114300" cap="flat" cmpd="sng">
            <a:solidFill>
              <a:srgbClr val="E69138"/>
            </a:solidFill>
            <a:prstDash val="solid"/>
            <a:round/>
            <a:headEnd type="none" w="med" len="med"/>
            <a:tailEnd type="none" w="med" len="med"/>
          </a:ln>
        </p:spPr>
      </p:cxnSp>
      <p:sp>
        <p:nvSpPr>
          <p:cNvPr id="138" name="Google Shape;138;p18"/>
          <p:cNvSpPr txBox="1"/>
          <p:nvPr/>
        </p:nvSpPr>
        <p:spPr>
          <a:xfrm>
            <a:off x="672413" y="3727975"/>
            <a:ext cx="2353800" cy="975621"/>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b="1" dirty="0">
                <a:solidFill>
                  <a:schemeClr val="dk2"/>
                </a:solidFill>
              </a:rPr>
              <a:t>Fraud Detection</a:t>
            </a:r>
            <a:endParaRPr sz="1800" b="1" dirty="0">
              <a:solidFill>
                <a:schemeClr val="dk2"/>
              </a:solidFill>
            </a:endParaRPr>
          </a:p>
        </p:txBody>
      </p:sp>
      <p:sp>
        <p:nvSpPr>
          <p:cNvPr id="139" name="Google Shape;139;p18"/>
          <p:cNvSpPr txBox="1"/>
          <p:nvPr/>
        </p:nvSpPr>
        <p:spPr>
          <a:xfrm>
            <a:off x="3320188" y="3705835"/>
            <a:ext cx="2353800" cy="975621"/>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b="1" dirty="0">
                <a:solidFill>
                  <a:schemeClr val="dk2"/>
                </a:solidFill>
              </a:rPr>
              <a:t>Unknown Features</a:t>
            </a:r>
            <a:endParaRPr sz="1800" b="1" dirty="0">
              <a:solidFill>
                <a:schemeClr val="dk2"/>
              </a:solidFill>
            </a:endParaRPr>
          </a:p>
        </p:txBody>
      </p:sp>
      <p:cxnSp>
        <p:nvCxnSpPr>
          <p:cNvPr id="140" name="Google Shape;140;p18"/>
          <p:cNvCxnSpPr/>
          <p:nvPr/>
        </p:nvCxnSpPr>
        <p:spPr>
          <a:xfrm>
            <a:off x="3586350" y="3665275"/>
            <a:ext cx="13200" cy="905700"/>
          </a:xfrm>
          <a:prstGeom prst="straightConnector1">
            <a:avLst/>
          </a:prstGeom>
          <a:noFill/>
          <a:ln w="114300" cap="flat" cmpd="sng">
            <a:solidFill>
              <a:srgbClr val="E69138"/>
            </a:solidFill>
            <a:prstDash val="solid"/>
            <a:round/>
            <a:headEnd type="none" w="med" len="med"/>
            <a:tailEnd type="none" w="med" len="med"/>
          </a:ln>
        </p:spPr>
      </p:cxnSp>
      <p:cxnSp>
        <p:nvCxnSpPr>
          <p:cNvPr id="141" name="Google Shape;141;p18"/>
          <p:cNvCxnSpPr/>
          <p:nvPr/>
        </p:nvCxnSpPr>
        <p:spPr>
          <a:xfrm>
            <a:off x="6320250" y="3665275"/>
            <a:ext cx="13200" cy="905700"/>
          </a:xfrm>
          <a:prstGeom prst="straightConnector1">
            <a:avLst/>
          </a:prstGeom>
          <a:noFill/>
          <a:ln w="114300" cap="flat" cmpd="sng">
            <a:solidFill>
              <a:srgbClr val="E69138"/>
            </a:solidFill>
            <a:prstDash val="solid"/>
            <a:round/>
            <a:headEnd type="none" w="med" len="med"/>
            <a:tailEnd type="none" w="med" len="med"/>
          </a:ln>
        </p:spPr>
      </p:cxnSp>
      <p:sp>
        <p:nvSpPr>
          <p:cNvPr id="142" name="Google Shape;142;p18"/>
          <p:cNvSpPr txBox="1"/>
          <p:nvPr/>
        </p:nvSpPr>
        <p:spPr>
          <a:xfrm>
            <a:off x="6021288" y="3721075"/>
            <a:ext cx="2353800" cy="975621"/>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b="1" dirty="0">
                <a:solidFill>
                  <a:schemeClr val="dk2"/>
                </a:solidFill>
              </a:rPr>
              <a:t>Unbalanced Data</a:t>
            </a:r>
            <a:endParaRPr sz="1800" b="1" dirty="0">
              <a:solidFill>
                <a:schemeClr val="dk2"/>
              </a:solidFill>
            </a:endParaRPr>
          </a:p>
        </p:txBody>
      </p:sp>
      <p:sp>
        <p:nvSpPr>
          <p:cNvPr id="143" name="Google Shape;143;p18"/>
          <p:cNvSpPr txBox="1"/>
          <p:nvPr/>
        </p:nvSpPr>
        <p:spPr>
          <a:xfrm>
            <a:off x="349325" y="1130375"/>
            <a:ext cx="3000000" cy="4902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 sz="2090" b="1">
                <a:solidFill>
                  <a:schemeClr val="dk2"/>
                </a:solidFill>
              </a:rPr>
              <a:t>Problem Statement</a:t>
            </a:r>
            <a:endParaRPr b="1"/>
          </a:p>
        </p:txBody>
      </p:sp>
      <p:cxnSp>
        <p:nvCxnSpPr>
          <p:cNvPr id="144" name="Google Shape;144;p18"/>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145" name="Google Shape;145;p18"/>
          <p:cNvPicPr preferRelativeResize="0"/>
          <p:nvPr/>
        </p:nvPicPr>
        <p:blipFill>
          <a:blip r:embed="rId6">
            <a:alphaModFix/>
          </a:blip>
          <a:stretch>
            <a:fillRect/>
          </a:stretch>
        </p:blipFill>
        <p:spPr>
          <a:xfrm>
            <a:off x="7875450" y="215752"/>
            <a:ext cx="698775" cy="698775"/>
          </a:xfrm>
          <a:prstGeom prst="rect">
            <a:avLst/>
          </a:prstGeom>
          <a:noFill/>
          <a:ln>
            <a:noFill/>
          </a:ln>
        </p:spPr>
      </p:pic>
      <p:sp>
        <p:nvSpPr>
          <p:cNvPr id="146" name="Google Shape;146;p18"/>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2</a:t>
            </a:r>
            <a:endParaRPr/>
          </a:p>
        </p:txBody>
      </p:sp>
      <p:sp>
        <p:nvSpPr>
          <p:cNvPr id="3" name="Rectangle 2">
            <a:extLst>
              <a:ext uri="{FF2B5EF4-FFF2-40B4-BE49-F238E27FC236}">
                <a16:creationId xmlns:a16="http://schemas.microsoft.com/office/drawing/2014/main" id="{2ACFB5C4-39E1-3748-85BE-6AD7432F4257}"/>
              </a:ext>
            </a:extLst>
          </p:cNvPr>
          <p:cNvSpPr/>
          <p:nvPr/>
        </p:nvSpPr>
        <p:spPr>
          <a:xfrm>
            <a:off x="1641151" y="2723389"/>
            <a:ext cx="555948" cy="570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1026" name="Picture 2" descr="Free Icon | Unbalanced scale">
            <a:extLst>
              <a:ext uri="{FF2B5EF4-FFF2-40B4-BE49-F238E27FC236}">
                <a16:creationId xmlns:a16="http://schemas.microsoft.com/office/drawing/2014/main" id="{59FC4658-3DA0-4B43-A314-40C2CA8AD0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702" y="1930374"/>
            <a:ext cx="1107601" cy="1107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a:t>
            </a:r>
            <a:endParaRPr b="1"/>
          </a:p>
        </p:txBody>
      </p:sp>
      <p:sp>
        <p:nvSpPr>
          <p:cNvPr id="143" name="Google Shape;143;p18"/>
          <p:cNvSpPr txBox="1"/>
          <p:nvPr/>
        </p:nvSpPr>
        <p:spPr>
          <a:xfrm>
            <a:off x="349325" y="1130375"/>
            <a:ext cx="3000000" cy="644057"/>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 sz="2090" b="1" dirty="0">
                <a:solidFill>
                  <a:schemeClr val="dk2"/>
                </a:solidFill>
              </a:rPr>
              <a:t>Label</a:t>
            </a:r>
          </a:p>
        </p:txBody>
      </p:sp>
      <p:cxnSp>
        <p:nvCxnSpPr>
          <p:cNvPr id="144" name="Google Shape;144;p18"/>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145" name="Google Shape;145;p18"/>
          <p:cNvPicPr preferRelativeResize="0"/>
          <p:nvPr/>
        </p:nvPicPr>
        <p:blipFill>
          <a:blip r:embed="rId3">
            <a:alphaModFix/>
          </a:blip>
          <a:stretch>
            <a:fillRect/>
          </a:stretch>
        </p:blipFill>
        <p:spPr>
          <a:xfrm>
            <a:off x="7875450" y="215752"/>
            <a:ext cx="698775" cy="698775"/>
          </a:xfrm>
          <a:prstGeom prst="rect">
            <a:avLst/>
          </a:prstGeom>
          <a:noFill/>
          <a:ln>
            <a:noFill/>
          </a:ln>
        </p:spPr>
      </p:pic>
      <p:sp>
        <p:nvSpPr>
          <p:cNvPr id="146" name="Google Shape;146;p18"/>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3</a:t>
            </a:r>
            <a:endParaRPr dirty="0"/>
          </a:p>
        </p:txBody>
      </p:sp>
      <p:pic>
        <p:nvPicPr>
          <p:cNvPr id="4" name="Picture 3" descr="A picture containing chart&#10;&#10;Description automatically generated">
            <a:extLst>
              <a:ext uri="{FF2B5EF4-FFF2-40B4-BE49-F238E27FC236}">
                <a16:creationId xmlns:a16="http://schemas.microsoft.com/office/drawing/2014/main" id="{BA3DECDE-6145-E045-8C1A-42A46E3E48E0}"/>
              </a:ext>
            </a:extLst>
          </p:cNvPr>
          <p:cNvPicPr>
            <a:picLocks noChangeAspect="1"/>
          </p:cNvPicPr>
          <p:nvPr/>
        </p:nvPicPr>
        <p:blipFill>
          <a:blip r:embed="rId4"/>
          <a:stretch>
            <a:fillRect/>
          </a:stretch>
        </p:blipFill>
        <p:spPr>
          <a:xfrm>
            <a:off x="778177" y="1887082"/>
            <a:ext cx="3793823" cy="2641269"/>
          </a:xfrm>
          <a:prstGeom prst="rect">
            <a:avLst/>
          </a:prstGeom>
        </p:spPr>
      </p:pic>
      <p:sp>
        <p:nvSpPr>
          <p:cNvPr id="25" name="Google Shape;229;p23">
            <a:extLst>
              <a:ext uri="{FF2B5EF4-FFF2-40B4-BE49-F238E27FC236}">
                <a16:creationId xmlns:a16="http://schemas.microsoft.com/office/drawing/2014/main" id="{AC24233C-5F66-6748-9547-F9C854DB96C1}"/>
              </a:ext>
            </a:extLst>
          </p:cNvPr>
          <p:cNvSpPr txBox="1"/>
          <p:nvPr/>
        </p:nvSpPr>
        <p:spPr>
          <a:xfrm>
            <a:off x="4912237" y="2811264"/>
            <a:ext cx="3312600" cy="615523"/>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chemeClr val="dk1"/>
              </a:buClr>
              <a:buSzPts val="1400"/>
              <a:buChar char="●"/>
            </a:pPr>
            <a:r>
              <a:rPr lang="en" b="1" dirty="0">
                <a:solidFill>
                  <a:srgbClr val="E69138"/>
                </a:solidFill>
              </a:rPr>
              <a:t>Unbalanced Data</a:t>
            </a:r>
            <a:endParaRPr b="1" dirty="0">
              <a:solidFill>
                <a:schemeClr val="dk1"/>
              </a:solidFill>
            </a:endParaRPr>
          </a:p>
          <a:p>
            <a:pPr marL="457200" lvl="0" indent="-317500" algn="l" rtl="0">
              <a:lnSpc>
                <a:spcPct val="100000"/>
              </a:lnSpc>
              <a:spcBef>
                <a:spcPts val="0"/>
              </a:spcBef>
              <a:spcAft>
                <a:spcPts val="0"/>
              </a:spcAft>
              <a:buClr>
                <a:schemeClr val="dk1"/>
              </a:buClr>
              <a:buSzPts val="1400"/>
              <a:buChar char="●"/>
            </a:pPr>
            <a:r>
              <a:rPr lang="en-US" dirty="0">
                <a:solidFill>
                  <a:schemeClr val="dk1"/>
                </a:solidFill>
              </a:rPr>
              <a:t>Fraud : Non-fraud around 1:10</a:t>
            </a:r>
            <a:endParaRPr dirty="0">
              <a:solidFill>
                <a:srgbClr val="FF0000"/>
              </a:solidFill>
            </a:endParaRPr>
          </a:p>
        </p:txBody>
      </p:sp>
    </p:spTree>
    <p:extLst>
      <p:ext uri="{BB962C8B-B14F-4D97-AF65-F5344CB8AC3E}">
        <p14:creationId xmlns:p14="http://schemas.microsoft.com/office/powerpoint/2010/main" val="323965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a:t>
            </a:r>
            <a:endParaRPr b="1"/>
          </a:p>
        </p:txBody>
      </p:sp>
      <p:sp>
        <p:nvSpPr>
          <p:cNvPr id="143" name="Google Shape;143;p18"/>
          <p:cNvSpPr txBox="1"/>
          <p:nvPr/>
        </p:nvSpPr>
        <p:spPr>
          <a:xfrm>
            <a:off x="349325" y="1130375"/>
            <a:ext cx="3000000" cy="644057"/>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 sz="2090" b="1" dirty="0">
                <a:solidFill>
                  <a:schemeClr val="dk2"/>
                </a:solidFill>
              </a:rPr>
              <a:t>Features</a:t>
            </a:r>
          </a:p>
        </p:txBody>
      </p:sp>
      <p:cxnSp>
        <p:nvCxnSpPr>
          <p:cNvPr id="144" name="Google Shape;144;p18"/>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145" name="Google Shape;145;p18"/>
          <p:cNvPicPr preferRelativeResize="0"/>
          <p:nvPr/>
        </p:nvPicPr>
        <p:blipFill>
          <a:blip r:embed="rId3">
            <a:alphaModFix/>
          </a:blip>
          <a:stretch>
            <a:fillRect/>
          </a:stretch>
        </p:blipFill>
        <p:spPr>
          <a:xfrm>
            <a:off x="7875450" y="215752"/>
            <a:ext cx="698775" cy="698775"/>
          </a:xfrm>
          <a:prstGeom prst="rect">
            <a:avLst/>
          </a:prstGeom>
          <a:noFill/>
          <a:ln>
            <a:noFill/>
          </a:ln>
        </p:spPr>
      </p:pic>
      <p:sp>
        <p:nvSpPr>
          <p:cNvPr id="146" name="Google Shape;146;p18"/>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4</a:t>
            </a:r>
            <a:endParaRPr dirty="0"/>
          </a:p>
        </p:txBody>
      </p:sp>
      <p:sp>
        <p:nvSpPr>
          <p:cNvPr id="25" name="Google Shape;229;p23">
            <a:extLst>
              <a:ext uri="{FF2B5EF4-FFF2-40B4-BE49-F238E27FC236}">
                <a16:creationId xmlns:a16="http://schemas.microsoft.com/office/drawing/2014/main" id="{AC24233C-5F66-6748-9547-F9C854DB96C1}"/>
              </a:ext>
            </a:extLst>
          </p:cNvPr>
          <p:cNvSpPr txBox="1"/>
          <p:nvPr/>
        </p:nvSpPr>
        <p:spPr>
          <a:xfrm>
            <a:off x="613452" y="2753546"/>
            <a:ext cx="3312600" cy="615523"/>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chemeClr val="dk1"/>
              </a:buClr>
              <a:buSzPts val="1400"/>
              <a:buChar char="●"/>
            </a:pPr>
            <a:r>
              <a:rPr lang="en" dirty="0">
                <a:solidFill>
                  <a:schemeClr val="tx1"/>
                </a:solidFill>
              </a:rPr>
              <a:t>30 features, </a:t>
            </a:r>
            <a:r>
              <a:rPr lang="en" b="1" dirty="0">
                <a:solidFill>
                  <a:srgbClr val="E69138"/>
                </a:solidFill>
              </a:rPr>
              <a:t>28 unknown</a:t>
            </a:r>
          </a:p>
          <a:p>
            <a:pPr marL="457200" lvl="0" indent="-317500" algn="l" rtl="0">
              <a:lnSpc>
                <a:spcPct val="100000"/>
              </a:lnSpc>
              <a:spcBef>
                <a:spcPts val="0"/>
              </a:spcBef>
              <a:spcAft>
                <a:spcPts val="0"/>
              </a:spcAft>
              <a:buClr>
                <a:schemeClr val="dk1"/>
              </a:buClr>
              <a:buSzPts val="1400"/>
              <a:buChar char="●"/>
            </a:pPr>
            <a:r>
              <a:rPr lang="en-US" dirty="0">
                <a:solidFill>
                  <a:schemeClr val="tx1"/>
                </a:solidFill>
              </a:rPr>
              <a:t>Correlations with y showed</a:t>
            </a:r>
            <a:endParaRPr dirty="0">
              <a:solidFill>
                <a:schemeClr val="tx1"/>
              </a:solidFill>
            </a:endParaRPr>
          </a:p>
        </p:txBody>
      </p:sp>
      <p:pic>
        <p:nvPicPr>
          <p:cNvPr id="6" name="Picture 5" descr="A picture containing table&#10;&#10;Description automatically generated">
            <a:extLst>
              <a:ext uri="{FF2B5EF4-FFF2-40B4-BE49-F238E27FC236}">
                <a16:creationId xmlns:a16="http://schemas.microsoft.com/office/drawing/2014/main" id="{DE1E7E64-E340-F44E-A334-6FCC26A68FA7}"/>
              </a:ext>
            </a:extLst>
          </p:cNvPr>
          <p:cNvPicPr>
            <a:picLocks noChangeAspect="1"/>
          </p:cNvPicPr>
          <p:nvPr/>
        </p:nvPicPr>
        <p:blipFill>
          <a:blip r:embed="rId4"/>
          <a:stretch>
            <a:fillRect/>
          </a:stretch>
        </p:blipFill>
        <p:spPr>
          <a:xfrm>
            <a:off x="4766261" y="1130375"/>
            <a:ext cx="2565617" cy="4013029"/>
          </a:xfrm>
          <a:prstGeom prst="rect">
            <a:avLst/>
          </a:prstGeom>
        </p:spPr>
      </p:pic>
    </p:spTree>
    <p:extLst>
      <p:ext uri="{BB962C8B-B14F-4D97-AF65-F5344CB8AC3E}">
        <p14:creationId xmlns:p14="http://schemas.microsoft.com/office/powerpoint/2010/main" val="320998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p:nvPr/>
        </p:nvSpPr>
        <p:spPr>
          <a:xfrm>
            <a:off x="-55150" y="-36750"/>
            <a:ext cx="9199200" cy="51804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txBox="1"/>
          <p:nvPr/>
        </p:nvSpPr>
        <p:spPr>
          <a:xfrm>
            <a:off x="441125" y="2201750"/>
            <a:ext cx="3997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dirty="0">
                <a:latin typeface="Verdana"/>
                <a:ea typeface="Verdana"/>
                <a:cs typeface="Verdana"/>
                <a:sym typeface="Verdana"/>
              </a:rPr>
              <a:t>Process &amp; Model</a:t>
            </a:r>
            <a:endParaRPr sz="3200" b="1" dirty="0">
              <a:latin typeface="Verdana"/>
              <a:ea typeface="Verdana"/>
              <a:cs typeface="Verdana"/>
              <a:sym typeface="Verdana"/>
            </a:endParaRPr>
          </a:p>
        </p:txBody>
      </p:sp>
      <p:sp>
        <p:nvSpPr>
          <p:cNvPr id="182" name="Google Shape;182;p20"/>
          <p:cNvSpPr txBox="1"/>
          <p:nvPr/>
        </p:nvSpPr>
        <p:spPr>
          <a:xfrm>
            <a:off x="7719550" y="257300"/>
            <a:ext cx="909900" cy="112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100" b="1"/>
              <a:t>2</a:t>
            </a:r>
            <a:endParaRPr sz="61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Process &amp; Model Pipeline</a:t>
            </a:r>
            <a:endParaRPr b="1" dirty="0"/>
          </a:p>
        </p:txBody>
      </p:sp>
      <p:sp>
        <p:nvSpPr>
          <p:cNvPr id="188" name="Google Shape;188;p21"/>
          <p:cNvSpPr txBox="1">
            <a:spLocks noGrp="1"/>
          </p:cNvSpPr>
          <p:nvPr>
            <p:ph type="body" idx="1"/>
          </p:nvPr>
        </p:nvSpPr>
        <p:spPr>
          <a:xfrm>
            <a:off x="337150" y="981850"/>
            <a:ext cx="8489100" cy="57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b="1" dirty="0">
                <a:solidFill>
                  <a:srgbClr val="E69138"/>
                </a:solidFill>
              </a:rPr>
              <a:t>Two different models are built and compared </a:t>
            </a:r>
            <a:endParaRPr b="1" u="sng" dirty="0">
              <a:solidFill>
                <a:srgbClr val="E69138"/>
              </a:solidFill>
            </a:endParaRPr>
          </a:p>
        </p:txBody>
      </p:sp>
      <p:sp>
        <p:nvSpPr>
          <p:cNvPr id="189" name="Google Shape;189;p21"/>
          <p:cNvSpPr txBox="1"/>
          <p:nvPr/>
        </p:nvSpPr>
        <p:spPr>
          <a:xfrm>
            <a:off x="483444" y="2391303"/>
            <a:ext cx="1328325" cy="400079"/>
          </a:xfrm>
          <a:prstGeom prst="rect">
            <a:avLst/>
          </a:prstGeom>
          <a:solidFill>
            <a:srgbClr val="F3F3F3"/>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t>Original Data</a:t>
            </a:r>
            <a:endParaRPr dirty="0"/>
          </a:p>
        </p:txBody>
      </p:sp>
      <p:sp>
        <p:nvSpPr>
          <p:cNvPr id="190" name="Google Shape;190;p21"/>
          <p:cNvSpPr txBox="1"/>
          <p:nvPr/>
        </p:nvSpPr>
        <p:spPr>
          <a:xfrm>
            <a:off x="2688997" y="2391303"/>
            <a:ext cx="1326150" cy="400079"/>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Standard Scaler + PCA</a:t>
            </a:r>
            <a:endParaRPr dirty="0"/>
          </a:p>
        </p:txBody>
      </p:sp>
      <p:sp>
        <p:nvSpPr>
          <p:cNvPr id="191" name="Google Shape;191;p21"/>
          <p:cNvSpPr txBox="1"/>
          <p:nvPr/>
        </p:nvSpPr>
        <p:spPr>
          <a:xfrm>
            <a:off x="5714070" y="2391303"/>
            <a:ext cx="1191791" cy="400079"/>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Random Forest</a:t>
            </a:r>
            <a:endParaRPr dirty="0"/>
          </a:p>
        </p:txBody>
      </p:sp>
      <p:sp>
        <p:nvSpPr>
          <p:cNvPr id="192" name="Google Shape;192;p21"/>
          <p:cNvSpPr txBox="1"/>
          <p:nvPr/>
        </p:nvSpPr>
        <p:spPr>
          <a:xfrm>
            <a:off x="7277375" y="2391303"/>
            <a:ext cx="1191791" cy="400079"/>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Metrics</a:t>
            </a:r>
            <a:endParaRPr dirty="0"/>
          </a:p>
        </p:txBody>
      </p:sp>
      <p:cxnSp>
        <p:nvCxnSpPr>
          <p:cNvPr id="193" name="Google Shape;193;p21"/>
          <p:cNvCxnSpPr>
            <a:cxnSpLocks/>
            <a:stCxn id="189" idx="3"/>
            <a:endCxn id="190" idx="1"/>
          </p:cNvCxnSpPr>
          <p:nvPr/>
        </p:nvCxnSpPr>
        <p:spPr>
          <a:xfrm>
            <a:off x="1811769" y="2591343"/>
            <a:ext cx="877228" cy="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96;p21"/>
          <p:cNvCxnSpPr>
            <a:cxnSpLocks/>
            <a:stCxn id="191" idx="3"/>
            <a:endCxn id="192" idx="1"/>
          </p:cNvCxnSpPr>
          <p:nvPr/>
        </p:nvCxnSpPr>
        <p:spPr>
          <a:xfrm>
            <a:off x="6905861" y="2591343"/>
            <a:ext cx="371514" cy="0"/>
          </a:xfrm>
          <a:prstGeom prst="straightConnector1">
            <a:avLst/>
          </a:prstGeom>
          <a:noFill/>
          <a:ln w="9525" cap="flat" cmpd="sng">
            <a:solidFill>
              <a:schemeClr val="dk2"/>
            </a:solidFill>
            <a:prstDash val="solid"/>
            <a:round/>
            <a:headEnd type="none" w="med" len="med"/>
            <a:tailEnd type="triangle" w="med" len="med"/>
          </a:ln>
        </p:spPr>
      </p:cxnSp>
      <p:pic>
        <p:nvPicPr>
          <p:cNvPr id="203" name="Google Shape;203;p21"/>
          <p:cNvPicPr preferRelativeResize="0"/>
          <p:nvPr/>
        </p:nvPicPr>
        <p:blipFill>
          <a:blip r:embed="rId3">
            <a:alphaModFix/>
          </a:blip>
          <a:stretch>
            <a:fillRect/>
          </a:stretch>
        </p:blipFill>
        <p:spPr>
          <a:xfrm>
            <a:off x="654425" y="1440576"/>
            <a:ext cx="994800" cy="994800"/>
          </a:xfrm>
          <a:prstGeom prst="rect">
            <a:avLst/>
          </a:prstGeom>
          <a:noFill/>
          <a:ln>
            <a:noFill/>
          </a:ln>
        </p:spPr>
      </p:pic>
      <p:cxnSp>
        <p:nvCxnSpPr>
          <p:cNvPr id="209" name="Google Shape;209;p21"/>
          <p:cNvCxnSpPr/>
          <p:nvPr/>
        </p:nvCxnSpPr>
        <p:spPr>
          <a:xfrm rot="10800000" flipH="1">
            <a:off x="340025" y="976700"/>
            <a:ext cx="8418000" cy="34200"/>
          </a:xfrm>
          <a:prstGeom prst="straightConnector1">
            <a:avLst/>
          </a:prstGeom>
          <a:noFill/>
          <a:ln w="19050" cap="flat" cmpd="sng">
            <a:solidFill>
              <a:srgbClr val="F1C232"/>
            </a:solidFill>
            <a:prstDash val="dot"/>
            <a:round/>
            <a:headEnd type="none" w="med" len="med"/>
            <a:tailEnd type="none" w="med" len="med"/>
          </a:ln>
        </p:spPr>
      </p:cxnSp>
      <p:pic>
        <p:nvPicPr>
          <p:cNvPr id="210" name="Google Shape;210;p21"/>
          <p:cNvPicPr preferRelativeResize="0"/>
          <p:nvPr/>
        </p:nvPicPr>
        <p:blipFill>
          <a:blip r:embed="rId4">
            <a:alphaModFix/>
          </a:blip>
          <a:stretch>
            <a:fillRect/>
          </a:stretch>
        </p:blipFill>
        <p:spPr>
          <a:xfrm>
            <a:off x="7875450" y="215752"/>
            <a:ext cx="698775" cy="698775"/>
          </a:xfrm>
          <a:prstGeom prst="rect">
            <a:avLst/>
          </a:prstGeom>
          <a:noFill/>
          <a:ln>
            <a:noFill/>
          </a:ln>
        </p:spPr>
      </p:pic>
      <p:sp>
        <p:nvSpPr>
          <p:cNvPr id="212" name="Google Shape;212;p21"/>
          <p:cNvSpPr txBox="1"/>
          <p:nvPr/>
        </p:nvSpPr>
        <p:spPr>
          <a:xfrm>
            <a:off x="2782603" y="1665466"/>
            <a:ext cx="132615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E69138"/>
                </a:solidFill>
              </a:rPr>
              <a:t>Feature Engineering</a:t>
            </a:r>
            <a:endParaRPr b="1" dirty="0">
              <a:solidFill>
                <a:srgbClr val="E69138"/>
              </a:solidFill>
            </a:endParaRPr>
          </a:p>
        </p:txBody>
      </p:sp>
      <p:sp>
        <p:nvSpPr>
          <p:cNvPr id="213" name="Google Shape;213;p21"/>
          <p:cNvSpPr txBox="1"/>
          <p:nvPr/>
        </p:nvSpPr>
        <p:spPr>
          <a:xfrm>
            <a:off x="8574225" y="4655125"/>
            <a:ext cx="40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5</a:t>
            </a:r>
            <a:endParaRPr dirty="0"/>
          </a:p>
        </p:txBody>
      </p:sp>
      <p:sp>
        <p:nvSpPr>
          <p:cNvPr id="43" name="Google Shape;212;p21">
            <a:extLst>
              <a:ext uri="{FF2B5EF4-FFF2-40B4-BE49-F238E27FC236}">
                <a16:creationId xmlns:a16="http://schemas.microsoft.com/office/drawing/2014/main" id="{25E24AD3-227D-4C4A-9CE8-F31370926D96}"/>
              </a:ext>
            </a:extLst>
          </p:cNvPr>
          <p:cNvSpPr txBox="1"/>
          <p:nvPr/>
        </p:nvSpPr>
        <p:spPr>
          <a:xfrm>
            <a:off x="5755613" y="1668015"/>
            <a:ext cx="124856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E69138"/>
                </a:solidFill>
              </a:rPr>
              <a:t>Model Searching</a:t>
            </a:r>
            <a:endParaRPr sz="1600" b="1" dirty="0">
              <a:solidFill>
                <a:srgbClr val="E69138"/>
              </a:solidFill>
            </a:endParaRPr>
          </a:p>
        </p:txBody>
      </p:sp>
      <p:sp>
        <p:nvSpPr>
          <p:cNvPr id="46" name="Google Shape;212;p21">
            <a:extLst>
              <a:ext uri="{FF2B5EF4-FFF2-40B4-BE49-F238E27FC236}">
                <a16:creationId xmlns:a16="http://schemas.microsoft.com/office/drawing/2014/main" id="{F92257E6-5BC8-4947-82DF-03C388BE96B4}"/>
              </a:ext>
            </a:extLst>
          </p:cNvPr>
          <p:cNvSpPr txBox="1"/>
          <p:nvPr/>
        </p:nvSpPr>
        <p:spPr>
          <a:xfrm>
            <a:off x="7416701" y="1756214"/>
            <a:ext cx="9948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E69138"/>
                </a:solidFill>
              </a:rPr>
              <a:t>Results</a:t>
            </a:r>
            <a:endParaRPr sz="1600" b="1" dirty="0">
              <a:solidFill>
                <a:srgbClr val="E69138"/>
              </a:solidFill>
            </a:endParaRPr>
          </a:p>
        </p:txBody>
      </p:sp>
      <p:sp>
        <p:nvSpPr>
          <p:cNvPr id="22" name="TextBox 21">
            <a:extLst>
              <a:ext uri="{FF2B5EF4-FFF2-40B4-BE49-F238E27FC236}">
                <a16:creationId xmlns:a16="http://schemas.microsoft.com/office/drawing/2014/main" id="{E8DBE394-D36F-C84D-94FB-18DFF1243F8B}"/>
              </a:ext>
            </a:extLst>
          </p:cNvPr>
          <p:cNvSpPr txBox="1"/>
          <p:nvPr/>
        </p:nvSpPr>
        <p:spPr>
          <a:xfrm>
            <a:off x="1919656" y="2287656"/>
            <a:ext cx="865912" cy="307777"/>
          </a:xfrm>
          <a:prstGeom prst="rect">
            <a:avLst/>
          </a:prstGeom>
          <a:noFill/>
        </p:spPr>
        <p:txBody>
          <a:bodyPr wrap="square" rtlCol="0">
            <a:spAutoFit/>
          </a:bodyPr>
          <a:lstStyle/>
          <a:p>
            <a:r>
              <a:rPr lang="en-CN" dirty="0"/>
              <a:t>Model1</a:t>
            </a:r>
          </a:p>
        </p:txBody>
      </p:sp>
      <p:cxnSp>
        <p:nvCxnSpPr>
          <p:cNvPr id="52" name="Google Shape;193;p21">
            <a:extLst>
              <a:ext uri="{FF2B5EF4-FFF2-40B4-BE49-F238E27FC236}">
                <a16:creationId xmlns:a16="http://schemas.microsoft.com/office/drawing/2014/main" id="{4EEC2851-81FC-704F-970E-DA5A7AABE661}"/>
              </a:ext>
            </a:extLst>
          </p:cNvPr>
          <p:cNvCxnSpPr>
            <a:cxnSpLocks/>
            <a:stCxn id="189" idx="3"/>
          </p:cNvCxnSpPr>
          <p:nvPr/>
        </p:nvCxnSpPr>
        <p:spPr>
          <a:xfrm>
            <a:off x="1811769" y="2591343"/>
            <a:ext cx="1069252" cy="1304001"/>
          </a:xfrm>
          <a:prstGeom prst="straightConnector1">
            <a:avLst/>
          </a:prstGeom>
          <a:noFill/>
          <a:ln w="9525" cap="flat" cmpd="sng">
            <a:solidFill>
              <a:schemeClr val="dk2"/>
            </a:solidFill>
            <a:prstDash val="solid"/>
            <a:round/>
            <a:headEnd type="none" w="med" len="med"/>
            <a:tailEnd type="triangle" w="med" len="med"/>
          </a:ln>
        </p:spPr>
      </p:cxnSp>
      <p:sp>
        <p:nvSpPr>
          <p:cNvPr id="55" name="Google Shape;190;p21">
            <a:extLst>
              <a:ext uri="{FF2B5EF4-FFF2-40B4-BE49-F238E27FC236}">
                <a16:creationId xmlns:a16="http://schemas.microsoft.com/office/drawing/2014/main" id="{569EDB20-6B75-A84B-AD4A-D78B0E6A4D11}"/>
              </a:ext>
            </a:extLst>
          </p:cNvPr>
          <p:cNvSpPr txBox="1"/>
          <p:nvPr/>
        </p:nvSpPr>
        <p:spPr>
          <a:xfrm>
            <a:off x="2688997" y="3628135"/>
            <a:ext cx="1326150" cy="400079"/>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Log transformation</a:t>
            </a:r>
            <a:endParaRPr dirty="0"/>
          </a:p>
        </p:txBody>
      </p:sp>
      <p:sp>
        <p:nvSpPr>
          <p:cNvPr id="56" name="Google Shape;191;p21">
            <a:extLst>
              <a:ext uri="{FF2B5EF4-FFF2-40B4-BE49-F238E27FC236}">
                <a16:creationId xmlns:a16="http://schemas.microsoft.com/office/drawing/2014/main" id="{F0EB0392-B925-FB49-B1D7-8EF3DE9CF195}"/>
              </a:ext>
            </a:extLst>
          </p:cNvPr>
          <p:cNvSpPr txBox="1"/>
          <p:nvPr/>
        </p:nvSpPr>
        <p:spPr>
          <a:xfrm>
            <a:off x="5714070" y="3628135"/>
            <a:ext cx="1191791" cy="400079"/>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Gradient Boosting</a:t>
            </a:r>
            <a:endParaRPr dirty="0"/>
          </a:p>
        </p:txBody>
      </p:sp>
      <p:cxnSp>
        <p:nvCxnSpPr>
          <p:cNvPr id="57" name="Google Shape;194;p21">
            <a:extLst>
              <a:ext uri="{FF2B5EF4-FFF2-40B4-BE49-F238E27FC236}">
                <a16:creationId xmlns:a16="http://schemas.microsoft.com/office/drawing/2014/main" id="{F1434A8D-AA83-E84F-A83A-3772CCF3A93E}"/>
              </a:ext>
            </a:extLst>
          </p:cNvPr>
          <p:cNvCxnSpPr>
            <a:cxnSpLocks/>
            <a:stCxn id="55" idx="3"/>
            <a:endCxn id="63" idx="1"/>
          </p:cNvCxnSpPr>
          <p:nvPr/>
        </p:nvCxnSpPr>
        <p:spPr>
          <a:xfrm>
            <a:off x="4015147" y="3828175"/>
            <a:ext cx="428837" cy="0"/>
          </a:xfrm>
          <a:prstGeom prst="straightConnector1">
            <a:avLst/>
          </a:prstGeom>
          <a:noFill/>
          <a:ln w="9525" cap="flat" cmpd="sng">
            <a:solidFill>
              <a:schemeClr val="dk2"/>
            </a:solidFill>
            <a:prstDash val="solid"/>
            <a:round/>
            <a:headEnd type="none" w="med" len="med"/>
            <a:tailEnd type="triangle" w="med" len="med"/>
          </a:ln>
        </p:spPr>
      </p:cxnSp>
      <p:cxnSp>
        <p:nvCxnSpPr>
          <p:cNvPr id="58" name="Google Shape;196;p21">
            <a:extLst>
              <a:ext uri="{FF2B5EF4-FFF2-40B4-BE49-F238E27FC236}">
                <a16:creationId xmlns:a16="http://schemas.microsoft.com/office/drawing/2014/main" id="{CB2AE210-E066-A945-9843-009EB2AF3D33}"/>
              </a:ext>
            </a:extLst>
          </p:cNvPr>
          <p:cNvCxnSpPr>
            <a:cxnSpLocks/>
            <a:stCxn id="56" idx="3"/>
            <a:endCxn id="192" idx="1"/>
          </p:cNvCxnSpPr>
          <p:nvPr/>
        </p:nvCxnSpPr>
        <p:spPr>
          <a:xfrm flipV="1">
            <a:off x="6905861" y="2591343"/>
            <a:ext cx="371514" cy="1236832"/>
          </a:xfrm>
          <a:prstGeom prst="straightConnector1">
            <a:avLst/>
          </a:prstGeom>
          <a:noFill/>
          <a:ln w="9525" cap="flat" cmpd="sng">
            <a:solidFill>
              <a:schemeClr val="dk2"/>
            </a:solidFill>
            <a:prstDash val="solid"/>
            <a:round/>
            <a:headEnd type="none" w="med" len="med"/>
            <a:tailEnd type="triangle" w="med" len="med"/>
          </a:ln>
        </p:spPr>
      </p:cxnSp>
      <p:sp>
        <p:nvSpPr>
          <p:cNvPr id="59" name="TextBox 58">
            <a:extLst>
              <a:ext uri="{FF2B5EF4-FFF2-40B4-BE49-F238E27FC236}">
                <a16:creationId xmlns:a16="http://schemas.microsoft.com/office/drawing/2014/main" id="{0709AA12-CF31-6849-ACCF-27BF178E4D98}"/>
              </a:ext>
            </a:extLst>
          </p:cNvPr>
          <p:cNvSpPr txBox="1"/>
          <p:nvPr/>
        </p:nvSpPr>
        <p:spPr>
          <a:xfrm>
            <a:off x="1649225" y="3278297"/>
            <a:ext cx="865912" cy="307777"/>
          </a:xfrm>
          <a:prstGeom prst="rect">
            <a:avLst/>
          </a:prstGeom>
          <a:noFill/>
        </p:spPr>
        <p:txBody>
          <a:bodyPr wrap="square" rtlCol="0">
            <a:spAutoFit/>
          </a:bodyPr>
          <a:lstStyle/>
          <a:p>
            <a:r>
              <a:rPr lang="en-CN" dirty="0"/>
              <a:t>Model2</a:t>
            </a:r>
          </a:p>
        </p:txBody>
      </p:sp>
      <p:sp>
        <p:nvSpPr>
          <p:cNvPr id="63" name="Google Shape;191;p21">
            <a:extLst>
              <a:ext uri="{FF2B5EF4-FFF2-40B4-BE49-F238E27FC236}">
                <a16:creationId xmlns:a16="http://schemas.microsoft.com/office/drawing/2014/main" id="{79B10A79-A681-8E49-A06A-9ACDF799D0E6}"/>
              </a:ext>
            </a:extLst>
          </p:cNvPr>
          <p:cNvSpPr txBox="1"/>
          <p:nvPr/>
        </p:nvSpPr>
        <p:spPr>
          <a:xfrm>
            <a:off x="4443984" y="3628135"/>
            <a:ext cx="898572" cy="400079"/>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SMOTE</a:t>
            </a:r>
            <a:endParaRPr dirty="0"/>
          </a:p>
        </p:txBody>
      </p:sp>
      <p:cxnSp>
        <p:nvCxnSpPr>
          <p:cNvPr id="68" name="Google Shape;194;p21">
            <a:extLst>
              <a:ext uri="{FF2B5EF4-FFF2-40B4-BE49-F238E27FC236}">
                <a16:creationId xmlns:a16="http://schemas.microsoft.com/office/drawing/2014/main" id="{ADC65D1F-E072-3A4F-A4FA-445270DFFD31}"/>
              </a:ext>
            </a:extLst>
          </p:cNvPr>
          <p:cNvCxnSpPr>
            <a:cxnSpLocks/>
            <a:stCxn id="63" idx="3"/>
            <a:endCxn id="56" idx="1"/>
          </p:cNvCxnSpPr>
          <p:nvPr/>
        </p:nvCxnSpPr>
        <p:spPr>
          <a:xfrm>
            <a:off x="5342556" y="3828175"/>
            <a:ext cx="371514" cy="0"/>
          </a:xfrm>
          <a:prstGeom prst="straightConnector1">
            <a:avLst/>
          </a:prstGeom>
          <a:noFill/>
          <a:ln w="9525" cap="flat" cmpd="sng">
            <a:solidFill>
              <a:schemeClr val="dk2"/>
            </a:solidFill>
            <a:prstDash val="solid"/>
            <a:round/>
            <a:headEnd type="none" w="med" len="med"/>
            <a:tailEnd type="triangle" w="med" len="med"/>
          </a:ln>
        </p:spPr>
      </p:cxnSp>
      <p:cxnSp>
        <p:nvCxnSpPr>
          <p:cNvPr id="74" name="Google Shape;194;p21">
            <a:extLst>
              <a:ext uri="{FF2B5EF4-FFF2-40B4-BE49-F238E27FC236}">
                <a16:creationId xmlns:a16="http://schemas.microsoft.com/office/drawing/2014/main" id="{BB25E3B9-488A-164E-B855-F9DB64F659A1}"/>
              </a:ext>
            </a:extLst>
          </p:cNvPr>
          <p:cNvCxnSpPr>
            <a:cxnSpLocks/>
            <a:stCxn id="190" idx="3"/>
            <a:endCxn id="75" idx="1"/>
          </p:cNvCxnSpPr>
          <p:nvPr/>
        </p:nvCxnSpPr>
        <p:spPr>
          <a:xfrm>
            <a:off x="4015147" y="2591343"/>
            <a:ext cx="428837" cy="2918"/>
          </a:xfrm>
          <a:prstGeom prst="straightConnector1">
            <a:avLst/>
          </a:prstGeom>
          <a:noFill/>
          <a:ln w="9525" cap="flat" cmpd="sng">
            <a:solidFill>
              <a:schemeClr val="dk2"/>
            </a:solidFill>
            <a:prstDash val="solid"/>
            <a:round/>
            <a:headEnd type="none" w="med" len="med"/>
            <a:tailEnd type="triangle" w="med" len="med"/>
          </a:ln>
        </p:spPr>
      </p:cxnSp>
      <p:sp>
        <p:nvSpPr>
          <p:cNvPr id="75" name="Google Shape;191;p21">
            <a:extLst>
              <a:ext uri="{FF2B5EF4-FFF2-40B4-BE49-F238E27FC236}">
                <a16:creationId xmlns:a16="http://schemas.microsoft.com/office/drawing/2014/main" id="{16B4FB40-8CB6-4E4E-BFEF-606B96B5002A}"/>
              </a:ext>
            </a:extLst>
          </p:cNvPr>
          <p:cNvSpPr txBox="1"/>
          <p:nvPr/>
        </p:nvSpPr>
        <p:spPr>
          <a:xfrm>
            <a:off x="4443984" y="2394221"/>
            <a:ext cx="898572" cy="400079"/>
          </a:xfrm>
          <a:prstGeom prst="rect">
            <a:avLst/>
          </a:prstGeom>
          <a:solidFill>
            <a:srgbClr val="EFEFEF"/>
          </a:solidFill>
          <a:ln w="952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SMOTE</a:t>
            </a:r>
            <a:endParaRPr dirty="0"/>
          </a:p>
        </p:txBody>
      </p:sp>
      <p:cxnSp>
        <p:nvCxnSpPr>
          <p:cNvPr id="76" name="Google Shape;194;p21">
            <a:extLst>
              <a:ext uri="{FF2B5EF4-FFF2-40B4-BE49-F238E27FC236}">
                <a16:creationId xmlns:a16="http://schemas.microsoft.com/office/drawing/2014/main" id="{953ACFB4-DED7-7A4C-913C-DE3DEF6BE61A}"/>
              </a:ext>
            </a:extLst>
          </p:cNvPr>
          <p:cNvCxnSpPr>
            <a:cxnSpLocks/>
            <a:stCxn id="75" idx="3"/>
          </p:cNvCxnSpPr>
          <p:nvPr/>
        </p:nvCxnSpPr>
        <p:spPr>
          <a:xfrm>
            <a:off x="5342556" y="2594261"/>
            <a:ext cx="371514" cy="0"/>
          </a:xfrm>
          <a:prstGeom prst="straightConnector1">
            <a:avLst/>
          </a:prstGeom>
          <a:noFill/>
          <a:ln w="9525" cap="flat" cmpd="sng">
            <a:solidFill>
              <a:schemeClr val="dk2"/>
            </a:solidFill>
            <a:prstDash val="solid"/>
            <a:round/>
            <a:headEnd type="none" w="med" len="med"/>
            <a:tailEnd type="triangle" w="med" len="med"/>
          </a:ln>
        </p:spPr>
      </p:cxnSp>
      <p:sp>
        <p:nvSpPr>
          <p:cNvPr id="78" name="Google Shape;212;p21">
            <a:extLst>
              <a:ext uri="{FF2B5EF4-FFF2-40B4-BE49-F238E27FC236}">
                <a16:creationId xmlns:a16="http://schemas.microsoft.com/office/drawing/2014/main" id="{C9C8BD89-B687-8148-9839-D1C3FEEFEC4A}"/>
              </a:ext>
            </a:extLst>
          </p:cNvPr>
          <p:cNvSpPr txBox="1"/>
          <p:nvPr/>
        </p:nvSpPr>
        <p:spPr>
          <a:xfrm>
            <a:off x="4207959" y="1795268"/>
            <a:ext cx="1388699"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rgbClr val="E69138"/>
                </a:solidFill>
              </a:rPr>
              <a:t>Resampling</a:t>
            </a:r>
            <a:endParaRPr sz="1600" b="1" dirty="0">
              <a:solidFill>
                <a:srgbClr val="E69138"/>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1250</Words>
  <Application>Microsoft Macintosh PowerPoint</Application>
  <PresentationFormat>On-screen Show (16:9)</PresentationFormat>
  <Paragraphs>160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Verdana</vt:lpstr>
      <vt:lpstr>Simple Light</vt:lpstr>
      <vt:lpstr>PowerPoint Presentation</vt:lpstr>
      <vt:lpstr>Outline</vt:lpstr>
      <vt:lpstr>PowerPoint Presentation</vt:lpstr>
      <vt:lpstr>Introduction</vt:lpstr>
      <vt:lpstr>Introduction</vt:lpstr>
      <vt:lpstr>Introduction</vt:lpstr>
      <vt:lpstr>Introduction</vt:lpstr>
      <vt:lpstr>PowerPoint Presentation</vt:lpstr>
      <vt:lpstr>Process &amp; Model Pipeline</vt:lpstr>
      <vt:lpstr>Process &amp; Model Pipeline</vt:lpstr>
      <vt:lpstr>Process &amp; Model Pipeline</vt:lpstr>
      <vt:lpstr>PowerPoint Presentation</vt:lpstr>
      <vt:lpstr>Results</vt:lpstr>
      <vt:lpstr>PowerPoint Presentation</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Yi Huang</cp:lastModifiedBy>
  <cp:revision>12</cp:revision>
  <dcterms:modified xsi:type="dcterms:W3CDTF">2021-03-12T20:30:18Z</dcterms:modified>
</cp:coreProperties>
</file>