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5"/>
  </p:notesMasterIdLst>
  <p:handoutMasterIdLst>
    <p:handoutMasterId r:id="rId26"/>
  </p:handoutMasterIdLst>
  <p:sldIdLst>
    <p:sldId id="361" r:id="rId3"/>
    <p:sldId id="432" r:id="rId4"/>
    <p:sldId id="363" r:id="rId5"/>
    <p:sldId id="435" r:id="rId6"/>
    <p:sldId id="454" r:id="rId7"/>
    <p:sldId id="455" r:id="rId8"/>
    <p:sldId id="456" r:id="rId9"/>
    <p:sldId id="457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27B"/>
    <a:srgbClr val="2E4864"/>
    <a:srgbClr val="E0E0E0"/>
    <a:srgbClr val="EFEFEF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50" autoAdjust="0"/>
    <p:restoredTop sz="94333" autoAdjust="0"/>
  </p:normalViewPr>
  <p:slideViewPr>
    <p:cSldViewPr snapToGrid="0" showGuides="1">
      <p:cViewPr varScale="1">
        <p:scale>
          <a:sx n="96" d="100"/>
          <a:sy n="96" d="100"/>
        </p:scale>
        <p:origin x="300" y="90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4-4348-AF39-5EB4F0256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703616"/>
        <c:axId val="1309700336"/>
      </c:lineChart>
      <c:catAx>
        <c:axId val="1309703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9700336"/>
        <c:crosses val="autoZero"/>
        <c:auto val="1"/>
        <c:lblAlgn val="ctr"/>
        <c:lblOffset val="100"/>
        <c:noMultiLvlLbl val="0"/>
      </c:catAx>
      <c:valAx>
        <c:axId val="1309700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97036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09-419F-BC18-9CB22AF25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703616"/>
        <c:axId val="1309700336"/>
      </c:lineChart>
      <c:catAx>
        <c:axId val="1309703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9700336"/>
        <c:crosses val="autoZero"/>
        <c:auto val="1"/>
        <c:lblAlgn val="ctr"/>
        <c:lblOffset val="100"/>
        <c:noMultiLvlLbl val="0"/>
      </c:catAx>
      <c:valAx>
        <c:axId val="1309700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97036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2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84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2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7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1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9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3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17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8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7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8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8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8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1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017495" y="3498366"/>
            <a:ext cx="30198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2E4864"/>
                </a:solidFill>
                <a:latin typeface="+mn-ea"/>
                <a:ea typeface="+mn-ea"/>
              </a:rPr>
              <a:t>组</a:t>
            </a:r>
            <a:r>
              <a:rPr lang="zh-TW" altLang="en-US" sz="1400" b="1" dirty="0">
                <a:solidFill>
                  <a:srgbClr val="2E4864"/>
                </a:solidFill>
                <a:latin typeface="+mn-ea"/>
                <a:ea typeface="+mn-ea"/>
              </a:rPr>
              <a:t>員</a:t>
            </a:r>
            <a:r>
              <a:rPr lang="zh-CN" altLang="en-US" sz="1400" b="1" dirty="0">
                <a:solidFill>
                  <a:srgbClr val="2E4864"/>
                </a:solidFill>
                <a:latin typeface="+mn-ea"/>
                <a:ea typeface="+mn-ea"/>
              </a:rPr>
              <a:t>：</a:t>
            </a:r>
            <a:r>
              <a:rPr lang="zh-TW" altLang="en-US" sz="1400" b="1" dirty="0">
                <a:solidFill>
                  <a:srgbClr val="2E4864"/>
                </a:solidFill>
                <a:latin typeface="+mn-ea"/>
                <a:ea typeface="+mn-ea"/>
              </a:rPr>
              <a:t>廖晧宇</a:t>
            </a:r>
            <a:r>
              <a:rPr lang="en-US" altLang="zh-TW" sz="1400" b="1" dirty="0">
                <a:solidFill>
                  <a:srgbClr val="2E4864"/>
                </a:solidFill>
                <a:latin typeface="+mn-ea"/>
                <a:ea typeface="+mn-ea"/>
              </a:rPr>
              <a:t>/</a:t>
            </a:r>
            <a:r>
              <a:rPr lang="zh-TW" altLang="en-US" sz="1400" b="1" dirty="0">
                <a:solidFill>
                  <a:srgbClr val="2E4864"/>
                </a:solidFill>
                <a:latin typeface="+mn-ea"/>
                <a:ea typeface="+mn-ea"/>
              </a:rPr>
              <a:t>劉怡慧</a:t>
            </a:r>
            <a:r>
              <a:rPr lang="en-US" altLang="zh-TW" sz="1400" b="1" dirty="0">
                <a:solidFill>
                  <a:srgbClr val="2E4864"/>
                </a:solidFill>
                <a:latin typeface="+mn-ea"/>
                <a:ea typeface="+mn-ea"/>
              </a:rPr>
              <a:t>/</a:t>
            </a:r>
            <a:r>
              <a:rPr lang="zh-TW" altLang="en-US" sz="1400" b="1" dirty="0">
                <a:solidFill>
                  <a:srgbClr val="2E4864"/>
                </a:solidFill>
                <a:latin typeface="+mn-ea"/>
                <a:ea typeface="+mn-ea"/>
              </a:rPr>
              <a:t>謝澤星</a:t>
            </a:r>
            <a:endParaRPr lang="zh-CN" altLang="en-US" sz="1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290526" y="2155701"/>
            <a:ext cx="2360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Find your perfect home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79519" y="3900151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37413" y="2477889"/>
            <a:ext cx="3416847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https://r05228019.shinyapps.io/Mid-project/</a:t>
            </a:r>
            <a:endParaRPr lang="zh-CN" altLang="en-US" sz="11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5BB8F13-CEE5-4452-9303-013EC1CED94D}"/>
              </a:ext>
            </a:extLst>
          </p:cNvPr>
          <p:cNvGrpSpPr/>
          <p:nvPr/>
        </p:nvGrpSpPr>
        <p:grpSpPr>
          <a:xfrm>
            <a:off x="989574" y="1107257"/>
            <a:ext cx="1720259" cy="1610065"/>
            <a:chOff x="1200150" y="2085975"/>
            <a:chExt cx="446088" cy="417513"/>
          </a:xfrm>
          <a:solidFill>
            <a:schemeClr val="accent1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3CC70E-195C-4EDD-97BD-2AA03BA75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0150" y="2270125"/>
              <a:ext cx="446088" cy="233363"/>
            </a:xfrm>
            <a:custGeom>
              <a:avLst/>
              <a:gdLst>
                <a:gd name="T0" fmla="*/ 267 w 281"/>
                <a:gd name="T1" fmla="*/ 126 h 147"/>
                <a:gd name="T2" fmla="*/ 267 w 281"/>
                <a:gd name="T3" fmla="*/ 109 h 147"/>
                <a:gd name="T4" fmla="*/ 251 w 281"/>
                <a:gd name="T5" fmla="*/ 109 h 147"/>
                <a:gd name="T6" fmla="*/ 251 w 281"/>
                <a:gd name="T7" fmla="*/ 19 h 147"/>
                <a:gd name="T8" fmla="*/ 267 w 281"/>
                <a:gd name="T9" fmla="*/ 19 h 147"/>
                <a:gd name="T10" fmla="*/ 267 w 281"/>
                <a:gd name="T11" fmla="*/ 0 h 147"/>
                <a:gd name="T12" fmla="*/ 14 w 281"/>
                <a:gd name="T13" fmla="*/ 0 h 147"/>
                <a:gd name="T14" fmla="*/ 14 w 281"/>
                <a:gd name="T15" fmla="*/ 19 h 147"/>
                <a:gd name="T16" fmla="*/ 30 w 281"/>
                <a:gd name="T17" fmla="*/ 19 h 147"/>
                <a:gd name="T18" fmla="*/ 30 w 281"/>
                <a:gd name="T19" fmla="*/ 109 h 147"/>
                <a:gd name="T20" fmla="*/ 14 w 281"/>
                <a:gd name="T21" fmla="*/ 109 h 147"/>
                <a:gd name="T22" fmla="*/ 14 w 281"/>
                <a:gd name="T23" fmla="*/ 126 h 147"/>
                <a:gd name="T24" fmla="*/ 0 w 281"/>
                <a:gd name="T25" fmla="*/ 126 h 147"/>
                <a:gd name="T26" fmla="*/ 0 w 281"/>
                <a:gd name="T27" fmla="*/ 147 h 147"/>
                <a:gd name="T28" fmla="*/ 281 w 281"/>
                <a:gd name="T29" fmla="*/ 147 h 147"/>
                <a:gd name="T30" fmla="*/ 281 w 281"/>
                <a:gd name="T31" fmla="*/ 126 h 147"/>
                <a:gd name="T32" fmla="*/ 267 w 281"/>
                <a:gd name="T33" fmla="*/ 126 h 147"/>
                <a:gd name="T34" fmla="*/ 92 w 281"/>
                <a:gd name="T35" fmla="*/ 109 h 147"/>
                <a:gd name="T36" fmla="*/ 62 w 281"/>
                <a:gd name="T37" fmla="*/ 109 h 147"/>
                <a:gd name="T38" fmla="*/ 62 w 281"/>
                <a:gd name="T39" fmla="*/ 19 h 147"/>
                <a:gd name="T40" fmla="*/ 92 w 281"/>
                <a:gd name="T41" fmla="*/ 19 h 147"/>
                <a:gd name="T42" fmla="*/ 92 w 281"/>
                <a:gd name="T43" fmla="*/ 109 h 147"/>
                <a:gd name="T44" fmla="*/ 155 w 281"/>
                <a:gd name="T45" fmla="*/ 109 h 147"/>
                <a:gd name="T46" fmla="*/ 125 w 281"/>
                <a:gd name="T47" fmla="*/ 109 h 147"/>
                <a:gd name="T48" fmla="*/ 125 w 281"/>
                <a:gd name="T49" fmla="*/ 19 h 147"/>
                <a:gd name="T50" fmla="*/ 155 w 281"/>
                <a:gd name="T51" fmla="*/ 19 h 147"/>
                <a:gd name="T52" fmla="*/ 155 w 281"/>
                <a:gd name="T53" fmla="*/ 109 h 147"/>
                <a:gd name="T54" fmla="*/ 218 w 281"/>
                <a:gd name="T55" fmla="*/ 109 h 147"/>
                <a:gd name="T56" fmla="*/ 188 w 281"/>
                <a:gd name="T57" fmla="*/ 109 h 147"/>
                <a:gd name="T58" fmla="*/ 188 w 281"/>
                <a:gd name="T59" fmla="*/ 19 h 147"/>
                <a:gd name="T60" fmla="*/ 218 w 281"/>
                <a:gd name="T61" fmla="*/ 19 h 147"/>
                <a:gd name="T62" fmla="*/ 218 w 281"/>
                <a:gd name="T63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147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A865A8-8EF1-4318-BD5A-1FB3E1FC0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0150" y="2085975"/>
              <a:ext cx="446088" cy="163513"/>
            </a:xfrm>
            <a:custGeom>
              <a:avLst/>
              <a:gdLst>
                <a:gd name="T0" fmla="*/ 140 w 281"/>
                <a:gd name="T1" fmla="*/ 0 h 103"/>
                <a:gd name="T2" fmla="*/ 0 w 281"/>
                <a:gd name="T3" fmla="*/ 95 h 103"/>
                <a:gd name="T4" fmla="*/ 0 w 281"/>
                <a:gd name="T5" fmla="*/ 103 h 103"/>
                <a:gd name="T6" fmla="*/ 281 w 281"/>
                <a:gd name="T7" fmla="*/ 103 h 103"/>
                <a:gd name="T8" fmla="*/ 281 w 281"/>
                <a:gd name="T9" fmla="*/ 95 h 103"/>
                <a:gd name="T10" fmla="*/ 140 w 281"/>
                <a:gd name="T11" fmla="*/ 0 h 103"/>
                <a:gd name="T12" fmla="*/ 190 w 281"/>
                <a:gd name="T13" fmla="*/ 74 h 103"/>
                <a:gd name="T14" fmla="*/ 91 w 281"/>
                <a:gd name="T15" fmla="*/ 74 h 103"/>
                <a:gd name="T16" fmla="*/ 91 w 281"/>
                <a:gd name="T17" fmla="*/ 71 h 103"/>
                <a:gd name="T18" fmla="*/ 140 w 281"/>
                <a:gd name="T19" fmla="*/ 38 h 103"/>
                <a:gd name="T20" fmla="*/ 190 w 281"/>
                <a:gd name="T21" fmla="*/ 71 h 103"/>
                <a:gd name="T22" fmla="*/ 190 w 281"/>
                <a:gd name="T2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103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4" name="文本框 5">
            <a:extLst>
              <a:ext uri="{FF2B5EF4-FFF2-40B4-BE49-F238E27FC236}">
                <a16:creationId xmlns:a16="http://schemas.microsoft.com/office/drawing/2014/main" id="{A6E47009-6E6D-49C4-89CD-01EC8E420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422" y="1646417"/>
            <a:ext cx="4820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200" b="1" dirty="0">
                <a:solidFill>
                  <a:srgbClr val="2E4864"/>
                </a:solidFill>
                <a:latin typeface="+mj-ea"/>
                <a:ea typeface="+mj-ea"/>
              </a:rPr>
              <a:t>客製化租屋挑選系統</a:t>
            </a:r>
            <a:endParaRPr lang="zh-CN" altLang="en-US" sz="3200" b="1" dirty="0">
              <a:solidFill>
                <a:srgbClr val="2E4864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664D35-7B46-4E4E-9E4E-7605B996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" r="24604"/>
          <a:stretch/>
        </p:blipFill>
        <p:spPr>
          <a:xfrm>
            <a:off x="4232188" y="4019911"/>
            <a:ext cx="590416" cy="59041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E19CF2-EAFE-43F9-AAD9-45A36E091A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" r="104"/>
          <a:stretch/>
        </p:blipFill>
        <p:spPr>
          <a:xfrm>
            <a:off x="3404260" y="4019911"/>
            <a:ext cx="590416" cy="59041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ED0C7-385D-4C27-84C3-89E2D87959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0116" y="4019911"/>
            <a:ext cx="590416" cy="59041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3048558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</a:rPr>
              <a:t>1.1 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資料視覺化－靜態地圖</a:t>
            </a:r>
          </a:p>
        </p:txBody>
      </p:sp>
      <p:pic>
        <p:nvPicPr>
          <p:cNvPr id="15" name="圖片 4">
            <a:extLst>
              <a:ext uri="{FF2B5EF4-FFF2-40B4-BE49-F238E27FC236}">
                <a16:creationId xmlns:a16="http://schemas.microsoft.com/office/drawing/2014/main" id="{605EAFDD-6B80-4DF3-8592-21E0096F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9" y="1376396"/>
            <a:ext cx="8111212" cy="3194606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C2BF6DBF-A3E4-43B7-AF73-B01E4D95689A}"/>
              </a:ext>
            </a:extLst>
          </p:cNvPr>
          <p:cNvSpPr/>
          <p:nvPr/>
        </p:nvSpPr>
        <p:spPr>
          <a:xfrm>
            <a:off x="1032788" y="1749343"/>
            <a:ext cx="8011129" cy="16852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字方塊 8">
            <a:extLst>
              <a:ext uri="{FF2B5EF4-FFF2-40B4-BE49-F238E27FC236}">
                <a16:creationId xmlns:a16="http://schemas.microsoft.com/office/drawing/2014/main" id="{75FFFFC4-D860-4530-85F2-04BCA2E00F37}"/>
              </a:ext>
            </a:extLst>
          </p:cNvPr>
          <p:cNvSpPr txBox="1"/>
          <p:nvPr/>
        </p:nvSpPr>
        <p:spPr>
          <a:xfrm>
            <a:off x="7576849" y="241035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使用者介面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D1DD79-CD77-484C-A72E-F0215744A767}"/>
              </a:ext>
            </a:extLst>
          </p:cNvPr>
          <p:cNvSpPr/>
          <p:nvPr/>
        </p:nvSpPr>
        <p:spPr>
          <a:xfrm>
            <a:off x="1032788" y="3456416"/>
            <a:ext cx="8011129" cy="1114586"/>
          </a:xfrm>
          <a:prstGeom prst="rect">
            <a:avLst/>
          </a:prstGeom>
          <a:noFill/>
          <a:ln w="19050">
            <a:solidFill>
              <a:srgbClr val="103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字方塊 8">
            <a:extLst>
              <a:ext uri="{FF2B5EF4-FFF2-40B4-BE49-F238E27FC236}">
                <a16:creationId xmlns:a16="http://schemas.microsoft.com/office/drawing/2014/main" id="{87BEA2EE-6EBA-4F33-8918-8B14430171FC}"/>
              </a:ext>
            </a:extLst>
          </p:cNvPr>
          <p:cNvSpPr txBox="1"/>
          <p:nvPr/>
        </p:nvSpPr>
        <p:spPr>
          <a:xfrm>
            <a:off x="7320368" y="38136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地圖展示介面</a:t>
            </a:r>
          </a:p>
        </p:txBody>
      </p:sp>
    </p:spTree>
    <p:extLst>
      <p:ext uri="{BB962C8B-B14F-4D97-AF65-F5344CB8AC3E}">
        <p14:creationId xmlns:p14="http://schemas.microsoft.com/office/powerpoint/2010/main" val="384855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3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租房、車站分布</a:t>
            </a:r>
          </a:p>
        </p:txBody>
      </p:sp>
      <p:pic>
        <p:nvPicPr>
          <p:cNvPr id="11" name="圖片 11">
            <a:extLst>
              <a:ext uri="{FF2B5EF4-FFF2-40B4-BE49-F238E27FC236}">
                <a16:creationId xmlns:a16="http://schemas.microsoft.com/office/drawing/2014/main" id="{9A342085-DDDF-41B8-9B50-C0E4CBF43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5"/>
          <a:stretch/>
        </p:blipFill>
        <p:spPr>
          <a:xfrm>
            <a:off x="1032787" y="1211882"/>
            <a:ext cx="8123939" cy="2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70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9">
            <a:extLst>
              <a:ext uri="{FF2B5EF4-FFF2-40B4-BE49-F238E27FC236}">
                <a16:creationId xmlns:a16="http://schemas.microsoft.com/office/drawing/2014/main" id="{1365905E-D27E-4459-BD66-14734BBE3932}"/>
              </a:ext>
            </a:extLst>
          </p:cNvPr>
          <p:cNvGrpSpPr/>
          <p:nvPr/>
        </p:nvGrpSpPr>
        <p:grpSpPr>
          <a:xfrm>
            <a:off x="1032788" y="1192190"/>
            <a:ext cx="4563190" cy="3769896"/>
            <a:chOff x="0" y="313510"/>
            <a:chExt cx="5993908" cy="4951890"/>
          </a:xfrm>
        </p:grpSpPr>
        <p:pic>
          <p:nvPicPr>
            <p:cNvPr id="16" name="圖片 1">
              <a:extLst>
                <a:ext uri="{FF2B5EF4-FFF2-40B4-BE49-F238E27FC236}">
                  <a16:creationId xmlns:a16="http://schemas.microsoft.com/office/drawing/2014/main" id="{781791A2-FF0F-46A8-A838-49C6FF62D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42"/>
            <a:stretch/>
          </p:blipFill>
          <p:spPr>
            <a:xfrm>
              <a:off x="0" y="313510"/>
              <a:ext cx="5347200" cy="49518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文字方塊 5">
              <a:extLst>
                <a:ext uri="{FF2B5EF4-FFF2-40B4-BE49-F238E27FC236}">
                  <a16:creationId xmlns:a16="http://schemas.microsoft.com/office/drawing/2014/main" id="{15601894-07AC-4047-AB69-74018A5947F9}"/>
                </a:ext>
              </a:extLst>
            </p:cNvPr>
            <p:cNvSpPr txBox="1"/>
            <p:nvPr/>
          </p:nvSpPr>
          <p:spPr>
            <a:xfrm>
              <a:off x="5387495" y="313510"/>
              <a:ext cx="606413" cy="23447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1800" b="1" dirty="0">
                  <a:solidFill>
                    <a:srgbClr val="2E4864"/>
                  </a:solidFill>
                </a:rPr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zh-TW" altLang="en-US" sz="1800" b="1" dirty="0">
                  <a:solidFill>
                    <a:srgbClr val="2E4864"/>
                  </a:solidFill>
                </a:rPr>
                <a:t> 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</a:rPr>
                <a:t>捷運線及站點</a:t>
              </a:r>
            </a:p>
          </p:txBody>
        </p:sp>
      </p:grp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租房、車站分布</a:t>
            </a:r>
          </a:p>
        </p:txBody>
      </p:sp>
      <p:grpSp>
        <p:nvGrpSpPr>
          <p:cNvPr id="15" name="群組 10">
            <a:extLst>
              <a:ext uri="{FF2B5EF4-FFF2-40B4-BE49-F238E27FC236}">
                <a16:creationId xmlns:a16="http://schemas.microsoft.com/office/drawing/2014/main" id="{6E4A5424-8CA1-4711-8BF7-B574069A45EC}"/>
              </a:ext>
            </a:extLst>
          </p:cNvPr>
          <p:cNvGrpSpPr/>
          <p:nvPr/>
        </p:nvGrpSpPr>
        <p:grpSpPr>
          <a:xfrm>
            <a:off x="2051959" y="1197622"/>
            <a:ext cx="4356714" cy="3772337"/>
            <a:chOff x="1484950" y="809899"/>
            <a:chExt cx="5718992" cy="4951890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CD73B9DB-936E-4DA8-893A-02BA533CD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89"/>
            <a:stretch/>
          </p:blipFill>
          <p:spPr>
            <a:xfrm>
              <a:off x="1484950" y="809899"/>
              <a:ext cx="5112972" cy="49518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字方塊 6">
              <a:extLst>
                <a:ext uri="{FF2B5EF4-FFF2-40B4-BE49-F238E27FC236}">
                  <a16:creationId xmlns:a16="http://schemas.microsoft.com/office/drawing/2014/main" id="{6408FBE6-0E1B-4C01-91CA-97C5F8918FB1}"/>
                </a:ext>
              </a:extLst>
            </p:cNvPr>
            <p:cNvSpPr txBox="1"/>
            <p:nvPr/>
          </p:nvSpPr>
          <p:spPr>
            <a:xfrm>
              <a:off x="6597921" y="809899"/>
              <a:ext cx="606021" cy="18277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1800" b="1" dirty="0">
                  <a:solidFill>
                    <a:srgbClr val="2E4864"/>
                  </a:solidFill>
                </a:rPr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zh-TW" altLang="en-US" sz="1800" b="1" dirty="0">
                  <a:solidFill>
                    <a:srgbClr val="2E4864"/>
                  </a:solidFill>
                </a:rPr>
                <a:t> </a:t>
              </a:r>
              <a:r>
                <a:rPr lang="en-US" altLang="zh-TW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公車站點</a:t>
              </a:r>
              <a:endParaRPr lang="zh-TW" altLang="en-US" sz="1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群組 11">
            <a:extLst>
              <a:ext uri="{FF2B5EF4-FFF2-40B4-BE49-F238E27FC236}">
                <a16:creationId xmlns:a16="http://schemas.microsoft.com/office/drawing/2014/main" id="{BFBCA660-3D43-4222-8EE2-C5C6F0278FFA}"/>
              </a:ext>
            </a:extLst>
          </p:cNvPr>
          <p:cNvGrpSpPr/>
          <p:nvPr/>
        </p:nvGrpSpPr>
        <p:grpSpPr>
          <a:xfrm>
            <a:off x="3043189" y="1177590"/>
            <a:ext cx="4495904" cy="3776624"/>
            <a:chOff x="2817663" y="1376866"/>
            <a:chExt cx="5912704" cy="4966756"/>
          </a:xfrm>
        </p:grpSpPr>
        <p:pic>
          <p:nvPicPr>
            <p:cNvPr id="22" name="圖片 3">
              <a:extLst>
                <a:ext uri="{FF2B5EF4-FFF2-40B4-BE49-F238E27FC236}">
                  <a16:creationId xmlns:a16="http://schemas.microsoft.com/office/drawing/2014/main" id="{90910560-BDC7-4D76-B819-6317EEEF2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80"/>
            <a:stretch/>
          </p:blipFill>
          <p:spPr>
            <a:xfrm>
              <a:off x="2817663" y="1391732"/>
              <a:ext cx="5265209" cy="49518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文字方塊 7">
              <a:extLst>
                <a:ext uri="{FF2B5EF4-FFF2-40B4-BE49-F238E27FC236}">
                  <a16:creationId xmlns:a16="http://schemas.microsoft.com/office/drawing/2014/main" id="{0504D823-42CC-4045-9BDC-13D424F5CE36}"/>
                </a:ext>
              </a:extLst>
            </p:cNvPr>
            <p:cNvSpPr txBox="1"/>
            <p:nvPr/>
          </p:nvSpPr>
          <p:spPr>
            <a:xfrm>
              <a:off x="8123217" y="1376866"/>
              <a:ext cx="607150" cy="20161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1800" b="1" dirty="0">
                  <a:solidFill>
                    <a:srgbClr val="2E4864"/>
                  </a:solidFill>
                </a:rPr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zh-TW" altLang="en-US" sz="1800" b="1" dirty="0">
                  <a:solidFill>
                    <a:srgbClr val="2E4864"/>
                  </a:solidFill>
                </a:rPr>
                <a:t> </a:t>
              </a:r>
              <a:r>
                <a:rPr lang="en-US" altLang="zh-TW" sz="1800" b="1" dirty="0" err="1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Ubike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</a:rPr>
                <a:t>站點</a:t>
              </a:r>
            </a:p>
          </p:txBody>
        </p:sp>
      </p:grpSp>
      <p:grpSp>
        <p:nvGrpSpPr>
          <p:cNvPr id="24" name="群組 12">
            <a:extLst>
              <a:ext uri="{FF2B5EF4-FFF2-40B4-BE49-F238E27FC236}">
                <a16:creationId xmlns:a16="http://schemas.microsoft.com/office/drawing/2014/main" id="{A86CC114-3A61-4485-BD0A-6104B26AD25A}"/>
              </a:ext>
            </a:extLst>
          </p:cNvPr>
          <p:cNvGrpSpPr/>
          <p:nvPr/>
        </p:nvGrpSpPr>
        <p:grpSpPr>
          <a:xfrm>
            <a:off x="4184350" y="1189749"/>
            <a:ext cx="4504992" cy="3772337"/>
            <a:chOff x="6741252" y="1719075"/>
            <a:chExt cx="5913630" cy="4951890"/>
          </a:xfrm>
        </p:grpSpPr>
        <p:pic>
          <p:nvPicPr>
            <p:cNvPr id="25" name="圖片 4">
              <a:extLst>
                <a:ext uri="{FF2B5EF4-FFF2-40B4-BE49-F238E27FC236}">
                  <a16:creationId xmlns:a16="http://schemas.microsoft.com/office/drawing/2014/main" id="{465DA55C-7C04-47E7-9CE0-B1ACEFD78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1252" y="1719075"/>
              <a:ext cx="5186406" cy="49518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字方塊 8">
              <a:extLst>
                <a:ext uri="{FF2B5EF4-FFF2-40B4-BE49-F238E27FC236}">
                  <a16:creationId xmlns:a16="http://schemas.microsoft.com/office/drawing/2014/main" id="{B3578BB6-E50C-40D0-B99F-DC9FE23B5575}"/>
                </a:ext>
              </a:extLst>
            </p:cNvPr>
            <p:cNvSpPr txBox="1"/>
            <p:nvPr/>
          </p:nvSpPr>
          <p:spPr>
            <a:xfrm>
              <a:off x="11927658" y="1729410"/>
              <a:ext cx="727224" cy="174567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2E4864"/>
                  </a:solidFill>
                </a:rPr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zh-TW" altLang="en-US" sz="1400" b="1" dirty="0">
                  <a:solidFill>
                    <a:srgbClr val="2E4864"/>
                  </a:solidFill>
                </a:rPr>
                <a:t> </a:t>
              </a:r>
              <a:r>
                <a:rPr lang="zh-TW" altLang="en-US" sz="1800" b="1" dirty="0">
                  <a:solidFill>
                    <a:srgbClr val="2E4864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圖層套疊</a:t>
              </a:r>
              <a:endParaRPr lang="zh-TW" altLang="en-US" sz="1800" b="1" dirty="0">
                <a:solidFill>
                  <a:srgbClr val="2E486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10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依行政區展示</a:t>
            </a:r>
          </a:p>
        </p:txBody>
      </p:sp>
      <p:pic>
        <p:nvPicPr>
          <p:cNvPr id="27" name="圖片 2">
            <a:extLst>
              <a:ext uri="{FF2B5EF4-FFF2-40B4-BE49-F238E27FC236}">
                <a16:creationId xmlns:a16="http://schemas.microsoft.com/office/drawing/2014/main" id="{BD5F80B6-F6B5-4972-B832-188F99C0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112379"/>
            <a:ext cx="8111212" cy="37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40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</a:rPr>
              <a:t>依行政區展示</a:t>
            </a:r>
          </a:p>
        </p:txBody>
      </p:sp>
      <p:grpSp>
        <p:nvGrpSpPr>
          <p:cNvPr id="7" name="群組 12">
            <a:extLst>
              <a:ext uri="{FF2B5EF4-FFF2-40B4-BE49-F238E27FC236}">
                <a16:creationId xmlns:a16="http://schemas.microsoft.com/office/drawing/2014/main" id="{71FEAAE3-ABAA-4386-ABE5-420255AA9CF7}"/>
              </a:ext>
            </a:extLst>
          </p:cNvPr>
          <p:cNvGrpSpPr/>
          <p:nvPr/>
        </p:nvGrpSpPr>
        <p:grpSpPr>
          <a:xfrm>
            <a:off x="6160759" y="1252413"/>
            <a:ext cx="1950453" cy="1438392"/>
            <a:chOff x="8731298" y="273911"/>
            <a:chExt cx="3322046" cy="2449895"/>
          </a:xfrm>
        </p:grpSpPr>
        <p:pic>
          <p:nvPicPr>
            <p:cNvPr id="17" name="圖片 3">
              <a:extLst>
                <a:ext uri="{FF2B5EF4-FFF2-40B4-BE49-F238E27FC236}">
                  <a16:creationId xmlns:a16="http://schemas.microsoft.com/office/drawing/2014/main" id="{757DA3B6-897C-42C5-86AE-0E6B0ECD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1298" y="273911"/>
              <a:ext cx="2108574" cy="2114415"/>
            </a:xfrm>
            <a:prstGeom prst="rect">
              <a:avLst/>
            </a:prstGeom>
          </p:spPr>
        </p:pic>
        <p:pic>
          <p:nvPicPr>
            <p:cNvPr id="18" name="圖片 4">
              <a:extLst>
                <a:ext uri="{FF2B5EF4-FFF2-40B4-BE49-F238E27FC236}">
                  <a16:creationId xmlns:a16="http://schemas.microsoft.com/office/drawing/2014/main" id="{584B19EB-7007-4554-834A-D6DDBC5F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344" y="1961806"/>
              <a:ext cx="1905000" cy="76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群組 11">
            <a:extLst>
              <a:ext uri="{FF2B5EF4-FFF2-40B4-BE49-F238E27FC236}">
                <a16:creationId xmlns:a16="http://schemas.microsoft.com/office/drawing/2014/main" id="{2D5C6189-E692-4CFA-A524-66E421858619}"/>
              </a:ext>
            </a:extLst>
          </p:cNvPr>
          <p:cNvGrpSpPr/>
          <p:nvPr/>
        </p:nvGrpSpPr>
        <p:grpSpPr>
          <a:xfrm>
            <a:off x="3503356" y="1252413"/>
            <a:ext cx="1944944" cy="1449540"/>
            <a:chOff x="4495662" y="245400"/>
            <a:chExt cx="3312661" cy="2468881"/>
          </a:xfrm>
        </p:grpSpPr>
        <p:pic>
          <p:nvPicPr>
            <p:cNvPr id="15" name="圖片 2">
              <a:extLst>
                <a:ext uri="{FF2B5EF4-FFF2-40B4-BE49-F238E27FC236}">
                  <a16:creationId xmlns:a16="http://schemas.microsoft.com/office/drawing/2014/main" id="{83946B24-94BF-4BD4-BD93-3F860E8E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5662" y="245400"/>
              <a:ext cx="2008416" cy="2114415"/>
            </a:xfrm>
            <a:prstGeom prst="rect">
              <a:avLst/>
            </a:prstGeom>
          </p:spPr>
        </p:pic>
        <p:pic>
          <p:nvPicPr>
            <p:cNvPr id="16" name="圖片 5">
              <a:extLst>
                <a:ext uri="{FF2B5EF4-FFF2-40B4-BE49-F238E27FC236}">
                  <a16:creationId xmlns:a16="http://schemas.microsoft.com/office/drawing/2014/main" id="{9F1BF6FD-5BAD-413B-A547-B5FC055D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648" y="1961806"/>
              <a:ext cx="1971675" cy="752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群組 10">
            <a:extLst>
              <a:ext uri="{FF2B5EF4-FFF2-40B4-BE49-F238E27FC236}">
                <a16:creationId xmlns:a16="http://schemas.microsoft.com/office/drawing/2014/main" id="{ABEA366D-5E46-432F-A489-66825516822C}"/>
              </a:ext>
            </a:extLst>
          </p:cNvPr>
          <p:cNvGrpSpPr/>
          <p:nvPr/>
        </p:nvGrpSpPr>
        <p:grpSpPr>
          <a:xfrm>
            <a:off x="1032788" y="1256370"/>
            <a:ext cx="1898526" cy="1445583"/>
            <a:chOff x="263025" y="273911"/>
            <a:chExt cx="3233602" cy="2462142"/>
          </a:xfrm>
        </p:grpSpPr>
        <p:pic>
          <p:nvPicPr>
            <p:cNvPr id="11" name="圖片 1">
              <a:extLst>
                <a:ext uri="{FF2B5EF4-FFF2-40B4-BE49-F238E27FC236}">
                  <a16:creationId xmlns:a16="http://schemas.microsoft.com/office/drawing/2014/main" id="{6E39DEFA-5438-4950-8F9A-B40DA7E5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025" y="273911"/>
              <a:ext cx="2114415" cy="2114415"/>
            </a:xfrm>
            <a:prstGeom prst="rect">
              <a:avLst/>
            </a:prstGeom>
          </p:spPr>
        </p:pic>
        <p:pic>
          <p:nvPicPr>
            <p:cNvPr id="12" name="圖片 6">
              <a:extLst>
                <a:ext uri="{FF2B5EF4-FFF2-40B4-BE49-F238E27FC236}">
                  <a16:creationId xmlns:a16="http://schemas.microsoft.com/office/drawing/2014/main" id="{CCA4D40A-3D2E-4898-8929-E41DC416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3052" y="1983578"/>
              <a:ext cx="1933575" cy="752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" name="圖片 7">
            <a:extLst>
              <a:ext uri="{FF2B5EF4-FFF2-40B4-BE49-F238E27FC236}">
                <a16:creationId xmlns:a16="http://schemas.microsoft.com/office/drawing/2014/main" id="{E58489E6-0EA7-4EEA-B6B3-D44124A3C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787" y="2847279"/>
            <a:ext cx="2264561" cy="1984187"/>
          </a:xfrm>
          <a:prstGeom prst="rect">
            <a:avLst/>
          </a:prstGeom>
        </p:spPr>
      </p:pic>
      <p:pic>
        <p:nvPicPr>
          <p:cNvPr id="20" name="圖片 8">
            <a:extLst>
              <a:ext uri="{FF2B5EF4-FFF2-40B4-BE49-F238E27FC236}">
                <a16:creationId xmlns:a16="http://schemas.microsoft.com/office/drawing/2014/main" id="{19C00A31-B36F-48EC-A6F1-2588CAAC77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3356" y="2847279"/>
            <a:ext cx="2235805" cy="1984187"/>
          </a:xfrm>
          <a:prstGeom prst="rect">
            <a:avLst/>
          </a:prstGeom>
        </p:spPr>
      </p:pic>
      <p:pic>
        <p:nvPicPr>
          <p:cNvPr id="22" name="圖片 9">
            <a:extLst>
              <a:ext uri="{FF2B5EF4-FFF2-40B4-BE49-F238E27FC236}">
                <a16:creationId xmlns:a16="http://schemas.microsoft.com/office/drawing/2014/main" id="{BFEB01B4-A440-44AB-AEEC-20459642FF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0759" y="2844524"/>
            <a:ext cx="2178999" cy="19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房價地圖與交通站點</a:t>
            </a: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B273D51B-7653-483F-AE0C-33EE30C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186721"/>
            <a:ext cx="8127271" cy="37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325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sz="2000" b="1" dirty="0">
                <a:solidFill>
                  <a:schemeClr val="accent1"/>
                </a:solidFill>
                <a:latin typeface="方正兰亭黑_GBK"/>
              </a:rPr>
              <a:t>房價地圖與交通站點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032788" y="1191203"/>
            <a:ext cx="3572668" cy="3619949"/>
            <a:chOff x="1032788" y="1191203"/>
            <a:chExt cx="3572668" cy="3619949"/>
          </a:xfrm>
        </p:grpSpPr>
        <p:pic>
          <p:nvPicPr>
            <p:cNvPr id="7" name="圖片 1">
              <a:extLst>
                <a:ext uri="{FF2B5EF4-FFF2-40B4-BE49-F238E27FC236}">
                  <a16:creationId xmlns:a16="http://schemas.microsoft.com/office/drawing/2014/main" id="{6A957311-F114-4C4C-8539-5ED6E441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3" t="686" b="3713"/>
            <a:stretch/>
          </p:blipFill>
          <p:spPr>
            <a:xfrm>
              <a:off x="1032788" y="1191203"/>
              <a:ext cx="3572668" cy="3619949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773044" y="4084008"/>
              <a:ext cx="236780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/>
                <a:t> ↑平均租屋價格面量圖</a:t>
              </a:r>
              <a:endParaRPr lang="en-US" altLang="zh-TW" sz="1600" b="1" dirty="0"/>
            </a:p>
            <a:p>
              <a:pPr algn="r"/>
              <a:r>
                <a:rPr lang="en-US" altLang="zh-TW" sz="1600" b="1" dirty="0"/>
                <a:t>+</a:t>
              </a:r>
              <a:r>
                <a:rPr lang="zh-TW" altLang="en-US" sz="1600" b="1" dirty="0"/>
                <a:t> 捷運線及站點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871759" y="1191203"/>
            <a:ext cx="3625110" cy="3619949"/>
            <a:chOff x="4871759" y="1191203"/>
            <a:chExt cx="3625110" cy="3619949"/>
          </a:xfrm>
        </p:grpSpPr>
        <p:pic>
          <p:nvPicPr>
            <p:cNvPr id="8" name="圖片 3">
              <a:extLst>
                <a:ext uri="{FF2B5EF4-FFF2-40B4-BE49-F238E27FC236}">
                  <a16:creationId xmlns:a16="http://schemas.microsoft.com/office/drawing/2014/main" id="{38BFFB33-0E71-476B-92D0-E3B843ABD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28" b="2720"/>
            <a:stretch/>
          </p:blipFill>
          <p:spPr>
            <a:xfrm>
              <a:off x="4871759" y="1191203"/>
              <a:ext cx="3625110" cy="3619949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5687122" y="4084007"/>
              <a:ext cx="229495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/>
                <a:t> ↑平均每坪價格面量圖</a:t>
              </a:r>
              <a:endParaRPr lang="en-US" altLang="zh-TW" sz="1600" b="1" dirty="0"/>
            </a:p>
            <a:p>
              <a:pPr algn="r"/>
              <a:r>
                <a:rPr lang="en-US" altLang="zh-TW" sz="1600" b="1" dirty="0"/>
                <a:t>+</a:t>
              </a:r>
              <a:r>
                <a:rPr lang="zh-TW" altLang="en-US" sz="1600" b="1" dirty="0"/>
                <a:t> </a:t>
              </a:r>
              <a:r>
                <a:rPr lang="en-US" altLang="zh-TW" sz="1600" b="1" dirty="0" err="1"/>
                <a:t>Ubike</a:t>
              </a:r>
              <a:r>
                <a:rPr lang="zh-TW" altLang="en-US" sz="1600" b="1" dirty="0"/>
                <a:t>站點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22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11949" r="1770" b="5515"/>
          <a:stretch/>
        </p:blipFill>
        <p:spPr>
          <a:xfrm>
            <a:off x="994145" y="1104147"/>
            <a:ext cx="8135148" cy="3843074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</a:rPr>
              <a:t>1.2 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資料視覺化－動態地圖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B29DDE-5A99-4B24-A458-41ED11DD422F}"/>
              </a:ext>
            </a:extLst>
          </p:cNvPr>
          <p:cNvSpPr/>
          <p:nvPr/>
        </p:nvSpPr>
        <p:spPr>
          <a:xfrm>
            <a:off x="1427355" y="1858537"/>
            <a:ext cx="2022089" cy="253523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839ECA70-DC6C-485F-A5C7-3528D30403CA}"/>
              </a:ext>
            </a:extLst>
          </p:cNvPr>
          <p:cNvSpPr txBox="1"/>
          <p:nvPr/>
        </p:nvSpPr>
        <p:spPr>
          <a:xfrm>
            <a:off x="1525328" y="405523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活動式使用者</a:t>
            </a:r>
            <a:r>
              <a:rPr lang="zh-TW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介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面</a:t>
            </a:r>
            <a:endParaRPr lang="zh-TW" altLang="en-US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73A889-DBA1-418B-B4D4-5C2AEAA3461A}"/>
              </a:ext>
            </a:extLst>
          </p:cNvPr>
          <p:cNvSpPr/>
          <p:nvPr/>
        </p:nvSpPr>
        <p:spPr>
          <a:xfrm>
            <a:off x="1122556" y="1546302"/>
            <a:ext cx="7947103" cy="34135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字方塊 9">
            <a:extLst>
              <a:ext uri="{FF2B5EF4-FFF2-40B4-BE49-F238E27FC236}">
                <a16:creationId xmlns:a16="http://schemas.microsoft.com/office/drawing/2014/main" id="{6CA8FB23-7AB4-4317-9EBF-D42145459726}"/>
              </a:ext>
            </a:extLst>
          </p:cNvPr>
          <p:cNvSpPr txBox="1"/>
          <p:nvPr/>
        </p:nvSpPr>
        <p:spPr>
          <a:xfrm>
            <a:off x="8069366" y="12040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latin typeface="+mj-ea"/>
                <a:ea typeface="+mj-ea"/>
              </a:rPr>
              <a:t>動態</a:t>
            </a:r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地圖</a:t>
            </a:r>
            <a:endParaRPr lang="zh-TW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9293" y="3253068"/>
            <a:ext cx="1881221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rgbClr val="FFC000"/>
                </a:solidFill>
              </a:rPr>
              <a:t>Mouseover</a:t>
            </a:r>
            <a:r>
              <a:rPr lang="en-US" altLang="zh-TW" sz="1400" b="1" dirty="0">
                <a:solidFill>
                  <a:srgbClr val="FFC000"/>
                </a:solidFill>
              </a:rPr>
              <a:t> popup </a:t>
            </a:r>
            <a:r>
              <a:rPr lang="zh-TW" altLang="en-US" sz="1400" b="1" dirty="0">
                <a:solidFill>
                  <a:srgbClr val="FFC000"/>
                </a:solidFill>
              </a:rPr>
              <a:t>視窗</a:t>
            </a:r>
          </a:p>
        </p:txBody>
      </p:sp>
    </p:spTree>
    <p:extLst>
      <p:ext uri="{BB962C8B-B14F-4D97-AF65-F5344CB8AC3E}">
        <p14:creationId xmlns:p14="http://schemas.microsoft.com/office/powerpoint/2010/main" val="944563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</a:rPr>
              <a:t>2. 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客製化租屋選擇系統</a:t>
            </a:r>
          </a:p>
        </p:txBody>
      </p:sp>
      <p:pic>
        <p:nvPicPr>
          <p:cNvPr id="27" name="圖片 3">
            <a:extLst>
              <a:ext uri="{FF2B5EF4-FFF2-40B4-BE49-F238E27FC236}">
                <a16:creationId xmlns:a16="http://schemas.microsoft.com/office/drawing/2014/main" id="{D0DE9A28-4762-47D2-84AC-34B34CAC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206072"/>
            <a:ext cx="8111212" cy="355469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2E2ADE3-68A6-482D-83B6-B169B034AE5A}"/>
              </a:ext>
            </a:extLst>
          </p:cNvPr>
          <p:cNvSpPr/>
          <p:nvPr/>
        </p:nvSpPr>
        <p:spPr>
          <a:xfrm>
            <a:off x="1032788" y="1932877"/>
            <a:ext cx="2780929" cy="14310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字方塊 9">
            <a:extLst>
              <a:ext uri="{FF2B5EF4-FFF2-40B4-BE49-F238E27FC236}">
                <a16:creationId xmlns:a16="http://schemas.microsoft.com/office/drawing/2014/main" id="{8E6DFA9C-79B4-4237-A539-6834381BB2AA}"/>
              </a:ext>
            </a:extLst>
          </p:cNvPr>
          <p:cNvSpPr txBox="1"/>
          <p:nvPr/>
        </p:nvSpPr>
        <p:spPr>
          <a:xfrm>
            <a:off x="2874823" y="15950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租屋條件</a:t>
            </a:r>
            <a:endParaRPr lang="zh-TW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562762-03D5-4936-8190-5034021B3328}"/>
              </a:ext>
            </a:extLst>
          </p:cNvPr>
          <p:cNvSpPr/>
          <p:nvPr/>
        </p:nvSpPr>
        <p:spPr>
          <a:xfrm>
            <a:off x="1032788" y="3364067"/>
            <a:ext cx="1005403" cy="13855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字方塊 9">
            <a:extLst>
              <a:ext uri="{FF2B5EF4-FFF2-40B4-BE49-F238E27FC236}">
                <a16:creationId xmlns:a16="http://schemas.microsoft.com/office/drawing/2014/main" id="{2A75D1DF-98F5-4D15-BE61-5D178BC0E7CB}"/>
              </a:ext>
            </a:extLst>
          </p:cNvPr>
          <p:cNvSpPr txBox="1"/>
          <p:nvPr/>
        </p:nvSpPr>
        <p:spPr>
          <a:xfrm>
            <a:off x="1032788" y="476007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個人租屋指標</a:t>
            </a:r>
            <a:endParaRPr lang="zh-TW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038915-AF13-4A21-9313-B99BCBFE2B6F}"/>
              </a:ext>
            </a:extLst>
          </p:cNvPr>
          <p:cNvSpPr/>
          <p:nvPr/>
        </p:nvSpPr>
        <p:spPr>
          <a:xfrm>
            <a:off x="4426476" y="1449660"/>
            <a:ext cx="4658051" cy="3310414"/>
          </a:xfrm>
          <a:prstGeom prst="rect">
            <a:avLst/>
          </a:prstGeom>
          <a:noFill/>
          <a:ln w="19050">
            <a:solidFill>
              <a:srgbClr val="103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字方塊 9">
            <a:extLst>
              <a:ext uri="{FF2B5EF4-FFF2-40B4-BE49-F238E27FC236}">
                <a16:creationId xmlns:a16="http://schemas.microsoft.com/office/drawing/2014/main" id="{0008A9E2-01E6-499F-AAE2-E7BDA9BC7B2F}"/>
              </a:ext>
            </a:extLst>
          </p:cNvPr>
          <p:cNvSpPr txBox="1"/>
          <p:nvPr/>
        </p:nvSpPr>
        <p:spPr>
          <a:xfrm>
            <a:off x="7668755" y="11632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E4864"/>
                </a:solidFill>
                <a:latin typeface="+mj-ea"/>
                <a:ea typeface="+mj-ea"/>
              </a:rPr>
              <a:t>租屋推薦清單</a:t>
            </a:r>
            <a:endParaRPr lang="zh-TW" altLang="en-US" sz="1600" b="1" dirty="0">
              <a:solidFill>
                <a:srgbClr val="2E4864"/>
              </a:solidFill>
              <a:latin typeface="+mj-ea"/>
              <a:ea typeface="+mj-ea"/>
            </a:endParaRPr>
          </a:p>
        </p:txBody>
      </p:sp>
      <p:grpSp>
        <p:nvGrpSpPr>
          <p:cNvPr id="34" name="群組 17">
            <a:extLst>
              <a:ext uri="{FF2B5EF4-FFF2-40B4-BE49-F238E27FC236}">
                <a16:creationId xmlns:a16="http://schemas.microsoft.com/office/drawing/2014/main" id="{779BBB36-5258-43ED-A29A-7864719F2811}"/>
              </a:ext>
            </a:extLst>
          </p:cNvPr>
          <p:cNvGrpSpPr/>
          <p:nvPr/>
        </p:nvGrpSpPr>
        <p:grpSpPr>
          <a:xfrm>
            <a:off x="5160484" y="1449660"/>
            <a:ext cx="3924043" cy="3648968"/>
            <a:chOff x="5982870" y="974927"/>
            <a:chExt cx="6096000" cy="5698807"/>
          </a:xfrm>
        </p:grpSpPr>
        <p:pic>
          <p:nvPicPr>
            <p:cNvPr id="35" name="圖片 13">
              <a:extLst>
                <a:ext uri="{FF2B5EF4-FFF2-40B4-BE49-F238E27FC236}">
                  <a16:creationId xmlns:a16="http://schemas.microsoft.com/office/drawing/2014/main" id="{327D942F-ED50-470F-B7FE-39374ED4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2870" y="1001207"/>
              <a:ext cx="6096000" cy="51339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6" name="群組 14">
              <a:extLst>
                <a:ext uri="{FF2B5EF4-FFF2-40B4-BE49-F238E27FC236}">
                  <a16:creationId xmlns:a16="http://schemas.microsoft.com/office/drawing/2014/main" id="{A7162251-1108-459D-A4CA-54C625CC10DD}"/>
                </a:ext>
              </a:extLst>
            </p:cNvPr>
            <p:cNvGrpSpPr/>
            <p:nvPr/>
          </p:nvGrpSpPr>
          <p:grpSpPr>
            <a:xfrm>
              <a:off x="5982870" y="974927"/>
              <a:ext cx="6096000" cy="5698807"/>
              <a:chOff x="1236698" y="1358107"/>
              <a:chExt cx="6096000" cy="56988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5A01452-7194-4541-85E5-F3CAF398B718}"/>
                  </a:ext>
                </a:extLst>
              </p:cNvPr>
              <p:cNvSpPr/>
              <p:nvPr/>
            </p:nvSpPr>
            <p:spPr>
              <a:xfrm>
                <a:off x="1236698" y="1358107"/>
                <a:ext cx="6096000" cy="516025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16">
                <a:extLst>
                  <a:ext uri="{FF2B5EF4-FFF2-40B4-BE49-F238E27FC236}">
                    <a16:creationId xmlns:a16="http://schemas.microsoft.com/office/drawing/2014/main" id="{27300C96-B794-4B18-8B9B-40AF2098DA9B}"/>
                  </a:ext>
                </a:extLst>
              </p:cNvPr>
              <p:cNvSpPr txBox="1"/>
              <p:nvPr/>
            </p:nvSpPr>
            <p:spPr>
              <a:xfrm>
                <a:off x="1236698" y="6530971"/>
                <a:ext cx="2199402" cy="525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租屋推薦地圖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73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  <a:sym typeface="Wingdings" panose="05000000000000000000" pitchFamily="2" charset="2"/>
              </a:rPr>
              <a:t> 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點選推薦清單項目：</a:t>
            </a:r>
          </a:p>
        </p:txBody>
      </p:sp>
      <p:pic>
        <p:nvPicPr>
          <p:cNvPr id="18" name="圖片 3">
            <a:extLst>
              <a:ext uri="{FF2B5EF4-FFF2-40B4-BE49-F238E27FC236}">
                <a16:creationId xmlns:a16="http://schemas.microsoft.com/office/drawing/2014/main" id="{2A66D5BB-FD4B-438F-923B-2DA0EDC0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46" y="1750674"/>
            <a:ext cx="3698254" cy="3174862"/>
          </a:xfrm>
          <a:prstGeom prst="rect">
            <a:avLst/>
          </a:prstGeom>
        </p:spPr>
      </p:pic>
      <p:pic>
        <p:nvPicPr>
          <p:cNvPr id="19" name="圖片 4">
            <a:extLst>
              <a:ext uri="{FF2B5EF4-FFF2-40B4-BE49-F238E27FC236}">
                <a16:creationId xmlns:a16="http://schemas.microsoft.com/office/drawing/2014/main" id="{535BE5D8-863C-4117-B7B0-21F9DC977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87" y="1762261"/>
            <a:ext cx="5173273" cy="3163275"/>
          </a:xfrm>
          <a:prstGeom prst="rect">
            <a:avLst/>
          </a:prstGeom>
        </p:spPr>
      </p:pic>
      <p:grpSp>
        <p:nvGrpSpPr>
          <p:cNvPr id="20" name="群組 9">
            <a:extLst>
              <a:ext uri="{FF2B5EF4-FFF2-40B4-BE49-F238E27FC236}">
                <a16:creationId xmlns:a16="http://schemas.microsoft.com/office/drawing/2014/main" id="{E266D1AE-C04A-4019-B538-2A8A08F68CAF}"/>
              </a:ext>
            </a:extLst>
          </p:cNvPr>
          <p:cNvGrpSpPr/>
          <p:nvPr/>
        </p:nvGrpSpPr>
        <p:grpSpPr>
          <a:xfrm>
            <a:off x="3722647" y="0"/>
            <a:ext cx="3157655" cy="2152185"/>
            <a:chOff x="52252" y="41637"/>
            <a:chExt cx="3444240" cy="2257425"/>
          </a:xfrm>
        </p:grpSpPr>
        <p:pic>
          <p:nvPicPr>
            <p:cNvPr id="22" name="圖片 5">
              <a:extLst>
                <a:ext uri="{FF2B5EF4-FFF2-40B4-BE49-F238E27FC236}">
                  <a16:creationId xmlns:a16="http://schemas.microsoft.com/office/drawing/2014/main" id="{CC6827C0-3B59-44FD-9BD3-67907E1C6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286"/>
            <a:stretch/>
          </p:blipFill>
          <p:spPr>
            <a:xfrm>
              <a:off x="52252" y="41637"/>
              <a:ext cx="3444240" cy="22574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3" name="群組 6">
              <a:extLst>
                <a:ext uri="{FF2B5EF4-FFF2-40B4-BE49-F238E27FC236}">
                  <a16:creationId xmlns:a16="http://schemas.microsoft.com/office/drawing/2014/main" id="{65A48D6D-2A62-4062-A12E-0F8318A8FDDE}"/>
                </a:ext>
              </a:extLst>
            </p:cNvPr>
            <p:cNvGrpSpPr/>
            <p:nvPr/>
          </p:nvGrpSpPr>
          <p:grpSpPr>
            <a:xfrm>
              <a:off x="503290" y="234496"/>
              <a:ext cx="2993202" cy="2064566"/>
              <a:chOff x="490227" y="861515"/>
              <a:chExt cx="2993202" cy="206456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505B1E6-04A6-47AF-B17C-55DD467D61DD}"/>
                  </a:ext>
                </a:extLst>
              </p:cNvPr>
              <p:cNvSpPr/>
              <p:nvPr/>
            </p:nvSpPr>
            <p:spPr>
              <a:xfrm>
                <a:off x="1761309" y="861515"/>
                <a:ext cx="1722120" cy="206456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文字方塊 8">
                <a:extLst>
                  <a:ext uri="{FF2B5EF4-FFF2-40B4-BE49-F238E27FC236}">
                    <a16:creationId xmlns:a16="http://schemas.microsoft.com/office/drawing/2014/main" id="{4DDAFB68-4C90-41AE-AE32-E2FEA05D2622}"/>
                  </a:ext>
                </a:extLst>
              </p:cNvPr>
              <p:cNvSpPr txBox="1"/>
              <p:nvPr/>
            </p:nvSpPr>
            <p:spPr>
              <a:xfrm>
                <a:off x="490227" y="2273658"/>
                <a:ext cx="1271082" cy="341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選取的房屋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135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4525" y="1718293"/>
            <a:ext cx="366728" cy="36672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04525" y="2767492"/>
            <a:ext cx="366728" cy="36672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92450" y="1718293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課題思考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92450" y="1958642"/>
            <a:ext cx="2500798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Subject to think about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492450" y="27674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系統介紹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03722" y="3010497"/>
            <a:ext cx="2500798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System Introduction</a:t>
            </a:r>
            <a:endParaRPr lang="zh-CN" altLang="en-US" sz="12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</a:rPr>
              <a:t>3.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租屋價格與最近捷運站距離</a:t>
            </a:r>
          </a:p>
        </p:txBody>
      </p:sp>
      <p:pic>
        <p:nvPicPr>
          <p:cNvPr id="15" name="圖片 3">
            <a:extLst>
              <a:ext uri="{FF2B5EF4-FFF2-40B4-BE49-F238E27FC236}">
                <a16:creationId xmlns:a16="http://schemas.microsoft.com/office/drawing/2014/main" id="{E8830269-A167-444A-A8C3-57CFF68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112379"/>
            <a:ext cx="8111212" cy="38630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AE6053-8B06-4E60-A2D6-E73D8527B4B2}"/>
              </a:ext>
            </a:extLst>
          </p:cNvPr>
          <p:cNvSpPr/>
          <p:nvPr/>
        </p:nvSpPr>
        <p:spPr>
          <a:xfrm>
            <a:off x="1108989" y="1594323"/>
            <a:ext cx="2556232" cy="33350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字方塊 9">
            <a:extLst>
              <a:ext uri="{FF2B5EF4-FFF2-40B4-BE49-F238E27FC236}">
                <a16:creationId xmlns:a16="http://schemas.microsoft.com/office/drawing/2014/main" id="{EA2DCE37-0D52-4FEC-A9E6-8C36DAFC549C}"/>
              </a:ext>
            </a:extLst>
          </p:cNvPr>
          <p:cNvSpPr txBox="1"/>
          <p:nvPr/>
        </p:nvSpPr>
        <p:spPr>
          <a:xfrm>
            <a:off x="2235262" y="43871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latin typeface="+mj-ea"/>
                <a:ea typeface="+mj-ea"/>
              </a:rPr>
              <a:t>使用者介面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41FB2A-F59D-443B-BDD7-45710FC2C866}"/>
              </a:ext>
            </a:extLst>
          </p:cNvPr>
          <p:cNvSpPr/>
          <p:nvPr/>
        </p:nvSpPr>
        <p:spPr>
          <a:xfrm>
            <a:off x="3803647" y="1594322"/>
            <a:ext cx="5287013" cy="3335027"/>
          </a:xfrm>
          <a:prstGeom prst="rect">
            <a:avLst/>
          </a:prstGeom>
          <a:noFill/>
          <a:ln w="19050">
            <a:solidFill>
              <a:srgbClr val="103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字方塊 9">
            <a:extLst>
              <a:ext uri="{FF2B5EF4-FFF2-40B4-BE49-F238E27FC236}">
                <a16:creationId xmlns:a16="http://schemas.microsoft.com/office/drawing/2014/main" id="{A721CA75-19C5-4B1C-83CA-D636AC379715}"/>
              </a:ext>
            </a:extLst>
          </p:cNvPr>
          <p:cNvSpPr txBox="1"/>
          <p:nvPr/>
        </p:nvSpPr>
        <p:spPr>
          <a:xfrm>
            <a:off x="6828502" y="43984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2E4864"/>
                </a:solidFill>
                <a:latin typeface="+mj-ea"/>
                <a:ea typeface="+mj-ea"/>
              </a:rPr>
              <a:t>圖表、地圖展示介面</a:t>
            </a:r>
          </a:p>
        </p:txBody>
      </p:sp>
    </p:spTree>
    <p:extLst>
      <p:ext uri="{BB962C8B-B14F-4D97-AF65-F5344CB8AC3E}">
        <p14:creationId xmlns:p14="http://schemas.microsoft.com/office/powerpoint/2010/main" val="66711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7">
            <a:extLst>
              <a:ext uri="{FF2B5EF4-FFF2-40B4-BE49-F238E27FC236}">
                <a16:creationId xmlns:a16="http://schemas.microsoft.com/office/drawing/2014/main" id="{3CABF9AD-7EBC-4181-8C5B-BD4A1D9D8F0B}"/>
              </a:ext>
            </a:extLst>
          </p:cNvPr>
          <p:cNvGrpSpPr/>
          <p:nvPr/>
        </p:nvGrpSpPr>
        <p:grpSpPr>
          <a:xfrm>
            <a:off x="1131065" y="1225587"/>
            <a:ext cx="6230922" cy="3053345"/>
            <a:chOff x="169000" y="171858"/>
            <a:chExt cx="8921829" cy="4371975"/>
          </a:xfrm>
        </p:grpSpPr>
        <p:pic>
          <p:nvPicPr>
            <p:cNvPr id="12" name="圖片 1">
              <a:extLst>
                <a:ext uri="{FF2B5EF4-FFF2-40B4-BE49-F238E27FC236}">
                  <a16:creationId xmlns:a16="http://schemas.microsoft.com/office/drawing/2014/main" id="{60D3406F-3C16-4C58-888D-D8372468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00" y="171858"/>
              <a:ext cx="8248650" cy="43719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文字方塊 4">
              <a:extLst>
                <a:ext uri="{FF2B5EF4-FFF2-40B4-BE49-F238E27FC236}">
                  <a16:creationId xmlns:a16="http://schemas.microsoft.com/office/drawing/2014/main" id="{EC2ABAEC-9FBF-43C2-943F-89A084B1C3E9}"/>
                </a:ext>
              </a:extLst>
            </p:cNvPr>
            <p:cNvSpPr txBox="1"/>
            <p:nvPr/>
          </p:nvSpPr>
          <p:spPr>
            <a:xfrm>
              <a:off x="8429788" y="171858"/>
              <a:ext cx="661041" cy="37587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1800" b="1" dirty="0"/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en-US" altLang="zh-TW" sz="1800" b="1" dirty="0">
                  <a:solidFill>
                    <a:srgbClr val="2E4864"/>
                  </a:solidFill>
                </a:rPr>
                <a:t> </a:t>
              </a:r>
              <a:r>
                <a:rPr lang="en-US" altLang="zh-TW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OO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捷運站附近的房屋</a:t>
              </a:r>
              <a:endParaRPr lang="zh-TW" altLang="en-US" sz="1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4480BB4-9370-4618-9E23-4363F52857D4}"/>
              </a:ext>
            </a:extLst>
          </p:cNvPr>
          <p:cNvSpPr txBox="1">
            <a:spLocks/>
          </p:cNvSpPr>
          <p:nvPr/>
        </p:nvSpPr>
        <p:spPr>
          <a:xfrm>
            <a:off x="934511" y="749727"/>
            <a:ext cx="6743676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solidFill>
                  <a:schemeClr val="accent1"/>
                </a:solidFill>
                <a:latin typeface="方正兰亭黑_GBK"/>
                <a:cs typeface="+mn-cs"/>
              </a:rPr>
              <a:t>3</a:t>
            </a:r>
            <a:r>
              <a:rPr lang="en-US" altLang="zh-TW" sz="2000" b="1" dirty="0" smtClean="0">
                <a:solidFill>
                  <a:schemeClr val="accent1"/>
                </a:solidFill>
                <a:latin typeface="方正兰亭黑_GBK"/>
                <a:cs typeface="+mn-cs"/>
              </a:rPr>
              <a:t>.</a:t>
            </a:r>
            <a:r>
              <a:rPr lang="zh-TW" altLang="en-US" sz="2000" b="1" dirty="0" smtClean="0">
                <a:solidFill>
                  <a:schemeClr val="accent1"/>
                </a:solidFill>
                <a:latin typeface="方正兰亭黑_GBK"/>
                <a:cs typeface="+mn-cs"/>
              </a:rPr>
              <a:t>資料探索－租</a:t>
            </a:r>
            <a:r>
              <a:rPr lang="zh-TW" altLang="en-US" sz="2000" b="1" dirty="0">
                <a:solidFill>
                  <a:schemeClr val="accent1"/>
                </a:solidFill>
                <a:latin typeface="方正兰亭黑_GBK"/>
                <a:cs typeface="+mn-cs"/>
              </a:rPr>
              <a:t>屋價格與最近捷運站距離</a:t>
            </a:r>
          </a:p>
        </p:txBody>
      </p:sp>
      <p:grpSp>
        <p:nvGrpSpPr>
          <p:cNvPr id="19" name="群組 8">
            <a:extLst>
              <a:ext uri="{FF2B5EF4-FFF2-40B4-BE49-F238E27FC236}">
                <a16:creationId xmlns:a16="http://schemas.microsoft.com/office/drawing/2014/main" id="{61921208-269A-469F-BF05-CE45C9FD3377}"/>
              </a:ext>
            </a:extLst>
          </p:cNvPr>
          <p:cNvGrpSpPr/>
          <p:nvPr/>
        </p:nvGrpSpPr>
        <p:grpSpPr>
          <a:xfrm>
            <a:off x="1746721" y="1225587"/>
            <a:ext cx="6370279" cy="3053346"/>
            <a:chOff x="3147061" y="3140865"/>
            <a:chExt cx="8919077" cy="4275012"/>
          </a:xfrm>
        </p:grpSpPr>
        <p:pic>
          <p:nvPicPr>
            <p:cNvPr id="20" name="圖片 2">
              <a:extLst>
                <a:ext uri="{FF2B5EF4-FFF2-40B4-BE49-F238E27FC236}">
                  <a16:creationId xmlns:a16="http://schemas.microsoft.com/office/drawing/2014/main" id="{3D4C5564-8D6B-4353-A957-C02552876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7061" y="3148677"/>
              <a:ext cx="8229600" cy="426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字方塊 5">
              <a:extLst>
                <a:ext uri="{FF2B5EF4-FFF2-40B4-BE49-F238E27FC236}">
                  <a16:creationId xmlns:a16="http://schemas.microsoft.com/office/drawing/2014/main" id="{F7D8B0A9-8B6F-4FB9-A781-C928F88EF404}"/>
                </a:ext>
              </a:extLst>
            </p:cNvPr>
            <p:cNvSpPr txBox="1"/>
            <p:nvPr/>
          </p:nvSpPr>
          <p:spPr>
            <a:xfrm>
              <a:off x="11419757" y="3140865"/>
              <a:ext cx="646381" cy="23826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1800" b="1" dirty="0"/>
                <a:t> </a:t>
              </a:r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en-US" altLang="zh-TW" sz="1800" b="1" dirty="0">
                  <a:solidFill>
                    <a:srgbClr val="2E4864"/>
                  </a:solidFill>
                </a:rPr>
                <a:t> </a:t>
              </a:r>
              <a:r>
                <a:rPr lang="en-US" altLang="zh-TW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OO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區的房屋</a:t>
              </a:r>
              <a:endParaRPr lang="zh-TW" altLang="en-US" sz="1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群組 9">
            <a:extLst>
              <a:ext uri="{FF2B5EF4-FFF2-40B4-BE49-F238E27FC236}">
                <a16:creationId xmlns:a16="http://schemas.microsoft.com/office/drawing/2014/main" id="{5C945BE6-BB1F-450B-BBA6-2094982D8EB1}"/>
              </a:ext>
            </a:extLst>
          </p:cNvPr>
          <p:cNvGrpSpPr/>
          <p:nvPr/>
        </p:nvGrpSpPr>
        <p:grpSpPr>
          <a:xfrm>
            <a:off x="4924911" y="1230363"/>
            <a:ext cx="3989616" cy="3407343"/>
            <a:chOff x="4921975" y="587830"/>
            <a:chExt cx="7932152" cy="6774480"/>
          </a:xfrm>
        </p:grpSpPr>
        <p:pic>
          <p:nvPicPr>
            <p:cNvPr id="24" name="圖片 3">
              <a:extLst>
                <a:ext uri="{FF2B5EF4-FFF2-40B4-BE49-F238E27FC236}">
                  <a16:creationId xmlns:a16="http://schemas.microsoft.com/office/drawing/2014/main" id="{E6DA8F29-DB9F-4E52-9806-E06528EB5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11" b="624"/>
            <a:stretch/>
          </p:blipFill>
          <p:spPr>
            <a:xfrm>
              <a:off x="4921975" y="587830"/>
              <a:ext cx="6991350" cy="6061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文字方塊 6">
              <a:extLst>
                <a:ext uri="{FF2B5EF4-FFF2-40B4-BE49-F238E27FC236}">
                  <a16:creationId xmlns:a16="http://schemas.microsoft.com/office/drawing/2014/main" id="{ADD4EE05-25E5-4E6E-8A57-A1E169CCB98E}"/>
                </a:ext>
              </a:extLst>
            </p:cNvPr>
            <p:cNvSpPr txBox="1"/>
            <p:nvPr/>
          </p:nvSpPr>
          <p:spPr>
            <a:xfrm>
              <a:off x="11936245" y="587830"/>
              <a:ext cx="917882" cy="67744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zh-TW" sz="1800" b="1" dirty="0">
                  <a:solidFill>
                    <a:srgbClr val="2E4864"/>
                  </a:solidFill>
                </a:rPr>
                <a:t>↓</a:t>
              </a:r>
              <a:r>
                <a:rPr lang="en-US" altLang="zh-TW" sz="1800" b="1" dirty="0">
                  <a:solidFill>
                    <a:srgbClr val="2E4864"/>
                  </a:solidFill>
                </a:rPr>
                <a:t> 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租屋價格 </a:t>
              </a:r>
              <a:r>
                <a:rPr lang="en-US" altLang="zh-TW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vs. </a:t>
              </a:r>
              <a:r>
                <a:rPr lang="zh-TW" altLang="en-US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最近捷運站分布</a:t>
              </a:r>
              <a:r>
                <a:rPr lang="en-US" altLang="zh-TW" sz="1800" b="1" dirty="0">
                  <a:solidFill>
                    <a:schemeClr val="accent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</a:t>
              </a:r>
              <a:endParaRPr lang="zh-TW" altLang="en-US" sz="1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5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2367971" y="3041282"/>
            <a:ext cx="4408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2E4864"/>
                </a:solidFill>
                <a:latin typeface="+mn-ea"/>
                <a:ea typeface="+mn-ea"/>
              </a:rPr>
              <a:t>感谢</a:t>
            </a:r>
            <a:r>
              <a:rPr lang="en-US" altLang="zh-CN" sz="2000" b="1" dirty="0">
                <a:solidFill>
                  <a:srgbClr val="2E4864"/>
                </a:solidFill>
                <a:latin typeface="+mn-ea"/>
                <a:ea typeface="+mn-ea"/>
              </a:rPr>
              <a:t>591</a:t>
            </a:r>
            <a:r>
              <a:rPr lang="zh-CN" altLang="en-US" sz="2000" b="1" dirty="0">
                <a:solidFill>
                  <a:srgbClr val="2E4864"/>
                </a:solidFill>
                <a:latin typeface="+mn-ea"/>
                <a:ea typeface="+mn-ea"/>
              </a:rPr>
              <a:t>租屋網提供的數據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22589" y="3546053"/>
            <a:ext cx="2745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LISTENING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368853" y="3546053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87042" y="3828494"/>
            <a:ext cx="341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1050"/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274">
            <a:extLst>
              <a:ext uri="{FF2B5EF4-FFF2-40B4-BE49-F238E27FC236}">
                <a16:creationId xmlns:a16="http://schemas.microsoft.com/office/drawing/2014/main" id="{3B77A90E-0EE6-4A4C-9F04-00404D2F1280}"/>
              </a:ext>
            </a:extLst>
          </p:cNvPr>
          <p:cNvGrpSpPr/>
          <p:nvPr/>
        </p:nvGrpSpPr>
        <p:grpSpPr>
          <a:xfrm>
            <a:off x="1080346" y="1350371"/>
            <a:ext cx="1375515" cy="1365364"/>
            <a:chOff x="2936875" y="2108200"/>
            <a:chExt cx="430213" cy="427038"/>
          </a:xfrm>
          <a:solidFill>
            <a:schemeClr val="accent1"/>
          </a:solidFill>
        </p:grpSpPr>
        <p:sp>
          <p:nvSpPr>
            <p:cNvPr id="21" name="Freeform 253">
              <a:extLst>
                <a:ext uri="{FF2B5EF4-FFF2-40B4-BE49-F238E27FC236}">
                  <a16:creationId xmlns:a16="http://schemas.microsoft.com/office/drawing/2014/main" id="{C3BD0BAF-704D-4D52-80AF-B1A92096B45F}"/>
                </a:ext>
              </a:extLst>
            </p:cNvPr>
            <p:cNvSpPr/>
            <p:nvPr/>
          </p:nvSpPr>
          <p:spPr bwMode="auto">
            <a:xfrm>
              <a:off x="3036888" y="2108200"/>
              <a:ext cx="223838" cy="93663"/>
            </a:xfrm>
            <a:custGeom>
              <a:avLst/>
              <a:gdLst>
                <a:gd name="T0" fmla="*/ 6 w 292"/>
                <a:gd name="T1" fmla="*/ 34 h 122"/>
                <a:gd name="T2" fmla="*/ 13 w 292"/>
                <a:gd name="T3" fmla="*/ 23 h 122"/>
                <a:gd name="T4" fmla="*/ 51 w 292"/>
                <a:gd name="T5" fmla="*/ 36 h 122"/>
                <a:gd name="T6" fmla="*/ 74 w 292"/>
                <a:gd name="T7" fmla="*/ 0 h 122"/>
                <a:gd name="T8" fmla="*/ 133 w 292"/>
                <a:gd name="T9" fmla="*/ 33 h 122"/>
                <a:gd name="T10" fmla="*/ 174 w 292"/>
                <a:gd name="T11" fmla="*/ 7 h 122"/>
                <a:gd name="T12" fmla="*/ 279 w 292"/>
                <a:gd name="T13" fmla="*/ 23 h 122"/>
                <a:gd name="T14" fmla="*/ 287 w 292"/>
                <a:gd name="T15" fmla="*/ 34 h 122"/>
                <a:gd name="T16" fmla="*/ 167 w 292"/>
                <a:gd name="T17" fmla="*/ 122 h 122"/>
                <a:gd name="T18" fmla="*/ 125 w 292"/>
                <a:gd name="T19" fmla="*/ 122 h 122"/>
                <a:gd name="T20" fmla="*/ 6 w 292"/>
                <a:gd name="T21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22">
                  <a:moveTo>
                    <a:pt x="6" y="34"/>
                  </a:moveTo>
                  <a:cubicBezTo>
                    <a:pt x="0" y="21"/>
                    <a:pt x="10" y="23"/>
                    <a:pt x="13" y="23"/>
                  </a:cubicBezTo>
                  <a:cubicBezTo>
                    <a:pt x="22" y="23"/>
                    <a:pt x="43" y="36"/>
                    <a:pt x="51" y="36"/>
                  </a:cubicBezTo>
                  <a:cubicBezTo>
                    <a:pt x="64" y="36"/>
                    <a:pt x="62" y="0"/>
                    <a:pt x="74" y="0"/>
                  </a:cubicBezTo>
                  <a:cubicBezTo>
                    <a:pt x="89" y="0"/>
                    <a:pt x="117" y="33"/>
                    <a:pt x="133" y="33"/>
                  </a:cubicBezTo>
                  <a:cubicBezTo>
                    <a:pt x="151" y="33"/>
                    <a:pt x="155" y="7"/>
                    <a:pt x="174" y="7"/>
                  </a:cubicBezTo>
                  <a:cubicBezTo>
                    <a:pt x="186" y="7"/>
                    <a:pt x="195" y="53"/>
                    <a:pt x="279" y="23"/>
                  </a:cubicBezTo>
                  <a:cubicBezTo>
                    <a:pt x="282" y="22"/>
                    <a:pt x="292" y="21"/>
                    <a:pt x="287" y="34"/>
                  </a:cubicBezTo>
                  <a:cubicBezTo>
                    <a:pt x="287" y="34"/>
                    <a:pt x="238" y="118"/>
                    <a:pt x="16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55" y="118"/>
                    <a:pt x="6" y="34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2" name="Freeform 254">
              <a:extLst>
                <a:ext uri="{FF2B5EF4-FFF2-40B4-BE49-F238E27FC236}">
                  <a16:creationId xmlns:a16="http://schemas.microsoft.com/office/drawing/2014/main" id="{492E18BB-649D-4931-83E8-01F414F41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6875" y="2193925"/>
              <a:ext cx="430213" cy="341313"/>
            </a:xfrm>
            <a:custGeom>
              <a:avLst/>
              <a:gdLst>
                <a:gd name="T0" fmla="*/ 518 w 559"/>
                <a:gd name="T1" fmla="*/ 284 h 444"/>
                <a:gd name="T2" fmla="*/ 336 w 559"/>
                <a:gd name="T3" fmla="*/ 36 h 444"/>
                <a:gd name="T4" fmla="*/ 307 w 559"/>
                <a:gd name="T5" fmla="*/ 28 h 444"/>
                <a:gd name="T6" fmla="*/ 287 w 559"/>
                <a:gd name="T7" fmla="*/ 26 h 444"/>
                <a:gd name="T8" fmla="*/ 41 w 559"/>
                <a:gd name="T9" fmla="*/ 285 h 444"/>
                <a:gd name="T10" fmla="*/ 55 w 559"/>
                <a:gd name="T11" fmla="*/ 440 h 444"/>
                <a:gd name="T12" fmla="*/ 132 w 559"/>
                <a:gd name="T13" fmla="*/ 442 h 444"/>
                <a:gd name="T14" fmla="*/ 477 w 559"/>
                <a:gd name="T15" fmla="*/ 442 h 444"/>
                <a:gd name="T16" fmla="*/ 488 w 559"/>
                <a:gd name="T17" fmla="*/ 440 h 444"/>
                <a:gd name="T18" fmla="*/ 504 w 559"/>
                <a:gd name="T19" fmla="*/ 439 h 444"/>
                <a:gd name="T20" fmla="*/ 518 w 559"/>
                <a:gd name="T21" fmla="*/ 284 h 444"/>
                <a:gd name="T22" fmla="*/ 294 w 559"/>
                <a:gd name="T23" fmla="*/ 327 h 444"/>
                <a:gd name="T24" fmla="*/ 294 w 559"/>
                <a:gd name="T25" fmla="*/ 356 h 444"/>
                <a:gd name="T26" fmla="*/ 266 w 559"/>
                <a:gd name="T27" fmla="*/ 356 h 444"/>
                <a:gd name="T28" fmla="*/ 266 w 559"/>
                <a:gd name="T29" fmla="*/ 329 h 444"/>
                <a:gd name="T30" fmla="*/ 217 w 559"/>
                <a:gd name="T31" fmla="*/ 317 h 444"/>
                <a:gd name="T32" fmla="*/ 226 w 559"/>
                <a:gd name="T33" fmla="*/ 284 h 444"/>
                <a:gd name="T34" fmla="*/ 273 w 559"/>
                <a:gd name="T35" fmla="*/ 296 h 444"/>
                <a:gd name="T36" fmla="*/ 301 w 559"/>
                <a:gd name="T37" fmla="*/ 279 h 444"/>
                <a:gd name="T38" fmla="*/ 270 w 559"/>
                <a:gd name="T39" fmla="*/ 254 h 444"/>
                <a:gd name="T40" fmla="*/ 219 w 559"/>
                <a:gd name="T41" fmla="*/ 202 h 444"/>
                <a:gd name="T42" fmla="*/ 267 w 559"/>
                <a:gd name="T43" fmla="*/ 151 h 444"/>
                <a:gd name="T44" fmla="*/ 267 w 559"/>
                <a:gd name="T45" fmla="*/ 124 h 444"/>
                <a:gd name="T46" fmla="*/ 295 w 559"/>
                <a:gd name="T47" fmla="*/ 124 h 444"/>
                <a:gd name="T48" fmla="*/ 295 w 559"/>
                <a:gd name="T49" fmla="*/ 149 h 444"/>
                <a:gd name="T50" fmla="*/ 337 w 559"/>
                <a:gd name="T51" fmla="*/ 158 h 444"/>
                <a:gd name="T52" fmla="*/ 328 w 559"/>
                <a:gd name="T53" fmla="*/ 191 h 444"/>
                <a:gd name="T54" fmla="*/ 287 w 559"/>
                <a:gd name="T55" fmla="*/ 181 h 444"/>
                <a:gd name="T56" fmla="*/ 263 w 559"/>
                <a:gd name="T57" fmla="*/ 197 h 444"/>
                <a:gd name="T58" fmla="*/ 297 w 559"/>
                <a:gd name="T59" fmla="*/ 221 h 444"/>
                <a:gd name="T60" fmla="*/ 344 w 559"/>
                <a:gd name="T61" fmla="*/ 275 h 444"/>
                <a:gd name="T62" fmla="*/ 294 w 559"/>
                <a:gd name="T63" fmla="*/ 32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9" h="444">
                  <a:moveTo>
                    <a:pt x="518" y="284"/>
                  </a:moveTo>
                  <a:cubicBezTo>
                    <a:pt x="466" y="115"/>
                    <a:pt x="387" y="56"/>
                    <a:pt x="336" y="36"/>
                  </a:cubicBezTo>
                  <a:cubicBezTo>
                    <a:pt x="325" y="32"/>
                    <a:pt x="316" y="29"/>
                    <a:pt x="307" y="28"/>
                  </a:cubicBezTo>
                  <a:cubicBezTo>
                    <a:pt x="297" y="26"/>
                    <a:pt x="290" y="26"/>
                    <a:pt x="287" y="26"/>
                  </a:cubicBezTo>
                  <a:cubicBezTo>
                    <a:pt x="287" y="26"/>
                    <a:pt x="120" y="0"/>
                    <a:pt x="41" y="285"/>
                  </a:cubicBezTo>
                  <a:cubicBezTo>
                    <a:pt x="41" y="285"/>
                    <a:pt x="0" y="429"/>
                    <a:pt x="55" y="440"/>
                  </a:cubicBezTo>
                  <a:cubicBezTo>
                    <a:pt x="55" y="440"/>
                    <a:pt x="69" y="444"/>
                    <a:pt x="132" y="442"/>
                  </a:cubicBezTo>
                  <a:cubicBezTo>
                    <a:pt x="477" y="442"/>
                    <a:pt x="477" y="442"/>
                    <a:pt x="477" y="442"/>
                  </a:cubicBezTo>
                  <a:cubicBezTo>
                    <a:pt x="481" y="442"/>
                    <a:pt x="485" y="441"/>
                    <a:pt x="488" y="440"/>
                  </a:cubicBezTo>
                  <a:cubicBezTo>
                    <a:pt x="500" y="440"/>
                    <a:pt x="504" y="439"/>
                    <a:pt x="504" y="439"/>
                  </a:cubicBezTo>
                  <a:cubicBezTo>
                    <a:pt x="559" y="427"/>
                    <a:pt x="518" y="284"/>
                    <a:pt x="518" y="284"/>
                  </a:cubicBezTo>
                  <a:close/>
                  <a:moveTo>
                    <a:pt x="294" y="327"/>
                  </a:moveTo>
                  <a:cubicBezTo>
                    <a:pt x="294" y="356"/>
                    <a:pt x="294" y="356"/>
                    <a:pt x="294" y="356"/>
                  </a:cubicBezTo>
                  <a:cubicBezTo>
                    <a:pt x="266" y="356"/>
                    <a:pt x="266" y="356"/>
                    <a:pt x="266" y="356"/>
                  </a:cubicBezTo>
                  <a:cubicBezTo>
                    <a:pt x="266" y="329"/>
                    <a:pt x="266" y="329"/>
                    <a:pt x="266" y="329"/>
                  </a:cubicBezTo>
                  <a:cubicBezTo>
                    <a:pt x="247" y="328"/>
                    <a:pt x="228" y="323"/>
                    <a:pt x="217" y="317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38" y="290"/>
                    <a:pt x="255" y="296"/>
                    <a:pt x="273" y="296"/>
                  </a:cubicBezTo>
                  <a:cubicBezTo>
                    <a:pt x="290" y="296"/>
                    <a:pt x="301" y="290"/>
                    <a:pt x="301" y="279"/>
                  </a:cubicBezTo>
                  <a:cubicBezTo>
                    <a:pt x="301" y="268"/>
                    <a:pt x="292" y="261"/>
                    <a:pt x="270" y="254"/>
                  </a:cubicBezTo>
                  <a:cubicBezTo>
                    <a:pt x="240" y="244"/>
                    <a:pt x="219" y="229"/>
                    <a:pt x="219" y="202"/>
                  </a:cubicBezTo>
                  <a:cubicBezTo>
                    <a:pt x="219" y="176"/>
                    <a:pt x="237" y="157"/>
                    <a:pt x="267" y="151"/>
                  </a:cubicBezTo>
                  <a:cubicBezTo>
                    <a:pt x="267" y="124"/>
                    <a:pt x="267" y="124"/>
                    <a:pt x="267" y="124"/>
                  </a:cubicBezTo>
                  <a:cubicBezTo>
                    <a:pt x="295" y="124"/>
                    <a:pt x="295" y="124"/>
                    <a:pt x="295" y="124"/>
                  </a:cubicBezTo>
                  <a:cubicBezTo>
                    <a:pt x="295" y="149"/>
                    <a:pt x="295" y="149"/>
                    <a:pt x="295" y="149"/>
                  </a:cubicBezTo>
                  <a:cubicBezTo>
                    <a:pt x="314" y="150"/>
                    <a:pt x="327" y="154"/>
                    <a:pt x="337" y="158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1" y="187"/>
                    <a:pt x="308" y="181"/>
                    <a:pt x="287" y="181"/>
                  </a:cubicBezTo>
                  <a:cubicBezTo>
                    <a:pt x="269" y="181"/>
                    <a:pt x="263" y="189"/>
                    <a:pt x="263" y="197"/>
                  </a:cubicBezTo>
                  <a:cubicBezTo>
                    <a:pt x="263" y="206"/>
                    <a:pt x="273" y="212"/>
                    <a:pt x="297" y="221"/>
                  </a:cubicBezTo>
                  <a:cubicBezTo>
                    <a:pt x="331" y="233"/>
                    <a:pt x="344" y="249"/>
                    <a:pt x="344" y="275"/>
                  </a:cubicBezTo>
                  <a:cubicBezTo>
                    <a:pt x="344" y="300"/>
                    <a:pt x="327" y="322"/>
                    <a:pt x="294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5">
            <a:extLst>
              <a:ext uri="{FF2B5EF4-FFF2-40B4-BE49-F238E27FC236}">
                <a16:creationId xmlns:a16="http://schemas.microsoft.com/office/drawing/2014/main" id="{ED6723E2-B308-4489-9966-B77EB6C8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507" y="1747680"/>
            <a:ext cx="4820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200" b="1" dirty="0">
                <a:solidFill>
                  <a:srgbClr val="2E4864"/>
                </a:solidFill>
                <a:latin typeface="+mj-ea"/>
                <a:ea typeface="+mj-ea"/>
              </a:rPr>
              <a:t>客製化租屋挑選系統</a:t>
            </a:r>
            <a:endParaRPr lang="zh-CN" altLang="en-US" sz="3200" b="1" dirty="0">
              <a:solidFill>
                <a:srgbClr val="2E4864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7EE026-8884-4848-8D27-4171E25CBC19}"/>
              </a:ext>
            </a:extLst>
          </p:cNvPr>
          <p:cNvSpPr/>
          <p:nvPr/>
        </p:nvSpPr>
        <p:spPr>
          <a:xfrm>
            <a:off x="2646626" y="2332455"/>
            <a:ext cx="23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>
                <a:solidFill>
                  <a:schemeClr val="accent1"/>
                </a:solidFill>
              </a:rPr>
              <a:t>Find your perfect home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867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課題思考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273771"/>
            <a:ext cx="210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Subject to think about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95177" y="2602551"/>
            <a:ext cx="4120426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為什麼選擇做租屋挑選系統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PART ONE</a:t>
            </a:r>
            <a:endParaRPr lang="zh-CN" altLang="en-US" sz="12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課題思考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0B9107B-F89F-45D9-BBDF-54C815538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25447"/>
              </p:ext>
            </p:extLst>
          </p:nvPr>
        </p:nvGraphicFramePr>
        <p:xfrm>
          <a:off x="2159494" y="756343"/>
          <a:ext cx="3539212" cy="235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75877EA-DA71-468D-9E0C-BA1499E0B4D3}"/>
              </a:ext>
            </a:extLst>
          </p:cNvPr>
          <p:cNvSpPr/>
          <p:nvPr/>
        </p:nvSpPr>
        <p:spPr>
          <a:xfrm>
            <a:off x="1032788" y="1797580"/>
            <a:ext cx="1736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兰亭黑_GBK"/>
                <a:ea typeface="方正兰亭黑_GBK"/>
              </a:rPr>
              <a:t>Rent</a:t>
            </a:r>
          </a:p>
        </p:txBody>
      </p:sp>
      <p:sp>
        <p:nvSpPr>
          <p:cNvPr id="49" name="矩形 4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BF5D949-ECC9-4743-92A5-57B7F7D25AD1}"/>
              </a:ext>
            </a:extLst>
          </p:cNvPr>
          <p:cNvSpPr/>
          <p:nvPr/>
        </p:nvSpPr>
        <p:spPr>
          <a:xfrm>
            <a:off x="3061072" y="2977318"/>
            <a:ext cx="1736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兰亭黑_GBK"/>
                <a:ea typeface="方正兰亭黑_GBK"/>
              </a:rPr>
              <a:t>Distance to MRT</a:t>
            </a:r>
          </a:p>
        </p:txBody>
      </p:sp>
      <p:sp>
        <p:nvSpPr>
          <p:cNvPr id="50" name="文本框 5">
            <a:extLst>
              <a:ext uri="{FF2B5EF4-FFF2-40B4-BE49-F238E27FC236}">
                <a16:creationId xmlns:a16="http://schemas.microsoft.com/office/drawing/2014/main" id="{7425D58A-BE79-4CBE-9A3D-724374F0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494" y="3880056"/>
            <a:ext cx="36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華盛頓特區地鐵站附近公寓的租金收益</a:t>
            </a:r>
            <a:endParaRPr lang="fi-FI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altLang="zh-CN" sz="1200" dirty="0">
                <a:solidFill>
                  <a:schemeClr val="accent1"/>
                </a:solidFill>
                <a:latin typeface="方正兰亭黑_GBK"/>
                <a:ea typeface="方正兰亭黑_GBK"/>
              </a:rPr>
              <a:t>Benjamin, J. D., &amp; Sirmans, G. S. (1996)</a:t>
            </a:r>
            <a:endParaRPr lang="zh-CN" altLang="en-US" sz="12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0A9C23-C73F-45E8-8DFB-6A01ABEF0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69" y="2977318"/>
            <a:ext cx="2572771" cy="149524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9F7A43E-525C-418A-A748-1D1BECC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970" y="904024"/>
            <a:ext cx="2572771" cy="1495246"/>
          </a:xfrm>
          <a:prstGeom prst="rect">
            <a:avLst/>
          </a:prstGeom>
        </p:spPr>
      </p:pic>
      <p:sp>
        <p:nvSpPr>
          <p:cNvPr id="52" name="文本框 5">
            <a:extLst>
              <a:ext uri="{FF2B5EF4-FFF2-40B4-BE49-F238E27FC236}">
                <a16:creationId xmlns:a16="http://schemas.microsoft.com/office/drawing/2014/main" id="{FB3A2D9B-2EE3-4985-BC69-73A11AFC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968" y="2399270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方正兰亭黑_GBK"/>
                <a:ea typeface="方正兰亭黑_GBK"/>
              </a:rPr>
              <a:t>板橋區</a:t>
            </a:r>
            <a:endParaRPr lang="zh-CN" altLang="en-US" sz="105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53" name="文本框 5">
            <a:extLst>
              <a:ext uri="{FF2B5EF4-FFF2-40B4-BE49-F238E27FC236}">
                <a16:creationId xmlns:a16="http://schemas.microsoft.com/office/drawing/2014/main" id="{C812FD50-2BF1-49AA-BC85-4BD92F9F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969" y="4472565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方正兰亭黑_GBK"/>
                <a:ea typeface="方正兰亭黑_GBK"/>
              </a:rPr>
              <a:t>大安區</a:t>
            </a:r>
            <a:endParaRPr lang="zh-CN" altLang="en-US" sz="105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aphicFrame>
        <p:nvGraphicFramePr>
          <p:cNvPr id="20" name="图表 8">
            <a:extLst>
              <a:ext uri="{FF2B5EF4-FFF2-40B4-BE49-F238E27FC236}">
                <a16:creationId xmlns:a16="http://schemas.microsoft.com/office/drawing/2014/main" id="{238452A0-8EC8-4190-BE8A-06B2F9543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712688"/>
              </p:ext>
            </p:extLst>
          </p:nvPr>
        </p:nvGraphicFramePr>
        <p:xfrm>
          <a:off x="2159494" y="756343"/>
          <a:ext cx="3539212" cy="235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50" grpId="0"/>
      <p:bldP spid="52" grpId="0"/>
      <p:bldP spid="53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課題思考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0F9D5-4118-4BBB-84F1-9360369924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90" y="1924685"/>
            <a:ext cx="1591490" cy="1591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8D355D-423E-4012-BBF2-7A88A81F1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03" y="2054869"/>
            <a:ext cx="1331120" cy="133112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2447BE2-D7D3-4606-B74A-3780E62C6303}"/>
              </a:ext>
            </a:extLst>
          </p:cNvPr>
          <p:cNvGrpSpPr/>
          <p:nvPr/>
        </p:nvGrpSpPr>
        <p:grpSpPr>
          <a:xfrm>
            <a:off x="1032788" y="2191166"/>
            <a:ext cx="572561" cy="761169"/>
            <a:chOff x="361950" y="3582988"/>
            <a:chExt cx="269875" cy="358775"/>
          </a:xfrm>
        </p:grpSpPr>
        <p:sp>
          <p:nvSpPr>
            <p:cNvPr id="22" name="AutoShape 108">
              <a:extLst>
                <a:ext uri="{FF2B5EF4-FFF2-40B4-BE49-F238E27FC236}">
                  <a16:creationId xmlns:a16="http://schemas.microsoft.com/office/drawing/2014/main" id="{CEABB0A2-61A1-4596-A486-90D7B3E96049}"/>
                </a:ext>
              </a:extLst>
            </p:cNvPr>
            <p:cNvSpPr/>
            <p:nvPr/>
          </p:nvSpPr>
          <p:spPr bwMode="auto">
            <a:xfrm>
              <a:off x="428625" y="3649663"/>
              <a:ext cx="134938" cy="1349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109">
              <a:extLst>
                <a:ext uri="{FF2B5EF4-FFF2-40B4-BE49-F238E27FC236}">
                  <a16:creationId xmlns:a16="http://schemas.microsoft.com/office/drawing/2014/main" id="{DD6430D2-79B8-487D-8DEE-6DBE13FE12F3}"/>
                </a:ext>
              </a:extLst>
            </p:cNvPr>
            <p:cNvSpPr/>
            <p:nvPr/>
          </p:nvSpPr>
          <p:spPr bwMode="auto">
            <a:xfrm>
              <a:off x="361950" y="3582988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8E3A0E7-7293-49B6-9578-237A83ED1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01" y="1962382"/>
            <a:ext cx="1218735" cy="12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課題思考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4589A902-5012-4227-BED7-4C9E7643F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8" y="860772"/>
            <a:ext cx="1160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591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租屋網</a:t>
            </a:r>
            <a:endParaRPr lang="fi-FI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91C6D-8E5B-4CD2-AC68-811CF3E2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889664"/>
            <a:ext cx="7308324" cy="826232"/>
          </a:xfrm>
          <a:prstGeom prst="rect">
            <a:avLst/>
          </a:prstGeom>
        </p:spPr>
      </p:pic>
      <p:sp>
        <p:nvSpPr>
          <p:cNvPr id="24" name="文本框 5">
            <a:extLst>
              <a:ext uri="{FF2B5EF4-FFF2-40B4-BE49-F238E27FC236}">
                <a16:creationId xmlns:a16="http://schemas.microsoft.com/office/drawing/2014/main" id="{2BC5D7D3-7674-4F8C-B11A-7B114D66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7" y="2854216"/>
            <a:ext cx="375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+</a:t>
            </a:r>
            <a:endParaRPr lang="fi-FI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292E8-F5FD-4E71-86CB-23697E18D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87" y="3392647"/>
            <a:ext cx="7308324" cy="804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5B70CE-3129-4B47-AB96-37F8D6CA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87" y="1318738"/>
            <a:ext cx="7308324" cy="5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課題思考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1BB89C35-97E2-4A7E-81D6-E2887E9C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8" y="2563938"/>
            <a:ext cx="6431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我們決定嘗試做一個“更好用” 的“租屋網”</a:t>
            </a:r>
            <a:endParaRPr lang="fi-FI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A7D40BAB-588D-433A-85DD-76FC15C2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8" y="193575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所以，</a:t>
            </a:r>
            <a:endParaRPr lang="fi-FI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4557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8955" y="2356549"/>
            <a:ext cx="931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</a:rPr>
              <a:t>系統介紹</a:t>
            </a:r>
            <a:endParaRPr lang="zh-CN" altLang="en-US" sz="20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5177" y="2279235"/>
            <a:ext cx="1918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Introduction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00261" y="2587012"/>
            <a:ext cx="4120426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怎樣用最便捷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Arial" panose="020B0604020202020204"/>
              </a:rPr>
              <a:t>PART TWO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7658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系統介紹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8" name="標題 1">
            <a:extLst>
              <a:ext uri="{FF2B5EF4-FFF2-40B4-BE49-F238E27FC236}">
                <a16:creationId xmlns:a16="http://schemas.microsoft.com/office/drawing/2014/main" id="{1DF1B711-D5B0-4968-B46B-4807977E6D8C}"/>
              </a:ext>
            </a:extLst>
          </p:cNvPr>
          <p:cNvSpPr txBox="1">
            <a:spLocks/>
          </p:cNvSpPr>
          <p:nvPr/>
        </p:nvSpPr>
        <p:spPr>
          <a:xfrm>
            <a:off x="1027738" y="679446"/>
            <a:ext cx="3048558" cy="3626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chemeClr val="accent1"/>
                </a:solidFill>
                <a:latin typeface="方正兰亭黑_GBK"/>
                <a:cs typeface="+mn-cs"/>
              </a:rPr>
              <a:t>Shiny App</a:t>
            </a:r>
            <a:endParaRPr lang="zh-TW" altLang="en-US" sz="2400" b="1" dirty="0">
              <a:solidFill>
                <a:schemeClr val="accent1"/>
              </a:solidFill>
              <a:latin typeface="方正兰亭黑_GBK"/>
              <a:cs typeface="+mn-cs"/>
            </a:endParaRPr>
          </a:p>
        </p:txBody>
      </p:sp>
      <p:pic>
        <p:nvPicPr>
          <p:cNvPr id="68" name="圖片 15">
            <a:extLst>
              <a:ext uri="{FF2B5EF4-FFF2-40B4-BE49-F238E27FC236}">
                <a16:creationId xmlns:a16="http://schemas.microsoft.com/office/drawing/2014/main" id="{FD7C92F4-37A5-406E-8EEC-CCAC0007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78" y="1470314"/>
            <a:ext cx="7530309" cy="3489522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4163490" y="1111387"/>
            <a:ext cx="2262158" cy="643072"/>
            <a:chOff x="4163490" y="1111387"/>
            <a:chExt cx="2262158" cy="643072"/>
          </a:xfrm>
        </p:grpSpPr>
        <p:sp>
          <p:nvSpPr>
            <p:cNvPr id="64" name="文字方塊 9">
              <a:extLst>
                <a:ext uri="{FF2B5EF4-FFF2-40B4-BE49-F238E27FC236}">
                  <a16:creationId xmlns:a16="http://schemas.microsoft.com/office/drawing/2014/main" id="{C808F329-17EC-42E3-89E6-8E9615743B94}"/>
                </a:ext>
              </a:extLst>
            </p:cNvPr>
            <p:cNvSpPr txBox="1"/>
            <p:nvPr/>
          </p:nvSpPr>
          <p:spPr>
            <a:xfrm>
              <a:off x="4163490" y="1111387"/>
              <a:ext cx="2262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C00000"/>
                  </a:solidFill>
                  <a:latin typeface="+mj-ea"/>
                  <a:ea typeface="+mj-ea"/>
                </a:rPr>
                <a:t>2. </a:t>
              </a:r>
              <a:r>
                <a:rPr lang="zh-TW" altLang="en-US" sz="1600" b="1" dirty="0">
                  <a:solidFill>
                    <a:srgbClr val="C00000"/>
                  </a:solidFill>
                  <a:latin typeface="+mj-ea"/>
                  <a:ea typeface="+mj-ea"/>
                </a:rPr>
                <a:t>客製化租屋選擇系統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BF6DBF-A3E4-43B7-AF73-B01E4D95689A}"/>
                </a:ext>
              </a:extLst>
            </p:cNvPr>
            <p:cNvSpPr/>
            <p:nvPr/>
          </p:nvSpPr>
          <p:spPr>
            <a:xfrm>
              <a:off x="4530310" y="1504847"/>
              <a:ext cx="1528519" cy="2496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315817" y="1111387"/>
            <a:ext cx="2159539" cy="904682"/>
            <a:chOff x="2315817" y="1111387"/>
            <a:chExt cx="2159539" cy="90468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631AD27-AFC5-4267-870D-604F72E4B969}"/>
                </a:ext>
              </a:extLst>
            </p:cNvPr>
            <p:cNvSpPr/>
            <p:nvPr/>
          </p:nvSpPr>
          <p:spPr>
            <a:xfrm>
              <a:off x="2315817" y="1504847"/>
              <a:ext cx="2159539" cy="2496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315817" y="1111387"/>
              <a:ext cx="1999070" cy="904682"/>
              <a:chOff x="2315817" y="1111387"/>
              <a:chExt cx="1999070" cy="904682"/>
            </a:xfrm>
          </p:grpSpPr>
          <p:sp>
            <p:nvSpPr>
              <p:cNvPr id="61" name="文字方塊 8">
                <a:extLst>
                  <a:ext uri="{FF2B5EF4-FFF2-40B4-BE49-F238E27FC236}">
                    <a16:creationId xmlns:a16="http://schemas.microsoft.com/office/drawing/2014/main" id="{70B590DC-A642-47D5-8D38-6309103F3D4C}"/>
                  </a:ext>
                </a:extLst>
              </p:cNvPr>
              <p:cNvSpPr txBox="1"/>
              <p:nvPr/>
            </p:nvSpPr>
            <p:spPr>
              <a:xfrm>
                <a:off x="2315817" y="1111387"/>
                <a:ext cx="14574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1.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資料視覺化</a:t>
                </a: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2415103" y="1754459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100" b="1" u="sng" dirty="0">
                    <a:solidFill>
                      <a:srgbClr val="2E4864"/>
                    </a:solidFill>
                  </a:rPr>
                  <a:t>靜態地圖</a:t>
                </a: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565964" y="1754459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100" b="1" u="sng" dirty="0">
                    <a:solidFill>
                      <a:srgbClr val="2E4864"/>
                    </a:solidFill>
                  </a:rPr>
                  <a:t>動態地圖</a:t>
                </a: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6083643" y="1111387"/>
            <a:ext cx="1947969" cy="920627"/>
            <a:chOff x="6083643" y="1111387"/>
            <a:chExt cx="1947969" cy="920627"/>
          </a:xfrm>
        </p:grpSpPr>
        <p:sp>
          <p:nvSpPr>
            <p:cNvPr id="67" name="文字方塊 10">
              <a:extLst>
                <a:ext uri="{FF2B5EF4-FFF2-40B4-BE49-F238E27FC236}">
                  <a16:creationId xmlns:a16="http://schemas.microsoft.com/office/drawing/2014/main" id="{586AEE05-5CAD-40E2-A8EA-EFA0A723B61A}"/>
                </a:ext>
              </a:extLst>
            </p:cNvPr>
            <p:cNvSpPr txBox="1"/>
            <p:nvPr/>
          </p:nvSpPr>
          <p:spPr>
            <a:xfrm>
              <a:off x="6458105" y="1111387"/>
              <a:ext cx="12522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C00000"/>
                  </a:solidFill>
                  <a:latin typeface="+mj-ea"/>
                  <a:ea typeface="+mj-ea"/>
                </a:rPr>
                <a:t>3. </a:t>
              </a:r>
              <a:r>
                <a:rPr lang="zh-TW" altLang="en-US" sz="1600" b="1" dirty="0">
                  <a:solidFill>
                    <a:srgbClr val="C00000"/>
                  </a:solidFill>
                  <a:latin typeface="+mj-ea"/>
                  <a:ea typeface="+mj-ea"/>
                </a:rPr>
                <a:t>資料探索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B045BF0-EC5D-4CC5-B2BA-CCDA5918ED0E}"/>
                </a:ext>
              </a:extLst>
            </p:cNvPr>
            <p:cNvSpPr/>
            <p:nvPr/>
          </p:nvSpPr>
          <p:spPr>
            <a:xfrm>
              <a:off x="6113783" y="1504847"/>
              <a:ext cx="1580558" cy="2496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83643" y="1770404"/>
              <a:ext cx="1947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b="1" u="sng" dirty="0">
                  <a:solidFill>
                    <a:srgbClr val="2E4864"/>
                  </a:solidFill>
                </a:rPr>
                <a:t>租屋價格 </a:t>
              </a:r>
              <a:r>
                <a:rPr lang="en-US" altLang="zh-TW" sz="1100" b="1" u="sng" dirty="0">
                  <a:solidFill>
                    <a:srgbClr val="2E4864"/>
                  </a:solidFill>
                </a:rPr>
                <a:t>vs. </a:t>
              </a:r>
              <a:r>
                <a:rPr lang="zh-TW" altLang="en-US" sz="1100" b="1" u="sng" dirty="0">
                  <a:solidFill>
                    <a:srgbClr val="2E4864"/>
                  </a:solidFill>
                </a:rPr>
                <a:t>最近捷運站距離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26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397</Words>
  <Application>Microsoft Office PowerPoint</Application>
  <PresentationFormat>如螢幕大小 (16:9)</PresentationFormat>
  <Paragraphs>129</Paragraphs>
  <Slides>22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Gill Sans</vt:lpstr>
      <vt:lpstr>微软雅黑</vt:lpstr>
      <vt:lpstr>Microsoft YaHei UI</vt:lpstr>
      <vt:lpstr>宋体</vt:lpstr>
      <vt:lpstr>方正兰亭黑_GBK</vt:lpstr>
      <vt:lpstr>方正宋刻本秀楷简体</vt:lpstr>
      <vt:lpstr>微软雅黑 Light</vt:lpstr>
      <vt:lpstr>Arial</vt:lpstr>
      <vt:lpstr>Calibri</vt:lpstr>
      <vt:lpstr>Calibri Light</vt:lpstr>
      <vt:lpstr>Wingdings</vt:lpstr>
      <vt:lpstr>Office 主题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晧宇 廖</cp:lastModifiedBy>
  <cp:revision>1259</cp:revision>
  <dcterms:created xsi:type="dcterms:W3CDTF">2016-04-24T15:52:00Z</dcterms:created>
  <dcterms:modified xsi:type="dcterms:W3CDTF">2018-04-12T06:13:13Z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