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Rokkit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D64926-DAB8-4DE1-9796-49C834F5AE31}">
  <a:tblStyle styleId="{D6D64926-DAB8-4DE1-9796-49C834F5AE3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kkitt-regular.fntdata"/><Relationship Id="rId25" Type="http://schemas.openxmlformats.org/officeDocument/2006/relationships/slide" Target="slides/slide20.xml"/><Relationship Id="rId27" Type="http://schemas.openxmlformats.org/officeDocument/2006/relationships/font" Target="fonts/Rokki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39151cb21_1_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39151cb21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39151cb21_1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39151cb2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39151cb21_1_6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39151cb21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39151cb21_1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39151cb21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1" marL="914400" rtl="0" algn="l">
              <a:lnSpc>
                <a:spcPct val="15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800"/>
              <a:buFont typeface="Noto Sans Symbols"/>
              <a:buChar char="▪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39151cb21_1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39151cb21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檢討：我們想做的跟實際資料能做出來的不一定一樣，這張圖就是最好的例子。我們是用各鄉陣市區層級的天氣自動測站的資料來做為產地資料，但這些自動測站的資料長長不完整，導致根本無法看出什麼趨勢。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39391a063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39391a063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200"/>
              <a:buFont typeface="Noto Sans Symbols"/>
              <a:buAutoNum type="arabicPeriod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39391a063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39391a06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200"/>
              <a:buFont typeface="Noto Sans Symbols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以高麗菜 包心白菜 紅蘿蔔 和蘿蔔做為單位，探討不同種蔬菜在颱風期間以及颱風月份的交易量與價格變化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200"/>
              <a:buFont typeface="Noto Sans Symbols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怎麼界定搶菜現象：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200"/>
              <a:buFont typeface="Noto Sans Symbols"/>
              <a:buAutoNum type="arabicPeriod"/>
            </a:pPr>
            <a:r>
              <a:rPr lang="zh-TW" sz="1200">
                <a:solidFill>
                  <a:schemeClr val="dk1"/>
                </a:solidFill>
              </a:rPr>
              <a:t>怎麼界定出搶菜是否合理：</a:t>
            </a:r>
            <a:r>
              <a:rPr lang="zh-TW">
                <a:solidFill>
                  <a:schemeClr val="dk1"/>
                </a:solidFill>
              </a:rPr>
              <a:t>理論上搶完菜(交易量大幅上升)後，颱風來了，然後產量減少；但是現在產量的資料，只有以年為單位的、或是有以旬為單位的</a:t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200"/>
              <a:buFont typeface="Noto Sans Symbols"/>
              <a:buAutoNum type="arabicPeriod"/>
            </a:pPr>
            <a:r>
              <a:rPr lang="zh-TW">
                <a:solidFill>
                  <a:schemeClr val="dk1"/>
                </a:solidFill>
              </a:rPr>
              <a:t>替代方案：</a:t>
            </a:r>
            <a:r>
              <a:rPr lang="zh-TW">
                <a:solidFill>
                  <a:srgbClr val="FF0000"/>
                </a:solidFill>
              </a:rPr>
              <a:t>如果颱風前交易量大幅增加，颱風過了以後交易量忽然大幅減少，就叫做搶菜合理。</a:t>
            </a:r>
            <a:r>
              <a:rPr lang="zh-TW">
                <a:solidFill>
                  <a:schemeClr val="dk1"/>
                </a:solidFill>
              </a:rPr>
              <a:t>（就是說可能一般而言交易量都是大概多少，但颱風過後交易量忽然掉了非常多，所以就假設是因為颱風把菜打壞所以沒得賣。）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393876d3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393876d3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會把各個颱風的持續時間丟到dataframe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用filter再找出單一颱風期間的蔬菜資料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393876d3a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393876d3a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393876d3a_0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393876d3a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39391a063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39391a06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9391a063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9391a06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393f7bb9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393f7bb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39151cb21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39151cb2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9151cb21_1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39151cb2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9151cb21_1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39151cb21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200"/>
              <a:buFont typeface="Noto Sans Symbols"/>
              <a:buAutoNum type="arabicPeriod"/>
            </a:pPr>
            <a:r>
              <a:rPr lang="zh-TW" sz="12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產地與非產地價格變化、交易量是否有差？（可能會因為距離較遠、增加運輸成本，所以非產地比較貴）</a:t>
            </a:r>
            <a:endParaRPr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39151cb21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39151cb2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6200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175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9" name="Google Shape;19;p2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0" i="0" sz="96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" name="Google Shape;22;p2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2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5" name="Google Shape;25;p2"/>
          <p:cNvSpPr txBox="1"/>
          <p:nvPr>
            <p:ph idx="12" type="sldNum"/>
          </p:nvPr>
        </p:nvSpPr>
        <p:spPr>
          <a:xfrm>
            <a:off x="9592733" y="4289334"/>
            <a:ext cx="1193868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 rot="5400000">
            <a:off x="4073652" y="-882396"/>
            <a:ext cx="4050792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type="title"/>
          </p:nvPr>
        </p:nvSpPr>
        <p:spPr>
          <a:xfrm rot="5400000">
            <a:off x="7181850" y="2076450"/>
            <a:ext cx="5638800" cy="25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 rot="5400000">
            <a:off x="2000250" y="-400050"/>
            <a:ext cx="5638800" cy="75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8" name="Google Shape;98;p12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9" name="Google Shape;99;p12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3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1" name="Google Shape;31;p3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showMasterSp="0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rotWithShape="1">
            <a:blip r:embed="rId2">
              <a:alphaModFix amt="85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4"/>
          <p:cNvSpPr txBox="1"/>
          <p:nvPr>
            <p:ph type="title"/>
          </p:nvPr>
        </p:nvSpPr>
        <p:spPr>
          <a:xfrm>
            <a:off x="2167128" y="1225296"/>
            <a:ext cx="9281160" cy="3520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0" i="0" sz="80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2165774" y="5020056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0" type="dt"/>
          </p:nvPr>
        </p:nvSpPr>
        <p:spPr>
          <a:xfrm>
            <a:off x="8593667" y="6272784"/>
            <a:ext cx="2644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2182708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38" name="Google Shape;38;p4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39" name="Google Shape;39;p4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cap="flat" cmpd="sng" w="254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843702" y="2506133"/>
            <a:ext cx="1188298" cy="720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28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1069848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364224" y="2194560"/>
            <a:ext cx="4754880" cy="39776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6"/>
          <p:cNvSpPr txBox="1"/>
          <p:nvPr>
            <p:ph idx="1" type="body"/>
          </p:nvPr>
        </p:nvSpPr>
        <p:spPr>
          <a:xfrm>
            <a:off x="1066800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2" type="body"/>
          </p:nvPr>
        </p:nvSpPr>
        <p:spPr>
          <a:xfrm>
            <a:off x="1069848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3" type="body"/>
          </p:nvPr>
        </p:nvSpPr>
        <p:spPr>
          <a:xfrm>
            <a:off x="6364224" y="2048256"/>
            <a:ext cx="4754880" cy="6400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1" i="0" sz="20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4" type="body"/>
          </p:nvPr>
        </p:nvSpPr>
        <p:spPr>
          <a:xfrm>
            <a:off x="6364224" y="2743200"/>
            <a:ext cx="475488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7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showMasterSp="0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838200" y="685800"/>
            <a:ext cx="6711696" cy="50200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74" name="Google Shape;74;p9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75" name="Google Shape;75;p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showMasterSp="0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rotWithShape="1">
            <a:blip r:embed="rId2">
              <a:alphaModFix amt="60000"/>
            </a:blip>
            <a:tile algn="ctr" flip="xy" tx="0" sx="92000" ty="-704850" sy="89000"/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0"/>
          <p:cNvSpPr txBox="1"/>
          <p:nvPr>
            <p:ph type="title"/>
          </p:nvPr>
        </p:nvSpPr>
        <p:spPr>
          <a:xfrm>
            <a:off x="8549640" y="685800"/>
            <a:ext cx="320040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1" i="0" sz="32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1" name="Google Shape;81;p10"/>
          <p:cNvSpPr/>
          <p:nvPr>
            <p:ph idx="2" type="pic"/>
          </p:nvPr>
        </p:nvSpPr>
        <p:spPr>
          <a:xfrm>
            <a:off x="0" y="0"/>
            <a:ext cx="8303740" cy="6858000"/>
          </a:xfrm>
          <a:prstGeom prst="rect">
            <a:avLst/>
          </a:prstGeom>
          <a:solidFill>
            <a:srgbClr val="E1DFD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400"/>
              <a:buFont typeface="Noto Sans Symbols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400"/>
              <a:buFont typeface="Noto Sans Symbols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40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8549640" y="2423160"/>
            <a:ext cx="3200400" cy="3291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  <a:defRPr b="0" i="0" sz="1400" u="none" cap="none" strike="noStrike">
                <a:solidFill>
                  <a:srgbClr val="9E361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None/>
              <a:defRPr b="0" i="0" sz="9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84" name="Google Shape;84;p10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5" name="Google Shape;85;p10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3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0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kkitt"/>
              <a:buNone/>
              <a:defRPr b="0" i="0" sz="5400" u="none" cap="none" strike="noStrike">
                <a:latin typeface="Rokkitt"/>
                <a:ea typeface="Rokkitt"/>
                <a:cs typeface="Rokkitt"/>
                <a:sym typeface="Rokkitt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655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25755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1496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496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1496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1496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1496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14959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14959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rgbClr val="9E3611"/>
              </a:buClr>
              <a:buSzPts val="1360"/>
              <a:buFont typeface="Noto Sans Symbols"/>
              <a:buChar char="▪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dk2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grpSp>
        <p:nvGrpSpPr>
          <p:cNvPr id="10" name="Google Shape;10;p1"/>
          <p:cNvGrpSpPr/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1" name="Google Shape;11;p1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rotWithShape="1">
              <a:blip r:embed="rId1">
                <a:alphaModFix/>
              </a:blip>
              <a:tile algn="tl" flip="none" tx="50800" sx="85000" ty="0" sy="85000"/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1pPr>
            <a:lvl2pPr indent="0" lvl="1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2pPr>
            <a:lvl3pPr indent="0" lvl="2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3pPr>
            <a:lvl4pPr indent="0" lvl="3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4pPr>
            <a:lvl5pPr indent="0" lvl="4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5pPr>
            <a:lvl6pPr indent="0" lvl="5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6pPr>
            <a:lvl7pPr indent="0" lvl="6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7pPr>
            <a:lvl8pPr indent="0" lvl="7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8pPr>
            <a:lvl9pPr indent="0" lvl="8" marL="0" marR="0" rtl="0" algn="ctr">
              <a:spcBef>
                <a:spcPts val="0"/>
              </a:spcBef>
              <a:buNone/>
              <a:defRPr b="1" i="0" sz="1400" u="none" cap="none" strike="noStrike">
                <a:solidFill>
                  <a:srgbClr val="FFFFFF"/>
                </a:solidFill>
                <a:latin typeface="Rokkitt"/>
                <a:ea typeface="Rokkitt"/>
                <a:cs typeface="Rokkitt"/>
                <a:sym typeface="Rokkit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9.png"/><Relationship Id="rId5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32.png"/><Relationship Id="rId5" Type="http://schemas.openxmlformats.org/officeDocument/2006/relationships/image" Target="../media/image33.png"/><Relationship Id="rId6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4.png"/><Relationship Id="rId4" Type="http://schemas.openxmlformats.org/officeDocument/2006/relationships/image" Target="../media/image3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.png"/><Relationship Id="rId4" Type="http://schemas.openxmlformats.org/officeDocument/2006/relationships/image" Target="../media/image16.png"/><Relationship Id="rId5" Type="http://schemas.openxmlformats.org/officeDocument/2006/relationships/image" Target="../media/image2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1051560" y="1432223"/>
            <a:ext cx="9966960" cy="30358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0" i="0" lang="zh-TW" sz="5400" u="none" cap="none" strike="noStrike">
                <a:latin typeface="Rokkitt"/>
                <a:ea typeface="Rokkitt"/>
                <a:cs typeface="Rokkitt"/>
                <a:sym typeface="Rokkitt"/>
              </a:rPr>
              <a:t>吃菜不知菜價? 即時菜價反映出的市場機制 </a:t>
            </a:r>
            <a:endParaRPr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069848" y="4389120"/>
            <a:ext cx="7891272" cy="10698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Font typeface="Noto Sans Symbols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1069850" y="1005223"/>
            <a:ext cx="100584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4929" lvl="0" marL="18288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1191475" y="205425"/>
            <a:ext cx="104253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產地與非產地的每月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價格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變化</a:t>
            </a:r>
            <a:endParaRPr sz="3600"/>
          </a:p>
        </p:txBody>
      </p:sp>
      <p:pic>
        <p:nvPicPr>
          <p:cNvPr id="180" name="Google Shape;18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1973" y="953675"/>
            <a:ext cx="9932477" cy="5668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1069850" y="1005223"/>
            <a:ext cx="100584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4929" lvl="0" marL="18288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3"/>
          <p:cNvSpPr txBox="1"/>
          <p:nvPr>
            <p:ph type="title"/>
          </p:nvPr>
        </p:nvSpPr>
        <p:spPr>
          <a:xfrm>
            <a:off x="1191475" y="205425"/>
            <a:ext cx="104253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產地與非產地的每月交易量變化</a:t>
            </a:r>
            <a:endParaRPr sz="3600"/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375" y="928875"/>
            <a:ext cx="10209623" cy="583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069850" y="279199"/>
            <a:ext cx="10058400" cy="8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台北的菜價變化與產地天氣 </a:t>
            </a:r>
            <a:endParaRPr sz="4800"/>
          </a:p>
        </p:txBody>
      </p:sp>
      <p:sp>
        <p:nvSpPr>
          <p:cNvPr id="193" name="Google Shape;193;p24"/>
          <p:cNvSpPr txBox="1"/>
          <p:nvPr>
            <p:ph idx="1" type="body"/>
          </p:nvPr>
        </p:nvSpPr>
        <p:spPr>
          <a:xfrm>
            <a:off x="381675" y="1232548"/>
            <a:ext cx="10058400" cy="49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整理各種菜的產地天氣(包括溫度跟雨量)</a:t>
            </a:r>
            <a:endParaRPr/>
          </a:p>
          <a:p>
            <a:pPr indent="-3365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zh-TW"/>
              <a:t>先以測站為單位，去算曾經是產地的地點之日均溫與月累積雨量。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zh-TW"/>
              <a:t>以菜為單位，算出各種菜的產地之每天日均溫、每月累積雨量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74320" lvl="0" marL="18288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74320" lvl="0" marL="18288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74320" lvl="0" marL="18288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74320" lvl="0" marL="18288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75" y="2207100"/>
            <a:ext cx="796290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500" y="4205225"/>
            <a:ext cx="5734050" cy="2324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6" name="Google Shape;196;p24"/>
          <p:cNvGraphicFramePr/>
          <p:nvPr/>
        </p:nvGraphicFramePr>
        <p:xfrm>
          <a:off x="8591550" y="220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{D6D64926-DAB8-4DE1-9796-49C834F5AE31}</a:tableStyleId>
              </a:tblPr>
              <a:tblGrid>
                <a:gridCol w="875825"/>
                <a:gridCol w="629325"/>
                <a:gridCol w="793675"/>
                <a:gridCol w="1301625"/>
              </a:tblGrid>
              <a:tr h="401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日期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測站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日均溫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累積月雨量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2011/1/1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2011/1/1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2011/1/1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7" name="Google Shape;197;p24"/>
          <p:cNvGraphicFramePr/>
          <p:nvPr/>
        </p:nvGraphicFramePr>
        <p:xfrm>
          <a:off x="6323300" y="4449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{D6D64926-DAB8-4DE1-9796-49C834F5AE31}</a:tableStyleId>
              </a:tblPr>
              <a:tblGrid>
                <a:gridCol w="875725"/>
                <a:gridCol w="591525"/>
                <a:gridCol w="592425"/>
                <a:gridCol w="746450"/>
              </a:tblGrid>
              <a:tr h="3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日期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測站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日均溫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2011/1/1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2011/1/1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2011/1/1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98" name="Google Shape;198;p24"/>
          <p:cNvGraphicFramePr/>
          <p:nvPr/>
        </p:nvGraphicFramePr>
        <p:xfrm>
          <a:off x="9340538" y="43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{D6D64926-DAB8-4DE1-9796-49C834F5AE31}</a:tableStyleId>
              </a:tblPr>
              <a:tblGrid>
                <a:gridCol w="737350"/>
                <a:gridCol w="645775"/>
                <a:gridCol w="575400"/>
                <a:gridCol w="729450"/>
              </a:tblGrid>
              <a:tr h="3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月份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測站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月</a:t>
                      </a:r>
                      <a:r>
                        <a:rPr lang="zh-TW"/>
                        <a:t>累積</a:t>
                      </a:r>
                      <a:br>
                        <a:rPr lang="zh-TW"/>
                      </a:br>
                      <a:r>
                        <a:rPr lang="zh-TW"/>
                        <a:t>雨量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2011/1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/>
          <p:nvPr>
            <p:ph type="title"/>
          </p:nvPr>
        </p:nvSpPr>
        <p:spPr>
          <a:xfrm>
            <a:off x="1069850" y="279199"/>
            <a:ext cx="10058400" cy="8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台北的菜價變化與產地天氣 </a:t>
            </a:r>
            <a:endParaRPr sz="4800"/>
          </a:p>
        </p:txBody>
      </p:sp>
      <p:sp>
        <p:nvSpPr>
          <p:cNvPr id="204" name="Google Shape;204;p25"/>
          <p:cNvSpPr txBox="1"/>
          <p:nvPr>
            <p:ph idx="1" type="body"/>
          </p:nvPr>
        </p:nvSpPr>
        <p:spPr>
          <a:xfrm>
            <a:off x="289250" y="1232548"/>
            <a:ext cx="10058400" cy="49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整理各種菜的產地天氣(包括溫度跟雨量)</a:t>
            </a:r>
            <a:endParaRPr/>
          </a:p>
          <a:p>
            <a:pPr indent="45720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800"/>
              <a:t>3. 算出每種菜的盛產地之每天平均溫度、雨量</a:t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457200" lvl="0" marL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zh-TW" sz="1800"/>
              <a:t>4. 整合每天的台北價錢、當天的盛產地日均溫、日雨量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7432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7432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7432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274320" lvl="0" marL="18288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600" y="2325725"/>
            <a:ext cx="7639050" cy="116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6600" y="4192613"/>
            <a:ext cx="74866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0525" y="5028913"/>
            <a:ext cx="5524500" cy="1381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8" name="Google Shape;208;p25"/>
          <p:cNvGraphicFramePr/>
          <p:nvPr/>
        </p:nvGraphicFramePr>
        <p:xfrm>
          <a:off x="9531425" y="220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{D6D64926-DAB8-4DE1-9796-49C834F5AE31}</a:tableStyleId>
              </a:tblPr>
              <a:tblGrid>
                <a:gridCol w="817250"/>
                <a:gridCol w="642650"/>
                <a:gridCol w="1084300"/>
              </a:tblGrid>
              <a:tr h="3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月份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產地月</a:t>
                      </a:r>
                      <a:br>
                        <a:rPr lang="zh-TW"/>
                      </a:br>
                      <a:r>
                        <a:rPr lang="zh-TW"/>
                        <a:t>累積雨量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(A+B+C)/3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2011/1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09" name="Google Shape;209;p25"/>
          <p:cNvGraphicFramePr/>
          <p:nvPr/>
        </p:nvGraphicFramePr>
        <p:xfrm>
          <a:off x="9243825" y="279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{D6D64926-DAB8-4DE1-9796-49C834F5AE31}</a:tableStyleId>
              </a:tblPr>
              <a:tblGrid>
                <a:gridCol w="1104850"/>
                <a:gridCol w="642650"/>
                <a:gridCol w="1084300"/>
              </a:tblGrid>
              <a:tr h="364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日期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菜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產地日均溫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(A+B+C)/3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2011/1/1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2011/1/2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5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2011/1/3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甘藍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28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0" name="Google Shape;210;p25"/>
          <p:cNvSpPr/>
          <p:nvPr/>
        </p:nvSpPr>
        <p:spPr>
          <a:xfrm>
            <a:off x="2793775" y="4591175"/>
            <a:ext cx="441600" cy="18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5"/>
          <p:cNvSpPr/>
          <p:nvPr/>
        </p:nvSpPr>
        <p:spPr>
          <a:xfrm>
            <a:off x="2793775" y="4406375"/>
            <a:ext cx="441600" cy="184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type="title"/>
          </p:nvPr>
        </p:nvSpPr>
        <p:spPr>
          <a:xfrm>
            <a:off x="1069850" y="279199"/>
            <a:ext cx="10058400" cy="8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800">
                <a:solidFill>
                  <a:schemeClr val="dk1"/>
                </a:solidFill>
              </a:rPr>
              <a:t>台北的菜價變化與產地天氣 </a:t>
            </a:r>
            <a:endParaRPr sz="4800"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1069850" y="1232548"/>
            <a:ext cx="10058400" cy="49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4929" lvl="0" marL="18288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8" name="Google Shape;2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325" y="1109300"/>
            <a:ext cx="9944927" cy="5682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颱風</a:t>
            </a:r>
            <a:r>
              <a:rPr lang="zh-TW"/>
              <a:t>相關</a:t>
            </a:r>
            <a:endParaRPr sz="4800"/>
          </a:p>
          <a:p>
            <a:pPr indent="-419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000"/>
              <a:buFont typeface="Noto Sans Symbols"/>
              <a:buAutoNum type="arabicPeriod"/>
            </a:pPr>
            <a:r>
              <a:rPr lang="zh-TW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颱風期間是否存在搶菜現象</a:t>
            </a:r>
            <a:r>
              <a:rPr lang="zh-TW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？</a:t>
            </a:r>
            <a:endParaRPr sz="3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000"/>
              <a:buFont typeface="Noto Sans Symbols"/>
              <a:buAutoNum type="arabicPeriod"/>
            </a:pPr>
            <a:r>
              <a:rPr lang="zh-TW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颱風期間搶菜是否合理</a:t>
            </a:r>
            <a:r>
              <a:rPr lang="zh-TW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？</a:t>
            </a:r>
            <a:endParaRPr sz="3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7"/>
          <p:cNvSpPr txBox="1"/>
          <p:nvPr>
            <p:ph idx="1" type="body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191475" y="205425"/>
            <a:ext cx="104253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颱風期間與颱風月份的每日價格變化、交易量變化</a:t>
            </a:r>
            <a:endParaRPr sz="3600"/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066800" y="1005223"/>
            <a:ext cx="10058400" cy="52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界定搶菜現象：颱風警報前，交易量大增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界定搶菜是否合理：每日產量(X)；颱風警報前，交易量大增，警報後交易量大減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蔬菜資料：cabbage、carrot、ch_cabbage、radish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抓</a:t>
            </a:r>
            <a:r>
              <a:rPr lang="zh-TW"/>
              <a:t>颱風月份、</a:t>
            </a:r>
            <a:r>
              <a:rPr lang="zh-TW"/>
              <a:t>颱風期間的資料</a:t>
            </a:r>
            <a:endParaRPr/>
          </a:p>
        </p:txBody>
      </p:sp>
      <p:pic>
        <p:nvPicPr>
          <p:cNvPr id="231" name="Google Shape;23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0000" y="3029100"/>
            <a:ext cx="2438757" cy="799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2" name="Google Shape;23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5069088"/>
            <a:ext cx="10515600" cy="12477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3" name="Google Shape;23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8200" y="3317175"/>
            <a:ext cx="5502299" cy="142457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34" name="Google Shape;234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20000" y="3928137"/>
            <a:ext cx="5320400" cy="950338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type="title"/>
          </p:nvPr>
        </p:nvSpPr>
        <p:spPr>
          <a:xfrm>
            <a:off x="1191475" y="205425"/>
            <a:ext cx="104253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颱風期間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與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颱風月份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的每日價格變化、交易量變化</a:t>
            </a:r>
            <a:endParaRPr sz="3600"/>
          </a:p>
        </p:txBody>
      </p:sp>
      <p:sp>
        <p:nvSpPr>
          <p:cNvPr id="240" name="Google Shape;240;p29"/>
          <p:cNvSpPr txBox="1"/>
          <p:nvPr>
            <p:ph idx="1" type="body"/>
          </p:nvPr>
        </p:nvSpPr>
        <p:spPr>
          <a:xfrm>
            <a:off x="1066800" y="1005223"/>
            <a:ext cx="10058400" cy="52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依照</a:t>
            </a:r>
            <a:r>
              <a:rPr lang="zh-TW"/>
              <a:t>颱風期間</a:t>
            </a:r>
            <a:r>
              <a:rPr lang="zh-TW"/>
              <a:t>整理</a:t>
            </a:r>
            <a:r>
              <a:rPr lang="zh-TW"/>
              <a:t>颱風月份各蔬菜</a:t>
            </a:r>
            <a:r>
              <a:rPr lang="zh-TW"/>
              <a:t>資料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颱風期間</a:t>
            </a:r>
            <a:r>
              <a:rPr lang="zh-TW"/>
              <a:t>與</a:t>
            </a:r>
            <a:r>
              <a:rPr lang="zh-TW"/>
              <a:t>颱風月份</a:t>
            </a:r>
            <a:r>
              <a:rPr lang="zh-TW"/>
              <a:t>每日</a:t>
            </a:r>
            <a:r>
              <a:rPr lang="zh-TW"/>
              <a:t>交易量</a:t>
            </a:r>
            <a:r>
              <a:rPr lang="zh-TW"/>
              <a:t>之資料</a:t>
            </a:r>
            <a:endParaRPr/>
          </a:p>
        </p:txBody>
      </p:sp>
      <p:pic>
        <p:nvPicPr>
          <p:cNvPr id="241" name="Google Shape;24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25" y="5295813"/>
            <a:ext cx="4705350" cy="132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59688" y="5291050"/>
            <a:ext cx="47339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91475" y="1714501"/>
            <a:ext cx="7290275" cy="152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58450" y="3009875"/>
            <a:ext cx="6475101" cy="161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0"/>
          <p:cNvSpPr txBox="1"/>
          <p:nvPr>
            <p:ph idx="1" type="body"/>
          </p:nvPr>
        </p:nvSpPr>
        <p:spPr>
          <a:xfrm>
            <a:off x="1069850" y="1005223"/>
            <a:ext cx="100584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4929" lvl="0" marL="18288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0"/>
          <p:cNvSpPr txBox="1"/>
          <p:nvPr>
            <p:ph type="title"/>
          </p:nvPr>
        </p:nvSpPr>
        <p:spPr>
          <a:xfrm>
            <a:off x="1191475" y="205425"/>
            <a:ext cx="104253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颱風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期間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與颱風月份的每日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交易量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變化</a:t>
            </a:r>
            <a:endParaRPr sz="3600"/>
          </a:p>
        </p:txBody>
      </p:sp>
      <p:pic>
        <p:nvPicPr>
          <p:cNvPr id="251" name="Google Shape;2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325" y="1005225"/>
            <a:ext cx="10033329" cy="58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1069850" y="1005223"/>
            <a:ext cx="100584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4929" lvl="0" marL="18288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31"/>
          <p:cNvSpPr txBox="1"/>
          <p:nvPr>
            <p:ph type="title"/>
          </p:nvPr>
        </p:nvSpPr>
        <p:spPr>
          <a:xfrm>
            <a:off x="1191475" y="205425"/>
            <a:ext cx="104253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颱風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期間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與颱風月份的每日價格變化</a:t>
            </a:r>
            <a:endParaRPr sz="3600"/>
          </a:p>
        </p:txBody>
      </p:sp>
      <p:pic>
        <p:nvPicPr>
          <p:cNvPr id="258" name="Google Shape;25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1467" y="1005225"/>
            <a:ext cx="10033308" cy="58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目的</a:t>
            </a:r>
            <a:endParaRPr/>
          </a:p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1069850" y="1665099"/>
            <a:ext cx="10058400" cy="45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▪"/>
            </a:pPr>
            <a:r>
              <a:rPr lang="zh-TW" sz="2600"/>
              <a:t>整合目前公開的菜價資料，與可能影響菜價的資料進行比較分析，試圖探討影響菜價的因素與其可能反映出的市場行為。</a:t>
            </a:r>
            <a:endParaRPr sz="2600"/>
          </a:p>
          <a:p>
            <a:pPr indent="274320" lvl="0" marL="18288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1.產地、盛產期：</a:t>
            </a:r>
            <a:endParaRPr sz="24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zh-TW"/>
              <a:t>產地與非產地價格變化、交易量是否有差？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zh-TW"/>
              <a:t>台北的菜價是否會受產地天氣影響？</a:t>
            </a:r>
            <a:endParaRPr/>
          </a:p>
          <a:p>
            <a:pPr indent="274320" lvl="0" marL="18288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400"/>
              <a:t>2.颱風：</a:t>
            </a:r>
            <a:endParaRPr sz="2400"/>
          </a:p>
          <a:p>
            <a:pPr indent="-355600" lvl="0" marL="914400" rtl="0" algn="l"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zh-TW"/>
              <a:t>颱風期間是否存在搶菜現象？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Char char="▪"/>
            </a:pPr>
            <a:r>
              <a:rPr lang="zh-TW"/>
              <a:t>颱風期間搶菜是否合理？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zh-TW"/>
              <a:t>使用資料：</a:t>
            </a:r>
            <a:r>
              <a:rPr lang="zh-TW">
                <a:solidFill>
                  <a:srgbClr val="000000"/>
                </a:solidFill>
              </a:rPr>
              <a:t>農產品批發市場交易行情站每日交易量、價格</a:t>
            </a:r>
            <a:endParaRPr>
              <a:solidFill>
                <a:srgbClr val="000000"/>
              </a:solidFill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SzPts val="2600"/>
              <a:buChar char="▪"/>
            </a:pPr>
            <a:r>
              <a:rPr lang="zh-TW"/>
              <a:t>各月各鄉鎮之盛產蔬菜、臺灣測站歷史氣候資料、臺灣颱風資料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2"/>
          <p:cNvSpPr txBox="1"/>
          <p:nvPr>
            <p:ph idx="1" type="body"/>
          </p:nvPr>
        </p:nvSpPr>
        <p:spPr>
          <a:xfrm>
            <a:off x="1069850" y="1005223"/>
            <a:ext cx="10058400" cy="51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4929" lvl="0" marL="18288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2"/>
          <p:cNvSpPr txBox="1"/>
          <p:nvPr>
            <p:ph type="title"/>
          </p:nvPr>
        </p:nvSpPr>
        <p:spPr>
          <a:xfrm>
            <a:off x="1191475" y="205425"/>
            <a:ext cx="104253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強烈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颱風與颱風月份的交易量與</a:t>
            </a: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價格變化</a:t>
            </a:r>
            <a:endParaRPr sz="3600"/>
          </a:p>
        </p:txBody>
      </p:sp>
      <p:pic>
        <p:nvPicPr>
          <p:cNvPr id="265" name="Google Shape;26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4738" y="1005225"/>
            <a:ext cx="9618750" cy="561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4737" y="1005225"/>
            <a:ext cx="9618765" cy="561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1069848" y="484632"/>
            <a:ext cx="10058400" cy="160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>
            <p:ph idx="1" type="body"/>
          </p:nvPr>
        </p:nvSpPr>
        <p:spPr>
          <a:xfrm>
            <a:off x="1069848" y="2121408"/>
            <a:ext cx="10058400" cy="40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74929" lvl="0" marL="18288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190500"/>
            <a:ext cx="12115800" cy="647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0" i="0" lang="zh-TW" sz="5400" u="none" cap="none" strike="noStrike">
                <a:latin typeface="Rokkitt"/>
                <a:ea typeface="Rokkitt"/>
                <a:cs typeface="Rokkitt"/>
                <a:sym typeface="Rokkitt"/>
              </a:rPr>
              <a:t>資料爬蟲</a:t>
            </a:r>
            <a:br>
              <a:rPr b="0" i="0" lang="zh-TW" sz="5400" u="none" cap="none" strike="noStrike">
                <a:latin typeface="Rokkitt"/>
                <a:ea typeface="Rokkitt"/>
                <a:cs typeface="Rokkitt"/>
                <a:sym typeface="Rokkitt"/>
              </a:rPr>
            </a:br>
            <a:r>
              <a:rPr b="0" i="0" lang="zh-TW" sz="5400" u="none" cap="none" strike="noStrike">
                <a:latin typeface="Rokkitt"/>
                <a:ea typeface="Rokkitt"/>
                <a:cs typeface="Rokkitt"/>
                <a:sym typeface="Rokkitt"/>
              </a:rPr>
              <a:t>-農產品批發市場交易行情站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Char char="▪"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1..aspx網站 (互動式網頁)</a:t>
            </a:r>
            <a:endParaRPr/>
          </a:p>
          <a:p>
            <a:pPr indent="-3175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175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3175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2380"/>
              <a:buFont typeface="Noto Sans Symbols"/>
              <a:buChar char="▪"/>
            </a:pPr>
            <a:r>
              <a:rPr b="0" i="0" lang="zh-TW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2.POST?</a:t>
            </a:r>
            <a:endParaRPr/>
          </a:p>
        </p:txBody>
      </p:sp>
      <p:pic>
        <p:nvPicPr>
          <p:cNvPr id="125" name="Google Shape;1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981" y="2292496"/>
            <a:ext cx="6545400" cy="9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24224" y="3476885"/>
            <a:ext cx="7720679" cy="31442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7712" y="4910784"/>
            <a:ext cx="2124075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type="title"/>
          </p:nvPr>
        </p:nvSpPr>
        <p:spPr>
          <a:xfrm>
            <a:off x="1069847" y="380791"/>
            <a:ext cx="10645903" cy="881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Rokkitt"/>
              <a:buNone/>
            </a:pPr>
            <a:r>
              <a:rPr b="0" i="0" lang="zh-TW" sz="5400" u="none" cap="none" strike="noStrike">
                <a:latin typeface="Rokkitt"/>
                <a:ea typeface="Rokkitt"/>
                <a:cs typeface="Rokkitt"/>
                <a:sym typeface="Rokkitt"/>
              </a:rPr>
              <a:t>.ASPX CRAWLER(政府網頁很愛用)</a:t>
            </a:r>
            <a:endParaRPr b="0" i="0" sz="5400" u="none" cap="none" strike="noStrike">
              <a:latin typeface="Rokkitt"/>
              <a:ea typeface="Rokkitt"/>
              <a:cs typeface="Rokkitt"/>
              <a:sym typeface="Rokkitt"/>
            </a:endParaRPr>
          </a:p>
        </p:txBody>
      </p:sp>
      <p:sp>
        <p:nvSpPr>
          <p:cNvPr id="133" name="Google Shape;133;p17"/>
          <p:cNvSpPr txBox="1"/>
          <p:nvPr>
            <p:ph idx="1" type="body"/>
          </p:nvPr>
        </p:nvSpPr>
        <p:spPr>
          <a:xfrm>
            <a:off x="1069847" y="1253912"/>
            <a:ext cx="10312527" cy="42031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zh-TW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Query 某些即時更動的值 (RCurl)</a:t>
            </a:r>
            <a:endParaRPr/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zh-TW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將所有的POST所需的變數設定好</a:t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182880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Char char="▪"/>
            </a:pPr>
            <a:r>
              <a:rPr b="0" i="0" lang="zh-TW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HTTP header fields</a:t>
            </a:r>
            <a:endParaRPr/>
          </a:p>
          <a:p>
            <a:pPr indent="-190500" lvl="1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zh-TW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HTTP header fields are components of the header section of request and response messages in the HTTP.  They define the operating parameters of an HTTP transaction.</a:t>
            </a:r>
            <a:endParaRPr/>
          </a:p>
          <a:p>
            <a:pPr indent="-190500" lvl="1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SzPts val="1530"/>
              <a:buFont typeface="Noto Sans Symbols"/>
              <a:buChar char="▪"/>
            </a:pPr>
            <a:r>
              <a:rPr b="0" i="0" lang="zh-TW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Accept and content_type for convenience functions for setting accept and content-type headers. EX: authenticate, set_cookies</a:t>
            </a:r>
            <a:endParaRPr b="0" i="0" sz="18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2540" lvl="2" marL="54864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9E3611"/>
              </a:buClr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74929" lvl="0" marL="18288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9E3611"/>
              </a:buClr>
              <a:buSzPts val="17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15709" y="1663384"/>
            <a:ext cx="7871504" cy="944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86350" y="2989692"/>
            <a:ext cx="4743450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95975" y="5035677"/>
            <a:ext cx="5486400" cy="504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49247" y="5749416"/>
            <a:ext cx="10753800" cy="48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1069850" y="157127"/>
            <a:ext cx="10058400" cy="107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初步整理資料</a:t>
            </a:r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1069850" y="1230823"/>
            <a:ext cx="10058400" cy="49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2000"/>
              <a:buChar char="▪"/>
            </a:pPr>
            <a:r>
              <a:rPr lang="zh-TW">
                <a:latin typeface="Rokkitt"/>
                <a:ea typeface="Rokkitt"/>
                <a:cs typeface="Rokkitt"/>
                <a:sym typeface="Rokkitt"/>
              </a:rPr>
              <a:t>將每天各種菜之價格、交易量合併起來</a:t>
            </a:r>
            <a:endParaRPr>
              <a:latin typeface="Rokkitt"/>
              <a:ea typeface="Rokkitt"/>
              <a:cs typeface="Rokkitt"/>
              <a:sym typeface="Rokkit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kkitt"/>
              <a:buChar char="▪"/>
            </a:pPr>
            <a:r>
              <a:rPr lang="zh-TW">
                <a:latin typeface="Rokkitt"/>
                <a:ea typeface="Rokkitt"/>
                <a:cs typeface="Rokkitt"/>
                <a:sym typeface="Rokkitt"/>
              </a:rPr>
              <a:t>整理資料格式</a:t>
            </a:r>
            <a:endParaRPr>
              <a:latin typeface="Rokkitt"/>
              <a:ea typeface="Rokkitt"/>
              <a:cs typeface="Rokkitt"/>
              <a:sym typeface="Rokkit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kkitt"/>
              <a:buChar char="▪"/>
            </a:pPr>
            <a:r>
              <a:rPr lang="zh-TW">
                <a:latin typeface="Rokkitt"/>
                <a:ea typeface="Rokkitt"/>
                <a:cs typeface="Rokkitt"/>
                <a:sym typeface="Rokkitt"/>
              </a:rPr>
              <a:t>依照蔬菜種類切開來</a:t>
            </a:r>
            <a:endParaRPr>
              <a:latin typeface="Rokkitt"/>
              <a:ea typeface="Rokkitt"/>
              <a:cs typeface="Rokkitt"/>
              <a:sym typeface="Rokkitt"/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Font typeface="Rokkitt"/>
              <a:buChar char="▪"/>
            </a:pPr>
            <a:r>
              <a:rPr lang="zh-TW">
                <a:latin typeface="Rokkitt"/>
                <a:ea typeface="Rokkitt"/>
                <a:cs typeface="Rokkitt"/>
                <a:sym typeface="Rokkitt"/>
              </a:rPr>
              <a:t>蔬菜交易量最大的幾種：</a:t>
            </a:r>
            <a:endParaRPr>
              <a:latin typeface="Rokkitt"/>
              <a:ea typeface="Rokkitt"/>
              <a:cs typeface="Rokkitt"/>
              <a:sym typeface="Rokkitt"/>
            </a:endParaRPr>
          </a:p>
        </p:txBody>
      </p:sp>
      <p:pic>
        <p:nvPicPr>
          <p:cNvPr id="144" name="Google Shape;14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50300" y="405225"/>
            <a:ext cx="5200650" cy="2514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5" name="Google Shape;145;p18"/>
          <p:cNvCxnSpPr>
            <a:stCxn id="144" idx="2"/>
          </p:cNvCxnSpPr>
          <p:nvPr/>
        </p:nvCxnSpPr>
        <p:spPr>
          <a:xfrm>
            <a:off x="9150625" y="2919825"/>
            <a:ext cx="0" cy="742500"/>
          </a:xfrm>
          <a:prstGeom prst="straightConnector1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950" y="3366000"/>
            <a:ext cx="2514600" cy="15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67013" y="3771900"/>
            <a:ext cx="932497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1066800" y="117403"/>
            <a:ext cx="10058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基礎分析 (以甘籃為例)</a:t>
            </a:r>
            <a:endParaRPr/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113" y="1661075"/>
            <a:ext cx="8273775" cy="506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4015950" y="1081898"/>
            <a:ext cx="41601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批發市場價格比較圖</a:t>
            </a:r>
            <a:endParaRPr/>
          </a:p>
        </p:txBody>
      </p:sp>
      <p:pic>
        <p:nvPicPr>
          <p:cNvPr id="155" name="Google Shape;15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5950" y="1661075"/>
            <a:ext cx="8426199" cy="491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4015950" y="1081898"/>
            <a:ext cx="41601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年趨勢圖</a:t>
            </a:r>
            <a:endParaRPr/>
          </a:p>
        </p:txBody>
      </p:sp>
      <p:pic>
        <p:nvPicPr>
          <p:cNvPr id="157" name="Google Shape;15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85950" y="1735087"/>
            <a:ext cx="8426202" cy="4915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9"/>
          <p:cNvSpPr txBox="1"/>
          <p:nvPr>
            <p:ph idx="1" type="body"/>
          </p:nvPr>
        </p:nvSpPr>
        <p:spPr>
          <a:xfrm>
            <a:off x="4019000" y="1081898"/>
            <a:ext cx="4160100" cy="72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批發市場成交量比例圖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2167128" y="1225296"/>
            <a:ext cx="9281100" cy="35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產地、盛產期相關</a:t>
            </a:r>
            <a:endParaRPr sz="4800"/>
          </a:p>
          <a:p>
            <a:pPr indent="-4191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000"/>
              <a:buFont typeface="Noto Sans Symbols"/>
              <a:buAutoNum type="arabicPeriod"/>
            </a:pPr>
            <a:r>
              <a:rPr lang="zh-TW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產地與非產地價格、交易量是否有差？</a:t>
            </a:r>
            <a:endParaRPr sz="3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19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3611"/>
              </a:buClr>
              <a:buSzPts val="3000"/>
              <a:buFont typeface="Noto Sans Symbols"/>
              <a:buAutoNum type="arabicPeriod"/>
            </a:pPr>
            <a:r>
              <a:rPr lang="zh-TW" sz="30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台北的菜價是否會受產地天氣影響？</a:t>
            </a:r>
            <a:endParaRPr sz="3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2165774" y="5020056"/>
            <a:ext cx="9052500" cy="10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1191475" y="205425"/>
            <a:ext cx="10425300" cy="7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600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產地與非產地的每月價格變化、交易量變化</a:t>
            </a:r>
            <a:endParaRPr sz="3600"/>
          </a:p>
        </p:txBody>
      </p:sp>
      <p:sp>
        <p:nvSpPr>
          <p:cNvPr id="170" name="Google Shape;170;p21"/>
          <p:cNvSpPr txBox="1"/>
          <p:nvPr>
            <p:ph idx="1" type="body"/>
          </p:nvPr>
        </p:nvSpPr>
        <p:spPr>
          <a:xfrm>
            <a:off x="1066800" y="1005223"/>
            <a:ext cx="10058400" cy="52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抓產地、盛產時間的資料</a:t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依照月份、縣市整理產地資料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700"/>
              <a:buChar char="▪"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t/>
            </a:r>
            <a:endParaRPr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▪"/>
            </a:pPr>
            <a:r>
              <a:rPr lang="zh-TW"/>
              <a:t>依照產地與非產地(以台北做代表)每月價格、產量之資料</a:t>
            </a:r>
            <a:endParaRPr/>
          </a:p>
        </p:txBody>
      </p:sp>
      <p:pic>
        <p:nvPicPr>
          <p:cNvPr id="171" name="Google Shape;17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675" y="2060839"/>
            <a:ext cx="12191999" cy="2041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96575" y="4835563"/>
            <a:ext cx="3524250" cy="164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09588" y="4826038"/>
            <a:ext cx="3438525" cy="1666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木刻字型">
  <a:themeElements>
    <a:clrScheme name="木刻字型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