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310" r:id="rId3"/>
    <p:sldId id="311" r:id="rId4"/>
    <p:sldId id="312" r:id="rId5"/>
    <p:sldId id="313" r:id="rId6"/>
    <p:sldId id="307" r:id="rId7"/>
    <p:sldId id="300" r:id="rId8"/>
    <p:sldId id="296" r:id="rId9"/>
    <p:sldId id="262" r:id="rId10"/>
    <p:sldId id="308" r:id="rId11"/>
    <p:sldId id="314" r:id="rId12"/>
    <p:sldId id="29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97FF"/>
    <a:srgbClr val="00008A"/>
    <a:srgbClr val="4D2403"/>
    <a:srgbClr val="1E008A"/>
    <a:srgbClr val="77AC00"/>
    <a:srgbClr val="006C12"/>
    <a:srgbClr val="003402"/>
    <a:srgbClr val="DBFF01"/>
    <a:srgbClr val="FF6201"/>
    <a:srgbClr val="FE8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58" autoAdjust="0"/>
    <p:restoredTop sz="94660"/>
  </p:normalViewPr>
  <p:slideViewPr>
    <p:cSldViewPr>
      <p:cViewPr varScale="1">
        <p:scale>
          <a:sx n="70" d="100"/>
          <a:sy n="70" d="100"/>
        </p:scale>
        <p:origin x="4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C016D-A3E6-46EE-A09F-EF92FF150631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C39A4-AEDD-4435-A964-A55CC3856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1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734410"/>
            <a:ext cx="7787955" cy="1334849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5566870"/>
            <a:ext cx="7787954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00008A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46069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6"/>
            <a:ext cx="8246071" cy="4733854"/>
          </a:xfrm>
        </p:spPr>
        <p:txBody>
          <a:bodyPr/>
          <a:lstStyle>
            <a:lvl1pPr algn="l">
              <a:defRPr sz="2800">
                <a:solidFill>
                  <a:srgbClr val="4D2403"/>
                </a:solidFill>
              </a:defRPr>
            </a:lvl1pPr>
            <a:lvl2pPr algn="l">
              <a:defRPr>
                <a:solidFill>
                  <a:srgbClr val="4D2403"/>
                </a:solidFill>
              </a:defRPr>
            </a:lvl2pPr>
            <a:lvl3pPr algn="l">
              <a:defRPr>
                <a:solidFill>
                  <a:srgbClr val="4D2403"/>
                </a:solidFill>
              </a:defRPr>
            </a:lvl3pPr>
            <a:lvl4pPr algn="l">
              <a:defRPr>
                <a:solidFill>
                  <a:srgbClr val="4D2403"/>
                </a:solidFill>
              </a:defRPr>
            </a:lvl4pPr>
            <a:lvl5pPr algn="l">
              <a:defRPr>
                <a:solidFill>
                  <a:srgbClr val="4D240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24247"/>
            <a:ext cx="614028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2597FF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291130"/>
            <a:ext cx="6140285" cy="473385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374900"/>
            <a:ext cx="82460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4" y="1596539"/>
            <a:ext cx="4123035" cy="57162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4" y="2207359"/>
            <a:ext cx="4123035" cy="335951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40"/>
            <a:ext cx="4106566" cy="57163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9" y="2207360"/>
            <a:ext cx="4106566" cy="335951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hewts@utar.edu.m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4039820"/>
            <a:ext cx="7931510" cy="1679755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MPU34032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Community Project</a:t>
            </a:r>
            <a:br>
              <a:rPr lang="en-US" b="1" dirty="0">
                <a:latin typeface="Arial" pitchFamily="34" charset="0"/>
                <a:cs typeface="Arial" pitchFamily="34" charset="0"/>
              </a:rPr>
            </a:br>
            <a:r>
              <a:rPr lang="es-ES" b="1" dirty="0">
                <a:latin typeface="Arial" pitchFamily="34" charset="0"/>
                <a:cs typeface="Arial" pitchFamily="34" charset="0"/>
              </a:rPr>
              <a:t>Introduction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/>
            </a:r>
            <a:br>
              <a:rPr lang="en-US" b="1" dirty="0">
                <a:latin typeface="Arial" pitchFamily="34" charset="0"/>
                <a:cs typeface="Arial" pitchFamily="34" charset="0"/>
              </a:rPr>
            </a:b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3513" y="2818180"/>
            <a:ext cx="5906759" cy="7635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Assignment Questions Discussion</a:t>
            </a:r>
            <a:endParaRPr lang="en-US" b="1" dirty="0"/>
          </a:p>
        </p:txBody>
      </p:sp>
      <p:pic>
        <p:nvPicPr>
          <p:cNvPr id="6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11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1073"/>
            <a:ext cx="8246071" cy="2824977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11500" dirty="0" smtClean="0">
                <a:solidFill>
                  <a:schemeClr val="tx1"/>
                </a:solidFill>
              </a:rPr>
              <a:t>Self Learning Time</a:t>
            </a:r>
          </a:p>
          <a:p>
            <a:pPr marL="0" indent="0" algn="ctr">
              <a:buNone/>
            </a:pPr>
            <a:r>
              <a:rPr lang="en-US" sz="11500" dirty="0" smtClean="0">
                <a:solidFill>
                  <a:schemeClr val="tx1"/>
                </a:solidFill>
              </a:rPr>
              <a:t>(Action Plan)</a:t>
            </a:r>
            <a:endParaRPr lang="en-US" sz="1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3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D80BEA-E4D7-49D9-A9AB-9095593F046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2586835" y="2818180"/>
            <a:ext cx="3664919" cy="1221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6000" b="1" dirty="0" smtClean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19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0AACE-1078-47CF-A164-8DB5423F7AB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8195" name="Rectangle 5"/>
          <p:cNvSpPr txBox="1"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36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5000" b="1" dirty="0" smtClean="0">
                <a:solidFill>
                  <a:schemeClr val="bg1"/>
                </a:solidFill>
                <a:latin typeface="Franklin Gothic Book" pitchFamily="34" charset="0"/>
              </a:rPr>
              <a:t>MPU34032</a:t>
            </a:r>
            <a:r>
              <a:rPr lang="en-US" sz="5000" b="1" dirty="0" smtClean="0">
                <a:latin typeface="Franklin Gothic Book" pitchFamily="34" charset="0"/>
              </a:rPr>
              <a:t> </a:t>
            </a:r>
            <a:endParaRPr lang="en-US" sz="5000" b="1" dirty="0">
              <a:latin typeface="Franklin Gothic Book" pitchFamily="34" charset="0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0" y="990600"/>
            <a:ext cx="9144000" cy="503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2" charset="2"/>
              <a:buChar char="q"/>
              <a:defRPr/>
            </a:pPr>
            <a:r>
              <a:rPr lang="en-US" sz="5000" b="1" dirty="0" smtClean="0">
                <a:effectLst/>
              </a:rPr>
              <a:t> </a:t>
            </a:r>
            <a:r>
              <a:rPr lang="en-US" sz="2500" b="1" dirty="0" smtClean="0">
                <a:effectLst/>
              </a:rPr>
              <a:t>Lecturer Name: </a:t>
            </a:r>
            <a:r>
              <a:rPr lang="en-US" sz="2500" b="1" dirty="0" err="1" smtClean="0">
                <a:effectLst/>
              </a:rPr>
              <a:t>Mr</a:t>
            </a:r>
            <a:r>
              <a:rPr lang="en-US" sz="2500" b="1" dirty="0" smtClean="0">
                <a:effectLst/>
              </a:rPr>
              <a:t> Chew </a:t>
            </a:r>
            <a:r>
              <a:rPr lang="en-US" sz="2500" b="1" dirty="0" err="1" smtClean="0">
                <a:effectLst/>
              </a:rPr>
              <a:t>Thiam</a:t>
            </a:r>
            <a:r>
              <a:rPr lang="en-US" sz="2500" b="1" dirty="0" smtClean="0">
                <a:effectLst/>
              </a:rPr>
              <a:t> </a:t>
            </a:r>
            <a:r>
              <a:rPr lang="en-US" sz="2500" b="1" dirty="0" err="1" smtClean="0">
                <a:effectLst/>
              </a:rPr>
              <a:t>Siew</a:t>
            </a:r>
            <a:endParaRPr lang="en-US" sz="2500" b="1" dirty="0" smtClean="0">
              <a:effectLst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q"/>
              <a:defRPr/>
            </a:pPr>
            <a:r>
              <a:rPr lang="en-US" sz="2500" dirty="0" smtClean="0">
                <a:effectLst/>
              </a:rPr>
              <a:t>Email : </a:t>
            </a:r>
            <a:r>
              <a:rPr lang="en-US" sz="2500" dirty="0" smtClean="0">
                <a:solidFill>
                  <a:schemeClr val="accent4">
                    <a:lumMod val="10000"/>
                  </a:schemeClr>
                </a:solidFill>
                <a:effectLst/>
                <a:hlinkClick r:id="rId2"/>
              </a:rPr>
              <a:t>chewts@utar.edu.my</a:t>
            </a:r>
            <a:endParaRPr lang="en-US" sz="2500" dirty="0" smtClean="0">
              <a:solidFill>
                <a:schemeClr val="accent4">
                  <a:lumMod val="10000"/>
                </a:schemeClr>
              </a:solidFill>
              <a:effectLst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q"/>
              <a:defRPr/>
            </a:pPr>
            <a:r>
              <a:rPr lang="en-US" sz="2500" dirty="0" smtClean="0">
                <a:effectLst/>
              </a:rPr>
              <a:t>Contact: 012-5215488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q"/>
              <a:defRPr/>
            </a:pPr>
            <a:r>
              <a:rPr lang="en-US" sz="2500" dirty="0" smtClean="0">
                <a:effectLst/>
              </a:rPr>
              <a:t>Office : </a:t>
            </a:r>
            <a:r>
              <a:rPr lang="en-US" sz="2400" dirty="0" smtClean="0">
                <a:effectLst/>
              </a:rPr>
              <a:t>Block C Room # 103 (Same office with Alumni)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q"/>
              <a:defRPr/>
            </a:pPr>
            <a:r>
              <a:rPr lang="en-US" sz="2500" dirty="0" smtClean="0">
                <a:effectLst/>
              </a:rPr>
              <a:t>Consultation Hours : </a:t>
            </a:r>
          </a:p>
          <a:p>
            <a:pPr marL="0" indent="0" ea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2500" dirty="0">
                <a:effectLst/>
              </a:rPr>
              <a:t> </a:t>
            </a:r>
            <a:r>
              <a:rPr lang="en-US" sz="2500" dirty="0" smtClean="0">
                <a:effectLst/>
              </a:rPr>
              <a:t>   Monday   : 2-4pm</a:t>
            </a:r>
          </a:p>
          <a:p>
            <a:pPr marL="0" indent="0" eaLnBrk="1" hangingPunct="1">
              <a:buClr>
                <a:schemeClr val="tx1"/>
              </a:buClr>
              <a:buNone/>
              <a:defRPr/>
            </a:pPr>
            <a:r>
              <a:rPr lang="en-US" sz="2500" dirty="0" smtClean="0">
                <a:effectLst/>
              </a:rPr>
              <a:t>    Friday       : 2-4pm </a:t>
            </a:r>
            <a:endParaRPr lang="en-US" sz="2500" dirty="0">
              <a:effectLst/>
            </a:endParaRPr>
          </a:p>
          <a:p>
            <a:pPr marL="0" indent="0" eaLnBrk="1" hangingPunct="1">
              <a:buClr>
                <a:schemeClr val="tx1"/>
              </a:buClr>
              <a:buNone/>
              <a:defRPr/>
            </a:pPr>
            <a:r>
              <a:rPr lang="en-US" sz="2500" dirty="0" smtClean="0">
                <a:effectLst/>
              </a:rPr>
              <a:t>*Other time: By appointment  </a:t>
            </a:r>
          </a:p>
          <a:p>
            <a:pPr marL="0" indent="0" ea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endParaRPr lang="en-US" sz="2500" b="1" dirty="0"/>
          </a:p>
          <a:p>
            <a:pPr eaLnBrk="1" hangingPunct="1">
              <a:buClr>
                <a:schemeClr val="tx1"/>
              </a:buClr>
              <a:buFont typeface="Wingdings" pitchFamily="2" charset="2"/>
              <a:buChar char="q"/>
              <a:defRPr/>
            </a:pPr>
            <a:endParaRPr lang="en-US" sz="2500" b="1" dirty="0" smtClean="0"/>
          </a:p>
          <a:p>
            <a:pPr eaLnBrk="1" hangingPunct="1">
              <a:buClr>
                <a:schemeClr val="tx1"/>
              </a:buClr>
              <a:buFont typeface="Wingdings" pitchFamily="2" charset="2"/>
              <a:buChar char="q"/>
              <a:defRPr/>
            </a:pPr>
            <a:endParaRPr lang="en-US" sz="2500" b="1" dirty="0" smtClean="0"/>
          </a:p>
        </p:txBody>
      </p:sp>
    </p:spTree>
    <p:extLst>
      <p:ext uri="{BB962C8B-B14F-4D97-AF65-F5344CB8AC3E}">
        <p14:creationId xmlns:p14="http://schemas.microsoft.com/office/powerpoint/2010/main" val="78853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fld id="{A7A7277E-BCBE-43EC-9C0F-CEC2CD3C5948}" type="slidenum">
              <a:rPr lang="en-US" sz="1600" smtClean="0">
                <a:solidFill>
                  <a:srgbClr val="FFFFFF"/>
                </a:solidFill>
              </a:rPr>
              <a:pPr/>
              <a:t>3</a:t>
            </a:fld>
            <a:endParaRPr lang="en-US" sz="1600" smtClean="0">
              <a:solidFill>
                <a:srgbClr val="FFFFFF"/>
              </a:solidFill>
            </a:endParaRPr>
          </a:p>
        </p:txBody>
      </p:sp>
      <p:sp>
        <p:nvSpPr>
          <p:cNvPr id="11267" name="Rectangle 5"/>
          <p:cNvSpPr txBox="1">
            <a:spLocks noChangeArrowheads="1"/>
          </p:cNvSpPr>
          <p:nvPr/>
        </p:nvSpPr>
        <p:spPr bwMode="auto">
          <a:xfrm>
            <a:off x="360363" y="2286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36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en-US" sz="5000" b="1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MPU34032</a:t>
            </a:r>
            <a:r>
              <a:rPr lang="en-US" sz="5000" b="1" dirty="0" smtClean="0">
                <a:latin typeface="Franklin Gothic Book" panose="020B0503020102020204" pitchFamily="34" charset="0"/>
              </a:rPr>
              <a:t> </a:t>
            </a:r>
            <a:endParaRPr lang="en-US" sz="5000" b="1" dirty="0">
              <a:latin typeface="Franklin Gothic Book" panose="020B0503020102020204" pitchFamily="34" charset="0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0" y="1143000"/>
            <a:ext cx="914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algn="ctr" ea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3000" b="1" dirty="0" smtClean="0">
                <a:effectLst/>
              </a:rPr>
              <a:t>Suggested Teaching Plan:   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q"/>
              <a:defRPr/>
            </a:pPr>
            <a:r>
              <a:rPr lang="en-US" sz="2000" b="1" dirty="0" smtClean="0">
                <a:effectLst/>
              </a:rPr>
              <a:t>Week 1 : (Lecture 1: Overview </a:t>
            </a:r>
            <a:r>
              <a:rPr lang="en-US" sz="2000" b="1" dirty="0">
                <a:effectLst/>
              </a:rPr>
              <a:t>and review of Community Project</a:t>
            </a:r>
            <a:r>
              <a:rPr lang="en-US" sz="2000" b="1" dirty="0" smtClean="0">
                <a:effectLst/>
              </a:rPr>
              <a:t>)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q"/>
              <a:defRPr/>
            </a:pPr>
            <a:r>
              <a:rPr lang="en-US" sz="2000" b="1" dirty="0" smtClean="0">
                <a:effectLst/>
              </a:rPr>
              <a:t>Week 2 (Lecture 2: Community Development -Issues</a:t>
            </a:r>
            <a:r>
              <a:rPr lang="en-US" sz="2000" b="1" dirty="0">
                <a:effectLst/>
              </a:rPr>
              <a:t>, Concerns and </a:t>
            </a:r>
            <a:r>
              <a:rPr lang="en-US" sz="2000" b="1" dirty="0" smtClean="0">
                <a:effectLst/>
              </a:rPr>
              <a:t>Protocol)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q"/>
              <a:defRPr/>
            </a:pPr>
            <a:r>
              <a:rPr lang="en-US" sz="2000" b="1" dirty="0" smtClean="0">
                <a:effectLst/>
              </a:rPr>
              <a:t>Week 3:  Form group &amp; Assignment Discussion</a:t>
            </a:r>
            <a:endParaRPr lang="en-US" sz="2000" b="1" dirty="0">
              <a:effectLst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000" b="1" dirty="0" smtClean="0">
                <a:effectLst/>
              </a:rPr>
              <a:t>(Lecture 3 : Digital tools, E-Commerce and Social media for Community Development) 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000" b="1" dirty="0" smtClean="0">
                <a:effectLst/>
              </a:rPr>
              <a:t>(Lecture 4</a:t>
            </a:r>
            <a:r>
              <a:rPr lang="en-US" sz="2000" b="1" dirty="0">
                <a:effectLst/>
              </a:rPr>
              <a:t> </a:t>
            </a:r>
            <a:r>
              <a:rPr lang="en-US" sz="2000" b="1" dirty="0" smtClean="0">
                <a:effectLst/>
              </a:rPr>
              <a:t>: Success factors in Community Development)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q"/>
              <a:defRPr/>
            </a:pPr>
            <a:r>
              <a:rPr lang="en-US" sz="2000" b="1" dirty="0" smtClean="0">
                <a:effectLst/>
              </a:rPr>
              <a:t>Week 4 : </a:t>
            </a:r>
            <a:r>
              <a:rPr lang="en-US" sz="1800" b="1" dirty="0">
                <a:effectLst/>
              </a:rPr>
              <a:t>Submit </a:t>
            </a:r>
            <a:r>
              <a:rPr lang="en-US" sz="1800" b="1" dirty="0" smtClean="0">
                <a:effectLst/>
              </a:rPr>
              <a:t>Mapping report, Written proposal &amp; </a:t>
            </a:r>
            <a:r>
              <a:rPr lang="en-US" sz="1800" b="1" dirty="0">
                <a:effectLst/>
              </a:rPr>
              <a:t>Group Presentation </a:t>
            </a:r>
            <a:r>
              <a:rPr lang="en-US" sz="1800" b="1" dirty="0" smtClean="0">
                <a:effectLst/>
              </a:rPr>
              <a:t>(</a:t>
            </a:r>
            <a:r>
              <a:rPr lang="en-US" sz="1800" b="1" dirty="0">
                <a:effectLst/>
              </a:rPr>
              <a:t>Assignment </a:t>
            </a:r>
            <a:r>
              <a:rPr lang="en-US" sz="1800" b="1" dirty="0" smtClean="0">
                <a:effectLst/>
              </a:rPr>
              <a:t>1a, 1b </a:t>
            </a:r>
            <a:r>
              <a:rPr lang="en-US" sz="1800" b="1" dirty="0">
                <a:effectLst/>
              </a:rPr>
              <a:t>&amp; 2</a:t>
            </a:r>
            <a:r>
              <a:rPr lang="en-US" sz="1800" b="1" dirty="0" smtClean="0">
                <a:effectLst/>
              </a:rPr>
              <a:t>). </a:t>
            </a:r>
            <a:r>
              <a:rPr lang="en-US" sz="2000" b="1" dirty="0" smtClean="0">
                <a:effectLst/>
              </a:rPr>
              <a:t>Project Discussion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000" b="1" dirty="0">
                <a:effectLst/>
              </a:rPr>
              <a:t>Week </a:t>
            </a:r>
            <a:r>
              <a:rPr lang="en-US" sz="2000" b="1" dirty="0" smtClean="0">
                <a:effectLst/>
              </a:rPr>
              <a:t>5-9 : </a:t>
            </a:r>
            <a:r>
              <a:rPr lang="en-US" sz="2000" b="1" dirty="0">
                <a:effectLst/>
              </a:rPr>
              <a:t>Carry out project (Assignment 3)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000" b="1" dirty="0" smtClean="0">
                <a:effectLst/>
              </a:rPr>
              <a:t>Note - Holidays 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000" b="1" dirty="0">
                <a:effectLst/>
              </a:rPr>
              <a:t>a</a:t>
            </a:r>
            <a:r>
              <a:rPr lang="en-US" sz="2000" b="1" dirty="0" smtClean="0">
                <a:effectLst/>
              </a:rPr>
              <a:t>) Jan 21 (</a:t>
            </a:r>
            <a:r>
              <a:rPr lang="en-US" sz="2000" b="1" dirty="0">
                <a:effectLst/>
              </a:rPr>
              <a:t>M</a:t>
            </a:r>
            <a:r>
              <a:rPr lang="en-US" sz="2000" b="1" dirty="0" smtClean="0">
                <a:effectLst/>
              </a:rPr>
              <a:t>on) </a:t>
            </a:r>
            <a:r>
              <a:rPr lang="en-US" sz="2000" b="1" dirty="0" err="1" smtClean="0">
                <a:effectLst/>
              </a:rPr>
              <a:t>Thaipusam</a:t>
            </a:r>
            <a:r>
              <a:rPr lang="en-US" sz="2000" b="1" dirty="0" smtClean="0">
                <a:effectLst/>
              </a:rPr>
              <a:t>  (replacement in week 11)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000" b="1" dirty="0" smtClean="0">
                <a:effectLst/>
              </a:rPr>
              <a:t>b) Chinese New Year – whole week (4-8 Feb) replacement </a:t>
            </a:r>
            <a:r>
              <a:rPr lang="en-US" sz="2000" b="1" dirty="0">
                <a:effectLst/>
              </a:rPr>
              <a:t>in week </a:t>
            </a:r>
            <a:r>
              <a:rPr lang="en-US" sz="2000" b="1" dirty="0" smtClean="0">
                <a:effectLst/>
              </a:rPr>
              <a:t>11/12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q"/>
              <a:defRPr/>
            </a:pPr>
            <a:r>
              <a:rPr lang="en-US" sz="2000" b="1" dirty="0" smtClean="0">
                <a:effectLst/>
              </a:rPr>
              <a:t>Week 10/11: Replacement class - Submit </a:t>
            </a:r>
            <a:r>
              <a:rPr lang="en-US" sz="2000" b="1" dirty="0">
                <a:effectLst/>
              </a:rPr>
              <a:t>Post Project report and other </a:t>
            </a:r>
            <a:r>
              <a:rPr lang="en-US" sz="2000" b="1" dirty="0" smtClean="0">
                <a:effectLst/>
              </a:rPr>
              <a:t>assignments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21398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74900"/>
            <a:ext cx="8093364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83" y="1443835"/>
            <a:ext cx="7940661" cy="4886559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  <a:p>
            <a:r>
              <a:rPr lang="en-US" sz="4000" dirty="0" smtClean="0"/>
              <a:t>Course Material </a:t>
            </a:r>
            <a:r>
              <a:rPr lang="en-US" sz="4000" dirty="0"/>
              <a:t>and </a:t>
            </a:r>
            <a:r>
              <a:rPr lang="en-US" sz="4000" dirty="0" smtClean="0"/>
              <a:t>Scope (Assignment Questions)</a:t>
            </a:r>
            <a:endParaRPr lang="en-US" sz="4000" dirty="0"/>
          </a:p>
          <a:p>
            <a:r>
              <a:rPr lang="en-US" sz="4000" dirty="0"/>
              <a:t>Assessment</a:t>
            </a:r>
          </a:p>
          <a:p>
            <a:r>
              <a:rPr lang="en-US" sz="4000" dirty="0"/>
              <a:t>Q&amp;A</a:t>
            </a:r>
          </a:p>
          <a:p>
            <a:endParaRPr lang="en-US" sz="4000" dirty="0"/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97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Coursework </a:t>
            </a:r>
            <a:r>
              <a:rPr lang="en-US" dirty="0" smtClean="0"/>
              <a:t>100%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43555" y="1443835"/>
          <a:ext cx="8704186" cy="4375259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498560"/>
                <a:gridCol w="2253330"/>
                <a:gridCol w="2952296"/>
              </a:tblGrid>
              <a:tr h="7412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Community Mapping </a:t>
                      </a: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Report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DSSC academic staff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591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Written Proposal</a:t>
                      </a:r>
                      <a:endParaRPr lang="en-US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10%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DSSC </a:t>
                      </a: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academic staff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8803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Group Oral Presentation </a:t>
                      </a:r>
                      <a:endParaRPr lang="en-US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10%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DSSC </a:t>
                      </a: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academic staff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591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Project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20%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DSSC </a:t>
                      </a: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academic staff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502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Postmortem </a:t>
                      </a: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Reflection report</a:t>
                      </a:r>
                      <a:endParaRPr lang="en-US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DSSC academic staff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502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Postmortem </a:t>
                      </a: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Oral</a:t>
                      </a:r>
                      <a:r>
                        <a:rPr lang="en-US" sz="1600" b="1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Presentation</a:t>
                      </a:r>
                      <a:endParaRPr lang="en-US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DSSC academic staff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206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Journals of Reflection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15%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DSSC academic staff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206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Peer Evaluation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5%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DSSC academic staff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67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46069" cy="763525"/>
          </a:xfrm>
        </p:spPr>
        <p:txBody>
          <a:bodyPr>
            <a:normAutofit fontScale="90000"/>
          </a:bodyPr>
          <a:lstStyle/>
          <a:p>
            <a:r>
              <a:rPr lang="en-MY" dirty="0"/>
              <a:t>Learning Outcomes:</a:t>
            </a:r>
            <a:br>
              <a:rPr lang="en-MY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901950"/>
            <a:ext cx="8398775" cy="4733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400" dirty="0"/>
              <a:t>Upon completion of the unit, students would be able to</a:t>
            </a:r>
            <a:r>
              <a:rPr lang="en-MY" sz="24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MY" sz="2400" dirty="0" smtClean="0"/>
              <a:t>Observe </a:t>
            </a:r>
            <a:r>
              <a:rPr lang="en-MY" sz="2400" dirty="0"/>
              <a:t>issues and protocol when dealing with people of different background, culture </a:t>
            </a:r>
            <a:r>
              <a:rPr lang="en-MY" sz="2400" dirty="0" smtClean="0"/>
              <a:t>and practices</a:t>
            </a:r>
            <a:endParaRPr lang="en-MY" sz="2400" dirty="0"/>
          </a:p>
          <a:p>
            <a:pPr marL="514350" indent="-514350">
              <a:buFont typeface="+mj-lt"/>
              <a:buAutoNum type="arabicPeriod"/>
            </a:pPr>
            <a:r>
              <a:rPr lang="en-MY" sz="2400" dirty="0" smtClean="0"/>
              <a:t>Apply </a:t>
            </a:r>
            <a:r>
              <a:rPr lang="en-MY" sz="2400" dirty="0"/>
              <a:t>soft skills in the areas of: professional ethics, communication, teamwork, </a:t>
            </a:r>
            <a:r>
              <a:rPr lang="en-MY" sz="2400" dirty="0" smtClean="0"/>
              <a:t>emotional intelligence</a:t>
            </a:r>
            <a:r>
              <a:rPr lang="en-MY" sz="2400" dirty="0"/>
              <a:t>, critical thinking, creative thinking, problems solving and decision making </a:t>
            </a:r>
            <a:r>
              <a:rPr lang="en-MY" sz="2400" dirty="0" smtClean="0"/>
              <a:t>when working </a:t>
            </a:r>
            <a:r>
              <a:rPr lang="en-MY" sz="2400" dirty="0"/>
              <a:t>with people in real life </a:t>
            </a:r>
            <a:r>
              <a:rPr lang="en-MY" sz="2400" dirty="0" smtClean="0"/>
              <a:t>community</a:t>
            </a:r>
            <a:endParaRPr lang="en-MY" sz="2400" dirty="0"/>
          </a:p>
          <a:p>
            <a:pPr marL="514350" indent="-514350">
              <a:buFont typeface="+mj-lt"/>
              <a:buAutoNum type="arabicPeriod"/>
            </a:pPr>
            <a:r>
              <a:rPr lang="en-MY" sz="2400" dirty="0" smtClean="0"/>
              <a:t>Create </a:t>
            </a:r>
            <a:r>
              <a:rPr lang="en-MY" sz="2400" dirty="0"/>
              <a:t>networking opportunities in the </a:t>
            </a:r>
            <a:r>
              <a:rPr lang="en-MY" sz="2400" dirty="0" smtClean="0"/>
              <a:t>community</a:t>
            </a:r>
            <a:endParaRPr lang="en-MY" sz="2400" dirty="0"/>
          </a:p>
          <a:p>
            <a:pPr marL="514350" indent="-514350">
              <a:buFont typeface="+mj-lt"/>
              <a:buAutoNum type="arabicPeriod"/>
            </a:pPr>
            <a:r>
              <a:rPr lang="en-MY" sz="2400" dirty="0" smtClean="0"/>
              <a:t>Develop </a:t>
            </a:r>
            <a:r>
              <a:rPr lang="en-MY" sz="2400" dirty="0"/>
              <a:t>life long learning skills </a:t>
            </a:r>
          </a:p>
          <a:p>
            <a:pPr marL="0" indent="0">
              <a:buNone/>
            </a:pPr>
            <a:endParaRPr lang="en-MY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5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FC1104-84CF-4362-A0CA-0E6EC71C6836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381000" y="2286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sz="5000" b="1" dirty="0" smtClean="0">
                <a:solidFill>
                  <a:schemeClr val="bg1"/>
                </a:solidFill>
              </a:rPr>
              <a:t>ASSIGNMENT QUESTIONS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65138" y="1600200"/>
            <a:ext cx="8602662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4000" b="1" dirty="0" smtClean="0"/>
              <a:t> </a:t>
            </a:r>
          </a:p>
          <a:p>
            <a:pPr marL="0" indent="0" algn="ctr" ea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3800" b="1" dirty="0" smtClean="0"/>
              <a:t>	</a:t>
            </a:r>
          </a:p>
          <a:p>
            <a:pPr marL="0" indent="0" algn="ctr" ea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3800" b="1" dirty="0" smtClean="0"/>
              <a:t>OVERVIEW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35693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FC1104-84CF-4362-A0CA-0E6EC71C683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381000" y="2286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sz="5000" b="1" dirty="0" smtClean="0">
                <a:solidFill>
                  <a:schemeClr val="bg1"/>
                </a:solidFill>
              </a:rPr>
              <a:t>ATTENDANCE</a:t>
            </a:r>
            <a:r>
              <a:rPr lang="en-US" sz="5000" b="1" dirty="0" smtClean="0"/>
              <a:t> </a:t>
            </a:r>
            <a:r>
              <a:rPr lang="en-US" sz="5000" b="1" dirty="0" smtClean="0">
                <a:solidFill>
                  <a:schemeClr val="bg1"/>
                </a:solidFill>
              </a:rPr>
              <a:t>REMINDER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65138" y="1600200"/>
            <a:ext cx="8602662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4000" b="1" dirty="0" smtClean="0"/>
              <a:t> </a:t>
            </a:r>
          </a:p>
          <a:p>
            <a:pPr marL="0" indent="0" algn="ctr" ea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3800" b="1" dirty="0" smtClean="0"/>
              <a:t>	To PASS this subject, it is COMPULSORY </a:t>
            </a:r>
          </a:p>
          <a:p>
            <a:pPr marL="0" indent="0" algn="ctr" ea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3800" b="1" dirty="0" smtClean="0"/>
              <a:t>to fulfill </a:t>
            </a:r>
          </a:p>
          <a:p>
            <a:pPr marL="0" indent="0" algn="ctr" ea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3800" b="1" dirty="0" smtClean="0"/>
              <a:t>MINIMUM  80% </a:t>
            </a:r>
          </a:p>
          <a:p>
            <a:pPr marL="0" indent="0" algn="ctr" ea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3800" b="1" dirty="0" smtClean="0"/>
              <a:t>Class Attendance.  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84394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39539" y="527605"/>
            <a:ext cx="5906759" cy="763525"/>
          </a:xfrm>
        </p:spPr>
        <p:txBody>
          <a:bodyPr/>
          <a:lstStyle/>
          <a:p>
            <a:r>
              <a:rPr lang="en-US" dirty="0" smtClean="0"/>
              <a:t>Why are we here?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39539" y="1596540"/>
            <a:ext cx="5906759" cy="4733855"/>
          </a:xfrm>
        </p:spPr>
        <p:txBody>
          <a:bodyPr>
            <a:normAutofit/>
          </a:bodyPr>
          <a:lstStyle/>
          <a:p>
            <a:r>
              <a:rPr lang="en-MY" dirty="0" smtClean="0"/>
              <a:t>To </a:t>
            </a:r>
            <a:r>
              <a:rPr lang="en-MY" dirty="0"/>
              <a:t>enhance students’ practical experience in organising and preparation </a:t>
            </a:r>
            <a:r>
              <a:rPr lang="en-MY" dirty="0" smtClean="0"/>
              <a:t>and procedures </a:t>
            </a:r>
            <a:r>
              <a:rPr lang="en-MY" dirty="0"/>
              <a:t>of community </a:t>
            </a:r>
            <a:r>
              <a:rPr lang="en-MY" dirty="0" smtClean="0"/>
              <a:t>project</a:t>
            </a:r>
            <a:endParaRPr lang="en-MY" dirty="0"/>
          </a:p>
          <a:p>
            <a:r>
              <a:rPr lang="en-MY" dirty="0" smtClean="0"/>
              <a:t>To </a:t>
            </a:r>
            <a:r>
              <a:rPr lang="en-MY" dirty="0"/>
              <a:t>promote and develop social responsibility skills by expanding </a:t>
            </a:r>
            <a:r>
              <a:rPr lang="en-MY" dirty="0" smtClean="0"/>
              <a:t>network</a:t>
            </a:r>
            <a:endParaRPr lang="en-MY" dirty="0"/>
          </a:p>
          <a:p>
            <a:r>
              <a:rPr lang="en-MY" dirty="0" smtClean="0"/>
              <a:t>To </a:t>
            </a:r>
            <a:r>
              <a:rPr lang="en-MY" dirty="0"/>
              <a:t>serve the community with knowledge and skills acquired by students in </a:t>
            </a:r>
            <a:r>
              <a:rPr lang="en-MY" dirty="0" smtClean="0"/>
              <a:t>their curriculum </a:t>
            </a:r>
            <a:endParaRPr lang="en-MY" dirty="0"/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53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宋体</vt:lpstr>
      <vt:lpstr>Arial</vt:lpstr>
      <vt:lpstr>Arial Black</vt:lpstr>
      <vt:lpstr>Calibri</vt:lpstr>
      <vt:lpstr>Franklin Gothic Book</vt:lpstr>
      <vt:lpstr>Times New Roman</vt:lpstr>
      <vt:lpstr>Wingdings</vt:lpstr>
      <vt:lpstr>Office Theme</vt:lpstr>
      <vt:lpstr>MPU34032 Community Project Introduction </vt:lpstr>
      <vt:lpstr>PowerPoint Presentation</vt:lpstr>
      <vt:lpstr>PowerPoint Presentation</vt:lpstr>
      <vt:lpstr>Overview</vt:lpstr>
      <vt:lpstr>Coursework 100%</vt:lpstr>
      <vt:lpstr>Learning Outcomes: </vt:lpstr>
      <vt:lpstr>PowerPoint Presentation</vt:lpstr>
      <vt:lpstr>PowerPoint Presentation</vt:lpstr>
      <vt:lpstr>Why are we here?</vt:lpstr>
      <vt:lpstr>Assignment Questions Discussion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2014-12-31T21:25:31Z</dcterms:created>
  <dcterms:modified xsi:type="dcterms:W3CDTF">2018-12-13T06:25:57Z</dcterms:modified>
</cp:coreProperties>
</file>