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321" r:id="rId3"/>
    <p:sldId id="320" r:id="rId4"/>
    <p:sldId id="261" r:id="rId5"/>
    <p:sldId id="259" r:id="rId6"/>
    <p:sldId id="270" r:id="rId7"/>
    <p:sldId id="355" r:id="rId8"/>
    <p:sldId id="274" r:id="rId9"/>
    <p:sldId id="346" r:id="rId10"/>
    <p:sldId id="348" r:id="rId11"/>
    <p:sldId id="347" r:id="rId12"/>
    <p:sldId id="273" r:id="rId13"/>
    <p:sldId id="356" r:id="rId14"/>
    <p:sldId id="358" r:id="rId15"/>
    <p:sldId id="357" r:id="rId16"/>
    <p:sldId id="361" r:id="rId17"/>
    <p:sldId id="311" r:id="rId18"/>
    <p:sldId id="362" r:id="rId19"/>
    <p:sldId id="359" r:id="rId20"/>
    <p:sldId id="363" r:id="rId21"/>
    <p:sldId id="360" r:id="rId22"/>
    <p:sldId id="276" r:id="rId23"/>
    <p:sldId id="364" r:id="rId24"/>
    <p:sldId id="365" r:id="rId25"/>
    <p:sldId id="279" r:id="rId26"/>
    <p:sldId id="280" r:id="rId27"/>
    <p:sldId id="354" r:id="rId28"/>
    <p:sldId id="366" r:id="rId29"/>
    <p:sldId id="367" r:id="rId30"/>
    <p:sldId id="368" r:id="rId31"/>
    <p:sldId id="369" r:id="rId32"/>
    <p:sldId id="370" r:id="rId33"/>
    <p:sldId id="275" r:id="rId34"/>
    <p:sldId id="283" r:id="rId35"/>
    <p:sldId id="372" r:id="rId36"/>
    <p:sldId id="373" r:id="rId37"/>
    <p:sldId id="374" r:id="rId38"/>
    <p:sldId id="281" r:id="rId39"/>
    <p:sldId id="375" r:id="rId40"/>
    <p:sldId id="377" r:id="rId41"/>
    <p:sldId id="376" r:id="rId42"/>
    <p:sldId id="379" r:id="rId43"/>
    <p:sldId id="380" r:id="rId44"/>
    <p:sldId id="381" r:id="rId45"/>
    <p:sldId id="304" r:id="rId46"/>
    <p:sldId id="378" r:id="rId47"/>
    <p:sldId id="382" r:id="rId48"/>
    <p:sldId id="383" r:id="rId49"/>
    <p:sldId id="384" r:id="rId50"/>
    <p:sldId id="386" r:id="rId51"/>
    <p:sldId id="387" r:id="rId52"/>
    <p:sldId id="388" r:id="rId53"/>
    <p:sldId id="385" r:id="rId54"/>
    <p:sldId id="38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8000"/>
    <a:srgbClr val="663300"/>
    <a:srgbClr val="CC00CC"/>
    <a:srgbClr val="800000"/>
    <a:srgbClr val="3333FF"/>
    <a:srgbClr val="003300"/>
    <a:srgbClr val="FFFFEB"/>
    <a:srgbClr val="F3F9FA"/>
    <a:srgbClr val="EB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2248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>
        <p:scale>
          <a:sx n="100" d="100"/>
          <a:sy n="100" d="100"/>
        </p:scale>
        <p:origin x="-1356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9A550-6549-4033-934F-889D866E51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1A973-C861-438C-A83C-0B8255A5097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8CBAC"/>
            </a:gs>
          </a:gsLst>
          <a:lin ang="5400000" scaled="0"/>
          <a:tileRect/>
        </a:gradFill>
      </dgm:spPr>
      <dgm:t>
        <a:bodyPr/>
        <a:lstStyle/>
        <a:p>
          <a:r>
            <a: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Deterministic Dynamic Programming</a:t>
          </a:r>
          <a:endParaRPr lang="en-US" sz="24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ADE483-8447-4406-B12A-F3EC860C64D9}" type="parTrans" cxnId="{C733DB72-D1CE-4E44-BAD3-D0E30B8044F1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B1A2DE3-99DF-4C1A-99FE-BCCD570D96E9}" type="sibTrans" cxnId="{C733DB72-D1CE-4E44-BAD3-D0E30B8044F1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956825-CA79-4A9C-B589-F00B4755F9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Network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A428DE-4E5B-45A0-A27F-974815778724}" type="parTrans" cxnId="{93CCB2AC-A36D-4722-8C57-0E62765865F2}">
      <dgm:prSet/>
      <dgm:spPr/>
      <dgm:t>
        <a:bodyPr/>
        <a:lstStyle/>
        <a:p>
          <a:endParaRPr lang="en-US" sz="2000"/>
        </a:p>
      </dgm:t>
    </dgm:pt>
    <dgm:pt modelId="{D74AF1EE-0E65-4296-943A-583CF459F2E5}" type="sibTrans" cxnId="{93CCB2AC-A36D-4722-8C57-0E62765865F2}">
      <dgm:prSet/>
      <dgm:spPr/>
      <dgm:t>
        <a:bodyPr/>
        <a:lstStyle/>
        <a:p>
          <a:endParaRPr lang="en-US" sz="2000"/>
        </a:p>
      </dgm:t>
    </dgm:pt>
    <dgm:pt modelId="{1D2F40A4-2037-44FC-B631-99623057C12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Inventory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42FE1AB-9186-4703-846F-CFEDABED2612}" type="parTrans" cxnId="{EA3EA66E-FF51-4533-A2E4-7D8094CB8D03}">
      <dgm:prSet/>
      <dgm:spPr/>
      <dgm:t>
        <a:bodyPr/>
        <a:lstStyle/>
        <a:p>
          <a:endParaRPr lang="en-US" sz="2000"/>
        </a:p>
      </dgm:t>
    </dgm:pt>
    <dgm:pt modelId="{C28CA8AB-BF9B-493B-888D-D2C3C7114C75}" type="sibTrans" cxnId="{EA3EA66E-FF51-4533-A2E4-7D8094CB8D03}">
      <dgm:prSet/>
      <dgm:spPr/>
      <dgm:t>
        <a:bodyPr/>
        <a:lstStyle/>
        <a:p>
          <a:endParaRPr lang="en-US" sz="2000"/>
        </a:p>
      </dgm:t>
    </dgm:pt>
    <dgm:pt modelId="{978D3E89-DC9C-4E70-AC02-ACFACEE4A8B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Resource Allocation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DE067EB-E81A-4597-8D1E-2F9ECFAF7C54}" type="parTrans" cxnId="{F16AAFFB-E743-43FA-BDDB-A0C3480ABA5B}">
      <dgm:prSet/>
      <dgm:spPr/>
      <dgm:t>
        <a:bodyPr/>
        <a:lstStyle/>
        <a:p>
          <a:endParaRPr lang="en-US" sz="2000"/>
        </a:p>
      </dgm:t>
    </dgm:pt>
    <dgm:pt modelId="{471A4EDE-1E2C-49D2-93B1-60C8991D8077}" type="sibTrans" cxnId="{F16AAFFB-E743-43FA-BDDB-A0C3480ABA5B}">
      <dgm:prSet/>
      <dgm:spPr/>
      <dgm:t>
        <a:bodyPr/>
        <a:lstStyle/>
        <a:p>
          <a:endParaRPr lang="en-US" sz="2000"/>
        </a:p>
      </dgm:t>
    </dgm:pt>
    <dgm:pt modelId="{263D2A61-FD0A-45D3-95D6-421D2B23E41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Knapsack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313BC2-0EF5-4732-95AE-F77559B6F7BA}" type="parTrans" cxnId="{FBFEB18B-89D9-4199-B77A-245235E2185C}">
      <dgm:prSet/>
      <dgm:spPr/>
      <dgm:t>
        <a:bodyPr/>
        <a:lstStyle/>
        <a:p>
          <a:endParaRPr lang="en-US" sz="2000"/>
        </a:p>
      </dgm:t>
    </dgm:pt>
    <dgm:pt modelId="{6407107E-B40D-4EBE-B034-DF9FA5CD063E}" type="sibTrans" cxnId="{FBFEB18B-89D9-4199-B77A-245235E2185C}">
      <dgm:prSet/>
      <dgm:spPr/>
      <dgm:t>
        <a:bodyPr/>
        <a:lstStyle/>
        <a:p>
          <a:endParaRPr lang="en-US" sz="2000"/>
        </a:p>
      </dgm:t>
    </dgm:pt>
    <dgm:pt modelId="{E5FA9496-2583-42BE-80D4-B16703C3A31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Equipment Replacement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21BF916-14D2-462E-B408-0F16D281BB0F}" type="parTrans" cxnId="{231FAEE6-53AE-4249-9F45-08BF7B946CCB}">
      <dgm:prSet/>
      <dgm:spPr/>
      <dgm:t>
        <a:bodyPr/>
        <a:lstStyle/>
        <a:p>
          <a:endParaRPr lang="en-US" sz="2000"/>
        </a:p>
      </dgm:t>
    </dgm:pt>
    <dgm:pt modelId="{68EEAF30-815E-4181-B093-3D8E630707E6}" type="sibTrans" cxnId="{231FAEE6-53AE-4249-9F45-08BF7B946CCB}">
      <dgm:prSet/>
      <dgm:spPr/>
      <dgm:t>
        <a:bodyPr/>
        <a:lstStyle/>
        <a:p>
          <a:endParaRPr lang="en-US" sz="2000"/>
        </a:p>
      </dgm:t>
    </dgm:pt>
    <dgm:pt modelId="{4F298871-30C6-49EC-958E-30775B9458E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Travelling Salesman Problem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9BA1C5-60BD-4384-B300-1D542841CCF4}" type="parTrans" cxnId="{3579B5EB-13EE-4281-A727-4AE1FFAC3100}">
      <dgm:prSet/>
      <dgm:spPr/>
      <dgm:t>
        <a:bodyPr/>
        <a:lstStyle/>
        <a:p>
          <a:endParaRPr lang="en-US" sz="2000"/>
        </a:p>
      </dgm:t>
    </dgm:pt>
    <dgm:pt modelId="{0D1A8ABD-5474-4525-A0A8-18835C36B37E}" type="sibTrans" cxnId="{3579B5EB-13EE-4281-A727-4AE1FFAC3100}">
      <dgm:prSet/>
      <dgm:spPr/>
      <dgm:t>
        <a:bodyPr/>
        <a:lstStyle/>
        <a:p>
          <a:endParaRPr lang="en-US" sz="2000"/>
        </a:p>
      </dgm:t>
    </dgm:pt>
    <dgm:pt modelId="{A0DC3C72-1997-49EB-AE7B-CED06E693CA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Additive Recursion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BEE7823-9871-49C9-9308-65C9E0AFC1C6}" type="parTrans" cxnId="{6761A866-1C5D-4F93-8A91-277DDAF17732}">
      <dgm:prSet/>
      <dgm:spPr/>
      <dgm:t>
        <a:bodyPr/>
        <a:lstStyle/>
        <a:p>
          <a:endParaRPr lang="en-US" sz="2000"/>
        </a:p>
      </dgm:t>
    </dgm:pt>
    <dgm:pt modelId="{C9FD5461-C769-4BD9-9E35-4AE6737B82B1}" type="sibTrans" cxnId="{6761A866-1C5D-4F93-8A91-277DDAF17732}">
      <dgm:prSet/>
      <dgm:spPr/>
      <dgm:t>
        <a:bodyPr/>
        <a:lstStyle/>
        <a:p>
          <a:endParaRPr lang="en-US" sz="2000"/>
        </a:p>
      </dgm:t>
    </dgm:pt>
    <dgm:pt modelId="{A486244A-6909-4D20-A534-7671E60423B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Non-additive Recursion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697BCD8-B8DA-4C36-9BFE-F7E35C3B2800}" type="parTrans" cxnId="{A4F6F5E3-CB2A-48F7-8876-2C8AA514E3A5}">
      <dgm:prSet/>
      <dgm:spPr/>
      <dgm:t>
        <a:bodyPr/>
        <a:lstStyle/>
        <a:p>
          <a:endParaRPr lang="en-US" sz="2000"/>
        </a:p>
      </dgm:t>
    </dgm:pt>
    <dgm:pt modelId="{2750053C-8384-425C-AD9E-E6DC6778346A}" type="sibTrans" cxnId="{A4F6F5E3-CB2A-48F7-8876-2C8AA514E3A5}">
      <dgm:prSet/>
      <dgm:spPr/>
      <dgm:t>
        <a:bodyPr/>
        <a:lstStyle/>
        <a:p>
          <a:endParaRPr lang="en-US" sz="2000"/>
        </a:p>
      </dgm:t>
    </dgm:pt>
    <dgm:pt modelId="{C3778DB5-E215-48CE-A9AC-CC40FA1BC579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Minimax Shortest Route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481CE35-F394-49E2-9A3B-DA7A2E345F98}" type="parTrans" cxnId="{AC5D9B05-68CB-4994-96C1-974E695180CA}">
      <dgm:prSet/>
      <dgm:spPr/>
      <dgm:t>
        <a:bodyPr/>
        <a:lstStyle/>
        <a:p>
          <a:endParaRPr lang="en-US" sz="2000"/>
        </a:p>
      </dgm:t>
    </dgm:pt>
    <dgm:pt modelId="{E55C311C-C82D-4F61-9FD1-4A2481C14D50}" type="sibTrans" cxnId="{AC5D9B05-68CB-4994-96C1-974E695180CA}">
      <dgm:prSet/>
      <dgm:spPr/>
      <dgm:t>
        <a:bodyPr/>
        <a:lstStyle/>
        <a:p>
          <a:endParaRPr lang="en-US" sz="2000"/>
        </a:p>
      </dgm:t>
    </dgm:pt>
    <dgm:pt modelId="{B260911A-E11F-451B-8011-D1C945C7FF5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Sales Allocation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EB91F7A-192F-4B3B-B6E5-633A3442D324}" type="parTrans" cxnId="{6FA99E4B-0A24-4488-B32B-5A57E5619820}">
      <dgm:prSet/>
      <dgm:spPr/>
      <dgm:t>
        <a:bodyPr/>
        <a:lstStyle/>
        <a:p>
          <a:endParaRPr lang="en-US" sz="2000"/>
        </a:p>
      </dgm:t>
    </dgm:pt>
    <dgm:pt modelId="{7A11F269-6087-4738-9E94-A8C21444D08C}" type="sibTrans" cxnId="{6FA99E4B-0A24-4488-B32B-5A57E5619820}">
      <dgm:prSet/>
      <dgm:spPr/>
      <dgm:t>
        <a:bodyPr/>
        <a:lstStyle/>
        <a:p>
          <a:endParaRPr lang="en-US" sz="2000"/>
        </a:p>
      </dgm:t>
    </dgm:pt>
    <dgm:pt modelId="{9CB7760A-93FA-40F5-B001-024DB5C07793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Wagner-</a:t>
          </a:r>
          <a:r>
            <a:rPr lang="en-US" sz="2000" dirty="0" err="1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Whitin</a:t>
          </a:r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Algorithm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5C7E31-E174-4609-9B0C-C91AD7A77A9E}" type="parTrans" cxnId="{36E7AEC5-8921-43F6-931B-293EE9A32958}">
      <dgm:prSet/>
      <dgm:spPr/>
      <dgm:t>
        <a:bodyPr/>
        <a:lstStyle/>
        <a:p>
          <a:endParaRPr lang="en-US" sz="2000"/>
        </a:p>
      </dgm:t>
    </dgm:pt>
    <dgm:pt modelId="{7DE55DE4-8E7E-4786-9321-8C5C5BB39DDC}" type="sibTrans" cxnId="{36E7AEC5-8921-43F6-931B-293EE9A32958}">
      <dgm:prSet/>
      <dgm:spPr/>
      <dgm:t>
        <a:bodyPr/>
        <a:lstStyle/>
        <a:p>
          <a:endParaRPr lang="en-US" sz="2000"/>
        </a:p>
      </dgm:t>
    </dgm:pt>
    <dgm:pt modelId="{28EDEB38-2625-4951-B267-423AA8D89BF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Dynamic Lot-Size Model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05256D7-F009-41F8-A9D1-B238A030B1B6}" type="parTrans" cxnId="{EC5FB374-6153-455B-924C-B6FC31EA6D06}">
      <dgm:prSet/>
      <dgm:spPr/>
      <dgm:t>
        <a:bodyPr/>
        <a:lstStyle/>
        <a:p>
          <a:endParaRPr lang="en-US" sz="2000"/>
        </a:p>
      </dgm:t>
    </dgm:pt>
    <dgm:pt modelId="{9D8F1F77-4A13-4EF4-954E-BE05EE89A2F8}" type="sibTrans" cxnId="{EC5FB374-6153-455B-924C-B6FC31EA6D06}">
      <dgm:prSet/>
      <dgm:spPr/>
      <dgm:t>
        <a:bodyPr/>
        <a:lstStyle/>
        <a:p>
          <a:endParaRPr lang="en-US" sz="2000"/>
        </a:p>
      </dgm:t>
    </dgm:pt>
    <dgm:pt modelId="{E563A006-ACBD-4BC6-AF38-B9501E5E7CA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Silver-Meal Heuristic</a:t>
          </a:r>
          <a:endParaRPr lang="en-US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5573A6C-8A3F-42D7-BBC8-7D75661F4A33}" type="parTrans" cxnId="{C8669635-6C08-4AA2-A8C4-9AB952991E0A}">
      <dgm:prSet/>
      <dgm:spPr/>
      <dgm:t>
        <a:bodyPr/>
        <a:lstStyle/>
        <a:p>
          <a:endParaRPr lang="en-US" sz="2000"/>
        </a:p>
      </dgm:t>
    </dgm:pt>
    <dgm:pt modelId="{0A7BE920-3C35-4C2D-8A32-C1212A61791D}" type="sibTrans" cxnId="{C8669635-6C08-4AA2-A8C4-9AB952991E0A}">
      <dgm:prSet/>
      <dgm:spPr/>
      <dgm:t>
        <a:bodyPr/>
        <a:lstStyle/>
        <a:p>
          <a:endParaRPr lang="en-US" sz="2000"/>
        </a:p>
      </dgm:t>
    </dgm:pt>
    <dgm:pt modelId="{4B4D73AC-0842-4A8F-A69A-10BF5C866486}" type="pres">
      <dgm:prSet presAssocID="{4499A550-6549-4033-934F-889D866E51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9F62FD-5F5B-4FAE-81C5-59578291712A}" type="pres">
      <dgm:prSet presAssocID="{5D91A973-C861-438C-A83C-0B8255A50972}" presName="hierRoot1" presStyleCnt="0">
        <dgm:presLayoutVars>
          <dgm:hierBranch val="init"/>
        </dgm:presLayoutVars>
      </dgm:prSet>
      <dgm:spPr/>
    </dgm:pt>
    <dgm:pt modelId="{1ECE736C-15C6-4FB4-8ECB-A4EF9B432BB4}" type="pres">
      <dgm:prSet presAssocID="{5D91A973-C861-438C-A83C-0B8255A50972}" presName="rootComposite1" presStyleCnt="0"/>
      <dgm:spPr/>
    </dgm:pt>
    <dgm:pt modelId="{E55D04D9-691A-43B0-BBF4-9B587D112773}" type="pres">
      <dgm:prSet presAssocID="{5D91A973-C861-438C-A83C-0B8255A50972}" presName="rootText1" presStyleLbl="node0" presStyleIdx="0" presStyleCnt="1" custScaleX="422121" custScaleY="87091" custLinFactY="-29376" custLinFactNeighborX="-793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0D68B-15C3-41DB-9EE9-70BB758CF93C}" type="pres">
      <dgm:prSet presAssocID="{5D91A973-C861-438C-A83C-0B8255A5097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2291E44-F571-4992-AFFC-8F22167B7D07}" type="pres">
      <dgm:prSet presAssocID="{5D91A973-C861-438C-A83C-0B8255A50972}" presName="hierChild2" presStyleCnt="0"/>
      <dgm:spPr/>
    </dgm:pt>
    <dgm:pt modelId="{97BE9959-A78A-4ACE-9B9B-B02CB77A4C19}" type="pres">
      <dgm:prSet presAssocID="{ABEE7823-9871-49C9-9308-65C9E0AFC1C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058275B-D8DB-4F77-8A58-4A8F642E5610}" type="pres">
      <dgm:prSet presAssocID="{A0DC3C72-1997-49EB-AE7B-CED06E693CA8}" presName="hierRoot2" presStyleCnt="0">
        <dgm:presLayoutVars>
          <dgm:hierBranch val="l"/>
        </dgm:presLayoutVars>
      </dgm:prSet>
      <dgm:spPr/>
    </dgm:pt>
    <dgm:pt modelId="{31C15EF9-CA0D-4272-BA0F-1A4C7E309CA0}" type="pres">
      <dgm:prSet presAssocID="{A0DC3C72-1997-49EB-AE7B-CED06E693CA8}" presName="rootComposite" presStyleCnt="0"/>
      <dgm:spPr/>
    </dgm:pt>
    <dgm:pt modelId="{C6165065-4335-492C-908C-12666B791B37}" type="pres">
      <dgm:prSet presAssocID="{A0DC3C72-1997-49EB-AE7B-CED06E693CA8}" presName="rootText" presStyleLbl="node2" presStyleIdx="0" presStyleCnt="4" custScaleX="157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B0A6E-0432-4059-9A6F-9C8C23A1B231}" type="pres">
      <dgm:prSet presAssocID="{A0DC3C72-1997-49EB-AE7B-CED06E693CA8}" presName="rootConnector" presStyleLbl="node2" presStyleIdx="0" presStyleCnt="4"/>
      <dgm:spPr/>
      <dgm:t>
        <a:bodyPr/>
        <a:lstStyle/>
        <a:p>
          <a:endParaRPr lang="en-US"/>
        </a:p>
      </dgm:t>
    </dgm:pt>
    <dgm:pt modelId="{D6B45081-EFE8-43F4-B2F9-CDECDF5FB752}" type="pres">
      <dgm:prSet presAssocID="{A0DC3C72-1997-49EB-AE7B-CED06E693CA8}" presName="hierChild4" presStyleCnt="0"/>
      <dgm:spPr/>
    </dgm:pt>
    <dgm:pt modelId="{DF78D7B6-220C-41E0-9C75-41146B4D369D}" type="pres">
      <dgm:prSet presAssocID="{11A428DE-4E5B-45A0-A27F-974815778724}" presName="Name50" presStyleLbl="parChTrans1D3" presStyleIdx="0" presStyleCnt="9"/>
      <dgm:spPr/>
      <dgm:t>
        <a:bodyPr/>
        <a:lstStyle/>
        <a:p>
          <a:endParaRPr lang="en-US"/>
        </a:p>
      </dgm:t>
    </dgm:pt>
    <dgm:pt modelId="{6501D2FD-161D-44BC-B31F-84FD96DD3621}" type="pres">
      <dgm:prSet presAssocID="{C4956825-CA79-4A9C-B589-F00B4755F9DB}" presName="hierRoot2" presStyleCnt="0">
        <dgm:presLayoutVars>
          <dgm:hierBranch val="init"/>
        </dgm:presLayoutVars>
      </dgm:prSet>
      <dgm:spPr/>
    </dgm:pt>
    <dgm:pt modelId="{139F8E05-A218-4E39-861A-6AFC89F985E4}" type="pres">
      <dgm:prSet presAssocID="{C4956825-CA79-4A9C-B589-F00B4755F9DB}" presName="rootComposite" presStyleCnt="0"/>
      <dgm:spPr/>
    </dgm:pt>
    <dgm:pt modelId="{2EB27EAB-5C98-4E4B-8AEA-D355C45A46A4}" type="pres">
      <dgm:prSet presAssocID="{C4956825-CA79-4A9C-B589-F00B4755F9DB}" presName="rootText" presStyleLbl="node3" presStyleIdx="0" presStyleCnt="9" custScaleX="157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1976D-16D1-4385-9FF4-D48C84CAD916}" type="pres">
      <dgm:prSet presAssocID="{C4956825-CA79-4A9C-B589-F00B4755F9DB}" presName="rootConnector" presStyleLbl="node3" presStyleIdx="0" presStyleCnt="9"/>
      <dgm:spPr/>
      <dgm:t>
        <a:bodyPr/>
        <a:lstStyle/>
        <a:p>
          <a:endParaRPr lang="en-US"/>
        </a:p>
      </dgm:t>
    </dgm:pt>
    <dgm:pt modelId="{795C4887-A230-462F-897C-6AFACC6297F3}" type="pres">
      <dgm:prSet presAssocID="{C4956825-CA79-4A9C-B589-F00B4755F9DB}" presName="hierChild4" presStyleCnt="0"/>
      <dgm:spPr/>
    </dgm:pt>
    <dgm:pt modelId="{BC0B3E2F-D19B-4E62-A586-42E1AC52A242}" type="pres">
      <dgm:prSet presAssocID="{C4956825-CA79-4A9C-B589-F00B4755F9DB}" presName="hierChild5" presStyleCnt="0"/>
      <dgm:spPr/>
    </dgm:pt>
    <dgm:pt modelId="{846AC231-B703-4048-9261-E8243A447D6C}" type="pres">
      <dgm:prSet presAssocID="{142FE1AB-9186-4703-846F-CFEDABED2612}" presName="Name50" presStyleLbl="parChTrans1D3" presStyleIdx="1" presStyleCnt="9"/>
      <dgm:spPr/>
      <dgm:t>
        <a:bodyPr/>
        <a:lstStyle/>
        <a:p>
          <a:endParaRPr lang="en-US"/>
        </a:p>
      </dgm:t>
    </dgm:pt>
    <dgm:pt modelId="{AC8317A7-6C81-4E38-8EDC-AD1D0BD81C33}" type="pres">
      <dgm:prSet presAssocID="{1D2F40A4-2037-44FC-B631-99623057C12E}" presName="hierRoot2" presStyleCnt="0">
        <dgm:presLayoutVars>
          <dgm:hierBranch val="init"/>
        </dgm:presLayoutVars>
      </dgm:prSet>
      <dgm:spPr/>
    </dgm:pt>
    <dgm:pt modelId="{F29E6BB8-72EE-4195-BC61-02DD79B32AAB}" type="pres">
      <dgm:prSet presAssocID="{1D2F40A4-2037-44FC-B631-99623057C12E}" presName="rootComposite" presStyleCnt="0"/>
      <dgm:spPr/>
    </dgm:pt>
    <dgm:pt modelId="{311F950C-7EF4-4551-B81D-A8FE57D8B51A}" type="pres">
      <dgm:prSet presAssocID="{1D2F40A4-2037-44FC-B631-99623057C12E}" presName="rootText" presStyleLbl="node3" presStyleIdx="1" presStyleCnt="9" custScaleX="157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BD1B4-A12C-4709-91DD-328F395B7217}" type="pres">
      <dgm:prSet presAssocID="{1D2F40A4-2037-44FC-B631-99623057C12E}" presName="rootConnector" presStyleLbl="node3" presStyleIdx="1" presStyleCnt="9"/>
      <dgm:spPr/>
      <dgm:t>
        <a:bodyPr/>
        <a:lstStyle/>
        <a:p>
          <a:endParaRPr lang="en-US"/>
        </a:p>
      </dgm:t>
    </dgm:pt>
    <dgm:pt modelId="{719794B6-6C3B-4AE4-A67A-2148ECD1313A}" type="pres">
      <dgm:prSet presAssocID="{1D2F40A4-2037-44FC-B631-99623057C12E}" presName="hierChild4" presStyleCnt="0"/>
      <dgm:spPr/>
    </dgm:pt>
    <dgm:pt modelId="{79C4FEB9-CF27-473D-90B1-249E3DD4CE22}" type="pres">
      <dgm:prSet presAssocID="{1D2F40A4-2037-44FC-B631-99623057C12E}" presName="hierChild5" presStyleCnt="0"/>
      <dgm:spPr/>
    </dgm:pt>
    <dgm:pt modelId="{503C9217-BE41-4803-BF77-9AC6D4C13A8D}" type="pres">
      <dgm:prSet presAssocID="{2DE067EB-E81A-4597-8D1E-2F9ECFAF7C54}" presName="Name50" presStyleLbl="parChTrans1D3" presStyleIdx="2" presStyleCnt="9"/>
      <dgm:spPr/>
      <dgm:t>
        <a:bodyPr/>
        <a:lstStyle/>
        <a:p>
          <a:endParaRPr lang="en-US"/>
        </a:p>
      </dgm:t>
    </dgm:pt>
    <dgm:pt modelId="{308375AD-D62E-4AFD-B4F1-096C97E4EF1F}" type="pres">
      <dgm:prSet presAssocID="{978D3E89-DC9C-4E70-AC02-ACFACEE4A8B5}" presName="hierRoot2" presStyleCnt="0">
        <dgm:presLayoutVars>
          <dgm:hierBranch val="init"/>
        </dgm:presLayoutVars>
      </dgm:prSet>
      <dgm:spPr/>
    </dgm:pt>
    <dgm:pt modelId="{5B7203B7-E3E3-452D-B0B8-AE8FA7A5249C}" type="pres">
      <dgm:prSet presAssocID="{978D3E89-DC9C-4E70-AC02-ACFACEE4A8B5}" presName="rootComposite" presStyleCnt="0"/>
      <dgm:spPr/>
    </dgm:pt>
    <dgm:pt modelId="{97E04A5D-B8C0-4F34-AABC-7E5C1AFE3891}" type="pres">
      <dgm:prSet presAssocID="{978D3E89-DC9C-4E70-AC02-ACFACEE4A8B5}" presName="rootText" presStyleLbl="node3" presStyleIdx="2" presStyleCnt="9" custScaleX="175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A5B9A3-B50D-4267-854B-3AF433A6E7A8}" type="pres">
      <dgm:prSet presAssocID="{978D3E89-DC9C-4E70-AC02-ACFACEE4A8B5}" presName="rootConnector" presStyleLbl="node3" presStyleIdx="2" presStyleCnt="9"/>
      <dgm:spPr/>
      <dgm:t>
        <a:bodyPr/>
        <a:lstStyle/>
        <a:p>
          <a:endParaRPr lang="en-US"/>
        </a:p>
      </dgm:t>
    </dgm:pt>
    <dgm:pt modelId="{D6D4EC10-330D-4A84-BA91-76E3FFC8DCF4}" type="pres">
      <dgm:prSet presAssocID="{978D3E89-DC9C-4E70-AC02-ACFACEE4A8B5}" presName="hierChild4" presStyleCnt="0"/>
      <dgm:spPr/>
    </dgm:pt>
    <dgm:pt modelId="{3353AEC2-7595-4944-879B-437A361AFBAC}" type="pres">
      <dgm:prSet presAssocID="{978D3E89-DC9C-4E70-AC02-ACFACEE4A8B5}" presName="hierChild5" presStyleCnt="0"/>
      <dgm:spPr/>
    </dgm:pt>
    <dgm:pt modelId="{4BC751A3-C87F-44BF-A439-6CAD59975FD7}" type="pres">
      <dgm:prSet presAssocID="{28313BC2-0EF5-4732-95AE-F77559B6F7BA}" presName="Name50" presStyleLbl="parChTrans1D3" presStyleIdx="3" presStyleCnt="9"/>
      <dgm:spPr/>
      <dgm:t>
        <a:bodyPr/>
        <a:lstStyle/>
        <a:p>
          <a:endParaRPr lang="en-US"/>
        </a:p>
      </dgm:t>
    </dgm:pt>
    <dgm:pt modelId="{C6DE8854-69CC-407E-B7A7-2D4227D1888F}" type="pres">
      <dgm:prSet presAssocID="{263D2A61-FD0A-45D3-95D6-421D2B23E41D}" presName="hierRoot2" presStyleCnt="0">
        <dgm:presLayoutVars>
          <dgm:hierBranch val="init"/>
        </dgm:presLayoutVars>
      </dgm:prSet>
      <dgm:spPr/>
    </dgm:pt>
    <dgm:pt modelId="{A3C372A1-0724-449B-B7BE-C8E630E8466F}" type="pres">
      <dgm:prSet presAssocID="{263D2A61-FD0A-45D3-95D6-421D2B23E41D}" presName="rootComposite" presStyleCnt="0"/>
      <dgm:spPr/>
    </dgm:pt>
    <dgm:pt modelId="{8ED9BDC2-7C97-403C-887D-4A7EE46B6308}" type="pres">
      <dgm:prSet presAssocID="{263D2A61-FD0A-45D3-95D6-421D2B23E41D}" presName="rootText" presStyleLbl="node3" presStyleIdx="3" presStyleCnt="9" custScaleX="157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2DD87-1D19-478D-96D0-46A433CC1125}" type="pres">
      <dgm:prSet presAssocID="{263D2A61-FD0A-45D3-95D6-421D2B23E41D}" presName="rootConnector" presStyleLbl="node3" presStyleIdx="3" presStyleCnt="9"/>
      <dgm:spPr/>
      <dgm:t>
        <a:bodyPr/>
        <a:lstStyle/>
        <a:p>
          <a:endParaRPr lang="en-US"/>
        </a:p>
      </dgm:t>
    </dgm:pt>
    <dgm:pt modelId="{097DE19A-09B6-4A02-A968-256C0E6D3526}" type="pres">
      <dgm:prSet presAssocID="{263D2A61-FD0A-45D3-95D6-421D2B23E41D}" presName="hierChild4" presStyleCnt="0"/>
      <dgm:spPr/>
    </dgm:pt>
    <dgm:pt modelId="{6ABBC077-7590-4E0D-A899-BDD414544C25}" type="pres">
      <dgm:prSet presAssocID="{263D2A61-FD0A-45D3-95D6-421D2B23E41D}" presName="hierChild5" presStyleCnt="0"/>
      <dgm:spPr/>
    </dgm:pt>
    <dgm:pt modelId="{4CC5D045-CAE8-4739-AFE1-6C8D7B24650C}" type="pres">
      <dgm:prSet presAssocID="{421BF916-14D2-462E-B408-0F16D281BB0F}" presName="Name50" presStyleLbl="parChTrans1D3" presStyleIdx="4" presStyleCnt="9"/>
      <dgm:spPr/>
      <dgm:t>
        <a:bodyPr/>
        <a:lstStyle/>
        <a:p>
          <a:endParaRPr lang="en-US"/>
        </a:p>
      </dgm:t>
    </dgm:pt>
    <dgm:pt modelId="{D6CFC231-87E6-4C77-AA66-E4151F82F0F3}" type="pres">
      <dgm:prSet presAssocID="{E5FA9496-2583-42BE-80D4-B16703C3A315}" presName="hierRoot2" presStyleCnt="0">
        <dgm:presLayoutVars>
          <dgm:hierBranch val="init"/>
        </dgm:presLayoutVars>
      </dgm:prSet>
      <dgm:spPr/>
    </dgm:pt>
    <dgm:pt modelId="{72D4E311-6DA7-437B-886E-59081500BC64}" type="pres">
      <dgm:prSet presAssocID="{E5FA9496-2583-42BE-80D4-B16703C3A315}" presName="rootComposite" presStyleCnt="0"/>
      <dgm:spPr/>
    </dgm:pt>
    <dgm:pt modelId="{3BDED2AB-76A4-4BBD-BCCD-54A7D2071041}" type="pres">
      <dgm:prSet presAssocID="{E5FA9496-2583-42BE-80D4-B16703C3A315}" presName="rootText" presStyleLbl="node3" presStyleIdx="4" presStyleCnt="9" custScaleX="195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27053-1BF9-42C1-AB06-0D31CE92B2BC}" type="pres">
      <dgm:prSet presAssocID="{E5FA9496-2583-42BE-80D4-B16703C3A315}" presName="rootConnector" presStyleLbl="node3" presStyleIdx="4" presStyleCnt="9"/>
      <dgm:spPr/>
      <dgm:t>
        <a:bodyPr/>
        <a:lstStyle/>
        <a:p>
          <a:endParaRPr lang="en-US"/>
        </a:p>
      </dgm:t>
    </dgm:pt>
    <dgm:pt modelId="{240ACECF-6CC2-446A-8883-A84A1447DA87}" type="pres">
      <dgm:prSet presAssocID="{E5FA9496-2583-42BE-80D4-B16703C3A315}" presName="hierChild4" presStyleCnt="0"/>
      <dgm:spPr/>
    </dgm:pt>
    <dgm:pt modelId="{12FD2197-BD7E-462D-887C-4AB74EF11069}" type="pres">
      <dgm:prSet presAssocID="{E5FA9496-2583-42BE-80D4-B16703C3A315}" presName="hierChild5" presStyleCnt="0"/>
      <dgm:spPr/>
    </dgm:pt>
    <dgm:pt modelId="{A9E206D2-331A-40BA-98B2-C4B3BD335CAA}" type="pres">
      <dgm:prSet presAssocID="{749BA1C5-60BD-4384-B300-1D542841CCF4}" presName="Name50" presStyleLbl="parChTrans1D3" presStyleIdx="5" presStyleCnt="9"/>
      <dgm:spPr/>
      <dgm:t>
        <a:bodyPr/>
        <a:lstStyle/>
        <a:p>
          <a:endParaRPr lang="en-US"/>
        </a:p>
      </dgm:t>
    </dgm:pt>
    <dgm:pt modelId="{9800615C-D808-4780-A2E8-13851DC0C1FF}" type="pres">
      <dgm:prSet presAssocID="{4F298871-30C6-49EC-958E-30775B9458EC}" presName="hierRoot2" presStyleCnt="0">
        <dgm:presLayoutVars>
          <dgm:hierBranch val="init"/>
        </dgm:presLayoutVars>
      </dgm:prSet>
      <dgm:spPr/>
    </dgm:pt>
    <dgm:pt modelId="{7D315747-1126-4DF6-A32C-F5B232B6CBEF}" type="pres">
      <dgm:prSet presAssocID="{4F298871-30C6-49EC-958E-30775B9458EC}" presName="rootComposite" presStyleCnt="0"/>
      <dgm:spPr/>
    </dgm:pt>
    <dgm:pt modelId="{39B8CDD7-502C-4509-8C7E-01F9F0D34E57}" type="pres">
      <dgm:prSet presAssocID="{4F298871-30C6-49EC-958E-30775B9458EC}" presName="rootText" presStyleLbl="node3" presStyleIdx="5" presStyleCnt="9" custScaleX="195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ABDB8D-F2A6-44CC-A08F-0CCB30D6B1B5}" type="pres">
      <dgm:prSet presAssocID="{4F298871-30C6-49EC-958E-30775B9458EC}" presName="rootConnector" presStyleLbl="node3" presStyleIdx="5" presStyleCnt="9"/>
      <dgm:spPr/>
      <dgm:t>
        <a:bodyPr/>
        <a:lstStyle/>
        <a:p>
          <a:endParaRPr lang="en-US"/>
        </a:p>
      </dgm:t>
    </dgm:pt>
    <dgm:pt modelId="{EEED96EF-D9DE-4EE4-AF91-97D854D5A054}" type="pres">
      <dgm:prSet presAssocID="{4F298871-30C6-49EC-958E-30775B9458EC}" presName="hierChild4" presStyleCnt="0"/>
      <dgm:spPr/>
    </dgm:pt>
    <dgm:pt modelId="{E86DC0ED-1784-4DFD-9F34-5E04E0425274}" type="pres">
      <dgm:prSet presAssocID="{4F298871-30C6-49EC-958E-30775B9458EC}" presName="hierChild5" presStyleCnt="0"/>
      <dgm:spPr/>
    </dgm:pt>
    <dgm:pt modelId="{189ED6BF-9FDB-45C2-9E33-9B51D45B273A}" type="pres">
      <dgm:prSet presAssocID="{A0DC3C72-1997-49EB-AE7B-CED06E693CA8}" presName="hierChild5" presStyleCnt="0"/>
      <dgm:spPr/>
    </dgm:pt>
    <dgm:pt modelId="{6B144CDC-97B1-41D0-B147-6A61ECF2F4E7}" type="pres">
      <dgm:prSet presAssocID="{7697BCD8-B8DA-4C36-9BFE-F7E35C3B280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3ADAB9E-6B80-40D7-8398-42DBC856E6AC}" type="pres">
      <dgm:prSet presAssocID="{A486244A-6909-4D20-A534-7671E60423BF}" presName="hierRoot2" presStyleCnt="0">
        <dgm:presLayoutVars>
          <dgm:hierBranch val="init"/>
        </dgm:presLayoutVars>
      </dgm:prSet>
      <dgm:spPr/>
    </dgm:pt>
    <dgm:pt modelId="{B0498FFD-E176-4F1A-AA76-DDD005FAC288}" type="pres">
      <dgm:prSet presAssocID="{A486244A-6909-4D20-A534-7671E60423BF}" presName="rootComposite" presStyleCnt="0"/>
      <dgm:spPr/>
    </dgm:pt>
    <dgm:pt modelId="{6E5C373D-69E1-41B6-8EC1-F9AEDA1F390D}" type="pres">
      <dgm:prSet presAssocID="{A486244A-6909-4D20-A534-7671E60423BF}" presName="rootText" presStyleLbl="node2" presStyleIdx="1" presStyleCnt="4" custScaleX="1679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70461C-53A7-4E21-AFA7-E2D0FCDC2B52}" type="pres">
      <dgm:prSet presAssocID="{A486244A-6909-4D20-A534-7671E60423BF}" presName="rootConnector" presStyleLbl="node2" presStyleIdx="1" presStyleCnt="4"/>
      <dgm:spPr/>
      <dgm:t>
        <a:bodyPr/>
        <a:lstStyle/>
        <a:p>
          <a:endParaRPr lang="en-US"/>
        </a:p>
      </dgm:t>
    </dgm:pt>
    <dgm:pt modelId="{C962ECE3-4084-4047-99E0-431BB9649443}" type="pres">
      <dgm:prSet presAssocID="{A486244A-6909-4D20-A534-7671E60423BF}" presName="hierChild4" presStyleCnt="0"/>
      <dgm:spPr/>
    </dgm:pt>
    <dgm:pt modelId="{3AAA94D3-E795-4D5F-91F0-A2EFA2262C21}" type="pres">
      <dgm:prSet presAssocID="{9481CE35-F394-49E2-9A3B-DA7A2E345F9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DE6EF239-DDC4-46B4-8709-AB18C7EE15CD}" type="pres">
      <dgm:prSet presAssocID="{C3778DB5-E215-48CE-A9AC-CC40FA1BC579}" presName="hierRoot2" presStyleCnt="0">
        <dgm:presLayoutVars>
          <dgm:hierBranch val="init"/>
        </dgm:presLayoutVars>
      </dgm:prSet>
      <dgm:spPr/>
    </dgm:pt>
    <dgm:pt modelId="{3032BF17-75C2-454A-B674-9C8B3624AE1C}" type="pres">
      <dgm:prSet presAssocID="{C3778DB5-E215-48CE-A9AC-CC40FA1BC579}" presName="rootComposite" presStyleCnt="0"/>
      <dgm:spPr/>
    </dgm:pt>
    <dgm:pt modelId="{6446D74D-98F1-43AD-B302-2D9E692E9E9D}" type="pres">
      <dgm:prSet presAssocID="{C3778DB5-E215-48CE-A9AC-CC40FA1BC579}" presName="rootText" presStyleLbl="node3" presStyleIdx="6" presStyleCnt="9" custScaleX="138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68415-9EE6-4D7A-8A46-CB50BE101D3C}" type="pres">
      <dgm:prSet presAssocID="{C3778DB5-E215-48CE-A9AC-CC40FA1BC579}" presName="rootConnector" presStyleLbl="node3" presStyleIdx="6" presStyleCnt="9"/>
      <dgm:spPr/>
      <dgm:t>
        <a:bodyPr/>
        <a:lstStyle/>
        <a:p>
          <a:endParaRPr lang="en-US"/>
        </a:p>
      </dgm:t>
    </dgm:pt>
    <dgm:pt modelId="{81D55D18-59A8-44EC-8346-27F33CEF007D}" type="pres">
      <dgm:prSet presAssocID="{C3778DB5-E215-48CE-A9AC-CC40FA1BC579}" presName="hierChild4" presStyleCnt="0"/>
      <dgm:spPr/>
    </dgm:pt>
    <dgm:pt modelId="{75CADC36-53C2-4474-9533-BA8D4FAC2FED}" type="pres">
      <dgm:prSet presAssocID="{C3778DB5-E215-48CE-A9AC-CC40FA1BC579}" presName="hierChild5" presStyleCnt="0"/>
      <dgm:spPr/>
    </dgm:pt>
    <dgm:pt modelId="{D4A4AC34-959C-49CB-BA79-763741C9A830}" type="pres">
      <dgm:prSet presAssocID="{9EB91F7A-192F-4B3B-B6E5-633A3442D324}" presName="Name37" presStyleLbl="parChTrans1D3" presStyleIdx="7" presStyleCnt="9"/>
      <dgm:spPr/>
      <dgm:t>
        <a:bodyPr/>
        <a:lstStyle/>
        <a:p>
          <a:endParaRPr lang="en-US"/>
        </a:p>
      </dgm:t>
    </dgm:pt>
    <dgm:pt modelId="{E1CA7681-319F-4D4F-B56E-8B00105C778E}" type="pres">
      <dgm:prSet presAssocID="{B260911A-E11F-451B-8011-D1C945C7FF55}" presName="hierRoot2" presStyleCnt="0">
        <dgm:presLayoutVars>
          <dgm:hierBranch val="init"/>
        </dgm:presLayoutVars>
      </dgm:prSet>
      <dgm:spPr/>
    </dgm:pt>
    <dgm:pt modelId="{F5B68AFA-88D4-43F4-A301-75F9EC2F44A6}" type="pres">
      <dgm:prSet presAssocID="{B260911A-E11F-451B-8011-D1C945C7FF55}" presName="rootComposite" presStyleCnt="0"/>
      <dgm:spPr/>
    </dgm:pt>
    <dgm:pt modelId="{4C7A8F96-B130-49DE-9DF4-466CAB83F08B}" type="pres">
      <dgm:prSet presAssocID="{B260911A-E11F-451B-8011-D1C945C7FF55}" presName="rootText" presStyleLbl="node3" presStyleIdx="7" presStyleCnt="9" custScaleX="138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9DB0D8-FAAF-40AE-A1CE-9D88E3FDE045}" type="pres">
      <dgm:prSet presAssocID="{B260911A-E11F-451B-8011-D1C945C7FF55}" presName="rootConnector" presStyleLbl="node3" presStyleIdx="7" presStyleCnt="9"/>
      <dgm:spPr/>
      <dgm:t>
        <a:bodyPr/>
        <a:lstStyle/>
        <a:p>
          <a:endParaRPr lang="en-US"/>
        </a:p>
      </dgm:t>
    </dgm:pt>
    <dgm:pt modelId="{3F8CDB74-AF2B-4FB1-8CFD-24165E71EFF2}" type="pres">
      <dgm:prSet presAssocID="{B260911A-E11F-451B-8011-D1C945C7FF55}" presName="hierChild4" presStyleCnt="0"/>
      <dgm:spPr/>
    </dgm:pt>
    <dgm:pt modelId="{8D256139-0E34-4951-A24A-669570F21EA4}" type="pres">
      <dgm:prSet presAssocID="{B260911A-E11F-451B-8011-D1C945C7FF55}" presName="hierChild5" presStyleCnt="0"/>
      <dgm:spPr/>
    </dgm:pt>
    <dgm:pt modelId="{FC3900FB-70E6-405E-8831-BC74D87F1AEB}" type="pres">
      <dgm:prSet presAssocID="{A486244A-6909-4D20-A534-7671E60423BF}" presName="hierChild5" presStyleCnt="0"/>
      <dgm:spPr/>
    </dgm:pt>
    <dgm:pt modelId="{CC34E808-1FD1-4045-8925-BBB0DEB5D329}" type="pres">
      <dgm:prSet presAssocID="{625C7E31-E174-4609-9B0C-C91AD7A77A9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6694D44-AB47-431C-97D1-046F73FAB766}" type="pres">
      <dgm:prSet presAssocID="{9CB7760A-93FA-40F5-B001-024DB5C07793}" presName="hierRoot2" presStyleCnt="0">
        <dgm:presLayoutVars>
          <dgm:hierBranch/>
        </dgm:presLayoutVars>
      </dgm:prSet>
      <dgm:spPr/>
    </dgm:pt>
    <dgm:pt modelId="{F6A95063-5E7B-444D-B21D-E05A72F3C2DA}" type="pres">
      <dgm:prSet presAssocID="{9CB7760A-93FA-40F5-B001-024DB5C07793}" presName="rootComposite" presStyleCnt="0"/>
      <dgm:spPr/>
    </dgm:pt>
    <dgm:pt modelId="{33866F56-0F83-456D-A923-7F5D91150B37}" type="pres">
      <dgm:prSet presAssocID="{9CB7760A-93FA-40F5-B001-024DB5C07793}" presName="rootText" presStyleLbl="node2" presStyleIdx="2" presStyleCnt="4" custScaleX="149033" custLinFactNeighborX="8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AE16E-4667-48AB-9242-127BCC51698A}" type="pres">
      <dgm:prSet presAssocID="{9CB7760A-93FA-40F5-B001-024DB5C07793}" presName="rootConnector" presStyleLbl="node2" presStyleIdx="2" presStyleCnt="4"/>
      <dgm:spPr/>
      <dgm:t>
        <a:bodyPr/>
        <a:lstStyle/>
        <a:p>
          <a:endParaRPr lang="en-US"/>
        </a:p>
      </dgm:t>
    </dgm:pt>
    <dgm:pt modelId="{57F6CF87-22F6-4A99-B5FC-EC679AF16C99}" type="pres">
      <dgm:prSet presAssocID="{9CB7760A-93FA-40F5-B001-024DB5C07793}" presName="hierChild4" presStyleCnt="0"/>
      <dgm:spPr/>
    </dgm:pt>
    <dgm:pt modelId="{9DDD4B0B-3DA2-4DE5-B23A-2E919E2B6A06}" type="pres">
      <dgm:prSet presAssocID="{305256D7-F009-41F8-A9D1-B238A030B1B6}" presName="Name35" presStyleLbl="parChTrans1D3" presStyleIdx="8" presStyleCnt="9"/>
      <dgm:spPr/>
      <dgm:t>
        <a:bodyPr/>
        <a:lstStyle/>
        <a:p>
          <a:endParaRPr lang="en-US"/>
        </a:p>
      </dgm:t>
    </dgm:pt>
    <dgm:pt modelId="{9C65098D-0A7F-4803-88D8-1D068099611D}" type="pres">
      <dgm:prSet presAssocID="{28EDEB38-2625-4951-B267-423AA8D89BF2}" presName="hierRoot2" presStyleCnt="0">
        <dgm:presLayoutVars>
          <dgm:hierBranch/>
        </dgm:presLayoutVars>
      </dgm:prSet>
      <dgm:spPr/>
    </dgm:pt>
    <dgm:pt modelId="{EA77DE72-CDFA-440B-8468-D54E28536C54}" type="pres">
      <dgm:prSet presAssocID="{28EDEB38-2625-4951-B267-423AA8D89BF2}" presName="rootComposite" presStyleCnt="0"/>
      <dgm:spPr/>
    </dgm:pt>
    <dgm:pt modelId="{50F7B43A-5277-4215-847A-6B969298B5F0}" type="pres">
      <dgm:prSet presAssocID="{28EDEB38-2625-4951-B267-423AA8D89BF2}" presName="rootText" presStyleLbl="node3" presStyleIdx="8" presStyleCnt="9" custScaleX="149033" custLinFactNeighborX="7718" custLinFactNeighborY="37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5A380-2778-4FAA-92AB-2AFDF96DD8AE}" type="pres">
      <dgm:prSet presAssocID="{28EDEB38-2625-4951-B267-423AA8D89BF2}" presName="rootConnector" presStyleLbl="node3" presStyleIdx="8" presStyleCnt="9"/>
      <dgm:spPr/>
      <dgm:t>
        <a:bodyPr/>
        <a:lstStyle/>
        <a:p>
          <a:endParaRPr lang="en-US"/>
        </a:p>
      </dgm:t>
    </dgm:pt>
    <dgm:pt modelId="{C1C754CE-BF25-4562-9F9B-5527D0E89DB8}" type="pres">
      <dgm:prSet presAssocID="{28EDEB38-2625-4951-B267-423AA8D89BF2}" presName="hierChild4" presStyleCnt="0"/>
      <dgm:spPr/>
    </dgm:pt>
    <dgm:pt modelId="{ADE1FD4F-A93C-4724-B1B9-D52EF02555F7}" type="pres">
      <dgm:prSet presAssocID="{28EDEB38-2625-4951-B267-423AA8D89BF2}" presName="hierChild5" presStyleCnt="0"/>
      <dgm:spPr/>
    </dgm:pt>
    <dgm:pt modelId="{619371AD-6E65-4242-9134-5E03FD255D79}" type="pres">
      <dgm:prSet presAssocID="{9CB7760A-93FA-40F5-B001-024DB5C07793}" presName="hierChild5" presStyleCnt="0"/>
      <dgm:spPr/>
    </dgm:pt>
    <dgm:pt modelId="{0B19799C-5FD2-4ADB-A5F6-6235EE2AD391}" type="pres">
      <dgm:prSet presAssocID="{65573A6C-8A3F-42D7-BBC8-7D75661F4A3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C5E1970-862D-46C5-B56F-BD81E05E74F3}" type="pres">
      <dgm:prSet presAssocID="{E563A006-ACBD-4BC6-AF38-B9501E5E7CA8}" presName="hierRoot2" presStyleCnt="0">
        <dgm:presLayoutVars>
          <dgm:hierBranch val="init"/>
        </dgm:presLayoutVars>
      </dgm:prSet>
      <dgm:spPr/>
    </dgm:pt>
    <dgm:pt modelId="{BE71624B-DA9F-4B74-A206-A4225C89E64B}" type="pres">
      <dgm:prSet presAssocID="{E563A006-ACBD-4BC6-AF38-B9501E5E7CA8}" presName="rootComposite" presStyleCnt="0"/>
      <dgm:spPr/>
    </dgm:pt>
    <dgm:pt modelId="{5AAC2DDB-BD04-4C42-8893-F5714FAB3DF3}" type="pres">
      <dgm:prSet presAssocID="{E563A006-ACBD-4BC6-AF38-B9501E5E7CA8}" presName="rootText" presStyleLbl="node2" presStyleIdx="3" presStyleCnt="4" custScaleX="116290" custLinFactX="2815" custLinFactNeighborX="100000" custLinFactNeighborY="29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CB929-F3D6-4F96-A430-309C4713CB1E}" type="pres">
      <dgm:prSet presAssocID="{E563A006-ACBD-4BC6-AF38-B9501E5E7CA8}" presName="rootConnector" presStyleLbl="node2" presStyleIdx="3" presStyleCnt="4"/>
      <dgm:spPr/>
      <dgm:t>
        <a:bodyPr/>
        <a:lstStyle/>
        <a:p>
          <a:endParaRPr lang="en-US"/>
        </a:p>
      </dgm:t>
    </dgm:pt>
    <dgm:pt modelId="{D0CF7B5A-39E1-4510-A899-42FC9EDB08AD}" type="pres">
      <dgm:prSet presAssocID="{E563A006-ACBD-4BC6-AF38-B9501E5E7CA8}" presName="hierChild4" presStyleCnt="0"/>
      <dgm:spPr/>
    </dgm:pt>
    <dgm:pt modelId="{05FE87B1-C407-4337-98BE-F75E19FAEBB6}" type="pres">
      <dgm:prSet presAssocID="{E563A006-ACBD-4BC6-AF38-B9501E5E7CA8}" presName="hierChild5" presStyleCnt="0"/>
      <dgm:spPr/>
    </dgm:pt>
    <dgm:pt modelId="{1F8DF9B4-0165-43B1-93C5-7E715E43A694}" type="pres">
      <dgm:prSet presAssocID="{5D91A973-C861-438C-A83C-0B8255A50972}" presName="hierChild3" presStyleCnt="0"/>
      <dgm:spPr/>
    </dgm:pt>
  </dgm:ptLst>
  <dgm:cxnLst>
    <dgm:cxn modelId="{B633D676-8084-4273-A93B-12B3E77E5BFB}" type="presOf" srcId="{263D2A61-FD0A-45D3-95D6-421D2B23E41D}" destId="{8ED9BDC2-7C97-403C-887D-4A7EE46B6308}" srcOrd="0" destOrd="0" presId="urn:microsoft.com/office/officeart/2005/8/layout/orgChart1"/>
    <dgm:cxn modelId="{2892044C-98B8-4E38-84A5-4502F150A66F}" type="presOf" srcId="{11A428DE-4E5B-45A0-A27F-974815778724}" destId="{DF78D7B6-220C-41E0-9C75-41146B4D369D}" srcOrd="0" destOrd="0" presId="urn:microsoft.com/office/officeart/2005/8/layout/orgChart1"/>
    <dgm:cxn modelId="{A587799B-B01E-4F30-B595-873197551314}" type="presOf" srcId="{9CB7760A-93FA-40F5-B001-024DB5C07793}" destId="{33866F56-0F83-456D-A923-7F5D91150B37}" srcOrd="0" destOrd="0" presId="urn:microsoft.com/office/officeart/2005/8/layout/orgChart1"/>
    <dgm:cxn modelId="{2F43EF44-2961-4F89-B141-254B113B2FD4}" type="presOf" srcId="{1D2F40A4-2037-44FC-B631-99623057C12E}" destId="{311F950C-7EF4-4551-B81D-A8FE57D8B51A}" srcOrd="0" destOrd="0" presId="urn:microsoft.com/office/officeart/2005/8/layout/orgChart1"/>
    <dgm:cxn modelId="{C8669635-6C08-4AA2-A8C4-9AB952991E0A}" srcId="{5D91A973-C861-438C-A83C-0B8255A50972}" destId="{E563A006-ACBD-4BC6-AF38-B9501E5E7CA8}" srcOrd="3" destOrd="0" parTransId="{65573A6C-8A3F-42D7-BBC8-7D75661F4A33}" sibTransId="{0A7BE920-3C35-4C2D-8A32-C1212A61791D}"/>
    <dgm:cxn modelId="{EE2C88B6-5BA1-49DB-A521-6C42B09BD2AE}" type="presOf" srcId="{B260911A-E11F-451B-8011-D1C945C7FF55}" destId="{4C7A8F96-B130-49DE-9DF4-466CAB83F08B}" srcOrd="0" destOrd="0" presId="urn:microsoft.com/office/officeart/2005/8/layout/orgChart1"/>
    <dgm:cxn modelId="{D57985F2-0B51-4535-A328-42B8D600B4C9}" type="presOf" srcId="{305256D7-F009-41F8-A9D1-B238A030B1B6}" destId="{9DDD4B0B-3DA2-4DE5-B23A-2E919E2B6A06}" srcOrd="0" destOrd="0" presId="urn:microsoft.com/office/officeart/2005/8/layout/orgChart1"/>
    <dgm:cxn modelId="{30763D7E-9FD6-46DB-97CC-7064DA45FAD0}" type="presOf" srcId="{A0DC3C72-1997-49EB-AE7B-CED06E693CA8}" destId="{C6165065-4335-492C-908C-12666B791B37}" srcOrd="0" destOrd="0" presId="urn:microsoft.com/office/officeart/2005/8/layout/orgChart1"/>
    <dgm:cxn modelId="{25D82D0B-A45E-4AC2-8E29-D67BCAAF0797}" type="presOf" srcId="{A0DC3C72-1997-49EB-AE7B-CED06E693CA8}" destId="{EBFB0A6E-0432-4059-9A6F-9C8C23A1B231}" srcOrd="1" destOrd="0" presId="urn:microsoft.com/office/officeart/2005/8/layout/orgChart1"/>
    <dgm:cxn modelId="{234442E1-F5A4-4CEA-AEE5-92B377541E52}" type="presOf" srcId="{28EDEB38-2625-4951-B267-423AA8D89BF2}" destId="{50F7B43A-5277-4215-847A-6B969298B5F0}" srcOrd="0" destOrd="0" presId="urn:microsoft.com/office/officeart/2005/8/layout/orgChart1"/>
    <dgm:cxn modelId="{A18C5A91-097A-48BE-A25F-1C1FE2BE5BB5}" type="presOf" srcId="{421BF916-14D2-462E-B408-0F16D281BB0F}" destId="{4CC5D045-CAE8-4739-AFE1-6C8D7B24650C}" srcOrd="0" destOrd="0" presId="urn:microsoft.com/office/officeart/2005/8/layout/orgChart1"/>
    <dgm:cxn modelId="{A293AA6F-F420-48CB-9CC0-0973D2AFFE4E}" type="presOf" srcId="{978D3E89-DC9C-4E70-AC02-ACFACEE4A8B5}" destId="{60A5B9A3-B50D-4267-854B-3AF433A6E7A8}" srcOrd="1" destOrd="0" presId="urn:microsoft.com/office/officeart/2005/8/layout/orgChart1"/>
    <dgm:cxn modelId="{B4910418-3245-457E-B486-2F5CCA1A3943}" type="presOf" srcId="{65573A6C-8A3F-42D7-BBC8-7D75661F4A33}" destId="{0B19799C-5FD2-4ADB-A5F6-6235EE2AD391}" srcOrd="0" destOrd="0" presId="urn:microsoft.com/office/officeart/2005/8/layout/orgChart1"/>
    <dgm:cxn modelId="{8B1E98EF-6CD0-44CC-A5BC-6A7B4116FC19}" type="presOf" srcId="{E5FA9496-2583-42BE-80D4-B16703C3A315}" destId="{3BDED2AB-76A4-4BBD-BCCD-54A7D2071041}" srcOrd="0" destOrd="0" presId="urn:microsoft.com/office/officeart/2005/8/layout/orgChart1"/>
    <dgm:cxn modelId="{C5992664-A382-406E-8B6F-1C0B87164C34}" type="presOf" srcId="{B260911A-E11F-451B-8011-D1C945C7FF55}" destId="{E19DB0D8-FAAF-40AE-A1CE-9D88E3FDE045}" srcOrd="1" destOrd="0" presId="urn:microsoft.com/office/officeart/2005/8/layout/orgChart1"/>
    <dgm:cxn modelId="{58D0792D-895A-4528-9BF9-A3E708610895}" type="presOf" srcId="{1D2F40A4-2037-44FC-B631-99623057C12E}" destId="{033BD1B4-A12C-4709-91DD-328F395B7217}" srcOrd="1" destOrd="0" presId="urn:microsoft.com/office/officeart/2005/8/layout/orgChart1"/>
    <dgm:cxn modelId="{44895A7F-CD96-4891-955B-A7CF1D9A5614}" type="presOf" srcId="{9CB7760A-93FA-40F5-B001-024DB5C07793}" destId="{26FAE16E-4667-48AB-9242-127BCC51698A}" srcOrd="1" destOrd="0" presId="urn:microsoft.com/office/officeart/2005/8/layout/orgChart1"/>
    <dgm:cxn modelId="{F3E4D9A1-1514-4822-A08C-D4D4067CB922}" type="presOf" srcId="{9481CE35-F394-49E2-9A3B-DA7A2E345F98}" destId="{3AAA94D3-E795-4D5F-91F0-A2EFA2262C21}" srcOrd="0" destOrd="0" presId="urn:microsoft.com/office/officeart/2005/8/layout/orgChart1"/>
    <dgm:cxn modelId="{6B18394E-E84C-4D6B-B40E-2950DB28D9D7}" type="presOf" srcId="{749BA1C5-60BD-4384-B300-1D542841CCF4}" destId="{A9E206D2-331A-40BA-98B2-C4B3BD335CAA}" srcOrd="0" destOrd="0" presId="urn:microsoft.com/office/officeart/2005/8/layout/orgChart1"/>
    <dgm:cxn modelId="{9C20AF4F-72DC-412D-A86A-B2DD08826421}" type="presOf" srcId="{9EB91F7A-192F-4B3B-B6E5-633A3442D324}" destId="{D4A4AC34-959C-49CB-BA79-763741C9A830}" srcOrd="0" destOrd="0" presId="urn:microsoft.com/office/officeart/2005/8/layout/orgChart1"/>
    <dgm:cxn modelId="{C733DB72-D1CE-4E44-BAD3-D0E30B8044F1}" srcId="{4499A550-6549-4033-934F-889D866E516E}" destId="{5D91A973-C861-438C-A83C-0B8255A50972}" srcOrd="0" destOrd="0" parTransId="{0BADE483-8447-4406-B12A-F3EC860C64D9}" sibTransId="{7B1A2DE3-99DF-4C1A-99FE-BCCD570D96E9}"/>
    <dgm:cxn modelId="{AC5D9B05-68CB-4994-96C1-974E695180CA}" srcId="{A486244A-6909-4D20-A534-7671E60423BF}" destId="{C3778DB5-E215-48CE-A9AC-CC40FA1BC579}" srcOrd="0" destOrd="0" parTransId="{9481CE35-F394-49E2-9A3B-DA7A2E345F98}" sibTransId="{E55C311C-C82D-4F61-9FD1-4A2481C14D50}"/>
    <dgm:cxn modelId="{3C781DD5-D8F8-4240-85EA-D05D0315C21A}" type="presOf" srcId="{28313BC2-0EF5-4732-95AE-F77559B6F7BA}" destId="{4BC751A3-C87F-44BF-A439-6CAD59975FD7}" srcOrd="0" destOrd="0" presId="urn:microsoft.com/office/officeart/2005/8/layout/orgChart1"/>
    <dgm:cxn modelId="{5EDF7E5F-E27C-46A5-B99B-44872068FAE1}" type="presOf" srcId="{C3778DB5-E215-48CE-A9AC-CC40FA1BC579}" destId="{27A68415-9EE6-4D7A-8A46-CB50BE101D3C}" srcOrd="1" destOrd="0" presId="urn:microsoft.com/office/officeart/2005/8/layout/orgChart1"/>
    <dgm:cxn modelId="{F16AAFFB-E743-43FA-BDDB-A0C3480ABA5B}" srcId="{A0DC3C72-1997-49EB-AE7B-CED06E693CA8}" destId="{978D3E89-DC9C-4E70-AC02-ACFACEE4A8B5}" srcOrd="2" destOrd="0" parTransId="{2DE067EB-E81A-4597-8D1E-2F9ECFAF7C54}" sibTransId="{471A4EDE-1E2C-49D2-93B1-60C8991D8077}"/>
    <dgm:cxn modelId="{870CA4D6-BC3B-4298-99C3-CFBD8448D9DF}" type="presOf" srcId="{142FE1AB-9186-4703-846F-CFEDABED2612}" destId="{846AC231-B703-4048-9261-E8243A447D6C}" srcOrd="0" destOrd="0" presId="urn:microsoft.com/office/officeart/2005/8/layout/orgChart1"/>
    <dgm:cxn modelId="{92A894BC-B4BC-4409-9A25-EB87F4B36666}" type="presOf" srcId="{ABEE7823-9871-49C9-9308-65C9E0AFC1C6}" destId="{97BE9959-A78A-4ACE-9B9B-B02CB77A4C19}" srcOrd="0" destOrd="0" presId="urn:microsoft.com/office/officeart/2005/8/layout/orgChart1"/>
    <dgm:cxn modelId="{250639EC-3DA5-43CC-AE99-96101CBF789D}" type="presOf" srcId="{5D91A973-C861-438C-A83C-0B8255A50972}" destId="{DFA0D68B-15C3-41DB-9EE9-70BB758CF93C}" srcOrd="1" destOrd="0" presId="urn:microsoft.com/office/officeart/2005/8/layout/orgChart1"/>
    <dgm:cxn modelId="{FBFEB18B-89D9-4199-B77A-245235E2185C}" srcId="{A0DC3C72-1997-49EB-AE7B-CED06E693CA8}" destId="{263D2A61-FD0A-45D3-95D6-421D2B23E41D}" srcOrd="3" destOrd="0" parTransId="{28313BC2-0EF5-4732-95AE-F77559B6F7BA}" sibTransId="{6407107E-B40D-4EBE-B034-DF9FA5CD063E}"/>
    <dgm:cxn modelId="{231FAEE6-53AE-4249-9F45-08BF7B946CCB}" srcId="{A0DC3C72-1997-49EB-AE7B-CED06E693CA8}" destId="{E5FA9496-2583-42BE-80D4-B16703C3A315}" srcOrd="4" destOrd="0" parTransId="{421BF916-14D2-462E-B408-0F16D281BB0F}" sibTransId="{68EEAF30-815E-4181-B093-3D8E630707E6}"/>
    <dgm:cxn modelId="{EA3EA66E-FF51-4533-A2E4-7D8094CB8D03}" srcId="{A0DC3C72-1997-49EB-AE7B-CED06E693CA8}" destId="{1D2F40A4-2037-44FC-B631-99623057C12E}" srcOrd="1" destOrd="0" parTransId="{142FE1AB-9186-4703-846F-CFEDABED2612}" sibTransId="{C28CA8AB-BF9B-493B-888D-D2C3C7114C75}"/>
    <dgm:cxn modelId="{F5213B3C-E3BC-4EF9-9AC7-87BEBBBF18B2}" type="presOf" srcId="{E5FA9496-2583-42BE-80D4-B16703C3A315}" destId="{80F27053-1BF9-42C1-AB06-0D31CE92B2BC}" srcOrd="1" destOrd="0" presId="urn:microsoft.com/office/officeart/2005/8/layout/orgChart1"/>
    <dgm:cxn modelId="{54C5FE1D-2DA2-4FB4-B4B5-D5FAEB917BEA}" type="presOf" srcId="{4F298871-30C6-49EC-958E-30775B9458EC}" destId="{39B8CDD7-502C-4509-8C7E-01F9F0D34E57}" srcOrd="0" destOrd="0" presId="urn:microsoft.com/office/officeart/2005/8/layout/orgChart1"/>
    <dgm:cxn modelId="{7D744773-5D83-42C7-83E8-9BA0FA050C06}" type="presOf" srcId="{4499A550-6549-4033-934F-889D866E516E}" destId="{4B4D73AC-0842-4A8F-A69A-10BF5C866486}" srcOrd="0" destOrd="0" presId="urn:microsoft.com/office/officeart/2005/8/layout/orgChart1"/>
    <dgm:cxn modelId="{A4F6F5E3-CB2A-48F7-8876-2C8AA514E3A5}" srcId="{5D91A973-C861-438C-A83C-0B8255A50972}" destId="{A486244A-6909-4D20-A534-7671E60423BF}" srcOrd="1" destOrd="0" parTransId="{7697BCD8-B8DA-4C36-9BFE-F7E35C3B2800}" sibTransId="{2750053C-8384-425C-AD9E-E6DC6778346A}"/>
    <dgm:cxn modelId="{9DF8957B-3B79-4999-9331-E256795BA5C6}" type="presOf" srcId="{4F298871-30C6-49EC-958E-30775B9458EC}" destId="{3BABDB8D-F2A6-44CC-A08F-0CCB30D6B1B5}" srcOrd="1" destOrd="0" presId="urn:microsoft.com/office/officeart/2005/8/layout/orgChart1"/>
    <dgm:cxn modelId="{BD08B878-51E2-4C2F-82C6-5E594ED9C4E8}" type="presOf" srcId="{E563A006-ACBD-4BC6-AF38-B9501E5E7CA8}" destId="{5AAC2DDB-BD04-4C42-8893-F5714FAB3DF3}" srcOrd="0" destOrd="0" presId="urn:microsoft.com/office/officeart/2005/8/layout/orgChart1"/>
    <dgm:cxn modelId="{D7A4E441-F3E5-438D-9763-64F2FBE403F2}" type="presOf" srcId="{C4956825-CA79-4A9C-B589-F00B4755F9DB}" destId="{2EB27EAB-5C98-4E4B-8AEA-D355C45A46A4}" srcOrd="0" destOrd="0" presId="urn:microsoft.com/office/officeart/2005/8/layout/orgChart1"/>
    <dgm:cxn modelId="{6761A866-1C5D-4F93-8A91-277DDAF17732}" srcId="{5D91A973-C861-438C-A83C-0B8255A50972}" destId="{A0DC3C72-1997-49EB-AE7B-CED06E693CA8}" srcOrd="0" destOrd="0" parTransId="{ABEE7823-9871-49C9-9308-65C9E0AFC1C6}" sibTransId="{C9FD5461-C769-4BD9-9E35-4AE6737B82B1}"/>
    <dgm:cxn modelId="{93CCB2AC-A36D-4722-8C57-0E62765865F2}" srcId="{A0DC3C72-1997-49EB-AE7B-CED06E693CA8}" destId="{C4956825-CA79-4A9C-B589-F00B4755F9DB}" srcOrd="0" destOrd="0" parTransId="{11A428DE-4E5B-45A0-A27F-974815778724}" sibTransId="{D74AF1EE-0E65-4296-943A-583CF459F2E5}"/>
    <dgm:cxn modelId="{FF604CB8-8BA5-424E-AE26-A9BCAA88F579}" type="presOf" srcId="{A486244A-6909-4D20-A534-7671E60423BF}" destId="{6E5C373D-69E1-41B6-8EC1-F9AEDA1F390D}" srcOrd="0" destOrd="0" presId="urn:microsoft.com/office/officeart/2005/8/layout/orgChart1"/>
    <dgm:cxn modelId="{1E8E93DD-E61E-47C0-9D97-0F35039D0F3B}" type="presOf" srcId="{5D91A973-C861-438C-A83C-0B8255A50972}" destId="{E55D04D9-691A-43B0-BBF4-9B587D112773}" srcOrd="0" destOrd="0" presId="urn:microsoft.com/office/officeart/2005/8/layout/orgChart1"/>
    <dgm:cxn modelId="{0ECC0E4D-D5C4-4F14-9268-3AAA9B7D5C5E}" type="presOf" srcId="{A486244A-6909-4D20-A534-7671E60423BF}" destId="{C270461C-53A7-4E21-AFA7-E2D0FCDC2B52}" srcOrd="1" destOrd="0" presId="urn:microsoft.com/office/officeart/2005/8/layout/orgChart1"/>
    <dgm:cxn modelId="{FCF40EA3-CA0C-4AE2-8C19-63992CA2D36C}" type="presOf" srcId="{7697BCD8-B8DA-4C36-9BFE-F7E35C3B2800}" destId="{6B144CDC-97B1-41D0-B147-6A61ECF2F4E7}" srcOrd="0" destOrd="0" presId="urn:microsoft.com/office/officeart/2005/8/layout/orgChart1"/>
    <dgm:cxn modelId="{7D4CC9BD-E985-44E0-882C-40AE25F30EAA}" type="presOf" srcId="{263D2A61-FD0A-45D3-95D6-421D2B23E41D}" destId="{9222DD87-1D19-478D-96D0-46A433CC1125}" srcOrd="1" destOrd="0" presId="urn:microsoft.com/office/officeart/2005/8/layout/orgChart1"/>
    <dgm:cxn modelId="{3579B5EB-13EE-4281-A727-4AE1FFAC3100}" srcId="{A0DC3C72-1997-49EB-AE7B-CED06E693CA8}" destId="{4F298871-30C6-49EC-958E-30775B9458EC}" srcOrd="5" destOrd="0" parTransId="{749BA1C5-60BD-4384-B300-1D542841CCF4}" sibTransId="{0D1A8ABD-5474-4525-A0A8-18835C36B37E}"/>
    <dgm:cxn modelId="{0F62EB29-C13A-488D-9F4A-E7C7DFA23C29}" type="presOf" srcId="{C4956825-CA79-4A9C-B589-F00B4755F9DB}" destId="{53B1976D-16D1-4385-9FF4-D48C84CAD916}" srcOrd="1" destOrd="0" presId="urn:microsoft.com/office/officeart/2005/8/layout/orgChart1"/>
    <dgm:cxn modelId="{92E5AAFF-B603-4633-8F0D-D72F6BD220D0}" type="presOf" srcId="{625C7E31-E174-4609-9B0C-C91AD7A77A9E}" destId="{CC34E808-1FD1-4045-8925-BBB0DEB5D329}" srcOrd="0" destOrd="0" presId="urn:microsoft.com/office/officeart/2005/8/layout/orgChart1"/>
    <dgm:cxn modelId="{4837302B-0379-4BF8-997D-6F122ACD8A5E}" type="presOf" srcId="{E563A006-ACBD-4BC6-AF38-B9501E5E7CA8}" destId="{D81CB929-F3D6-4F96-A430-309C4713CB1E}" srcOrd="1" destOrd="0" presId="urn:microsoft.com/office/officeart/2005/8/layout/orgChart1"/>
    <dgm:cxn modelId="{6E051C78-C20C-472C-9496-0ED5CEE089D4}" type="presOf" srcId="{978D3E89-DC9C-4E70-AC02-ACFACEE4A8B5}" destId="{97E04A5D-B8C0-4F34-AABC-7E5C1AFE3891}" srcOrd="0" destOrd="0" presId="urn:microsoft.com/office/officeart/2005/8/layout/orgChart1"/>
    <dgm:cxn modelId="{7BD08761-A165-42D2-8DE5-394F15A0002F}" type="presOf" srcId="{C3778DB5-E215-48CE-A9AC-CC40FA1BC579}" destId="{6446D74D-98F1-43AD-B302-2D9E692E9E9D}" srcOrd="0" destOrd="0" presId="urn:microsoft.com/office/officeart/2005/8/layout/orgChart1"/>
    <dgm:cxn modelId="{EC5FB374-6153-455B-924C-B6FC31EA6D06}" srcId="{9CB7760A-93FA-40F5-B001-024DB5C07793}" destId="{28EDEB38-2625-4951-B267-423AA8D89BF2}" srcOrd="0" destOrd="0" parTransId="{305256D7-F009-41F8-A9D1-B238A030B1B6}" sibTransId="{9D8F1F77-4A13-4EF4-954E-BE05EE89A2F8}"/>
    <dgm:cxn modelId="{36E7AEC5-8921-43F6-931B-293EE9A32958}" srcId="{5D91A973-C861-438C-A83C-0B8255A50972}" destId="{9CB7760A-93FA-40F5-B001-024DB5C07793}" srcOrd="2" destOrd="0" parTransId="{625C7E31-E174-4609-9B0C-C91AD7A77A9E}" sibTransId="{7DE55DE4-8E7E-4786-9321-8C5C5BB39DDC}"/>
    <dgm:cxn modelId="{18A25D59-834A-4779-95ED-24EBB173E553}" type="presOf" srcId="{2DE067EB-E81A-4597-8D1E-2F9ECFAF7C54}" destId="{503C9217-BE41-4803-BF77-9AC6D4C13A8D}" srcOrd="0" destOrd="0" presId="urn:microsoft.com/office/officeart/2005/8/layout/orgChart1"/>
    <dgm:cxn modelId="{6FA99E4B-0A24-4488-B32B-5A57E5619820}" srcId="{A486244A-6909-4D20-A534-7671E60423BF}" destId="{B260911A-E11F-451B-8011-D1C945C7FF55}" srcOrd="1" destOrd="0" parTransId="{9EB91F7A-192F-4B3B-B6E5-633A3442D324}" sibTransId="{7A11F269-6087-4738-9E94-A8C21444D08C}"/>
    <dgm:cxn modelId="{5129BD66-25CA-46D1-8AA5-97CEE98E931B}" type="presOf" srcId="{28EDEB38-2625-4951-B267-423AA8D89BF2}" destId="{0E65A380-2778-4FAA-92AB-2AFDF96DD8AE}" srcOrd="1" destOrd="0" presId="urn:microsoft.com/office/officeart/2005/8/layout/orgChart1"/>
    <dgm:cxn modelId="{F0D6B08E-A26E-4329-B077-CF56226189E9}" type="presParOf" srcId="{4B4D73AC-0842-4A8F-A69A-10BF5C866486}" destId="{859F62FD-5F5B-4FAE-81C5-59578291712A}" srcOrd="0" destOrd="0" presId="urn:microsoft.com/office/officeart/2005/8/layout/orgChart1"/>
    <dgm:cxn modelId="{6C4875BE-4507-475D-A63F-4454874A9B92}" type="presParOf" srcId="{859F62FD-5F5B-4FAE-81C5-59578291712A}" destId="{1ECE736C-15C6-4FB4-8ECB-A4EF9B432BB4}" srcOrd="0" destOrd="0" presId="urn:microsoft.com/office/officeart/2005/8/layout/orgChart1"/>
    <dgm:cxn modelId="{FEA3CB7D-82F0-408C-868C-7449B0384EA7}" type="presParOf" srcId="{1ECE736C-15C6-4FB4-8ECB-A4EF9B432BB4}" destId="{E55D04D9-691A-43B0-BBF4-9B587D112773}" srcOrd="0" destOrd="0" presId="urn:microsoft.com/office/officeart/2005/8/layout/orgChart1"/>
    <dgm:cxn modelId="{C265C258-C157-4E20-81AB-ABC5429C1E5F}" type="presParOf" srcId="{1ECE736C-15C6-4FB4-8ECB-A4EF9B432BB4}" destId="{DFA0D68B-15C3-41DB-9EE9-70BB758CF93C}" srcOrd="1" destOrd="0" presId="urn:microsoft.com/office/officeart/2005/8/layout/orgChart1"/>
    <dgm:cxn modelId="{BE400806-C71D-4E0E-B4D8-8930EA8281AB}" type="presParOf" srcId="{859F62FD-5F5B-4FAE-81C5-59578291712A}" destId="{F2291E44-F571-4992-AFFC-8F22167B7D07}" srcOrd="1" destOrd="0" presId="urn:microsoft.com/office/officeart/2005/8/layout/orgChart1"/>
    <dgm:cxn modelId="{535D20B1-7023-4053-927A-9E34FFD08BED}" type="presParOf" srcId="{F2291E44-F571-4992-AFFC-8F22167B7D07}" destId="{97BE9959-A78A-4ACE-9B9B-B02CB77A4C19}" srcOrd="0" destOrd="0" presId="urn:microsoft.com/office/officeart/2005/8/layout/orgChart1"/>
    <dgm:cxn modelId="{292EACB6-441E-478C-B0C0-044F70D63E64}" type="presParOf" srcId="{F2291E44-F571-4992-AFFC-8F22167B7D07}" destId="{6058275B-D8DB-4F77-8A58-4A8F642E5610}" srcOrd="1" destOrd="0" presId="urn:microsoft.com/office/officeart/2005/8/layout/orgChart1"/>
    <dgm:cxn modelId="{D2470808-F37C-4D4E-A12F-14C5A13ACDE9}" type="presParOf" srcId="{6058275B-D8DB-4F77-8A58-4A8F642E5610}" destId="{31C15EF9-CA0D-4272-BA0F-1A4C7E309CA0}" srcOrd="0" destOrd="0" presId="urn:microsoft.com/office/officeart/2005/8/layout/orgChart1"/>
    <dgm:cxn modelId="{4EBA1AF5-C47F-4781-B89F-5E12625B873E}" type="presParOf" srcId="{31C15EF9-CA0D-4272-BA0F-1A4C7E309CA0}" destId="{C6165065-4335-492C-908C-12666B791B37}" srcOrd="0" destOrd="0" presId="urn:microsoft.com/office/officeart/2005/8/layout/orgChart1"/>
    <dgm:cxn modelId="{B6173609-E724-4128-84C5-A849D0D1298C}" type="presParOf" srcId="{31C15EF9-CA0D-4272-BA0F-1A4C7E309CA0}" destId="{EBFB0A6E-0432-4059-9A6F-9C8C23A1B231}" srcOrd="1" destOrd="0" presId="urn:microsoft.com/office/officeart/2005/8/layout/orgChart1"/>
    <dgm:cxn modelId="{C54E3271-A0B4-45D5-97BF-D8C5FF7BD540}" type="presParOf" srcId="{6058275B-D8DB-4F77-8A58-4A8F642E5610}" destId="{D6B45081-EFE8-43F4-B2F9-CDECDF5FB752}" srcOrd="1" destOrd="0" presId="urn:microsoft.com/office/officeart/2005/8/layout/orgChart1"/>
    <dgm:cxn modelId="{3A80A0F5-56C3-40E0-891A-CB66ECA5920C}" type="presParOf" srcId="{D6B45081-EFE8-43F4-B2F9-CDECDF5FB752}" destId="{DF78D7B6-220C-41E0-9C75-41146B4D369D}" srcOrd="0" destOrd="0" presId="urn:microsoft.com/office/officeart/2005/8/layout/orgChart1"/>
    <dgm:cxn modelId="{F43BBDE1-6789-42D2-A3FF-8A5BA2BBC864}" type="presParOf" srcId="{D6B45081-EFE8-43F4-B2F9-CDECDF5FB752}" destId="{6501D2FD-161D-44BC-B31F-84FD96DD3621}" srcOrd="1" destOrd="0" presId="urn:microsoft.com/office/officeart/2005/8/layout/orgChart1"/>
    <dgm:cxn modelId="{CFBEC1C2-B180-4CD0-9422-9CFB5262356F}" type="presParOf" srcId="{6501D2FD-161D-44BC-B31F-84FD96DD3621}" destId="{139F8E05-A218-4E39-861A-6AFC89F985E4}" srcOrd="0" destOrd="0" presId="urn:microsoft.com/office/officeart/2005/8/layout/orgChart1"/>
    <dgm:cxn modelId="{05BB8B5C-EEE3-44DA-9915-A2998B7A7B5F}" type="presParOf" srcId="{139F8E05-A218-4E39-861A-6AFC89F985E4}" destId="{2EB27EAB-5C98-4E4B-8AEA-D355C45A46A4}" srcOrd="0" destOrd="0" presId="urn:microsoft.com/office/officeart/2005/8/layout/orgChart1"/>
    <dgm:cxn modelId="{4BF079A3-D2EF-41AF-A2B7-3E4667B6002A}" type="presParOf" srcId="{139F8E05-A218-4E39-861A-6AFC89F985E4}" destId="{53B1976D-16D1-4385-9FF4-D48C84CAD916}" srcOrd="1" destOrd="0" presId="urn:microsoft.com/office/officeart/2005/8/layout/orgChart1"/>
    <dgm:cxn modelId="{3C652D92-5A9D-406F-97AF-C23789E3F257}" type="presParOf" srcId="{6501D2FD-161D-44BC-B31F-84FD96DD3621}" destId="{795C4887-A230-462F-897C-6AFACC6297F3}" srcOrd="1" destOrd="0" presId="urn:microsoft.com/office/officeart/2005/8/layout/orgChart1"/>
    <dgm:cxn modelId="{C006F6EF-D04E-4DDF-B279-24C393D298DE}" type="presParOf" srcId="{6501D2FD-161D-44BC-B31F-84FD96DD3621}" destId="{BC0B3E2F-D19B-4E62-A586-42E1AC52A242}" srcOrd="2" destOrd="0" presId="urn:microsoft.com/office/officeart/2005/8/layout/orgChart1"/>
    <dgm:cxn modelId="{13A26695-8752-49A7-940E-2C1F1446C5B2}" type="presParOf" srcId="{D6B45081-EFE8-43F4-B2F9-CDECDF5FB752}" destId="{846AC231-B703-4048-9261-E8243A447D6C}" srcOrd="2" destOrd="0" presId="urn:microsoft.com/office/officeart/2005/8/layout/orgChart1"/>
    <dgm:cxn modelId="{1FBF1F07-7F2D-4009-9421-78B7426288B5}" type="presParOf" srcId="{D6B45081-EFE8-43F4-B2F9-CDECDF5FB752}" destId="{AC8317A7-6C81-4E38-8EDC-AD1D0BD81C33}" srcOrd="3" destOrd="0" presId="urn:microsoft.com/office/officeart/2005/8/layout/orgChart1"/>
    <dgm:cxn modelId="{6F577F6E-E106-4D57-BBFA-BB1267941C19}" type="presParOf" srcId="{AC8317A7-6C81-4E38-8EDC-AD1D0BD81C33}" destId="{F29E6BB8-72EE-4195-BC61-02DD79B32AAB}" srcOrd="0" destOrd="0" presId="urn:microsoft.com/office/officeart/2005/8/layout/orgChart1"/>
    <dgm:cxn modelId="{970007E2-22F9-42DC-9751-5A356F9B78A8}" type="presParOf" srcId="{F29E6BB8-72EE-4195-BC61-02DD79B32AAB}" destId="{311F950C-7EF4-4551-B81D-A8FE57D8B51A}" srcOrd="0" destOrd="0" presId="urn:microsoft.com/office/officeart/2005/8/layout/orgChart1"/>
    <dgm:cxn modelId="{BF133F10-0DE3-4AD9-A2E3-AB44D6CA7B49}" type="presParOf" srcId="{F29E6BB8-72EE-4195-BC61-02DD79B32AAB}" destId="{033BD1B4-A12C-4709-91DD-328F395B7217}" srcOrd="1" destOrd="0" presId="urn:microsoft.com/office/officeart/2005/8/layout/orgChart1"/>
    <dgm:cxn modelId="{53E8D711-FDA3-4C7F-AA97-9AB6B01FBF82}" type="presParOf" srcId="{AC8317A7-6C81-4E38-8EDC-AD1D0BD81C33}" destId="{719794B6-6C3B-4AE4-A67A-2148ECD1313A}" srcOrd="1" destOrd="0" presId="urn:microsoft.com/office/officeart/2005/8/layout/orgChart1"/>
    <dgm:cxn modelId="{A5F7C57F-D8B6-4BE0-961D-740000E95A8A}" type="presParOf" srcId="{AC8317A7-6C81-4E38-8EDC-AD1D0BD81C33}" destId="{79C4FEB9-CF27-473D-90B1-249E3DD4CE22}" srcOrd="2" destOrd="0" presId="urn:microsoft.com/office/officeart/2005/8/layout/orgChart1"/>
    <dgm:cxn modelId="{B2A3D32B-F774-43D8-A4C3-D19DDBB172CB}" type="presParOf" srcId="{D6B45081-EFE8-43F4-B2F9-CDECDF5FB752}" destId="{503C9217-BE41-4803-BF77-9AC6D4C13A8D}" srcOrd="4" destOrd="0" presId="urn:microsoft.com/office/officeart/2005/8/layout/orgChart1"/>
    <dgm:cxn modelId="{239DDD71-E5A0-42AB-83D1-8783DA773E41}" type="presParOf" srcId="{D6B45081-EFE8-43F4-B2F9-CDECDF5FB752}" destId="{308375AD-D62E-4AFD-B4F1-096C97E4EF1F}" srcOrd="5" destOrd="0" presId="urn:microsoft.com/office/officeart/2005/8/layout/orgChart1"/>
    <dgm:cxn modelId="{226F9D5E-871F-4534-90FF-9336E663E296}" type="presParOf" srcId="{308375AD-D62E-4AFD-B4F1-096C97E4EF1F}" destId="{5B7203B7-E3E3-452D-B0B8-AE8FA7A5249C}" srcOrd="0" destOrd="0" presId="urn:microsoft.com/office/officeart/2005/8/layout/orgChart1"/>
    <dgm:cxn modelId="{7562E6D9-4F22-4A8F-AEE1-6683E6E5183B}" type="presParOf" srcId="{5B7203B7-E3E3-452D-B0B8-AE8FA7A5249C}" destId="{97E04A5D-B8C0-4F34-AABC-7E5C1AFE3891}" srcOrd="0" destOrd="0" presId="urn:microsoft.com/office/officeart/2005/8/layout/orgChart1"/>
    <dgm:cxn modelId="{868051B6-8BCA-4F72-A2F2-2876661A08DC}" type="presParOf" srcId="{5B7203B7-E3E3-452D-B0B8-AE8FA7A5249C}" destId="{60A5B9A3-B50D-4267-854B-3AF433A6E7A8}" srcOrd="1" destOrd="0" presId="urn:microsoft.com/office/officeart/2005/8/layout/orgChart1"/>
    <dgm:cxn modelId="{ED845FC2-FC31-4E03-92E4-BB5341F02164}" type="presParOf" srcId="{308375AD-D62E-4AFD-B4F1-096C97E4EF1F}" destId="{D6D4EC10-330D-4A84-BA91-76E3FFC8DCF4}" srcOrd="1" destOrd="0" presId="urn:microsoft.com/office/officeart/2005/8/layout/orgChart1"/>
    <dgm:cxn modelId="{4460D237-54E5-40A5-B889-0F70AD8D341D}" type="presParOf" srcId="{308375AD-D62E-4AFD-B4F1-096C97E4EF1F}" destId="{3353AEC2-7595-4944-879B-437A361AFBAC}" srcOrd="2" destOrd="0" presId="urn:microsoft.com/office/officeart/2005/8/layout/orgChart1"/>
    <dgm:cxn modelId="{8E5E24B9-C189-4AAF-B12C-72D81117DEC3}" type="presParOf" srcId="{D6B45081-EFE8-43F4-B2F9-CDECDF5FB752}" destId="{4BC751A3-C87F-44BF-A439-6CAD59975FD7}" srcOrd="6" destOrd="0" presId="urn:microsoft.com/office/officeart/2005/8/layout/orgChart1"/>
    <dgm:cxn modelId="{77E9C4B3-5BE6-476C-85C7-177B18685C9A}" type="presParOf" srcId="{D6B45081-EFE8-43F4-B2F9-CDECDF5FB752}" destId="{C6DE8854-69CC-407E-B7A7-2D4227D1888F}" srcOrd="7" destOrd="0" presId="urn:microsoft.com/office/officeart/2005/8/layout/orgChart1"/>
    <dgm:cxn modelId="{EA88DB8D-F83B-414D-BDD4-70A37312C099}" type="presParOf" srcId="{C6DE8854-69CC-407E-B7A7-2D4227D1888F}" destId="{A3C372A1-0724-449B-B7BE-C8E630E8466F}" srcOrd="0" destOrd="0" presId="urn:microsoft.com/office/officeart/2005/8/layout/orgChart1"/>
    <dgm:cxn modelId="{0E6DFA52-DB66-4042-A7F9-ED4005BE1DBC}" type="presParOf" srcId="{A3C372A1-0724-449B-B7BE-C8E630E8466F}" destId="{8ED9BDC2-7C97-403C-887D-4A7EE46B6308}" srcOrd="0" destOrd="0" presId="urn:microsoft.com/office/officeart/2005/8/layout/orgChart1"/>
    <dgm:cxn modelId="{9E02A2F3-1280-4B76-A44F-9D1A05D57E80}" type="presParOf" srcId="{A3C372A1-0724-449B-B7BE-C8E630E8466F}" destId="{9222DD87-1D19-478D-96D0-46A433CC1125}" srcOrd="1" destOrd="0" presId="urn:microsoft.com/office/officeart/2005/8/layout/orgChart1"/>
    <dgm:cxn modelId="{1CBDF65B-D333-43C3-889E-3BC2DEF57D59}" type="presParOf" srcId="{C6DE8854-69CC-407E-B7A7-2D4227D1888F}" destId="{097DE19A-09B6-4A02-A968-256C0E6D3526}" srcOrd="1" destOrd="0" presId="urn:microsoft.com/office/officeart/2005/8/layout/orgChart1"/>
    <dgm:cxn modelId="{C7E82301-7AAF-4819-9DAA-D9B5C1D80B81}" type="presParOf" srcId="{C6DE8854-69CC-407E-B7A7-2D4227D1888F}" destId="{6ABBC077-7590-4E0D-A899-BDD414544C25}" srcOrd="2" destOrd="0" presId="urn:microsoft.com/office/officeart/2005/8/layout/orgChart1"/>
    <dgm:cxn modelId="{69AF0DBE-4D9B-4A2D-A5B6-49FB67A07135}" type="presParOf" srcId="{D6B45081-EFE8-43F4-B2F9-CDECDF5FB752}" destId="{4CC5D045-CAE8-4739-AFE1-6C8D7B24650C}" srcOrd="8" destOrd="0" presId="urn:microsoft.com/office/officeart/2005/8/layout/orgChart1"/>
    <dgm:cxn modelId="{889C3DC1-2141-4508-9475-CC25549EECB5}" type="presParOf" srcId="{D6B45081-EFE8-43F4-B2F9-CDECDF5FB752}" destId="{D6CFC231-87E6-4C77-AA66-E4151F82F0F3}" srcOrd="9" destOrd="0" presId="urn:microsoft.com/office/officeart/2005/8/layout/orgChart1"/>
    <dgm:cxn modelId="{7B2CA99E-1A3A-431E-91C9-DA18BC9A869B}" type="presParOf" srcId="{D6CFC231-87E6-4C77-AA66-E4151F82F0F3}" destId="{72D4E311-6DA7-437B-886E-59081500BC64}" srcOrd="0" destOrd="0" presId="urn:microsoft.com/office/officeart/2005/8/layout/orgChart1"/>
    <dgm:cxn modelId="{A88C87C2-9230-4F1F-9290-69AA7F3FCEAF}" type="presParOf" srcId="{72D4E311-6DA7-437B-886E-59081500BC64}" destId="{3BDED2AB-76A4-4BBD-BCCD-54A7D2071041}" srcOrd="0" destOrd="0" presId="urn:microsoft.com/office/officeart/2005/8/layout/orgChart1"/>
    <dgm:cxn modelId="{02652AB0-731C-441C-890E-6448178358CB}" type="presParOf" srcId="{72D4E311-6DA7-437B-886E-59081500BC64}" destId="{80F27053-1BF9-42C1-AB06-0D31CE92B2BC}" srcOrd="1" destOrd="0" presId="urn:microsoft.com/office/officeart/2005/8/layout/orgChart1"/>
    <dgm:cxn modelId="{043DE2CF-C27F-4BC7-AC68-22B5092B33F5}" type="presParOf" srcId="{D6CFC231-87E6-4C77-AA66-E4151F82F0F3}" destId="{240ACECF-6CC2-446A-8883-A84A1447DA87}" srcOrd="1" destOrd="0" presId="urn:microsoft.com/office/officeart/2005/8/layout/orgChart1"/>
    <dgm:cxn modelId="{916B7713-CBFB-4590-AE1D-523810F8B516}" type="presParOf" srcId="{D6CFC231-87E6-4C77-AA66-E4151F82F0F3}" destId="{12FD2197-BD7E-462D-887C-4AB74EF11069}" srcOrd="2" destOrd="0" presId="urn:microsoft.com/office/officeart/2005/8/layout/orgChart1"/>
    <dgm:cxn modelId="{9EBBA97C-01CD-4498-BFC8-16CFDF928012}" type="presParOf" srcId="{D6B45081-EFE8-43F4-B2F9-CDECDF5FB752}" destId="{A9E206D2-331A-40BA-98B2-C4B3BD335CAA}" srcOrd="10" destOrd="0" presId="urn:microsoft.com/office/officeart/2005/8/layout/orgChart1"/>
    <dgm:cxn modelId="{06BB83EB-C03A-4F53-92BC-4D84534C4B92}" type="presParOf" srcId="{D6B45081-EFE8-43F4-B2F9-CDECDF5FB752}" destId="{9800615C-D808-4780-A2E8-13851DC0C1FF}" srcOrd="11" destOrd="0" presId="urn:microsoft.com/office/officeart/2005/8/layout/orgChart1"/>
    <dgm:cxn modelId="{EFDE42EC-E40D-45CE-B9B7-996C5F0CC538}" type="presParOf" srcId="{9800615C-D808-4780-A2E8-13851DC0C1FF}" destId="{7D315747-1126-4DF6-A32C-F5B232B6CBEF}" srcOrd="0" destOrd="0" presId="urn:microsoft.com/office/officeart/2005/8/layout/orgChart1"/>
    <dgm:cxn modelId="{E826D7D3-CA15-40B0-BA68-6C4A65C68097}" type="presParOf" srcId="{7D315747-1126-4DF6-A32C-F5B232B6CBEF}" destId="{39B8CDD7-502C-4509-8C7E-01F9F0D34E57}" srcOrd="0" destOrd="0" presId="urn:microsoft.com/office/officeart/2005/8/layout/orgChart1"/>
    <dgm:cxn modelId="{E14D39F2-7581-49AB-AE01-8A46A546E12A}" type="presParOf" srcId="{7D315747-1126-4DF6-A32C-F5B232B6CBEF}" destId="{3BABDB8D-F2A6-44CC-A08F-0CCB30D6B1B5}" srcOrd="1" destOrd="0" presId="urn:microsoft.com/office/officeart/2005/8/layout/orgChart1"/>
    <dgm:cxn modelId="{8BFD20C6-4F87-4C7E-90C0-CF1BA02263B8}" type="presParOf" srcId="{9800615C-D808-4780-A2E8-13851DC0C1FF}" destId="{EEED96EF-D9DE-4EE4-AF91-97D854D5A054}" srcOrd="1" destOrd="0" presId="urn:microsoft.com/office/officeart/2005/8/layout/orgChart1"/>
    <dgm:cxn modelId="{3AECC5A2-EEC8-41B5-ACC8-11931FAF503C}" type="presParOf" srcId="{9800615C-D808-4780-A2E8-13851DC0C1FF}" destId="{E86DC0ED-1784-4DFD-9F34-5E04E0425274}" srcOrd="2" destOrd="0" presId="urn:microsoft.com/office/officeart/2005/8/layout/orgChart1"/>
    <dgm:cxn modelId="{35646D5E-7347-4381-8B27-69C873F61A66}" type="presParOf" srcId="{6058275B-D8DB-4F77-8A58-4A8F642E5610}" destId="{189ED6BF-9FDB-45C2-9E33-9B51D45B273A}" srcOrd="2" destOrd="0" presId="urn:microsoft.com/office/officeart/2005/8/layout/orgChart1"/>
    <dgm:cxn modelId="{CD49AEBB-C014-4C22-BC26-4723D761AA0F}" type="presParOf" srcId="{F2291E44-F571-4992-AFFC-8F22167B7D07}" destId="{6B144CDC-97B1-41D0-B147-6A61ECF2F4E7}" srcOrd="2" destOrd="0" presId="urn:microsoft.com/office/officeart/2005/8/layout/orgChart1"/>
    <dgm:cxn modelId="{F5566AF4-2E82-4E97-B3B0-BC0B7882C8E4}" type="presParOf" srcId="{F2291E44-F571-4992-AFFC-8F22167B7D07}" destId="{83ADAB9E-6B80-40D7-8398-42DBC856E6AC}" srcOrd="3" destOrd="0" presId="urn:microsoft.com/office/officeart/2005/8/layout/orgChart1"/>
    <dgm:cxn modelId="{6FB4B5BE-10A0-4E23-A408-3499983953F6}" type="presParOf" srcId="{83ADAB9E-6B80-40D7-8398-42DBC856E6AC}" destId="{B0498FFD-E176-4F1A-AA76-DDD005FAC288}" srcOrd="0" destOrd="0" presId="urn:microsoft.com/office/officeart/2005/8/layout/orgChart1"/>
    <dgm:cxn modelId="{17D371E0-A218-48E0-84C6-98BAA440C597}" type="presParOf" srcId="{B0498FFD-E176-4F1A-AA76-DDD005FAC288}" destId="{6E5C373D-69E1-41B6-8EC1-F9AEDA1F390D}" srcOrd="0" destOrd="0" presId="urn:microsoft.com/office/officeart/2005/8/layout/orgChart1"/>
    <dgm:cxn modelId="{753570CB-282E-4D6C-978B-239510213718}" type="presParOf" srcId="{B0498FFD-E176-4F1A-AA76-DDD005FAC288}" destId="{C270461C-53A7-4E21-AFA7-E2D0FCDC2B52}" srcOrd="1" destOrd="0" presId="urn:microsoft.com/office/officeart/2005/8/layout/orgChart1"/>
    <dgm:cxn modelId="{B81BF016-030A-4085-9828-9173EC23FC7A}" type="presParOf" srcId="{83ADAB9E-6B80-40D7-8398-42DBC856E6AC}" destId="{C962ECE3-4084-4047-99E0-431BB9649443}" srcOrd="1" destOrd="0" presId="urn:microsoft.com/office/officeart/2005/8/layout/orgChart1"/>
    <dgm:cxn modelId="{0497CEB4-CD6F-4839-AE0E-02F16D31A79F}" type="presParOf" srcId="{C962ECE3-4084-4047-99E0-431BB9649443}" destId="{3AAA94D3-E795-4D5F-91F0-A2EFA2262C21}" srcOrd="0" destOrd="0" presId="urn:microsoft.com/office/officeart/2005/8/layout/orgChart1"/>
    <dgm:cxn modelId="{76AB64DA-2C2A-430F-9745-7A6790C3D1BB}" type="presParOf" srcId="{C962ECE3-4084-4047-99E0-431BB9649443}" destId="{DE6EF239-DDC4-46B4-8709-AB18C7EE15CD}" srcOrd="1" destOrd="0" presId="urn:microsoft.com/office/officeart/2005/8/layout/orgChart1"/>
    <dgm:cxn modelId="{AB5A0484-2A59-406C-9862-98663696ED57}" type="presParOf" srcId="{DE6EF239-DDC4-46B4-8709-AB18C7EE15CD}" destId="{3032BF17-75C2-454A-B674-9C8B3624AE1C}" srcOrd="0" destOrd="0" presId="urn:microsoft.com/office/officeart/2005/8/layout/orgChart1"/>
    <dgm:cxn modelId="{B90BDF95-F6B2-4B58-826A-E8590932DA6F}" type="presParOf" srcId="{3032BF17-75C2-454A-B674-9C8B3624AE1C}" destId="{6446D74D-98F1-43AD-B302-2D9E692E9E9D}" srcOrd="0" destOrd="0" presId="urn:microsoft.com/office/officeart/2005/8/layout/orgChart1"/>
    <dgm:cxn modelId="{7DA69677-14F7-4144-A602-8FFED7B2B6D4}" type="presParOf" srcId="{3032BF17-75C2-454A-B674-9C8B3624AE1C}" destId="{27A68415-9EE6-4D7A-8A46-CB50BE101D3C}" srcOrd="1" destOrd="0" presId="urn:microsoft.com/office/officeart/2005/8/layout/orgChart1"/>
    <dgm:cxn modelId="{0BBE41BF-373C-4E5E-A466-6FD7910369E1}" type="presParOf" srcId="{DE6EF239-DDC4-46B4-8709-AB18C7EE15CD}" destId="{81D55D18-59A8-44EC-8346-27F33CEF007D}" srcOrd="1" destOrd="0" presId="urn:microsoft.com/office/officeart/2005/8/layout/orgChart1"/>
    <dgm:cxn modelId="{281ABB16-4B2D-44B7-B932-C13985ED50D1}" type="presParOf" srcId="{DE6EF239-DDC4-46B4-8709-AB18C7EE15CD}" destId="{75CADC36-53C2-4474-9533-BA8D4FAC2FED}" srcOrd="2" destOrd="0" presId="urn:microsoft.com/office/officeart/2005/8/layout/orgChart1"/>
    <dgm:cxn modelId="{F896237F-5CC1-47E2-9B23-452363A0F306}" type="presParOf" srcId="{C962ECE3-4084-4047-99E0-431BB9649443}" destId="{D4A4AC34-959C-49CB-BA79-763741C9A830}" srcOrd="2" destOrd="0" presId="urn:microsoft.com/office/officeart/2005/8/layout/orgChart1"/>
    <dgm:cxn modelId="{636F99B6-CF1E-4251-8706-B796F7DE7018}" type="presParOf" srcId="{C962ECE3-4084-4047-99E0-431BB9649443}" destId="{E1CA7681-319F-4D4F-B56E-8B00105C778E}" srcOrd="3" destOrd="0" presId="urn:microsoft.com/office/officeart/2005/8/layout/orgChart1"/>
    <dgm:cxn modelId="{A30287F9-4B73-465D-9902-42C7B774663E}" type="presParOf" srcId="{E1CA7681-319F-4D4F-B56E-8B00105C778E}" destId="{F5B68AFA-88D4-43F4-A301-75F9EC2F44A6}" srcOrd="0" destOrd="0" presId="urn:microsoft.com/office/officeart/2005/8/layout/orgChart1"/>
    <dgm:cxn modelId="{2101D790-7FA0-4F40-80E5-DEA8B01523CA}" type="presParOf" srcId="{F5B68AFA-88D4-43F4-A301-75F9EC2F44A6}" destId="{4C7A8F96-B130-49DE-9DF4-466CAB83F08B}" srcOrd="0" destOrd="0" presId="urn:microsoft.com/office/officeart/2005/8/layout/orgChart1"/>
    <dgm:cxn modelId="{20DF4509-8E55-4771-9972-643EDB4EB56E}" type="presParOf" srcId="{F5B68AFA-88D4-43F4-A301-75F9EC2F44A6}" destId="{E19DB0D8-FAAF-40AE-A1CE-9D88E3FDE045}" srcOrd="1" destOrd="0" presId="urn:microsoft.com/office/officeart/2005/8/layout/orgChart1"/>
    <dgm:cxn modelId="{3438A499-7D9B-4B8F-861C-3417A4F1F35B}" type="presParOf" srcId="{E1CA7681-319F-4D4F-B56E-8B00105C778E}" destId="{3F8CDB74-AF2B-4FB1-8CFD-24165E71EFF2}" srcOrd="1" destOrd="0" presId="urn:microsoft.com/office/officeart/2005/8/layout/orgChart1"/>
    <dgm:cxn modelId="{366ADD10-3D6D-428F-8910-6BCCAC38714A}" type="presParOf" srcId="{E1CA7681-319F-4D4F-B56E-8B00105C778E}" destId="{8D256139-0E34-4951-A24A-669570F21EA4}" srcOrd="2" destOrd="0" presId="urn:microsoft.com/office/officeart/2005/8/layout/orgChart1"/>
    <dgm:cxn modelId="{F42BCB22-7B10-4B7C-8C18-23862F69BCB4}" type="presParOf" srcId="{83ADAB9E-6B80-40D7-8398-42DBC856E6AC}" destId="{FC3900FB-70E6-405E-8831-BC74D87F1AEB}" srcOrd="2" destOrd="0" presId="urn:microsoft.com/office/officeart/2005/8/layout/orgChart1"/>
    <dgm:cxn modelId="{D216E6EE-36F9-4C3A-AABE-850BF1785355}" type="presParOf" srcId="{F2291E44-F571-4992-AFFC-8F22167B7D07}" destId="{CC34E808-1FD1-4045-8925-BBB0DEB5D329}" srcOrd="4" destOrd="0" presId="urn:microsoft.com/office/officeart/2005/8/layout/orgChart1"/>
    <dgm:cxn modelId="{CC2796CC-8C4E-46E4-B719-88A4091E233B}" type="presParOf" srcId="{F2291E44-F571-4992-AFFC-8F22167B7D07}" destId="{A6694D44-AB47-431C-97D1-046F73FAB766}" srcOrd="5" destOrd="0" presId="urn:microsoft.com/office/officeart/2005/8/layout/orgChart1"/>
    <dgm:cxn modelId="{2D48005A-1538-49F5-8E6B-B9C99640DA65}" type="presParOf" srcId="{A6694D44-AB47-431C-97D1-046F73FAB766}" destId="{F6A95063-5E7B-444D-B21D-E05A72F3C2DA}" srcOrd="0" destOrd="0" presId="urn:microsoft.com/office/officeart/2005/8/layout/orgChart1"/>
    <dgm:cxn modelId="{C58CB11B-C8BA-4D6F-80B1-302C56640BEB}" type="presParOf" srcId="{F6A95063-5E7B-444D-B21D-E05A72F3C2DA}" destId="{33866F56-0F83-456D-A923-7F5D91150B37}" srcOrd="0" destOrd="0" presId="urn:microsoft.com/office/officeart/2005/8/layout/orgChart1"/>
    <dgm:cxn modelId="{848E4097-83F5-4DA4-80FD-50A0AD713C35}" type="presParOf" srcId="{F6A95063-5E7B-444D-B21D-E05A72F3C2DA}" destId="{26FAE16E-4667-48AB-9242-127BCC51698A}" srcOrd="1" destOrd="0" presId="urn:microsoft.com/office/officeart/2005/8/layout/orgChart1"/>
    <dgm:cxn modelId="{75354053-7CE3-42B3-B7E2-AE5E3D4ED9ED}" type="presParOf" srcId="{A6694D44-AB47-431C-97D1-046F73FAB766}" destId="{57F6CF87-22F6-4A99-B5FC-EC679AF16C99}" srcOrd="1" destOrd="0" presId="urn:microsoft.com/office/officeart/2005/8/layout/orgChart1"/>
    <dgm:cxn modelId="{7BE0810F-EB76-4E7C-A6D7-7B28A716BF0B}" type="presParOf" srcId="{57F6CF87-22F6-4A99-B5FC-EC679AF16C99}" destId="{9DDD4B0B-3DA2-4DE5-B23A-2E919E2B6A06}" srcOrd="0" destOrd="0" presId="urn:microsoft.com/office/officeart/2005/8/layout/orgChart1"/>
    <dgm:cxn modelId="{97DE3BC4-0BC3-451D-82DB-3EE9442121F1}" type="presParOf" srcId="{57F6CF87-22F6-4A99-B5FC-EC679AF16C99}" destId="{9C65098D-0A7F-4803-88D8-1D068099611D}" srcOrd="1" destOrd="0" presId="urn:microsoft.com/office/officeart/2005/8/layout/orgChart1"/>
    <dgm:cxn modelId="{6AD7086D-428A-4F0D-969E-50A8EFF4DAB4}" type="presParOf" srcId="{9C65098D-0A7F-4803-88D8-1D068099611D}" destId="{EA77DE72-CDFA-440B-8468-D54E28536C54}" srcOrd="0" destOrd="0" presId="urn:microsoft.com/office/officeart/2005/8/layout/orgChart1"/>
    <dgm:cxn modelId="{BDC3AB65-0D4D-448E-8544-50ACD5621EF7}" type="presParOf" srcId="{EA77DE72-CDFA-440B-8468-D54E28536C54}" destId="{50F7B43A-5277-4215-847A-6B969298B5F0}" srcOrd="0" destOrd="0" presId="urn:microsoft.com/office/officeart/2005/8/layout/orgChart1"/>
    <dgm:cxn modelId="{3DF0FCA0-C986-4D7A-8F29-81455662A619}" type="presParOf" srcId="{EA77DE72-CDFA-440B-8468-D54E28536C54}" destId="{0E65A380-2778-4FAA-92AB-2AFDF96DD8AE}" srcOrd="1" destOrd="0" presId="urn:microsoft.com/office/officeart/2005/8/layout/orgChart1"/>
    <dgm:cxn modelId="{A153A8FC-CB90-459C-AC57-BDC5FABB9316}" type="presParOf" srcId="{9C65098D-0A7F-4803-88D8-1D068099611D}" destId="{C1C754CE-BF25-4562-9F9B-5527D0E89DB8}" srcOrd="1" destOrd="0" presId="urn:microsoft.com/office/officeart/2005/8/layout/orgChart1"/>
    <dgm:cxn modelId="{94AB664F-A825-4025-A2E8-46986BC0BA89}" type="presParOf" srcId="{9C65098D-0A7F-4803-88D8-1D068099611D}" destId="{ADE1FD4F-A93C-4724-B1B9-D52EF02555F7}" srcOrd="2" destOrd="0" presId="urn:microsoft.com/office/officeart/2005/8/layout/orgChart1"/>
    <dgm:cxn modelId="{68E63ED2-B9A2-403D-972C-55360DB3E433}" type="presParOf" srcId="{A6694D44-AB47-431C-97D1-046F73FAB766}" destId="{619371AD-6E65-4242-9134-5E03FD255D79}" srcOrd="2" destOrd="0" presId="urn:microsoft.com/office/officeart/2005/8/layout/orgChart1"/>
    <dgm:cxn modelId="{528F4080-353A-4E93-956B-4B03F8E849EE}" type="presParOf" srcId="{F2291E44-F571-4992-AFFC-8F22167B7D07}" destId="{0B19799C-5FD2-4ADB-A5F6-6235EE2AD391}" srcOrd="6" destOrd="0" presId="urn:microsoft.com/office/officeart/2005/8/layout/orgChart1"/>
    <dgm:cxn modelId="{D88D98DB-2D29-4973-9468-DB5BB232D9EA}" type="presParOf" srcId="{F2291E44-F571-4992-AFFC-8F22167B7D07}" destId="{BC5E1970-862D-46C5-B56F-BD81E05E74F3}" srcOrd="7" destOrd="0" presId="urn:microsoft.com/office/officeart/2005/8/layout/orgChart1"/>
    <dgm:cxn modelId="{FC4C5F5F-BF3C-49F7-9A53-10F908A3DFA3}" type="presParOf" srcId="{BC5E1970-862D-46C5-B56F-BD81E05E74F3}" destId="{BE71624B-DA9F-4B74-A206-A4225C89E64B}" srcOrd="0" destOrd="0" presId="urn:microsoft.com/office/officeart/2005/8/layout/orgChart1"/>
    <dgm:cxn modelId="{728F8E7B-1ACF-4F7C-A731-3F5DCBEB8114}" type="presParOf" srcId="{BE71624B-DA9F-4B74-A206-A4225C89E64B}" destId="{5AAC2DDB-BD04-4C42-8893-F5714FAB3DF3}" srcOrd="0" destOrd="0" presId="urn:microsoft.com/office/officeart/2005/8/layout/orgChart1"/>
    <dgm:cxn modelId="{E1C0E86A-D2B1-4DD2-AFDD-60B98327FAE3}" type="presParOf" srcId="{BE71624B-DA9F-4B74-A206-A4225C89E64B}" destId="{D81CB929-F3D6-4F96-A430-309C4713CB1E}" srcOrd="1" destOrd="0" presId="urn:microsoft.com/office/officeart/2005/8/layout/orgChart1"/>
    <dgm:cxn modelId="{8D0B9AF2-E8EC-4792-9883-D1D07AFEDF35}" type="presParOf" srcId="{BC5E1970-862D-46C5-B56F-BD81E05E74F3}" destId="{D0CF7B5A-39E1-4510-A899-42FC9EDB08AD}" srcOrd="1" destOrd="0" presId="urn:microsoft.com/office/officeart/2005/8/layout/orgChart1"/>
    <dgm:cxn modelId="{BDDC617C-44AB-4139-BACF-B37B16651835}" type="presParOf" srcId="{BC5E1970-862D-46C5-B56F-BD81E05E74F3}" destId="{05FE87B1-C407-4337-98BE-F75E19FAEBB6}" srcOrd="2" destOrd="0" presId="urn:microsoft.com/office/officeart/2005/8/layout/orgChart1"/>
    <dgm:cxn modelId="{28F3B880-B2D8-4426-A9DE-A2928D1C0211}" type="presParOf" srcId="{859F62FD-5F5B-4FAE-81C5-59578291712A}" destId="{1F8DF9B4-0165-43B1-93C5-7E715E43A6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C4580-1B7D-4F68-A9ED-73A89B21A366}" type="datetimeFigureOut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AFE0B-6FF8-4113-A47D-51D5A92BB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8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9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3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3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5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1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2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begin with zero inventory 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 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should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enough to meet the demand of period 4 (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140 units)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7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‘1’ and ‘2’ represent the holding costs, where ‘2’ represents the holding cost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 for 2 periods (which equals to 2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/>
              </a:rPr>
              <a:t>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7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7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demand during period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	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holding cost per unit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= Setup Cost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	=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olding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 incurred during the next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	=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otal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 will be incurred ( ignore variable production cost)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	=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verage 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4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FE0F5E3-5C13-460C-80D1-912796E0A86A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0DC977-8579-4C9B-8A84-D2EBD24E45D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4872B-D246-4BF6-BFE4-6FA69218D957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50A9E-62ED-4221-87CA-12A3C289B4E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F9069-ADB1-44F9-85C3-329B6CF3016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8120D-608F-4B90-9482-CCC14C3E8E9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15944-B9A6-4166-9BA2-511FDAC705D2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767-CB08-4D3F-9BC2-D56BD3D527E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96234-39FF-453B-8202-D4C5EFBB19D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5EA12-7E28-449C-B36D-CD35C43A0A8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80DAE-DD9F-4EC8-BED9-6708AC251B55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378F005B-6B09-4BE8-84C3-DA42C01A7B0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UDPS 2133 Mathematical 			   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525" y="2819400"/>
            <a:ext cx="5256213" cy="1371600"/>
          </a:xfrm>
        </p:spPr>
        <p:txBody>
          <a:bodyPr>
            <a:noAutofit/>
          </a:bodyPr>
          <a:lstStyle/>
          <a:p>
            <a:r>
              <a:rPr lang="en-US" smtClean="0"/>
              <a:t>Topic 3: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Deterministic Dynamic Programming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9493" y="489594"/>
            <a:ext cx="7086600" cy="731838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writting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" b="-9211"/>
          <a:stretch/>
        </p:blipFill>
        <p:spPr bwMode="auto">
          <a:xfrm>
            <a:off x="466725" y="2834640"/>
            <a:ext cx="7939368" cy="104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3" y="4105275"/>
            <a:ext cx="807508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410200"/>
            <a:ext cx="808577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531204"/>
              </p:ext>
            </p:extLst>
          </p:nvPr>
        </p:nvGraphicFramePr>
        <p:xfrm>
          <a:off x="1997229" y="1371600"/>
          <a:ext cx="5775171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7" imgW="2273300" imgH="215900" progId="Equation.3">
                  <p:embed/>
                </p:oleObj>
              </mc:Choice>
              <mc:Fallback>
                <p:oleObj name="Equation" r:id="rId7" imgW="2273300" imgH="215900" progId="Equation.3">
                  <p:embed/>
                  <p:pic>
                    <p:nvPicPr>
                      <p:cNvPr id="0" name="Picture 1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229" y="1371600"/>
                        <a:ext cx="5775171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6896" y="990600"/>
            <a:ext cx="764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b="1" dirty="0" smtClean="0"/>
              <a:t>: 	City 8				City 9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725" y="2286000"/>
            <a:ext cx="822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Stage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rgbClr val="002060"/>
                </a:solidFill>
              </a:rPr>
              <a:t>:   City 5, 6 and 7  </a:t>
            </a:r>
            <a:r>
              <a:rPr lang="en-US" sz="2400" b="1" dirty="0" smtClean="0">
                <a:solidFill>
                  <a:srgbClr val="FF0000"/>
                </a:solidFill>
              </a:rPr>
              <a:t>To City 8 or 9 reach City 10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0" y="1221432"/>
            <a:ext cx="1220942" cy="1750368"/>
            <a:chOff x="3048000" y="1221432"/>
            <a:chExt cx="1220942" cy="1750368"/>
          </a:xfrm>
        </p:grpSpPr>
        <p:sp>
          <p:nvSpPr>
            <p:cNvPr id="12" name="Oval 11"/>
            <p:cNvSpPr/>
            <p:nvPr/>
          </p:nvSpPr>
          <p:spPr>
            <a:xfrm>
              <a:off x="3048000" y="1221432"/>
              <a:ext cx="1220942" cy="75976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58471" y="1981200"/>
              <a:ext cx="303929" cy="990600"/>
            </a:xfrm>
            <a:prstGeom prst="straightConnector1">
              <a:avLst/>
            </a:prstGeom>
            <a:ln w="28575">
              <a:solidFill>
                <a:srgbClr val="89A4A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25112" y="1221432"/>
            <a:ext cx="3561571" cy="2283768"/>
            <a:chOff x="4288771" y="1221432"/>
            <a:chExt cx="3561571" cy="2283768"/>
          </a:xfrm>
        </p:grpSpPr>
        <p:sp>
          <p:nvSpPr>
            <p:cNvPr id="17" name="Oval 16"/>
            <p:cNvSpPr/>
            <p:nvPr/>
          </p:nvSpPr>
          <p:spPr>
            <a:xfrm>
              <a:off x="6629400" y="1221432"/>
              <a:ext cx="1220942" cy="759768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flipH="1">
              <a:off x="4288771" y="1981200"/>
              <a:ext cx="2951100" cy="152400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7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724" y="685800"/>
            <a:ext cx="82296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Stage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: City 2, 3 and 4 </a:t>
            </a:r>
            <a:r>
              <a:rPr lang="en-US" sz="2400" b="1" dirty="0" smtClean="0">
                <a:solidFill>
                  <a:srgbClr val="FF0000"/>
                </a:solidFill>
              </a:rPr>
              <a:t>To City </a:t>
            </a:r>
            <a:r>
              <a:rPr lang="en-US" sz="2400" b="1" dirty="0">
                <a:solidFill>
                  <a:srgbClr val="FF0000"/>
                </a:solidFill>
              </a:rPr>
              <a:t>5, 6 </a:t>
            </a:r>
            <a:r>
              <a:rPr lang="en-US" sz="2400" b="1" dirty="0" smtClean="0">
                <a:solidFill>
                  <a:srgbClr val="FF0000"/>
                </a:solidFill>
              </a:rPr>
              <a:t>or 7 reach </a:t>
            </a:r>
            <a:r>
              <a:rPr lang="en-US" sz="2400" b="1" dirty="0">
                <a:solidFill>
                  <a:srgbClr val="FF0000"/>
                </a:solidFill>
              </a:rPr>
              <a:t>City 10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824217"/>
              </p:ext>
            </p:extLst>
          </p:nvPr>
        </p:nvGraphicFramePr>
        <p:xfrm>
          <a:off x="560386" y="1234440"/>
          <a:ext cx="8042276" cy="89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4" imgW="3644900" imgH="406400" progId="Equation.3">
                  <p:embed/>
                </p:oleObj>
              </mc:Choice>
              <mc:Fallback>
                <p:oleObj name="Equation" r:id="rId4" imgW="3644900" imgH="406400" progId="Equation.3">
                  <p:embed/>
                  <p:pic>
                    <p:nvPicPr>
                      <p:cNvPr id="0" name="Picture 1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6" y="1234440"/>
                        <a:ext cx="8042276" cy="898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2286000"/>
            <a:ext cx="63055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3771900"/>
            <a:ext cx="6229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5334000"/>
            <a:ext cx="62388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724" y="685800"/>
            <a:ext cx="822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Stage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: City 1 </a:t>
            </a:r>
            <a:r>
              <a:rPr lang="en-US" sz="2400" b="1" dirty="0" smtClean="0">
                <a:solidFill>
                  <a:srgbClr val="FF0000"/>
                </a:solidFill>
              </a:rPr>
              <a:t>To City 2, 3 or 4 reach </a:t>
            </a:r>
            <a:r>
              <a:rPr lang="en-US" sz="2400" b="1" dirty="0">
                <a:solidFill>
                  <a:srgbClr val="FF0000"/>
                </a:solidFill>
              </a:rPr>
              <a:t>City 10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1115952"/>
              </p:ext>
            </p:extLst>
          </p:nvPr>
        </p:nvGraphicFramePr>
        <p:xfrm>
          <a:off x="392113" y="1235075"/>
          <a:ext cx="8378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4" imgW="3797280" imgH="406080" progId="Equation.3">
                  <p:embed/>
                </p:oleObj>
              </mc:Choice>
              <mc:Fallback>
                <p:oleObj name="Equation" r:id="rId4" imgW="3797280" imgH="406080" progId="Equation.3">
                  <p:embed/>
                  <p:pic>
                    <p:nvPicPr>
                      <p:cNvPr id="0" name="Picture 10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235075"/>
                        <a:ext cx="837882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1" y="2590800"/>
            <a:ext cx="7611045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9687" y="4648200"/>
            <a:ext cx="740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8000"/>
                </a:solidFill>
                <a:sym typeface="Symbol"/>
              </a:rPr>
              <a:t>Shortest path: start from </a:t>
            </a:r>
            <a:r>
              <a:rPr lang="en-US" sz="2400" b="1" dirty="0" smtClean="0">
                <a:solidFill>
                  <a:srgbClr val="008000"/>
                </a:solidFill>
              </a:rPr>
              <a:t>City 1</a:t>
            </a:r>
            <a:r>
              <a:rPr lang="en-US" sz="2400" b="1" dirty="0" smtClean="0">
                <a:solidFill>
                  <a:srgbClr val="00B050"/>
                </a:solidFill>
              </a:rPr>
              <a:t>(NY)</a:t>
            </a:r>
            <a:r>
              <a:rPr lang="en-US" sz="2400" b="1" dirty="0" smtClean="0">
                <a:solidFill>
                  <a:srgbClr val="008000"/>
                </a:solidFill>
              </a:rPr>
              <a:t>, </a:t>
            </a:r>
            <a:r>
              <a:rPr lang="en-US" sz="2400" b="1" dirty="0">
                <a:solidFill>
                  <a:srgbClr val="008000"/>
                </a:solidFill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</a:rPr>
              <a:t>o City 2</a:t>
            </a:r>
            <a:r>
              <a:rPr lang="en-US" sz="2400" b="1" dirty="0" smtClean="0">
                <a:solidFill>
                  <a:srgbClr val="00B050"/>
                </a:solidFill>
              </a:rPr>
              <a:t>(Columbus)</a:t>
            </a:r>
            <a:r>
              <a:rPr lang="en-US" sz="2400" b="1" dirty="0" smtClean="0">
                <a:solidFill>
                  <a:srgbClr val="008000"/>
                </a:solidFill>
              </a:rPr>
              <a:t>, then to City 5</a:t>
            </a:r>
            <a:r>
              <a:rPr lang="en-US" sz="2400" b="1" dirty="0" smtClean="0">
                <a:solidFill>
                  <a:srgbClr val="00B050"/>
                </a:solidFill>
              </a:rPr>
              <a:t>(Kansas City)</a:t>
            </a:r>
            <a:r>
              <a:rPr lang="en-US" sz="2400" b="1" dirty="0" smtClean="0">
                <a:solidFill>
                  <a:srgbClr val="008000"/>
                </a:solidFill>
              </a:rPr>
              <a:t>, City 8</a:t>
            </a:r>
            <a:r>
              <a:rPr lang="en-US" sz="2400" b="1" dirty="0" smtClean="0">
                <a:solidFill>
                  <a:srgbClr val="00B050"/>
                </a:solidFill>
              </a:rPr>
              <a:t>(Denver)</a:t>
            </a:r>
            <a:r>
              <a:rPr lang="en-US" sz="2400" b="1" dirty="0" smtClean="0">
                <a:solidFill>
                  <a:srgbClr val="008000"/>
                </a:solidFill>
              </a:rPr>
              <a:t> and reach City 10</a:t>
            </a:r>
            <a:r>
              <a:rPr lang="en-US" sz="2400" b="1" dirty="0" smtClean="0">
                <a:solidFill>
                  <a:srgbClr val="00B050"/>
                </a:solidFill>
              </a:rPr>
              <a:t>(LA)</a:t>
            </a:r>
            <a:r>
              <a:rPr lang="en-US" sz="2400" b="1" dirty="0" smtClean="0">
                <a:solidFill>
                  <a:srgbClr val="008000"/>
                </a:solidFill>
              </a:rPr>
              <a:t> with 2870 miles.</a:t>
            </a:r>
            <a:endParaRPr lang="en-US" sz="2400" b="1" dirty="0">
              <a:solidFill>
                <a:srgbClr val="008000"/>
              </a:solidFill>
            </a:endParaRPr>
          </a:p>
          <a:p>
            <a:pPr algn="just"/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Characteristic: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Problem divided into </a:t>
            </a:r>
            <a:r>
              <a:rPr lang="en-US" sz="2000" dirty="0" smtClean="0">
                <a:solidFill>
                  <a:srgbClr val="FF0000"/>
                </a:solidFill>
              </a:rPr>
              <a:t>Stages</a:t>
            </a:r>
            <a:r>
              <a:rPr lang="en-US" sz="2000" dirty="0" smtClean="0"/>
              <a:t> with decision required at each stage.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Each stage has # of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(choices) associated with it.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Decision</a:t>
            </a:r>
            <a:r>
              <a:rPr lang="en-US" sz="2000" dirty="0" smtClean="0"/>
              <a:t> chosen at any stage describes how the state at current stage is transformed into the other state in next stage.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Principle of Optimality</a:t>
            </a:r>
            <a:r>
              <a:rPr lang="en-US" sz="2000" dirty="0" smtClean="0"/>
              <a:t>: Given the current state, the optimal decision for each of the remaining stages must not depend on previously reached states or previously chosen decisions.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Characteristic:</a:t>
            </a:r>
          </a:p>
          <a:p>
            <a:pPr marL="0" indent="0">
              <a:buNone/>
            </a:pPr>
            <a:r>
              <a:rPr lang="en-US" sz="2000" dirty="0" smtClean="0"/>
              <a:t>Recursion formalizes the working-backward procedure.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2590800"/>
          <a:ext cx="4495800" cy="86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3" imgW="1511300" imgH="292100" progId="Equation.3">
                  <p:embed/>
                </p:oleObj>
              </mc:Choice>
              <mc:Fallback>
                <p:oleObj name="Equation" r:id="rId3" imgW="1511300" imgH="2921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4495800" cy="868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240280" y="295351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10" idx="0"/>
          </p:cNvCxnSpPr>
          <p:nvPr/>
        </p:nvCxnSpPr>
        <p:spPr>
          <a:xfrm rot="5400000">
            <a:off x="1724407" y="3101553"/>
            <a:ext cx="469941" cy="6421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Current stage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06040" y="2667000"/>
            <a:ext cx="228600" cy="457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4" idx="0"/>
          </p:cNvCxnSpPr>
          <p:nvPr/>
        </p:nvCxnSpPr>
        <p:spPr>
          <a:xfrm rot="16200000" flipH="1">
            <a:off x="2045970" y="3798570"/>
            <a:ext cx="1371600" cy="228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449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Current 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51960" y="2743200"/>
            <a:ext cx="457200" cy="533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4"/>
          </p:cNvCxnSpPr>
          <p:nvPr/>
        </p:nvCxnSpPr>
        <p:spPr>
          <a:xfrm rot="16200000" flipH="1">
            <a:off x="3954781" y="3802379"/>
            <a:ext cx="1219199" cy="16764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4419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Reward earn / cost incur from state 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(current state)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to state 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(future state)</a:t>
            </a:r>
            <a:endParaRPr lang="en-US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29200" y="2514600"/>
            <a:ext cx="1295400" cy="838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5"/>
            <a:endCxn id="26" idx="1"/>
          </p:cNvCxnSpPr>
          <p:nvPr/>
        </p:nvCxnSpPr>
        <p:spPr>
          <a:xfrm rot="16200000" flipH="1">
            <a:off x="6128038" y="3236903"/>
            <a:ext cx="355816" cy="3421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7000" y="3124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Optimal choice chosen from future stage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/>
      <p:bldP spid="11" grpId="0" animBg="1"/>
      <p:bldP spid="14" grpId="0"/>
      <p:bldP spid="15" grpId="0" animBg="1"/>
      <p:bldP spid="18" grpId="0"/>
      <p:bldP spid="23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Inventory Problem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2400" b="1" dirty="0" smtClean="0"/>
              <a:t>Inventory problem characteristics:</a:t>
            </a:r>
          </a:p>
          <a:p>
            <a:pPr algn="just">
              <a:spcBef>
                <a:spcPts val="0"/>
              </a:spcBef>
              <a:spcAft>
                <a:spcPts val="700"/>
              </a:spcAft>
              <a:buFont typeface="Wingdings 2" pitchFamily="18" charset="2"/>
              <a:buChar char="u"/>
            </a:pPr>
            <a:r>
              <a:rPr lang="en-US" sz="2000" dirty="0" smtClean="0">
                <a:solidFill>
                  <a:srgbClr val="663300"/>
                </a:solidFill>
              </a:rPr>
              <a:t>Time is broken up into periods (1, 2, …, T). At the beginning of period 1, the demand during each period is known.</a:t>
            </a:r>
          </a:p>
          <a:p>
            <a:pPr algn="just">
              <a:spcBef>
                <a:spcPts val="0"/>
              </a:spcBef>
              <a:spcAft>
                <a:spcPts val="700"/>
              </a:spcAft>
              <a:buFont typeface="Wingdings 2" pitchFamily="18" charset="2"/>
              <a:buChar char="v"/>
            </a:pPr>
            <a:r>
              <a:rPr lang="en-US" sz="2000" dirty="0" smtClean="0">
                <a:solidFill>
                  <a:srgbClr val="003300"/>
                </a:solidFill>
              </a:rPr>
              <a:t>At the beginning of each period, must determine how many units to be produced as production capacity during each period is limited.</a:t>
            </a:r>
          </a:p>
          <a:p>
            <a:pPr algn="just">
              <a:spcBef>
                <a:spcPts val="0"/>
              </a:spcBef>
              <a:spcAft>
                <a:spcPts val="700"/>
              </a:spcAft>
              <a:buFont typeface="Wingdings 2" pitchFamily="18" charset="2"/>
              <a:buChar char="w"/>
            </a:pPr>
            <a:r>
              <a:rPr lang="en-US" sz="2000" dirty="0" smtClean="0">
                <a:solidFill>
                  <a:srgbClr val="002060"/>
                </a:solidFill>
              </a:rPr>
              <a:t>Each period’s demand must be met on time from inventory or current production. Fixed cost of production, a variable per-unit cost is incurred. </a:t>
            </a:r>
          </a:p>
          <a:p>
            <a:pPr algn="just">
              <a:spcBef>
                <a:spcPts val="0"/>
              </a:spcBef>
              <a:spcAft>
                <a:spcPts val="700"/>
              </a:spcAft>
              <a:buFont typeface="Wingdings 2" pitchFamily="18" charset="2"/>
              <a:buChar char="x"/>
            </a:pPr>
            <a:r>
              <a:rPr lang="en-US" sz="2000" dirty="0" smtClean="0">
                <a:solidFill>
                  <a:srgbClr val="660066"/>
                </a:solidFill>
              </a:rPr>
              <a:t>A per-unit holding cost is incurred on each period’s ending inventory as storage capacity is limited. </a:t>
            </a:r>
          </a:p>
          <a:p>
            <a:pPr algn="just">
              <a:spcBef>
                <a:spcPts val="0"/>
              </a:spcBef>
              <a:spcAft>
                <a:spcPts val="700"/>
              </a:spcAft>
              <a:buFont typeface="Wingdings 2" pitchFamily="18" charset="2"/>
              <a:buChar char="y"/>
            </a:pPr>
            <a:r>
              <a:rPr lang="en-US" sz="2000" dirty="0" smtClean="0"/>
              <a:t>The goal is to minimize the total cost by meeting the demands on time for all periods.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" y="0"/>
            <a:ext cx="89725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609600"/>
            <a:ext cx="70866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31762"/>
              </p:ext>
            </p:extLst>
          </p:nvPr>
        </p:nvGraphicFramePr>
        <p:xfrm>
          <a:off x="533400" y="3743295"/>
          <a:ext cx="289560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140867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Month, </a:t>
                      </a:r>
                      <a:r>
                        <a:rPr lang="en-US" i="1" dirty="0" smtClean="0">
                          <a:solidFill>
                            <a:schemeClr val="accent2"/>
                          </a:solidFill>
                        </a:rPr>
                        <a:t>t</a:t>
                      </a:r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Demand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3682335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US" sz="2000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 = minimum cost of meeting demands for month 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1 to 4 if 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units are on hand at the beginning of month 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5700" y="1806805"/>
            <a:ext cx="19431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1502005"/>
            <a:ext cx="19050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" y="1502005"/>
            <a:ext cx="164592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32200" y="4697998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= cost of producing 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unit</a:t>
            </a:r>
          </a:p>
          <a:p>
            <a:pPr marL="630238" indent="-630238"/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(0) = 0, 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= 3 +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5410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Possible stage (month): 1, 2, 3, 4</a:t>
            </a:r>
          </a:p>
          <a:p>
            <a:pPr marL="630238" indent="-630238"/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Possible state (stock on hand): 0, 1, 2, 3, 4</a:t>
            </a: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24150" y="2111605"/>
            <a:ext cx="215265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63440" y="2416405"/>
            <a:ext cx="439039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0925" y="1600200"/>
            <a:ext cx="75596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Stage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production cost,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(demand –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unit on hand)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3275" indent="-803275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product to be produced at stage 4 with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product on hand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(0): 3 + 4 = 7   ;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(1): 3 + 3 = 6   ;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= 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(2): 3 + 2 = 5   ;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 = 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(3): 3 + 1 = 4   ;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(4): 0 + 0 = 0   ;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Inventory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0925" y="1600200"/>
            <a:ext cx="784923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Stage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min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+ 0.5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2)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Production cost + holding cost + stage 4 cost with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holding unit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(0):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 2 unit (due to demand of 2)</a:t>
            </a: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 3 unit (demand 2 and 1 holding stock)</a:t>
            </a: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 4 unit (demand 2 and 2 holding stock)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produce 5 unit (demand 2 and 3 holding stock)</a:t>
            </a: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⁞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(4): produce 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 stock on hand, demand 2, 2 holding s.)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    ‖      , demand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holding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93738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 2 unit (     ‖      , demand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holding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Inventory Problem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62800" y="457200"/>
            <a:ext cx="1737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(0): 3 + 4 = 7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(1): 3 + 3 = 6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(2): 3 + 2 = 5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(3): 3 + 1 = 4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(4): 0 + 0 = 0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276"/>
            <a:ext cx="8001000" cy="6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423160" y="640080"/>
            <a:ext cx="304800" cy="304800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09600"/>
            <a:ext cx="510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Production cost       = Setup cost + variable cost</a:t>
            </a:r>
          </a:p>
          <a:p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Produce 2 unit cost =       3          +  1(2)    = 5  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500" y="6212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04060" y="5784949"/>
            <a:ext cx="304800" cy="304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6080760"/>
            <a:ext cx="5486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Total cost = </a:t>
            </a: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production </a:t>
            </a:r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cost + holding cost </a:t>
            </a:r>
          </a:p>
          <a:p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stock on hand + produce 2 stock : 0.5(4+2−2)+[3+1(2)]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7300" y="576072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= 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1847088"/>
            <a:ext cx="8229600" cy="3937861"/>
            <a:chOff x="304800" y="1847088"/>
            <a:chExt cx="8229600" cy="393786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" y="1847088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3218688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4648200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1000" y="57849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52800" y="5486400"/>
            <a:ext cx="510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Holding cost  = 0.5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(stock produced – demand )</a:t>
            </a:r>
          </a:p>
          <a:p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 stock on hand =  0.5( 4 + 0 − 2 )  = 1  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3500" y="6324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(4) = 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-9144"/>
            <a:ext cx="61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hand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71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18360" y="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cost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6700" y="71735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Stage 4</a:t>
            </a:r>
            <a:endParaRPr lang="en-US" sz="1200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 l="242" t="26655"/>
          <a:stretch>
            <a:fillRect/>
          </a:stretch>
        </p:blipFill>
        <p:spPr bwMode="auto">
          <a:xfrm>
            <a:off x="0" y="1828799"/>
            <a:ext cx="9153144" cy="504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 l="242" t="45472"/>
          <a:stretch>
            <a:fillRect/>
          </a:stretch>
        </p:blipFill>
        <p:spPr bwMode="auto">
          <a:xfrm>
            <a:off x="0" y="3276600"/>
            <a:ext cx="9153144" cy="375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186654353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E55D04D9-691A-43B0-BBF4-9B587D112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">
                                            <p:graphicEl>
                                              <a:dgm id="{E55D04D9-691A-43B0-BBF4-9B587D112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97BE9959-A78A-4ACE-9B9B-B02CB77A4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">
                                            <p:graphicEl>
                                              <a:dgm id="{97BE9959-A78A-4ACE-9B9B-B02CB77A4C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C6165065-4335-492C-908C-12666B79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">
                                            <p:graphicEl>
                                              <a:dgm id="{C6165065-4335-492C-908C-12666B79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6B144CDC-97B1-41D0-B147-6A61ECF2F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">
                                            <p:graphicEl>
                                              <a:dgm id="{6B144CDC-97B1-41D0-B147-6A61ECF2F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6E5C373D-69E1-41B6-8EC1-F9AEDA1F3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9">
                                            <p:graphicEl>
                                              <a:dgm id="{6E5C373D-69E1-41B6-8EC1-F9AEDA1F3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CC34E808-1FD1-4045-8925-BBB0DEB5D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9">
                                            <p:graphicEl>
                                              <a:dgm id="{CC34E808-1FD1-4045-8925-BBB0DEB5D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33866F56-0F83-456D-A923-7F5D91150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9">
                                            <p:graphicEl>
                                              <a:dgm id="{33866F56-0F83-456D-A923-7F5D91150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0B19799C-5FD2-4ADB-A5F6-6235EE2AD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9">
                                            <p:graphicEl>
                                              <a:dgm id="{0B19799C-5FD2-4ADB-A5F6-6235EE2AD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5AAC2DDB-BD04-4C42-8893-F5714FAB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9">
                                            <p:graphicEl>
                                              <a:dgm id="{5AAC2DDB-BD04-4C42-8893-F5714FAB3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DF78D7B6-220C-41E0-9C75-41146B4D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9">
                                            <p:graphicEl>
                                              <a:dgm id="{DF78D7B6-220C-41E0-9C75-41146B4D3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2EB27EAB-5C98-4E4B-8AEA-D355C45A4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9">
                                            <p:graphicEl>
                                              <a:dgm id="{2EB27EAB-5C98-4E4B-8AEA-D355C45A4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846AC231-B703-4048-9261-E8243A447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9">
                                            <p:graphicEl>
                                              <a:dgm id="{846AC231-B703-4048-9261-E8243A447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311F950C-7EF4-4551-B81D-A8FE57D8B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9">
                                            <p:graphicEl>
                                              <a:dgm id="{311F950C-7EF4-4551-B81D-A8FE57D8B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503C9217-BE41-4803-BF77-9AC6D4C13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89">
                                            <p:graphicEl>
                                              <a:dgm id="{503C9217-BE41-4803-BF77-9AC6D4C13A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97E04A5D-B8C0-4F34-AABC-7E5C1AFE3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89">
                                            <p:graphicEl>
                                              <a:dgm id="{97E04A5D-B8C0-4F34-AABC-7E5C1AFE3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4BC751A3-C87F-44BF-A439-6CAD59975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89">
                                            <p:graphicEl>
                                              <a:dgm id="{4BC751A3-C87F-44BF-A439-6CAD59975F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8ED9BDC2-7C97-403C-887D-4A7EE46B6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89">
                                            <p:graphicEl>
                                              <a:dgm id="{8ED9BDC2-7C97-403C-887D-4A7EE46B6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4CC5D045-CAE8-4739-AFE1-6C8D7B24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9">
                                            <p:graphicEl>
                                              <a:dgm id="{4CC5D045-CAE8-4739-AFE1-6C8D7B24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3BDED2AB-76A4-4BBD-BCCD-54A7D2071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9">
                                            <p:graphicEl>
                                              <a:dgm id="{3BDED2AB-76A4-4BBD-BCCD-54A7D20710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A9E206D2-331A-40BA-98B2-C4B3BD335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89">
                                            <p:graphicEl>
                                              <a:dgm id="{A9E206D2-331A-40BA-98B2-C4B3BD335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39B8CDD7-502C-4509-8C7E-01F9F0D34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89">
                                            <p:graphicEl>
                                              <a:dgm id="{39B8CDD7-502C-4509-8C7E-01F9F0D34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3AAA94D3-E795-4D5F-91F0-A2EFA2262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89">
                                            <p:graphicEl>
                                              <a:dgm id="{3AAA94D3-E795-4D5F-91F0-A2EFA2262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6446D74D-98F1-43AD-B302-2D9E692E9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89">
                                            <p:graphicEl>
                                              <a:dgm id="{6446D74D-98F1-43AD-B302-2D9E692E9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D4A4AC34-959C-49CB-BA79-763741C9A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89">
                                            <p:graphicEl>
                                              <a:dgm id="{D4A4AC34-959C-49CB-BA79-763741C9A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4C7A8F96-B130-49DE-9DF4-466CAB83F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89">
                                            <p:graphicEl>
                                              <a:dgm id="{4C7A8F96-B130-49DE-9DF4-466CAB83F0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9DDD4B0B-3DA2-4DE5-B23A-2E919E2B6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89">
                                            <p:graphicEl>
                                              <a:dgm id="{9DDD4B0B-3DA2-4DE5-B23A-2E919E2B6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graphicEl>
                                              <a:dgm id="{50F7B43A-5277-4215-847A-6B969298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89">
                                            <p:graphicEl>
                                              <a:dgm id="{50F7B43A-5277-4215-847A-6B969298B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9" grpId="0" uiExpand="1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31838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Stage 2: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min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+ 0.5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3) +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3) }</a:t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762000"/>
            <a:ext cx="7100627" cy="599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62000" y="2081939"/>
            <a:ext cx="7696200" cy="3556861"/>
            <a:chOff x="304800" y="1847088"/>
            <a:chExt cx="8229600" cy="35568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04800" y="1847088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1000" y="28893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" y="41085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1000" y="54039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8" y="286194"/>
            <a:ext cx="7810881" cy="731838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Stage 1: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min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+ 0.5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1) +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1) }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5" y="962025"/>
            <a:ext cx="754125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1000" y="2895600"/>
            <a:ext cx="8229600" cy="3276600"/>
            <a:chOff x="304800" y="2508349"/>
            <a:chExt cx="8229600" cy="3276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04800" y="25083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1000" y="38799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" y="49467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1000" y="5784949"/>
              <a:ext cx="8153400" cy="0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381000" y="2971800"/>
            <a:ext cx="7772400" cy="3657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Resource-Allocation Problems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1600200"/>
            <a:ext cx="7543799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Finco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has $6,000 to invest, and 3 investments are available. If </a:t>
            </a:r>
            <a:r>
              <a:rPr lang="en-US" sz="2400" i="1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baseline="-250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dollars (in thousands) are invested in investment </a:t>
            </a:r>
            <a:r>
              <a:rPr lang="en-US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, then a net present value (in thousands) of </a:t>
            </a:r>
            <a:r>
              <a:rPr lang="en-US" sz="2400" i="1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baseline="-250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is obtained, where the </a:t>
            </a:r>
            <a:r>
              <a:rPr lang="en-US" sz="2400" i="1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baseline="-25000" dirty="0" err="1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)’s are as follows: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solidFill>
                <a:srgbClr val="231A0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= 7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+ 2 		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&gt; 0)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+ 7		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&gt; 0)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= 4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+ 5		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&gt; 0)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(0) = 0 </a:t>
            </a:r>
            <a:r>
              <a:rPr lang="pt-BR" sz="2400" dirty="0" smtClean="0">
                <a:solidFill>
                  <a:srgbClr val="FFFAE7"/>
                </a:solidFill>
                <a:latin typeface="Times New Roman" pitchFamily="18" charset="0"/>
                <a:cs typeface="Times New Roman" pitchFamily="18" charset="0"/>
              </a:rPr>
              <a:t>(d3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>
              <a:solidFill>
                <a:srgbClr val="FFFAE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amount placed in each investment must be an exact multiple of $1,000. To maximize the net present value obtained from the investments, how should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allocate the $6,000?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 rot="5400000">
            <a:off x="5715000" y="914400"/>
            <a:ext cx="457200" cy="182880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rot="16200000" flipV="1">
            <a:off x="5562600" y="1219200"/>
            <a:ext cx="76200" cy="6858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1295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2667000" y="1335024"/>
            <a:ext cx="381000" cy="990600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6200000" flipV="1">
            <a:off x="2513838" y="1296162"/>
            <a:ext cx="192024" cy="4953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0200" y="121920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State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  <p:bldP spid="11" grpId="0"/>
      <p:bldP spid="14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Resource-Allocation Problems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1600200"/>
            <a:ext cx="7543799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       {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6 , 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&gt; 0  for 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1, 2, 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>
              <a:solidFill>
                <a:srgbClr val="FFFAE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3: Invest on only 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4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+ 5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(0) = 0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(0) = 0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 = 9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 = 1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 = 13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 = 2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(3) = 17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(3) = 3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(4) = 21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(4) = 4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(5) = 25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(5) = 5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(6) = 29 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(6) = 6</a:t>
            </a:r>
            <a:endParaRPr lang="pt-BR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Resource-Allocation Problems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1600200"/>
            <a:ext cx="7543799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       {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6 , 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&gt; 0  for  </a:t>
            </a:r>
            <a:r>
              <a:rPr lang="pt-B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1, 2, 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>
              <a:solidFill>
                <a:srgbClr val="FFFAE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2: Invest on 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pt-BR" sz="24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+ 7 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) = 4</a:t>
            </a:r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+ 5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max {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pt-B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8183"/>
          <a:stretch>
            <a:fillRect/>
          </a:stretch>
        </p:blipFill>
        <p:spPr bwMode="auto">
          <a:xfrm>
            <a:off x="1066800" y="3505199"/>
            <a:ext cx="5486400" cy="323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1066800" y="4526280"/>
            <a:ext cx="548640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5029200"/>
            <a:ext cx="548640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5742432"/>
            <a:ext cx="548640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9525" y="609600"/>
            <a:ext cx="7086600" cy="731838"/>
          </a:xfrm>
        </p:spPr>
        <p:txBody>
          <a:bodyPr/>
          <a:lstStyle/>
          <a:p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2 cont...</a:t>
            </a:r>
            <a:endParaRPr lang="en-US" sz="32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219200"/>
            <a:ext cx="5943600" cy="54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1219200" y="3108960"/>
            <a:ext cx="594360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419600"/>
            <a:ext cx="594360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Resource-Allocation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00200"/>
            <a:ext cx="7483475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       {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6 , 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&gt; 0  for  </a:t>
            </a:r>
            <a:r>
              <a:rPr lang="pt-B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1, 2, 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>
              <a:solidFill>
                <a:srgbClr val="FFFAE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1: Invest on all 3 invesment with 6k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(6) = max {</a:t>
            </a:r>
            <a:r>
              <a:rPr lang="pt-BR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 – </a:t>
            </a:r>
            <a:r>
              <a:rPr lang="pt-BR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749040"/>
            <a:ext cx="688664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Maximize total benefit of a 10-lb knapsack which to be filled with the items listed below.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590800"/>
          <a:ext cx="396240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524001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(lb)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4419600"/>
          <a:ext cx="3962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447800"/>
                <a:gridCol w="1676401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i="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5486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3: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{12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715000" y="5943600"/>
            <a:ext cx="320040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0200" y="63246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Total weight available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19400"/>
            <a:ext cx="20764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6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Maximum 10-lb knapsack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3: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</a:p>
          <a:p>
            <a:pPr>
              <a:spcBef>
                <a:spcPts val="0"/>
              </a:spcBef>
              <a:buNone/>
            </a:pP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(10) = 2 units	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(10) = 12(2) = 24 	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(8)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(5) = 1 unit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(8) =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 =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 =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(5) = 12(1) = 12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(0) = 0 unit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=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=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=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(0) = 12(0) = 0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10049"/>
              </p:ext>
            </p:extLst>
          </p:nvPr>
        </p:nvGraphicFramePr>
        <p:xfrm>
          <a:off x="6248400" y="381000"/>
          <a:ext cx="2667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6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2: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  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{7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96234"/>
              </p:ext>
            </p:extLst>
          </p:nvPr>
        </p:nvGraphicFramePr>
        <p:xfrm>
          <a:off x="6248400" y="381000"/>
          <a:ext cx="26670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66406"/>
              </p:ext>
            </p:extLst>
          </p:nvPr>
        </p:nvGraphicFramePr>
        <p:xfrm>
          <a:off x="1295400" y="2514600"/>
          <a:ext cx="662685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357"/>
                <a:gridCol w="828357"/>
                <a:gridCol w="994028"/>
                <a:gridCol w="1325371"/>
                <a:gridCol w="1152891"/>
                <a:gridCol w="1497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 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–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10) = 24</a:t>
                      </a:r>
                      <a:endParaRPr lang="en-US" i="0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10) = 24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7) = 12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800000"/>
                          </a:solidFill>
                          <a:latin typeface="+mn-lt"/>
                          <a:cs typeface="+mn-cs"/>
                        </a:rPr>
                        <a:t> = 0</a:t>
                      </a:r>
                      <a:endParaRPr lang="en-US" sz="1800" b="0" dirty="0" smtClean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4) = 0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1) = 0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9) = 24</a:t>
                      </a:r>
                      <a:endParaRPr lang="en-US" i="0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9) = 21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6) = 12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3333FF"/>
                          </a:solidFill>
                          <a:latin typeface="+mn-lt"/>
                          <a:cs typeface="+mn-cs"/>
                        </a:rPr>
                        <a:t> = 3</a:t>
                      </a:r>
                      <a:endParaRPr lang="en-US" sz="1800" b="0" dirty="0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3) = 0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0) = 0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01525" y="1188720"/>
            <a:ext cx="3661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en-US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(8)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 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6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696199" cy="731838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Dynamic Deterministic Programming?</a:t>
            </a:r>
            <a:endParaRPr lang="en-US" sz="3000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/>
              <a:t>Dynamic Programming is a general algorithm design technique for solving problems defined by recurrences with overlapping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002060"/>
                </a:solidFill>
              </a:rPr>
              <a:t>Invented by American mathematician Richard Bellman in the 1950s to solve optimization problems.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“Programming” here means “planning”.</a:t>
            </a:r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1600" dirty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002060"/>
                </a:solidFill>
              </a:rPr>
              <a:t>Main idea:</a:t>
            </a:r>
          </a:p>
          <a:p>
            <a:pPr lvl="1"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7030A0"/>
                </a:solidFill>
              </a:rPr>
              <a:t>Set up a recurrence relating a solution to a larger instance to solutions of some smaller instances</a:t>
            </a:r>
          </a:p>
          <a:p>
            <a:pPr lvl="1"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7030A0"/>
                </a:solidFill>
              </a:rPr>
              <a:t>Solve smaller instances once</a:t>
            </a:r>
          </a:p>
          <a:p>
            <a:pPr lvl="1"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7030A0"/>
                </a:solidFill>
              </a:rPr>
              <a:t>Record solutions in a table</a:t>
            </a:r>
          </a:p>
          <a:p>
            <a:pPr lvl="1"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000" dirty="0" smtClean="0">
                <a:solidFill>
                  <a:srgbClr val="7030A0"/>
                </a:solidFill>
              </a:rPr>
              <a:t>Extract solution to the initial instance from that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2: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  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{7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28677"/>
              </p:ext>
            </p:extLst>
          </p:nvPr>
        </p:nvGraphicFramePr>
        <p:xfrm>
          <a:off x="6248400" y="381000"/>
          <a:ext cx="26670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1263"/>
              </p:ext>
            </p:extLst>
          </p:nvPr>
        </p:nvGraphicFramePr>
        <p:xfrm>
          <a:off x="1295400" y="2514600"/>
          <a:ext cx="662685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357"/>
                <a:gridCol w="828357"/>
                <a:gridCol w="994028"/>
                <a:gridCol w="1325371"/>
                <a:gridCol w="1152891"/>
                <a:gridCol w="1497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 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–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8) = 24</a:t>
                      </a:r>
                      <a:endParaRPr lang="en-US" i="0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8) = 19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5) = 12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800000"/>
                          </a:solidFill>
                          <a:latin typeface="+mn-lt"/>
                          <a:cs typeface="+mn-cs"/>
                        </a:rPr>
                        <a:t> = 1</a:t>
                      </a:r>
                      <a:endParaRPr lang="en-US" sz="1800" b="0" dirty="0" smtClean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2) = 0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7) = 0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7) = 14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4) = 24</a:t>
                      </a:r>
                      <a:endParaRPr lang="en-US" i="0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3333FF"/>
                          </a:solidFill>
                          <a:latin typeface="+mn-lt"/>
                          <a:cs typeface="+mn-cs"/>
                        </a:rPr>
                        <a:t> = 2</a:t>
                      </a:r>
                      <a:endParaRPr lang="en-US" sz="1800" b="0" dirty="0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1) = 12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6) = 12</a:t>
                      </a:r>
                      <a:endParaRPr lang="en-US" i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6) = 14</a:t>
                      </a:r>
                      <a:endParaRPr lang="en-US" i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3) = 0</a:t>
                      </a:r>
                      <a:endParaRPr lang="en-US" i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008000"/>
                          </a:solidFill>
                          <a:latin typeface="+mn-lt"/>
                          <a:cs typeface="+mn-cs"/>
                        </a:rPr>
                        <a:t> = 2</a:t>
                      </a:r>
                      <a:endParaRPr lang="en-US" sz="1800" b="0" dirty="0" smtClean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0) = 0</a:t>
                      </a:r>
                      <a:endParaRPr lang="en-US" i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01525" y="1188720"/>
            <a:ext cx="3661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en-US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(8)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 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3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2: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  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{7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01677"/>
              </p:ext>
            </p:extLst>
          </p:nvPr>
        </p:nvGraphicFramePr>
        <p:xfrm>
          <a:off x="6248400" y="381000"/>
          <a:ext cx="26670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27599"/>
              </p:ext>
            </p:extLst>
          </p:nvPr>
        </p:nvGraphicFramePr>
        <p:xfrm>
          <a:off x="1295400" y="2514600"/>
          <a:ext cx="662685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357"/>
                <a:gridCol w="828357"/>
                <a:gridCol w="994028"/>
                <a:gridCol w="1325371"/>
                <a:gridCol w="1152891"/>
                <a:gridCol w="1497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 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–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5) = 12</a:t>
                      </a:r>
                      <a:endParaRPr lang="en-US" i="0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(5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 = 12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2) = 0</a:t>
                      </a:r>
                      <a:endParaRPr lang="en-US" i="0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800000"/>
                          </a:solidFill>
                          <a:latin typeface="+mn-lt"/>
                          <a:cs typeface="+mn-cs"/>
                        </a:rPr>
                        <a:t> = 1</a:t>
                      </a:r>
                      <a:endParaRPr lang="en-US" sz="1800" b="0" dirty="0" smtClean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4) = 0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4) = 7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1) = 0</a:t>
                      </a:r>
                      <a:endParaRPr lang="en-US" i="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3333FF"/>
                          </a:solidFill>
                          <a:latin typeface="+mn-lt"/>
                          <a:cs typeface="+mn-cs"/>
                        </a:rPr>
                        <a:t> = 1</a:t>
                      </a:r>
                      <a:endParaRPr lang="en-US" sz="1800" b="0" dirty="0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3) = 0</a:t>
                      </a:r>
                      <a:endParaRPr lang="en-US" i="0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3) = 0</a:t>
                      </a:r>
                      <a:endParaRPr lang="en-US" i="0" dirty="0" smtClean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0) = 0</a:t>
                      </a:r>
                      <a:endParaRPr lang="en-US" i="0" dirty="0" smtClean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rgbClr val="CC00CC"/>
                          </a:solidFill>
                          <a:latin typeface="+mn-lt"/>
                          <a:cs typeface="+mn-cs"/>
                        </a:rPr>
                        <a:t> = 1</a:t>
                      </a:r>
                      <a:endParaRPr lang="en-US" sz="1800" b="0" dirty="0" smtClean="0">
                        <a:solidFill>
                          <a:srgbClr val="CC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2) = 0</a:t>
                      </a:r>
                      <a:endParaRPr lang="en-US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2) = 0</a:t>
                      </a:r>
                      <a:endParaRPr lang="en-US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1) = 0</a:t>
                      </a:r>
                      <a:endParaRPr lang="en-US" i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0) = 0</a:t>
                      </a:r>
                      <a:endParaRPr lang="en-US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01525" y="1188720"/>
            <a:ext cx="3661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en-US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(8) =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 =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=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=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Knapsack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Stage 1: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10,   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{11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we should include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 1 item in the knapsack. Then we have 10 − 4 = 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left for Type 2 and Type 3 items, so we should include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 2 items. Finally, we have 6 − 2(3) = 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left for Type 3 items, and we include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 = 0 Type 3 items. In summary, the maximum benefit that can be gained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a 10-lb knapsack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25. To obtain a benefit of 25, one Type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 2 items should be included.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28947"/>
              </p:ext>
            </p:extLst>
          </p:nvPr>
        </p:nvGraphicFramePr>
        <p:xfrm>
          <a:off x="6248400" y="381000"/>
          <a:ext cx="2667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Item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Weight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85478"/>
              </p:ext>
            </p:extLst>
          </p:nvPr>
        </p:nvGraphicFramePr>
        <p:xfrm>
          <a:off x="1295400" y="2514600"/>
          <a:ext cx="662685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357"/>
                <a:gridCol w="828357"/>
                <a:gridCol w="994028"/>
                <a:gridCol w="1325371"/>
                <a:gridCol w="1152891"/>
                <a:gridCol w="1497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 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–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4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10) = 24</a:t>
                      </a:r>
                      <a:endParaRPr lang="en-US" i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10) = 25</a:t>
                      </a:r>
                      <a:endParaRPr lang="en-US" i="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6) = 14</a:t>
                      </a:r>
                      <a:endParaRPr lang="en-US" i="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baseline="0" dirty="0" smtClean="0">
                          <a:solidFill>
                            <a:srgbClr val="7030A0"/>
                          </a:solidFill>
                          <a:latin typeface="+mn-lt"/>
                          <a:cs typeface="+mn-cs"/>
                        </a:rPr>
                        <a:t> = 1</a:t>
                      </a:r>
                      <a:endParaRPr lang="en-US" sz="1800" b="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f</a:t>
                      </a:r>
                      <a:r>
                        <a:rPr lang="en-US" sz="1800" baseline="-250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800" i="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2) = 0</a:t>
                      </a:r>
                      <a:endParaRPr lang="en-US" i="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560"/>
            <a:ext cx="914400" cy="12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0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auto repair shop always needs to have an engine analyzer available. A new engine analyzer costs $1,000. The cost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maintaining an engine analyzer during its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year of operation incurred. An analyzer may be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kept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1,</a:t>
            </a:r>
            <a:r>
              <a:rPr lang="en-US" sz="2000" dirty="0" smtClean="0">
                <a:solidFill>
                  <a:srgbClr val="FFFF00"/>
                </a:solidFill>
                <a:highlight>
                  <a:srgbClr val="FFFF00"/>
                </a:highlight>
                <a:latin typeface="Times New Roman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2,</a:t>
            </a:r>
            <a:r>
              <a:rPr lang="en-US" sz="2000" dirty="0" smtClean="0">
                <a:solidFill>
                  <a:srgbClr val="FFFF00"/>
                </a:solidFill>
                <a:highlight>
                  <a:srgbClr val="FFFF00"/>
                </a:highlight>
                <a:latin typeface="Times New Roman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or</a:t>
            </a:r>
            <a:r>
              <a:rPr lang="en-US" sz="2000" dirty="0" smtClean="0">
                <a:solidFill>
                  <a:srgbClr val="FFFF00"/>
                </a:solidFill>
                <a:highlight>
                  <a:srgbClr val="FFFF00"/>
                </a:highlight>
                <a:latin typeface="Times New Roman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3</a:t>
            </a:r>
            <a:r>
              <a:rPr lang="en-US" sz="2000" dirty="0" smtClean="0">
                <a:solidFill>
                  <a:srgbClr val="FFFF00"/>
                </a:solidFill>
                <a:highlight>
                  <a:srgbClr val="FFFF00"/>
                </a:highlight>
                <a:latin typeface="Times New Roman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years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after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years of use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1, 2, 3), it may be traded in for a new one. If 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-year-old engine analyzer is traded in, a salvage value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obtained. Given that a new machine must be purchased now (time 0), the shop wants to determine a replacement and trade-in policy that minimizes net costs  (maintenance costs) + (replacement costs) – (salvage value received) during the next 5 years.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731838"/>
          </a:xfrm>
        </p:spPr>
        <p:txBody>
          <a:bodyPr/>
          <a:lstStyle/>
          <a:p>
            <a:r>
              <a:rPr lang="en-US" sz="34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Equipment-Replacement Problems</a:t>
            </a:r>
            <a:endParaRPr lang="en-US" sz="3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5521"/>
              </p:ext>
            </p:extLst>
          </p:nvPr>
        </p:nvGraphicFramePr>
        <p:xfrm>
          <a:off x="1981200" y="4572000"/>
          <a:ext cx="5791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2702560"/>
                <a:gridCol w="1930400"/>
              </a:tblGrid>
              <a:tr h="39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Maintenance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cost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Salvage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value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403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 anchor="ctr"/>
                </a:tc>
              </a:tr>
              <a:tr h="403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</a:tr>
              <a:tr h="403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76" y="76200"/>
            <a:ext cx="5457524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new machine purchased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machine operating year before replacement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**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≤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+ 3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0, 1, …,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 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cost incurred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time 5: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 year 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– 800 = 260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 years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+ 80 – 600 = 540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years 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+80 + 120 – 500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760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5: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4: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 = 260 + 0 = 260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914400" y="6096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40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Equipment-Replacement Problems</a:t>
            </a:r>
            <a:endParaRPr lang="en-US" sz="3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76" y="76200"/>
            <a:ext cx="5457524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48027"/>
              </p:ext>
            </p:extLst>
          </p:nvPr>
        </p:nvGraphicFramePr>
        <p:xfrm>
          <a:off x="7010400" y="1219200"/>
          <a:ext cx="190500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99"/>
                <a:gridCol w="533400"/>
                <a:gridCol w="685801"/>
              </a:tblGrid>
              <a:tr h="2604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i="1" baseline="-250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i="1" baseline="-250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8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8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8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6858000" y="-76200"/>
            <a:ext cx="914400" cy="914400"/>
          </a:xfrm>
          <a:prstGeom prst="mathMultiply">
            <a:avLst>
              <a:gd name="adj1" fmla="val 73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0"/>
            <a:ext cx="1143000" cy="68580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9320" y="304800"/>
            <a:ext cx="9144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machine purchased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machine operating year before replacement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**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≤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+ 3,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≤ 5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Total cost incurred to time 5: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 year 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– 800 = 260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 years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+ 80 – 600 = 540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3: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 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914400" y="6096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40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Equipment-Replacement Problems</a:t>
            </a:r>
            <a:endParaRPr lang="en-US" sz="3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76" y="76200"/>
            <a:ext cx="5457524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953000" y="0"/>
            <a:ext cx="1143000" cy="68580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74920" y="304800"/>
            <a:ext cx="9144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29200" y="0"/>
            <a:ext cx="1828800" cy="6858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51120" y="304800"/>
            <a:ext cx="1554480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50943"/>
              </p:ext>
            </p:extLst>
          </p:nvPr>
        </p:nvGraphicFramePr>
        <p:xfrm>
          <a:off x="3200400" y="4419600"/>
          <a:ext cx="46878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5" imgW="2158920" imgH="482400" progId="Equation.3">
                  <p:embed/>
                </p:oleObj>
              </mc:Choice>
              <mc:Fallback>
                <p:oleObj name="Equation" r:id="rId5" imgW="2158920" imgH="4824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468788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 year 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– 800 = 260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 years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+ 80 – 600 = 540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years of usage: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1000 + 60 +80 + 120 – 500 = 760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2: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   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 =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1: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914400" y="6096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40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Equipment-Replacement Problems</a:t>
            </a:r>
            <a:endParaRPr lang="en-US" sz="3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76" y="76200"/>
            <a:ext cx="5457524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114800" y="0"/>
            <a:ext cx="1143000" cy="68580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36720" y="304800"/>
            <a:ext cx="9144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91000" y="0"/>
            <a:ext cx="1828800" cy="6858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12920" y="304800"/>
            <a:ext cx="1554480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14003"/>
              </p:ext>
            </p:extLst>
          </p:nvPr>
        </p:nvGraphicFramePr>
        <p:xfrm>
          <a:off x="3048000" y="2819400"/>
          <a:ext cx="46894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4" name="Equation" r:id="rId5" imgW="2158920" imgH="711000" progId="Equation.3">
                  <p:embed/>
                </p:oleObj>
              </mc:Choice>
              <mc:Fallback>
                <p:oleObj name="Equation" r:id="rId5" imgW="2158920" imgH="7110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468947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4191000" y="0"/>
            <a:ext cx="2743200" cy="685800"/>
          </a:xfrm>
          <a:prstGeom prst="ellipse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12920" y="304800"/>
            <a:ext cx="2331720" cy="2430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9261"/>
              </p:ext>
            </p:extLst>
          </p:nvPr>
        </p:nvGraphicFramePr>
        <p:xfrm>
          <a:off x="3152775" y="4648200"/>
          <a:ext cx="479901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5" name="Equation" r:id="rId7" imgW="2209680" imgH="711000" progId="Equation.3">
                  <p:embed/>
                </p:oleObj>
              </mc:Choice>
              <mc:Fallback>
                <p:oleObj name="Equation" r:id="rId7" imgW="2209680" imgH="7110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4648200"/>
                        <a:ext cx="4799012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5" grpId="0" animBg="1"/>
      <p:bldP spid="1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year of usage: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1000 + 60 – 800 = 260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 years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usage: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1000 + 60 + 80 – 600 = 540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years of usage: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1000 + 60 +80 + 120 – 500 = 760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Stage 0: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    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(0) =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new machine purchased at time 0 should be replaced at time 1 or time 3. With this replacement policy, we will incur a net cost of </a:t>
            </a:r>
            <a:r>
              <a:rPr lang="en-US" sz="2200" i="1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(0) = $1,280. Optimal replacement policies: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200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) trading in at times 1, </a:t>
            </a: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200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and 5 and </a:t>
            </a:r>
            <a:br>
              <a:rPr lang="en-US" sz="2200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(2) trading in at times 1, 4, and 5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(3) trading in at times 3, 4, and 5.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914400" y="6096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4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Equipment-Replacement Problems</a:t>
            </a:r>
            <a:endParaRPr lang="en-US" sz="3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76" y="76200"/>
            <a:ext cx="5457524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438400" y="0"/>
            <a:ext cx="1143000" cy="68580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0320" y="304800"/>
            <a:ext cx="9144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14600" y="0"/>
            <a:ext cx="1828800" cy="6858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36520" y="304800"/>
            <a:ext cx="1554480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93977"/>
              </p:ext>
            </p:extLst>
          </p:nvPr>
        </p:nvGraphicFramePr>
        <p:xfrm>
          <a:off x="2971800" y="2743200"/>
          <a:ext cx="49085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5" imgW="2260440" imgH="711000" progId="Equation.3">
                  <p:embed/>
                </p:oleObj>
              </mc:Choice>
              <mc:Fallback>
                <p:oleObj name="Equation" r:id="rId5" imgW="2260440" imgH="7110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43200"/>
                        <a:ext cx="49085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514600" y="0"/>
            <a:ext cx="2743200" cy="685800"/>
          </a:xfrm>
          <a:prstGeom prst="ellipse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36520" y="304800"/>
            <a:ext cx="2331720" cy="2430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9" grpId="1" uiExpand="1" animBg="1"/>
      <p:bldP spid="10" grpId="0" uiExpand="1" animBg="1"/>
      <p:bldP spid="10" grpId="1" uiExpand="1" animBg="1"/>
      <p:bldP spid="15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Formulating Dynamic Programming Recursions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min{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cost during state </a:t>
            </a:r>
            <a:r>
              <a:rPr lang="en-US" sz="24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(new state at stage </a:t>
            </a:r>
            <a:r>
              <a:rPr lang="en-US" sz="24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Aspect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of decisions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that is allowable, or feasible, for the given state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stage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Aspect 2</a:t>
            </a:r>
          </a:p>
          <a:p>
            <a:pPr marL="0" indent="0"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We must specify how the </a:t>
            </a: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during the current time period (stage t)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value of t, the current state, and the decision chosen at stage </a:t>
            </a:r>
            <a:r>
              <a:rPr lang="en-US" sz="22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Aspect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We must specify how the state at </a:t>
            </a: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stage t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200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 value of t, the </a:t>
            </a:r>
            <a:r>
              <a:rPr lang="en-US" sz="22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state at </a:t>
            </a:r>
            <a:r>
              <a:rPr lang="en-US" sz="2200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stage t, and the decision chosen at stage t</a:t>
            </a:r>
            <a:endParaRPr lang="en-US" sz="2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199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Walter Glenn is in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York 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Before election day, Walter must visit Miami, Dallas, and Chicago and then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his New York City headquarters. Walter wants to minimize the total distance 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 travel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what order should he visit the cities?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77745"/>
            <a:ext cx="7162800" cy="27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Examples – Puzzles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Suppose there are 30 </a:t>
            </a:r>
            <a:r>
              <a:rPr lang="en-US" sz="2400" dirty="0" smtClean="0"/>
              <a:t>cards on </a:t>
            </a:r>
            <a:r>
              <a:rPr lang="en-US" sz="2400" dirty="0"/>
              <a:t>a </a:t>
            </a:r>
            <a:r>
              <a:rPr lang="en-US" sz="2400" dirty="0" smtClean="0"/>
              <a:t>table. I </a:t>
            </a:r>
            <a:r>
              <a:rPr lang="en-US" sz="2400" dirty="0"/>
              <a:t>begin by picking up 1, 2, or 3 </a:t>
            </a:r>
            <a:r>
              <a:rPr lang="en-US" sz="2400" dirty="0" smtClean="0"/>
              <a:t>cards. Then my </a:t>
            </a:r>
            <a:r>
              <a:rPr lang="en-US" sz="2400" dirty="0"/>
              <a:t>opponent must pick up 1, 2, or 3 </a:t>
            </a:r>
            <a:r>
              <a:rPr lang="en-US" sz="2400" dirty="0" smtClean="0"/>
              <a:t>cards. </a:t>
            </a:r>
            <a:r>
              <a:rPr lang="en-US" sz="2400" dirty="0"/>
              <a:t>We continue in this fashion until the </a:t>
            </a:r>
            <a:r>
              <a:rPr lang="en-US" sz="2400" dirty="0" smtClean="0"/>
              <a:t>last card is </a:t>
            </a:r>
            <a:r>
              <a:rPr lang="en-US" sz="2400" dirty="0"/>
              <a:t>picked up. The player who picks up the last match is the loser. How can I (</a:t>
            </a:r>
            <a:r>
              <a:rPr lang="en-US" sz="2400" dirty="0" smtClean="0"/>
              <a:t>the first </a:t>
            </a:r>
            <a:r>
              <a:rPr lang="en-US" sz="2400" dirty="0"/>
              <a:t>player) be sure of winning the game</a:t>
            </a:r>
            <a:r>
              <a:rPr lang="en-US" sz="2400" dirty="0" smtClean="0"/>
              <a:t>?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To win:- </a:t>
            </a:r>
            <a:r>
              <a:rPr lang="en-US" sz="2400" dirty="0">
                <a:solidFill>
                  <a:srgbClr val="FF0000"/>
                </a:solidFill>
              </a:rPr>
              <a:t>ensure that it will be my opponent’s turn when 1 match </a:t>
            </a:r>
            <a:r>
              <a:rPr lang="en-US" sz="2400" dirty="0" smtClean="0">
                <a:solidFill>
                  <a:srgbClr val="FF0000"/>
                </a:solidFill>
              </a:rPr>
              <a:t>remains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800000"/>
                </a:solidFill>
              </a:rPr>
              <a:t>Work backward: ensure that </a:t>
            </a:r>
            <a:r>
              <a:rPr lang="en-US" sz="2400" dirty="0" smtClean="0">
                <a:solidFill>
                  <a:srgbClr val="800000"/>
                </a:solidFill>
              </a:rPr>
              <a:t>it </a:t>
            </a:r>
            <a:r>
              <a:rPr lang="en-US" sz="2400" dirty="0">
                <a:solidFill>
                  <a:srgbClr val="800000"/>
                </a:solidFill>
              </a:rPr>
              <a:t>will be my opponent’s turn </a:t>
            </a:r>
            <a:r>
              <a:rPr lang="en-US" sz="2400" dirty="0" smtClean="0">
                <a:solidFill>
                  <a:srgbClr val="800000"/>
                </a:solidFill>
              </a:rPr>
              <a:t>when 5 matches remain.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5925628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81350" y="5925628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14800" y="5925628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05400" y="5925628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0" y="5925628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981200" y="5925628"/>
            <a:ext cx="647700" cy="5334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48000" y="5925628"/>
            <a:ext cx="647700" cy="533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81450" y="5925628"/>
            <a:ext cx="6477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48000" y="5791200"/>
            <a:ext cx="2590800" cy="779972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54852" y="5791200"/>
            <a:ext cx="1683948" cy="7799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87326" y="5768196"/>
            <a:ext cx="617148" cy="779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81200" y="5925628"/>
            <a:ext cx="647700" cy="533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048000" y="5914486"/>
            <a:ext cx="6477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81200" y="5914486"/>
            <a:ext cx="6477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437793"/>
            <a:ext cx="8382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1. NY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56692" y="1934308"/>
            <a:ext cx="101990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Miami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56692" y="3429000"/>
            <a:ext cx="1002324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Dallas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5999" y="5181600"/>
            <a:ext cx="131298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Chicago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03931" y="3437793"/>
            <a:ext cx="6858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1. NY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31920" y="1400908"/>
            <a:ext cx="1002324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Dallas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1920" y="3880340"/>
            <a:ext cx="131298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Chicago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31920" y="3194539"/>
            <a:ext cx="101990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Miami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31920" y="2300814"/>
            <a:ext cx="131298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Chicago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1920" y="4844562"/>
            <a:ext cx="101990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Miami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31920" y="5635870"/>
            <a:ext cx="1002324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Dallas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0"/>
            <a:endCxn id="6" idx="2"/>
          </p:cNvCxnSpPr>
          <p:nvPr/>
        </p:nvCxnSpPr>
        <p:spPr>
          <a:xfrm flipV="1">
            <a:off x="1104900" y="2201008"/>
            <a:ext cx="1151792" cy="1236785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 flipV="1">
            <a:off x="1524000" y="3695700"/>
            <a:ext cx="732692" cy="8793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8" idx="1"/>
          </p:cNvCxnSpPr>
          <p:nvPr/>
        </p:nvCxnSpPr>
        <p:spPr>
          <a:xfrm>
            <a:off x="1104900" y="3971193"/>
            <a:ext cx="1373381" cy="1288522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276600" y="1667608"/>
            <a:ext cx="65532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6" idx="2"/>
          </p:cNvCxnSpPr>
          <p:nvPr/>
        </p:nvCxnSpPr>
        <p:spPr>
          <a:xfrm>
            <a:off x="3276600" y="2201008"/>
            <a:ext cx="655320" cy="3665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3" idx="2"/>
          </p:cNvCxnSpPr>
          <p:nvPr/>
        </p:nvCxnSpPr>
        <p:spPr>
          <a:xfrm flipV="1">
            <a:off x="3259016" y="3461239"/>
            <a:ext cx="672904" cy="234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12" idx="2"/>
          </p:cNvCxnSpPr>
          <p:nvPr/>
        </p:nvCxnSpPr>
        <p:spPr>
          <a:xfrm>
            <a:off x="3259016" y="3695700"/>
            <a:ext cx="672904" cy="451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17" idx="2"/>
          </p:cNvCxnSpPr>
          <p:nvPr/>
        </p:nvCxnSpPr>
        <p:spPr>
          <a:xfrm flipV="1">
            <a:off x="3598985" y="5111262"/>
            <a:ext cx="332935" cy="337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18" idx="2"/>
          </p:cNvCxnSpPr>
          <p:nvPr/>
        </p:nvCxnSpPr>
        <p:spPr>
          <a:xfrm>
            <a:off x="3598985" y="5448300"/>
            <a:ext cx="332935" cy="454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852160" y="1400908"/>
            <a:ext cx="131298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Chicago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2300814"/>
            <a:ext cx="1002324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Dallas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52160" y="3886200"/>
            <a:ext cx="101990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Miami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52160" y="3194539"/>
            <a:ext cx="131298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Chicago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852160" y="5638800"/>
            <a:ext cx="101990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Miami</a:t>
            </a:r>
            <a:endParaRPr 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52160" y="4844562"/>
            <a:ext cx="1002324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Dallas</a:t>
            </a:r>
            <a:endParaRPr lang="en-US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>
            <a:stCxn id="10" idx="6"/>
            <a:endCxn id="44" idx="2"/>
          </p:cNvCxnSpPr>
          <p:nvPr/>
        </p:nvCxnSpPr>
        <p:spPr>
          <a:xfrm>
            <a:off x="4934244" y="1667608"/>
            <a:ext cx="917916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46" idx="2"/>
          </p:cNvCxnSpPr>
          <p:nvPr/>
        </p:nvCxnSpPr>
        <p:spPr>
          <a:xfrm>
            <a:off x="5244906" y="2567514"/>
            <a:ext cx="60725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6"/>
            <a:endCxn id="50" idx="2"/>
          </p:cNvCxnSpPr>
          <p:nvPr/>
        </p:nvCxnSpPr>
        <p:spPr>
          <a:xfrm>
            <a:off x="4951828" y="3461239"/>
            <a:ext cx="90033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6"/>
            <a:endCxn id="48" idx="2"/>
          </p:cNvCxnSpPr>
          <p:nvPr/>
        </p:nvCxnSpPr>
        <p:spPr>
          <a:xfrm>
            <a:off x="5244906" y="4147040"/>
            <a:ext cx="607254" cy="5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6"/>
            <a:endCxn id="54" idx="2"/>
          </p:cNvCxnSpPr>
          <p:nvPr/>
        </p:nvCxnSpPr>
        <p:spPr>
          <a:xfrm>
            <a:off x="4951828" y="5111262"/>
            <a:ext cx="90033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  <a:endCxn id="52" idx="2"/>
          </p:cNvCxnSpPr>
          <p:nvPr/>
        </p:nvCxnSpPr>
        <p:spPr>
          <a:xfrm>
            <a:off x="4934244" y="5902570"/>
            <a:ext cx="917916" cy="29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9" idx="0"/>
          </p:cNvCxnSpPr>
          <p:nvPr/>
        </p:nvCxnSpPr>
        <p:spPr>
          <a:xfrm>
            <a:off x="7165146" y="1667608"/>
            <a:ext cx="1181685" cy="177018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6" idx="6"/>
            <a:endCxn id="9" idx="1"/>
          </p:cNvCxnSpPr>
          <p:nvPr/>
        </p:nvCxnSpPr>
        <p:spPr>
          <a:xfrm>
            <a:off x="6854484" y="2567514"/>
            <a:ext cx="1249880" cy="94839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0" idx="6"/>
            <a:endCxn id="9" idx="2"/>
          </p:cNvCxnSpPr>
          <p:nvPr/>
        </p:nvCxnSpPr>
        <p:spPr>
          <a:xfrm>
            <a:off x="7165146" y="3461239"/>
            <a:ext cx="838785" cy="2432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8" idx="6"/>
            <a:endCxn id="9" idx="2"/>
          </p:cNvCxnSpPr>
          <p:nvPr/>
        </p:nvCxnSpPr>
        <p:spPr>
          <a:xfrm flipV="1">
            <a:off x="6872068" y="3704493"/>
            <a:ext cx="1131863" cy="44840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6"/>
            <a:endCxn id="9" idx="3"/>
          </p:cNvCxnSpPr>
          <p:nvPr/>
        </p:nvCxnSpPr>
        <p:spPr>
          <a:xfrm flipV="1">
            <a:off x="6854484" y="3893078"/>
            <a:ext cx="1249880" cy="121818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6"/>
            <a:endCxn id="9" idx="4"/>
          </p:cNvCxnSpPr>
          <p:nvPr/>
        </p:nvCxnSpPr>
        <p:spPr>
          <a:xfrm flipV="1">
            <a:off x="6872068" y="3971193"/>
            <a:ext cx="1474763" cy="193430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Salesman</a:t>
            </a:r>
          </a:p>
        </p:txBody>
      </p:sp>
    </p:spTree>
    <p:extLst>
      <p:ext uri="{BB962C8B-B14F-4D97-AF65-F5344CB8AC3E}">
        <p14:creationId xmlns:p14="http://schemas.microsoft.com/office/powerpoint/2010/main" val="13865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Stage concern: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Current city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Cities has been visited,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Every states consists: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Last city visited,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 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Cities has been visited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min distance if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1 cities in the set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err="1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i="1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be the distance between cities </a:t>
            </a:r>
            <a:r>
              <a:rPr lang="en-US" sz="2200" i="1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200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2200" dirty="0">
              <a:solidFill>
                <a:srgbClr val="231A0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Stage 4: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strike="sngStrike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4}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1,334*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strike="sngStrike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4}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1,559*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strike="sngStrike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809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35" y="0"/>
            <a:ext cx="4953000" cy="193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638800" y="967827"/>
            <a:ext cx="762000" cy="860973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53000" y="640080"/>
            <a:ext cx="609600" cy="533400"/>
            <a:chOff x="5029200" y="2362200"/>
            <a:chExt cx="6096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29200" y="2895600"/>
              <a:ext cx="609600" cy="0"/>
            </a:xfrm>
            <a:prstGeom prst="line">
              <a:avLst/>
            </a:prstGeom>
            <a:ln w="1905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638800" y="2362200"/>
              <a:ext cx="0" cy="533400"/>
            </a:xfrm>
            <a:prstGeom prst="straightConnector1">
              <a:avLst/>
            </a:prstGeom>
            <a:ln w="19050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53000" y="685800"/>
            <a:ext cx="609600" cy="777240"/>
            <a:chOff x="5029200" y="2133600"/>
            <a:chExt cx="609600" cy="77724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029200" y="2895600"/>
              <a:ext cx="609600" cy="0"/>
            </a:xfrm>
            <a:prstGeom prst="line">
              <a:avLst/>
            </a:prstGeom>
            <a:ln w="1905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638800" y="2133600"/>
              <a:ext cx="0" cy="777240"/>
            </a:xfrm>
            <a:prstGeom prst="straightConnector1">
              <a:avLst/>
            </a:prstGeom>
            <a:ln w="19050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05400" y="685800"/>
            <a:ext cx="457200" cy="1005840"/>
            <a:chOff x="5029200" y="1905000"/>
            <a:chExt cx="457200" cy="100584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2895600"/>
              <a:ext cx="457200" cy="0"/>
            </a:xfrm>
            <a:prstGeom prst="line">
              <a:avLst/>
            </a:prstGeom>
            <a:ln w="1905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486400" y="1905000"/>
              <a:ext cx="0" cy="1005840"/>
            </a:xfrm>
            <a:prstGeom prst="straightConnector1">
              <a:avLst/>
            </a:prstGeom>
            <a:ln w="19050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1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Stage 3: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       {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strike="sngStrike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(4, 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1397 + 809 = 2206*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{4}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4}) = 1343 + 1559 = 2902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strike="sngStrike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(4, 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921 + 809 = 1730*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, {4}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4}) = 1343 + 1334 = 2677*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strike="sngStrike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921 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1559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2480*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strike="sngStrike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strike="sngStrike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4})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1397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1334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2731*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35" y="0"/>
            <a:ext cx="4953000" cy="193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15087"/>
              </p:ext>
            </p:extLst>
          </p:nvPr>
        </p:nvGraphicFramePr>
        <p:xfrm>
          <a:off x="3429000" y="2276061"/>
          <a:ext cx="533400" cy="69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4" imgW="291960" imgH="380880" progId="Equation.3">
                  <p:embed/>
                </p:oleObj>
              </mc:Choice>
              <mc:Fallback>
                <p:oleObj name="Equation" r:id="rId4" imgW="291960" imgH="3808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76061"/>
                        <a:ext cx="533400" cy="695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5352" y="189607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(2, {2, 3, 4})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1,334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(3, {2, 3, 4})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1,559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(4, {2, 3, 4})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Stage 2: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       {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min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min	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35" y="0"/>
            <a:ext cx="4953000" cy="193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50643"/>
              </p:ext>
            </p:extLst>
          </p:nvPr>
        </p:nvGraphicFramePr>
        <p:xfrm>
          <a:off x="3429000" y="2276061"/>
          <a:ext cx="533400" cy="69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4" imgW="291960" imgH="380880" progId="Equation.3">
                  <p:embed/>
                </p:oleObj>
              </mc:Choice>
              <mc:Fallback>
                <p:oleObj name="Equation" r:id="rId4" imgW="291960" imgH="3808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76061"/>
                        <a:ext cx="533400" cy="695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3406677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}) = 1343 + 1730 = 3073*</a:t>
            </a: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}) = 1397 + 2480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3877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841567" y="4412159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}) = 1343 + 2206 = 3549*</a:t>
            </a: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}) = 921 + 2731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3652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2349" y="5402759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{4}) = 1397 + 2902 = 4299</a:t>
            </a: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{4}) = 921 + 2677= 3598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667000" y="3490318"/>
            <a:ext cx="304800" cy="64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667000" y="4480918"/>
            <a:ext cx="304800" cy="64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689167" y="5517238"/>
            <a:ext cx="304800" cy="64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1905000"/>
            <a:ext cx="335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= c</a:t>
            </a:r>
            <a:r>
              <a:rPr lang="en-US" sz="16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(4, {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2206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{4}) = c</a:t>
            </a:r>
            <a:r>
              <a:rPr lang="en-US" sz="16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4})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2902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 = c</a:t>
            </a:r>
            <a:r>
              <a:rPr lang="en-US" sz="16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(4, {</a:t>
            </a:r>
            <a:r>
              <a:rPr lang="en-US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 = 1730</a:t>
            </a:r>
          </a:p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{4}) = c</a:t>
            </a:r>
            <a:r>
              <a:rPr lang="en-US" sz="16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4})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2677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= c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4})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2480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= c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4})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2731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Traveling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Stage 1: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       {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min	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Optimal solution: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Miami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Dallas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Chicago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Chicago  </a:t>
            </a:r>
            <a:r>
              <a:rPr lang="en-US" sz="22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Dallas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Miami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  </a:t>
            </a:r>
            <a:r>
              <a:rPr lang="en-US" sz="22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NY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35" y="0"/>
            <a:ext cx="4953000" cy="193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87576"/>
              </p:ext>
            </p:extLst>
          </p:nvPr>
        </p:nvGraphicFramePr>
        <p:xfrm>
          <a:off x="3429000" y="1971261"/>
          <a:ext cx="533400" cy="69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4" imgW="291960" imgH="380880" progId="Equation.3">
                  <p:embed/>
                </p:oleObj>
              </mc:Choice>
              <mc:Fallback>
                <p:oleObj name="Equation" r:id="rId4" imgW="291960" imgH="3808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71261"/>
                        <a:ext cx="533400" cy="695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2971800"/>
            <a:ext cx="5029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{1})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1343 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3703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4407*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{1})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1559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3549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5108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{1})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809  + 3598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4407*</a:t>
            </a:r>
            <a:endParaRPr lang="en-US" sz="2200" dirty="0"/>
          </a:p>
        </p:txBody>
      </p:sp>
      <p:sp>
        <p:nvSpPr>
          <p:cNvPr id="12" name="Left Brace 11"/>
          <p:cNvSpPr/>
          <p:nvPr/>
        </p:nvSpPr>
        <p:spPr>
          <a:xfrm>
            <a:off x="2667000" y="3124200"/>
            <a:ext cx="304800" cy="1371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1986097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 3073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= c</a:t>
            </a:r>
            <a:r>
              <a:rPr lang="en-US" sz="16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(4, {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3549</a:t>
            </a: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(4) = c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{4})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 3598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4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685800"/>
            <a:ext cx="7102475" cy="5440363"/>
          </a:xfrm>
        </p:spPr>
        <p:txBody>
          <a:bodyPr anchor="t"/>
          <a:lstStyle/>
          <a:p>
            <a:pPr>
              <a:spcBef>
                <a:spcPts val="0"/>
              </a:spcBef>
              <a:buNone/>
            </a:pPr>
            <a:endParaRPr lang="en-US" sz="4400" b="1" dirty="0" smtClean="0">
              <a:solidFill>
                <a:srgbClr val="339966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4400" b="1" dirty="0">
              <a:solidFill>
                <a:srgbClr val="339966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4400" b="1" dirty="0" smtClean="0">
              <a:solidFill>
                <a:srgbClr val="339966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339966"/>
                </a:solidFill>
              </a:rPr>
              <a:t>Non-additive Recursion</a:t>
            </a:r>
            <a:endParaRPr lang="en-US" sz="4400" b="1" dirty="0">
              <a:solidFill>
                <a:srgbClr val="3399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Minimax Shortest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Joe </a:t>
            </a:r>
            <a:r>
              <a:rPr lang="en-US" sz="2000" dirty="0" smtClean="0"/>
              <a:t>wants to minimize </a:t>
            </a:r>
            <a:r>
              <a:rPr lang="en-US" sz="2000" dirty="0"/>
              <a:t>the maximum altitude </a:t>
            </a:r>
            <a:r>
              <a:rPr lang="en-US" sz="2000" dirty="0" smtClean="0"/>
              <a:t>above sea </a:t>
            </a:r>
            <a:r>
              <a:rPr lang="en-US" sz="2000" dirty="0"/>
              <a:t>level that he will encounter during his </a:t>
            </a:r>
            <a:r>
              <a:rPr lang="en-US" sz="2000" dirty="0" smtClean="0"/>
              <a:t>drive.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/>
          <a:stretch/>
        </p:blipFill>
        <p:spPr bwMode="auto">
          <a:xfrm>
            <a:off x="792640" y="2400646"/>
            <a:ext cx="8046560" cy="392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1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/>
          <a:stretch/>
        </p:blipFill>
        <p:spPr bwMode="auto">
          <a:xfrm>
            <a:off x="792640" y="1295400"/>
            <a:ext cx="8046560" cy="392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Minimax Shortest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45720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(7) = 13*</a:t>
            </a:r>
          </a:p>
          <a:p>
            <a:pPr lvl="0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(8) = 8*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(9) = 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82737"/>
              </p:ext>
            </p:extLst>
          </p:nvPr>
        </p:nvGraphicFramePr>
        <p:xfrm>
          <a:off x="506413" y="3810000"/>
          <a:ext cx="513873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4" imgW="2387520" imgH="1422360" progId="Equation.3">
                  <p:embed/>
                </p:oleObj>
              </mc:Choice>
              <mc:Fallback>
                <p:oleObj name="Equation" r:id="rId4" imgW="2387520" imgH="14223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3810000"/>
                        <a:ext cx="5138737" cy="281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9859"/>
              </p:ext>
            </p:extLst>
          </p:nvPr>
        </p:nvGraphicFramePr>
        <p:xfrm>
          <a:off x="290771" y="36513"/>
          <a:ext cx="4738429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6" imgW="2374560" imgH="1422360" progId="Equation.3">
                  <p:embed/>
                </p:oleObj>
              </mc:Choice>
              <mc:Fallback>
                <p:oleObj name="Equation" r:id="rId6" imgW="2374560" imgH="142236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71" y="36513"/>
                        <a:ext cx="4738429" cy="278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5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/>
          <a:stretch/>
        </p:blipFill>
        <p:spPr bwMode="auto">
          <a:xfrm>
            <a:off x="792640" y="1295400"/>
            <a:ext cx="8046560" cy="392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Minimax Shortest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4392" y="1905000"/>
            <a:ext cx="3569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(2)= max 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(5)] = 9*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335520"/>
              </p:ext>
            </p:extLst>
          </p:nvPr>
        </p:nvGraphicFramePr>
        <p:xfrm>
          <a:off x="457200" y="5219354"/>
          <a:ext cx="5003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8" name="Equation" r:id="rId4" imgW="2323800" imgH="711000" progId="Equation.3">
                  <p:embed/>
                </p:oleObj>
              </mc:Choice>
              <mc:Fallback>
                <p:oleObj name="Equation" r:id="rId4" imgW="2323800" imgH="7110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19354"/>
                        <a:ext cx="5003800" cy="1409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71561"/>
              </p:ext>
            </p:extLst>
          </p:nvPr>
        </p:nvGraphicFramePr>
        <p:xfrm>
          <a:off x="6700194" y="76200"/>
          <a:ext cx="221520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9" name="Equation" r:id="rId6" imgW="1269720" imgH="711000" progId="Equation.3">
                  <p:embed/>
                </p:oleObj>
              </mc:Choice>
              <mc:Fallback>
                <p:oleObj name="Equation" r:id="rId6" imgW="1269720" imgH="71100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194" y="76200"/>
                        <a:ext cx="221520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25040"/>
              </p:ext>
            </p:extLst>
          </p:nvPr>
        </p:nvGraphicFramePr>
        <p:xfrm>
          <a:off x="6786563" y="1219200"/>
          <a:ext cx="22812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" name="Equation" r:id="rId8" imgW="1143000" imgH="711000" progId="Equation.3">
                  <p:embed/>
                </p:oleObj>
              </mc:Choice>
              <mc:Fallback>
                <p:oleObj name="Equation" r:id="rId8" imgW="1143000" imgH="7110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219200"/>
                        <a:ext cx="2281237" cy="1390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5792" y="3319754"/>
            <a:ext cx="3569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(3)= max 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(5)] = 8*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1540"/>
              </p:ext>
            </p:extLst>
          </p:nvPr>
        </p:nvGraphicFramePr>
        <p:xfrm>
          <a:off x="644271" y="5219354"/>
          <a:ext cx="44037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Equation" r:id="rId10" imgW="2044440" imgH="482400" progId="Equation.3">
                  <p:embed/>
                </p:oleObj>
              </mc:Choice>
              <mc:Fallback>
                <p:oleObj name="Equation" r:id="rId10" imgW="2044440" imgH="4824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71" y="5219354"/>
                        <a:ext cx="4403725" cy="957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43600" y="52766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Albany AMT" pitchFamily="34" charset="0"/>
                <a:cs typeface="Albany AMT" pitchFamily="34" charset="0"/>
              </a:rPr>
              <a:t>Optimal path: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Albany AMT" pitchFamily="34" charset="0"/>
                <a:cs typeface="Albany AMT" pitchFamily="34" charset="0"/>
              </a:rPr>
              <a:t>1 – 3 – 5 – 8 – 10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Albany AMT" pitchFamily="34" charset="0"/>
                <a:cs typeface="Albany AMT" pitchFamily="34" charset="0"/>
              </a:rPr>
              <a:t>1 – 4 – 6 – 8 – 10</a:t>
            </a:r>
            <a:endParaRPr lang="en-US" sz="2400" dirty="0">
              <a:solidFill>
                <a:srgbClr val="008000"/>
              </a:solidFill>
              <a:latin typeface="Albany AMT" pitchFamily="34" charset="0"/>
              <a:cs typeface="Albany A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Wagner –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Whitin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Algorithm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Dynamic Lot-Size Model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optimal production schedule for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5-period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lot-size model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fixed cost, 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$250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production cost, 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$2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holding cost, 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demand,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220,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280,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360,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270.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the initial inventory level is zero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** if use backward method: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Possible states at Stage 2: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280 + 360 + 140 + 270 = 1050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(0) 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(2) , …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(1050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176463" indent="-2176463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WWA recursion : min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cost incurred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during period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+1, …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0 beginning inventory at each period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=0…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199" y="3657600"/>
            <a:ext cx="34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calculation is long…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3378200" y="4068465"/>
            <a:ext cx="914400" cy="914400"/>
          </a:xfrm>
          <a:prstGeom prst="mathMultiply">
            <a:avLst>
              <a:gd name="adj1" fmla="val 73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32" y="2844269"/>
            <a:ext cx="4648200" cy="378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9831645" flipH="1">
            <a:off x="4633253" y="4322480"/>
            <a:ext cx="2990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66"/>
                </a:solidFill>
                <a:effectLst>
                  <a:glow rad="190500">
                    <a:srgbClr val="FFFF00">
                      <a:alpha val="60000"/>
                    </a:srgbClr>
                  </a:glow>
                </a:effectLst>
                <a:latin typeface="Comic Sans MS" pitchFamily="66" charset="0"/>
              </a:rPr>
              <a:t>Remember?</a:t>
            </a:r>
          </a:p>
          <a:p>
            <a:pPr algn="ctr"/>
            <a:r>
              <a:rPr lang="en-US" sz="2400" b="1" dirty="0" smtClean="0">
                <a:solidFill>
                  <a:srgbClr val="660066"/>
                </a:solidFill>
                <a:effectLst>
                  <a:glow rad="190500">
                    <a:srgbClr val="FFFF00">
                      <a:alpha val="60000"/>
                    </a:srgbClr>
                  </a:glow>
                </a:effectLst>
                <a:latin typeface="Comic Sans MS" pitchFamily="66" charset="0"/>
              </a:rPr>
              <a:t>Inventory Problem</a:t>
            </a:r>
            <a:endParaRPr lang="en-US" sz="2400" b="1" dirty="0">
              <a:solidFill>
                <a:srgbClr val="660066"/>
              </a:solidFill>
              <a:effectLst>
                <a:glow rad="190500">
                  <a:srgbClr val="FFFF00">
                    <a:alpha val="60000"/>
                  </a:srgbClr>
                </a:glo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1"/>
      <p:bldP spid="7" grpId="0" animBg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Examples –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Puzzles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If I can </a:t>
            </a:r>
            <a:r>
              <a:rPr lang="en-US" dirty="0"/>
              <a:t>force my opponent to play when </a:t>
            </a:r>
            <a:r>
              <a:rPr lang="en-US" dirty="0">
                <a:solidFill>
                  <a:srgbClr val="FF0000"/>
                </a:solidFill>
              </a:rPr>
              <a:t>5, 9, 13, 17, 21, 25, or 29 </a:t>
            </a:r>
            <a:r>
              <a:rPr lang="en-US" dirty="0" smtClean="0"/>
              <a:t>cards remain</a:t>
            </a:r>
            <a:r>
              <a:rPr lang="en-US" dirty="0"/>
              <a:t>, I am </a:t>
            </a:r>
            <a:r>
              <a:rPr lang="en-US" dirty="0" smtClean="0"/>
              <a:t>sure of </a:t>
            </a:r>
            <a:r>
              <a:rPr lang="en-US" dirty="0"/>
              <a:t>victory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  <a:sym typeface="Symbol"/>
              </a:rPr>
              <a:t>I cannot lose if I pick up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30 − 29 = 1 card on </a:t>
            </a:r>
            <a:r>
              <a:rPr lang="en-US" dirty="0">
                <a:solidFill>
                  <a:srgbClr val="002060"/>
                </a:solidFill>
                <a:sym typeface="Symbol"/>
              </a:rPr>
              <a:t>my first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turn.</a:t>
            </a:r>
          </a:p>
          <a:p>
            <a:pPr marL="0" indent="0" algn="just">
              <a:buNone/>
            </a:pPr>
            <a:r>
              <a:rPr lang="en-US" dirty="0"/>
              <a:t>Then I </a:t>
            </a:r>
            <a:r>
              <a:rPr lang="en-US" dirty="0" smtClean="0"/>
              <a:t>simply make </a:t>
            </a:r>
            <a:r>
              <a:rPr lang="en-US" dirty="0"/>
              <a:t>sure that my </a:t>
            </a:r>
            <a:r>
              <a:rPr lang="en-US" dirty="0" smtClean="0"/>
              <a:t>opponent </a:t>
            </a:r>
            <a:r>
              <a:rPr lang="en-US" dirty="0"/>
              <a:t>will always be left with 29, 25, 21, 17, 13, 9, or 5 </a:t>
            </a:r>
            <a:r>
              <a:rPr lang="en-US" dirty="0" smtClean="0"/>
              <a:t>matches on </a:t>
            </a:r>
            <a:r>
              <a:rPr lang="en-US" dirty="0"/>
              <a:t>his turn.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Wagner –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Whitin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Algorithm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Dynamic Lot-Size Model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$250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$2,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220,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280,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360,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140,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270</a:t>
            </a: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=0…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i="1" kern="100" dirty="0" smtClean="0">
                <a:latin typeface="Times New Roman"/>
                <a:ea typeface="SimSun"/>
                <a:cs typeface="Times New Roman"/>
              </a:rPr>
              <a:t>f</a:t>
            </a:r>
            <a:r>
              <a:rPr lang="en-US" sz="2000" kern="100" baseline="-25000" dirty="0" smtClean="0">
                <a:latin typeface="Times New Roman"/>
                <a:ea typeface="SimSun"/>
                <a:cs typeface="Times New Roman"/>
              </a:rPr>
              <a:t>6</a:t>
            </a:r>
            <a:r>
              <a:rPr lang="en-US" sz="2000" i="1" kern="100" dirty="0" smtClean="0">
                <a:latin typeface="Times New Roman"/>
                <a:ea typeface="SimSun"/>
                <a:cs typeface="Times New Roman"/>
              </a:rPr>
              <a:t> </a:t>
            </a:r>
            <a:r>
              <a:rPr lang="en-US" sz="2000" kern="100" dirty="0" smtClean="0">
                <a:latin typeface="Times New Roman"/>
                <a:ea typeface="SimSun"/>
                <a:cs typeface="Times New Roman"/>
              </a:rPr>
              <a:t>=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kern="100" dirty="0">
                <a:latin typeface="Times New Roman"/>
                <a:ea typeface="SimSun"/>
                <a:cs typeface="Times New Roman"/>
              </a:rPr>
              <a:t>f</a:t>
            </a:r>
            <a:r>
              <a:rPr lang="en-US" sz="2200" kern="100" baseline="-25000" dirty="0">
                <a:latin typeface="Times New Roman"/>
                <a:ea typeface="SimSun"/>
                <a:cs typeface="Times New Roman"/>
              </a:rPr>
              <a:t>5</a:t>
            </a:r>
            <a:r>
              <a:rPr lang="en-US" sz="2200" i="1" kern="100" dirty="0">
                <a:latin typeface="Times New Roman"/>
                <a:ea typeface="SimSun"/>
                <a:cs typeface="Times New Roman"/>
              </a:rPr>
              <a:t> </a:t>
            </a:r>
            <a:r>
              <a:rPr lang="en-US" sz="2200" kern="100" dirty="0">
                <a:latin typeface="Times New Roman"/>
                <a:ea typeface="SimSun"/>
                <a:cs typeface="Times New Roman"/>
              </a:rPr>
              <a:t>=</a:t>
            </a:r>
            <a:r>
              <a:rPr lang="en-US" sz="2200" i="1" kern="100" dirty="0">
                <a:latin typeface="Times New Roman"/>
                <a:ea typeface="SimSun"/>
                <a:cs typeface="Times New Roman"/>
              </a:rPr>
              <a:t> K</a:t>
            </a:r>
            <a:r>
              <a:rPr lang="en-US" sz="2200" kern="100" dirty="0">
                <a:latin typeface="Times New Roman"/>
                <a:ea typeface="SimSun"/>
                <a:cs typeface="Times New Roman"/>
              </a:rPr>
              <a:t> + </a:t>
            </a:r>
            <a:r>
              <a:rPr lang="en-US" sz="2200" i="1" kern="100" dirty="0" smtClean="0">
                <a:latin typeface="Times New Roman"/>
                <a:ea typeface="SimSun"/>
                <a:cs typeface="Times New Roman"/>
              </a:rPr>
              <a:t>c</a:t>
            </a:r>
            <a:r>
              <a:rPr lang="en-US" sz="2200" kern="100" dirty="0" smtClean="0">
                <a:latin typeface="Times New Roman"/>
                <a:ea typeface="SimSun"/>
                <a:cs typeface="Times New Roman"/>
              </a:rPr>
              <a:t>(</a:t>
            </a:r>
            <a:r>
              <a:rPr lang="en-US" sz="2200" i="1" kern="100" dirty="0" smtClean="0">
                <a:latin typeface="Times New Roman"/>
                <a:ea typeface="SimSun"/>
                <a:cs typeface="Times New Roman"/>
              </a:rPr>
              <a:t>d</a:t>
            </a:r>
            <a:r>
              <a:rPr lang="en-US" sz="2200" kern="100" baseline="-25000" dirty="0" smtClean="0">
                <a:latin typeface="Times New Roman"/>
                <a:ea typeface="SimSun"/>
                <a:cs typeface="Times New Roman"/>
              </a:rPr>
              <a:t>5</a:t>
            </a:r>
            <a:r>
              <a:rPr lang="en-US" sz="2200" kern="100" dirty="0">
                <a:latin typeface="Times New Roman"/>
                <a:ea typeface="SimSun"/>
                <a:cs typeface="Times New Roman"/>
              </a:rPr>
              <a:t>) + </a:t>
            </a:r>
            <a:r>
              <a:rPr lang="en-US" sz="2200" i="1" kern="100" dirty="0">
                <a:latin typeface="Times New Roman"/>
                <a:ea typeface="SimSun"/>
                <a:cs typeface="Times New Roman"/>
              </a:rPr>
              <a:t>h</a:t>
            </a:r>
            <a:r>
              <a:rPr lang="en-US" sz="2200" kern="100" dirty="0">
                <a:latin typeface="Times New Roman"/>
                <a:ea typeface="SimSun"/>
                <a:cs typeface="Times New Roman"/>
              </a:rPr>
              <a:t>(0) = </a:t>
            </a:r>
            <a:r>
              <a:rPr lang="en-US" sz="2200" kern="100" dirty="0" smtClean="0">
                <a:latin typeface="Times New Roman"/>
                <a:ea typeface="SimSun"/>
                <a:cs typeface="Times New Roman"/>
              </a:rPr>
              <a:t>250 </a:t>
            </a:r>
            <a:r>
              <a:rPr lang="en-US" sz="2200" kern="100" dirty="0">
                <a:latin typeface="Times New Roman"/>
                <a:ea typeface="SimSun"/>
                <a:cs typeface="Times New Roman"/>
              </a:rPr>
              <a:t>+ 2(270) + 0 = 790</a:t>
            </a:r>
            <a:r>
              <a:rPr lang="en-US" sz="2200" kern="100" dirty="0" smtClean="0">
                <a:latin typeface="Times New Roman"/>
                <a:ea typeface="SimSun"/>
                <a:cs typeface="Times New Roman"/>
              </a:rPr>
              <a:t>*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/>
              <a:ea typeface="SimSu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96742"/>
              </p:ext>
            </p:extLst>
          </p:nvPr>
        </p:nvGraphicFramePr>
        <p:xfrm>
          <a:off x="1295400" y="4724400"/>
          <a:ext cx="5486400" cy="87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4" imgW="3022560" imgH="482400" progId="Equation.3">
                  <p:embed/>
                </p:oleObj>
              </mc:Choice>
              <mc:Fallback>
                <p:oleObj name="Equation" r:id="rId4" imgW="3022560" imgH="482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5486400" cy="875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124200" y="5562600"/>
            <a:ext cx="2362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56020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Produce 2 months product,</a:t>
            </a:r>
          </a:p>
          <a:p>
            <a:r>
              <a:rPr lang="en-US" dirty="0">
                <a:solidFill>
                  <a:srgbClr val="FF0000"/>
                </a:solidFill>
              </a:rPr>
              <a:t>holding </a:t>
            </a:r>
            <a:r>
              <a:rPr lang="en-US" dirty="0" smtClean="0">
                <a:solidFill>
                  <a:srgbClr val="FF0000"/>
                </a:solidFill>
              </a:rPr>
              <a:t>Month 5’s product for 1 month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Wagner –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Whitin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Algorithm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Dynamic Lot-Size Model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$250,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$2,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220,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280,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360,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140,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270</a:t>
            </a: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/>
              <a:ea typeface="SimSu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49532"/>
              </p:ext>
            </p:extLst>
          </p:nvPr>
        </p:nvGraphicFramePr>
        <p:xfrm>
          <a:off x="1182688" y="2976562"/>
          <a:ext cx="7123112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4" imgW="3924000" imgH="711000" progId="Equation.3">
                  <p:embed/>
                </p:oleObj>
              </mc:Choice>
              <mc:Fallback>
                <p:oleObj name="Equation" r:id="rId4" imgW="3924000" imgH="7110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976562"/>
                        <a:ext cx="7123112" cy="129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21270"/>
              </p:ext>
            </p:extLst>
          </p:nvPr>
        </p:nvGraphicFramePr>
        <p:xfrm>
          <a:off x="304800" y="4543425"/>
          <a:ext cx="875982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Equation" r:id="rId6" imgW="4825800" imgH="939600" progId="Equation.3">
                  <p:embed/>
                </p:oleObj>
              </mc:Choice>
              <mc:Fallback>
                <p:oleObj name="Equation" r:id="rId6" imgW="4825800" imgH="939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43425"/>
                        <a:ext cx="8759825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971800" y="4227731"/>
            <a:ext cx="402336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4267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Produce 3 months product,</a:t>
            </a:r>
          </a:p>
          <a:p>
            <a:r>
              <a:rPr lang="en-US" dirty="0">
                <a:solidFill>
                  <a:srgbClr val="0070C0"/>
                </a:solidFill>
              </a:rPr>
              <a:t>holding </a:t>
            </a:r>
            <a:r>
              <a:rPr lang="en-US" dirty="0" smtClean="0">
                <a:solidFill>
                  <a:srgbClr val="0070C0"/>
                </a:solidFill>
              </a:rPr>
              <a:t>Month 4’s product for 1 month</a:t>
            </a:r>
          </a:p>
          <a:p>
            <a:r>
              <a:rPr lang="en-US" dirty="0">
                <a:solidFill>
                  <a:srgbClr val="0070C0"/>
                </a:solidFill>
              </a:rPr>
              <a:t>holding Month </a:t>
            </a:r>
            <a:r>
              <a:rPr lang="en-US" dirty="0" smtClean="0">
                <a:solidFill>
                  <a:srgbClr val="0070C0"/>
                </a:solidFill>
              </a:rPr>
              <a:t>5’s </a:t>
            </a:r>
            <a:r>
              <a:rPr lang="en-US" dirty="0">
                <a:solidFill>
                  <a:srgbClr val="0070C0"/>
                </a:solidFill>
              </a:rPr>
              <a:t>product for </a:t>
            </a:r>
            <a:r>
              <a:rPr lang="en-US" dirty="0" smtClean="0">
                <a:solidFill>
                  <a:srgbClr val="0070C0"/>
                </a:solidFill>
              </a:rPr>
              <a:t>2 months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Wagner –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Whitin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Algorithm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Dynamic Lot-Size Model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$250,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$2,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220,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280,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360,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140,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270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220 + 280 + 360 + 140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220 + 280 </a:t>
            </a:r>
            <a:r>
              <a:rPr lang="pt-B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360 + 140 + </a:t>
            </a:r>
            <a:r>
              <a:rPr lang="pt-B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  <a:endParaRPr lang="en-US" sz="2000" kern="100" dirty="0">
              <a:effectLst/>
              <a:latin typeface="Calibri"/>
              <a:ea typeface="SimSu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56734"/>
              </p:ext>
            </p:extLst>
          </p:nvPr>
        </p:nvGraphicFramePr>
        <p:xfrm>
          <a:off x="850900" y="2833688"/>
          <a:ext cx="7513638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4" imgW="4140000" imgH="1168200" progId="Equation.3">
                  <p:embed/>
                </p:oleObj>
              </mc:Choice>
              <mc:Fallback>
                <p:oleObj name="Equation" r:id="rId4" imgW="4140000" imgH="1168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833688"/>
                        <a:ext cx="7513638" cy="211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683" y="5943648"/>
            <a:ext cx="4228417" cy="461665"/>
          </a:xfrm>
          <a:prstGeom prst="rect">
            <a:avLst/>
          </a:prstGeom>
          <a:solidFill>
            <a:srgbClr val="EBEB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Still calculation is long…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995626">
            <a:off x="2635339" y="3189076"/>
            <a:ext cx="4545205" cy="1384995"/>
          </a:xfrm>
          <a:prstGeom prst="rect">
            <a:avLst/>
          </a:prstGeom>
          <a:solidFill>
            <a:srgbClr val="E7FFFF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itchFamily="66" charset="0"/>
                <a:cs typeface="MV Boli" pitchFamily="2" charset="0"/>
              </a:rPr>
              <a:t>the variable production costs can be ignored to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  <a:cs typeface="MV Boli" pitchFamily="2" charset="0"/>
              </a:rPr>
              <a:t>simplify </a:t>
            </a:r>
            <a:r>
              <a:rPr lang="en-US" sz="2800" b="1" dirty="0">
                <a:solidFill>
                  <a:srgbClr val="00B050"/>
                </a:solidFill>
                <a:latin typeface="Comic Sans MS" pitchFamily="66" charset="0"/>
                <a:cs typeface="MV Boli" pitchFamily="2" charset="0"/>
              </a:rPr>
              <a:t>the calculations</a:t>
            </a:r>
            <a:endParaRPr lang="en-US" sz="2800" dirty="0">
              <a:solidFill>
                <a:srgbClr val="00B050"/>
              </a:solidFill>
              <a:latin typeface="Comic Sans MS" pitchFamily="66" charset="0"/>
              <a:cs typeface="MV Boli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6388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715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Optimal Solution: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Produce 220 at Month 1</a:t>
            </a:r>
            <a:r>
              <a:rPr lang="en-US" dirty="0" smtClean="0">
                <a:solidFill>
                  <a:srgbClr val="663300"/>
                </a:solidFill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Produce 280 at Month 2</a:t>
            </a:r>
            <a:r>
              <a:rPr lang="en-US" dirty="0" smtClean="0">
                <a:solidFill>
                  <a:srgbClr val="663300"/>
                </a:solidFill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rgbClr val="660066"/>
                </a:solidFill>
                <a:latin typeface="Comic Sans MS" pitchFamily="66" charset="0"/>
              </a:rPr>
              <a:t>Produce (360 + 140) at Month 3</a:t>
            </a:r>
            <a:r>
              <a:rPr lang="en-US" dirty="0" smtClean="0">
                <a:solidFill>
                  <a:srgbClr val="663300"/>
                </a:solidFill>
                <a:latin typeface="Comic Sans MS" pitchFamily="66" charset="0"/>
              </a:rPr>
              <a:t>, Produce 0 at Month 4, and Produce 270 at Month 5, </a:t>
            </a:r>
            <a:r>
              <a:rPr lang="en-US" dirty="0" smtClean="0">
                <a:latin typeface="Comic Sans MS" pitchFamily="66" charset="0"/>
              </a:rPr>
              <a:t>with cost $3680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Silver – Meal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800000"/>
                </a:solidFill>
                <a:latin typeface="Comic Sans MS" pitchFamily="66" charset="0"/>
                <a:ea typeface="Segoe UI" pitchFamily="34" charset="0"/>
                <a:cs typeface="Segoe UI" pitchFamily="34" charset="0"/>
              </a:rPr>
              <a:t>average cost per period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a function of the number of periods the current order is to span and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computation when this function first increases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/>
                <a:ea typeface="SimSun"/>
              </a:rPr>
              <a:t>= </a:t>
            </a:r>
            <a:r>
              <a:rPr lang="en-US" b="1" i="1" dirty="0">
                <a:latin typeface="Times New Roman"/>
                <a:ea typeface="SimSun"/>
              </a:rPr>
              <a:t>K</a:t>
            </a:r>
            <a:r>
              <a:rPr lang="en-US" b="1" dirty="0">
                <a:latin typeface="Times New Roman"/>
                <a:ea typeface="SimSun"/>
              </a:rPr>
              <a:t> + [ </a:t>
            </a:r>
            <a:r>
              <a:rPr lang="en-US" b="1" i="1" dirty="0">
                <a:solidFill>
                  <a:srgbClr val="215868"/>
                </a:solidFill>
                <a:latin typeface="Times New Roman"/>
                <a:ea typeface="SimSun"/>
              </a:rPr>
              <a:t>hd</a:t>
            </a:r>
            <a:r>
              <a:rPr lang="en-US" b="1" baseline="-25000" dirty="0">
                <a:solidFill>
                  <a:srgbClr val="215868"/>
                </a:solidFill>
                <a:latin typeface="Times New Roman"/>
                <a:ea typeface="SimSun"/>
              </a:rPr>
              <a:t>2 </a:t>
            </a:r>
            <a:r>
              <a:rPr lang="en-US" b="1" dirty="0">
                <a:latin typeface="Times New Roman"/>
                <a:ea typeface="SimSun"/>
              </a:rPr>
              <a:t>+ </a:t>
            </a:r>
            <a:r>
              <a:rPr lang="en-US" b="1" dirty="0">
                <a:solidFill>
                  <a:srgbClr val="7030A0"/>
                </a:solidFill>
                <a:latin typeface="Times New Roman"/>
                <a:ea typeface="SimSun"/>
              </a:rPr>
              <a:t>2</a:t>
            </a:r>
            <a:r>
              <a:rPr lang="en-US" b="1" i="1" dirty="0">
                <a:solidFill>
                  <a:srgbClr val="7030A0"/>
                </a:solidFill>
                <a:latin typeface="Times New Roman"/>
                <a:ea typeface="SimSun"/>
              </a:rPr>
              <a:t>hd</a:t>
            </a:r>
            <a:r>
              <a:rPr lang="en-US" b="1" baseline="-25000" dirty="0">
                <a:solidFill>
                  <a:srgbClr val="7030A0"/>
                </a:solidFill>
                <a:latin typeface="Times New Roman"/>
                <a:ea typeface="SimSun"/>
              </a:rPr>
              <a:t>3</a:t>
            </a:r>
            <a:r>
              <a:rPr lang="en-US" b="1" dirty="0">
                <a:latin typeface="Times New Roman"/>
                <a:ea typeface="SimSun"/>
              </a:rPr>
              <a:t> + … + (</a:t>
            </a:r>
            <a:r>
              <a:rPr lang="en-US" b="1" i="1" dirty="0">
                <a:latin typeface="Times New Roman"/>
                <a:ea typeface="SimSun"/>
              </a:rPr>
              <a:t>t </a:t>
            </a:r>
            <a:r>
              <a:rPr lang="en-US" b="1" dirty="0">
                <a:latin typeface="Times New Roman"/>
                <a:ea typeface="SimSun"/>
              </a:rPr>
              <a:t>− 1)</a:t>
            </a:r>
            <a:r>
              <a:rPr lang="en-US" b="1" i="1" dirty="0" err="1">
                <a:latin typeface="Times New Roman"/>
                <a:ea typeface="SimSun"/>
              </a:rPr>
              <a:t>hd</a:t>
            </a:r>
            <a:r>
              <a:rPr lang="en-US" b="1" i="1" baseline="-25000" dirty="0" err="1">
                <a:latin typeface="Times New Roman"/>
                <a:ea typeface="SimSun"/>
              </a:rPr>
              <a:t>t</a:t>
            </a:r>
            <a:r>
              <a:rPr lang="en-US" b="1" baseline="-25000" dirty="0">
                <a:latin typeface="Times New Roman"/>
                <a:ea typeface="SimSun"/>
              </a:rPr>
              <a:t> </a:t>
            </a:r>
            <a:r>
              <a:rPr lang="en-US" b="1" dirty="0">
                <a:latin typeface="Times New Roman"/>
                <a:ea typeface="SimSun"/>
              </a:rPr>
              <a:t>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+ 1)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STOP!!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73286"/>
              </p:ext>
            </p:extLst>
          </p:nvPr>
        </p:nvGraphicFramePr>
        <p:xfrm>
          <a:off x="1295400" y="4572000"/>
          <a:ext cx="2133600" cy="89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4" imgW="939600" imgH="393480" progId="Equation.3">
                  <p:embed/>
                </p:oleObj>
              </mc:Choice>
              <mc:Fallback>
                <p:oleObj name="Equation" r:id="rId4" imgW="939600" imgH="393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2133600" cy="893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0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Silver – Meal Heuristic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53518"/>
              </p:ext>
            </p:extLst>
          </p:nvPr>
        </p:nvGraphicFramePr>
        <p:xfrm>
          <a:off x="381000" y="1371600"/>
          <a:ext cx="8153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24000"/>
                <a:gridCol w="3505200"/>
                <a:gridCol w="17526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from</a:t>
                      </a: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period </a:t>
                      </a:r>
                      <a:r>
                        <a:rPr lang="en-US" sz="2000" i="1" baseline="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Carry to next period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(current)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= 250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(month 2)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1(280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= 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(current)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= 250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(month 3)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1(360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= 610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(current)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= 250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(month 4)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1(140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= 390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(month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5)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1(140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+ </a:t>
                      </a:r>
                      <a:r>
                        <a:rPr lang="en-US" sz="2200" kern="1200" dirty="0" smtClean="0">
                          <a:solidFill>
                            <a:srgbClr val="CC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2(270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= 930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000" dirty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000" dirty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250</a:t>
                      </a:r>
                      <a:endParaRPr lang="en-US" sz="2200" kern="1200" dirty="0">
                        <a:solidFill>
                          <a:srgbClr val="008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71072"/>
              </p:ext>
            </p:extLst>
          </p:nvPr>
        </p:nvGraphicFramePr>
        <p:xfrm>
          <a:off x="6949440" y="2133600"/>
          <a:ext cx="796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" name="Equation" r:id="rId4" imgW="685800" imgH="393480" progId="Equation.3">
                  <p:embed/>
                </p:oleObj>
              </mc:Choice>
              <mc:Fallback>
                <p:oleObj name="Equation" r:id="rId4" imgW="685800" imgH="393480" progId="Equation.3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2133600"/>
                        <a:ext cx="796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21976"/>
              </p:ext>
            </p:extLst>
          </p:nvPr>
        </p:nvGraphicFramePr>
        <p:xfrm>
          <a:off x="7696200" y="2590800"/>
          <a:ext cx="782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" name="Equation" r:id="rId6" imgW="672840" imgH="393480" progId="Equation.3">
                  <p:embed/>
                </p:oleObj>
              </mc:Choice>
              <mc:Fallback>
                <p:oleObj name="Equation" r:id="rId6" imgW="672840" imgH="39348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90800"/>
                        <a:ext cx="782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119697"/>
              </p:ext>
            </p:extLst>
          </p:nvPr>
        </p:nvGraphicFramePr>
        <p:xfrm>
          <a:off x="6949440" y="3124200"/>
          <a:ext cx="796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7" name="Equation" r:id="rId8" imgW="685800" imgH="393480" progId="Equation.3">
                  <p:embed/>
                </p:oleObj>
              </mc:Choice>
              <mc:Fallback>
                <p:oleObj name="Equation" r:id="rId8" imgW="685800" imgH="39348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3124200"/>
                        <a:ext cx="796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14252"/>
              </p:ext>
            </p:extLst>
          </p:nvPr>
        </p:nvGraphicFramePr>
        <p:xfrm>
          <a:off x="6949440" y="4114800"/>
          <a:ext cx="796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8" name="Equation" r:id="rId9" imgW="685800" imgH="393480" progId="Equation.3">
                  <p:embed/>
                </p:oleObj>
              </mc:Choice>
              <mc:Fallback>
                <p:oleObj name="Equation" r:id="rId9" imgW="685800" imgH="393480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4114800"/>
                        <a:ext cx="796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08468"/>
              </p:ext>
            </p:extLst>
          </p:nvPr>
        </p:nvGraphicFramePr>
        <p:xfrm>
          <a:off x="7702550" y="3581400"/>
          <a:ext cx="782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" name="Equation" r:id="rId10" imgW="672840" imgH="393480" progId="Equation.3">
                  <p:embed/>
                </p:oleObj>
              </mc:Choice>
              <mc:Fallback>
                <p:oleObj name="Equation" r:id="rId10" imgW="672840" imgH="393480" progId="Equation.3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581400"/>
                        <a:ext cx="782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43549"/>
              </p:ext>
            </p:extLst>
          </p:nvPr>
        </p:nvGraphicFramePr>
        <p:xfrm>
          <a:off x="7800713" y="4646938"/>
          <a:ext cx="766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" name="Equation" r:id="rId12" imgW="660240" imgH="393480" progId="Equation.3">
                  <p:embed/>
                </p:oleObj>
              </mc:Choice>
              <mc:Fallback>
                <p:oleObj name="Equation" r:id="rId12" imgW="660240" imgH="39348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713" y="4646938"/>
                        <a:ext cx="7667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14309"/>
              </p:ext>
            </p:extLst>
          </p:nvPr>
        </p:nvGraphicFramePr>
        <p:xfrm>
          <a:off x="7702550" y="5105400"/>
          <a:ext cx="782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1" name="Equation" r:id="rId14" imgW="672840" imgH="393480" progId="Equation.3">
                  <p:embed/>
                </p:oleObj>
              </mc:Choice>
              <mc:Fallback>
                <p:oleObj name="Equation" r:id="rId14" imgW="672840" imgH="39348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105400"/>
                        <a:ext cx="782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562600" y="2606040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&gt;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stop!!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4287" y="3657600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&gt;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stop!!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4355" y="4800600"/>
            <a:ext cx="2604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&lt;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45470" y="4588270"/>
            <a:ext cx="517130" cy="517130"/>
          </a:xfrm>
          <a:prstGeom prst="ellipse">
            <a:avLst/>
          </a:prstGeom>
          <a:noFill/>
          <a:ln w="2730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79709" y="3074853"/>
            <a:ext cx="517130" cy="517130"/>
          </a:xfrm>
          <a:prstGeom prst="ellipse">
            <a:avLst/>
          </a:prstGeom>
          <a:noFill/>
          <a:ln w="2730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79709" y="2088910"/>
            <a:ext cx="517130" cy="517130"/>
          </a:xfrm>
          <a:prstGeom prst="ellipse">
            <a:avLst/>
          </a:prstGeom>
          <a:noFill/>
          <a:ln w="2730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37560" y="6096000"/>
            <a:ext cx="517130" cy="517130"/>
          </a:xfrm>
          <a:prstGeom prst="ellipse">
            <a:avLst/>
          </a:prstGeom>
          <a:noFill/>
          <a:ln w="2730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7059" y="6245778"/>
            <a:ext cx="241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MV Boli" pitchFamily="2" charset="0"/>
                <a:cs typeface="MV Boli" pitchFamily="2" charset="0"/>
              </a:rPr>
              <a:t>Optimal Solution</a:t>
            </a:r>
            <a:endParaRPr lang="en-US" b="1" dirty="0">
              <a:solidFill>
                <a:srgbClr val="3333FF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2678668"/>
            <a:ext cx="3886200" cy="369332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3657600"/>
            <a:ext cx="3886201" cy="369332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28801" y="4636008"/>
            <a:ext cx="3733800" cy="369332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5199888"/>
            <a:ext cx="4929056" cy="362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1" y="3152062"/>
            <a:ext cx="4953000" cy="362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1" y="4191000"/>
            <a:ext cx="4952999" cy="397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52501" y="5603518"/>
            <a:ext cx="7076811" cy="369332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2178" y="6172200"/>
            <a:ext cx="6940221" cy="44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5468112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(3) &gt;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stop!!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905000" y="2834640"/>
            <a:ext cx="6516000" cy="0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66000" y="3830675"/>
            <a:ext cx="6552000" cy="0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905000" y="5334000"/>
            <a:ext cx="6516000" cy="0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4" name="Rectangle 57343"/>
          <p:cNvSpPr/>
          <p:nvPr/>
        </p:nvSpPr>
        <p:spPr>
          <a:xfrm rot="20527968">
            <a:off x="1218605" y="2749956"/>
            <a:ext cx="5872382" cy="2407967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CC00CC"/>
                </a:solidFill>
                <a:latin typeface="Comic Sans MS" pitchFamily="66" charset="0"/>
                <a:cs typeface="MV Boli" pitchFamily="2" charset="0"/>
              </a:rPr>
              <a:t>optimal solution has </a:t>
            </a:r>
            <a:r>
              <a:rPr lang="en-US" sz="2200" dirty="0" smtClean="0">
                <a:solidFill>
                  <a:srgbClr val="CC00CC"/>
                </a:solidFill>
                <a:latin typeface="Comic Sans MS" pitchFamily="66" charset="0"/>
                <a:cs typeface="MV Boli" pitchFamily="2" charset="0"/>
              </a:rPr>
              <a:t>cost:</a:t>
            </a:r>
          </a:p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srgbClr val="CC00CC"/>
                </a:solidFill>
                <a:latin typeface="Comic Sans MS" pitchFamily="66" charset="0"/>
                <a:cs typeface="MV Boli" pitchFamily="2" charset="0"/>
              </a:rPr>
              <a:t>$(</a:t>
            </a:r>
            <a:r>
              <a:rPr lang="en-US" sz="2200" dirty="0">
                <a:solidFill>
                  <a:srgbClr val="CC00CC"/>
                </a:solidFill>
                <a:latin typeface="Comic Sans MS" pitchFamily="66" charset="0"/>
                <a:cs typeface="MV Boli" pitchFamily="2" charset="0"/>
              </a:rPr>
              <a:t>250 + 250 + 390 + 250) = $1140 (without production cost</a:t>
            </a:r>
            <a:r>
              <a:rPr lang="en-US" sz="2200" dirty="0" smtClean="0">
                <a:solidFill>
                  <a:srgbClr val="CC00CC"/>
                </a:solidFill>
                <a:latin typeface="Comic Sans MS" pitchFamily="66" charset="0"/>
                <a:cs typeface="MV Boli" pitchFamily="2" charset="0"/>
              </a:rPr>
              <a:t>)</a:t>
            </a:r>
          </a:p>
          <a:p>
            <a:pPr>
              <a:lnSpc>
                <a:spcPct val="114000"/>
              </a:lnSpc>
            </a:pPr>
            <a:endParaRPr lang="en-US" sz="2200" dirty="0">
              <a:solidFill>
                <a:srgbClr val="CC00CC"/>
              </a:solidFill>
              <a:latin typeface="Comic Sans MS" pitchFamily="66" charset="0"/>
              <a:cs typeface="MV Boli" pitchFamily="2" charset="0"/>
            </a:endParaRPr>
          </a:p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After </a:t>
            </a:r>
            <a:r>
              <a:rPr lang="en-US" sz="22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add up the production </a:t>
            </a:r>
            <a:r>
              <a:rPr lang="en-US" sz="2200" dirty="0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cost,</a:t>
            </a:r>
          </a:p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1140 </a:t>
            </a:r>
            <a:r>
              <a:rPr lang="en-US" sz="22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+ 2(220+280+360+140+270) = $ 3680</a:t>
            </a:r>
          </a:p>
        </p:txBody>
      </p:sp>
    </p:spTree>
    <p:extLst>
      <p:ext uri="{BB962C8B-B14F-4D97-AF65-F5344CB8AC3E}">
        <p14:creationId xmlns:p14="http://schemas.microsoft.com/office/powerpoint/2010/main" val="26195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23" grpId="0" animBg="1"/>
      <p:bldP spid="24" grpId="0" animBg="1"/>
      <p:bldP spid="25" grpId="0" animBg="1"/>
      <p:bldP spid="26" grpId="0" animBg="1"/>
      <p:bldP spid="20" grpId="0"/>
      <p:bldP spid="28" grpId="0" animBg="1"/>
      <p:bldP spid="30" grpId="0" animBg="1"/>
      <p:bldP spid="31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18" grpId="0"/>
      <p:bldP spid="573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Examples –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Milk (6 oz)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57200" y="1600200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1447800" y="2579298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2590800" y="1600200"/>
            <a:ext cx="838200" cy="1981200"/>
          </a:xfrm>
          <a:prstGeom prst="can">
            <a:avLst/>
          </a:prstGeom>
          <a:gradFill flip="none" rotWithShape="1">
            <a:gsLst>
              <a:gs pos="40000">
                <a:schemeClr val="bg1"/>
              </a:gs>
              <a:gs pos="65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>
            <a:off x="3581400" y="2579298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4876800" y="1600200"/>
            <a:ext cx="838200" cy="1981200"/>
          </a:xfrm>
          <a:prstGeom prst="can">
            <a:avLst/>
          </a:prstGeom>
          <a:gradFill flip="none" rotWithShape="1">
            <a:gsLst>
              <a:gs pos="40000">
                <a:schemeClr val="bg1"/>
              </a:gs>
              <a:gs pos="65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5867400" y="2579298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35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9-oz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78634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61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5-oz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8345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4-oz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3000" y="3593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5-oz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17284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7260746" y="1652125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43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8229600" y="2631223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1246" y="3593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75530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4-oz</a:t>
            </a:r>
            <a:endParaRPr lang="en-US" dirty="0"/>
          </a:p>
        </p:txBody>
      </p:sp>
      <p:sp>
        <p:nvSpPr>
          <p:cNvPr id="51" name="Can 50"/>
          <p:cNvSpPr/>
          <p:nvPr/>
        </p:nvSpPr>
        <p:spPr>
          <a:xfrm>
            <a:off x="480646" y="4170789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43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n 51"/>
          <p:cNvSpPr/>
          <p:nvPr/>
        </p:nvSpPr>
        <p:spPr>
          <a:xfrm>
            <a:off x="1447800" y="5161389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7321" y="616349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11605" y="61634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2771416" y="4242925"/>
            <a:ext cx="838200" cy="1981200"/>
          </a:xfrm>
          <a:prstGeom prst="can">
            <a:avLst/>
          </a:prstGeom>
          <a:gradFill flip="none" rotWithShape="1">
            <a:gsLst>
              <a:gs pos="0">
                <a:srgbClr val="6A8486"/>
              </a:gs>
              <a:gs pos="51000">
                <a:srgbClr val="BCD4D6"/>
              </a:gs>
              <a:gs pos="100000">
                <a:srgbClr val="D0D9D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21916" y="6183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86200" y="6183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60" name="Can 59"/>
          <p:cNvSpPr/>
          <p:nvPr/>
        </p:nvSpPr>
        <p:spPr>
          <a:xfrm>
            <a:off x="3714888" y="5210521"/>
            <a:ext cx="838200" cy="1002102"/>
          </a:xfrm>
          <a:prstGeom prst="can">
            <a:avLst/>
          </a:prstGeom>
          <a:gradFill>
            <a:gsLst>
              <a:gs pos="8000">
                <a:schemeClr val="bg1"/>
              </a:gs>
              <a:gs pos="39000">
                <a:schemeClr val="accent6">
                  <a:tint val="37000"/>
                  <a:satMod val="300000"/>
                </a:schemeClr>
              </a:gs>
              <a:gs pos="100000">
                <a:srgbClr val="ACACE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4953000" y="4355068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10150" y="6336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9-oz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19800" y="63601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5916034" y="5358058"/>
            <a:ext cx="838200" cy="1002102"/>
          </a:xfrm>
          <a:prstGeom prst="can">
            <a:avLst/>
          </a:prstGeom>
          <a:gradFill>
            <a:gsLst>
              <a:gs pos="8000">
                <a:schemeClr val="bg1"/>
              </a:gs>
              <a:gs pos="39000">
                <a:schemeClr val="accent6">
                  <a:tint val="37000"/>
                  <a:satMod val="300000"/>
                </a:schemeClr>
              </a:gs>
              <a:gs pos="100000">
                <a:srgbClr val="ACACE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an 65"/>
          <p:cNvSpPr/>
          <p:nvPr/>
        </p:nvSpPr>
        <p:spPr>
          <a:xfrm>
            <a:off x="7108346" y="4343400"/>
            <a:ext cx="838200" cy="1981200"/>
          </a:xfrm>
          <a:prstGeom prst="can">
            <a:avLst/>
          </a:prstGeom>
          <a:gradFill flip="none" rotWithShape="1">
            <a:gsLst>
              <a:gs pos="40000">
                <a:schemeClr val="bg1"/>
              </a:gs>
              <a:gs pos="65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8098946" y="5322498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71607" y="624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6-oz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35891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4-oz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724775" y="4600071"/>
            <a:ext cx="1217151" cy="646227"/>
            <a:chOff x="7724775" y="4600071"/>
            <a:chExt cx="1217151" cy="646227"/>
          </a:xfrm>
        </p:grpSpPr>
        <p:sp>
          <p:nvSpPr>
            <p:cNvPr id="68" name="Curved Down Arrow 67"/>
            <p:cNvSpPr/>
            <p:nvPr/>
          </p:nvSpPr>
          <p:spPr>
            <a:xfrm>
              <a:off x="7724775" y="4636698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01846" y="460007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3-oz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400" y="1105619"/>
            <a:ext cx="1237214" cy="609600"/>
            <a:chOff x="152400" y="1105619"/>
            <a:chExt cx="1237214" cy="609600"/>
          </a:xfrm>
        </p:grpSpPr>
        <p:sp>
          <p:nvSpPr>
            <p:cNvPr id="12" name="Curved Down Arrow 11"/>
            <p:cNvSpPr/>
            <p:nvPr/>
          </p:nvSpPr>
          <p:spPr>
            <a:xfrm>
              <a:off x="152400" y="1105619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9534" y="129685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9-oz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7229" y="1969698"/>
            <a:ext cx="1224094" cy="609600"/>
            <a:chOff x="3207229" y="1969698"/>
            <a:chExt cx="1224094" cy="609600"/>
          </a:xfrm>
        </p:grpSpPr>
        <p:sp>
          <p:nvSpPr>
            <p:cNvPr id="34" name="Curved Down Arrow 33"/>
            <p:cNvSpPr/>
            <p:nvPr/>
          </p:nvSpPr>
          <p:spPr>
            <a:xfrm>
              <a:off x="3207229" y="1969698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1243" y="201856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7369" y="1786818"/>
            <a:ext cx="866775" cy="902303"/>
            <a:chOff x="6207369" y="1786818"/>
            <a:chExt cx="866775" cy="902303"/>
          </a:xfrm>
        </p:grpSpPr>
        <p:sp>
          <p:nvSpPr>
            <p:cNvPr id="40" name="Curved Down Arrow 39"/>
            <p:cNvSpPr/>
            <p:nvPr/>
          </p:nvSpPr>
          <p:spPr>
            <a:xfrm>
              <a:off x="6216894" y="2079521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7369" y="1786818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05827" y="1786818"/>
            <a:ext cx="1032259" cy="837218"/>
            <a:chOff x="7805827" y="1786818"/>
            <a:chExt cx="1032259" cy="837218"/>
          </a:xfrm>
        </p:grpSpPr>
        <p:sp>
          <p:nvSpPr>
            <p:cNvPr id="33" name="Curved Down Arrow 32"/>
            <p:cNvSpPr/>
            <p:nvPr/>
          </p:nvSpPr>
          <p:spPr>
            <a:xfrm>
              <a:off x="7805827" y="2014436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98006" y="1786818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37921" y="4417191"/>
            <a:ext cx="1029433" cy="890738"/>
            <a:chOff x="1537921" y="4417191"/>
            <a:chExt cx="1029433" cy="890738"/>
          </a:xfrm>
        </p:grpSpPr>
        <p:sp>
          <p:nvSpPr>
            <p:cNvPr id="29" name="Curved Down Arrow 28"/>
            <p:cNvSpPr/>
            <p:nvPr/>
          </p:nvSpPr>
          <p:spPr>
            <a:xfrm>
              <a:off x="1710104" y="4698329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37921" y="441719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16497" y="4417191"/>
            <a:ext cx="1142057" cy="797645"/>
            <a:chOff x="3316497" y="4417191"/>
            <a:chExt cx="1142057" cy="797645"/>
          </a:xfrm>
        </p:grpSpPr>
        <p:sp>
          <p:nvSpPr>
            <p:cNvPr id="57" name="Curved Down Arrow 56"/>
            <p:cNvSpPr/>
            <p:nvPr/>
          </p:nvSpPr>
          <p:spPr>
            <a:xfrm>
              <a:off x="3316497" y="4605236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8474" y="441719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1-oz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579189" y="4130040"/>
            <a:ext cx="1135811" cy="749801"/>
            <a:chOff x="4579189" y="4130040"/>
            <a:chExt cx="1135811" cy="749801"/>
          </a:xfrm>
        </p:grpSpPr>
        <p:sp>
          <p:nvSpPr>
            <p:cNvPr id="62" name="Curved Down Arrow 61"/>
            <p:cNvSpPr/>
            <p:nvPr/>
          </p:nvSpPr>
          <p:spPr>
            <a:xfrm>
              <a:off x="4579189" y="4270241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74920" y="4130040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9-oz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  <p:bldP spid="31" grpId="0" animBg="1"/>
      <p:bldP spid="35" grpId="0" animBg="1"/>
      <p:bldP spid="41" grpId="0" animBg="1"/>
      <p:bldP spid="13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/>
      <p:bldP spid="54" grpId="0"/>
      <p:bldP spid="55" grpId="0" animBg="1"/>
      <p:bldP spid="58" grpId="0"/>
      <p:bldP spid="59" grpId="0"/>
      <p:bldP spid="60" grpId="0" animBg="1"/>
      <p:bldP spid="61" grpId="0" animBg="1"/>
      <p:bldP spid="63" grpId="0"/>
      <p:bldP spid="64" grpId="0"/>
      <p:bldP spid="65" grpId="0" animBg="1"/>
      <p:bldP spid="66" grpId="0" animBg="1"/>
      <p:bldP spid="67" grpId="0" animBg="1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Examples –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Milk (6 oz)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57200" y="1600200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1447800" y="2579298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2590800" y="1600200"/>
            <a:ext cx="838200" cy="1981200"/>
          </a:xfrm>
          <a:prstGeom prst="can">
            <a:avLst/>
          </a:prstGeom>
          <a:gradFill flip="none" rotWithShape="1">
            <a:gsLst>
              <a:gs pos="40000">
                <a:schemeClr val="bg1"/>
              </a:gs>
              <a:gs pos="65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>
            <a:off x="3581400" y="2579298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4876800" y="1600200"/>
            <a:ext cx="838200" cy="1981200"/>
          </a:xfrm>
          <a:prstGeom prst="can">
            <a:avLst/>
          </a:prstGeom>
          <a:gradFill flip="none" rotWithShape="1">
            <a:gsLst>
              <a:gs pos="40000">
                <a:schemeClr val="bg1"/>
              </a:gs>
              <a:gs pos="65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5867400" y="2579298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35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9-oz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78634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61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5-oz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8345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4-oz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3000" y="3593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5-oz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17284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7260746" y="1652125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43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8229600" y="2631223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1246" y="3593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75530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4-oz</a:t>
            </a:r>
            <a:endParaRPr lang="en-US" dirty="0"/>
          </a:p>
        </p:txBody>
      </p:sp>
      <p:sp>
        <p:nvSpPr>
          <p:cNvPr id="51" name="Can 50"/>
          <p:cNvSpPr/>
          <p:nvPr/>
        </p:nvSpPr>
        <p:spPr>
          <a:xfrm>
            <a:off x="480646" y="4170789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43000">
                <a:srgbClr val="BCD4D6"/>
              </a:gs>
              <a:gs pos="100000">
                <a:srgbClr val="6A848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n 51"/>
          <p:cNvSpPr/>
          <p:nvPr/>
        </p:nvSpPr>
        <p:spPr>
          <a:xfrm>
            <a:off x="1447800" y="5161389"/>
            <a:ext cx="838200" cy="100210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7321" y="616349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1-oz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771416" y="4242925"/>
            <a:ext cx="838200" cy="1981200"/>
          </a:xfrm>
          <a:prstGeom prst="can">
            <a:avLst/>
          </a:prstGeom>
          <a:gradFill flip="none" rotWithShape="1">
            <a:gsLst>
              <a:gs pos="0">
                <a:srgbClr val="6A8486"/>
              </a:gs>
              <a:gs pos="51000">
                <a:srgbClr val="BCD4D6"/>
              </a:gs>
              <a:gs pos="100000">
                <a:srgbClr val="D0D9D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21916" y="6183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1-oz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86200" y="6183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0-oz</a:t>
            </a:r>
            <a:endParaRPr lang="en-US" dirty="0"/>
          </a:p>
        </p:txBody>
      </p:sp>
      <p:sp>
        <p:nvSpPr>
          <p:cNvPr id="60" name="Can 59"/>
          <p:cNvSpPr/>
          <p:nvPr/>
        </p:nvSpPr>
        <p:spPr>
          <a:xfrm>
            <a:off x="3714888" y="5210521"/>
            <a:ext cx="838200" cy="1002102"/>
          </a:xfrm>
          <a:prstGeom prst="can">
            <a:avLst/>
          </a:prstGeom>
          <a:gradFill>
            <a:gsLst>
              <a:gs pos="8000">
                <a:schemeClr val="bg1"/>
              </a:gs>
              <a:gs pos="39000">
                <a:schemeClr val="accent6">
                  <a:tint val="37000"/>
                  <a:satMod val="300000"/>
                </a:schemeClr>
              </a:gs>
              <a:gs pos="100000">
                <a:srgbClr val="ACACE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4953000" y="4355068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10150" y="6336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9-oz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9800" y="63601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1-oz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5" name="Can 64"/>
          <p:cNvSpPr/>
          <p:nvPr/>
        </p:nvSpPr>
        <p:spPr>
          <a:xfrm>
            <a:off x="5916034" y="5358058"/>
            <a:ext cx="838200" cy="1002102"/>
          </a:xfrm>
          <a:prstGeom prst="can">
            <a:avLst/>
          </a:prstGeom>
          <a:gradFill>
            <a:gsLst>
              <a:gs pos="13000">
                <a:schemeClr val="bg1"/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rgbClr val="ACACE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an 65"/>
          <p:cNvSpPr/>
          <p:nvPr/>
        </p:nvSpPr>
        <p:spPr>
          <a:xfrm>
            <a:off x="7108346" y="4343400"/>
            <a:ext cx="838200" cy="1981200"/>
          </a:xfrm>
          <a:prstGeom prst="can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8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8098946" y="5322498"/>
            <a:ext cx="838200" cy="100210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4-oz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71607" y="624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6-oz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724775" y="4600071"/>
            <a:ext cx="1217151" cy="646227"/>
            <a:chOff x="7724775" y="4600071"/>
            <a:chExt cx="1217151" cy="646227"/>
          </a:xfrm>
        </p:grpSpPr>
        <p:sp>
          <p:nvSpPr>
            <p:cNvPr id="68" name="Curved Down Arrow 67"/>
            <p:cNvSpPr/>
            <p:nvPr/>
          </p:nvSpPr>
          <p:spPr>
            <a:xfrm>
              <a:off x="7724775" y="4636698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01846" y="460007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3-oz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400" y="1105619"/>
            <a:ext cx="1237214" cy="609600"/>
            <a:chOff x="152400" y="1105619"/>
            <a:chExt cx="1237214" cy="609600"/>
          </a:xfrm>
        </p:grpSpPr>
        <p:sp>
          <p:nvSpPr>
            <p:cNvPr id="12" name="Curved Down Arrow 11"/>
            <p:cNvSpPr/>
            <p:nvPr/>
          </p:nvSpPr>
          <p:spPr>
            <a:xfrm>
              <a:off x="152400" y="1105619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9534" y="129685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9-oz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7229" y="1969698"/>
            <a:ext cx="1224094" cy="609600"/>
            <a:chOff x="3207229" y="1969698"/>
            <a:chExt cx="1224094" cy="609600"/>
          </a:xfrm>
          <a:effectLst>
            <a:glow rad="101600">
              <a:srgbClr val="FFFF00">
                <a:alpha val="40000"/>
              </a:srgbClr>
            </a:glow>
          </a:effectLst>
        </p:grpSpPr>
        <p:sp>
          <p:nvSpPr>
            <p:cNvPr id="34" name="Curved Down Arrow 33"/>
            <p:cNvSpPr/>
            <p:nvPr/>
          </p:nvSpPr>
          <p:spPr>
            <a:xfrm>
              <a:off x="3207229" y="1969698"/>
              <a:ext cx="857250" cy="609600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1243" y="201856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7369" y="1786818"/>
            <a:ext cx="866775" cy="902303"/>
            <a:chOff x="6207369" y="1786818"/>
            <a:chExt cx="866775" cy="902303"/>
          </a:xfrm>
        </p:grpSpPr>
        <p:sp>
          <p:nvSpPr>
            <p:cNvPr id="40" name="Curved Down Arrow 39"/>
            <p:cNvSpPr/>
            <p:nvPr/>
          </p:nvSpPr>
          <p:spPr>
            <a:xfrm>
              <a:off x="6216894" y="2079521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7369" y="1786818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05827" y="1786818"/>
            <a:ext cx="1032259" cy="837218"/>
            <a:chOff x="7805827" y="1786818"/>
            <a:chExt cx="1032259" cy="837218"/>
          </a:xfrm>
          <a:effectLst>
            <a:glow rad="101600">
              <a:srgbClr val="FFFF00">
                <a:alpha val="40000"/>
              </a:srgbClr>
            </a:glow>
          </a:effectLst>
        </p:grpSpPr>
        <p:sp>
          <p:nvSpPr>
            <p:cNvPr id="33" name="Curved Down Arrow 32"/>
            <p:cNvSpPr/>
            <p:nvPr/>
          </p:nvSpPr>
          <p:spPr>
            <a:xfrm>
              <a:off x="7805827" y="2014436"/>
              <a:ext cx="857250" cy="609600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98006" y="1786818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38200" y="3833662"/>
            <a:ext cx="1029433" cy="890738"/>
            <a:chOff x="1537921" y="4417191"/>
            <a:chExt cx="1029433" cy="890738"/>
          </a:xfrm>
          <a:effectLst>
            <a:glow rad="63500">
              <a:srgbClr val="FFC000">
                <a:alpha val="40000"/>
              </a:srgbClr>
            </a:glow>
          </a:effectLst>
        </p:grpSpPr>
        <p:sp>
          <p:nvSpPr>
            <p:cNvPr id="29" name="Curved Down Arrow 28"/>
            <p:cNvSpPr/>
            <p:nvPr/>
          </p:nvSpPr>
          <p:spPr>
            <a:xfrm>
              <a:off x="1710104" y="4698329"/>
              <a:ext cx="857250" cy="609600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37921" y="441719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8-oz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16497" y="4417191"/>
            <a:ext cx="1142057" cy="797645"/>
            <a:chOff x="3316497" y="4417191"/>
            <a:chExt cx="1142057" cy="797645"/>
          </a:xfrm>
        </p:grpSpPr>
        <p:sp>
          <p:nvSpPr>
            <p:cNvPr id="57" name="Curved Down Arrow 56"/>
            <p:cNvSpPr/>
            <p:nvPr/>
          </p:nvSpPr>
          <p:spPr>
            <a:xfrm>
              <a:off x="3316497" y="4605236"/>
              <a:ext cx="857250" cy="60960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8474" y="4417191"/>
              <a:ext cx="6400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1-oz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0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0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0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  <p:bldP spid="31" grpId="0" animBg="1"/>
      <p:bldP spid="35" grpId="0" animBg="1"/>
      <p:bldP spid="41" grpId="0" animBg="1"/>
      <p:bldP spid="13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/>
      <p:bldP spid="53" grpId="1"/>
      <p:bldP spid="53" grpId="2"/>
      <p:bldP spid="55" grpId="0" animBg="1"/>
      <p:bldP spid="58" grpId="0"/>
      <p:bldP spid="59" grpId="0"/>
      <p:bldP spid="60" grpId="0" animBg="1"/>
      <p:bldP spid="61" grpId="0" animBg="1"/>
      <p:bldP spid="63" grpId="0"/>
      <p:bldP spid="64" grpId="0"/>
      <p:bldP spid="64" grpId="1"/>
      <p:bldP spid="64" grpId="2"/>
      <p:bldP spid="65" grpId="0" animBg="1"/>
      <p:bldP spid="66" grpId="0" animBg="1"/>
      <p:bldP spid="67" grpId="0" animBg="1"/>
      <p:bldP spid="69" grpId="0"/>
      <p:bldP spid="69" grpId="1"/>
      <p:bldP spid="6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1000"/>
            <a:ext cx="8077199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Network Problem / Shortest Path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791200" y="1454217"/>
            <a:ext cx="2971800" cy="49465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 the shortest (or longest) path that joins 2 points in a network.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NY → LA, </a:t>
            </a:r>
            <a:r>
              <a:rPr lang="en-US" sz="2400" dirty="0" smtClean="0"/>
              <a:t>minimize </a:t>
            </a:r>
            <a:r>
              <a:rPr lang="en-US" sz="2400" dirty="0"/>
              <a:t>the number </a:t>
            </a:r>
            <a:r>
              <a:rPr lang="en-US" sz="2400" dirty="0" smtClean="0"/>
              <a:t>of miles </a:t>
            </a:r>
            <a:r>
              <a:rPr lang="en-US" sz="2400" dirty="0"/>
              <a:t>traveled, where should Joe spend each night of the trip?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2620" r="198" b="1380"/>
          <a:stretch/>
        </p:blipFill>
        <p:spPr bwMode="auto">
          <a:xfrm>
            <a:off x="76200" y="1219200"/>
            <a:ext cx="6903720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2620" r="198" b="1380"/>
          <a:stretch/>
        </p:blipFill>
        <p:spPr bwMode="auto">
          <a:xfrm>
            <a:off x="304800" y="190249"/>
            <a:ext cx="8610600" cy="643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010400" y="2057400"/>
            <a:ext cx="990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73310" y="1465132"/>
            <a:ext cx="320040" cy="431466"/>
            <a:chOff x="7071360" y="3634413"/>
            <a:chExt cx="640080" cy="6400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396065" y="1219200"/>
            <a:ext cx="167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Stage 4: The shortest from 8→10 </a:t>
            </a:r>
            <a:endParaRPr lang="en-US" dirty="0">
              <a:solidFill>
                <a:srgbClr val="FF0000"/>
              </a:solidFill>
              <a:latin typeface="Albany AMT" pitchFamily="34" charset="0"/>
              <a:cs typeface="Albany AMT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81800" y="3505200"/>
            <a:ext cx="940916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05700" y="4343400"/>
            <a:ext cx="156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Stage 4: The shortest from 9→10</a:t>
            </a:r>
            <a:endParaRPr lang="en-US" dirty="0">
              <a:solidFill>
                <a:srgbClr val="FF0000"/>
              </a:solidFill>
              <a:latin typeface="Albany AMT" pitchFamily="34" charset="0"/>
              <a:cs typeface="Albany AMT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29400" y="5410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10200" y="6492240"/>
            <a:ext cx="104109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19094688">
            <a:off x="6254959" y="303362"/>
            <a:ext cx="928301" cy="284118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00800" y="19024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lbany AMT" pitchFamily="34" charset="0"/>
                <a:cs typeface="Albany AMT" pitchFamily="34" charset="0"/>
              </a:rPr>
              <a:t>Stage 3: The shortest from 5→8→10, </a:t>
            </a:r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not </a:t>
            </a:r>
            <a:r>
              <a:rPr lang="en-US" dirty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5</a:t>
            </a:r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→9→</a:t>
            </a:r>
            <a:r>
              <a:rPr lang="en-US" dirty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89580" y="1143000"/>
            <a:ext cx="158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lbany AMT" pitchFamily="34" charset="0"/>
                <a:cs typeface="Albany AMT" pitchFamily="34" charset="0"/>
              </a:rPr>
              <a:t>Stage 3: The shortest from 6→8→10 </a:t>
            </a:r>
            <a:endParaRPr lang="en-US" dirty="0">
              <a:solidFill>
                <a:srgbClr val="7030A0"/>
              </a:solidFill>
              <a:latin typeface="Albany AMT" pitchFamily="34" charset="0"/>
              <a:cs typeface="Albany AMT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73310" y="3670467"/>
            <a:ext cx="320040" cy="431466"/>
            <a:chOff x="7071360" y="3634413"/>
            <a:chExt cx="640080" cy="6400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477000" y="546953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lbany AMT" pitchFamily="34" charset="0"/>
                <a:cs typeface="Albany AMT" pitchFamily="34" charset="0"/>
              </a:rPr>
              <a:t>Stage 3: The shortest from 7→9→10, </a:t>
            </a:r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not </a:t>
            </a:r>
            <a:r>
              <a:rPr lang="en-US" dirty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7</a:t>
            </a:r>
            <a:r>
              <a:rPr lang="en-US" dirty="0" smtClean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→8→</a:t>
            </a:r>
            <a:r>
              <a:rPr lang="en-US" dirty="0">
                <a:solidFill>
                  <a:srgbClr val="FF0000"/>
                </a:solidFill>
                <a:latin typeface="Albany AMT" pitchFamily="34" charset="0"/>
                <a:cs typeface="Albany AMT" pitchFamily="34" charset="0"/>
              </a:rPr>
              <a:t>10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199681" y="4589332"/>
            <a:ext cx="320040" cy="431466"/>
            <a:chOff x="7071360" y="3634413"/>
            <a:chExt cx="640080" cy="64008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071360" y="3634413"/>
              <a:ext cx="640080" cy="64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 rot="2466836">
            <a:off x="6123768" y="3067457"/>
            <a:ext cx="1030213" cy="322474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417287" y="1762125"/>
            <a:ext cx="2376870" cy="1428750"/>
          </a:xfrm>
          <a:custGeom>
            <a:avLst/>
            <a:gdLst>
              <a:gd name="connsiteX0" fmla="*/ 48007 w 2376870"/>
              <a:gd name="connsiteY0" fmla="*/ 1152525 h 1428750"/>
              <a:gd name="connsiteX1" fmla="*/ 48007 w 2376870"/>
              <a:gd name="connsiteY1" fmla="*/ 1152525 h 1428750"/>
              <a:gd name="connsiteX2" fmla="*/ 67057 w 2376870"/>
              <a:gd name="connsiteY2" fmla="*/ 1071562 h 1428750"/>
              <a:gd name="connsiteX3" fmla="*/ 81345 w 2376870"/>
              <a:gd name="connsiteY3" fmla="*/ 1033462 h 1428750"/>
              <a:gd name="connsiteX4" fmla="*/ 90870 w 2376870"/>
              <a:gd name="connsiteY4" fmla="*/ 985837 h 1428750"/>
              <a:gd name="connsiteX5" fmla="*/ 100395 w 2376870"/>
              <a:gd name="connsiteY5" fmla="*/ 957262 h 1428750"/>
              <a:gd name="connsiteX6" fmla="*/ 105157 w 2376870"/>
              <a:gd name="connsiteY6" fmla="*/ 942975 h 1428750"/>
              <a:gd name="connsiteX7" fmla="*/ 114682 w 2376870"/>
              <a:gd name="connsiteY7" fmla="*/ 909637 h 1428750"/>
              <a:gd name="connsiteX8" fmla="*/ 124207 w 2376870"/>
              <a:gd name="connsiteY8" fmla="*/ 895350 h 1428750"/>
              <a:gd name="connsiteX9" fmla="*/ 133732 w 2376870"/>
              <a:gd name="connsiteY9" fmla="*/ 866775 h 1428750"/>
              <a:gd name="connsiteX10" fmla="*/ 143257 w 2376870"/>
              <a:gd name="connsiteY10" fmla="*/ 852487 h 1428750"/>
              <a:gd name="connsiteX11" fmla="*/ 152782 w 2376870"/>
              <a:gd name="connsiteY11" fmla="*/ 823912 h 1428750"/>
              <a:gd name="connsiteX12" fmla="*/ 162307 w 2376870"/>
              <a:gd name="connsiteY12" fmla="*/ 809625 h 1428750"/>
              <a:gd name="connsiteX13" fmla="*/ 167070 w 2376870"/>
              <a:gd name="connsiteY13" fmla="*/ 795337 h 1428750"/>
              <a:gd name="connsiteX14" fmla="*/ 176595 w 2376870"/>
              <a:gd name="connsiteY14" fmla="*/ 762000 h 1428750"/>
              <a:gd name="connsiteX15" fmla="*/ 186120 w 2376870"/>
              <a:gd name="connsiteY15" fmla="*/ 747712 h 1428750"/>
              <a:gd name="connsiteX16" fmla="*/ 200407 w 2376870"/>
              <a:gd name="connsiteY16" fmla="*/ 719137 h 1428750"/>
              <a:gd name="connsiteX17" fmla="*/ 205170 w 2376870"/>
              <a:gd name="connsiteY17" fmla="*/ 704850 h 1428750"/>
              <a:gd name="connsiteX18" fmla="*/ 214695 w 2376870"/>
              <a:gd name="connsiteY18" fmla="*/ 690562 h 1428750"/>
              <a:gd name="connsiteX19" fmla="*/ 224220 w 2376870"/>
              <a:gd name="connsiteY19" fmla="*/ 671512 h 1428750"/>
              <a:gd name="connsiteX20" fmla="*/ 238507 w 2376870"/>
              <a:gd name="connsiteY20" fmla="*/ 652462 h 1428750"/>
              <a:gd name="connsiteX21" fmla="*/ 257557 w 2376870"/>
              <a:gd name="connsiteY21" fmla="*/ 623887 h 1428750"/>
              <a:gd name="connsiteX22" fmla="*/ 267082 w 2376870"/>
              <a:gd name="connsiteY22" fmla="*/ 609600 h 1428750"/>
              <a:gd name="connsiteX23" fmla="*/ 271845 w 2376870"/>
              <a:gd name="connsiteY23" fmla="*/ 595312 h 1428750"/>
              <a:gd name="connsiteX24" fmla="*/ 290895 w 2376870"/>
              <a:gd name="connsiteY24" fmla="*/ 566737 h 1428750"/>
              <a:gd name="connsiteX25" fmla="*/ 295657 w 2376870"/>
              <a:gd name="connsiteY25" fmla="*/ 552450 h 1428750"/>
              <a:gd name="connsiteX26" fmla="*/ 319470 w 2376870"/>
              <a:gd name="connsiteY26" fmla="*/ 523875 h 1428750"/>
              <a:gd name="connsiteX27" fmla="*/ 328995 w 2376870"/>
              <a:gd name="connsiteY27" fmla="*/ 509587 h 1428750"/>
              <a:gd name="connsiteX28" fmla="*/ 348045 w 2376870"/>
              <a:gd name="connsiteY28" fmla="*/ 481012 h 1428750"/>
              <a:gd name="connsiteX29" fmla="*/ 371857 w 2376870"/>
              <a:gd name="connsiteY29" fmla="*/ 452437 h 1428750"/>
              <a:gd name="connsiteX30" fmla="*/ 376620 w 2376870"/>
              <a:gd name="connsiteY30" fmla="*/ 438150 h 1428750"/>
              <a:gd name="connsiteX31" fmla="*/ 405195 w 2376870"/>
              <a:gd name="connsiteY31" fmla="*/ 409575 h 1428750"/>
              <a:gd name="connsiteX32" fmla="*/ 429007 w 2376870"/>
              <a:gd name="connsiteY32" fmla="*/ 366712 h 1428750"/>
              <a:gd name="connsiteX33" fmla="*/ 438532 w 2376870"/>
              <a:gd name="connsiteY33" fmla="*/ 352425 h 1428750"/>
              <a:gd name="connsiteX34" fmla="*/ 452820 w 2376870"/>
              <a:gd name="connsiteY34" fmla="*/ 342900 h 1428750"/>
              <a:gd name="connsiteX35" fmla="*/ 471870 w 2376870"/>
              <a:gd name="connsiteY35" fmla="*/ 314325 h 1428750"/>
              <a:gd name="connsiteX36" fmla="*/ 500445 w 2376870"/>
              <a:gd name="connsiteY36" fmla="*/ 285750 h 1428750"/>
              <a:gd name="connsiteX37" fmla="*/ 514732 w 2376870"/>
              <a:gd name="connsiteY37" fmla="*/ 271462 h 1428750"/>
              <a:gd name="connsiteX38" fmla="*/ 529020 w 2376870"/>
              <a:gd name="connsiteY38" fmla="*/ 261937 h 1428750"/>
              <a:gd name="connsiteX39" fmla="*/ 538545 w 2376870"/>
              <a:gd name="connsiteY39" fmla="*/ 242887 h 1428750"/>
              <a:gd name="connsiteX40" fmla="*/ 552832 w 2376870"/>
              <a:gd name="connsiteY40" fmla="*/ 233362 h 1428750"/>
              <a:gd name="connsiteX41" fmla="*/ 567120 w 2376870"/>
              <a:gd name="connsiteY41" fmla="*/ 219075 h 1428750"/>
              <a:gd name="connsiteX42" fmla="*/ 595695 w 2376870"/>
              <a:gd name="connsiteY42" fmla="*/ 200025 h 1428750"/>
              <a:gd name="connsiteX43" fmla="*/ 624270 w 2376870"/>
              <a:gd name="connsiteY43" fmla="*/ 180975 h 1428750"/>
              <a:gd name="connsiteX44" fmla="*/ 638557 w 2376870"/>
              <a:gd name="connsiteY44" fmla="*/ 166687 h 1428750"/>
              <a:gd name="connsiteX45" fmla="*/ 671895 w 2376870"/>
              <a:gd name="connsiteY45" fmla="*/ 147637 h 1428750"/>
              <a:gd name="connsiteX46" fmla="*/ 686182 w 2376870"/>
              <a:gd name="connsiteY46" fmla="*/ 138112 h 1428750"/>
              <a:gd name="connsiteX47" fmla="*/ 695707 w 2376870"/>
              <a:gd name="connsiteY47" fmla="*/ 123825 h 1428750"/>
              <a:gd name="connsiteX48" fmla="*/ 709995 w 2376870"/>
              <a:gd name="connsiteY48" fmla="*/ 119062 h 1428750"/>
              <a:gd name="connsiteX49" fmla="*/ 738570 w 2376870"/>
              <a:gd name="connsiteY49" fmla="*/ 104775 h 1428750"/>
              <a:gd name="connsiteX50" fmla="*/ 752857 w 2376870"/>
              <a:gd name="connsiteY50" fmla="*/ 95250 h 1428750"/>
              <a:gd name="connsiteX51" fmla="*/ 781432 w 2376870"/>
              <a:gd name="connsiteY51" fmla="*/ 85725 h 1428750"/>
              <a:gd name="connsiteX52" fmla="*/ 795720 w 2376870"/>
              <a:gd name="connsiteY52" fmla="*/ 76200 h 1428750"/>
              <a:gd name="connsiteX53" fmla="*/ 824295 w 2376870"/>
              <a:gd name="connsiteY53" fmla="*/ 66675 h 1428750"/>
              <a:gd name="connsiteX54" fmla="*/ 857632 w 2376870"/>
              <a:gd name="connsiteY54" fmla="*/ 47625 h 1428750"/>
              <a:gd name="connsiteX55" fmla="*/ 895732 w 2376870"/>
              <a:gd name="connsiteY55" fmla="*/ 38100 h 1428750"/>
              <a:gd name="connsiteX56" fmla="*/ 924307 w 2376870"/>
              <a:gd name="connsiteY56" fmla="*/ 28575 h 1428750"/>
              <a:gd name="connsiteX57" fmla="*/ 943357 w 2376870"/>
              <a:gd name="connsiteY57" fmla="*/ 23812 h 1428750"/>
              <a:gd name="connsiteX58" fmla="*/ 986220 w 2376870"/>
              <a:gd name="connsiteY58" fmla="*/ 9525 h 1428750"/>
              <a:gd name="connsiteX59" fmla="*/ 1000507 w 2376870"/>
              <a:gd name="connsiteY59" fmla="*/ 4762 h 1428750"/>
              <a:gd name="connsiteX60" fmla="*/ 1014795 w 2376870"/>
              <a:gd name="connsiteY60" fmla="*/ 0 h 1428750"/>
              <a:gd name="connsiteX61" fmla="*/ 1252920 w 2376870"/>
              <a:gd name="connsiteY61" fmla="*/ 4762 h 1428750"/>
              <a:gd name="connsiteX62" fmla="*/ 1348170 w 2376870"/>
              <a:gd name="connsiteY62" fmla="*/ 19050 h 1428750"/>
              <a:gd name="connsiteX63" fmla="*/ 1391032 w 2376870"/>
              <a:gd name="connsiteY63" fmla="*/ 28575 h 1428750"/>
              <a:gd name="connsiteX64" fmla="*/ 1419607 w 2376870"/>
              <a:gd name="connsiteY64" fmla="*/ 38100 h 1428750"/>
              <a:gd name="connsiteX65" fmla="*/ 1448182 w 2376870"/>
              <a:gd name="connsiteY65" fmla="*/ 47625 h 1428750"/>
              <a:gd name="connsiteX66" fmla="*/ 1481520 w 2376870"/>
              <a:gd name="connsiteY66" fmla="*/ 57150 h 1428750"/>
              <a:gd name="connsiteX67" fmla="*/ 1510095 w 2376870"/>
              <a:gd name="connsiteY67" fmla="*/ 66675 h 1428750"/>
              <a:gd name="connsiteX68" fmla="*/ 1538670 w 2376870"/>
              <a:gd name="connsiteY68" fmla="*/ 80962 h 1428750"/>
              <a:gd name="connsiteX69" fmla="*/ 1552957 w 2376870"/>
              <a:gd name="connsiteY69" fmla="*/ 90487 h 1428750"/>
              <a:gd name="connsiteX70" fmla="*/ 1586295 w 2376870"/>
              <a:gd name="connsiteY70" fmla="*/ 100012 h 1428750"/>
              <a:gd name="connsiteX71" fmla="*/ 1600582 w 2376870"/>
              <a:gd name="connsiteY71" fmla="*/ 109537 h 1428750"/>
              <a:gd name="connsiteX72" fmla="*/ 1614870 w 2376870"/>
              <a:gd name="connsiteY72" fmla="*/ 114300 h 1428750"/>
              <a:gd name="connsiteX73" fmla="*/ 1638682 w 2376870"/>
              <a:gd name="connsiteY73" fmla="*/ 123825 h 1428750"/>
              <a:gd name="connsiteX74" fmla="*/ 1652970 w 2376870"/>
              <a:gd name="connsiteY74" fmla="*/ 128587 h 1428750"/>
              <a:gd name="connsiteX75" fmla="*/ 1672020 w 2376870"/>
              <a:gd name="connsiteY75" fmla="*/ 138112 h 1428750"/>
              <a:gd name="connsiteX76" fmla="*/ 1686307 w 2376870"/>
              <a:gd name="connsiteY76" fmla="*/ 142875 h 1428750"/>
              <a:gd name="connsiteX77" fmla="*/ 1714882 w 2376870"/>
              <a:gd name="connsiteY77" fmla="*/ 157162 h 1428750"/>
              <a:gd name="connsiteX78" fmla="*/ 1748220 w 2376870"/>
              <a:gd name="connsiteY78" fmla="*/ 176212 h 1428750"/>
              <a:gd name="connsiteX79" fmla="*/ 1795845 w 2376870"/>
              <a:gd name="connsiteY79" fmla="*/ 200025 h 1428750"/>
              <a:gd name="connsiteX80" fmla="*/ 1824420 w 2376870"/>
              <a:gd name="connsiteY80" fmla="*/ 214312 h 1428750"/>
              <a:gd name="connsiteX81" fmla="*/ 1852995 w 2376870"/>
              <a:gd name="connsiteY81" fmla="*/ 228600 h 1428750"/>
              <a:gd name="connsiteX82" fmla="*/ 1867282 w 2376870"/>
              <a:gd name="connsiteY82" fmla="*/ 242887 h 1428750"/>
              <a:gd name="connsiteX83" fmla="*/ 1881570 w 2376870"/>
              <a:gd name="connsiteY83" fmla="*/ 247650 h 1428750"/>
              <a:gd name="connsiteX84" fmla="*/ 1895857 w 2376870"/>
              <a:gd name="connsiteY84" fmla="*/ 257175 h 1428750"/>
              <a:gd name="connsiteX85" fmla="*/ 1905382 w 2376870"/>
              <a:gd name="connsiteY85" fmla="*/ 271462 h 1428750"/>
              <a:gd name="connsiteX86" fmla="*/ 1933957 w 2376870"/>
              <a:gd name="connsiteY86" fmla="*/ 290512 h 1428750"/>
              <a:gd name="connsiteX87" fmla="*/ 1943482 w 2376870"/>
              <a:gd name="connsiteY87" fmla="*/ 304800 h 1428750"/>
              <a:gd name="connsiteX88" fmla="*/ 1986345 w 2376870"/>
              <a:gd name="connsiteY88" fmla="*/ 342900 h 1428750"/>
              <a:gd name="connsiteX89" fmla="*/ 2005395 w 2376870"/>
              <a:gd name="connsiteY89" fmla="*/ 371475 h 1428750"/>
              <a:gd name="connsiteX90" fmla="*/ 2019682 w 2376870"/>
              <a:gd name="connsiteY90" fmla="*/ 385762 h 1428750"/>
              <a:gd name="connsiteX91" fmla="*/ 2038732 w 2376870"/>
              <a:gd name="connsiteY91" fmla="*/ 414337 h 1428750"/>
              <a:gd name="connsiteX92" fmla="*/ 2067307 w 2376870"/>
              <a:gd name="connsiteY92" fmla="*/ 438150 h 1428750"/>
              <a:gd name="connsiteX93" fmla="*/ 2091120 w 2376870"/>
              <a:gd name="connsiteY93" fmla="*/ 481012 h 1428750"/>
              <a:gd name="connsiteX94" fmla="*/ 2100645 w 2376870"/>
              <a:gd name="connsiteY94" fmla="*/ 495300 h 1428750"/>
              <a:gd name="connsiteX95" fmla="*/ 2105407 w 2376870"/>
              <a:gd name="connsiteY95" fmla="*/ 509587 h 1428750"/>
              <a:gd name="connsiteX96" fmla="*/ 2124457 w 2376870"/>
              <a:gd name="connsiteY96" fmla="*/ 538162 h 1428750"/>
              <a:gd name="connsiteX97" fmla="*/ 2129220 w 2376870"/>
              <a:gd name="connsiteY97" fmla="*/ 552450 h 1428750"/>
              <a:gd name="connsiteX98" fmla="*/ 2143507 w 2376870"/>
              <a:gd name="connsiteY98" fmla="*/ 561975 h 1428750"/>
              <a:gd name="connsiteX99" fmla="*/ 2157795 w 2376870"/>
              <a:gd name="connsiteY99" fmla="*/ 590550 h 1428750"/>
              <a:gd name="connsiteX100" fmla="*/ 2162557 w 2376870"/>
              <a:gd name="connsiteY100" fmla="*/ 604837 h 1428750"/>
              <a:gd name="connsiteX101" fmla="*/ 2181607 w 2376870"/>
              <a:gd name="connsiteY101" fmla="*/ 638175 h 1428750"/>
              <a:gd name="connsiteX102" fmla="*/ 2186370 w 2376870"/>
              <a:gd name="connsiteY102" fmla="*/ 652462 h 1428750"/>
              <a:gd name="connsiteX103" fmla="*/ 2200657 w 2376870"/>
              <a:gd name="connsiteY103" fmla="*/ 666750 h 1428750"/>
              <a:gd name="connsiteX104" fmla="*/ 2210182 w 2376870"/>
              <a:gd name="connsiteY104" fmla="*/ 681037 h 1428750"/>
              <a:gd name="connsiteX105" fmla="*/ 2233995 w 2376870"/>
              <a:gd name="connsiteY105" fmla="*/ 714375 h 1428750"/>
              <a:gd name="connsiteX106" fmla="*/ 2238757 w 2376870"/>
              <a:gd name="connsiteY106" fmla="*/ 728662 h 1428750"/>
              <a:gd name="connsiteX107" fmla="*/ 2257807 w 2376870"/>
              <a:gd name="connsiteY107" fmla="*/ 757237 h 1428750"/>
              <a:gd name="connsiteX108" fmla="*/ 2276857 w 2376870"/>
              <a:gd name="connsiteY108" fmla="*/ 785812 h 1428750"/>
              <a:gd name="connsiteX109" fmla="*/ 2281620 w 2376870"/>
              <a:gd name="connsiteY109" fmla="*/ 800100 h 1428750"/>
              <a:gd name="connsiteX110" fmla="*/ 2291145 w 2376870"/>
              <a:gd name="connsiteY110" fmla="*/ 819150 h 1428750"/>
              <a:gd name="connsiteX111" fmla="*/ 2295907 w 2376870"/>
              <a:gd name="connsiteY111" fmla="*/ 838200 h 1428750"/>
              <a:gd name="connsiteX112" fmla="*/ 2319720 w 2376870"/>
              <a:gd name="connsiteY112" fmla="*/ 866775 h 1428750"/>
              <a:gd name="connsiteX113" fmla="*/ 2329245 w 2376870"/>
              <a:gd name="connsiteY113" fmla="*/ 885825 h 1428750"/>
              <a:gd name="connsiteX114" fmla="*/ 2348295 w 2376870"/>
              <a:gd name="connsiteY114" fmla="*/ 938212 h 1428750"/>
              <a:gd name="connsiteX115" fmla="*/ 2353057 w 2376870"/>
              <a:gd name="connsiteY115" fmla="*/ 952500 h 1428750"/>
              <a:gd name="connsiteX116" fmla="*/ 2362582 w 2376870"/>
              <a:gd name="connsiteY116" fmla="*/ 966787 h 1428750"/>
              <a:gd name="connsiteX117" fmla="*/ 2367345 w 2376870"/>
              <a:gd name="connsiteY117" fmla="*/ 995362 h 1428750"/>
              <a:gd name="connsiteX118" fmla="*/ 2376870 w 2376870"/>
              <a:gd name="connsiteY118" fmla="*/ 1047750 h 1428750"/>
              <a:gd name="connsiteX119" fmla="*/ 2372107 w 2376870"/>
              <a:gd name="connsiteY119" fmla="*/ 1276350 h 1428750"/>
              <a:gd name="connsiteX120" fmla="*/ 2362582 w 2376870"/>
              <a:gd name="connsiteY120" fmla="*/ 1304925 h 1428750"/>
              <a:gd name="connsiteX121" fmla="*/ 2329245 w 2376870"/>
              <a:gd name="connsiteY121" fmla="*/ 1347787 h 1428750"/>
              <a:gd name="connsiteX122" fmla="*/ 2310195 w 2376870"/>
              <a:gd name="connsiteY122" fmla="*/ 1371600 h 1428750"/>
              <a:gd name="connsiteX123" fmla="*/ 2300670 w 2376870"/>
              <a:gd name="connsiteY123" fmla="*/ 1385887 h 1428750"/>
              <a:gd name="connsiteX124" fmla="*/ 2286382 w 2376870"/>
              <a:gd name="connsiteY124" fmla="*/ 1390650 h 1428750"/>
              <a:gd name="connsiteX125" fmla="*/ 2257807 w 2376870"/>
              <a:gd name="connsiteY125" fmla="*/ 1409700 h 1428750"/>
              <a:gd name="connsiteX126" fmla="*/ 2224470 w 2376870"/>
              <a:gd name="connsiteY126" fmla="*/ 1419225 h 1428750"/>
              <a:gd name="connsiteX127" fmla="*/ 2091120 w 2376870"/>
              <a:gd name="connsiteY127" fmla="*/ 1414462 h 1428750"/>
              <a:gd name="connsiteX128" fmla="*/ 2072070 w 2376870"/>
              <a:gd name="connsiteY128" fmla="*/ 1404937 h 1428750"/>
              <a:gd name="connsiteX129" fmla="*/ 2057782 w 2376870"/>
              <a:gd name="connsiteY129" fmla="*/ 1400175 h 1428750"/>
              <a:gd name="connsiteX130" fmla="*/ 2029207 w 2376870"/>
              <a:gd name="connsiteY130" fmla="*/ 1385887 h 1428750"/>
              <a:gd name="connsiteX131" fmla="*/ 2000632 w 2376870"/>
              <a:gd name="connsiteY131" fmla="*/ 1362075 h 1428750"/>
              <a:gd name="connsiteX132" fmla="*/ 1972057 w 2376870"/>
              <a:gd name="connsiteY132" fmla="*/ 1338262 h 1428750"/>
              <a:gd name="connsiteX133" fmla="*/ 1953007 w 2376870"/>
              <a:gd name="connsiteY133" fmla="*/ 1309687 h 1428750"/>
              <a:gd name="connsiteX134" fmla="*/ 1943482 w 2376870"/>
              <a:gd name="connsiteY134" fmla="*/ 1295400 h 1428750"/>
              <a:gd name="connsiteX135" fmla="*/ 1933957 w 2376870"/>
              <a:gd name="connsiteY135" fmla="*/ 1281112 h 1428750"/>
              <a:gd name="connsiteX136" fmla="*/ 1924432 w 2376870"/>
              <a:gd name="connsiteY136" fmla="*/ 1266825 h 1428750"/>
              <a:gd name="connsiteX137" fmla="*/ 1910145 w 2376870"/>
              <a:gd name="connsiteY137" fmla="*/ 1233487 h 1428750"/>
              <a:gd name="connsiteX138" fmla="*/ 1900620 w 2376870"/>
              <a:gd name="connsiteY138" fmla="*/ 1219200 h 1428750"/>
              <a:gd name="connsiteX139" fmla="*/ 1891095 w 2376870"/>
              <a:gd name="connsiteY139" fmla="*/ 1190625 h 1428750"/>
              <a:gd name="connsiteX140" fmla="*/ 1881570 w 2376870"/>
              <a:gd name="connsiteY140" fmla="*/ 1176337 h 1428750"/>
              <a:gd name="connsiteX141" fmla="*/ 1872045 w 2376870"/>
              <a:gd name="connsiteY141" fmla="*/ 1143000 h 1428750"/>
              <a:gd name="connsiteX142" fmla="*/ 1867282 w 2376870"/>
              <a:gd name="connsiteY142" fmla="*/ 1119187 h 1428750"/>
              <a:gd name="connsiteX143" fmla="*/ 1848232 w 2376870"/>
              <a:gd name="connsiteY143" fmla="*/ 1090612 h 1428750"/>
              <a:gd name="connsiteX144" fmla="*/ 1843470 w 2376870"/>
              <a:gd name="connsiteY144" fmla="*/ 1076325 h 1428750"/>
              <a:gd name="connsiteX145" fmla="*/ 1833945 w 2376870"/>
              <a:gd name="connsiteY145" fmla="*/ 1042987 h 1428750"/>
              <a:gd name="connsiteX146" fmla="*/ 1824420 w 2376870"/>
              <a:gd name="connsiteY146" fmla="*/ 1028700 h 1428750"/>
              <a:gd name="connsiteX147" fmla="*/ 1814895 w 2376870"/>
              <a:gd name="connsiteY147" fmla="*/ 981075 h 1428750"/>
              <a:gd name="connsiteX148" fmla="*/ 1810132 w 2376870"/>
              <a:gd name="connsiteY148" fmla="*/ 966787 h 1428750"/>
              <a:gd name="connsiteX149" fmla="*/ 1800607 w 2376870"/>
              <a:gd name="connsiteY149" fmla="*/ 947737 h 1428750"/>
              <a:gd name="connsiteX150" fmla="*/ 1791082 w 2376870"/>
              <a:gd name="connsiteY150" fmla="*/ 919162 h 1428750"/>
              <a:gd name="connsiteX151" fmla="*/ 1781557 w 2376870"/>
              <a:gd name="connsiteY151" fmla="*/ 890587 h 1428750"/>
              <a:gd name="connsiteX152" fmla="*/ 1762507 w 2376870"/>
              <a:gd name="connsiteY152" fmla="*/ 823912 h 1428750"/>
              <a:gd name="connsiteX153" fmla="*/ 1757745 w 2376870"/>
              <a:gd name="connsiteY153" fmla="*/ 809625 h 1428750"/>
              <a:gd name="connsiteX154" fmla="*/ 1748220 w 2376870"/>
              <a:gd name="connsiteY154" fmla="*/ 790575 h 1428750"/>
              <a:gd name="connsiteX155" fmla="*/ 1743457 w 2376870"/>
              <a:gd name="connsiteY155" fmla="*/ 776287 h 1428750"/>
              <a:gd name="connsiteX156" fmla="*/ 1729170 w 2376870"/>
              <a:gd name="connsiteY156" fmla="*/ 757237 h 1428750"/>
              <a:gd name="connsiteX157" fmla="*/ 1719645 w 2376870"/>
              <a:gd name="connsiteY157" fmla="*/ 742950 h 1428750"/>
              <a:gd name="connsiteX158" fmla="*/ 1705357 w 2376870"/>
              <a:gd name="connsiteY158" fmla="*/ 733425 h 1428750"/>
              <a:gd name="connsiteX159" fmla="*/ 1686307 w 2376870"/>
              <a:gd name="connsiteY159" fmla="*/ 704850 h 1428750"/>
              <a:gd name="connsiteX160" fmla="*/ 1652970 w 2376870"/>
              <a:gd name="connsiteY160" fmla="*/ 666750 h 1428750"/>
              <a:gd name="connsiteX161" fmla="*/ 1633920 w 2376870"/>
              <a:gd name="connsiteY161" fmla="*/ 647700 h 1428750"/>
              <a:gd name="connsiteX162" fmla="*/ 1605345 w 2376870"/>
              <a:gd name="connsiteY162" fmla="*/ 619125 h 1428750"/>
              <a:gd name="connsiteX163" fmla="*/ 1562482 w 2376870"/>
              <a:gd name="connsiteY163" fmla="*/ 595312 h 1428750"/>
              <a:gd name="connsiteX164" fmla="*/ 1543432 w 2376870"/>
              <a:gd name="connsiteY164" fmla="*/ 585787 h 1428750"/>
              <a:gd name="connsiteX165" fmla="*/ 1500570 w 2376870"/>
              <a:gd name="connsiteY165" fmla="*/ 561975 h 1428750"/>
              <a:gd name="connsiteX166" fmla="*/ 1486282 w 2376870"/>
              <a:gd name="connsiteY166" fmla="*/ 552450 h 1428750"/>
              <a:gd name="connsiteX167" fmla="*/ 1438657 w 2376870"/>
              <a:gd name="connsiteY167" fmla="*/ 538162 h 1428750"/>
              <a:gd name="connsiteX168" fmla="*/ 1395795 w 2376870"/>
              <a:gd name="connsiteY168" fmla="*/ 519112 h 1428750"/>
              <a:gd name="connsiteX169" fmla="*/ 1352932 w 2376870"/>
              <a:gd name="connsiteY169" fmla="*/ 514350 h 1428750"/>
              <a:gd name="connsiteX170" fmla="*/ 1329120 w 2376870"/>
              <a:gd name="connsiteY170" fmla="*/ 509587 h 1428750"/>
              <a:gd name="connsiteX171" fmla="*/ 1271970 w 2376870"/>
              <a:gd name="connsiteY171" fmla="*/ 500062 h 1428750"/>
              <a:gd name="connsiteX172" fmla="*/ 1057657 w 2376870"/>
              <a:gd name="connsiteY172" fmla="*/ 504825 h 1428750"/>
              <a:gd name="connsiteX173" fmla="*/ 1010032 w 2376870"/>
              <a:gd name="connsiteY173" fmla="*/ 509587 h 1428750"/>
              <a:gd name="connsiteX174" fmla="*/ 962407 w 2376870"/>
              <a:gd name="connsiteY174" fmla="*/ 523875 h 1428750"/>
              <a:gd name="connsiteX175" fmla="*/ 933832 w 2376870"/>
              <a:gd name="connsiteY175" fmla="*/ 533400 h 1428750"/>
              <a:gd name="connsiteX176" fmla="*/ 919545 w 2376870"/>
              <a:gd name="connsiteY176" fmla="*/ 538162 h 1428750"/>
              <a:gd name="connsiteX177" fmla="*/ 876682 w 2376870"/>
              <a:gd name="connsiteY177" fmla="*/ 557212 h 1428750"/>
              <a:gd name="connsiteX178" fmla="*/ 857632 w 2376870"/>
              <a:gd name="connsiteY178" fmla="*/ 566737 h 1428750"/>
              <a:gd name="connsiteX179" fmla="*/ 843345 w 2376870"/>
              <a:gd name="connsiteY179" fmla="*/ 576262 h 1428750"/>
              <a:gd name="connsiteX180" fmla="*/ 814770 w 2376870"/>
              <a:gd name="connsiteY180" fmla="*/ 585787 h 1428750"/>
              <a:gd name="connsiteX181" fmla="*/ 767145 w 2376870"/>
              <a:gd name="connsiteY181" fmla="*/ 619125 h 1428750"/>
              <a:gd name="connsiteX182" fmla="*/ 752857 w 2376870"/>
              <a:gd name="connsiteY182" fmla="*/ 628650 h 1428750"/>
              <a:gd name="connsiteX183" fmla="*/ 738570 w 2376870"/>
              <a:gd name="connsiteY183" fmla="*/ 642937 h 1428750"/>
              <a:gd name="connsiteX184" fmla="*/ 724282 w 2376870"/>
              <a:gd name="connsiteY184" fmla="*/ 652462 h 1428750"/>
              <a:gd name="connsiteX185" fmla="*/ 700470 w 2376870"/>
              <a:gd name="connsiteY185" fmla="*/ 681037 h 1428750"/>
              <a:gd name="connsiteX186" fmla="*/ 686182 w 2376870"/>
              <a:gd name="connsiteY186" fmla="*/ 690562 h 1428750"/>
              <a:gd name="connsiteX187" fmla="*/ 648082 w 2376870"/>
              <a:gd name="connsiteY187" fmla="*/ 733425 h 1428750"/>
              <a:gd name="connsiteX188" fmla="*/ 619507 w 2376870"/>
              <a:gd name="connsiteY188" fmla="*/ 762000 h 1428750"/>
              <a:gd name="connsiteX189" fmla="*/ 605220 w 2376870"/>
              <a:gd name="connsiteY189" fmla="*/ 771525 h 1428750"/>
              <a:gd name="connsiteX190" fmla="*/ 576645 w 2376870"/>
              <a:gd name="connsiteY190" fmla="*/ 800100 h 1428750"/>
              <a:gd name="connsiteX191" fmla="*/ 562357 w 2376870"/>
              <a:gd name="connsiteY191" fmla="*/ 809625 h 1428750"/>
              <a:gd name="connsiteX192" fmla="*/ 533782 w 2376870"/>
              <a:gd name="connsiteY192" fmla="*/ 842962 h 1428750"/>
              <a:gd name="connsiteX193" fmla="*/ 514732 w 2376870"/>
              <a:gd name="connsiteY193" fmla="*/ 871537 h 1428750"/>
              <a:gd name="connsiteX194" fmla="*/ 505207 w 2376870"/>
              <a:gd name="connsiteY194" fmla="*/ 885825 h 1428750"/>
              <a:gd name="connsiteX195" fmla="*/ 490920 w 2376870"/>
              <a:gd name="connsiteY195" fmla="*/ 914400 h 1428750"/>
              <a:gd name="connsiteX196" fmla="*/ 476632 w 2376870"/>
              <a:gd name="connsiteY196" fmla="*/ 942975 h 1428750"/>
              <a:gd name="connsiteX197" fmla="*/ 462345 w 2376870"/>
              <a:gd name="connsiteY197" fmla="*/ 985837 h 1428750"/>
              <a:gd name="connsiteX198" fmla="*/ 457582 w 2376870"/>
              <a:gd name="connsiteY198" fmla="*/ 1000125 h 1428750"/>
              <a:gd name="connsiteX199" fmla="*/ 448057 w 2376870"/>
              <a:gd name="connsiteY199" fmla="*/ 1019175 h 1428750"/>
              <a:gd name="connsiteX200" fmla="*/ 443295 w 2376870"/>
              <a:gd name="connsiteY200" fmla="*/ 1038225 h 1428750"/>
              <a:gd name="connsiteX201" fmla="*/ 433770 w 2376870"/>
              <a:gd name="connsiteY201" fmla="*/ 1062037 h 1428750"/>
              <a:gd name="connsiteX202" fmla="*/ 429007 w 2376870"/>
              <a:gd name="connsiteY202" fmla="*/ 1090612 h 1428750"/>
              <a:gd name="connsiteX203" fmla="*/ 419482 w 2376870"/>
              <a:gd name="connsiteY203" fmla="*/ 1119187 h 1428750"/>
              <a:gd name="connsiteX204" fmla="*/ 414720 w 2376870"/>
              <a:gd name="connsiteY204" fmla="*/ 1133475 h 1428750"/>
              <a:gd name="connsiteX205" fmla="*/ 409957 w 2376870"/>
              <a:gd name="connsiteY205" fmla="*/ 1157287 h 1428750"/>
              <a:gd name="connsiteX206" fmla="*/ 400432 w 2376870"/>
              <a:gd name="connsiteY206" fmla="*/ 1185862 h 1428750"/>
              <a:gd name="connsiteX207" fmla="*/ 395670 w 2376870"/>
              <a:gd name="connsiteY207" fmla="*/ 1200150 h 1428750"/>
              <a:gd name="connsiteX208" fmla="*/ 390907 w 2376870"/>
              <a:gd name="connsiteY208" fmla="*/ 1214437 h 1428750"/>
              <a:gd name="connsiteX209" fmla="*/ 386145 w 2376870"/>
              <a:gd name="connsiteY209" fmla="*/ 1228725 h 1428750"/>
              <a:gd name="connsiteX210" fmla="*/ 376620 w 2376870"/>
              <a:gd name="connsiteY210" fmla="*/ 1247775 h 1428750"/>
              <a:gd name="connsiteX211" fmla="*/ 367095 w 2376870"/>
              <a:gd name="connsiteY211" fmla="*/ 1276350 h 1428750"/>
              <a:gd name="connsiteX212" fmla="*/ 362332 w 2376870"/>
              <a:gd name="connsiteY212" fmla="*/ 1295400 h 1428750"/>
              <a:gd name="connsiteX213" fmla="*/ 352807 w 2376870"/>
              <a:gd name="connsiteY213" fmla="*/ 1309687 h 1428750"/>
              <a:gd name="connsiteX214" fmla="*/ 328995 w 2376870"/>
              <a:gd name="connsiteY214" fmla="*/ 1352550 h 1428750"/>
              <a:gd name="connsiteX215" fmla="*/ 319470 w 2376870"/>
              <a:gd name="connsiteY215" fmla="*/ 1366837 h 1428750"/>
              <a:gd name="connsiteX216" fmla="*/ 295657 w 2376870"/>
              <a:gd name="connsiteY216" fmla="*/ 1395412 h 1428750"/>
              <a:gd name="connsiteX217" fmla="*/ 281370 w 2376870"/>
              <a:gd name="connsiteY217" fmla="*/ 1400175 h 1428750"/>
              <a:gd name="connsiteX218" fmla="*/ 267082 w 2376870"/>
              <a:gd name="connsiteY218" fmla="*/ 1409700 h 1428750"/>
              <a:gd name="connsiteX219" fmla="*/ 238507 w 2376870"/>
              <a:gd name="connsiteY219" fmla="*/ 1419225 h 1428750"/>
              <a:gd name="connsiteX220" fmla="*/ 205170 w 2376870"/>
              <a:gd name="connsiteY220" fmla="*/ 1428750 h 1428750"/>
              <a:gd name="connsiteX221" fmla="*/ 67057 w 2376870"/>
              <a:gd name="connsiteY221" fmla="*/ 1423987 h 1428750"/>
              <a:gd name="connsiteX222" fmla="*/ 52770 w 2376870"/>
              <a:gd name="connsiteY222" fmla="*/ 1419225 h 1428750"/>
              <a:gd name="connsiteX223" fmla="*/ 38482 w 2376870"/>
              <a:gd name="connsiteY223" fmla="*/ 1409700 h 1428750"/>
              <a:gd name="connsiteX224" fmla="*/ 24195 w 2376870"/>
              <a:gd name="connsiteY224" fmla="*/ 1390650 h 1428750"/>
              <a:gd name="connsiteX225" fmla="*/ 19432 w 2376870"/>
              <a:gd name="connsiteY225" fmla="*/ 1376362 h 1428750"/>
              <a:gd name="connsiteX226" fmla="*/ 9907 w 2376870"/>
              <a:gd name="connsiteY226" fmla="*/ 1362075 h 1428750"/>
              <a:gd name="connsiteX227" fmla="*/ 9907 w 2376870"/>
              <a:gd name="connsiteY227" fmla="*/ 1223962 h 1428750"/>
              <a:gd name="connsiteX228" fmla="*/ 14670 w 2376870"/>
              <a:gd name="connsiteY228" fmla="*/ 1209675 h 1428750"/>
              <a:gd name="connsiteX229" fmla="*/ 24195 w 2376870"/>
              <a:gd name="connsiteY229" fmla="*/ 1195387 h 1428750"/>
              <a:gd name="connsiteX230" fmla="*/ 48007 w 2376870"/>
              <a:gd name="connsiteY230" fmla="*/ 1166812 h 1428750"/>
              <a:gd name="connsiteX231" fmla="*/ 48007 w 2376870"/>
              <a:gd name="connsiteY231" fmla="*/ 115252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2376870" h="1428750">
                <a:moveTo>
                  <a:pt x="48007" y="1152525"/>
                </a:moveTo>
                <a:lnTo>
                  <a:pt x="48007" y="1152525"/>
                </a:lnTo>
                <a:cubicBezTo>
                  <a:pt x="50625" y="1140743"/>
                  <a:pt x="62700" y="1084632"/>
                  <a:pt x="67057" y="1071562"/>
                </a:cubicBezTo>
                <a:cubicBezTo>
                  <a:pt x="74524" y="1049165"/>
                  <a:pt x="69956" y="1061936"/>
                  <a:pt x="81345" y="1033462"/>
                </a:cubicBezTo>
                <a:cubicBezTo>
                  <a:pt x="84564" y="1014144"/>
                  <a:pt x="85540" y="1003604"/>
                  <a:pt x="90870" y="985837"/>
                </a:cubicBezTo>
                <a:cubicBezTo>
                  <a:pt x="93755" y="976220"/>
                  <a:pt x="97220" y="966787"/>
                  <a:pt x="100395" y="957262"/>
                </a:cubicBezTo>
                <a:cubicBezTo>
                  <a:pt x="101982" y="952500"/>
                  <a:pt x="103939" y="947845"/>
                  <a:pt x="105157" y="942975"/>
                </a:cubicBezTo>
                <a:cubicBezTo>
                  <a:pt x="106681" y="936878"/>
                  <a:pt x="111268" y="916465"/>
                  <a:pt x="114682" y="909637"/>
                </a:cubicBezTo>
                <a:cubicBezTo>
                  <a:pt x="117242" y="904518"/>
                  <a:pt x="121882" y="900580"/>
                  <a:pt x="124207" y="895350"/>
                </a:cubicBezTo>
                <a:cubicBezTo>
                  <a:pt x="128285" y="886175"/>
                  <a:pt x="128163" y="875129"/>
                  <a:pt x="133732" y="866775"/>
                </a:cubicBezTo>
                <a:cubicBezTo>
                  <a:pt x="136907" y="862012"/>
                  <a:pt x="140932" y="857718"/>
                  <a:pt x="143257" y="852487"/>
                </a:cubicBezTo>
                <a:cubicBezTo>
                  <a:pt x="147335" y="843312"/>
                  <a:pt x="147213" y="832266"/>
                  <a:pt x="152782" y="823912"/>
                </a:cubicBezTo>
                <a:cubicBezTo>
                  <a:pt x="155957" y="819150"/>
                  <a:pt x="159747" y="814744"/>
                  <a:pt x="162307" y="809625"/>
                </a:cubicBezTo>
                <a:cubicBezTo>
                  <a:pt x="164552" y="805135"/>
                  <a:pt x="165691" y="800164"/>
                  <a:pt x="167070" y="795337"/>
                </a:cubicBezTo>
                <a:cubicBezTo>
                  <a:pt x="169107" y="788208"/>
                  <a:pt x="172786" y="769618"/>
                  <a:pt x="176595" y="762000"/>
                </a:cubicBezTo>
                <a:cubicBezTo>
                  <a:pt x="179155" y="756880"/>
                  <a:pt x="182945" y="752475"/>
                  <a:pt x="186120" y="747712"/>
                </a:cubicBezTo>
                <a:cubicBezTo>
                  <a:pt x="198087" y="711809"/>
                  <a:pt x="181946" y="756058"/>
                  <a:pt x="200407" y="719137"/>
                </a:cubicBezTo>
                <a:cubicBezTo>
                  <a:pt x="202652" y="714647"/>
                  <a:pt x="202925" y="709340"/>
                  <a:pt x="205170" y="704850"/>
                </a:cubicBezTo>
                <a:cubicBezTo>
                  <a:pt x="207730" y="699730"/>
                  <a:pt x="211855" y="695532"/>
                  <a:pt x="214695" y="690562"/>
                </a:cubicBezTo>
                <a:cubicBezTo>
                  <a:pt x="218217" y="684398"/>
                  <a:pt x="220457" y="677532"/>
                  <a:pt x="224220" y="671512"/>
                </a:cubicBezTo>
                <a:cubicBezTo>
                  <a:pt x="228427" y="664781"/>
                  <a:pt x="233955" y="658965"/>
                  <a:pt x="238507" y="652462"/>
                </a:cubicBezTo>
                <a:cubicBezTo>
                  <a:pt x="245072" y="643084"/>
                  <a:pt x="251207" y="633412"/>
                  <a:pt x="257557" y="623887"/>
                </a:cubicBezTo>
                <a:cubicBezTo>
                  <a:pt x="260732" y="619125"/>
                  <a:pt x="265272" y="615030"/>
                  <a:pt x="267082" y="609600"/>
                </a:cubicBezTo>
                <a:cubicBezTo>
                  <a:pt x="268670" y="604837"/>
                  <a:pt x="269407" y="599701"/>
                  <a:pt x="271845" y="595312"/>
                </a:cubicBezTo>
                <a:cubicBezTo>
                  <a:pt x="277404" y="585305"/>
                  <a:pt x="290895" y="566737"/>
                  <a:pt x="290895" y="566737"/>
                </a:cubicBezTo>
                <a:cubicBezTo>
                  <a:pt x="292482" y="561975"/>
                  <a:pt x="293412" y="556940"/>
                  <a:pt x="295657" y="552450"/>
                </a:cubicBezTo>
                <a:cubicBezTo>
                  <a:pt x="304527" y="534710"/>
                  <a:pt x="306302" y="539677"/>
                  <a:pt x="319470" y="523875"/>
                </a:cubicBezTo>
                <a:cubicBezTo>
                  <a:pt x="323134" y="519478"/>
                  <a:pt x="325820" y="514350"/>
                  <a:pt x="328995" y="509587"/>
                </a:cubicBezTo>
                <a:cubicBezTo>
                  <a:pt x="337364" y="484480"/>
                  <a:pt x="328226" y="504794"/>
                  <a:pt x="348045" y="481012"/>
                </a:cubicBezTo>
                <a:cubicBezTo>
                  <a:pt x="381205" y="441220"/>
                  <a:pt x="330107" y="494190"/>
                  <a:pt x="371857" y="452437"/>
                </a:cubicBezTo>
                <a:cubicBezTo>
                  <a:pt x="373445" y="447675"/>
                  <a:pt x="373538" y="442113"/>
                  <a:pt x="376620" y="438150"/>
                </a:cubicBezTo>
                <a:cubicBezTo>
                  <a:pt x="384890" y="427517"/>
                  <a:pt x="405195" y="409575"/>
                  <a:pt x="405195" y="409575"/>
                </a:cubicBezTo>
                <a:cubicBezTo>
                  <a:pt x="413576" y="384427"/>
                  <a:pt x="407173" y="399463"/>
                  <a:pt x="429007" y="366712"/>
                </a:cubicBezTo>
                <a:cubicBezTo>
                  <a:pt x="432182" y="361950"/>
                  <a:pt x="433770" y="355600"/>
                  <a:pt x="438532" y="352425"/>
                </a:cubicBezTo>
                <a:lnTo>
                  <a:pt x="452820" y="342900"/>
                </a:lnTo>
                <a:cubicBezTo>
                  <a:pt x="459170" y="333375"/>
                  <a:pt x="463775" y="322420"/>
                  <a:pt x="471870" y="314325"/>
                </a:cubicBezTo>
                <a:lnTo>
                  <a:pt x="500445" y="285750"/>
                </a:lnTo>
                <a:cubicBezTo>
                  <a:pt x="505207" y="280987"/>
                  <a:pt x="509128" y="275198"/>
                  <a:pt x="514732" y="271462"/>
                </a:cubicBezTo>
                <a:lnTo>
                  <a:pt x="529020" y="261937"/>
                </a:lnTo>
                <a:cubicBezTo>
                  <a:pt x="532195" y="255587"/>
                  <a:pt x="534000" y="248341"/>
                  <a:pt x="538545" y="242887"/>
                </a:cubicBezTo>
                <a:cubicBezTo>
                  <a:pt x="542209" y="238490"/>
                  <a:pt x="548435" y="237026"/>
                  <a:pt x="552832" y="233362"/>
                </a:cubicBezTo>
                <a:cubicBezTo>
                  <a:pt x="558006" y="229050"/>
                  <a:pt x="561804" y="223210"/>
                  <a:pt x="567120" y="219075"/>
                </a:cubicBezTo>
                <a:cubicBezTo>
                  <a:pt x="576156" y="212047"/>
                  <a:pt x="587601" y="208120"/>
                  <a:pt x="595695" y="200025"/>
                </a:cubicBezTo>
                <a:cubicBezTo>
                  <a:pt x="613532" y="182187"/>
                  <a:pt x="603592" y="187867"/>
                  <a:pt x="624270" y="180975"/>
                </a:cubicBezTo>
                <a:cubicBezTo>
                  <a:pt x="629032" y="176212"/>
                  <a:pt x="633383" y="170999"/>
                  <a:pt x="638557" y="166687"/>
                </a:cubicBezTo>
                <a:cubicBezTo>
                  <a:pt x="651213" y="156140"/>
                  <a:pt x="657076" y="156105"/>
                  <a:pt x="671895" y="147637"/>
                </a:cubicBezTo>
                <a:cubicBezTo>
                  <a:pt x="676865" y="144797"/>
                  <a:pt x="681420" y="141287"/>
                  <a:pt x="686182" y="138112"/>
                </a:cubicBezTo>
                <a:cubicBezTo>
                  <a:pt x="689357" y="133350"/>
                  <a:pt x="691238" y="127401"/>
                  <a:pt x="695707" y="123825"/>
                </a:cubicBezTo>
                <a:cubicBezTo>
                  <a:pt x="699627" y="120689"/>
                  <a:pt x="705505" y="121307"/>
                  <a:pt x="709995" y="119062"/>
                </a:cubicBezTo>
                <a:cubicBezTo>
                  <a:pt x="746917" y="100601"/>
                  <a:pt x="702663" y="116742"/>
                  <a:pt x="738570" y="104775"/>
                </a:cubicBezTo>
                <a:cubicBezTo>
                  <a:pt x="743332" y="101600"/>
                  <a:pt x="747627" y="97575"/>
                  <a:pt x="752857" y="95250"/>
                </a:cubicBezTo>
                <a:cubicBezTo>
                  <a:pt x="762032" y="91172"/>
                  <a:pt x="781432" y="85725"/>
                  <a:pt x="781432" y="85725"/>
                </a:cubicBezTo>
                <a:cubicBezTo>
                  <a:pt x="786195" y="82550"/>
                  <a:pt x="790489" y="78525"/>
                  <a:pt x="795720" y="76200"/>
                </a:cubicBezTo>
                <a:cubicBezTo>
                  <a:pt x="804895" y="72122"/>
                  <a:pt x="824295" y="66675"/>
                  <a:pt x="824295" y="66675"/>
                </a:cubicBezTo>
                <a:cubicBezTo>
                  <a:pt x="834747" y="59707"/>
                  <a:pt x="845546" y="51654"/>
                  <a:pt x="857632" y="47625"/>
                </a:cubicBezTo>
                <a:cubicBezTo>
                  <a:pt x="870051" y="43485"/>
                  <a:pt x="883313" y="42240"/>
                  <a:pt x="895732" y="38100"/>
                </a:cubicBezTo>
                <a:cubicBezTo>
                  <a:pt x="905257" y="34925"/>
                  <a:pt x="914567" y="31010"/>
                  <a:pt x="924307" y="28575"/>
                </a:cubicBezTo>
                <a:cubicBezTo>
                  <a:pt x="930657" y="26987"/>
                  <a:pt x="937088" y="25693"/>
                  <a:pt x="943357" y="23812"/>
                </a:cubicBezTo>
                <a:cubicBezTo>
                  <a:pt x="957782" y="19484"/>
                  <a:pt x="971932" y="14288"/>
                  <a:pt x="986220" y="9525"/>
                </a:cubicBezTo>
                <a:lnTo>
                  <a:pt x="1000507" y="4762"/>
                </a:lnTo>
                <a:lnTo>
                  <a:pt x="1014795" y="0"/>
                </a:lnTo>
                <a:lnTo>
                  <a:pt x="1252920" y="4762"/>
                </a:lnTo>
                <a:cubicBezTo>
                  <a:pt x="1291158" y="6037"/>
                  <a:pt x="1310773" y="11571"/>
                  <a:pt x="1348170" y="19050"/>
                </a:cubicBezTo>
                <a:cubicBezTo>
                  <a:pt x="1361777" y="21771"/>
                  <a:pt x="1377571" y="24537"/>
                  <a:pt x="1391032" y="28575"/>
                </a:cubicBezTo>
                <a:cubicBezTo>
                  <a:pt x="1400649" y="31460"/>
                  <a:pt x="1410082" y="34925"/>
                  <a:pt x="1419607" y="38100"/>
                </a:cubicBezTo>
                <a:lnTo>
                  <a:pt x="1448182" y="47625"/>
                </a:lnTo>
                <a:cubicBezTo>
                  <a:pt x="1496170" y="63621"/>
                  <a:pt x="1421757" y="39220"/>
                  <a:pt x="1481520" y="57150"/>
                </a:cubicBezTo>
                <a:cubicBezTo>
                  <a:pt x="1491137" y="60035"/>
                  <a:pt x="1501741" y="61106"/>
                  <a:pt x="1510095" y="66675"/>
                </a:cubicBezTo>
                <a:cubicBezTo>
                  <a:pt x="1528559" y="78985"/>
                  <a:pt x="1518952" y="74390"/>
                  <a:pt x="1538670" y="80962"/>
                </a:cubicBezTo>
                <a:cubicBezTo>
                  <a:pt x="1543432" y="84137"/>
                  <a:pt x="1547838" y="87927"/>
                  <a:pt x="1552957" y="90487"/>
                </a:cubicBezTo>
                <a:cubicBezTo>
                  <a:pt x="1559792" y="93905"/>
                  <a:pt x="1580187" y="98485"/>
                  <a:pt x="1586295" y="100012"/>
                </a:cubicBezTo>
                <a:cubicBezTo>
                  <a:pt x="1591057" y="103187"/>
                  <a:pt x="1595463" y="106977"/>
                  <a:pt x="1600582" y="109537"/>
                </a:cubicBezTo>
                <a:cubicBezTo>
                  <a:pt x="1605072" y="111782"/>
                  <a:pt x="1610169" y="112537"/>
                  <a:pt x="1614870" y="114300"/>
                </a:cubicBezTo>
                <a:cubicBezTo>
                  <a:pt x="1622874" y="117302"/>
                  <a:pt x="1630677" y="120823"/>
                  <a:pt x="1638682" y="123825"/>
                </a:cubicBezTo>
                <a:cubicBezTo>
                  <a:pt x="1643383" y="125588"/>
                  <a:pt x="1648356" y="126610"/>
                  <a:pt x="1652970" y="128587"/>
                </a:cubicBezTo>
                <a:cubicBezTo>
                  <a:pt x="1659496" y="131384"/>
                  <a:pt x="1665495" y="135315"/>
                  <a:pt x="1672020" y="138112"/>
                </a:cubicBezTo>
                <a:cubicBezTo>
                  <a:pt x="1676634" y="140090"/>
                  <a:pt x="1681817" y="140630"/>
                  <a:pt x="1686307" y="142875"/>
                </a:cubicBezTo>
                <a:cubicBezTo>
                  <a:pt x="1723228" y="161336"/>
                  <a:pt x="1678979" y="145195"/>
                  <a:pt x="1714882" y="157162"/>
                </a:cubicBezTo>
                <a:cubicBezTo>
                  <a:pt x="1764317" y="190118"/>
                  <a:pt x="1687783" y="139950"/>
                  <a:pt x="1748220" y="176212"/>
                </a:cubicBezTo>
                <a:cubicBezTo>
                  <a:pt x="1788722" y="200513"/>
                  <a:pt x="1761984" y="191559"/>
                  <a:pt x="1795845" y="200025"/>
                </a:cubicBezTo>
                <a:cubicBezTo>
                  <a:pt x="1836788" y="227322"/>
                  <a:pt x="1784985" y="194595"/>
                  <a:pt x="1824420" y="214312"/>
                </a:cubicBezTo>
                <a:cubicBezTo>
                  <a:pt x="1861357" y="232780"/>
                  <a:pt x="1817074" y="216625"/>
                  <a:pt x="1852995" y="228600"/>
                </a:cubicBezTo>
                <a:cubicBezTo>
                  <a:pt x="1857757" y="233362"/>
                  <a:pt x="1861678" y="239151"/>
                  <a:pt x="1867282" y="242887"/>
                </a:cubicBezTo>
                <a:cubicBezTo>
                  <a:pt x="1871459" y="245672"/>
                  <a:pt x="1877080" y="245405"/>
                  <a:pt x="1881570" y="247650"/>
                </a:cubicBezTo>
                <a:cubicBezTo>
                  <a:pt x="1886689" y="250210"/>
                  <a:pt x="1891095" y="254000"/>
                  <a:pt x="1895857" y="257175"/>
                </a:cubicBezTo>
                <a:cubicBezTo>
                  <a:pt x="1899032" y="261937"/>
                  <a:pt x="1901074" y="267693"/>
                  <a:pt x="1905382" y="271462"/>
                </a:cubicBezTo>
                <a:cubicBezTo>
                  <a:pt x="1913997" y="279000"/>
                  <a:pt x="1933957" y="290512"/>
                  <a:pt x="1933957" y="290512"/>
                </a:cubicBezTo>
                <a:cubicBezTo>
                  <a:pt x="1937132" y="295275"/>
                  <a:pt x="1939435" y="300753"/>
                  <a:pt x="1943482" y="304800"/>
                </a:cubicBezTo>
                <a:cubicBezTo>
                  <a:pt x="1972115" y="333433"/>
                  <a:pt x="1946342" y="282895"/>
                  <a:pt x="1986345" y="342900"/>
                </a:cubicBezTo>
                <a:cubicBezTo>
                  <a:pt x="1992695" y="352425"/>
                  <a:pt x="1997300" y="363380"/>
                  <a:pt x="2005395" y="371475"/>
                </a:cubicBezTo>
                <a:cubicBezTo>
                  <a:pt x="2010157" y="376237"/>
                  <a:pt x="2015547" y="380446"/>
                  <a:pt x="2019682" y="385762"/>
                </a:cubicBezTo>
                <a:cubicBezTo>
                  <a:pt x="2026710" y="394798"/>
                  <a:pt x="2029207" y="407987"/>
                  <a:pt x="2038732" y="414337"/>
                </a:cubicBezTo>
                <a:cubicBezTo>
                  <a:pt x="2058624" y="427598"/>
                  <a:pt x="2048973" y="419814"/>
                  <a:pt x="2067307" y="438150"/>
                </a:cubicBezTo>
                <a:cubicBezTo>
                  <a:pt x="2075691" y="463297"/>
                  <a:pt x="2069285" y="448259"/>
                  <a:pt x="2091120" y="481012"/>
                </a:cubicBezTo>
                <a:lnTo>
                  <a:pt x="2100645" y="495300"/>
                </a:lnTo>
                <a:cubicBezTo>
                  <a:pt x="2102232" y="500062"/>
                  <a:pt x="2102969" y="505199"/>
                  <a:pt x="2105407" y="509587"/>
                </a:cubicBezTo>
                <a:cubicBezTo>
                  <a:pt x="2110966" y="519594"/>
                  <a:pt x="2120837" y="527302"/>
                  <a:pt x="2124457" y="538162"/>
                </a:cubicBezTo>
                <a:cubicBezTo>
                  <a:pt x="2126045" y="542925"/>
                  <a:pt x="2126084" y="548530"/>
                  <a:pt x="2129220" y="552450"/>
                </a:cubicBezTo>
                <a:cubicBezTo>
                  <a:pt x="2132796" y="556919"/>
                  <a:pt x="2138745" y="558800"/>
                  <a:pt x="2143507" y="561975"/>
                </a:cubicBezTo>
                <a:cubicBezTo>
                  <a:pt x="2155481" y="597892"/>
                  <a:pt x="2139327" y="553614"/>
                  <a:pt x="2157795" y="590550"/>
                </a:cubicBezTo>
                <a:cubicBezTo>
                  <a:pt x="2160040" y="595040"/>
                  <a:pt x="2160580" y="600223"/>
                  <a:pt x="2162557" y="604837"/>
                </a:cubicBezTo>
                <a:cubicBezTo>
                  <a:pt x="2187592" y="663254"/>
                  <a:pt x="2157703" y="590368"/>
                  <a:pt x="2181607" y="638175"/>
                </a:cubicBezTo>
                <a:cubicBezTo>
                  <a:pt x="2183852" y="642665"/>
                  <a:pt x="2183585" y="648285"/>
                  <a:pt x="2186370" y="652462"/>
                </a:cubicBezTo>
                <a:cubicBezTo>
                  <a:pt x="2190106" y="658066"/>
                  <a:pt x="2196345" y="661576"/>
                  <a:pt x="2200657" y="666750"/>
                </a:cubicBezTo>
                <a:cubicBezTo>
                  <a:pt x="2204321" y="671147"/>
                  <a:pt x="2206855" y="676380"/>
                  <a:pt x="2210182" y="681037"/>
                </a:cubicBezTo>
                <a:cubicBezTo>
                  <a:pt x="2239707" y="722370"/>
                  <a:pt x="2211556" y="680716"/>
                  <a:pt x="2233995" y="714375"/>
                </a:cubicBezTo>
                <a:cubicBezTo>
                  <a:pt x="2235582" y="719137"/>
                  <a:pt x="2236319" y="724274"/>
                  <a:pt x="2238757" y="728662"/>
                </a:cubicBezTo>
                <a:cubicBezTo>
                  <a:pt x="2244316" y="738669"/>
                  <a:pt x="2254187" y="746377"/>
                  <a:pt x="2257807" y="757237"/>
                </a:cubicBezTo>
                <a:cubicBezTo>
                  <a:pt x="2264700" y="777914"/>
                  <a:pt x="2259020" y="767975"/>
                  <a:pt x="2276857" y="785812"/>
                </a:cubicBezTo>
                <a:cubicBezTo>
                  <a:pt x="2278445" y="790575"/>
                  <a:pt x="2279642" y="795486"/>
                  <a:pt x="2281620" y="800100"/>
                </a:cubicBezTo>
                <a:cubicBezTo>
                  <a:pt x="2284417" y="806625"/>
                  <a:pt x="2288652" y="812502"/>
                  <a:pt x="2291145" y="819150"/>
                </a:cubicBezTo>
                <a:cubicBezTo>
                  <a:pt x="2293443" y="825279"/>
                  <a:pt x="2293329" y="832184"/>
                  <a:pt x="2295907" y="838200"/>
                </a:cubicBezTo>
                <a:cubicBezTo>
                  <a:pt x="2304004" y="857094"/>
                  <a:pt x="2307462" y="849613"/>
                  <a:pt x="2319720" y="866775"/>
                </a:cubicBezTo>
                <a:cubicBezTo>
                  <a:pt x="2323847" y="872552"/>
                  <a:pt x="2326070" y="879475"/>
                  <a:pt x="2329245" y="885825"/>
                </a:cubicBezTo>
                <a:cubicBezTo>
                  <a:pt x="2340158" y="929478"/>
                  <a:pt x="2331508" y="913033"/>
                  <a:pt x="2348295" y="938212"/>
                </a:cubicBezTo>
                <a:cubicBezTo>
                  <a:pt x="2349882" y="942975"/>
                  <a:pt x="2350812" y="948010"/>
                  <a:pt x="2353057" y="952500"/>
                </a:cubicBezTo>
                <a:cubicBezTo>
                  <a:pt x="2355617" y="957619"/>
                  <a:pt x="2360772" y="961357"/>
                  <a:pt x="2362582" y="966787"/>
                </a:cubicBezTo>
                <a:cubicBezTo>
                  <a:pt x="2365636" y="975948"/>
                  <a:pt x="2365451" y="985893"/>
                  <a:pt x="2367345" y="995362"/>
                </a:cubicBezTo>
                <a:cubicBezTo>
                  <a:pt x="2378571" y="1051492"/>
                  <a:pt x="2364764" y="963016"/>
                  <a:pt x="2376870" y="1047750"/>
                </a:cubicBezTo>
                <a:cubicBezTo>
                  <a:pt x="2375282" y="1123950"/>
                  <a:pt x="2376335" y="1200251"/>
                  <a:pt x="2372107" y="1276350"/>
                </a:cubicBezTo>
                <a:cubicBezTo>
                  <a:pt x="2371550" y="1286375"/>
                  <a:pt x="2368151" y="1296571"/>
                  <a:pt x="2362582" y="1304925"/>
                </a:cubicBezTo>
                <a:cubicBezTo>
                  <a:pt x="2339796" y="1339104"/>
                  <a:pt x="2351627" y="1325405"/>
                  <a:pt x="2329245" y="1347787"/>
                </a:cubicBezTo>
                <a:cubicBezTo>
                  <a:pt x="2319973" y="1375602"/>
                  <a:pt x="2331737" y="1350058"/>
                  <a:pt x="2310195" y="1371600"/>
                </a:cubicBezTo>
                <a:cubicBezTo>
                  <a:pt x="2306148" y="1375647"/>
                  <a:pt x="2305139" y="1382311"/>
                  <a:pt x="2300670" y="1385887"/>
                </a:cubicBezTo>
                <a:cubicBezTo>
                  <a:pt x="2296750" y="1389023"/>
                  <a:pt x="2290771" y="1388212"/>
                  <a:pt x="2286382" y="1390650"/>
                </a:cubicBezTo>
                <a:cubicBezTo>
                  <a:pt x="2276375" y="1396209"/>
                  <a:pt x="2268667" y="1406080"/>
                  <a:pt x="2257807" y="1409700"/>
                </a:cubicBezTo>
                <a:cubicBezTo>
                  <a:pt x="2237310" y="1416532"/>
                  <a:pt x="2248390" y="1413244"/>
                  <a:pt x="2224470" y="1419225"/>
                </a:cubicBezTo>
                <a:cubicBezTo>
                  <a:pt x="2180020" y="1417637"/>
                  <a:pt x="2135404" y="1418614"/>
                  <a:pt x="2091120" y="1414462"/>
                </a:cubicBezTo>
                <a:cubicBezTo>
                  <a:pt x="2084051" y="1413799"/>
                  <a:pt x="2078596" y="1407734"/>
                  <a:pt x="2072070" y="1404937"/>
                </a:cubicBezTo>
                <a:cubicBezTo>
                  <a:pt x="2067456" y="1402960"/>
                  <a:pt x="2062545" y="1401762"/>
                  <a:pt x="2057782" y="1400175"/>
                </a:cubicBezTo>
                <a:cubicBezTo>
                  <a:pt x="2016839" y="1372879"/>
                  <a:pt x="2068641" y="1405605"/>
                  <a:pt x="2029207" y="1385887"/>
                </a:cubicBezTo>
                <a:cubicBezTo>
                  <a:pt x="2011474" y="1377020"/>
                  <a:pt x="2016428" y="1375238"/>
                  <a:pt x="2000632" y="1362075"/>
                </a:cubicBezTo>
                <a:cubicBezTo>
                  <a:pt x="1983255" y="1347594"/>
                  <a:pt x="1987434" y="1358032"/>
                  <a:pt x="1972057" y="1338262"/>
                </a:cubicBezTo>
                <a:cubicBezTo>
                  <a:pt x="1965029" y="1329226"/>
                  <a:pt x="1959357" y="1319212"/>
                  <a:pt x="1953007" y="1309687"/>
                </a:cubicBezTo>
                <a:lnTo>
                  <a:pt x="1943482" y="1295400"/>
                </a:lnTo>
                <a:lnTo>
                  <a:pt x="1933957" y="1281112"/>
                </a:lnTo>
                <a:lnTo>
                  <a:pt x="1924432" y="1266825"/>
                </a:lnTo>
                <a:cubicBezTo>
                  <a:pt x="1919089" y="1250795"/>
                  <a:pt x="1919562" y="1249966"/>
                  <a:pt x="1910145" y="1233487"/>
                </a:cubicBezTo>
                <a:cubicBezTo>
                  <a:pt x="1907305" y="1228517"/>
                  <a:pt x="1902945" y="1224430"/>
                  <a:pt x="1900620" y="1219200"/>
                </a:cubicBezTo>
                <a:cubicBezTo>
                  <a:pt x="1896542" y="1210025"/>
                  <a:pt x="1896664" y="1198979"/>
                  <a:pt x="1891095" y="1190625"/>
                </a:cubicBezTo>
                <a:cubicBezTo>
                  <a:pt x="1887920" y="1185862"/>
                  <a:pt x="1884130" y="1181457"/>
                  <a:pt x="1881570" y="1176337"/>
                </a:cubicBezTo>
                <a:cubicBezTo>
                  <a:pt x="1878386" y="1169968"/>
                  <a:pt x="1873267" y="1148500"/>
                  <a:pt x="1872045" y="1143000"/>
                </a:cubicBezTo>
                <a:cubicBezTo>
                  <a:pt x="1870289" y="1135098"/>
                  <a:pt x="1870632" y="1126556"/>
                  <a:pt x="1867282" y="1119187"/>
                </a:cubicBezTo>
                <a:cubicBezTo>
                  <a:pt x="1862545" y="1108765"/>
                  <a:pt x="1848232" y="1090612"/>
                  <a:pt x="1848232" y="1090612"/>
                </a:cubicBezTo>
                <a:cubicBezTo>
                  <a:pt x="1846645" y="1085850"/>
                  <a:pt x="1844849" y="1081152"/>
                  <a:pt x="1843470" y="1076325"/>
                </a:cubicBezTo>
                <a:cubicBezTo>
                  <a:pt x="1841438" y="1069212"/>
                  <a:pt x="1837748" y="1050594"/>
                  <a:pt x="1833945" y="1042987"/>
                </a:cubicBezTo>
                <a:cubicBezTo>
                  <a:pt x="1831385" y="1037868"/>
                  <a:pt x="1827595" y="1033462"/>
                  <a:pt x="1824420" y="1028700"/>
                </a:cubicBezTo>
                <a:cubicBezTo>
                  <a:pt x="1820679" y="1006256"/>
                  <a:pt x="1820577" y="1000961"/>
                  <a:pt x="1814895" y="981075"/>
                </a:cubicBezTo>
                <a:cubicBezTo>
                  <a:pt x="1813516" y="976248"/>
                  <a:pt x="1812110" y="971401"/>
                  <a:pt x="1810132" y="966787"/>
                </a:cubicBezTo>
                <a:cubicBezTo>
                  <a:pt x="1807335" y="960262"/>
                  <a:pt x="1803244" y="954329"/>
                  <a:pt x="1800607" y="947737"/>
                </a:cubicBezTo>
                <a:cubicBezTo>
                  <a:pt x="1796878" y="938415"/>
                  <a:pt x="1794257" y="928687"/>
                  <a:pt x="1791082" y="919162"/>
                </a:cubicBezTo>
                <a:cubicBezTo>
                  <a:pt x="1787907" y="909637"/>
                  <a:pt x="1783992" y="900327"/>
                  <a:pt x="1781557" y="890587"/>
                </a:cubicBezTo>
                <a:cubicBezTo>
                  <a:pt x="1769596" y="842742"/>
                  <a:pt x="1776173" y="864910"/>
                  <a:pt x="1762507" y="823912"/>
                </a:cubicBezTo>
                <a:cubicBezTo>
                  <a:pt x="1760920" y="819150"/>
                  <a:pt x="1759990" y="814115"/>
                  <a:pt x="1757745" y="809625"/>
                </a:cubicBezTo>
                <a:cubicBezTo>
                  <a:pt x="1754570" y="803275"/>
                  <a:pt x="1751017" y="797100"/>
                  <a:pt x="1748220" y="790575"/>
                </a:cubicBezTo>
                <a:cubicBezTo>
                  <a:pt x="1746242" y="785961"/>
                  <a:pt x="1745948" y="780646"/>
                  <a:pt x="1743457" y="776287"/>
                </a:cubicBezTo>
                <a:cubicBezTo>
                  <a:pt x="1739519" y="769395"/>
                  <a:pt x="1733784" y="763696"/>
                  <a:pt x="1729170" y="757237"/>
                </a:cubicBezTo>
                <a:cubicBezTo>
                  <a:pt x="1725843" y="752579"/>
                  <a:pt x="1723692" y="746997"/>
                  <a:pt x="1719645" y="742950"/>
                </a:cubicBezTo>
                <a:cubicBezTo>
                  <a:pt x="1715597" y="738903"/>
                  <a:pt x="1710120" y="736600"/>
                  <a:pt x="1705357" y="733425"/>
                </a:cubicBezTo>
                <a:cubicBezTo>
                  <a:pt x="1696250" y="706099"/>
                  <a:pt x="1707118" y="731606"/>
                  <a:pt x="1686307" y="704850"/>
                </a:cubicBezTo>
                <a:cubicBezTo>
                  <a:pt x="1656387" y="666382"/>
                  <a:pt x="1680629" y="685190"/>
                  <a:pt x="1652970" y="666750"/>
                </a:cubicBezTo>
                <a:cubicBezTo>
                  <a:pt x="1642809" y="636268"/>
                  <a:pt x="1656780" y="665480"/>
                  <a:pt x="1633920" y="647700"/>
                </a:cubicBezTo>
                <a:cubicBezTo>
                  <a:pt x="1623287" y="639430"/>
                  <a:pt x="1618124" y="623385"/>
                  <a:pt x="1605345" y="619125"/>
                </a:cubicBezTo>
                <a:cubicBezTo>
                  <a:pt x="1565832" y="605953"/>
                  <a:pt x="1627991" y="628066"/>
                  <a:pt x="1562482" y="595312"/>
                </a:cubicBezTo>
                <a:cubicBezTo>
                  <a:pt x="1556132" y="592137"/>
                  <a:pt x="1549520" y="589440"/>
                  <a:pt x="1543432" y="585787"/>
                </a:cubicBezTo>
                <a:cubicBezTo>
                  <a:pt x="1502493" y="561224"/>
                  <a:pt x="1529307" y="571553"/>
                  <a:pt x="1500570" y="561975"/>
                </a:cubicBezTo>
                <a:cubicBezTo>
                  <a:pt x="1495807" y="558800"/>
                  <a:pt x="1491513" y="554775"/>
                  <a:pt x="1486282" y="552450"/>
                </a:cubicBezTo>
                <a:cubicBezTo>
                  <a:pt x="1427660" y="526396"/>
                  <a:pt x="1482987" y="554786"/>
                  <a:pt x="1438657" y="538162"/>
                </a:cubicBezTo>
                <a:cubicBezTo>
                  <a:pt x="1420378" y="531307"/>
                  <a:pt x="1416064" y="523455"/>
                  <a:pt x="1395795" y="519112"/>
                </a:cubicBezTo>
                <a:cubicBezTo>
                  <a:pt x="1381739" y="516100"/>
                  <a:pt x="1367163" y="516383"/>
                  <a:pt x="1352932" y="514350"/>
                </a:cubicBezTo>
                <a:cubicBezTo>
                  <a:pt x="1344919" y="513205"/>
                  <a:pt x="1337091" y="510994"/>
                  <a:pt x="1329120" y="509587"/>
                </a:cubicBezTo>
                <a:lnTo>
                  <a:pt x="1271970" y="500062"/>
                </a:lnTo>
                <a:lnTo>
                  <a:pt x="1057657" y="504825"/>
                </a:lnTo>
                <a:cubicBezTo>
                  <a:pt x="1041713" y="505405"/>
                  <a:pt x="1025826" y="507331"/>
                  <a:pt x="1010032" y="509587"/>
                </a:cubicBezTo>
                <a:cubicBezTo>
                  <a:pt x="997440" y="511386"/>
                  <a:pt x="972345" y="520563"/>
                  <a:pt x="962407" y="523875"/>
                </a:cubicBezTo>
                <a:lnTo>
                  <a:pt x="933832" y="533400"/>
                </a:lnTo>
                <a:lnTo>
                  <a:pt x="919545" y="538162"/>
                </a:lnTo>
                <a:cubicBezTo>
                  <a:pt x="877514" y="566182"/>
                  <a:pt x="944697" y="523204"/>
                  <a:pt x="876682" y="557212"/>
                </a:cubicBezTo>
                <a:cubicBezTo>
                  <a:pt x="870332" y="560387"/>
                  <a:pt x="863796" y="563215"/>
                  <a:pt x="857632" y="566737"/>
                </a:cubicBezTo>
                <a:cubicBezTo>
                  <a:pt x="852662" y="569577"/>
                  <a:pt x="848575" y="573937"/>
                  <a:pt x="843345" y="576262"/>
                </a:cubicBezTo>
                <a:cubicBezTo>
                  <a:pt x="834170" y="580340"/>
                  <a:pt x="814770" y="585787"/>
                  <a:pt x="814770" y="585787"/>
                </a:cubicBezTo>
                <a:cubicBezTo>
                  <a:pt x="749063" y="629591"/>
                  <a:pt x="816520" y="583857"/>
                  <a:pt x="767145" y="619125"/>
                </a:cubicBezTo>
                <a:cubicBezTo>
                  <a:pt x="762487" y="622452"/>
                  <a:pt x="757254" y="624986"/>
                  <a:pt x="752857" y="628650"/>
                </a:cubicBezTo>
                <a:cubicBezTo>
                  <a:pt x="747683" y="632962"/>
                  <a:pt x="743744" y="638625"/>
                  <a:pt x="738570" y="642937"/>
                </a:cubicBezTo>
                <a:cubicBezTo>
                  <a:pt x="734173" y="646601"/>
                  <a:pt x="728679" y="648798"/>
                  <a:pt x="724282" y="652462"/>
                </a:cubicBezTo>
                <a:cubicBezTo>
                  <a:pt x="677465" y="691477"/>
                  <a:pt x="737937" y="643572"/>
                  <a:pt x="700470" y="681037"/>
                </a:cubicBezTo>
                <a:cubicBezTo>
                  <a:pt x="696422" y="685084"/>
                  <a:pt x="690945" y="687387"/>
                  <a:pt x="686182" y="690562"/>
                </a:cubicBezTo>
                <a:cubicBezTo>
                  <a:pt x="669185" y="716058"/>
                  <a:pt x="680704" y="700803"/>
                  <a:pt x="648082" y="733425"/>
                </a:cubicBezTo>
                <a:lnTo>
                  <a:pt x="619507" y="762000"/>
                </a:lnTo>
                <a:cubicBezTo>
                  <a:pt x="614745" y="765175"/>
                  <a:pt x="609498" y="767722"/>
                  <a:pt x="605220" y="771525"/>
                </a:cubicBezTo>
                <a:cubicBezTo>
                  <a:pt x="595152" y="780474"/>
                  <a:pt x="587853" y="792628"/>
                  <a:pt x="576645" y="800100"/>
                </a:cubicBezTo>
                <a:cubicBezTo>
                  <a:pt x="571882" y="803275"/>
                  <a:pt x="566754" y="805961"/>
                  <a:pt x="562357" y="809625"/>
                </a:cubicBezTo>
                <a:cubicBezTo>
                  <a:pt x="550519" y="819490"/>
                  <a:pt x="542610" y="830351"/>
                  <a:pt x="533782" y="842962"/>
                </a:cubicBezTo>
                <a:cubicBezTo>
                  <a:pt x="527217" y="852340"/>
                  <a:pt x="521082" y="862012"/>
                  <a:pt x="514732" y="871537"/>
                </a:cubicBezTo>
                <a:lnTo>
                  <a:pt x="505207" y="885825"/>
                </a:lnTo>
                <a:cubicBezTo>
                  <a:pt x="493240" y="921728"/>
                  <a:pt x="509381" y="877479"/>
                  <a:pt x="490920" y="914400"/>
                </a:cubicBezTo>
                <a:cubicBezTo>
                  <a:pt x="471201" y="953836"/>
                  <a:pt x="503930" y="902026"/>
                  <a:pt x="476632" y="942975"/>
                </a:cubicBezTo>
                <a:lnTo>
                  <a:pt x="462345" y="985837"/>
                </a:lnTo>
                <a:cubicBezTo>
                  <a:pt x="460757" y="990600"/>
                  <a:pt x="459827" y="995635"/>
                  <a:pt x="457582" y="1000125"/>
                </a:cubicBezTo>
                <a:lnTo>
                  <a:pt x="448057" y="1019175"/>
                </a:lnTo>
                <a:cubicBezTo>
                  <a:pt x="446470" y="1025525"/>
                  <a:pt x="445365" y="1032015"/>
                  <a:pt x="443295" y="1038225"/>
                </a:cubicBezTo>
                <a:cubicBezTo>
                  <a:pt x="440592" y="1046335"/>
                  <a:pt x="436019" y="1053789"/>
                  <a:pt x="433770" y="1062037"/>
                </a:cubicBezTo>
                <a:cubicBezTo>
                  <a:pt x="431229" y="1071353"/>
                  <a:pt x="431349" y="1081244"/>
                  <a:pt x="429007" y="1090612"/>
                </a:cubicBezTo>
                <a:cubicBezTo>
                  <a:pt x="426572" y="1100352"/>
                  <a:pt x="422657" y="1109662"/>
                  <a:pt x="419482" y="1119187"/>
                </a:cubicBezTo>
                <a:cubicBezTo>
                  <a:pt x="417895" y="1123950"/>
                  <a:pt x="415705" y="1128552"/>
                  <a:pt x="414720" y="1133475"/>
                </a:cubicBezTo>
                <a:cubicBezTo>
                  <a:pt x="413132" y="1141412"/>
                  <a:pt x="412087" y="1149478"/>
                  <a:pt x="409957" y="1157287"/>
                </a:cubicBezTo>
                <a:cubicBezTo>
                  <a:pt x="407315" y="1166973"/>
                  <a:pt x="403607" y="1176337"/>
                  <a:pt x="400432" y="1185862"/>
                </a:cubicBezTo>
                <a:lnTo>
                  <a:pt x="395670" y="1200150"/>
                </a:lnTo>
                <a:lnTo>
                  <a:pt x="390907" y="1214437"/>
                </a:lnTo>
                <a:cubicBezTo>
                  <a:pt x="389319" y="1219200"/>
                  <a:pt x="388390" y="1224235"/>
                  <a:pt x="386145" y="1228725"/>
                </a:cubicBezTo>
                <a:cubicBezTo>
                  <a:pt x="382970" y="1235075"/>
                  <a:pt x="379257" y="1241183"/>
                  <a:pt x="376620" y="1247775"/>
                </a:cubicBezTo>
                <a:cubicBezTo>
                  <a:pt x="372891" y="1257097"/>
                  <a:pt x="369530" y="1266610"/>
                  <a:pt x="367095" y="1276350"/>
                </a:cubicBezTo>
                <a:cubicBezTo>
                  <a:pt x="365507" y="1282700"/>
                  <a:pt x="364910" y="1289384"/>
                  <a:pt x="362332" y="1295400"/>
                </a:cubicBezTo>
                <a:cubicBezTo>
                  <a:pt x="360077" y="1300661"/>
                  <a:pt x="355982" y="1304925"/>
                  <a:pt x="352807" y="1309687"/>
                </a:cubicBezTo>
                <a:cubicBezTo>
                  <a:pt x="344426" y="1334835"/>
                  <a:pt x="350829" y="1319799"/>
                  <a:pt x="328995" y="1352550"/>
                </a:cubicBezTo>
                <a:lnTo>
                  <a:pt x="319470" y="1366837"/>
                </a:lnTo>
                <a:cubicBezTo>
                  <a:pt x="312440" y="1377382"/>
                  <a:pt x="306661" y="1388076"/>
                  <a:pt x="295657" y="1395412"/>
                </a:cubicBezTo>
                <a:cubicBezTo>
                  <a:pt x="291480" y="1398197"/>
                  <a:pt x="285860" y="1397930"/>
                  <a:pt x="281370" y="1400175"/>
                </a:cubicBezTo>
                <a:cubicBezTo>
                  <a:pt x="276250" y="1402735"/>
                  <a:pt x="272313" y="1407375"/>
                  <a:pt x="267082" y="1409700"/>
                </a:cubicBezTo>
                <a:cubicBezTo>
                  <a:pt x="257907" y="1413778"/>
                  <a:pt x="248032" y="1416050"/>
                  <a:pt x="238507" y="1419225"/>
                </a:cubicBezTo>
                <a:cubicBezTo>
                  <a:pt x="218014" y="1426056"/>
                  <a:pt x="229085" y="1422771"/>
                  <a:pt x="205170" y="1428750"/>
                </a:cubicBezTo>
                <a:cubicBezTo>
                  <a:pt x="159132" y="1427162"/>
                  <a:pt x="113032" y="1426860"/>
                  <a:pt x="67057" y="1423987"/>
                </a:cubicBezTo>
                <a:cubicBezTo>
                  <a:pt x="62047" y="1423674"/>
                  <a:pt x="57260" y="1421470"/>
                  <a:pt x="52770" y="1419225"/>
                </a:cubicBezTo>
                <a:cubicBezTo>
                  <a:pt x="47650" y="1416665"/>
                  <a:pt x="43245" y="1412875"/>
                  <a:pt x="38482" y="1409700"/>
                </a:cubicBezTo>
                <a:cubicBezTo>
                  <a:pt x="33720" y="1403350"/>
                  <a:pt x="28133" y="1397542"/>
                  <a:pt x="24195" y="1390650"/>
                </a:cubicBezTo>
                <a:cubicBezTo>
                  <a:pt x="21704" y="1386291"/>
                  <a:pt x="21677" y="1380852"/>
                  <a:pt x="19432" y="1376362"/>
                </a:cubicBezTo>
                <a:cubicBezTo>
                  <a:pt x="16872" y="1371243"/>
                  <a:pt x="13082" y="1366837"/>
                  <a:pt x="9907" y="1362075"/>
                </a:cubicBezTo>
                <a:cubicBezTo>
                  <a:pt x="-7519" y="1309788"/>
                  <a:pt x="1695" y="1343032"/>
                  <a:pt x="9907" y="1223962"/>
                </a:cubicBezTo>
                <a:cubicBezTo>
                  <a:pt x="10252" y="1218954"/>
                  <a:pt x="12425" y="1214165"/>
                  <a:pt x="14670" y="1209675"/>
                </a:cubicBezTo>
                <a:cubicBezTo>
                  <a:pt x="17230" y="1204555"/>
                  <a:pt x="20531" y="1199784"/>
                  <a:pt x="24195" y="1195387"/>
                </a:cubicBezTo>
                <a:cubicBezTo>
                  <a:pt x="33348" y="1184403"/>
                  <a:pt x="42549" y="1180457"/>
                  <a:pt x="48007" y="1166812"/>
                </a:cubicBezTo>
                <a:cubicBezTo>
                  <a:pt x="49186" y="1163864"/>
                  <a:pt x="48007" y="1154906"/>
                  <a:pt x="48007" y="1152525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22" grpId="0" animBg="1"/>
      <p:bldP spid="22" grpId="1" animBg="1"/>
      <p:bldP spid="23" grpId="0"/>
      <p:bldP spid="23" grpId="1"/>
      <p:bldP spid="27" grpId="0"/>
      <p:bldP spid="27" grpId="1"/>
      <p:bldP spid="31" grpId="0"/>
      <p:bldP spid="31" grpId="1"/>
      <p:bldP spid="35" grpId="0" animBg="1"/>
      <p:bldP spid="35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19073</TotalTime>
  <Words>4440</Words>
  <Application>Microsoft Office PowerPoint</Application>
  <PresentationFormat>On-screen Show (4:3)</PresentationFormat>
  <Paragraphs>967</Paragraphs>
  <Slides>54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Albany AMT</vt:lpstr>
      <vt:lpstr>SimSun</vt:lpstr>
      <vt:lpstr>Calibri</vt:lpstr>
      <vt:lpstr>Century Gothic</vt:lpstr>
      <vt:lpstr>Comic Sans MS</vt:lpstr>
      <vt:lpstr>Cooper Black</vt:lpstr>
      <vt:lpstr>MV Boli</vt:lpstr>
      <vt:lpstr>Segoe UI</vt:lpstr>
      <vt:lpstr>Symbol</vt:lpstr>
      <vt:lpstr>Times New Roman</vt:lpstr>
      <vt:lpstr>Wingdings 2</vt:lpstr>
      <vt:lpstr>Stack of books design template</vt:lpstr>
      <vt:lpstr>Equation</vt:lpstr>
      <vt:lpstr>UDPS 2133 Mathematical        Programming</vt:lpstr>
      <vt:lpstr>PowerPoint Presentation</vt:lpstr>
      <vt:lpstr>Dynamic Deterministic Programming?</vt:lpstr>
      <vt:lpstr>Examples – Puzzles</vt:lpstr>
      <vt:lpstr>Examples – Puzzles</vt:lpstr>
      <vt:lpstr>Examples – Milk (6 oz)</vt:lpstr>
      <vt:lpstr>Examples – Milk (6 oz)</vt:lpstr>
      <vt:lpstr>Network Problem / Shortest Path</vt:lpstr>
      <vt:lpstr>PowerPoint Presentation</vt:lpstr>
      <vt:lpstr>Manual writting</vt:lpstr>
      <vt:lpstr>PowerPoint Presentation</vt:lpstr>
      <vt:lpstr>PowerPoint Presentation</vt:lpstr>
      <vt:lpstr>Dynamic Programming</vt:lpstr>
      <vt:lpstr>Dynamic Programming</vt:lpstr>
      <vt:lpstr>Inventory Problem</vt:lpstr>
      <vt:lpstr>PowerPoint Presentation</vt:lpstr>
      <vt:lpstr>Inventory Problem</vt:lpstr>
      <vt:lpstr>Inventory Problem</vt:lpstr>
      <vt:lpstr>PowerPoint Presentation</vt:lpstr>
      <vt:lpstr>Stage 2: f2(i): minx {c(x) + 0.5(i + x – 3) +  f3(i + x – 3) } </vt:lpstr>
      <vt:lpstr>Stage 1: f1(i): minx {c(x) + 0.5(i + x – 1) +  f2(i + x – 1) }</vt:lpstr>
      <vt:lpstr>Resource-Allocation Problems</vt:lpstr>
      <vt:lpstr>Resource-Allocation Problems</vt:lpstr>
      <vt:lpstr>Resource-Allocation Problems</vt:lpstr>
      <vt:lpstr>Stage 2 cont...</vt:lpstr>
      <vt:lpstr>Resource-Allocation Problems</vt:lpstr>
      <vt:lpstr>Knapsack Problems</vt:lpstr>
      <vt:lpstr>Knapsack Problems</vt:lpstr>
      <vt:lpstr>Knapsack Problems</vt:lpstr>
      <vt:lpstr>Knapsack Problems</vt:lpstr>
      <vt:lpstr>Knapsack Problems</vt:lpstr>
      <vt:lpstr>Knapsack Problems</vt:lpstr>
      <vt:lpstr>Equipment-Replacement Problems</vt:lpstr>
      <vt:lpstr>PowerPoint Presentation</vt:lpstr>
      <vt:lpstr>PowerPoint Presentation</vt:lpstr>
      <vt:lpstr>PowerPoint Presentation</vt:lpstr>
      <vt:lpstr>PowerPoint Presentation</vt:lpstr>
      <vt:lpstr>Formulating Dynamic Programming Recursions</vt:lpstr>
      <vt:lpstr>Traveling Salesman</vt:lpstr>
      <vt:lpstr>Traveling Salesman</vt:lpstr>
      <vt:lpstr>Traveling  Salesman</vt:lpstr>
      <vt:lpstr>Traveling  Salesman</vt:lpstr>
      <vt:lpstr>Traveling  Salesman</vt:lpstr>
      <vt:lpstr>Traveling  Salesman</vt:lpstr>
      <vt:lpstr>PowerPoint Presentation</vt:lpstr>
      <vt:lpstr>Minimax Shortest Route</vt:lpstr>
      <vt:lpstr>Minimax Shortest Route</vt:lpstr>
      <vt:lpstr>Minimax Shortest Route</vt:lpstr>
      <vt:lpstr>Wagner – Whitin Algorithm</vt:lpstr>
      <vt:lpstr>Wagner – Whitin Algorithm</vt:lpstr>
      <vt:lpstr>Wagner – Whitin Algorithm</vt:lpstr>
      <vt:lpstr>Wagner – Whitin Algorithm</vt:lpstr>
      <vt:lpstr>Silver – Meal Heuristic</vt:lpstr>
      <vt:lpstr>Silver – Meal Heuristic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UDPS 2133 Mathematical        Programming</dc:title>
  <dc:creator>PC</dc:creator>
  <cp:lastModifiedBy>user</cp:lastModifiedBy>
  <cp:revision>1254</cp:revision>
  <dcterms:created xsi:type="dcterms:W3CDTF">2014-03-05T08:57:24Z</dcterms:created>
  <dcterms:modified xsi:type="dcterms:W3CDTF">2019-08-26T03:57:37Z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