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diagrams/quickStyle1.xml" ContentType="application/vnd.openxmlformats-officedocument.drawingml.diagramStyl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6"/>
  </p:notesMasterIdLst>
  <p:sldIdLst>
    <p:sldId id="256" r:id="rId2"/>
    <p:sldId id="321" r:id="rId3"/>
    <p:sldId id="303" r:id="rId4"/>
    <p:sldId id="260" r:id="rId5"/>
    <p:sldId id="268" r:id="rId6"/>
    <p:sldId id="349" r:id="rId7"/>
    <p:sldId id="350" r:id="rId8"/>
    <p:sldId id="351" r:id="rId9"/>
    <p:sldId id="352" r:id="rId10"/>
    <p:sldId id="324" r:id="rId11"/>
    <p:sldId id="320" r:id="rId12"/>
    <p:sldId id="261" r:id="rId13"/>
    <p:sldId id="259" r:id="rId14"/>
    <p:sldId id="270" r:id="rId15"/>
    <p:sldId id="274" r:id="rId16"/>
    <p:sldId id="346" r:id="rId17"/>
    <p:sldId id="348" r:id="rId18"/>
    <p:sldId id="347" r:id="rId19"/>
    <p:sldId id="370" r:id="rId20"/>
    <p:sldId id="273" r:id="rId21"/>
    <p:sldId id="311" r:id="rId22"/>
    <p:sldId id="304" r:id="rId23"/>
    <p:sldId id="276" r:id="rId24"/>
    <p:sldId id="277" r:id="rId25"/>
    <p:sldId id="278" r:id="rId26"/>
    <p:sldId id="279" r:id="rId27"/>
    <p:sldId id="280" r:id="rId28"/>
    <p:sldId id="354" r:id="rId29"/>
    <p:sldId id="353" r:id="rId30"/>
    <p:sldId id="269" r:id="rId31"/>
    <p:sldId id="275" r:id="rId32"/>
    <p:sldId id="283" r:id="rId33"/>
    <p:sldId id="262" r:id="rId34"/>
    <p:sldId id="281" r:id="rId35"/>
    <p:sldId id="282" r:id="rId36"/>
    <p:sldId id="284" r:id="rId37"/>
    <p:sldId id="289" r:id="rId38"/>
    <p:sldId id="285" r:id="rId39"/>
    <p:sldId id="371" r:id="rId40"/>
    <p:sldId id="287" r:id="rId41"/>
    <p:sldId id="322" r:id="rId42"/>
    <p:sldId id="361" r:id="rId43"/>
    <p:sldId id="288" r:id="rId44"/>
    <p:sldId id="290" r:id="rId45"/>
    <p:sldId id="271" r:id="rId46"/>
    <p:sldId id="291" r:id="rId47"/>
    <p:sldId id="362" r:id="rId48"/>
    <p:sldId id="272" r:id="rId49"/>
    <p:sldId id="294" r:id="rId50"/>
    <p:sldId id="293" r:id="rId51"/>
    <p:sldId id="295" r:id="rId52"/>
    <p:sldId id="363" r:id="rId53"/>
    <p:sldId id="305" r:id="rId54"/>
    <p:sldId id="331" r:id="rId55"/>
    <p:sldId id="297" r:id="rId56"/>
    <p:sldId id="298" r:id="rId57"/>
    <p:sldId id="299" r:id="rId58"/>
    <p:sldId id="314" r:id="rId59"/>
    <p:sldId id="332" r:id="rId60"/>
    <p:sldId id="313" r:id="rId61"/>
    <p:sldId id="300" r:id="rId62"/>
    <p:sldId id="365" r:id="rId63"/>
    <p:sldId id="364" r:id="rId64"/>
    <p:sldId id="326" r:id="rId65"/>
    <p:sldId id="328" r:id="rId66"/>
    <p:sldId id="327" r:id="rId67"/>
    <p:sldId id="301" r:id="rId68"/>
    <p:sldId id="319" r:id="rId69"/>
    <p:sldId id="345" r:id="rId70"/>
    <p:sldId id="330" r:id="rId71"/>
    <p:sldId id="338" r:id="rId72"/>
    <p:sldId id="317" r:id="rId73"/>
    <p:sldId id="366" r:id="rId74"/>
    <p:sldId id="318" r:id="rId75"/>
    <p:sldId id="308" r:id="rId76"/>
    <p:sldId id="310" r:id="rId77"/>
    <p:sldId id="341" r:id="rId78"/>
    <p:sldId id="343" r:id="rId79"/>
    <p:sldId id="344" r:id="rId80"/>
    <p:sldId id="340" r:id="rId81"/>
    <p:sldId id="355" r:id="rId82"/>
    <p:sldId id="339" r:id="rId83"/>
    <p:sldId id="329" r:id="rId84"/>
    <p:sldId id="367" r:id="rId85"/>
    <p:sldId id="306" r:id="rId86"/>
    <p:sldId id="368" r:id="rId87"/>
    <p:sldId id="316" r:id="rId88"/>
    <p:sldId id="315" r:id="rId89"/>
    <p:sldId id="369" r:id="rId90"/>
    <p:sldId id="356" r:id="rId91"/>
    <p:sldId id="357" r:id="rId92"/>
    <p:sldId id="358" r:id="rId93"/>
    <p:sldId id="359" r:id="rId94"/>
    <p:sldId id="360"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8000"/>
    <a:srgbClr val="CC00CC"/>
    <a:srgbClr val="FFDDDD"/>
    <a:srgbClr val="FFD1D1"/>
    <a:srgbClr val="FFCCCC"/>
    <a:srgbClr val="FFCCFF"/>
    <a:srgbClr val="CCFFFF"/>
    <a:srgbClr val="003300"/>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118" autoAdjust="0"/>
    <p:restoredTop sz="88550" autoAdjust="0"/>
  </p:normalViewPr>
  <p:slideViewPr>
    <p:cSldViewPr>
      <p:cViewPr varScale="1">
        <p:scale>
          <a:sx n="69" d="100"/>
          <a:sy n="69" d="100"/>
        </p:scale>
        <p:origin x="-1596" y="-108"/>
      </p:cViewPr>
      <p:guideLst>
        <p:guide orient="horz" pos="2160"/>
        <p:guide pos="2880"/>
      </p:guideLst>
    </p:cSldViewPr>
  </p:slideViewPr>
  <p:outlineViewPr>
    <p:cViewPr>
      <p:scale>
        <a:sx n="33" d="100"/>
        <a:sy n="33" d="100"/>
      </p:scale>
      <p:origin x="6" y="111936"/>
    </p:cViewPr>
  </p:outlineViewPr>
  <p:notesTextViewPr>
    <p:cViewPr>
      <p:scale>
        <a:sx n="100" d="100"/>
        <a:sy n="100" d="100"/>
      </p:scale>
      <p:origin x="0" y="0"/>
    </p:cViewPr>
  </p:notesTextViewPr>
  <p:sorterViewPr>
    <p:cViewPr>
      <p:scale>
        <a:sx n="66" d="100"/>
        <a:sy n="66" d="100"/>
      </p:scale>
      <p:origin x="0" y="8970"/>
    </p:cViewPr>
  </p:sorterViewPr>
  <p:notesViewPr>
    <p:cSldViewPr>
      <p:cViewPr>
        <p:scale>
          <a:sx n="100" d="100"/>
          <a:sy n="100" d="100"/>
        </p:scale>
        <p:origin x="-1356" y="76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9A550-6549-4033-934F-889D866E516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D91A973-C861-438C-A83C-0B8255A50972}">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000" dirty="0" smtClean="0">
              <a:solidFill>
                <a:srgbClr val="002060"/>
              </a:solidFill>
              <a:latin typeface="Times New Roman" pitchFamily="18" charset="0"/>
              <a:cs typeface="Times New Roman" pitchFamily="18" charset="0"/>
            </a:rPr>
            <a:t>Nonlinear Programming</a:t>
          </a:r>
          <a:endParaRPr lang="en-US" sz="2000" dirty="0">
            <a:solidFill>
              <a:srgbClr val="002060"/>
            </a:solidFill>
            <a:latin typeface="Times New Roman" pitchFamily="18" charset="0"/>
            <a:cs typeface="Times New Roman" pitchFamily="18" charset="0"/>
          </a:endParaRPr>
        </a:p>
      </dgm:t>
    </dgm:pt>
    <dgm:pt modelId="{0BADE483-8447-4406-B12A-F3EC860C64D9}" type="parTrans" cxnId="{C733DB72-D1CE-4E44-BAD3-D0E30B8044F1}">
      <dgm:prSet/>
      <dgm:spPr/>
      <dgm:t>
        <a:bodyPr/>
        <a:lstStyle/>
        <a:p>
          <a:endParaRPr lang="en-US" sz="1600">
            <a:solidFill>
              <a:srgbClr val="002060"/>
            </a:solidFill>
            <a:latin typeface="Times New Roman" pitchFamily="18" charset="0"/>
            <a:cs typeface="Times New Roman" pitchFamily="18" charset="0"/>
          </a:endParaRPr>
        </a:p>
      </dgm:t>
    </dgm:pt>
    <dgm:pt modelId="{7B1A2DE3-99DF-4C1A-99FE-BCCD570D96E9}" type="sibTrans" cxnId="{C733DB72-D1CE-4E44-BAD3-D0E30B8044F1}">
      <dgm:prSet/>
      <dgm:spPr/>
      <dgm:t>
        <a:bodyPr/>
        <a:lstStyle/>
        <a:p>
          <a:endParaRPr lang="en-US" sz="1600">
            <a:solidFill>
              <a:srgbClr val="002060"/>
            </a:solidFill>
            <a:latin typeface="Times New Roman" pitchFamily="18" charset="0"/>
            <a:cs typeface="Times New Roman" pitchFamily="18" charset="0"/>
          </a:endParaRPr>
        </a:p>
      </dgm:t>
    </dgm:pt>
    <dgm:pt modelId="{019534C9-CFFC-4775-BF55-60FB4C6A4A90}">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smtClean="0">
              <a:solidFill>
                <a:srgbClr val="002060"/>
              </a:solidFill>
              <a:latin typeface="Times New Roman" pitchFamily="18" charset="0"/>
              <a:cs typeface="Times New Roman" pitchFamily="18" charset="0"/>
            </a:rPr>
            <a:t>Unconstrained</a:t>
          </a:r>
          <a:endParaRPr lang="en-US" sz="1600" dirty="0">
            <a:solidFill>
              <a:srgbClr val="002060"/>
            </a:solidFill>
            <a:latin typeface="Times New Roman" pitchFamily="18" charset="0"/>
            <a:cs typeface="Times New Roman" pitchFamily="18" charset="0"/>
          </a:endParaRPr>
        </a:p>
      </dgm:t>
    </dgm:pt>
    <dgm:pt modelId="{DD9F7132-9F25-40C0-B95E-03F3CE6EC47B}" type="parTrans" cxnId="{E53FB777-08FD-4EFE-A34A-50FE8D90EF17}">
      <dgm:prSet/>
      <dgm:spPr>
        <a:ln>
          <a:solidFill>
            <a:srgbClr val="80CACA"/>
          </a:solidFill>
        </a:ln>
      </dgm:spPr>
      <dgm:t>
        <a:bodyPr/>
        <a:lstStyle/>
        <a:p>
          <a:endParaRPr lang="en-US" sz="1600">
            <a:solidFill>
              <a:srgbClr val="002060"/>
            </a:solidFill>
            <a:latin typeface="Times New Roman" pitchFamily="18" charset="0"/>
            <a:cs typeface="Times New Roman" pitchFamily="18" charset="0"/>
          </a:endParaRPr>
        </a:p>
      </dgm:t>
    </dgm:pt>
    <dgm:pt modelId="{EB673F0C-57F7-4ADE-AF9B-EECA713803B0}" type="sibTrans" cxnId="{E53FB777-08FD-4EFE-A34A-50FE8D90EF17}">
      <dgm:prSet/>
      <dgm:spPr/>
      <dgm:t>
        <a:bodyPr/>
        <a:lstStyle/>
        <a:p>
          <a:endParaRPr lang="en-US" sz="1600">
            <a:solidFill>
              <a:srgbClr val="002060"/>
            </a:solidFill>
            <a:latin typeface="Times New Roman" pitchFamily="18" charset="0"/>
            <a:cs typeface="Times New Roman" pitchFamily="18" charset="0"/>
          </a:endParaRPr>
        </a:p>
      </dgm:t>
    </dgm:pt>
    <dgm:pt modelId="{07658403-3D6A-4462-B0DE-CD405CB9CA94}">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smtClean="0">
              <a:solidFill>
                <a:srgbClr val="002060"/>
              </a:solidFill>
              <a:latin typeface="Times New Roman" pitchFamily="18" charset="0"/>
              <a:cs typeface="Times New Roman" pitchFamily="18" charset="0"/>
            </a:rPr>
            <a:t>Constrained</a:t>
          </a:r>
          <a:endParaRPr lang="en-US" sz="1600" dirty="0">
            <a:solidFill>
              <a:srgbClr val="002060"/>
            </a:solidFill>
            <a:latin typeface="Times New Roman" pitchFamily="18" charset="0"/>
            <a:cs typeface="Times New Roman" pitchFamily="18" charset="0"/>
          </a:endParaRPr>
        </a:p>
      </dgm:t>
    </dgm:pt>
    <dgm:pt modelId="{987034BA-0C4A-404C-AAF5-6A078E841F94}" type="parTrans" cxnId="{2712EC96-CE88-4BDA-94A0-447B02A4231D}">
      <dgm:prSet/>
      <dgm:spPr>
        <a:ln>
          <a:solidFill>
            <a:srgbClr val="80CACA"/>
          </a:solidFill>
        </a:ln>
      </dgm:spPr>
      <dgm:t>
        <a:bodyPr/>
        <a:lstStyle/>
        <a:p>
          <a:endParaRPr lang="en-US" sz="1600">
            <a:solidFill>
              <a:srgbClr val="002060"/>
            </a:solidFill>
            <a:latin typeface="Times New Roman" pitchFamily="18" charset="0"/>
            <a:cs typeface="Times New Roman" pitchFamily="18" charset="0"/>
          </a:endParaRPr>
        </a:p>
      </dgm:t>
    </dgm:pt>
    <dgm:pt modelId="{AC33ECC3-162E-40BA-8077-963FCC316C9F}" type="sibTrans" cxnId="{2712EC96-CE88-4BDA-94A0-447B02A4231D}">
      <dgm:prSet/>
      <dgm:spPr/>
      <dgm:t>
        <a:bodyPr/>
        <a:lstStyle/>
        <a:p>
          <a:endParaRPr lang="en-US" sz="1600">
            <a:solidFill>
              <a:srgbClr val="002060"/>
            </a:solidFill>
            <a:latin typeface="Times New Roman" pitchFamily="18" charset="0"/>
            <a:cs typeface="Times New Roman" pitchFamily="18" charset="0"/>
          </a:endParaRPr>
        </a:p>
      </dgm:t>
    </dgm:pt>
    <dgm:pt modelId="{9BD80495-2082-45F7-BA2A-35EEEB9E9F82}">
      <dgm:prSet phldrT="[Text]" custT="1"/>
      <dgm:spPr>
        <a:solidFill>
          <a:srgbClr val="FFCCFF"/>
        </a:solidFill>
      </dgm:spPr>
      <dgm:t>
        <a:bodyPr/>
        <a:lstStyle/>
        <a:p>
          <a:r>
            <a:rPr lang="en-US" sz="1600" dirty="0" smtClean="0">
              <a:solidFill>
                <a:srgbClr val="990000"/>
              </a:solidFill>
              <a:latin typeface="Times New Roman" pitchFamily="18" charset="0"/>
              <a:cs typeface="Times New Roman" pitchFamily="18" charset="0"/>
            </a:rPr>
            <a:t>Line Search</a:t>
          </a:r>
          <a:endParaRPr lang="en-US" sz="1600" dirty="0">
            <a:solidFill>
              <a:srgbClr val="990000"/>
            </a:solidFill>
            <a:latin typeface="Times New Roman" pitchFamily="18" charset="0"/>
            <a:cs typeface="Times New Roman" pitchFamily="18" charset="0"/>
          </a:endParaRPr>
        </a:p>
      </dgm:t>
    </dgm:pt>
    <dgm:pt modelId="{543B2567-E130-481D-8144-9A4C9D22F38D}" type="parTrans" cxnId="{4F9DDCD9-5A6D-49E2-B883-6565AC21D5D6}">
      <dgm:prSet/>
      <dgm:spPr>
        <a:ln>
          <a:solidFill>
            <a:srgbClr val="7030A0"/>
          </a:solidFill>
        </a:ln>
      </dgm:spPr>
      <dgm:t>
        <a:bodyPr/>
        <a:lstStyle/>
        <a:p>
          <a:endParaRPr lang="en-US" sz="1600">
            <a:latin typeface="Times New Roman" pitchFamily="18" charset="0"/>
            <a:cs typeface="Times New Roman" pitchFamily="18" charset="0"/>
          </a:endParaRPr>
        </a:p>
      </dgm:t>
    </dgm:pt>
    <dgm:pt modelId="{0EC7C431-EE5C-440D-B03F-E419F2D7CF02}" type="sibTrans" cxnId="{4F9DDCD9-5A6D-49E2-B883-6565AC21D5D6}">
      <dgm:prSet/>
      <dgm:spPr/>
      <dgm:t>
        <a:bodyPr/>
        <a:lstStyle/>
        <a:p>
          <a:endParaRPr lang="en-US" sz="1600">
            <a:latin typeface="Times New Roman" pitchFamily="18" charset="0"/>
            <a:cs typeface="Times New Roman" pitchFamily="18" charset="0"/>
          </a:endParaRPr>
        </a:p>
      </dgm:t>
    </dgm:pt>
    <dgm:pt modelId="{F40C2076-5A67-4578-A90F-441AE1547BFB}">
      <dgm:prSet phldrT="[Text]" custT="1"/>
      <dgm:spPr>
        <a:solidFill>
          <a:srgbClr val="FFCCFF"/>
        </a:solidFill>
      </dgm:spPr>
      <dgm:t>
        <a:bodyPr/>
        <a:lstStyle/>
        <a:p>
          <a:r>
            <a:rPr lang="en-US" sz="1600" smtClean="0">
              <a:solidFill>
                <a:srgbClr val="990000"/>
              </a:solidFill>
              <a:latin typeface="Times New Roman" pitchFamily="18" charset="0"/>
              <a:cs typeface="Times New Roman" pitchFamily="18" charset="0"/>
            </a:rPr>
            <a:t>Multidirectional </a:t>
          </a:r>
          <a:r>
            <a:rPr lang="en-US" sz="1600" dirty="0" smtClean="0">
              <a:solidFill>
                <a:srgbClr val="990000"/>
              </a:solidFill>
              <a:latin typeface="Times New Roman" pitchFamily="18" charset="0"/>
              <a:cs typeface="Times New Roman" pitchFamily="18" charset="0"/>
            </a:rPr>
            <a:t>Search</a:t>
          </a:r>
          <a:endParaRPr lang="en-US" sz="1600" dirty="0">
            <a:solidFill>
              <a:srgbClr val="990000"/>
            </a:solidFill>
            <a:latin typeface="Times New Roman" pitchFamily="18" charset="0"/>
            <a:cs typeface="Times New Roman" pitchFamily="18" charset="0"/>
          </a:endParaRPr>
        </a:p>
      </dgm:t>
    </dgm:pt>
    <dgm:pt modelId="{8FBAB968-4F35-41CE-BA97-F9628934AEE2}" type="parTrans" cxnId="{CBDD04C5-3626-413A-B513-BB350460CE69}">
      <dgm:prSet/>
      <dgm:spPr>
        <a:ln>
          <a:solidFill>
            <a:srgbClr val="7030A0"/>
          </a:solidFill>
        </a:ln>
      </dgm:spPr>
      <dgm:t>
        <a:bodyPr/>
        <a:lstStyle/>
        <a:p>
          <a:endParaRPr lang="en-US" sz="1600">
            <a:latin typeface="Times New Roman" pitchFamily="18" charset="0"/>
            <a:cs typeface="Times New Roman" pitchFamily="18" charset="0"/>
          </a:endParaRPr>
        </a:p>
      </dgm:t>
    </dgm:pt>
    <dgm:pt modelId="{5F0724D9-1880-4437-ACF3-DA2B0D81DEB2}" type="sibTrans" cxnId="{CBDD04C5-3626-413A-B513-BB350460CE69}">
      <dgm:prSet/>
      <dgm:spPr/>
      <dgm:t>
        <a:bodyPr/>
        <a:lstStyle/>
        <a:p>
          <a:endParaRPr lang="en-US" sz="1600">
            <a:latin typeface="Times New Roman" pitchFamily="18" charset="0"/>
            <a:cs typeface="Times New Roman" pitchFamily="18" charset="0"/>
          </a:endParaRPr>
        </a:p>
      </dgm:t>
    </dgm:pt>
    <dgm:pt modelId="{BEE875CB-DE5E-4D8F-BB36-30DB8CFA2D3E}">
      <dgm:prSet phldrT="[Text]" custT="1"/>
      <dgm:spPr>
        <a:solidFill>
          <a:srgbClr val="FFCCFF"/>
        </a:solidFill>
      </dgm:spPr>
      <dgm:t>
        <a:bodyPr/>
        <a:lstStyle/>
        <a:p>
          <a:r>
            <a:rPr lang="en-US" sz="1600" dirty="0" smtClean="0">
              <a:solidFill>
                <a:srgbClr val="990000"/>
              </a:solidFill>
              <a:latin typeface="Times New Roman" pitchFamily="18" charset="0"/>
              <a:cs typeface="Times New Roman" pitchFamily="18" charset="0"/>
            </a:rPr>
            <a:t>Transformation</a:t>
          </a:r>
          <a:endParaRPr lang="en-US" sz="1600" dirty="0">
            <a:solidFill>
              <a:srgbClr val="990000"/>
            </a:solidFill>
            <a:latin typeface="Times New Roman" pitchFamily="18" charset="0"/>
            <a:cs typeface="Times New Roman" pitchFamily="18" charset="0"/>
          </a:endParaRPr>
        </a:p>
      </dgm:t>
    </dgm:pt>
    <dgm:pt modelId="{74F504C7-A6EE-4618-B1C8-D924F096345D}" type="parTrans" cxnId="{BAC86B2A-E522-4D7E-BE9B-E0507DAF0014}">
      <dgm:prSet/>
      <dgm:spPr>
        <a:ln>
          <a:solidFill>
            <a:srgbClr val="7030A0"/>
          </a:solidFill>
        </a:ln>
      </dgm:spPr>
      <dgm:t>
        <a:bodyPr/>
        <a:lstStyle/>
        <a:p>
          <a:endParaRPr lang="en-US" sz="1600">
            <a:latin typeface="Times New Roman" pitchFamily="18" charset="0"/>
            <a:cs typeface="Times New Roman" pitchFamily="18" charset="0"/>
          </a:endParaRPr>
        </a:p>
      </dgm:t>
    </dgm:pt>
    <dgm:pt modelId="{556C012A-C007-4279-8B67-2275E47599F8}" type="sibTrans" cxnId="{BAC86B2A-E522-4D7E-BE9B-E0507DAF0014}">
      <dgm:prSet/>
      <dgm:spPr/>
      <dgm:t>
        <a:bodyPr/>
        <a:lstStyle/>
        <a:p>
          <a:endParaRPr lang="en-US" sz="1600">
            <a:latin typeface="Times New Roman" pitchFamily="18" charset="0"/>
            <a:cs typeface="Times New Roman" pitchFamily="18" charset="0"/>
          </a:endParaRPr>
        </a:p>
      </dgm:t>
    </dgm:pt>
    <dgm:pt modelId="{F4611725-EDCC-41DB-A72A-23CDB658D16B}">
      <dgm:prSet phldrT="[Text]" custT="1"/>
      <dgm:spPr>
        <a:solidFill>
          <a:srgbClr val="FFCCFF"/>
        </a:solidFill>
      </dgm:spPr>
      <dgm:t>
        <a:bodyPr/>
        <a:lstStyle/>
        <a:p>
          <a:r>
            <a:rPr lang="en-US" sz="1600" dirty="0" smtClean="0">
              <a:solidFill>
                <a:srgbClr val="990000"/>
              </a:solidFill>
              <a:latin typeface="Times New Roman" pitchFamily="18" charset="0"/>
              <a:cs typeface="Times New Roman" pitchFamily="18" charset="0"/>
            </a:rPr>
            <a:t>Direct Search Method</a:t>
          </a:r>
          <a:endParaRPr lang="en-US" sz="1600" dirty="0">
            <a:solidFill>
              <a:srgbClr val="990000"/>
            </a:solidFill>
            <a:latin typeface="Times New Roman" pitchFamily="18" charset="0"/>
            <a:cs typeface="Times New Roman" pitchFamily="18" charset="0"/>
          </a:endParaRPr>
        </a:p>
      </dgm:t>
    </dgm:pt>
    <dgm:pt modelId="{535C9086-D660-4466-B984-8C8F5ADFFCE6}" type="parTrans" cxnId="{8821E691-FBD9-4301-B85D-6A2FBE4ED78B}">
      <dgm:prSet/>
      <dgm:spPr>
        <a:ln>
          <a:solidFill>
            <a:srgbClr val="7030A0"/>
          </a:solidFill>
        </a:ln>
      </dgm:spPr>
      <dgm:t>
        <a:bodyPr/>
        <a:lstStyle/>
        <a:p>
          <a:endParaRPr lang="en-US" sz="1600">
            <a:latin typeface="Times New Roman" pitchFamily="18" charset="0"/>
            <a:cs typeface="Times New Roman" pitchFamily="18" charset="0"/>
          </a:endParaRPr>
        </a:p>
      </dgm:t>
    </dgm:pt>
    <dgm:pt modelId="{3448ED2B-DF9D-4657-9F4D-C26BCE71730A}" type="sibTrans" cxnId="{8821E691-FBD9-4301-B85D-6A2FBE4ED78B}">
      <dgm:prSet/>
      <dgm:spPr/>
      <dgm:t>
        <a:bodyPr/>
        <a:lstStyle/>
        <a:p>
          <a:endParaRPr lang="en-US" sz="1600">
            <a:latin typeface="Times New Roman" pitchFamily="18" charset="0"/>
            <a:cs typeface="Times New Roman" pitchFamily="18" charset="0"/>
          </a:endParaRPr>
        </a:p>
      </dgm:t>
    </dgm:pt>
    <dgm:pt modelId="{71EC2298-4671-46A0-951B-5DE73CF3EC69}">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dirty="0" smtClean="0">
              <a:solidFill>
                <a:srgbClr val="002060"/>
              </a:solidFill>
              <a:latin typeface="Times New Roman" pitchFamily="18" charset="0"/>
              <a:cs typeface="Times New Roman" pitchFamily="18" charset="0"/>
            </a:rPr>
            <a:t>Without Derivative</a:t>
          </a:r>
          <a:endParaRPr lang="en-US" sz="1600" dirty="0">
            <a:solidFill>
              <a:srgbClr val="002060"/>
            </a:solidFill>
            <a:latin typeface="Times New Roman" pitchFamily="18" charset="0"/>
            <a:cs typeface="Times New Roman" pitchFamily="18" charset="0"/>
          </a:endParaRPr>
        </a:p>
      </dgm:t>
    </dgm:pt>
    <dgm:pt modelId="{51123AFA-CD78-4E40-B6CD-8B8E69CBE2EA}" type="parTrans" cxnId="{9C26FAAE-7420-49ED-A3EA-0F7C529639EA}">
      <dgm:prSet/>
      <dgm:spPr>
        <a:ln>
          <a:solidFill>
            <a:srgbClr val="00B0F0"/>
          </a:solidFill>
        </a:ln>
      </dgm:spPr>
      <dgm:t>
        <a:bodyPr/>
        <a:lstStyle/>
        <a:p>
          <a:endParaRPr lang="en-US" sz="1600">
            <a:latin typeface="Times New Roman" pitchFamily="18" charset="0"/>
            <a:cs typeface="Times New Roman" pitchFamily="18" charset="0"/>
          </a:endParaRPr>
        </a:p>
      </dgm:t>
    </dgm:pt>
    <dgm:pt modelId="{F51756E7-F8FD-484F-9F21-C54EF0FDCBEF}" type="sibTrans" cxnId="{9C26FAAE-7420-49ED-A3EA-0F7C529639EA}">
      <dgm:prSet/>
      <dgm:spPr/>
      <dgm:t>
        <a:bodyPr/>
        <a:lstStyle/>
        <a:p>
          <a:endParaRPr lang="en-US" sz="1600">
            <a:latin typeface="Times New Roman" pitchFamily="18" charset="0"/>
            <a:cs typeface="Times New Roman" pitchFamily="18" charset="0"/>
          </a:endParaRPr>
        </a:p>
      </dgm:t>
    </dgm:pt>
    <dgm:pt modelId="{6D6273D1-4AD2-4C18-A3DF-19ED3AEDACEA}">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dirty="0" smtClean="0">
              <a:solidFill>
                <a:srgbClr val="002060"/>
              </a:solidFill>
              <a:latin typeface="Times New Roman" pitchFamily="18" charset="0"/>
              <a:cs typeface="Times New Roman" pitchFamily="18" charset="0"/>
            </a:rPr>
            <a:t>With Derivative</a:t>
          </a:r>
          <a:endParaRPr lang="en-US" sz="1600" dirty="0">
            <a:solidFill>
              <a:srgbClr val="002060"/>
            </a:solidFill>
            <a:latin typeface="Times New Roman" pitchFamily="18" charset="0"/>
            <a:cs typeface="Times New Roman" pitchFamily="18" charset="0"/>
          </a:endParaRPr>
        </a:p>
      </dgm:t>
    </dgm:pt>
    <dgm:pt modelId="{7092083D-896A-411C-9663-5FAB39456C19}" type="parTrans" cxnId="{98C4ED05-3316-4662-A6ED-619594EF0035}">
      <dgm:prSet/>
      <dgm:spPr>
        <a:ln>
          <a:solidFill>
            <a:srgbClr val="00B0F0"/>
          </a:solidFill>
        </a:ln>
      </dgm:spPr>
      <dgm:t>
        <a:bodyPr/>
        <a:lstStyle/>
        <a:p>
          <a:endParaRPr lang="en-US" sz="1600">
            <a:latin typeface="Times New Roman" pitchFamily="18" charset="0"/>
            <a:cs typeface="Times New Roman" pitchFamily="18" charset="0"/>
          </a:endParaRPr>
        </a:p>
      </dgm:t>
    </dgm:pt>
    <dgm:pt modelId="{F8099434-1FAC-4B7A-9059-C1EEE5437E3A}" type="sibTrans" cxnId="{98C4ED05-3316-4662-A6ED-619594EF0035}">
      <dgm:prSet/>
      <dgm:spPr/>
      <dgm:t>
        <a:bodyPr/>
        <a:lstStyle/>
        <a:p>
          <a:endParaRPr lang="en-US" sz="1600">
            <a:latin typeface="Times New Roman" pitchFamily="18" charset="0"/>
            <a:cs typeface="Times New Roman" pitchFamily="18" charset="0"/>
          </a:endParaRPr>
        </a:p>
      </dgm:t>
    </dgm:pt>
    <dgm:pt modelId="{8A6A5C62-9529-46C4-93C7-1FE6FEA04E7E}">
      <dgm:prSet phldrT="[Text]" custT="1"/>
      <dgm:spPr>
        <a:gradFill flip="none" rotWithShape="1">
          <a:gsLst>
            <a:gs pos="0">
              <a:srgbClr val="FFEFD1"/>
            </a:gs>
            <a:gs pos="64999">
              <a:srgbClr val="F0EBD5"/>
            </a:gs>
            <a:gs pos="100000">
              <a:srgbClr val="D1C39F"/>
            </a:gs>
          </a:gsLst>
          <a:lin ang="5400000" scaled="0"/>
          <a:tileRect r="-100000" b="-100000"/>
        </a:gradFill>
        <a:ln w="9525">
          <a:solidFill>
            <a:srgbClr val="FFFF00"/>
          </a:solidFill>
        </a:ln>
        <a:effectLst>
          <a:outerShdw blurRad="50800" dist="38100" dir="10800000" algn="r" rotWithShape="0">
            <a:prstClr val="black">
              <a:alpha val="40000"/>
            </a:prstClr>
          </a:outerShdw>
        </a:effectLst>
      </dgm:spPr>
      <dgm:t>
        <a:bodyPr/>
        <a:lstStyle/>
        <a:p>
          <a:r>
            <a:rPr lang="en-US" sz="1600" dirty="0" smtClean="0">
              <a:solidFill>
                <a:srgbClr val="008000"/>
              </a:solidFill>
              <a:latin typeface="Times New Roman" pitchFamily="18" charset="0"/>
              <a:cs typeface="Times New Roman" pitchFamily="18" charset="0"/>
            </a:rPr>
            <a:t>Without Derivative</a:t>
          </a:r>
          <a:endParaRPr lang="en-US" sz="1600" dirty="0">
            <a:solidFill>
              <a:srgbClr val="008000"/>
            </a:solidFill>
            <a:latin typeface="Times New Roman" pitchFamily="18" charset="0"/>
            <a:cs typeface="Times New Roman" pitchFamily="18" charset="0"/>
          </a:endParaRPr>
        </a:p>
      </dgm:t>
    </dgm:pt>
    <dgm:pt modelId="{3A91ACCE-1A47-4C33-A675-65E74FB9686E}" type="parTrans" cxnId="{00AFBAE3-5CAC-4238-81D2-A96F105E7F2B}">
      <dgm:prSet/>
      <dgm:spPr>
        <a:ln>
          <a:solidFill>
            <a:srgbClr val="00B0F0"/>
          </a:solidFill>
        </a:ln>
      </dgm:spPr>
      <dgm:t>
        <a:bodyPr/>
        <a:lstStyle/>
        <a:p>
          <a:endParaRPr lang="en-US" sz="1600">
            <a:latin typeface="Times New Roman" pitchFamily="18" charset="0"/>
            <a:cs typeface="Times New Roman" pitchFamily="18" charset="0"/>
          </a:endParaRPr>
        </a:p>
      </dgm:t>
    </dgm:pt>
    <dgm:pt modelId="{9B02EE69-A668-4FD8-A74F-152B9367767D}" type="sibTrans" cxnId="{00AFBAE3-5CAC-4238-81D2-A96F105E7F2B}">
      <dgm:prSet/>
      <dgm:spPr/>
      <dgm:t>
        <a:bodyPr/>
        <a:lstStyle/>
        <a:p>
          <a:endParaRPr lang="en-US" sz="1600">
            <a:latin typeface="Times New Roman" pitchFamily="18" charset="0"/>
            <a:cs typeface="Times New Roman" pitchFamily="18" charset="0"/>
          </a:endParaRPr>
        </a:p>
      </dgm:t>
    </dgm:pt>
    <dgm:pt modelId="{E6C6499C-96D9-4246-ABFF-21E3DCFBA4ED}">
      <dgm:prSet phldrT="[Text]" custT="1"/>
      <dgm:spPr>
        <a:gradFill flip="none" rotWithShape="1">
          <a:gsLst>
            <a:gs pos="0">
              <a:srgbClr val="FFEFD1"/>
            </a:gs>
            <a:gs pos="64999">
              <a:srgbClr val="F0EBD5"/>
            </a:gs>
            <a:gs pos="100000">
              <a:srgbClr val="D1C39F"/>
            </a:gs>
          </a:gsLst>
          <a:lin ang="5400000" scaled="0"/>
          <a:tileRect r="-100000" b="-100000"/>
        </a:gradFill>
        <a:ln w="9525">
          <a:solidFill>
            <a:srgbClr val="FFFF00"/>
          </a:solidFill>
        </a:ln>
        <a:effectLst>
          <a:outerShdw blurRad="50800" dist="38100" algn="l" rotWithShape="0">
            <a:prstClr val="black">
              <a:alpha val="40000"/>
            </a:prstClr>
          </a:outerShdw>
        </a:effectLst>
      </dgm:spPr>
      <dgm:t>
        <a:bodyPr/>
        <a:lstStyle/>
        <a:p>
          <a:r>
            <a:rPr lang="en-US" sz="1600" dirty="0" smtClean="0">
              <a:solidFill>
                <a:srgbClr val="008000"/>
              </a:solidFill>
              <a:latin typeface="Times New Roman" pitchFamily="18" charset="0"/>
              <a:cs typeface="Times New Roman" pitchFamily="18" charset="0"/>
            </a:rPr>
            <a:t>With Derivative</a:t>
          </a:r>
          <a:endParaRPr lang="en-US" sz="1600" dirty="0">
            <a:solidFill>
              <a:srgbClr val="008000"/>
            </a:solidFill>
            <a:latin typeface="Times New Roman" pitchFamily="18" charset="0"/>
            <a:cs typeface="Times New Roman" pitchFamily="18" charset="0"/>
          </a:endParaRPr>
        </a:p>
      </dgm:t>
    </dgm:pt>
    <dgm:pt modelId="{512D7FE5-5F3B-4C09-ACBF-760DD934F71A}" type="parTrans" cxnId="{E66FF05C-8CF4-4F36-B473-B3DB6A7DB8CD}">
      <dgm:prSet/>
      <dgm:spPr>
        <a:ln>
          <a:solidFill>
            <a:srgbClr val="00B0F0"/>
          </a:solidFill>
        </a:ln>
      </dgm:spPr>
      <dgm:t>
        <a:bodyPr/>
        <a:lstStyle/>
        <a:p>
          <a:endParaRPr lang="en-US" sz="1600">
            <a:latin typeface="Times New Roman" pitchFamily="18" charset="0"/>
            <a:cs typeface="Times New Roman" pitchFamily="18" charset="0"/>
          </a:endParaRPr>
        </a:p>
      </dgm:t>
    </dgm:pt>
    <dgm:pt modelId="{FE3AC326-CBB6-47D4-8E15-66FCF615A05A}" type="sibTrans" cxnId="{E66FF05C-8CF4-4F36-B473-B3DB6A7DB8CD}">
      <dgm:prSet/>
      <dgm:spPr/>
      <dgm:t>
        <a:bodyPr/>
        <a:lstStyle/>
        <a:p>
          <a:endParaRPr lang="en-US" sz="1600">
            <a:latin typeface="Times New Roman" pitchFamily="18" charset="0"/>
            <a:cs typeface="Times New Roman" pitchFamily="18" charset="0"/>
          </a:endParaRPr>
        </a:p>
      </dgm:t>
    </dgm:pt>
    <dgm:pt modelId="{11A13DE7-4AE2-475C-86C9-D2D9424A2BEF}">
      <dgm:prSet phldrT="[Text]" custT="1"/>
      <dgm:spPr>
        <a:gradFill rotWithShape="0">
          <a:gsLst>
            <a:gs pos="0">
              <a:srgbClr val="DDEBCF"/>
            </a:gs>
            <a:gs pos="50000">
              <a:srgbClr val="9CB86E"/>
            </a:gs>
            <a:gs pos="100000">
              <a:srgbClr val="99FF66"/>
            </a:gs>
          </a:gsLst>
          <a:lin ang="5400000" scaled="0"/>
        </a:gradFill>
        <a:ln>
          <a:solidFill>
            <a:srgbClr val="FFFF00"/>
          </a:solidFill>
        </a:ln>
        <a:effectLst>
          <a:outerShdw blurRad="50800" dist="38100" dir="8100000" algn="tr"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Golden Section Search</a:t>
          </a:r>
          <a:endParaRPr lang="en-US" sz="1600" dirty="0">
            <a:solidFill>
              <a:srgbClr val="002060"/>
            </a:solidFill>
            <a:latin typeface="Times New Roman" pitchFamily="18" charset="0"/>
            <a:cs typeface="Times New Roman" pitchFamily="18" charset="0"/>
          </a:endParaRPr>
        </a:p>
      </dgm:t>
    </dgm:pt>
    <dgm:pt modelId="{285CD8CC-CAB6-4466-8C2B-C28558821C6E}" type="parTrans" cxnId="{3FF91D5A-944C-4EC2-80A2-BF8957BAB552}">
      <dgm:prSet/>
      <dgm:spPr>
        <a:gradFill rotWithShape="0">
          <a:gsLst>
            <a:gs pos="0">
              <a:srgbClr val="DDEBCF"/>
            </a:gs>
            <a:gs pos="50000">
              <a:srgbClr val="9CB86E"/>
            </a:gs>
            <a:gs pos="100000">
              <a:srgbClr val="156B13"/>
            </a:gs>
          </a:gsLst>
          <a:lin ang="5400000" scaled="0"/>
        </a:gradFill>
        <a:ln>
          <a:solidFill>
            <a:srgbClr val="0033CC"/>
          </a:solidFill>
        </a:ln>
      </dgm:spPr>
      <dgm:t>
        <a:bodyPr/>
        <a:lstStyle/>
        <a:p>
          <a:endParaRPr lang="en-US" sz="1600">
            <a:latin typeface="Times New Roman" pitchFamily="18" charset="0"/>
            <a:cs typeface="Times New Roman" pitchFamily="18" charset="0"/>
          </a:endParaRPr>
        </a:p>
      </dgm:t>
    </dgm:pt>
    <dgm:pt modelId="{0CCE2D26-83BA-427B-A2E8-81A3FD6FF347}" type="sibTrans" cxnId="{3FF91D5A-944C-4EC2-80A2-BF8957BAB552}">
      <dgm:prSet/>
      <dgm:spPr/>
      <dgm:t>
        <a:bodyPr/>
        <a:lstStyle/>
        <a:p>
          <a:endParaRPr lang="en-US" sz="1600">
            <a:latin typeface="Times New Roman" pitchFamily="18" charset="0"/>
            <a:cs typeface="Times New Roman" pitchFamily="18" charset="0"/>
          </a:endParaRPr>
        </a:p>
      </dgm:t>
    </dgm:pt>
    <dgm:pt modelId="{562A889D-8C89-466F-BECD-C7CBA040B4A4}">
      <dgm:prSet phldrT="[Text]" custT="1"/>
      <dgm:spPr>
        <a:gradFill rotWithShape="0">
          <a:gsLst>
            <a:gs pos="0">
              <a:srgbClr val="DDEBCF"/>
            </a:gs>
            <a:gs pos="50000">
              <a:srgbClr val="9CB86E"/>
            </a:gs>
            <a:gs pos="100000">
              <a:srgbClr val="99FF66"/>
            </a:gs>
          </a:gsLst>
          <a:lin ang="5400000" scaled="0"/>
        </a:gradFill>
        <a:effectLst>
          <a:outerShdw blurRad="50800" dist="38100" dir="8100000" algn="tr"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Fibonacci Method</a:t>
          </a:r>
          <a:endParaRPr lang="en-US" sz="1600" dirty="0">
            <a:solidFill>
              <a:srgbClr val="002060"/>
            </a:solidFill>
            <a:latin typeface="Times New Roman" pitchFamily="18" charset="0"/>
            <a:cs typeface="Times New Roman" pitchFamily="18" charset="0"/>
          </a:endParaRPr>
        </a:p>
      </dgm:t>
    </dgm:pt>
    <dgm:pt modelId="{869290BD-B899-49E2-A558-C2DA9AC0ACBB}" type="parTrans" cxnId="{4EFE80EC-3F7F-40AD-A24D-A9E6B5DAD3CC}">
      <dgm:prSet/>
      <dgm:spPr>
        <a:gradFill rotWithShape="0">
          <a:gsLst>
            <a:gs pos="0">
              <a:srgbClr val="DDEBCF"/>
            </a:gs>
            <a:gs pos="50000">
              <a:srgbClr val="9CB86E"/>
            </a:gs>
            <a:gs pos="100000">
              <a:srgbClr val="156B13"/>
            </a:gs>
          </a:gsLst>
          <a:lin ang="5400000" scaled="0"/>
        </a:gradFill>
        <a:ln>
          <a:solidFill>
            <a:srgbClr val="0033CC"/>
          </a:solidFill>
        </a:ln>
      </dgm:spPr>
      <dgm:t>
        <a:bodyPr/>
        <a:lstStyle/>
        <a:p>
          <a:endParaRPr lang="en-US" sz="1600">
            <a:latin typeface="Times New Roman" pitchFamily="18" charset="0"/>
            <a:cs typeface="Times New Roman" pitchFamily="18" charset="0"/>
          </a:endParaRPr>
        </a:p>
      </dgm:t>
    </dgm:pt>
    <dgm:pt modelId="{8BA596FF-A7A8-4D7E-92D3-5506FDBFFAF6}" type="sibTrans" cxnId="{4EFE80EC-3F7F-40AD-A24D-A9E6B5DAD3CC}">
      <dgm:prSet/>
      <dgm:spPr/>
      <dgm:t>
        <a:bodyPr/>
        <a:lstStyle/>
        <a:p>
          <a:endParaRPr lang="en-US" sz="1600">
            <a:latin typeface="Times New Roman" pitchFamily="18" charset="0"/>
            <a:cs typeface="Times New Roman" pitchFamily="18" charset="0"/>
          </a:endParaRPr>
        </a:p>
      </dgm:t>
    </dgm:pt>
    <dgm:pt modelId="{63573B29-2013-4F39-BA20-EA2F276DD3B2}">
      <dgm:prSet phldrT="[Text]" custT="1"/>
      <dgm:spPr>
        <a:ln w="9525">
          <a:solidFill>
            <a:srgbClr val="7030A0"/>
          </a:solidFill>
        </a:ln>
        <a:effectLst>
          <a:outerShdw blurRad="50800" dist="38100" dir="18900000" algn="bl"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Bisection Method</a:t>
          </a:r>
          <a:endParaRPr lang="en-US" sz="1600" dirty="0">
            <a:solidFill>
              <a:srgbClr val="002060"/>
            </a:solidFill>
            <a:latin typeface="Times New Roman" pitchFamily="18" charset="0"/>
            <a:cs typeface="Times New Roman" pitchFamily="18" charset="0"/>
          </a:endParaRPr>
        </a:p>
      </dgm:t>
    </dgm:pt>
    <dgm:pt modelId="{79921DA3-0814-4B86-90A9-49CA1C75D1D5}" type="parTrans" cxnId="{9ADA2AC3-D0CE-429D-80F1-DE4139E9E3E3}">
      <dgm:prSet/>
      <dgm:spPr>
        <a:ln>
          <a:solidFill>
            <a:srgbClr val="0033CC"/>
          </a:solidFill>
        </a:ln>
      </dgm:spPr>
      <dgm:t>
        <a:bodyPr/>
        <a:lstStyle/>
        <a:p>
          <a:endParaRPr lang="en-US" sz="1600">
            <a:latin typeface="Times New Roman" pitchFamily="18" charset="0"/>
            <a:cs typeface="Times New Roman" pitchFamily="18" charset="0"/>
          </a:endParaRPr>
        </a:p>
      </dgm:t>
    </dgm:pt>
    <dgm:pt modelId="{4FA8B085-1C85-4C1E-821B-45CB1FE67E95}" type="sibTrans" cxnId="{9ADA2AC3-D0CE-429D-80F1-DE4139E9E3E3}">
      <dgm:prSet/>
      <dgm:spPr/>
      <dgm:t>
        <a:bodyPr/>
        <a:lstStyle/>
        <a:p>
          <a:endParaRPr lang="en-US" sz="1600">
            <a:latin typeface="Times New Roman" pitchFamily="18" charset="0"/>
            <a:cs typeface="Times New Roman" pitchFamily="18" charset="0"/>
          </a:endParaRPr>
        </a:p>
      </dgm:t>
    </dgm:pt>
    <dgm:pt modelId="{34038756-A8CB-45A5-99B1-6C243A38CCCA}">
      <dgm:prSet phldrT="[Text]" custT="1"/>
      <dgm:spPr>
        <a:ln w="9525">
          <a:solidFill>
            <a:srgbClr val="7030A0"/>
          </a:solidFill>
        </a:ln>
        <a:effectLst>
          <a:outerShdw blurRad="50800" dist="38100" dir="18900000" algn="bl"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Newtown Method</a:t>
          </a:r>
          <a:endParaRPr lang="en-US" sz="1600" dirty="0">
            <a:solidFill>
              <a:srgbClr val="002060"/>
            </a:solidFill>
            <a:latin typeface="Times New Roman" pitchFamily="18" charset="0"/>
            <a:cs typeface="Times New Roman" pitchFamily="18" charset="0"/>
          </a:endParaRPr>
        </a:p>
      </dgm:t>
    </dgm:pt>
    <dgm:pt modelId="{41021D75-6324-48FA-A9A3-FF0E8C219B73}" type="parTrans" cxnId="{B772CE35-3A00-4831-A749-86DDBE0EBBEF}">
      <dgm:prSet/>
      <dgm:spPr>
        <a:ln>
          <a:solidFill>
            <a:srgbClr val="0033CC"/>
          </a:solidFill>
        </a:ln>
      </dgm:spPr>
      <dgm:t>
        <a:bodyPr/>
        <a:lstStyle/>
        <a:p>
          <a:endParaRPr lang="en-US" sz="1600">
            <a:latin typeface="Times New Roman" pitchFamily="18" charset="0"/>
            <a:cs typeface="Times New Roman" pitchFamily="18" charset="0"/>
          </a:endParaRPr>
        </a:p>
      </dgm:t>
    </dgm:pt>
    <dgm:pt modelId="{0133F819-92C4-4901-9A48-1A52C92417BD}" type="sibTrans" cxnId="{B772CE35-3A00-4831-A749-86DDBE0EBBEF}">
      <dgm:prSet/>
      <dgm:spPr/>
      <dgm:t>
        <a:bodyPr/>
        <a:lstStyle/>
        <a:p>
          <a:endParaRPr lang="en-US" sz="1600">
            <a:latin typeface="Times New Roman" pitchFamily="18" charset="0"/>
            <a:cs typeface="Times New Roman" pitchFamily="18" charset="0"/>
          </a:endParaRPr>
        </a:p>
      </dgm:t>
    </dgm:pt>
    <dgm:pt modelId="{650B3BE6-0309-492E-A872-FFE97DC6312C}">
      <dgm:prSet phldrT="[Text]" custT="1"/>
      <dgm:spPr>
        <a:gradFill rotWithShape="0">
          <a:gsLst>
            <a:gs pos="0">
              <a:srgbClr val="DDEBCF"/>
            </a:gs>
            <a:gs pos="50000">
              <a:srgbClr val="9CB86E"/>
            </a:gs>
            <a:gs pos="100000">
              <a:srgbClr val="99FF66"/>
            </a:gs>
          </a:gsLst>
          <a:lin ang="5400000" scaled="0"/>
        </a:gradFill>
        <a:effectLst>
          <a:outerShdw blurRad="50800" dist="38100" dir="8100000" algn="tr"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Secant Method</a:t>
          </a:r>
          <a:endParaRPr lang="en-US" sz="1600" dirty="0">
            <a:solidFill>
              <a:srgbClr val="002060"/>
            </a:solidFill>
            <a:latin typeface="Times New Roman" pitchFamily="18" charset="0"/>
            <a:cs typeface="Times New Roman" pitchFamily="18" charset="0"/>
          </a:endParaRPr>
        </a:p>
      </dgm:t>
    </dgm:pt>
    <dgm:pt modelId="{DEFD72F0-55C0-4966-88C5-24ECCEEFB9C9}" type="parTrans" cxnId="{16E03A0A-4512-4981-8426-886B1E850072}">
      <dgm:prSet/>
      <dgm:spPr>
        <a:gradFill rotWithShape="0">
          <a:gsLst>
            <a:gs pos="0">
              <a:srgbClr val="DDEBCF"/>
            </a:gs>
            <a:gs pos="50000">
              <a:srgbClr val="9CB86E"/>
            </a:gs>
            <a:gs pos="100000">
              <a:srgbClr val="156B13"/>
            </a:gs>
          </a:gsLst>
          <a:lin ang="5400000" scaled="0"/>
        </a:gradFill>
        <a:ln>
          <a:solidFill>
            <a:srgbClr val="0033CC"/>
          </a:solidFill>
        </a:ln>
      </dgm:spPr>
      <dgm:t>
        <a:bodyPr/>
        <a:lstStyle/>
        <a:p>
          <a:endParaRPr lang="en-US" sz="1600">
            <a:latin typeface="Times New Roman" pitchFamily="18" charset="0"/>
            <a:cs typeface="Times New Roman" pitchFamily="18" charset="0"/>
          </a:endParaRPr>
        </a:p>
      </dgm:t>
    </dgm:pt>
    <dgm:pt modelId="{5815CB33-EDEE-46B1-B064-755244AD8A76}" type="sibTrans" cxnId="{16E03A0A-4512-4981-8426-886B1E850072}">
      <dgm:prSet/>
      <dgm:spPr/>
      <dgm:t>
        <a:bodyPr/>
        <a:lstStyle/>
        <a:p>
          <a:endParaRPr lang="en-US" sz="1600">
            <a:latin typeface="Times New Roman" pitchFamily="18" charset="0"/>
            <a:cs typeface="Times New Roman" pitchFamily="18" charset="0"/>
          </a:endParaRPr>
        </a:p>
      </dgm:t>
    </dgm:pt>
    <dgm:pt modelId="{C6164B25-F791-407B-B1B8-5B945471E82F}">
      <dgm:prSet phldrT="[Text]" custT="1"/>
      <dgm:spPr>
        <a:gradFill rotWithShape="0">
          <a:gsLst>
            <a:gs pos="0">
              <a:srgbClr val="FBEAC7"/>
            </a:gs>
            <a:gs pos="17999">
              <a:srgbClr val="FEE7F2"/>
            </a:gs>
            <a:gs pos="36000">
              <a:srgbClr val="FAC77D"/>
            </a:gs>
            <a:gs pos="61000">
              <a:srgbClr val="FDD8C3"/>
            </a:gs>
            <a:gs pos="82001">
              <a:srgbClr val="FBD49C"/>
            </a:gs>
            <a:gs pos="100000">
              <a:srgbClr val="FEE7F2"/>
            </a:gs>
          </a:gsLst>
          <a:lin ang="5400000" scaled="0"/>
        </a:gradFill>
        <a:effectLst>
          <a:outerShdw blurRad="50800" dist="38100" dir="8100000" algn="tr" rotWithShape="0">
            <a:prstClr val="black">
              <a:alpha val="40000"/>
            </a:prstClr>
          </a:outerShdw>
        </a:effectLst>
      </dgm:spPr>
      <dgm:t>
        <a:bodyPr/>
        <a:lstStyle/>
        <a:p>
          <a:r>
            <a:rPr lang="en-US" sz="1600" dirty="0" err="1" smtClean="0">
              <a:solidFill>
                <a:srgbClr val="002060"/>
              </a:solidFill>
              <a:latin typeface="Times New Roman" pitchFamily="18" charset="0"/>
              <a:cs typeface="Times New Roman" pitchFamily="18" charset="0"/>
            </a:rPr>
            <a:t>Nelder</a:t>
          </a:r>
          <a:r>
            <a:rPr lang="en-US" sz="1600" dirty="0" smtClean="0">
              <a:solidFill>
                <a:srgbClr val="002060"/>
              </a:solidFill>
              <a:latin typeface="Times New Roman" pitchFamily="18" charset="0"/>
              <a:cs typeface="Times New Roman" pitchFamily="18" charset="0"/>
            </a:rPr>
            <a:t> Mead Simplex</a:t>
          </a:r>
          <a:endParaRPr lang="en-US" sz="1600" dirty="0">
            <a:solidFill>
              <a:srgbClr val="002060"/>
            </a:solidFill>
            <a:latin typeface="Times New Roman" pitchFamily="18" charset="0"/>
            <a:cs typeface="Times New Roman" pitchFamily="18" charset="0"/>
          </a:endParaRPr>
        </a:p>
      </dgm:t>
    </dgm:pt>
    <dgm:pt modelId="{C48125A0-5045-4C2E-A9D1-1B8388F85376}" type="parTrans" cxnId="{F7032049-5EE0-4BD9-9FAD-A5084808D5AB}">
      <dgm:prSet/>
      <dgm:spPr>
        <a:ln>
          <a:solidFill>
            <a:srgbClr val="669900"/>
          </a:solidFill>
        </a:ln>
      </dgm:spPr>
      <dgm:t>
        <a:bodyPr/>
        <a:lstStyle/>
        <a:p>
          <a:endParaRPr lang="en-US" sz="1600">
            <a:latin typeface="Times New Roman" pitchFamily="18" charset="0"/>
            <a:cs typeface="Times New Roman" pitchFamily="18" charset="0"/>
          </a:endParaRPr>
        </a:p>
      </dgm:t>
    </dgm:pt>
    <dgm:pt modelId="{FBBC9BFA-D35D-450A-9874-FD8AC297AABF}" type="sibTrans" cxnId="{F7032049-5EE0-4BD9-9FAD-A5084808D5AB}">
      <dgm:prSet/>
      <dgm:spPr/>
      <dgm:t>
        <a:bodyPr/>
        <a:lstStyle/>
        <a:p>
          <a:endParaRPr lang="en-US" sz="1600">
            <a:latin typeface="Times New Roman" pitchFamily="18" charset="0"/>
            <a:cs typeface="Times New Roman" pitchFamily="18" charset="0"/>
          </a:endParaRPr>
        </a:p>
      </dgm:t>
    </dgm:pt>
    <dgm:pt modelId="{A6D739F4-7C2F-4BDF-A364-1D3CF6D5D50C}">
      <dgm:prSet phldrT="[Text]" custT="1"/>
      <dgm:spPr>
        <a:gradFill rotWithShape="0">
          <a:gsLst>
            <a:gs pos="0">
              <a:srgbClr val="FBEAC7"/>
            </a:gs>
            <a:gs pos="17999">
              <a:srgbClr val="FEE7F2"/>
            </a:gs>
            <a:gs pos="36000">
              <a:srgbClr val="FAC77D"/>
            </a:gs>
            <a:gs pos="61000">
              <a:srgbClr val="FDD8C3"/>
            </a:gs>
            <a:gs pos="82001">
              <a:srgbClr val="FBD49C"/>
            </a:gs>
            <a:gs pos="100000">
              <a:srgbClr val="FEE7F2"/>
            </a:gs>
          </a:gsLst>
          <a:lin ang="5400000" scaled="0"/>
        </a:gradFill>
        <a:effectLst>
          <a:outerShdw blurRad="50800" dist="38100" dir="8100000" algn="tr"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Hooke &amp; </a:t>
          </a:r>
          <a:r>
            <a:rPr lang="en-US" sz="1600" dirty="0" err="1" smtClean="0">
              <a:solidFill>
                <a:srgbClr val="002060"/>
              </a:solidFill>
              <a:latin typeface="Times New Roman" pitchFamily="18" charset="0"/>
              <a:cs typeface="Times New Roman" pitchFamily="18" charset="0"/>
            </a:rPr>
            <a:t>Jeeves</a:t>
          </a:r>
          <a:endParaRPr lang="en-US" sz="1600" dirty="0">
            <a:solidFill>
              <a:srgbClr val="002060"/>
            </a:solidFill>
            <a:latin typeface="Times New Roman" pitchFamily="18" charset="0"/>
            <a:cs typeface="Times New Roman" pitchFamily="18" charset="0"/>
          </a:endParaRPr>
        </a:p>
      </dgm:t>
    </dgm:pt>
    <dgm:pt modelId="{E667915C-FFCB-44E9-8DA5-BF0FC3AFA356}" type="parTrans" cxnId="{D2FC5DAD-78AC-4D9E-84F0-FEA339DE6861}">
      <dgm:prSet/>
      <dgm:spPr>
        <a:ln>
          <a:solidFill>
            <a:srgbClr val="669900"/>
          </a:solidFill>
        </a:ln>
      </dgm:spPr>
      <dgm:t>
        <a:bodyPr/>
        <a:lstStyle/>
        <a:p>
          <a:endParaRPr lang="en-US" sz="1600">
            <a:latin typeface="Times New Roman" pitchFamily="18" charset="0"/>
            <a:cs typeface="Times New Roman" pitchFamily="18" charset="0"/>
          </a:endParaRPr>
        </a:p>
      </dgm:t>
    </dgm:pt>
    <dgm:pt modelId="{FBC23FF4-EFD0-4E60-A24B-BB03B5F5D248}" type="sibTrans" cxnId="{D2FC5DAD-78AC-4D9E-84F0-FEA339DE6861}">
      <dgm:prSet/>
      <dgm:spPr/>
      <dgm:t>
        <a:bodyPr/>
        <a:lstStyle/>
        <a:p>
          <a:endParaRPr lang="en-US" sz="1600">
            <a:latin typeface="Times New Roman" pitchFamily="18" charset="0"/>
            <a:cs typeface="Times New Roman" pitchFamily="18" charset="0"/>
          </a:endParaRPr>
        </a:p>
      </dgm:t>
    </dgm:pt>
    <dgm:pt modelId="{1ED4010A-BE32-4362-B5CC-175F7BA177B6}">
      <dgm:prSet phldrT="[Text]" custT="1"/>
      <dgm:spPr>
        <a:gradFill rotWithShape="0">
          <a:gsLst>
            <a:gs pos="0">
              <a:srgbClr val="FBEAC7"/>
            </a:gs>
            <a:gs pos="17999">
              <a:srgbClr val="FEE7F2"/>
            </a:gs>
            <a:gs pos="36000">
              <a:srgbClr val="FAC77D"/>
            </a:gs>
            <a:gs pos="61000">
              <a:srgbClr val="FDD8C3"/>
            </a:gs>
            <a:gs pos="82001">
              <a:srgbClr val="FBD49C"/>
            </a:gs>
            <a:gs pos="100000">
              <a:srgbClr val="FEE7F2"/>
            </a:gs>
          </a:gsLst>
          <a:lin ang="5400000" scaled="0"/>
        </a:gradFill>
        <a:effectLst>
          <a:outerShdw blurRad="50800" dist="38100" dir="8100000" algn="tr" rotWithShape="0">
            <a:prstClr val="black">
              <a:alpha val="40000"/>
            </a:prstClr>
          </a:outerShdw>
        </a:effectLst>
      </dgm:spPr>
      <dgm:t>
        <a:bodyPr/>
        <a:lstStyle/>
        <a:p>
          <a:r>
            <a:rPr lang="en-US" sz="1600" dirty="0" err="1" smtClean="0">
              <a:solidFill>
                <a:srgbClr val="002060"/>
              </a:solidFill>
              <a:latin typeface="Times New Roman" pitchFamily="18" charset="0"/>
              <a:cs typeface="Times New Roman" pitchFamily="18" charset="0"/>
            </a:rPr>
            <a:t>Rosenbrock</a:t>
          </a:r>
          <a:endParaRPr lang="en-US" sz="1600" dirty="0">
            <a:solidFill>
              <a:srgbClr val="002060"/>
            </a:solidFill>
            <a:latin typeface="Times New Roman" pitchFamily="18" charset="0"/>
            <a:cs typeface="Times New Roman" pitchFamily="18" charset="0"/>
          </a:endParaRPr>
        </a:p>
      </dgm:t>
    </dgm:pt>
    <dgm:pt modelId="{D2BE6CAF-3C70-4947-B7DD-54884FDEDDF9}" type="parTrans" cxnId="{EF1EA481-C4CD-4789-AB09-C91A2A1724B0}">
      <dgm:prSet/>
      <dgm:spPr>
        <a:ln>
          <a:solidFill>
            <a:srgbClr val="669900"/>
          </a:solidFill>
        </a:ln>
      </dgm:spPr>
      <dgm:t>
        <a:bodyPr/>
        <a:lstStyle/>
        <a:p>
          <a:endParaRPr lang="en-US" sz="1600">
            <a:latin typeface="Times New Roman" pitchFamily="18" charset="0"/>
            <a:cs typeface="Times New Roman" pitchFamily="18" charset="0"/>
          </a:endParaRPr>
        </a:p>
      </dgm:t>
    </dgm:pt>
    <dgm:pt modelId="{833908A3-D08D-4D9B-BD24-0C5DF8F133C9}" type="sibTrans" cxnId="{EF1EA481-C4CD-4789-AB09-C91A2A1724B0}">
      <dgm:prSet/>
      <dgm:spPr/>
      <dgm:t>
        <a:bodyPr/>
        <a:lstStyle/>
        <a:p>
          <a:endParaRPr lang="en-US" sz="1600">
            <a:latin typeface="Times New Roman" pitchFamily="18" charset="0"/>
            <a:cs typeface="Times New Roman" pitchFamily="18" charset="0"/>
          </a:endParaRPr>
        </a:p>
      </dgm:t>
    </dgm:pt>
    <dgm:pt modelId="{16D202A1-FBD4-4EF2-BD4F-D51A14C385E0}">
      <dgm:prSet phldrT="[Text]" custT="1"/>
      <dgm:spPr>
        <a:blipFill rotWithShape="0">
          <a:blip xmlns:r="http://schemas.openxmlformats.org/officeDocument/2006/relationships" r:embed="rId1"/>
          <a:tile tx="0" ty="0" sx="100000" sy="100000" flip="none" algn="tl"/>
        </a:blipFill>
        <a:ln w="9525">
          <a:solidFill>
            <a:srgbClr val="FFFF00"/>
          </a:solidFill>
        </a:ln>
        <a:effectLst>
          <a:outerShdw blurRad="50800" dist="38100" dir="2700000" algn="tl"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Steepest Ascent</a:t>
          </a:r>
          <a:endParaRPr lang="en-US" sz="1600" dirty="0">
            <a:solidFill>
              <a:srgbClr val="002060"/>
            </a:solidFill>
            <a:latin typeface="Times New Roman" pitchFamily="18" charset="0"/>
            <a:cs typeface="Times New Roman" pitchFamily="18" charset="0"/>
          </a:endParaRPr>
        </a:p>
      </dgm:t>
    </dgm:pt>
    <dgm:pt modelId="{CAC27D86-EB6F-4D94-8656-3AFF43886A0C}" type="parTrans" cxnId="{6059CCA7-B2FB-4FCB-97D7-54581405A2EF}">
      <dgm:prSet/>
      <dgm:spPr>
        <a:ln>
          <a:solidFill>
            <a:srgbClr val="669900"/>
          </a:solidFill>
        </a:ln>
      </dgm:spPr>
      <dgm:t>
        <a:bodyPr/>
        <a:lstStyle/>
        <a:p>
          <a:endParaRPr lang="en-US" sz="1600">
            <a:latin typeface="Times New Roman" pitchFamily="18" charset="0"/>
            <a:cs typeface="Times New Roman" pitchFamily="18" charset="0"/>
          </a:endParaRPr>
        </a:p>
      </dgm:t>
    </dgm:pt>
    <dgm:pt modelId="{6285EB96-4F62-4346-9C9B-CC060F5670ED}" type="sibTrans" cxnId="{6059CCA7-B2FB-4FCB-97D7-54581405A2EF}">
      <dgm:prSet/>
      <dgm:spPr/>
      <dgm:t>
        <a:bodyPr/>
        <a:lstStyle/>
        <a:p>
          <a:endParaRPr lang="en-US" sz="1600">
            <a:latin typeface="Times New Roman" pitchFamily="18" charset="0"/>
            <a:cs typeface="Times New Roman" pitchFamily="18" charset="0"/>
          </a:endParaRPr>
        </a:p>
      </dgm:t>
    </dgm:pt>
    <dgm:pt modelId="{6F60EB80-3C94-435A-87F7-8910F39A784A}">
      <dgm:prSet phldrT="[Text]" custT="1"/>
      <dgm:spPr>
        <a:blipFill rotWithShape="0">
          <a:blip xmlns:r="http://schemas.openxmlformats.org/officeDocument/2006/relationships" r:embed="rId1"/>
          <a:tile tx="0" ty="0" sx="100000" sy="100000" flip="none" algn="tl"/>
        </a:blipFill>
        <a:ln w="9525">
          <a:solidFill>
            <a:srgbClr val="990000"/>
          </a:solidFill>
        </a:ln>
        <a:effectLst>
          <a:outerShdw blurRad="50800" dist="38100" dir="2700000" algn="tl"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Newton Method</a:t>
          </a:r>
          <a:endParaRPr lang="en-US" sz="1600" dirty="0">
            <a:solidFill>
              <a:srgbClr val="002060"/>
            </a:solidFill>
            <a:latin typeface="Times New Roman" pitchFamily="18" charset="0"/>
            <a:cs typeface="Times New Roman" pitchFamily="18" charset="0"/>
          </a:endParaRPr>
        </a:p>
      </dgm:t>
    </dgm:pt>
    <dgm:pt modelId="{448E77A9-D2E3-40A1-96E9-AB0453299167}" type="parTrans" cxnId="{1921CEEF-E6DD-4C99-ABEA-FB729C2653F9}">
      <dgm:prSet/>
      <dgm:spPr>
        <a:ln>
          <a:solidFill>
            <a:srgbClr val="669900"/>
          </a:solidFill>
        </a:ln>
      </dgm:spPr>
      <dgm:t>
        <a:bodyPr/>
        <a:lstStyle/>
        <a:p>
          <a:endParaRPr lang="en-US" sz="1600">
            <a:latin typeface="Times New Roman" pitchFamily="18" charset="0"/>
            <a:cs typeface="Times New Roman" pitchFamily="18" charset="0"/>
          </a:endParaRPr>
        </a:p>
      </dgm:t>
    </dgm:pt>
    <dgm:pt modelId="{0310206D-0C28-453E-94FC-BFE440F42DC5}" type="sibTrans" cxnId="{1921CEEF-E6DD-4C99-ABEA-FB729C2653F9}">
      <dgm:prSet/>
      <dgm:spPr/>
      <dgm:t>
        <a:bodyPr/>
        <a:lstStyle/>
        <a:p>
          <a:endParaRPr lang="en-US" sz="1600">
            <a:latin typeface="Times New Roman" pitchFamily="18" charset="0"/>
            <a:cs typeface="Times New Roman" pitchFamily="18" charset="0"/>
          </a:endParaRPr>
        </a:p>
      </dgm:t>
    </dgm:pt>
    <dgm:pt modelId="{E6C84CFB-3DE7-44B0-83EB-B6B3C809F1E6}">
      <dgm:prSet phldrT="[Text]" custT="1"/>
      <dgm:spPr>
        <a:blipFill rotWithShape="0">
          <a:blip xmlns:r="http://schemas.openxmlformats.org/officeDocument/2006/relationships" r:embed="rId1"/>
          <a:tile tx="0" ty="0" sx="100000" sy="100000" flip="none" algn="tl"/>
        </a:blipFill>
        <a:ln w="9525">
          <a:solidFill>
            <a:srgbClr val="990000"/>
          </a:solidFill>
        </a:ln>
        <a:effectLst>
          <a:outerShdw blurRad="50800" dist="38100" dir="2700000" algn="tl"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Quasi Newton Method</a:t>
          </a:r>
          <a:endParaRPr lang="en-US" sz="1600" dirty="0">
            <a:solidFill>
              <a:srgbClr val="002060"/>
            </a:solidFill>
            <a:latin typeface="Times New Roman" pitchFamily="18" charset="0"/>
            <a:cs typeface="Times New Roman" pitchFamily="18" charset="0"/>
          </a:endParaRPr>
        </a:p>
      </dgm:t>
    </dgm:pt>
    <dgm:pt modelId="{B55A67EC-47C1-47D6-805A-1B9D32728FAC}" type="parTrans" cxnId="{CD9D7253-FF9B-4B85-B112-8AFB066D064B}">
      <dgm:prSet/>
      <dgm:spPr>
        <a:ln>
          <a:solidFill>
            <a:srgbClr val="669900"/>
          </a:solidFill>
        </a:ln>
      </dgm:spPr>
      <dgm:t>
        <a:bodyPr/>
        <a:lstStyle/>
        <a:p>
          <a:endParaRPr lang="en-US" sz="1600">
            <a:latin typeface="Times New Roman" pitchFamily="18" charset="0"/>
            <a:cs typeface="Times New Roman" pitchFamily="18" charset="0"/>
          </a:endParaRPr>
        </a:p>
      </dgm:t>
    </dgm:pt>
    <dgm:pt modelId="{B643C4CD-4B03-4ADF-A3A8-929C40F869D6}" type="sibTrans" cxnId="{CD9D7253-FF9B-4B85-B112-8AFB066D064B}">
      <dgm:prSet/>
      <dgm:spPr/>
      <dgm:t>
        <a:bodyPr/>
        <a:lstStyle/>
        <a:p>
          <a:endParaRPr lang="en-US" sz="1600">
            <a:latin typeface="Times New Roman" pitchFamily="18" charset="0"/>
            <a:cs typeface="Times New Roman" pitchFamily="18" charset="0"/>
          </a:endParaRPr>
        </a:p>
      </dgm:t>
    </dgm:pt>
    <dgm:pt modelId="{AD6494F5-25C1-44C8-BC09-2248CC78AB41}">
      <dgm:prSet phldrT="[Text]" custT="1"/>
      <dgm:spPr>
        <a:solidFill>
          <a:srgbClr val="FFFFCC"/>
        </a:solidFill>
        <a:ln w="6350">
          <a:solidFill>
            <a:srgbClr val="7030A0"/>
          </a:solidFill>
        </a:ln>
        <a:effectLst>
          <a:outerShdw blurRad="50800" dist="38100" dir="5400000" algn="t" rotWithShape="0">
            <a:prstClr val="black">
              <a:alpha val="40000"/>
            </a:prstClr>
          </a:outerShdw>
        </a:effectLst>
      </dgm:spPr>
      <dgm:t>
        <a:bodyPr/>
        <a:lstStyle/>
        <a:p>
          <a:r>
            <a:rPr lang="en-US" sz="1600" smtClean="0">
              <a:solidFill>
                <a:srgbClr val="002060"/>
              </a:solidFill>
              <a:latin typeface="Times New Roman" pitchFamily="18" charset="0"/>
              <a:cs typeface="Times New Roman" pitchFamily="18" charset="0"/>
            </a:rPr>
            <a:t>DFP</a:t>
          </a:r>
          <a:endParaRPr lang="en-US" sz="1600" dirty="0">
            <a:solidFill>
              <a:srgbClr val="002060"/>
            </a:solidFill>
            <a:latin typeface="Times New Roman" pitchFamily="18" charset="0"/>
            <a:cs typeface="Times New Roman" pitchFamily="18" charset="0"/>
          </a:endParaRPr>
        </a:p>
      </dgm:t>
    </dgm:pt>
    <dgm:pt modelId="{4684F95C-5380-42B9-8201-F1DFCDDB1655}" type="parTrans" cxnId="{921DD96B-5DE7-46AF-8C97-19B5391863EE}">
      <dgm:prSet/>
      <dgm:spPr>
        <a:ln>
          <a:solidFill>
            <a:schemeClr val="tx1"/>
          </a:solidFill>
        </a:ln>
      </dgm:spPr>
      <dgm:t>
        <a:bodyPr/>
        <a:lstStyle/>
        <a:p>
          <a:endParaRPr lang="en-US" sz="1600">
            <a:latin typeface="Times New Roman" pitchFamily="18" charset="0"/>
            <a:cs typeface="Times New Roman" pitchFamily="18" charset="0"/>
          </a:endParaRPr>
        </a:p>
      </dgm:t>
    </dgm:pt>
    <dgm:pt modelId="{7D2D5197-D9D7-4714-9DC6-79194BB70153}" type="sibTrans" cxnId="{921DD96B-5DE7-46AF-8C97-19B5391863EE}">
      <dgm:prSet/>
      <dgm:spPr/>
      <dgm:t>
        <a:bodyPr/>
        <a:lstStyle/>
        <a:p>
          <a:endParaRPr lang="en-US" sz="1600">
            <a:latin typeface="Times New Roman" pitchFamily="18" charset="0"/>
            <a:cs typeface="Times New Roman" pitchFamily="18" charset="0"/>
          </a:endParaRPr>
        </a:p>
      </dgm:t>
    </dgm:pt>
    <dgm:pt modelId="{493C0382-98BB-47ED-A709-BAACC9C7ABEC}">
      <dgm:prSet phldrT="[Text]" custT="1"/>
      <dgm:spPr>
        <a:solidFill>
          <a:srgbClr val="FFFFCC"/>
        </a:solidFill>
        <a:ln w="6350">
          <a:solidFill>
            <a:srgbClr val="7030A0"/>
          </a:solidFill>
        </a:ln>
        <a:effectLst>
          <a:outerShdw blurRad="50800" dist="38100" dir="5400000" algn="t"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BFGS</a:t>
          </a:r>
          <a:endParaRPr lang="en-US" sz="1600" dirty="0">
            <a:solidFill>
              <a:srgbClr val="002060"/>
            </a:solidFill>
            <a:latin typeface="Times New Roman" pitchFamily="18" charset="0"/>
            <a:cs typeface="Times New Roman" pitchFamily="18" charset="0"/>
          </a:endParaRPr>
        </a:p>
      </dgm:t>
    </dgm:pt>
    <dgm:pt modelId="{F1D5D567-F65E-43FC-9460-E702E67E5AC7}" type="parTrans" cxnId="{F17C4F96-232A-4069-9263-2B0E5C6AAA41}">
      <dgm:prSet/>
      <dgm:spPr>
        <a:ln>
          <a:solidFill>
            <a:schemeClr val="tx1"/>
          </a:solidFill>
        </a:ln>
      </dgm:spPr>
      <dgm:t>
        <a:bodyPr/>
        <a:lstStyle/>
        <a:p>
          <a:endParaRPr lang="en-US" sz="1600">
            <a:latin typeface="Times New Roman" pitchFamily="18" charset="0"/>
            <a:cs typeface="Times New Roman" pitchFamily="18" charset="0"/>
          </a:endParaRPr>
        </a:p>
      </dgm:t>
    </dgm:pt>
    <dgm:pt modelId="{9BD7B8D2-69EE-41CA-9B37-ECCE9A06BC96}" type="sibTrans" cxnId="{F17C4F96-232A-4069-9263-2B0E5C6AAA41}">
      <dgm:prSet/>
      <dgm:spPr/>
      <dgm:t>
        <a:bodyPr/>
        <a:lstStyle/>
        <a:p>
          <a:endParaRPr lang="en-US" sz="1600">
            <a:latin typeface="Times New Roman" pitchFamily="18" charset="0"/>
            <a:cs typeface="Times New Roman" pitchFamily="18" charset="0"/>
          </a:endParaRPr>
        </a:p>
      </dgm:t>
    </dgm:pt>
    <dgm:pt modelId="{BC38CF70-5F91-49D8-9635-446717FBA675}">
      <dgm:prSet phldrT="[Text]" custT="1"/>
      <dgm:spPr>
        <a:solidFill>
          <a:srgbClr val="99FF66"/>
        </a:solidFill>
        <a:ln w="25400">
          <a:solidFill>
            <a:srgbClr val="00FFFF"/>
          </a:solidFill>
        </a:ln>
        <a:effectLst>
          <a:outerShdw blurRad="50800" dist="38100" dir="8100000" algn="tr"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Lagrange Multiplier</a:t>
          </a:r>
          <a:endParaRPr lang="en-US" sz="1600" dirty="0">
            <a:solidFill>
              <a:srgbClr val="002060"/>
            </a:solidFill>
            <a:latin typeface="Times New Roman" pitchFamily="18" charset="0"/>
            <a:cs typeface="Times New Roman" pitchFamily="18" charset="0"/>
          </a:endParaRPr>
        </a:p>
      </dgm:t>
    </dgm:pt>
    <dgm:pt modelId="{9DDAA00F-A4A4-4020-AD6F-87A137A54E49}" type="parTrans" cxnId="{3DCB1769-50FC-4163-872A-3DD1859F77AE}">
      <dgm:prSet/>
      <dgm:spPr>
        <a:ln>
          <a:solidFill>
            <a:srgbClr val="FF3300"/>
          </a:solidFill>
        </a:ln>
      </dgm:spPr>
      <dgm:t>
        <a:bodyPr/>
        <a:lstStyle/>
        <a:p>
          <a:endParaRPr lang="en-US" sz="1600">
            <a:latin typeface="Times New Roman" pitchFamily="18" charset="0"/>
            <a:cs typeface="Times New Roman" pitchFamily="18" charset="0"/>
          </a:endParaRPr>
        </a:p>
      </dgm:t>
    </dgm:pt>
    <dgm:pt modelId="{4CB5866B-B201-4E9E-9A93-69BE2615BDD1}" type="sibTrans" cxnId="{3DCB1769-50FC-4163-872A-3DD1859F77AE}">
      <dgm:prSet/>
      <dgm:spPr/>
      <dgm:t>
        <a:bodyPr/>
        <a:lstStyle/>
        <a:p>
          <a:endParaRPr lang="en-US" sz="1600">
            <a:latin typeface="Times New Roman" pitchFamily="18" charset="0"/>
            <a:cs typeface="Times New Roman" pitchFamily="18" charset="0"/>
          </a:endParaRPr>
        </a:p>
      </dgm:t>
    </dgm:pt>
    <dgm:pt modelId="{F1747545-9893-48D8-A814-403D36E227FF}">
      <dgm:prSet phldrT="[Text]" custT="1"/>
      <dgm:spPr>
        <a:solidFill>
          <a:srgbClr val="99FF66"/>
        </a:solidFill>
        <a:ln w="9525">
          <a:solidFill>
            <a:srgbClr val="003300"/>
          </a:solidFill>
        </a:ln>
        <a:effectLst>
          <a:outerShdw blurRad="50800" dist="38100" dir="8100000" algn="tr"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Penalty Function</a:t>
          </a:r>
          <a:endParaRPr lang="en-US" sz="1600" dirty="0">
            <a:solidFill>
              <a:srgbClr val="002060"/>
            </a:solidFill>
            <a:latin typeface="Times New Roman" pitchFamily="18" charset="0"/>
            <a:cs typeface="Times New Roman" pitchFamily="18" charset="0"/>
          </a:endParaRPr>
        </a:p>
      </dgm:t>
    </dgm:pt>
    <dgm:pt modelId="{D71F4BA4-42ED-4926-9890-016A3918D935}" type="parTrans" cxnId="{6B0CC928-1788-4B89-9938-9EFA37A9FC54}">
      <dgm:prSet/>
      <dgm:spPr>
        <a:ln>
          <a:solidFill>
            <a:srgbClr val="FF3300"/>
          </a:solidFill>
        </a:ln>
      </dgm:spPr>
      <dgm:t>
        <a:bodyPr/>
        <a:lstStyle/>
        <a:p>
          <a:endParaRPr lang="en-US" sz="1600">
            <a:latin typeface="Times New Roman" pitchFamily="18" charset="0"/>
            <a:cs typeface="Times New Roman" pitchFamily="18" charset="0"/>
          </a:endParaRPr>
        </a:p>
      </dgm:t>
    </dgm:pt>
    <dgm:pt modelId="{3AFBBBFD-E855-496E-AFA3-F7ED2F7455B6}" type="sibTrans" cxnId="{6B0CC928-1788-4B89-9938-9EFA37A9FC54}">
      <dgm:prSet/>
      <dgm:spPr/>
      <dgm:t>
        <a:bodyPr/>
        <a:lstStyle/>
        <a:p>
          <a:endParaRPr lang="en-US" sz="1600">
            <a:latin typeface="Times New Roman" pitchFamily="18" charset="0"/>
            <a:cs typeface="Times New Roman" pitchFamily="18" charset="0"/>
          </a:endParaRPr>
        </a:p>
      </dgm:t>
    </dgm:pt>
    <dgm:pt modelId="{38B6F31C-44CE-4794-BDB0-63A95883721B}">
      <dgm:prSet phldrT="[Text]" custT="1"/>
      <dgm:spPr>
        <a:solidFill>
          <a:srgbClr val="99FF66"/>
        </a:solidFill>
        <a:ln w="9525">
          <a:solidFill>
            <a:srgbClr val="003300"/>
          </a:solidFill>
        </a:ln>
        <a:effectLst>
          <a:outerShdw blurRad="50800" dist="38100" dir="8100000" algn="tr" rotWithShape="0">
            <a:prstClr val="black">
              <a:alpha val="40000"/>
            </a:prstClr>
          </a:outerShdw>
        </a:effectLst>
      </dgm:spPr>
      <dgm:t>
        <a:bodyPr/>
        <a:lstStyle/>
        <a:p>
          <a:r>
            <a:rPr lang="en-US" sz="1600" dirty="0" smtClean="0">
              <a:solidFill>
                <a:srgbClr val="002060"/>
              </a:solidFill>
              <a:latin typeface="Times New Roman" pitchFamily="18" charset="0"/>
              <a:cs typeface="Times New Roman" pitchFamily="18" charset="0"/>
            </a:rPr>
            <a:t>Barrier Function</a:t>
          </a:r>
          <a:endParaRPr lang="en-US" sz="1600" dirty="0">
            <a:solidFill>
              <a:srgbClr val="002060"/>
            </a:solidFill>
            <a:latin typeface="Times New Roman" pitchFamily="18" charset="0"/>
            <a:cs typeface="Times New Roman" pitchFamily="18" charset="0"/>
          </a:endParaRPr>
        </a:p>
      </dgm:t>
    </dgm:pt>
    <dgm:pt modelId="{46343CFF-A021-4E33-8817-0BF307858EFD}" type="parTrans" cxnId="{3F7372D6-3F32-459C-9406-1EC0D6F45F9D}">
      <dgm:prSet/>
      <dgm:spPr>
        <a:ln>
          <a:solidFill>
            <a:srgbClr val="FF3300"/>
          </a:solidFill>
        </a:ln>
      </dgm:spPr>
      <dgm:t>
        <a:bodyPr/>
        <a:lstStyle/>
        <a:p>
          <a:endParaRPr lang="en-US" sz="1600">
            <a:latin typeface="Times New Roman" pitchFamily="18" charset="0"/>
            <a:cs typeface="Times New Roman" pitchFamily="18" charset="0"/>
          </a:endParaRPr>
        </a:p>
      </dgm:t>
    </dgm:pt>
    <dgm:pt modelId="{093E35E2-EA6F-4E76-8B90-7E711115FEEA}" type="sibTrans" cxnId="{3F7372D6-3F32-459C-9406-1EC0D6F45F9D}">
      <dgm:prSet/>
      <dgm:spPr/>
      <dgm:t>
        <a:bodyPr/>
        <a:lstStyle/>
        <a:p>
          <a:endParaRPr lang="en-US" sz="1600">
            <a:latin typeface="Times New Roman" pitchFamily="18" charset="0"/>
            <a:cs typeface="Times New Roman" pitchFamily="18" charset="0"/>
          </a:endParaRPr>
        </a:p>
      </dgm:t>
    </dgm:pt>
    <dgm:pt modelId="{E3289972-93FE-4FD7-8523-9348ECE43EE3}">
      <dgm:prSet phldrT="[Text]" custT="1"/>
      <dgm:spPr>
        <a:solidFill>
          <a:srgbClr val="FFFF00"/>
        </a:solidFill>
        <a:ln>
          <a:solidFill>
            <a:srgbClr val="FFFFCC"/>
          </a:solidFill>
        </a:ln>
        <a:effectLst>
          <a:outerShdw blurRad="50800" dist="38100" dir="5400000" algn="t" rotWithShape="0">
            <a:prstClr val="black">
              <a:alpha val="40000"/>
            </a:prstClr>
          </a:outerShdw>
        </a:effectLst>
      </dgm:spPr>
      <dgm:t>
        <a:bodyPr/>
        <a:lstStyle/>
        <a:p>
          <a:r>
            <a:rPr lang="en-US" sz="1600" dirty="0" smtClean="0">
              <a:solidFill>
                <a:srgbClr val="003300"/>
              </a:solidFill>
              <a:latin typeface="Times New Roman" pitchFamily="18" charset="0"/>
              <a:cs typeface="Times New Roman" pitchFamily="18" charset="0"/>
            </a:rPr>
            <a:t>Feasible Direction Method</a:t>
          </a:r>
          <a:endParaRPr lang="en-US" sz="1600" dirty="0">
            <a:solidFill>
              <a:srgbClr val="003300"/>
            </a:solidFill>
            <a:latin typeface="Times New Roman" pitchFamily="18" charset="0"/>
            <a:cs typeface="Times New Roman" pitchFamily="18" charset="0"/>
          </a:endParaRPr>
        </a:p>
      </dgm:t>
    </dgm:pt>
    <dgm:pt modelId="{732074DB-1E1C-49CA-A388-CAD46AA0F53A}" type="parTrans" cxnId="{6099F3A0-9189-4E2B-9B79-A210E705B0F2}">
      <dgm:prSet/>
      <dgm:spPr>
        <a:ln>
          <a:solidFill>
            <a:srgbClr val="FF3300"/>
          </a:solidFill>
        </a:ln>
      </dgm:spPr>
      <dgm:t>
        <a:bodyPr/>
        <a:lstStyle/>
        <a:p>
          <a:endParaRPr lang="en-US" sz="1600">
            <a:latin typeface="Times New Roman" pitchFamily="18" charset="0"/>
            <a:cs typeface="Times New Roman" pitchFamily="18" charset="0"/>
          </a:endParaRPr>
        </a:p>
      </dgm:t>
    </dgm:pt>
    <dgm:pt modelId="{7439635A-AC98-4B8B-8516-2A0A9C92C9F5}" type="sibTrans" cxnId="{6099F3A0-9189-4E2B-9B79-A210E705B0F2}">
      <dgm:prSet/>
      <dgm:spPr/>
      <dgm:t>
        <a:bodyPr/>
        <a:lstStyle/>
        <a:p>
          <a:endParaRPr lang="en-US" sz="1600">
            <a:latin typeface="Times New Roman" pitchFamily="18" charset="0"/>
            <a:cs typeface="Times New Roman" pitchFamily="18" charset="0"/>
          </a:endParaRPr>
        </a:p>
      </dgm:t>
    </dgm:pt>
    <dgm:pt modelId="{D0775BD5-1A12-4439-991A-C0658C0011E3}">
      <dgm:prSet custT="1"/>
      <dgm:spPr>
        <a:solidFill>
          <a:srgbClr val="FFFF00"/>
        </a:solidFill>
        <a:ln w="25400">
          <a:solidFill>
            <a:srgbClr val="00FFFF"/>
          </a:solidFill>
        </a:ln>
        <a:effectLst>
          <a:outerShdw blurRad="50800" dist="38100" dir="5400000" algn="t" rotWithShape="0">
            <a:prstClr val="black">
              <a:alpha val="40000"/>
            </a:prstClr>
          </a:outerShdw>
        </a:effectLst>
      </dgm:spPr>
      <dgm:t>
        <a:bodyPr/>
        <a:lstStyle/>
        <a:p>
          <a:r>
            <a:rPr lang="en-US" sz="1600" dirty="0" err="1" smtClean="0">
              <a:solidFill>
                <a:srgbClr val="003300"/>
              </a:solidFill>
              <a:latin typeface="Times New Roman" pitchFamily="18" charset="0"/>
              <a:cs typeface="Times New Roman" pitchFamily="18" charset="0"/>
            </a:rPr>
            <a:t>Karush</a:t>
          </a:r>
          <a:r>
            <a:rPr lang="en-US" sz="1600" dirty="0" smtClean="0">
              <a:solidFill>
                <a:srgbClr val="003300"/>
              </a:solidFill>
              <a:latin typeface="Times New Roman" pitchFamily="18" charset="0"/>
              <a:cs typeface="Times New Roman" pitchFamily="18" charset="0"/>
            </a:rPr>
            <a:t>-Kuhn- Tucker condition (KKT)</a:t>
          </a:r>
          <a:endParaRPr lang="en-MY" sz="1600" dirty="0">
            <a:solidFill>
              <a:srgbClr val="003300"/>
            </a:solidFill>
            <a:latin typeface="Times New Roman" pitchFamily="18" charset="0"/>
            <a:cs typeface="Times New Roman" pitchFamily="18" charset="0"/>
          </a:endParaRPr>
        </a:p>
      </dgm:t>
    </dgm:pt>
    <dgm:pt modelId="{EA8E49F8-9A34-45A8-A145-B7C82FC5DF4A}" type="parTrans" cxnId="{1BE7190B-D2AC-4B5E-B781-4B4AD161F8D5}">
      <dgm:prSet/>
      <dgm:spPr>
        <a:ln>
          <a:solidFill>
            <a:srgbClr val="FF3300"/>
          </a:solidFill>
        </a:ln>
      </dgm:spPr>
      <dgm:t>
        <a:bodyPr/>
        <a:lstStyle/>
        <a:p>
          <a:endParaRPr lang="en-US" sz="1600">
            <a:latin typeface="Times New Roman" pitchFamily="18" charset="0"/>
            <a:cs typeface="Times New Roman" pitchFamily="18" charset="0"/>
          </a:endParaRPr>
        </a:p>
      </dgm:t>
    </dgm:pt>
    <dgm:pt modelId="{698EACD5-84C2-45FC-8D11-C9DFF6092FEE}" type="sibTrans" cxnId="{1BE7190B-D2AC-4B5E-B781-4B4AD161F8D5}">
      <dgm:prSet/>
      <dgm:spPr/>
      <dgm:t>
        <a:bodyPr/>
        <a:lstStyle/>
        <a:p>
          <a:endParaRPr lang="en-US" sz="1600">
            <a:latin typeface="Times New Roman" pitchFamily="18" charset="0"/>
            <a:cs typeface="Times New Roman" pitchFamily="18" charset="0"/>
          </a:endParaRPr>
        </a:p>
      </dgm:t>
    </dgm:pt>
    <dgm:pt modelId="{4B4D73AC-0842-4A8F-A69A-10BF5C866486}" type="pres">
      <dgm:prSet presAssocID="{4499A550-6549-4033-934F-889D866E516E}" presName="hierChild1" presStyleCnt="0">
        <dgm:presLayoutVars>
          <dgm:orgChart val="1"/>
          <dgm:chPref val="1"/>
          <dgm:dir/>
          <dgm:animOne val="branch"/>
          <dgm:animLvl val="lvl"/>
          <dgm:resizeHandles/>
        </dgm:presLayoutVars>
      </dgm:prSet>
      <dgm:spPr/>
      <dgm:t>
        <a:bodyPr/>
        <a:lstStyle/>
        <a:p>
          <a:endParaRPr lang="en-US"/>
        </a:p>
      </dgm:t>
    </dgm:pt>
    <dgm:pt modelId="{859F62FD-5F5B-4FAE-81C5-59578291712A}" type="pres">
      <dgm:prSet presAssocID="{5D91A973-C861-438C-A83C-0B8255A50972}" presName="hierRoot1" presStyleCnt="0">
        <dgm:presLayoutVars>
          <dgm:hierBranch val="init"/>
        </dgm:presLayoutVars>
      </dgm:prSet>
      <dgm:spPr/>
    </dgm:pt>
    <dgm:pt modelId="{1ECE736C-15C6-4FB4-8ECB-A4EF9B432BB4}" type="pres">
      <dgm:prSet presAssocID="{5D91A973-C861-438C-A83C-0B8255A50972}" presName="rootComposite1" presStyleCnt="0"/>
      <dgm:spPr/>
    </dgm:pt>
    <dgm:pt modelId="{E55D04D9-691A-43B0-BBF4-9B587D112773}" type="pres">
      <dgm:prSet presAssocID="{5D91A973-C861-438C-A83C-0B8255A50972}" presName="rootText1" presStyleLbl="node0" presStyleIdx="0" presStyleCnt="1" custScaleX="288887" custScaleY="87091" custLinFactY="-29376" custLinFactNeighborX="-7937" custLinFactNeighborY="-100000">
        <dgm:presLayoutVars>
          <dgm:chPref val="3"/>
        </dgm:presLayoutVars>
      </dgm:prSet>
      <dgm:spPr/>
      <dgm:t>
        <a:bodyPr/>
        <a:lstStyle/>
        <a:p>
          <a:endParaRPr lang="en-US"/>
        </a:p>
      </dgm:t>
    </dgm:pt>
    <dgm:pt modelId="{DFA0D68B-15C3-41DB-9EE9-70BB758CF93C}" type="pres">
      <dgm:prSet presAssocID="{5D91A973-C861-438C-A83C-0B8255A50972}" presName="rootConnector1" presStyleLbl="node1" presStyleIdx="0" presStyleCnt="0"/>
      <dgm:spPr/>
      <dgm:t>
        <a:bodyPr/>
        <a:lstStyle/>
        <a:p>
          <a:endParaRPr lang="en-US"/>
        </a:p>
      </dgm:t>
    </dgm:pt>
    <dgm:pt modelId="{F2291E44-F571-4992-AFFC-8F22167B7D07}" type="pres">
      <dgm:prSet presAssocID="{5D91A973-C861-438C-A83C-0B8255A50972}" presName="hierChild2" presStyleCnt="0"/>
      <dgm:spPr/>
    </dgm:pt>
    <dgm:pt modelId="{E9D5FB4B-34ED-4222-BE03-70CE47CA6B49}" type="pres">
      <dgm:prSet presAssocID="{DD9F7132-9F25-40C0-B95E-03F3CE6EC47B}" presName="Name37" presStyleLbl="parChTrans1D2" presStyleIdx="0" presStyleCnt="2"/>
      <dgm:spPr/>
      <dgm:t>
        <a:bodyPr/>
        <a:lstStyle/>
        <a:p>
          <a:endParaRPr lang="en-US"/>
        </a:p>
      </dgm:t>
    </dgm:pt>
    <dgm:pt modelId="{C94C10D3-C717-4324-87E2-1B17BE6DD95D}" type="pres">
      <dgm:prSet presAssocID="{019534C9-CFFC-4775-BF55-60FB4C6A4A90}" presName="hierRoot2" presStyleCnt="0">
        <dgm:presLayoutVars>
          <dgm:hierBranch val="init"/>
        </dgm:presLayoutVars>
      </dgm:prSet>
      <dgm:spPr/>
    </dgm:pt>
    <dgm:pt modelId="{3C29B99E-131B-4DAA-AF67-7B4B9C0755DA}" type="pres">
      <dgm:prSet presAssocID="{019534C9-CFFC-4775-BF55-60FB4C6A4A90}" presName="rootComposite" presStyleCnt="0"/>
      <dgm:spPr/>
    </dgm:pt>
    <dgm:pt modelId="{B0A7AF1C-C128-4CE4-98D4-FA85435F36DB}" type="pres">
      <dgm:prSet presAssocID="{019534C9-CFFC-4775-BF55-60FB4C6A4A90}" presName="rootText" presStyleLbl="node2" presStyleIdx="0" presStyleCnt="2" custScaleX="145124" custScaleY="99500" custLinFactY="-9783" custLinFactNeighborY="-100000">
        <dgm:presLayoutVars>
          <dgm:chPref val="3"/>
        </dgm:presLayoutVars>
      </dgm:prSet>
      <dgm:spPr/>
      <dgm:t>
        <a:bodyPr/>
        <a:lstStyle/>
        <a:p>
          <a:endParaRPr lang="en-US"/>
        </a:p>
      </dgm:t>
    </dgm:pt>
    <dgm:pt modelId="{ACD9FD97-95BE-41AF-8DA7-05582CD2B0D6}" type="pres">
      <dgm:prSet presAssocID="{019534C9-CFFC-4775-BF55-60FB4C6A4A90}" presName="rootConnector" presStyleLbl="node2" presStyleIdx="0" presStyleCnt="2"/>
      <dgm:spPr/>
      <dgm:t>
        <a:bodyPr/>
        <a:lstStyle/>
        <a:p>
          <a:endParaRPr lang="en-US"/>
        </a:p>
      </dgm:t>
    </dgm:pt>
    <dgm:pt modelId="{B17428F9-C819-48A5-89BD-CA1D5BFF2237}" type="pres">
      <dgm:prSet presAssocID="{019534C9-CFFC-4775-BF55-60FB4C6A4A90}" presName="hierChild4" presStyleCnt="0"/>
      <dgm:spPr/>
    </dgm:pt>
    <dgm:pt modelId="{E7265102-4076-4477-B801-8CD20319064C}" type="pres">
      <dgm:prSet presAssocID="{543B2567-E130-481D-8144-9A4C9D22F38D}" presName="Name37" presStyleLbl="parChTrans1D3" presStyleIdx="0" presStyleCnt="4"/>
      <dgm:spPr/>
      <dgm:t>
        <a:bodyPr/>
        <a:lstStyle/>
        <a:p>
          <a:endParaRPr lang="en-US"/>
        </a:p>
      </dgm:t>
    </dgm:pt>
    <dgm:pt modelId="{BA2AF607-CE39-4415-B204-9B8C0BC74654}" type="pres">
      <dgm:prSet presAssocID="{9BD80495-2082-45F7-BA2A-35EEEB9E9F82}" presName="hierRoot2" presStyleCnt="0">
        <dgm:presLayoutVars>
          <dgm:hierBranch val="init"/>
        </dgm:presLayoutVars>
      </dgm:prSet>
      <dgm:spPr/>
    </dgm:pt>
    <dgm:pt modelId="{52527664-8713-4F71-8CE6-6E01F38BBDE9}" type="pres">
      <dgm:prSet presAssocID="{9BD80495-2082-45F7-BA2A-35EEEB9E9F82}" presName="rootComposite" presStyleCnt="0"/>
      <dgm:spPr/>
    </dgm:pt>
    <dgm:pt modelId="{0E57C972-3790-4DC4-8488-281CF3E374C3}" type="pres">
      <dgm:prSet presAssocID="{9BD80495-2082-45F7-BA2A-35EEEB9E9F82}" presName="rootText" presStyleLbl="node3" presStyleIdx="0" presStyleCnt="4" custLinFactNeighborY="-47448">
        <dgm:presLayoutVars>
          <dgm:chPref val="3"/>
        </dgm:presLayoutVars>
      </dgm:prSet>
      <dgm:spPr/>
      <dgm:t>
        <a:bodyPr/>
        <a:lstStyle/>
        <a:p>
          <a:endParaRPr lang="en-US"/>
        </a:p>
      </dgm:t>
    </dgm:pt>
    <dgm:pt modelId="{ED3AAB09-8164-4FF1-80D2-C15879FC7B8F}" type="pres">
      <dgm:prSet presAssocID="{9BD80495-2082-45F7-BA2A-35EEEB9E9F82}" presName="rootConnector" presStyleLbl="node3" presStyleIdx="0" presStyleCnt="4"/>
      <dgm:spPr/>
      <dgm:t>
        <a:bodyPr/>
        <a:lstStyle/>
        <a:p>
          <a:endParaRPr lang="en-US"/>
        </a:p>
      </dgm:t>
    </dgm:pt>
    <dgm:pt modelId="{803B5A34-4A56-4175-975B-351F069E83BD}" type="pres">
      <dgm:prSet presAssocID="{9BD80495-2082-45F7-BA2A-35EEEB9E9F82}" presName="hierChild4" presStyleCnt="0"/>
      <dgm:spPr/>
    </dgm:pt>
    <dgm:pt modelId="{ED3E3CE7-6C85-41F1-A2C2-55572E1193FC}" type="pres">
      <dgm:prSet presAssocID="{51123AFA-CD78-4E40-B6CD-8B8E69CBE2EA}" presName="Name37" presStyleLbl="parChTrans1D4" presStyleIdx="0" presStyleCnt="22"/>
      <dgm:spPr/>
      <dgm:t>
        <a:bodyPr/>
        <a:lstStyle/>
        <a:p>
          <a:endParaRPr lang="en-US"/>
        </a:p>
      </dgm:t>
    </dgm:pt>
    <dgm:pt modelId="{98748579-1135-44DF-AED4-8F7F82A05A62}" type="pres">
      <dgm:prSet presAssocID="{71EC2298-4671-46A0-951B-5DE73CF3EC69}" presName="hierRoot2" presStyleCnt="0">
        <dgm:presLayoutVars>
          <dgm:hierBranch val="init"/>
        </dgm:presLayoutVars>
      </dgm:prSet>
      <dgm:spPr/>
    </dgm:pt>
    <dgm:pt modelId="{0B6A32DD-E1CB-4BDA-B832-A86298E0B9F3}" type="pres">
      <dgm:prSet presAssocID="{71EC2298-4671-46A0-951B-5DE73CF3EC69}" presName="rootComposite" presStyleCnt="0"/>
      <dgm:spPr/>
    </dgm:pt>
    <dgm:pt modelId="{D4C997EE-A52B-487C-9490-FB8DF831904B}" type="pres">
      <dgm:prSet presAssocID="{71EC2298-4671-46A0-951B-5DE73CF3EC69}" presName="rootText" presStyleLbl="node4" presStyleIdx="0" presStyleCnt="22" custLinFactNeighborY="27159">
        <dgm:presLayoutVars>
          <dgm:chPref val="3"/>
        </dgm:presLayoutVars>
      </dgm:prSet>
      <dgm:spPr/>
      <dgm:t>
        <a:bodyPr/>
        <a:lstStyle/>
        <a:p>
          <a:endParaRPr lang="en-US"/>
        </a:p>
      </dgm:t>
    </dgm:pt>
    <dgm:pt modelId="{7C9FFE91-A3B8-4A82-9673-44BE21952282}" type="pres">
      <dgm:prSet presAssocID="{71EC2298-4671-46A0-951B-5DE73CF3EC69}" presName="rootConnector" presStyleLbl="node4" presStyleIdx="0" presStyleCnt="22"/>
      <dgm:spPr/>
      <dgm:t>
        <a:bodyPr/>
        <a:lstStyle/>
        <a:p>
          <a:endParaRPr lang="en-US"/>
        </a:p>
      </dgm:t>
    </dgm:pt>
    <dgm:pt modelId="{6AA52E65-BB56-4BAD-8F4F-90C703A455A0}" type="pres">
      <dgm:prSet presAssocID="{71EC2298-4671-46A0-951B-5DE73CF3EC69}" presName="hierChild4" presStyleCnt="0"/>
      <dgm:spPr/>
    </dgm:pt>
    <dgm:pt modelId="{44CF33E1-463B-4630-9058-BA298CD91169}" type="pres">
      <dgm:prSet presAssocID="{285CD8CC-CAB6-4466-8C2B-C28558821C6E}" presName="Name37" presStyleLbl="parChTrans1D4" presStyleIdx="1" presStyleCnt="22"/>
      <dgm:spPr/>
      <dgm:t>
        <a:bodyPr/>
        <a:lstStyle/>
        <a:p>
          <a:endParaRPr lang="en-US"/>
        </a:p>
      </dgm:t>
    </dgm:pt>
    <dgm:pt modelId="{89BD7004-41E2-4F7C-AB5B-CB4FBB2DFA0F}" type="pres">
      <dgm:prSet presAssocID="{11A13DE7-4AE2-475C-86C9-D2D9424A2BEF}" presName="hierRoot2" presStyleCnt="0">
        <dgm:presLayoutVars>
          <dgm:hierBranch val="init"/>
        </dgm:presLayoutVars>
      </dgm:prSet>
      <dgm:spPr/>
    </dgm:pt>
    <dgm:pt modelId="{08DB54F9-EAA3-4C94-9319-073CED424CEB}" type="pres">
      <dgm:prSet presAssocID="{11A13DE7-4AE2-475C-86C9-D2D9424A2BEF}" presName="rootComposite" presStyleCnt="0"/>
      <dgm:spPr/>
    </dgm:pt>
    <dgm:pt modelId="{41A93B89-819D-4879-AE6F-6F1ACC463264}" type="pres">
      <dgm:prSet presAssocID="{11A13DE7-4AE2-475C-86C9-D2D9424A2BEF}" presName="rootText" presStyleLbl="node4" presStyleIdx="1" presStyleCnt="22" custScaleY="130072" custLinFactNeighborY="71844">
        <dgm:presLayoutVars>
          <dgm:chPref val="3"/>
        </dgm:presLayoutVars>
      </dgm:prSet>
      <dgm:spPr/>
      <dgm:t>
        <a:bodyPr/>
        <a:lstStyle/>
        <a:p>
          <a:endParaRPr lang="en-US"/>
        </a:p>
      </dgm:t>
    </dgm:pt>
    <dgm:pt modelId="{A825BDC7-679D-4925-B25A-B4B126421602}" type="pres">
      <dgm:prSet presAssocID="{11A13DE7-4AE2-475C-86C9-D2D9424A2BEF}" presName="rootConnector" presStyleLbl="node4" presStyleIdx="1" presStyleCnt="22"/>
      <dgm:spPr/>
      <dgm:t>
        <a:bodyPr/>
        <a:lstStyle/>
        <a:p>
          <a:endParaRPr lang="en-US"/>
        </a:p>
      </dgm:t>
    </dgm:pt>
    <dgm:pt modelId="{3A229E4A-9163-46C9-90EE-BD02C3478BFC}" type="pres">
      <dgm:prSet presAssocID="{11A13DE7-4AE2-475C-86C9-D2D9424A2BEF}" presName="hierChild4" presStyleCnt="0"/>
      <dgm:spPr/>
    </dgm:pt>
    <dgm:pt modelId="{BFA91A84-B1F8-4CBD-B5C8-0F147119E676}" type="pres">
      <dgm:prSet presAssocID="{11A13DE7-4AE2-475C-86C9-D2D9424A2BEF}" presName="hierChild5" presStyleCnt="0"/>
      <dgm:spPr/>
    </dgm:pt>
    <dgm:pt modelId="{CD68C452-E129-41F9-9383-6707E9FD1896}" type="pres">
      <dgm:prSet presAssocID="{869290BD-B899-49E2-A558-C2DA9AC0ACBB}" presName="Name37" presStyleLbl="parChTrans1D4" presStyleIdx="2" presStyleCnt="22"/>
      <dgm:spPr/>
      <dgm:t>
        <a:bodyPr/>
        <a:lstStyle/>
        <a:p>
          <a:endParaRPr lang="en-US"/>
        </a:p>
      </dgm:t>
    </dgm:pt>
    <dgm:pt modelId="{EF5092B2-1BF8-4B4F-BBFE-5B84C85D6797}" type="pres">
      <dgm:prSet presAssocID="{562A889D-8C89-466F-BECD-C7CBA040B4A4}" presName="hierRoot2" presStyleCnt="0">
        <dgm:presLayoutVars>
          <dgm:hierBranch val="init"/>
        </dgm:presLayoutVars>
      </dgm:prSet>
      <dgm:spPr/>
    </dgm:pt>
    <dgm:pt modelId="{38194396-A75E-4D59-89B1-C4AFDAF55401}" type="pres">
      <dgm:prSet presAssocID="{562A889D-8C89-466F-BECD-C7CBA040B4A4}" presName="rootComposite" presStyleCnt="0"/>
      <dgm:spPr/>
    </dgm:pt>
    <dgm:pt modelId="{3643D049-60B5-4E99-94B2-8FA3F644F8DA}" type="pres">
      <dgm:prSet presAssocID="{562A889D-8C89-466F-BECD-C7CBA040B4A4}" presName="rootText" presStyleLbl="node4" presStyleIdx="2" presStyleCnt="22" custLinFactNeighborY="71844">
        <dgm:presLayoutVars>
          <dgm:chPref val="3"/>
        </dgm:presLayoutVars>
      </dgm:prSet>
      <dgm:spPr/>
      <dgm:t>
        <a:bodyPr/>
        <a:lstStyle/>
        <a:p>
          <a:endParaRPr lang="en-US"/>
        </a:p>
      </dgm:t>
    </dgm:pt>
    <dgm:pt modelId="{D0D308C4-33D9-4D5A-A6D0-91EE67B6DD44}" type="pres">
      <dgm:prSet presAssocID="{562A889D-8C89-466F-BECD-C7CBA040B4A4}" presName="rootConnector" presStyleLbl="node4" presStyleIdx="2" presStyleCnt="22"/>
      <dgm:spPr/>
      <dgm:t>
        <a:bodyPr/>
        <a:lstStyle/>
        <a:p>
          <a:endParaRPr lang="en-US"/>
        </a:p>
      </dgm:t>
    </dgm:pt>
    <dgm:pt modelId="{87610A41-991E-407C-B7F4-031B45C7A6B3}" type="pres">
      <dgm:prSet presAssocID="{562A889D-8C89-466F-BECD-C7CBA040B4A4}" presName="hierChild4" presStyleCnt="0"/>
      <dgm:spPr/>
    </dgm:pt>
    <dgm:pt modelId="{D2866CCE-D9D2-4464-A2BF-ADFE675137B5}" type="pres">
      <dgm:prSet presAssocID="{562A889D-8C89-466F-BECD-C7CBA040B4A4}" presName="hierChild5" presStyleCnt="0"/>
      <dgm:spPr/>
    </dgm:pt>
    <dgm:pt modelId="{C372AE44-AE6C-49FF-9B64-3ADDAE836464}" type="pres">
      <dgm:prSet presAssocID="{DEFD72F0-55C0-4966-88C5-24ECCEEFB9C9}" presName="Name37" presStyleLbl="parChTrans1D4" presStyleIdx="3" presStyleCnt="22"/>
      <dgm:spPr/>
      <dgm:t>
        <a:bodyPr/>
        <a:lstStyle/>
        <a:p>
          <a:endParaRPr lang="en-US"/>
        </a:p>
      </dgm:t>
    </dgm:pt>
    <dgm:pt modelId="{4DE79398-7B69-4AB6-B648-083F3A5B0765}" type="pres">
      <dgm:prSet presAssocID="{650B3BE6-0309-492E-A872-FFE97DC6312C}" presName="hierRoot2" presStyleCnt="0">
        <dgm:presLayoutVars>
          <dgm:hierBranch val="init"/>
        </dgm:presLayoutVars>
      </dgm:prSet>
      <dgm:spPr/>
    </dgm:pt>
    <dgm:pt modelId="{35829197-DCF7-42E4-BD7E-9BB00636708F}" type="pres">
      <dgm:prSet presAssocID="{650B3BE6-0309-492E-A872-FFE97DC6312C}" presName="rootComposite" presStyleCnt="0"/>
      <dgm:spPr/>
    </dgm:pt>
    <dgm:pt modelId="{8C81E5EF-2602-4AA5-9FCF-7BBEE1B49D53}" type="pres">
      <dgm:prSet presAssocID="{650B3BE6-0309-492E-A872-FFE97DC6312C}" presName="rootText" presStyleLbl="node4" presStyleIdx="3" presStyleCnt="22" custLinFactNeighborY="71844">
        <dgm:presLayoutVars>
          <dgm:chPref val="3"/>
        </dgm:presLayoutVars>
      </dgm:prSet>
      <dgm:spPr/>
      <dgm:t>
        <a:bodyPr/>
        <a:lstStyle/>
        <a:p>
          <a:endParaRPr lang="en-US"/>
        </a:p>
      </dgm:t>
    </dgm:pt>
    <dgm:pt modelId="{AA5D3FD4-C27F-47B1-BAA2-DD6718425512}" type="pres">
      <dgm:prSet presAssocID="{650B3BE6-0309-492E-A872-FFE97DC6312C}" presName="rootConnector" presStyleLbl="node4" presStyleIdx="3" presStyleCnt="22"/>
      <dgm:spPr/>
      <dgm:t>
        <a:bodyPr/>
        <a:lstStyle/>
        <a:p>
          <a:endParaRPr lang="en-US"/>
        </a:p>
      </dgm:t>
    </dgm:pt>
    <dgm:pt modelId="{5517F5D4-E94F-4DB2-B27D-826E1FFDCC54}" type="pres">
      <dgm:prSet presAssocID="{650B3BE6-0309-492E-A872-FFE97DC6312C}" presName="hierChild4" presStyleCnt="0"/>
      <dgm:spPr/>
    </dgm:pt>
    <dgm:pt modelId="{6B74499F-2BF7-4170-9893-9A557467A5AE}" type="pres">
      <dgm:prSet presAssocID="{650B3BE6-0309-492E-A872-FFE97DC6312C}" presName="hierChild5" presStyleCnt="0"/>
      <dgm:spPr/>
    </dgm:pt>
    <dgm:pt modelId="{1464511F-9DCB-4C46-8077-83F3DB445035}" type="pres">
      <dgm:prSet presAssocID="{71EC2298-4671-46A0-951B-5DE73CF3EC69}" presName="hierChild5" presStyleCnt="0"/>
      <dgm:spPr/>
    </dgm:pt>
    <dgm:pt modelId="{DB6826D8-4EBB-4B9B-A673-B4944CBE49FC}" type="pres">
      <dgm:prSet presAssocID="{7092083D-896A-411C-9663-5FAB39456C19}" presName="Name37" presStyleLbl="parChTrans1D4" presStyleIdx="4" presStyleCnt="22"/>
      <dgm:spPr/>
      <dgm:t>
        <a:bodyPr/>
        <a:lstStyle/>
        <a:p>
          <a:endParaRPr lang="en-US"/>
        </a:p>
      </dgm:t>
    </dgm:pt>
    <dgm:pt modelId="{65E197DB-1040-4231-995F-947E6F7BF49A}" type="pres">
      <dgm:prSet presAssocID="{6D6273D1-4AD2-4C18-A3DF-19ED3AEDACEA}" presName="hierRoot2" presStyleCnt="0">
        <dgm:presLayoutVars>
          <dgm:hierBranch val="l"/>
        </dgm:presLayoutVars>
      </dgm:prSet>
      <dgm:spPr/>
    </dgm:pt>
    <dgm:pt modelId="{897A541F-D040-4C29-99F7-80A326506356}" type="pres">
      <dgm:prSet presAssocID="{6D6273D1-4AD2-4C18-A3DF-19ED3AEDACEA}" presName="rootComposite" presStyleCnt="0"/>
      <dgm:spPr/>
    </dgm:pt>
    <dgm:pt modelId="{6968CD6A-3A17-4E1A-8C54-1A9DC38D9618}" type="pres">
      <dgm:prSet presAssocID="{6D6273D1-4AD2-4C18-A3DF-19ED3AEDACEA}" presName="rootText" presStyleLbl="node4" presStyleIdx="4" presStyleCnt="22" custLinFactNeighborY="27159">
        <dgm:presLayoutVars>
          <dgm:chPref val="3"/>
        </dgm:presLayoutVars>
      </dgm:prSet>
      <dgm:spPr/>
      <dgm:t>
        <a:bodyPr/>
        <a:lstStyle/>
        <a:p>
          <a:endParaRPr lang="en-US"/>
        </a:p>
      </dgm:t>
    </dgm:pt>
    <dgm:pt modelId="{1DE768B0-49BA-4ACE-A118-EF298640075E}" type="pres">
      <dgm:prSet presAssocID="{6D6273D1-4AD2-4C18-A3DF-19ED3AEDACEA}" presName="rootConnector" presStyleLbl="node4" presStyleIdx="4" presStyleCnt="22"/>
      <dgm:spPr/>
      <dgm:t>
        <a:bodyPr/>
        <a:lstStyle/>
        <a:p>
          <a:endParaRPr lang="en-US"/>
        </a:p>
      </dgm:t>
    </dgm:pt>
    <dgm:pt modelId="{F967AAFA-65CA-4934-8360-2A1CA0965A12}" type="pres">
      <dgm:prSet presAssocID="{6D6273D1-4AD2-4C18-A3DF-19ED3AEDACEA}" presName="hierChild4" presStyleCnt="0"/>
      <dgm:spPr/>
    </dgm:pt>
    <dgm:pt modelId="{DD55429E-8EEB-401B-8B64-6C1B5F437138}" type="pres">
      <dgm:prSet presAssocID="{79921DA3-0814-4B86-90A9-49CA1C75D1D5}" presName="Name50" presStyleLbl="parChTrans1D4" presStyleIdx="5" presStyleCnt="22"/>
      <dgm:spPr/>
      <dgm:t>
        <a:bodyPr/>
        <a:lstStyle/>
        <a:p>
          <a:endParaRPr lang="en-US"/>
        </a:p>
      </dgm:t>
    </dgm:pt>
    <dgm:pt modelId="{41845F79-AD4C-4F0B-A773-4FDD832BCF22}" type="pres">
      <dgm:prSet presAssocID="{63573B29-2013-4F39-BA20-EA2F276DD3B2}" presName="hierRoot2" presStyleCnt="0">
        <dgm:presLayoutVars>
          <dgm:hierBranch val="init"/>
        </dgm:presLayoutVars>
      </dgm:prSet>
      <dgm:spPr/>
    </dgm:pt>
    <dgm:pt modelId="{1054E663-0590-4F26-8DC9-4B00BFC98425}" type="pres">
      <dgm:prSet presAssocID="{63573B29-2013-4F39-BA20-EA2F276DD3B2}" presName="rootComposite" presStyleCnt="0"/>
      <dgm:spPr/>
    </dgm:pt>
    <dgm:pt modelId="{0745AC45-0F6D-449A-BF56-43D0E4B0FA58}" type="pres">
      <dgm:prSet presAssocID="{63573B29-2013-4F39-BA20-EA2F276DD3B2}" presName="rootText" presStyleLbl="node4" presStyleIdx="5" presStyleCnt="22" custLinFactNeighborY="71844">
        <dgm:presLayoutVars>
          <dgm:chPref val="3"/>
        </dgm:presLayoutVars>
      </dgm:prSet>
      <dgm:spPr/>
      <dgm:t>
        <a:bodyPr/>
        <a:lstStyle/>
        <a:p>
          <a:endParaRPr lang="en-US"/>
        </a:p>
      </dgm:t>
    </dgm:pt>
    <dgm:pt modelId="{13EE96AA-1DCA-43A4-B3A3-C01EC979B1EB}" type="pres">
      <dgm:prSet presAssocID="{63573B29-2013-4F39-BA20-EA2F276DD3B2}" presName="rootConnector" presStyleLbl="node4" presStyleIdx="5" presStyleCnt="22"/>
      <dgm:spPr/>
      <dgm:t>
        <a:bodyPr/>
        <a:lstStyle/>
        <a:p>
          <a:endParaRPr lang="en-US"/>
        </a:p>
      </dgm:t>
    </dgm:pt>
    <dgm:pt modelId="{8292B970-0C1A-4C9B-AC1D-CF874F8B423A}" type="pres">
      <dgm:prSet presAssocID="{63573B29-2013-4F39-BA20-EA2F276DD3B2}" presName="hierChild4" presStyleCnt="0"/>
      <dgm:spPr/>
    </dgm:pt>
    <dgm:pt modelId="{FCCD94C8-2430-4A89-8644-D3663FF9A6F4}" type="pres">
      <dgm:prSet presAssocID="{63573B29-2013-4F39-BA20-EA2F276DD3B2}" presName="hierChild5" presStyleCnt="0"/>
      <dgm:spPr/>
    </dgm:pt>
    <dgm:pt modelId="{F46EA68A-B437-44F2-8639-357835666164}" type="pres">
      <dgm:prSet presAssocID="{41021D75-6324-48FA-A9A3-FF0E8C219B73}" presName="Name50" presStyleLbl="parChTrans1D4" presStyleIdx="6" presStyleCnt="22"/>
      <dgm:spPr/>
      <dgm:t>
        <a:bodyPr/>
        <a:lstStyle/>
        <a:p>
          <a:endParaRPr lang="en-US"/>
        </a:p>
      </dgm:t>
    </dgm:pt>
    <dgm:pt modelId="{4710488A-BB9A-4D0A-9501-969264794231}" type="pres">
      <dgm:prSet presAssocID="{34038756-A8CB-45A5-99B1-6C243A38CCCA}" presName="hierRoot2" presStyleCnt="0">
        <dgm:presLayoutVars>
          <dgm:hierBranch val="init"/>
        </dgm:presLayoutVars>
      </dgm:prSet>
      <dgm:spPr/>
    </dgm:pt>
    <dgm:pt modelId="{F148AF46-03DA-479D-A809-FB358EC4EEC7}" type="pres">
      <dgm:prSet presAssocID="{34038756-A8CB-45A5-99B1-6C243A38CCCA}" presName="rootComposite" presStyleCnt="0"/>
      <dgm:spPr/>
    </dgm:pt>
    <dgm:pt modelId="{68C74A87-3E46-4AFA-A7C8-243169C3EC72}" type="pres">
      <dgm:prSet presAssocID="{34038756-A8CB-45A5-99B1-6C243A38CCCA}" presName="rootText" presStyleLbl="node4" presStyleIdx="6" presStyleCnt="22" custLinFactNeighborY="71844">
        <dgm:presLayoutVars>
          <dgm:chPref val="3"/>
        </dgm:presLayoutVars>
      </dgm:prSet>
      <dgm:spPr/>
      <dgm:t>
        <a:bodyPr/>
        <a:lstStyle/>
        <a:p>
          <a:endParaRPr lang="en-US"/>
        </a:p>
      </dgm:t>
    </dgm:pt>
    <dgm:pt modelId="{8D7E65F9-31E9-4BEE-A599-2F6719D94209}" type="pres">
      <dgm:prSet presAssocID="{34038756-A8CB-45A5-99B1-6C243A38CCCA}" presName="rootConnector" presStyleLbl="node4" presStyleIdx="6" presStyleCnt="22"/>
      <dgm:spPr/>
      <dgm:t>
        <a:bodyPr/>
        <a:lstStyle/>
        <a:p>
          <a:endParaRPr lang="en-US"/>
        </a:p>
      </dgm:t>
    </dgm:pt>
    <dgm:pt modelId="{2A4DABEA-E10A-417C-A8FD-DAD4BECF010D}" type="pres">
      <dgm:prSet presAssocID="{34038756-A8CB-45A5-99B1-6C243A38CCCA}" presName="hierChild4" presStyleCnt="0"/>
      <dgm:spPr/>
    </dgm:pt>
    <dgm:pt modelId="{2B434203-91E2-4408-AE78-A60B51743018}" type="pres">
      <dgm:prSet presAssocID="{34038756-A8CB-45A5-99B1-6C243A38CCCA}" presName="hierChild5" presStyleCnt="0"/>
      <dgm:spPr/>
    </dgm:pt>
    <dgm:pt modelId="{94AD7723-8E67-4D58-85F3-36C88DC6E8E6}" type="pres">
      <dgm:prSet presAssocID="{6D6273D1-4AD2-4C18-A3DF-19ED3AEDACEA}" presName="hierChild5" presStyleCnt="0"/>
      <dgm:spPr/>
    </dgm:pt>
    <dgm:pt modelId="{24B7A4C9-9099-421D-8CDA-E47F813A7E69}" type="pres">
      <dgm:prSet presAssocID="{9BD80495-2082-45F7-BA2A-35EEEB9E9F82}" presName="hierChild5" presStyleCnt="0"/>
      <dgm:spPr/>
    </dgm:pt>
    <dgm:pt modelId="{70245138-1414-441D-B109-943565E62589}" type="pres">
      <dgm:prSet presAssocID="{8FBAB968-4F35-41CE-BA97-F9628934AEE2}" presName="Name37" presStyleLbl="parChTrans1D3" presStyleIdx="1" presStyleCnt="4"/>
      <dgm:spPr/>
      <dgm:t>
        <a:bodyPr/>
        <a:lstStyle/>
        <a:p>
          <a:endParaRPr lang="en-US"/>
        </a:p>
      </dgm:t>
    </dgm:pt>
    <dgm:pt modelId="{24A4E42D-0362-48F1-AE69-D464558E3BBE}" type="pres">
      <dgm:prSet presAssocID="{F40C2076-5A67-4578-A90F-441AE1547BFB}" presName="hierRoot2" presStyleCnt="0">
        <dgm:presLayoutVars>
          <dgm:hierBranch val="init"/>
        </dgm:presLayoutVars>
      </dgm:prSet>
      <dgm:spPr/>
    </dgm:pt>
    <dgm:pt modelId="{05FF4A82-A1BB-4787-ABDB-254C79291835}" type="pres">
      <dgm:prSet presAssocID="{F40C2076-5A67-4578-A90F-441AE1547BFB}" presName="rootComposite" presStyleCnt="0"/>
      <dgm:spPr/>
    </dgm:pt>
    <dgm:pt modelId="{22885F44-5673-49EF-A015-BF0DF2428A34}" type="pres">
      <dgm:prSet presAssocID="{F40C2076-5A67-4578-A90F-441AE1547BFB}" presName="rootText" presStyleLbl="node3" presStyleIdx="1" presStyleCnt="4" custScaleX="162625" custLinFactNeighborY="-47448">
        <dgm:presLayoutVars>
          <dgm:chPref val="3"/>
        </dgm:presLayoutVars>
      </dgm:prSet>
      <dgm:spPr/>
      <dgm:t>
        <a:bodyPr/>
        <a:lstStyle/>
        <a:p>
          <a:endParaRPr lang="en-US"/>
        </a:p>
      </dgm:t>
    </dgm:pt>
    <dgm:pt modelId="{2983899A-17BE-440E-BAE7-A549B6AA13F4}" type="pres">
      <dgm:prSet presAssocID="{F40C2076-5A67-4578-A90F-441AE1547BFB}" presName="rootConnector" presStyleLbl="node3" presStyleIdx="1" presStyleCnt="4"/>
      <dgm:spPr/>
      <dgm:t>
        <a:bodyPr/>
        <a:lstStyle/>
        <a:p>
          <a:endParaRPr lang="en-US"/>
        </a:p>
      </dgm:t>
    </dgm:pt>
    <dgm:pt modelId="{46CAB68A-AAAC-4260-A128-D1316950AC33}" type="pres">
      <dgm:prSet presAssocID="{F40C2076-5A67-4578-A90F-441AE1547BFB}" presName="hierChild4" presStyleCnt="0"/>
      <dgm:spPr/>
    </dgm:pt>
    <dgm:pt modelId="{19FC0CA8-26AC-4A28-A3D8-A5C5E3B7C875}" type="pres">
      <dgm:prSet presAssocID="{3A91ACCE-1A47-4C33-A675-65E74FB9686E}" presName="Name37" presStyleLbl="parChTrans1D4" presStyleIdx="7" presStyleCnt="22"/>
      <dgm:spPr/>
      <dgm:t>
        <a:bodyPr/>
        <a:lstStyle/>
        <a:p>
          <a:endParaRPr lang="en-US"/>
        </a:p>
      </dgm:t>
    </dgm:pt>
    <dgm:pt modelId="{96402EB4-366A-4D2A-A4D2-0F2BD4849C21}" type="pres">
      <dgm:prSet presAssocID="{8A6A5C62-9529-46C4-93C7-1FE6FEA04E7E}" presName="hierRoot2" presStyleCnt="0">
        <dgm:presLayoutVars>
          <dgm:hierBranch val="init"/>
        </dgm:presLayoutVars>
      </dgm:prSet>
      <dgm:spPr/>
    </dgm:pt>
    <dgm:pt modelId="{B5270B61-960B-4295-956A-99D1FB1933A2}" type="pres">
      <dgm:prSet presAssocID="{8A6A5C62-9529-46C4-93C7-1FE6FEA04E7E}" presName="rootComposite" presStyleCnt="0"/>
      <dgm:spPr/>
    </dgm:pt>
    <dgm:pt modelId="{C4F57D09-F9FB-40FE-A32A-44E0831F8CD6}" type="pres">
      <dgm:prSet presAssocID="{8A6A5C62-9529-46C4-93C7-1FE6FEA04E7E}" presName="rootText" presStyleLbl="node4" presStyleIdx="7" presStyleCnt="22" custLinFactNeighborX="8680" custLinFactNeighborY="27159">
        <dgm:presLayoutVars>
          <dgm:chPref val="3"/>
        </dgm:presLayoutVars>
      </dgm:prSet>
      <dgm:spPr/>
      <dgm:t>
        <a:bodyPr/>
        <a:lstStyle/>
        <a:p>
          <a:endParaRPr lang="en-US"/>
        </a:p>
      </dgm:t>
    </dgm:pt>
    <dgm:pt modelId="{FE50DE28-CC35-4993-889A-329E6F03CCE6}" type="pres">
      <dgm:prSet presAssocID="{8A6A5C62-9529-46C4-93C7-1FE6FEA04E7E}" presName="rootConnector" presStyleLbl="node4" presStyleIdx="7" presStyleCnt="22"/>
      <dgm:spPr/>
      <dgm:t>
        <a:bodyPr/>
        <a:lstStyle/>
        <a:p>
          <a:endParaRPr lang="en-US"/>
        </a:p>
      </dgm:t>
    </dgm:pt>
    <dgm:pt modelId="{B5AB776D-73AC-4DEA-8301-C94FF18EE7E8}" type="pres">
      <dgm:prSet presAssocID="{8A6A5C62-9529-46C4-93C7-1FE6FEA04E7E}" presName="hierChild4" presStyleCnt="0"/>
      <dgm:spPr/>
    </dgm:pt>
    <dgm:pt modelId="{DF392BA2-00CC-4267-A817-3906C2345325}" type="pres">
      <dgm:prSet presAssocID="{C48125A0-5045-4C2E-A9D1-1B8388F85376}" presName="Name37" presStyleLbl="parChTrans1D4" presStyleIdx="8" presStyleCnt="22"/>
      <dgm:spPr/>
      <dgm:t>
        <a:bodyPr/>
        <a:lstStyle/>
        <a:p>
          <a:endParaRPr lang="en-US"/>
        </a:p>
      </dgm:t>
    </dgm:pt>
    <dgm:pt modelId="{B2B3EF9D-5ACE-4207-9E77-C47955C7CA3D}" type="pres">
      <dgm:prSet presAssocID="{C6164B25-F791-407B-B1B8-5B945471E82F}" presName="hierRoot2" presStyleCnt="0">
        <dgm:presLayoutVars>
          <dgm:hierBranch val="init"/>
        </dgm:presLayoutVars>
      </dgm:prSet>
      <dgm:spPr/>
    </dgm:pt>
    <dgm:pt modelId="{F854E1D3-FFAD-4959-B4DB-9D6649F8EC03}" type="pres">
      <dgm:prSet presAssocID="{C6164B25-F791-407B-B1B8-5B945471E82F}" presName="rootComposite" presStyleCnt="0"/>
      <dgm:spPr/>
    </dgm:pt>
    <dgm:pt modelId="{61166BB6-8E98-438B-A973-D30CEA75CDDC}" type="pres">
      <dgm:prSet presAssocID="{C6164B25-F791-407B-B1B8-5B945471E82F}" presName="rootText" presStyleLbl="node4" presStyleIdx="8" presStyleCnt="22" custScaleX="115493" custLinFactNeighborX="8680" custLinFactNeighborY="71844">
        <dgm:presLayoutVars>
          <dgm:chPref val="3"/>
        </dgm:presLayoutVars>
      </dgm:prSet>
      <dgm:spPr/>
      <dgm:t>
        <a:bodyPr/>
        <a:lstStyle/>
        <a:p>
          <a:endParaRPr lang="en-US"/>
        </a:p>
      </dgm:t>
    </dgm:pt>
    <dgm:pt modelId="{010C3AE1-A2D1-49EB-B058-F98729EC0CA4}" type="pres">
      <dgm:prSet presAssocID="{C6164B25-F791-407B-B1B8-5B945471E82F}" presName="rootConnector" presStyleLbl="node4" presStyleIdx="8" presStyleCnt="22"/>
      <dgm:spPr/>
      <dgm:t>
        <a:bodyPr/>
        <a:lstStyle/>
        <a:p>
          <a:endParaRPr lang="en-US"/>
        </a:p>
      </dgm:t>
    </dgm:pt>
    <dgm:pt modelId="{7E9EAB0C-59D9-4EAC-92DF-D9F4DB71ACAC}" type="pres">
      <dgm:prSet presAssocID="{C6164B25-F791-407B-B1B8-5B945471E82F}" presName="hierChild4" presStyleCnt="0"/>
      <dgm:spPr/>
    </dgm:pt>
    <dgm:pt modelId="{762AF149-8CDD-4720-90AB-1B74FFC993E4}" type="pres">
      <dgm:prSet presAssocID="{C6164B25-F791-407B-B1B8-5B945471E82F}" presName="hierChild5" presStyleCnt="0"/>
      <dgm:spPr/>
    </dgm:pt>
    <dgm:pt modelId="{1D84C746-E474-4C43-919C-9DF51D435014}" type="pres">
      <dgm:prSet presAssocID="{E667915C-FFCB-44E9-8DA5-BF0FC3AFA356}" presName="Name37" presStyleLbl="parChTrans1D4" presStyleIdx="9" presStyleCnt="22"/>
      <dgm:spPr/>
      <dgm:t>
        <a:bodyPr/>
        <a:lstStyle/>
        <a:p>
          <a:endParaRPr lang="en-US"/>
        </a:p>
      </dgm:t>
    </dgm:pt>
    <dgm:pt modelId="{E42E1D73-9A16-43EA-9F63-3BBE0101E055}" type="pres">
      <dgm:prSet presAssocID="{A6D739F4-7C2F-4BDF-A364-1D3CF6D5D50C}" presName="hierRoot2" presStyleCnt="0">
        <dgm:presLayoutVars>
          <dgm:hierBranch val="init"/>
        </dgm:presLayoutVars>
      </dgm:prSet>
      <dgm:spPr/>
    </dgm:pt>
    <dgm:pt modelId="{CD879B33-AF9E-4D00-966B-0B8D1CBE14B2}" type="pres">
      <dgm:prSet presAssocID="{A6D739F4-7C2F-4BDF-A364-1D3CF6D5D50C}" presName="rootComposite" presStyleCnt="0"/>
      <dgm:spPr/>
    </dgm:pt>
    <dgm:pt modelId="{200655F8-DA5E-42E2-97B9-448A1201534C}" type="pres">
      <dgm:prSet presAssocID="{A6D739F4-7C2F-4BDF-A364-1D3CF6D5D50C}" presName="rootText" presStyleLbl="node4" presStyleIdx="9" presStyleCnt="22" custScaleX="115493" custLinFactNeighborX="8680" custLinFactNeighborY="71844">
        <dgm:presLayoutVars>
          <dgm:chPref val="3"/>
        </dgm:presLayoutVars>
      </dgm:prSet>
      <dgm:spPr/>
      <dgm:t>
        <a:bodyPr/>
        <a:lstStyle/>
        <a:p>
          <a:endParaRPr lang="en-US"/>
        </a:p>
      </dgm:t>
    </dgm:pt>
    <dgm:pt modelId="{5096343F-82DA-42D1-BB3B-6B5232DB14BD}" type="pres">
      <dgm:prSet presAssocID="{A6D739F4-7C2F-4BDF-A364-1D3CF6D5D50C}" presName="rootConnector" presStyleLbl="node4" presStyleIdx="9" presStyleCnt="22"/>
      <dgm:spPr/>
      <dgm:t>
        <a:bodyPr/>
        <a:lstStyle/>
        <a:p>
          <a:endParaRPr lang="en-US"/>
        </a:p>
      </dgm:t>
    </dgm:pt>
    <dgm:pt modelId="{53110B64-CDFA-428D-BE12-D9573DED9EE9}" type="pres">
      <dgm:prSet presAssocID="{A6D739F4-7C2F-4BDF-A364-1D3CF6D5D50C}" presName="hierChild4" presStyleCnt="0"/>
      <dgm:spPr/>
    </dgm:pt>
    <dgm:pt modelId="{18631421-74B2-4499-B3BD-D20EC5CF7A74}" type="pres">
      <dgm:prSet presAssocID="{A6D739F4-7C2F-4BDF-A364-1D3CF6D5D50C}" presName="hierChild5" presStyleCnt="0"/>
      <dgm:spPr/>
    </dgm:pt>
    <dgm:pt modelId="{013B93EC-8D17-40AB-A3DB-E524125A8205}" type="pres">
      <dgm:prSet presAssocID="{D2BE6CAF-3C70-4947-B7DD-54884FDEDDF9}" presName="Name37" presStyleLbl="parChTrans1D4" presStyleIdx="10" presStyleCnt="22"/>
      <dgm:spPr/>
      <dgm:t>
        <a:bodyPr/>
        <a:lstStyle/>
        <a:p>
          <a:endParaRPr lang="en-US"/>
        </a:p>
      </dgm:t>
    </dgm:pt>
    <dgm:pt modelId="{DC0EEAD8-F056-48C4-835C-EE44A58858CA}" type="pres">
      <dgm:prSet presAssocID="{1ED4010A-BE32-4362-B5CC-175F7BA177B6}" presName="hierRoot2" presStyleCnt="0">
        <dgm:presLayoutVars>
          <dgm:hierBranch val="init"/>
        </dgm:presLayoutVars>
      </dgm:prSet>
      <dgm:spPr/>
    </dgm:pt>
    <dgm:pt modelId="{96EEAA94-5335-4699-8AA3-DBC856DC2CFA}" type="pres">
      <dgm:prSet presAssocID="{1ED4010A-BE32-4362-B5CC-175F7BA177B6}" presName="rootComposite" presStyleCnt="0"/>
      <dgm:spPr/>
    </dgm:pt>
    <dgm:pt modelId="{AED5CADD-3953-4813-917B-E6CFB2364522}" type="pres">
      <dgm:prSet presAssocID="{1ED4010A-BE32-4362-B5CC-175F7BA177B6}" presName="rootText" presStyleLbl="node4" presStyleIdx="10" presStyleCnt="22" custScaleX="115493" custLinFactNeighborX="8680" custLinFactNeighborY="71844">
        <dgm:presLayoutVars>
          <dgm:chPref val="3"/>
        </dgm:presLayoutVars>
      </dgm:prSet>
      <dgm:spPr/>
      <dgm:t>
        <a:bodyPr/>
        <a:lstStyle/>
        <a:p>
          <a:endParaRPr lang="en-US"/>
        </a:p>
      </dgm:t>
    </dgm:pt>
    <dgm:pt modelId="{31FAD5AB-94F2-475F-98B5-F3CC72E2C40F}" type="pres">
      <dgm:prSet presAssocID="{1ED4010A-BE32-4362-B5CC-175F7BA177B6}" presName="rootConnector" presStyleLbl="node4" presStyleIdx="10" presStyleCnt="22"/>
      <dgm:spPr/>
      <dgm:t>
        <a:bodyPr/>
        <a:lstStyle/>
        <a:p>
          <a:endParaRPr lang="en-US"/>
        </a:p>
      </dgm:t>
    </dgm:pt>
    <dgm:pt modelId="{24951D14-3AC9-4C82-8E39-00593F385F65}" type="pres">
      <dgm:prSet presAssocID="{1ED4010A-BE32-4362-B5CC-175F7BA177B6}" presName="hierChild4" presStyleCnt="0"/>
      <dgm:spPr/>
    </dgm:pt>
    <dgm:pt modelId="{F9051D18-6CC4-45FD-AAEC-DA7DE2C62E24}" type="pres">
      <dgm:prSet presAssocID="{1ED4010A-BE32-4362-B5CC-175F7BA177B6}" presName="hierChild5" presStyleCnt="0"/>
      <dgm:spPr/>
    </dgm:pt>
    <dgm:pt modelId="{EEE4A076-EF44-4824-986D-22719BDA19AE}" type="pres">
      <dgm:prSet presAssocID="{8A6A5C62-9529-46C4-93C7-1FE6FEA04E7E}" presName="hierChild5" presStyleCnt="0"/>
      <dgm:spPr/>
    </dgm:pt>
    <dgm:pt modelId="{AF1D5AF9-C8C1-4ED1-8DFF-48582A6AD567}" type="pres">
      <dgm:prSet presAssocID="{512D7FE5-5F3B-4C09-ACBF-760DD934F71A}" presName="Name37" presStyleLbl="parChTrans1D4" presStyleIdx="11" presStyleCnt="22"/>
      <dgm:spPr/>
      <dgm:t>
        <a:bodyPr/>
        <a:lstStyle/>
        <a:p>
          <a:endParaRPr lang="en-US"/>
        </a:p>
      </dgm:t>
    </dgm:pt>
    <dgm:pt modelId="{1620F1E1-22EE-4631-8F77-B58E935A8C7D}" type="pres">
      <dgm:prSet presAssocID="{E6C6499C-96D9-4246-ABFF-21E3DCFBA4ED}" presName="hierRoot2" presStyleCnt="0">
        <dgm:presLayoutVars>
          <dgm:hierBranch val="l"/>
        </dgm:presLayoutVars>
      </dgm:prSet>
      <dgm:spPr/>
    </dgm:pt>
    <dgm:pt modelId="{DD587C05-5336-4BDC-A540-3B3FFBE107DC}" type="pres">
      <dgm:prSet presAssocID="{E6C6499C-96D9-4246-ABFF-21E3DCFBA4ED}" presName="rootComposite" presStyleCnt="0"/>
      <dgm:spPr/>
    </dgm:pt>
    <dgm:pt modelId="{5E005EE1-DE37-4C4D-9647-EC9C5C4F8F7D}" type="pres">
      <dgm:prSet presAssocID="{E6C6499C-96D9-4246-ABFF-21E3DCFBA4ED}" presName="rootText" presStyleLbl="node4" presStyleIdx="11" presStyleCnt="22" custLinFactNeighborX="-34466" custLinFactNeighborY="27159">
        <dgm:presLayoutVars>
          <dgm:chPref val="3"/>
        </dgm:presLayoutVars>
      </dgm:prSet>
      <dgm:spPr/>
      <dgm:t>
        <a:bodyPr/>
        <a:lstStyle/>
        <a:p>
          <a:endParaRPr lang="en-US"/>
        </a:p>
      </dgm:t>
    </dgm:pt>
    <dgm:pt modelId="{903F1BCD-A1BA-4A54-8A03-54E6A213E91B}" type="pres">
      <dgm:prSet presAssocID="{E6C6499C-96D9-4246-ABFF-21E3DCFBA4ED}" presName="rootConnector" presStyleLbl="node4" presStyleIdx="11" presStyleCnt="22"/>
      <dgm:spPr/>
      <dgm:t>
        <a:bodyPr/>
        <a:lstStyle/>
        <a:p>
          <a:endParaRPr lang="en-US"/>
        </a:p>
      </dgm:t>
    </dgm:pt>
    <dgm:pt modelId="{E3A63113-F3F4-4708-B7F8-D44A9351FBF1}" type="pres">
      <dgm:prSet presAssocID="{E6C6499C-96D9-4246-ABFF-21E3DCFBA4ED}" presName="hierChild4" presStyleCnt="0"/>
      <dgm:spPr/>
    </dgm:pt>
    <dgm:pt modelId="{496B3892-9C55-4042-B613-7E7022426D25}" type="pres">
      <dgm:prSet presAssocID="{CAC27D86-EB6F-4D94-8656-3AFF43886A0C}" presName="Name50" presStyleLbl="parChTrans1D4" presStyleIdx="12" presStyleCnt="22"/>
      <dgm:spPr/>
      <dgm:t>
        <a:bodyPr/>
        <a:lstStyle/>
        <a:p>
          <a:endParaRPr lang="en-US"/>
        </a:p>
      </dgm:t>
    </dgm:pt>
    <dgm:pt modelId="{745EFA83-16C9-4873-B3A8-85AA2167B52F}" type="pres">
      <dgm:prSet presAssocID="{16D202A1-FBD4-4EF2-BD4F-D51A14C385E0}" presName="hierRoot2" presStyleCnt="0">
        <dgm:presLayoutVars>
          <dgm:hierBranch val="init"/>
        </dgm:presLayoutVars>
      </dgm:prSet>
      <dgm:spPr/>
    </dgm:pt>
    <dgm:pt modelId="{9F299ED4-C54A-4E2D-BDE8-B4AD55EF52FB}" type="pres">
      <dgm:prSet presAssocID="{16D202A1-FBD4-4EF2-BD4F-D51A14C385E0}" presName="rootComposite" presStyleCnt="0"/>
      <dgm:spPr/>
    </dgm:pt>
    <dgm:pt modelId="{416707BD-0E89-4C72-A268-89D97895A306}" type="pres">
      <dgm:prSet presAssocID="{16D202A1-FBD4-4EF2-BD4F-D51A14C385E0}" presName="rootText" presStyleLbl="node4" presStyleIdx="12" presStyleCnt="22" custLinFactNeighborX="-33105" custLinFactNeighborY="71844">
        <dgm:presLayoutVars>
          <dgm:chPref val="3"/>
        </dgm:presLayoutVars>
      </dgm:prSet>
      <dgm:spPr/>
      <dgm:t>
        <a:bodyPr/>
        <a:lstStyle/>
        <a:p>
          <a:endParaRPr lang="en-US"/>
        </a:p>
      </dgm:t>
    </dgm:pt>
    <dgm:pt modelId="{291958A9-9F93-43EE-9281-89FB1656F61B}" type="pres">
      <dgm:prSet presAssocID="{16D202A1-FBD4-4EF2-BD4F-D51A14C385E0}" presName="rootConnector" presStyleLbl="node4" presStyleIdx="12" presStyleCnt="22"/>
      <dgm:spPr/>
      <dgm:t>
        <a:bodyPr/>
        <a:lstStyle/>
        <a:p>
          <a:endParaRPr lang="en-US"/>
        </a:p>
      </dgm:t>
    </dgm:pt>
    <dgm:pt modelId="{D7562BCF-FE40-4E59-94FA-75C6C4749611}" type="pres">
      <dgm:prSet presAssocID="{16D202A1-FBD4-4EF2-BD4F-D51A14C385E0}" presName="hierChild4" presStyleCnt="0"/>
      <dgm:spPr/>
    </dgm:pt>
    <dgm:pt modelId="{5707A54F-41C4-41A3-AB3D-6452AE085B4C}" type="pres">
      <dgm:prSet presAssocID="{16D202A1-FBD4-4EF2-BD4F-D51A14C385E0}" presName="hierChild5" presStyleCnt="0"/>
      <dgm:spPr/>
    </dgm:pt>
    <dgm:pt modelId="{C892B497-1237-46E5-9651-890F7F37C3A2}" type="pres">
      <dgm:prSet presAssocID="{448E77A9-D2E3-40A1-96E9-AB0453299167}" presName="Name50" presStyleLbl="parChTrans1D4" presStyleIdx="13" presStyleCnt="22"/>
      <dgm:spPr/>
      <dgm:t>
        <a:bodyPr/>
        <a:lstStyle/>
        <a:p>
          <a:endParaRPr lang="en-US"/>
        </a:p>
      </dgm:t>
    </dgm:pt>
    <dgm:pt modelId="{7359C943-035F-44C2-8564-A44C0F6C2397}" type="pres">
      <dgm:prSet presAssocID="{6F60EB80-3C94-435A-87F7-8910F39A784A}" presName="hierRoot2" presStyleCnt="0">
        <dgm:presLayoutVars>
          <dgm:hierBranch val="init"/>
        </dgm:presLayoutVars>
      </dgm:prSet>
      <dgm:spPr/>
    </dgm:pt>
    <dgm:pt modelId="{E168A5E9-2CCB-4A8E-B5C1-D06336E80CF5}" type="pres">
      <dgm:prSet presAssocID="{6F60EB80-3C94-435A-87F7-8910F39A784A}" presName="rootComposite" presStyleCnt="0"/>
      <dgm:spPr/>
    </dgm:pt>
    <dgm:pt modelId="{9C6F55AC-44B5-4579-BE39-CEB21DEA3165}" type="pres">
      <dgm:prSet presAssocID="{6F60EB80-3C94-435A-87F7-8910F39A784A}" presName="rootText" presStyleLbl="node4" presStyleIdx="13" presStyleCnt="22" custLinFactNeighborX="-33105" custLinFactNeighborY="71844">
        <dgm:presLayoutVars>
          <dgm:chPref val="3"/>
        </dgm:presLayoutVars>
      </dgm:prSet>
      <dgm:spPr/>
      <dgm:t>
        <a:bodyPr/>
        <a:lstStyle/>
        <a:p>
          <a:endParaRPr lang="en-US"/>
        </a:p>
      </dgm:t>
    </dgm:pt>
    <dgm:pt modelId="{874ED76E-06CA-4DFB-8A48-5B91099DA030}" type="pres">
      <dgm:prSet presAssocID="{6F60EB80-3C94-435A-87F7-8910F39A784A}" presName="rootConnector" presStyleLbl="node4" presStyleIdx="13" presStyleCnt="22"/>
      <dgm:spPr/>
      <dgm:t>
        <a:bodyPr/>
        <a:lstStyle/>
        <a:p>
          <a:endParaRPr lang="en-US"/>
        </a:p>
      </dgm:t>
    </dgm:pt>
    <dgm:pt modelId="{214188EA-D944-4304-B18F-C4F2771CE69A}" type="pres">
      <dgm:prSet presAssocID="{6F60EB80-3C94-435A-87F7-8910F39A784A}" presName="hierChild4" presStyleCnt="0"/>
      <dgm:spPr/>
    </dgm:pt>
    <dgm:pt modelId="{4D201ED5-9D05-4FD3-B30B-C87472E1AF0A}" type="pres">
      <dgm:prSet presAssocID="{6F60EB80-3C94-435A-87F7-8910F39A784A}" presName="hierChild5" presStyleCnt="0"/>
      <dgm:spPr/>
    </dgm:pt>
    <dgm:pt modelId="{2AFADEF7-BD7F-4B41-B845-82BE9EF9E42A}" type="pres">
      <dgm:prSet presAssocID="{B55A67EC-47C1-47D6-805A-1B9D32728FAC}" presName="Name50" presStyleLbl="parChTrans1D4" presStyleIdx="14" presStyleCnt="22"/>
      <dgm:spPr/>
      <dgm:t>
        <a:bodyPr/>
        <a:lstStyle/>
        <a:p>
          <a:endParaRPr lang="en-US"/>
        </a:p>
      </dgm:t>
    </dgm:pt>
    <dgm:pt modelId="{8E72F941-1D6B-41CF-BAC9-82B4D64F6512}" type="pres">
      <dgm:prSet presAssocID="{E6C84CFB-3DE7-44B0-83EB-B6B3C809F1E6}" presName="hierRoot2" presStyleCnt="0">
        <dgm:presLayoutVars>
          <dgm:hierBranch/>
        </dgm:presLayoutVars>
      </dgm:prSet>
      <dgm:spPr/>
    </dgm:pt>
    <dgm:pt modelId="{DF426F22-DD2A-4DAB-8858-019385FB1D74}" type="pres">
      <dgm:prSet presAssocID="{E6C84CFB-3DE7-44B0-83EB-B6B3C809F1E6}" presName="rootComposite" presStyleCnt="0"/>
      <dgm:spPr/>
    </dgm:pt>
    <dgm:pt modelId="{F54C74F0-4BAA-421F-A2CA-D768D70B4A3B}" type="pres">
      <dgm:prSet presAssocID="{E6C84CFB-3DE7-44B0-83EB-B6B3C809F1E6}" presName="rootText" presStyleLbl="node4" presStyleIdx="14" presStyleCnt="22" custScaleY="130980" custLinFactNeighborX="26412" custLinFactNeighborY="71844">
        <dgm:presLayoutVars>
          <dgm:chPref val="3"/>
        </dgm:presLayoutVars>
      </dgm:prSet>
      <dgm:spPr/>
      <dgm:t>
        <a:bodyPr/>
        <a:lstStyle/>
        <a:p>
          <a:endParaRPr lang="en-US"/>
        </a:p>
      </dgm:t>
    </dgm:pt>
    <dgm:pt modelId="{327B843B-E66D-4C4A-93F4-CA0FA7A91E0D}" type="pres">
      <dgm:prSet presAssocID="{E6C84CFB-3DE7-44B0-83EB-B6B3C809F1E6}" presName="rootConnector" presStyleLbl="node4" presStyleIdx="14" presStyleCnt="22"/>
      <dgm:spPr/>
      <dgm:t>
        <a:bodyPr/>
        <a:lstStyle/>
        <a:p>
          <a:endParaRPr lang="en-US"/>
        </a:p>
      </dgm:t>
    </dgm:pt>
    <dgm:pt modelId="{53E0A96C-C2F0-4114-9608-03DB7D945092}" type="pres">
      <dgm:prSet presAssocID="{E6C84CFB-3DE7-44B0-83EB-B6B3C809F1E6}" presName="hierChild4" presStyleCnt="0"/>
      <dgm:spPr/>
    </dgm:pt>
    <dgm:pt modelId="{0A0B6087-8192-4FE4-879E-F9106E7A588C}" type="pres">
      <dgm:prSet presAssocID="{4684F95C-5380-42B9-8201-F1DFCDDB1655}" presName="Name35" presStyleLbl="parChTrans1D4" presStyleIdx="15" presStyleCnt="22"/>
      <dgm:spPr/>
      <dgm:t>
        <a:bodyPr/>
        <a:lstStyle/>
        <a:p>
          <a:endParaRPr lang="en-US"/>
        </a:p>
      </dgm:t>
    </dgm:pt>
    <dgm:pt modelId="{A12341AC-8805-4CDC-BBEC-4396CD10551A}" type="pres">
      <dgm:prSet presAssocID="{AD6494F5-25C1-44C8-BC09-2248CC78AB41}" presName="hierRoot2" presStyleCnt="0">
        <dgm:presLayoutVars>
          <dgm:hierBranch val="init"/>
        </dgm:presLayoutVars>
      </dgm:prSet>
      <dgm:spPr/>
    </dgm:pt>
    <dgm:pt modelId="{28249D09-818E-4A81-8226-10EDCC619F44}" type="pres">
      <dgm:prSet presAssocID="{AD6494F5-25C1-44C8-BC09-2248CC78AB41}" presName="rootComposite" presStyleCnt="0"/>
      <dgm:spPr/>
    </dgm:pt>
    <dgm:pt modelId="{D3EDA96D-6E7F-479F-9861-E583F20C0E1C}" type="pres">
      <dgm:prSet presAssocID="{AD6494F5-25C1-44C8-BC09-2248CC78AB41}" presName="rootText" presStyleLbl="node4" presStyleIdx="15" presStyleCnt="22" custLinFactNeighborX="24940" custLinFactNeighborY="71844">
        <dgm:presLayoutVars>
          <dgm:chPref val="3"/>
        </dgm:presLayoutVars>
      </dgm:prSet>
      <dgm:spPr/>
      <dgm:t>
        <a:bodyPr/>
        <a:lstStyle/>
        <a:p>
          <a:endParaRPr lang="en-US"/>
        </a:p>
      </dgm:t>
    </dgm:pt>
    <dgm:pt modelId="{8CFFBA38-85D5-466F-84CC-A1BF5B08B7E1}" type="pres">
      <dgm:prSet presAssocID="{AD6494F5-25C1-44C8-BC09-2248CC78AB41}" presName="rootConnector" presStyleLbl="node4" presStyleIdx="15" presStyleCnt="22"/>
      <dgm:spPr/>
      <dgm:t>
        <a:bodyPr/>
        <a:lstStyle/>
        <a:p>
          <a:endParaRPr lang="en-US"/>
        </a:p>
      </dgm:t>
    </dgm:pt>
    <dgm:pt modelId="{260B03F2-0932-4D34-86BE-77E540D49D61}" type="pres">
      <dgm:prSet presAssocID="{AD6494F5-25C1-44C8-BC09-2248CC78AB41}" presName="hierChild4" presStyleCnt="0"/>
      <dgm:spPr/>
    </dgm:pt>
    <dgm:pt modelId="{F387739B-A3B2-4060-8C1E-3ABB901262A6}" type="pres">
      <dgm:prSet presAssocID="{AD6494F5-25C1-44C8-BC09-2248CC78AB41}" presName="hierChild5" presStyleCnt="0"/>
      <dgm:spPr/>
    </dgm:pt>
    <dgm:pt modelId="{3F6BAB93-ADBE-4E77-8815-D4158FAA3F0C}" type="pres">
      <dgm:prSet presAssocID="{F1D5D567-F65E-43FC-9460-E702E67E5AC7}" presName="Name35" presStyleLbl="parChTrans1D4" presStyleIdx="16" presStyleCnt="22"/>
      <dgm:spPr/>
      <dgm:t>
        <a:bodyPr/>
        <a:lstStyle/>
        <a:p>
          <a:endParaRPr lang="en-US"/>
        </a:p>
      </dgm:t>
    </dgm:pt>
    <dgm:pt modelId="{11227200-AED7-447D-B9B8-AF7E2D4FBC78}" type="pres">
      <dgm:prSet presAssocID="{493C0382-98BB-47ED-A709-BAACC9C7ABEC}" presName="hierRoot2" presStyleCnt="0">
        <dgm:presLayoutVars>
          <dgm:hierBranch val="init"/>
        </dgm:presLayoutVars>
      </dgm:prSet>
      <dgm:spPr/>
    </dgm:pt>
    <dgm:pt modelId="{649DF3DE-F8CA-4D46-B4A1-97CC24BB3B46}" type="pres">
      <dgm:prSet presAssocID="{493C0382-98BB-47ED-A709-BAACC9C7ABEC}" presName="rootComposite" presStyleCnt="0"/>
      <dgm:spPr/>
    </dgm:pt>
    <dgm:pt modelId="{540D588C-7FBE-4135-8EA9-16F5AAEE2618}" type="pres">
      <dgm:prSet presAssocID="{493C0382-98BB-47ED-A709-BAACC9C7ABEC}" presName="rootText" presStyleLbl="node4" presStyleIdx="16" presStyleCnt="22" custLinFactNeighborX="24940" custLinFactNeighborY="71844">
        <dgm:presLayoutVars>
          <dgm:chPref val="3"/>
        </dgm:presLayoutVars>
      </dgm:prSet>
      <dgm:spPr/>
      <dgm:t>
        <a:bodyPr/>
        <a:lstStyle/>
        <a:p>
          <a:endParaRPr lang="en-US"/>
        </a:p>
      </dgm:t>
    </dgm:pt>
    <dgm:pt modelId="{AC86B8E6-2BB7-4D2F-A848-1F765F2E27D6}" type="pres">
      <dgm:prSet presAssocID="{493C0382-98BB-47ED-A709-BAACC9C7ABEC}" presName="rootConnector" presStyleLbl="node4" presStyleIdx="16" presStyleCnt="22"/>
      <dgm:spPr/>
      <dgm:t>
        <a:bodyPr/>
        <a:lstStyle/>
        <a:p>
          <a:endParaRPr lang="en-US"/>
        </a:p>
      </dgm:t>
    </dgm:pt>
    <dgm:pt modelId="{057E9F16-873F-4A06-B48C-05DC4D44C657}" type="pres">
      <dgm:prSet presAssocID="{493C0382-98BB-47ED-A709-BAACC9C7ABEC}" presName="hierChild4" presStyleCnt="0"/>
      <dgm:spPr/>
    </dgm:pt>
    <dgm:pt modelId="{4BF660DD-83D4-4E97-BB5D-0AEC211E956E}" type="pres">
      <dgm:prSet presAssocID="{493C0382-98BB-47ED-A709-BAACC9C7ABEC}" presName="hierChild5" presStyleCnt="0"/>
      <dgm:spPr/>
    </dgm:pt>
    <dgm:pt modelId="{A718E4F0-4856-40DB-A8B9-2489238BD5CF}" type="pres">
      <dgm:prSet presAssocID="{E6C84CFB-3DE7-44B0-83EB-B6B3C809F1E6}" presName="hierChild5" presStyleCnt="0"/>
      <dgm:spPr/>
    </dgm:pt>
    <dgm:pt modelId="{9A2EF5B9-F208-42EB-A1B7-02B41DFC8C52}" type="pres">
      <dgm:prSet presAssocID="{E6C6499C-96D9-4246-ABFF-21E3DCFBA4ED}" presName="hierChild5" presStyleCnt="0"/>
      <dgm:spPr/>
    </dgm:pt>
    <dgm:pt modelId="{2BC57636-1ADB-4CE0-89F0-73CEA666650E}" type="pres">
      <dgm:prSet presAssocID="{F40C2076-5A67-4578-A90F-441AE1547BFB}" presName="hierChild5" presStyleCnt="0"/>
      <dgm:spPr/>
    </dgm:pt>
    <dgm:pt modelId="{2AD6910C-E2FC-4304-BC3B-BB11887500AA}" type="pres">
      <dgm:prSet presAssocID="{019534C9-CFFC-4775-BF55-60FB4C6A4A90}" presName="hierChild5" presStyleCnt="0"/>
      <dgm:spPr/>
    </dgm:pt>
    <dgm:pt modelId="{C231E686-30B6-4FBB-B383-13DC2372CF18}" type="pres">
      <dgm:prSet presAssocID="{987034BA-0C4A-404C-AAF5-6A078E841F94}" presName="Name37" presStyleLbl="parChTrans1D2" presStyleIdx="1" presStyleCnt="2"/>
      <dgm:spPr/>
      <dgm:t>
        <a:bodyPr/>
        <a:lstStyle/>
        <a:p>
          <a:endParaRPr lang="en-US"/>
        </a:p>
      </dgm:t>
    </dgm:pt>
    <dgm:pt modelId="{5098CB99-7395-491B-BF1D-4D8603C62D3F}" type="pres">
      <dgm:prSet presAssocID="{07658403-3D6A-4462-B0DE-CD405CB9CA94}" presName="hierRoot2" presStyleCnt="0">
        <dgm:presLayoutVars>
          <dgm:hierBranch val="init"/>
        </dgm:presLayoutVars>
      </dgm:prSet>
      <dgm:spPr/>
    </dgm:pt>
    <dgm:pt modelId="{31F9FEAD-3D56-4FB0-97D6-A9D38994507A}" type="pres">
      <dgm:prSet presAssocID="{07658403-3D6A-4462-B0DE-CD405CB9CA94}" presName="rootComposite" presStyleCnt="0"/>
      <dgm:spPr/>
    </dgm:pt>
    <dgm:pt modelId="{2B0C7EB2-4662-426C-BDC2-DC3A3D05F12E}" type="pres">
      <dgm:prSet presAssocID="{07658403-3D6A-4462-B0DE-CD405CB9CA94}" presName="rootText" presStyleLbl="node2" presStyleIdx="1" presStyleCnt="2" custScaleX="138504" custLinFactY="-9783" custLinFactNeighborY="-100000">
        <dgm:presLayoutVars>
          <dgm:chPref val="3"/>
        </dgm:presLayoutVars>
      </dgm:prSet>
      <dgm:spPr/>
      <dgm:t>
        <a:bodyPr/>
        <a:lstStyle/>
        <a:p>
          <a:endParaRPr lang="en-US"/>
        </a:p>
      </dgm:t>
    </dgm:pt>
    <dgm:pt modelId="{A563B36D-5554-4877-8A6E-FB9E76C93580}" type="pres">
      <dgm:prSet presAssocID="{07658403-3D6A-4462-B0DE-CD405CB9CA94}" presName="rootConnector" presStyleLbl="node2" presStyleIdx="1" presStyleCnt="2"/>
      <dgm:spPr/>
      <dgm:t>
        <a:bodyPr/>
        <a:lstStyle/>
        <a:p>
          <a:endParaRPr lang="en-US"/>
        </a:p>
      </dgm:t>
    </dgm:pt>
    <dgm:pt modelId="{2A4317C6-EF18-4D72-BDD2-D0B944FD4D25}" type="pres">
      <dgm:prSet presAssocID="{07658403-3D6A-4462-B0DE-CD405CB9CA94}" presName="hierChild4" presStyleCnt="0"/>
      <dgm:spPr/>
    </dgm:pt>
    <dgm:pt modelId="{3711313A-E67F-4A47-A966-5E44C074468E}" type="pres">
      <dgm:prSet presAssocID="{74F504C7-A6EE-4618-B1C8-D924F096345D}" presName="Name37" presStyleLbl="parChTrans1D3" presStyleIdx="2" presStyleCnt="4"/>
      <dgm:spPr/>
      <dgm:t>
        <a:bodyPr/>
        <a:lstStyle/>
        <a:p>
          <a:endParaRPr lang="en-US"/>
        </a:p>
      </dgm:t>
    </dgm:pt>
    <dgm:pt modelId="{60B99925-9589-421C-AFCD-683E8B8D9AE4}" type="pres">
      <dgm:prSet presAssocID="{BEE875CB-DE5E-4D8F-BB36-30DB8CFA2D3E}" presName="hierRoot2" presStyleCnt="0">
        <dgm:presLayoutVars>
          <dgm:hierBranch val="init"/>
        </dgm:presLayoutVars>
      </dgm:prSet>
      <dgm:spPr/>
    </dgm:pt>
    <dgm:pt modelId="{47B0C552-63BF-4809-8A0A-2E3D158AA3F9}" type="pres">
      <dgm:prSet presAssocID="{BEE875CB-DE5E-4D8F-BB36-30DB8CFA2D3E}" presName="rootComposite" presStyleCnt="0"/>
      <dgm:spPr/>
    </dgm:pt>
    <dgm:pt modelId="{FF7A2906-A5A4-47DC-BED7-776F565540B4}" type="pres">
      <dgm:prSet presAssocID="{BEE875CB-DE5E-4D8F-BB36-30DB8CFA2D3E}" presName="rootText" presStyleLbl="node3" presStyleIdx="2" presStyleCnt="4" custScaleX="150001" custLinFactNeighborY="-47448">
        <dgm:presLayoutVars>
          <dgm:chPref val="3"/>
        </dgm:presLayoutVars>
      </dgm:prSet>
      <dgm:spPr/>
      <dgm:t>
        <a:bodyPr/>
        <a:lstStyle/>
        <a:p>
          <a:endParaRPr lang="en-US"/>
        </a:p>
      </dgm:t>
    </dgm:pt>
    <dgm:pt modelId="{C574D3B6-8EF9-4519-82A0-F2E2EDB39759}" type="pres">
      <dgm:prSet presAssocID="{BEE875CB-DE5E-4D8F-BB36-30DB8CFA2D3E}" presName="rootConnector" presStyleLbl="node3" presStyleIdx="2" presStyleCnt="4"/>
      <dgm:spPr/>
      <dgm:t>
        <a:bodyPr/>
        <a:lstStyle/>
        <a:p>
          <a:endParaRPr lang="en-US"/>
        </a:p>
      </dgm:t>
    </dgm:pt>
    <dgm:pt modelId="{24CDE112-B089-4DD4-A5A1-A160BBBC9011}" type="pres">
      <dgm:prSet presAssocID="{BEE875CB-DE5E-4D8F-BB36-30DB8CFA2D3E}" presName="hierChild4" presStyleCnt="0"/>
      <dgm:spPr/>
    </dgm:pt>
    <dgm:pt modelId="{9C9B85F0-2677-4E77-9E4E-77EFE4FC7FFB}" type="pres">
      <dgm:prSet presAssocID="{9DDAA00F-A4A4-4020-AD6F-87A137A54E49}" presName="Name37" presStyleLbl="parChTrans1D4" presStyleIdx="17" presStyleCnt="22"/>
      <dgm:spPr/>
      <dgm:t>
        <a:bodyPr/>
        <a:lstStyle/>
        <a:p>
          <a:endParaRPr lang="en-US"/>
        </a:p>
      </dgm:t>
    </dgm:pt>
    <dgm:pt modelId="{793FA435-C32B-4DE2-AE9A-309AC3FEC4F9}" type="pres">
      <dgm:prSet presAssocID="{BC38CF70-5F91-49D8-9635-446717FBA675}" presName="hierRoot2" presStyleCnt="0">
        <dgm:presLayoutVars>
          <dgm:hierBranch val="init"/>
        </dgm:presLayoutVars>
      </dgm:prSet>
      <dgm:spPr/>
    </dgm:pt>
    <dgm:pt modelId="{BA5EE4CE-12C2-4F44-8603-E1CFF75AC238}" type="pres">
      <dgm:prSet presAssocID="{BC38CF70-5F91-49D8-9635-446717FBA675}" presName="rootComposite" presStyleCnt="0"/>
      <dgm:spPr/>
    </dgm:pt>
    <dgm:pt modelId="{F4385C81-842B-4B51-BF10-AF3B3BDBED83}" type="pres">
      <dgm:prSet presAssocID="{BC38CF70-5F91-49D8-9635-446717FBA675}" presName="rootText" presStyleLbl="node4" presStyleIdx="17" presStyleCnt="22" custLinFactNeighborY="71844">
        <dgm:presLayoutVars>
          <dgm:chPref val="3"/>
        </dgm:presLayoutVars>
      </dgm:prSet>
      <dgm:spPr/>
      <dgm:t>
        <a:bodyPr/>
        <a:lstStyle/>
        <a:p>
          <a:endParaRPr lang="en-US"/>
        </a:p>
      </dgm:t>
    </dgm:pt>
    <dgm:pt modelId="{1C66B5AC-5FDA-4E45-8C7E-0997FF43F6CB}" type="pres">
      <dgm:prSet presAssocID="{BC38CF70-5F91-49D8-9635-446717FBA675}" presName="rootConnector" presStyleLbl="node4" presStyleIdx="17" presStyleCnt="22"/>
      <dgm:spPr/>
      <dgm:t>
        <a:bodyPr/>
        <a:lstStyle/>
        <a:p>
          <a:endParaRPr lang="en-US"/>
        </a:p>
      </dgm:t>
    </dgm:pt>
    <dgm:pt modelId="{580B756E-CBBB-47C8-B1CD-8B1D314A896F}" type="pres">
      <dgm:prSet presAssocID="{BC38CF70-5F91-49D8-9635-446717FBA675}" presName="hierChild4" presStyleCnt="0"/>
      <dgm:spPr/>
    </dgm:pt>
    <dgm:pt modelId="{9008396E-1AA8-4ABE-853C-61CD2E6149F1}" type="pres">
      <dgm:prSet presAssocID="{BC38CF70-5F91-49D8-9635-446717FBA675}" presName="hierChild5" presStyleCnt="0"/>
      <dgm:spPr/>
    </dgm:pt>
    <dgm:pt modelId="{0F34D188-9C08-4771-8C88-E835F661593D}" type="pres">
      <dgm:prSet presAssocID="{D71F4BA4-42ED-4926-9890-016A3918D935}" presName="Name37" presStyleLbl="parChTrans1D4" presStyleIdx="18" presStyleCnt="22"/>
      <dgm:spPr/>
      <dgm:t>
        <a:bodyPr/>
        <a:lstStyle/>
        <a:p>
          <a:endParaRPr lang="en-US"/>
        </a:p>
      </dgm:t>
    </dgm:pt>
    <dgm:pt modelId="{69597273-6DD5-4B44-8033-EE6833EE2D30}" type="pres">
      <dgm:prSet presAssocID="{F1747545-9893-48D8-A814-403D36E227FF}" presName="hierRoot2" presStyleCnt="0">
        <dgm:presLayoutVars>
          <dgm:hierBranch val="init"/>
        </dgm:presLayoutVars>
      </dgm:prSet>
      <dgm:spPr/>
    </dgm:pt>
    <dgm:pt modelId="{5FBAB0C3-2911-4B3C-802D-C5EE40271A36}" type="pres">
      <dgm:prSet presAssocID="{F1747545-9893-48D8-A814-403D36E227FF}" presName="rootComposite" presStyleCnt="0"/>
      <dgm:spPr/>
    </dgm:pt>
    <dgm:pt modelId="{F886F3B5-D86A-4F9B-A781-CCB718BC443D}" type="pres">
      <dgm:prSet presAssocID="{F1747545-9893-48D8-A814-403D36E227FF}" presName="rootText" presStyleLbl="node4" presStyleIdx="18" presStyleCnt="22" custLinFactNeighborY="71844">
        <dgm:presLayoutVars>
          <dgm:chPref val="3"/>
        </dgm:presLayoutVars>
      </dgm:prSet>
      <dgm:spPr/>
      <dgm:t>
        <a:bodyPr/>
        <a:lstStyle/>
        <a:p>
          <a:endParaRPr lang="en-US"/>
        </a:p>
      </dgm:t>
    </dgm:pt>
    <dgm:pt modelId="{6ADE501F-FEED-44EC-9A67-282EF4644FD1}" type="pres">
      <dgm:prSet presAssocID="{F1747545-9893-48D8-A814-403D36E227FF}" presName="rootConnector" presStyleLbl="node4" presStyleIdx="18" presStyleCnt="22"/>
      <dgm:spPr/>
      <dgm:t>
        <a:bodyPr/>
        <a:lstStyle/>
        <a:p>
          <a:endParaRPr lang="en-US"/>
        </a:p>
      </dgm:t>
    </dgm:pt>
    <dgm:pt modelId="{86785636-0928-459B-AA7F-2F289940CB75}" type="pres">
      <dgm:prSet presAssocID="{F1747545-9893-48D8-A814-403D36E227FF}" presName="hierChild4" presStyleCnt="0"/>
      <dgm:spPr/>
    </dgm:pt>
    <dgm:pt modelId="{C9A65098-5C39-4CEF-AD34-6C8BAE153C05}" type="pres">
      <dgm:prSet presAssocID="{F1747545-9893-48D8-A814-403D36E227FF}" presName="hierChild5" presStyleCnt="0"/>
      <dgm:spPr/>
    </dgm:pt>
    <dgm:pt modelId="{167EF126-2E4C-48D1-A0E3-5E50EAD21D72}" type="pres">
      <dgm:prSet presAssocID="{46343CFF-A021-4E33-8817-0BF307858EFD}" presName="Name37" presStyleLbl="parChTrans1D4" presStyleIdx="19" presStyleCnt="22"/>
      <dgm:spPr/>
      <dgm:t>
        <a:bodyPr/>
        <a:lstStyle/>
        <a:p>
          <a:endParaRPr lang="en-US"/>
        </a:p>
      </dgm:t>
    </dgm:pt>
    <dgm:pt modelId="{C9713818-899A-43AA-983B-3A66BBAB55BF}" type="pres">
      <dgm:prSet presAssocID="{38B6F31C-44CE-4794-BDB0-63A95883721B}" presName="hierRoot2" presStyleCnt="0">
        <dgm:presLayoutVars>
          <dgm:hierBranch val="init"/>
        </dgm:presLayoutVars>
      </dgm:prSet>
      <dgm:spPr/>
    </dgm:pt>
    <dgm:pt modelId="{E89C1CE6-A335-44AD-AAB7-92C850E80657}" type="pres">
      <dgm:prSet presAssocID="{38B6F31C-44CE-4794-BDB0-63A95883721B}" presName="rootComposite" presStyleCnt="0"/>
      <dgm:spPr/>
    </dgm:pt>
    <dgm:pt modelId="{66545176-E198-498D-8276-61A991BFC249}" type="pres">
      <dgm:prSet presAssocID="{38B6F31C-44CE-4794-BDB0-63A95883721B}" presName="rootText" presStyleLbl="node4" presStyleIdx="19" presStyleCnt="22" custLinFactNeighborY="71844">
        <dgm:presLayoutVars>
          <dgm:chPref val="3"/>
        </dgm:presLayoutVars>
      </dgm:prSet>
      <dgm:spPr/>
      <dgm:t>
        <a:bodyPr/>
        <a:lstStyle/>
        <a:p>
          <a:endParaRPr lang="en-US"/>
        </a:p>
      </dgm:t>
    </dgm:pt>
    <dgm:pt modelId="{8E33669F-FEBD-4617-B734-CD22FA7443BA}" type="pres">
      <dgm:prSet presAssocID="{38B6F31C-44CE-4794-BDB0-63A95883721B}" presName="rootConnector" presStyleLbl="node4" presStyleIdx="19" presStyleCnt="22"/>
      <dgm:spPr/>
      <dgm:t>
        <a:bodyPr/>
        <a:lstStyle/>
        <a:p>
          <a:endParaRPr lang="en-US"/>
        </a:p>
      </dgm:t>
    </dgm:pt>
    <dgm:pt modelId="{774DD05A-4680-4781-BA90-7138F26892D3}" type="pres">
      <dgm:prSet presAssocID="{38B6F31C-44CE-4794-BDB0-63A95883721B}" presName="hierChild4" presStyleCnt="0"/>
      <dgm:spPr/>
    </dgm:pt>
    <dgm:pt modelId="{FFC242ED-C800-4BA5-9885-125E4E7AB039}" type="pres">
      <dgm:prSet presAssocID="{38B6F31C-44CE-4794-BDB0-63A95883721B}" presName="hierChild5" presStyleCnt="0"/>
      <dgm:spPr/>
    </dgm:pt>
    <dgm:pt modelId="{80F7E778-A6C8-4704-9953-3520A409820C}" type="pres">
      <dgm:prSet presAssocID="{BEE875CB-DE5E-4D8F-BB36-30DB8CFA2D3E}" presName="hierChild5" presStyleCnt="0"/>
      <dgm:spPr/>
    </dgm:pt>
    <dgm:pt modelId="{BA1A1D8D-9D32-4C85-AC54-C244D40A41BF}" type="pres">
      <dgm:prSet presAssocID="{535C9086-D660-4466-B984-8C8F5ADFFCE6}" presName="Name37" presStyleLbl="parChTrans1D3" presStyleIdx="3" presStyleCnt="4"/>
      <dgm:spPr/>
      <dgm:t>
        <a:bodyPr/>
        <a:lstStyle/>
        <a:p>
          <a:endParaRPr lang="en-US"/>
        </a:p>
      </dgm:t>
    </dgm:pt>
    <dgm:pt modelId="{4B97A1F6-CDDF-438C-8EE8-C42BC32D507C}" type="pres">
      <dgm:prSet presAssocID="{F4611725-EDCC-41DB-A72A-23CDB658D16B}" presName="hierRoot2" presStyleCnt="0">
        <dgm:presLayoutVars>
          <dgm:hierBranch val="l"/>
        </dgm:presLayoutVars>
      </dgm:prSet>
      <dgm:spPr/>
    </dgm:pt>
    <dgm:pt modelId="{1476E235-0161-4DFD-B2F6-30B33977798E}" type="pres">
      <dgm:prSet presAssocID="{F4611725-EDCC-41DB-A72A-23CDB658D16B}" presName="rootComposite" presStyleCnt="0"/>
      <dgm:spPr/>
    </dgm:pt>
    <dgm:pt modelId="{7DA4865C-2363-4C73-89D2-B94A04916F51}" type="pres">
      <dgm:prSet presAssocID="{F4611725-EDCC-41DB-A72A-23CDB658D16B}" presName="rootText" presStyleLbl="node3" presStyleIdx="3" presStyleCnt="4" custScaleX="150824" custLinFactNeighborY="-47448">
        <dgm:presLayoutVars>
          <dgm:chPref val="3"/>
        </dgm:presLayoutVars>
      </dgm:prSet>
      <dgm:spPr/>
      <dgm:t>
        <a:bodyPr/>
        <a:lstStyle/>
        <a:p>
          <a:endParaRPr lang="en-US"/>
        </a:p>
      </dgm:t>
    </dgm:pt>
    <dgm:pt modelId="{27A95A81-D905-462E-B76D-A1DA26827418}" type="pres">
      <dgm:prSet presAssocID="{F4611725-EDCC-41DB-A72A-23CDB658D16B}" presName="rootConnector" presStyleLbl="node3" presStyleIdx="3" presStyleCnt="4"/>
      <dgm:spPr/>
      <dgm:t>
        <a:bodyPr/>
        <a:lstStyle/>
        <a:p>
          <a:endParaRPr lang="en-US"/>
        </a:p>
      </dgm:t>
    </dgm:pt>
    <dgm:pt modelId="{67AA6AF7-CBDB-4BE6-AA5A-E4C62212F812}" type="pres">
      <dgm:prSet presAssocID="{F4611725-EDCC-41DB-A72A-23CDB658D16B}" presName="hierChild4" presStyleCnt="0"/>
      <dgm:spPr/>
    </dgm:pt>
    <dgm:pt modelId="{14BE560D-0BEA-4424-8086-F7CCC9B3B552}" type="pres">
      <dgm:prSet presAssocID="{732074DB-1E1C-49CA-A388-CAD46AA0F53A}" presName="Name50" presStyleLbl="parChTrans1D4" presStyleIdx="20" presStyleCnt="22"/>
      <dgm:spPr/>
      <dgm:t>
        <a:bodyPr/>
        <a:lstStyle/>
        <a:p>
          <a:endParaRPr lang="en-US"/>
        </a:p>
      </dgm:t>
    </dgm:pt>
    <dgm:pt modelId="{2D26FFC9-3585-4B43-81AA-E0E03FE092D6}" type="pres">
      <dgm:prSet presAssocID="{E3289972-93FE-4FD7-8523-9348ECE43EE3}" presName="hierRoot2" presStyleCnt="0">
        <dgm:presLayoutVars>
          <dgm:hierBranch val="init"/>
        </dgm:presLayoutVars>
      </dgm:prSet>
      <dgm:spPr/>
    </dgm:pt>
    <dgm:pt modelId="{1E0D6B8D-8328-4EB7-B090-579DA91CD6CE}" type="pres">
      <dgm:prSet presAssocID="{E3289972-93FE-4FD7-8523-9348ECE43EE3}" presName="rootComposite" presStyleCnt="0"/>
      <dgm:spPr/>
    </dgm:pt>
    <dgm:pt modelId="{A8FFEB88-16DD-4390-8947-B28DA774577B}" type="pres">
      <dgm:prSet presAssocID="{E3289972-93FE-4FD7-8523-9348ECE43EE3}" presName="rootText" presStyleLbl="node4" presStyleIdx="20" presStyleCnt="22" custScaleY="149602" custLinFactNeighborY="71844">
        <dgm:presLayoutVars>
          <dgm:chPref val="3"/>
        </dgm:presLayoutVars>
      </dgm:prSet>
      <dgm:spPr/>
      <dgm:t>
        <a:bodyPr/>
        <a:lstStyle/>
        <a:p>
          <a:endParaRPr lang="en-US"/>
        </a:p>
      </dgm:t>
    </dgm:pt>
    <dgm:pt modelId="{0EFC4717-2082-45C3-9A05-0C19591E08DA}" type="pres">
      <dgm:prSet presAssocID="{E3289972-93FE-4FD7-8523-9348ECE43EE3}" presName="rootConnector" presStyleLbl="node4" presStyleIdx="20" presStyleCnt="22"/>
      <dgm:spPr/>
      <dgm:t>
        <a:bodyPr/>
        <a:lstStyle/>
        <a:p>
          <a:endParaRPr lang="en-US"/>
        </a:p>
      </dgm:t>
    </dgm:pt>
    <dgm:pt modelId="{55C7EF8B-FC61-4B3E-96FE-193D7F9064A1}" type="pres">
      <dgm:prSet presAssocID="{E3289972-93FE-4FD7-8523-9348ECE43EE3}" presName="hierChild4" presStyleCnt="0"/>
      <dgm:spPr/>
    </dgm:pt>
    <dgm:pt modelId="{4E176B0F-89FF-43AF-B114-9B860646854C}" type="pres">
      <dgm:prSet presAssocID="{E3289972-93FE-4FD7-8523-9348ECE43EE3}" presName="hierChild5" presStyleCnt="0"/>
      <dgm:spPr/>
    </dgm:pt>
    <dgm:pt modelId="{A6BD3EC1-7635-4B30-A9AF-2FFFA79C58A0}" type="pres">
      <dgm:prSet presAssocID="{EA8E49F8-9A34-45A8-A145-B7C82FC5DF4A}" presName="Name50" presStyleLbl="parChTrans1D4" presStyleIdx="21" presStyleCnt="22"/>
      <dgm:spPr/>
      <dgm:t>
        <a:bodyPr/>
        <a:lstStyle/>
        <a:p>
          <a:endParaRPr lang="en-US"/>
        </a:p>
      </dgm:t>
    </dgm:pt>
    <dgm:pt modelId="{75DC6AAD-0637-4805-A832-E8D267244BD3}" type="pres">
      <dgm:prSet presAssocID="{D0775BD5-1A12-4439-991A-C0658C0011E3}" presName="hierRoot2" presStyleCnt="0">
        <dgm:presLayoutVars>
          <dgm:hierBranch val="init"/>
        </dgm:presLayoutVars>
      </dgm:prSet>
      <dgm:spPr/>
    </dgm:pt>
    <dgm:pt modelId="{6F369120-EB54-426C-9B64-549FE16D21C3}" type="pres">
      <dgm:prSet presAssocID="{D0775BD5-1A12-4439-991A-C0658C0011E3}" presName="rootComposite" presStyleCnt="0"/>
      <dgm:spPr/>
    </dgm:pt>
    <dgm:pt modelId="{3E497CA5-7E9A-4EEF-B0B9-47263F52EE34}" type="pres">
      <dgm:prSet presAssocID="{D0775BD5-1A12-4439-991A-C0658C0011E3}" presName="rootText" presStyleLbl="node4" presStyleIdx="21" presStyleCnt="22" custScaleY="236928" custLinFactNeighborY="71844">
        <dgm:presLayoutVars>
          <dgm:chPref val="3"/>
        </dgm:presLayoutVars>
      </dgm:prSet>
      <dgm:spPr/>
      <dgm:t>
        <a:bodyPr/>
        <a:lstStyle/>
        <a:p>
          <a:endParaRPr lang="en-US"/>
        </a:p>
      </dgm:t>
    </dgm:pt>
    <dgm:pt modelId="{FC41A5DC-35B8-4105-AEEC-F80BB185C1A8}" type="pres">
      <dgm:prSet presAssocID="{D0775BD5-1A12-4439-991A-C0658C0011E3}" presName="rootConnector" presStyleLbl="node4" presStyleIdx="21" presStyleCnt="22"/>
      <dgm:spPr/>
      <dgm:t>
        <a:bodyPr/>
        <a:lstStyle/>
        <a:p>
          <a:endParaRPr lang="en-US"/>
        </a:p>
      </dgm:t>
    </dgm:pt>
    <dgm:pt modelId="{C58B573D-B221-44A2-B357-69375EF45C67}" type="pres">
      <dgm:prSet presAssocID="{D0775BD5-1A12-4439-991A-C0658C0011E3}" presName="hierChild4" presStyleCnt="0"/>
      <dgm:spPr/>
    </dgm:pt>
    <dgm:pt modelId="{3554C4F0-229A-43AB-A234-EE11AF3AD31D}" type="pres">
      <dgm:prSet presAssocID="{D0775BD5-1A12-4439-991A-C0658C0011E3}" presName="hierChild5" presStyleCnt="0"/>
      <dgm:spPr/>
    </dgm:pt>
    <dgm:pt modelId="{0F0CDA66-7986-4363-ACFA-CB82F5AB66B6}" type="pres">
      <dgm:prSet presAssocID="{F4611725-EDCC-41DB-A72A-23CDB658D16B}" presName="hierChild5" presStyleCnt="0"/>
      <dgm:spPr/>
    </dgm:pt>
    <dgm:pt modelId="{42D51CB4-311C-4660-9028-7E365645029A}" type="pres">
      <dgm:prSet presAssocID="{07658403-3D6A-4462-B0DE-CD405CB9CA94}" presName="hierChild5" presStyleCnt="0"/>
      <dgm:spPr/>
    </dgm:pt>
    <dgm:pt modelId="{1F8DF9B4-0165-43B1-93C5-7E715E43A694}" type="pres">
      <dgm:prSet presAssocID="{5D91A973-C861-438C-A83C-0B8255A50972}" presName="hierChild3" presStyleCnt="0"/>
      <dgm:spPr/>
    </dgm:pt>
  </dgm:ptLst>
  <dgm:cxnLst>
    <dgm:cxn modelId="{6099F3A0-9189-4E2B-9B79-A210E705B0F2}" srcId="{F4611725-EDCC-41DB-A72A-23CDB658D16B}" destId="{E3289972-93FE-4FD7-8523-9348ECE43EE3}" srcOrd="0" destOrd="0" parTransId="{732074DB-1E1C-49CA-A388-CAD46AA0F53A}" sibTransId="{7439635A-AC98-4B8B-8516-2A0A9C92C9F5}"/>
    <dgm:cxn modelId="{98C4ED05-3316-4662-A6ED-619594EF0035}" srcId="{9BD80495-2082-45F7-BA2A-35EEEB9E9F82}" destId="{6D6273D1-4AD2-4C18-A3DF-19ED3AEDACEA}" srcOrd="1" destOrd="0" parTransId="{7092083D-896A-411C-9663-5FAB39456C19}" sibTransId="{F8099434-1FAC-4B7A-9059-C1EEE5437E3A}"/>
    <dgm:cxn modelId="{F17C4F96-232A-4069-9263-2B0E5C6AAA41}" srcId="{E6C84CFB-3DE7-44B0-83EB-B6B3C809F1E6}" destId="{493C0382-98BB-47ED-A709-BAACC9C7ABEC}" srcOrd="1" destOrd="0" parTransId="{F1D5D567-F65E-43FC-9460-E702E67E5AC7}" sibTransId="{9BD7B8D2-69EE-41CA-9B37-ECCE9A06BC96}"/>
    <dgm:cxn modelId="{95145B51-4C1B-4455-9A69-CBD98A13344F}" type="presOf" srcId="{4499A550-6549-4033-934F-889D866E516E}" destId="{4B4D73AC-0842-4A8F-A69A-10BF5C866486}" srcOrd="0" destOrd="0" presId="urn:microsoft.com/office/officeart/2005/8/layout/orgChart1"/>
    <dgm:cxn modelId="{0A390792-3E0F-4561-972C-23DC0503351F}" type="presOf" srcId="{11A13DE7-4AE2-475C-86C9-D2D9424A2BEF}" destId="{41A93B89-819D-4879-AE6F-6F1ACC463264}" srcOrd="0" destOrd="0" presId="urn:microsoft.com/office/officeart/2005/8/layout/orgChart1"/>
    <dgm:cxn modelId="{C8274417-25A2-4A2F-828C-2F17E684DC09}" type="presOf" srcId="{F4611725-EDCC-41DB-A72A-23CDB658D16B}" destId="{7DA4865C-2363-4C73-89D2-B94A04916F51}" srcOrd="0" destOrd="0" presId="urn:microsoft.com/office/officeart/2005/8/layout/orgChart1"/>
    <dgm:cxn modelId="{EFE39DEB-C47A-4C82-847D-05B92BF789E5}" type="presOf" srcId="{F4611725-EDCC-41DB-A72A-23CDB658D16B}" destId="{27A95A81-D905-462E-B76D-A1DA26827418}" srcOrd="1" destOrd="0" presId="urn:microsoft.com/office/officeart/2005/8/layout/orgChart1"/>
    <dgm:cxn modelId="{2AE10702-EF69-4095-A178-B4918570F576}" type="presOf" srcId="{562A889D-8C89-466F-BECD-C7CBA040B4A4}" destId="{D0D308C4-33D9-4D5A-A6D0-91EE67B6DD44}" srcOrd="1" destOrd="0" presId="urn:microsoft.com/office/officeart/2005/8/layout/orgChart1"/>
    <dgm:cxn modelId="{D2FC5DAD-78AC-4D9E-84F0-FEA339DE6861}" srcId="{8A6A5C62-9529-46C4-93C7-1FE6FEA04E7E}" destId="{A6D739F4-7C2F-4BDF-A364-1D3CF6D5D50C}" srcOrd="1" destOrd="0" parTransId="{E667915C-FFCB-44E9-8DA5-BF0FC3AFA356}" sibTransId="{FBC23FF4-EFD0-4E60-A24B-BB03B5F5D248}"/>
    <dgm:cxn modelId="{1707E5CA-77CA-4354-9D8F-D457323DD150}" type="presOf" srcId="{38B6F31C-44CE-4794-BDB0-63A95883721B}" destId="{8E33669F-FEBD-4617-B734-CD22FA7443BA}" srcOrd="1" destOrd="0" presId="urn:microsoft.com/office/officeart/2005/8/layout/orgChart1"/>
    <dgm:cxn modelId="{75D459B8-6781-4A7A-B71F-F84AEE0C091E}" type="presOf" srcId="{38B6F31C-44CE-4794-BDB0-63A95883721B}" destId="{66545176-E198-498D-8276-61A991BFC249}" srcOrd="0" destOrd="0" presId="urn:microsoft.com/office/officeart/2005/8/layout/orgChart1"/>
    <dgm:cxn modelId="{FD57C33F-E13E-4884-8236-4D6EE5909400}" type="presOf" srcId="{7092083D-896A-411C-9663-5FAB39456C19}" destId="{DB6826D8-4EBB-4B9B-A673-B4944CBE49FC}" srcOrd="0" destOrd="0" presId="urn:microsoft.com/office/officeart/2005/8/layout/orgChart1"/>
    <dgm:cxn modelId="{D7A1F921-8AFA-44EA-BC0B-ECBF81B09695}" type="presOf" srcId="{BEE875CB-DE5E-4D8F-BB36-30DB8CFA2D3E}" destId="{FF7A2906-A5A4-47DC-BED7-776F565540B4}" srcOrd="0" destOrd="0" presId="urn:microsoft.com/office/officeart/2005/8/layout/orgChart1"/>
    <dgm:cxn modelId="{BE7995AF-4E0D-4459-9DC9-319D41346A53}" type="presOf" srcId="{71EC2298-4671-46A0-951B-5DE73CF3EC69}" destId="{D4C997EE-A52B-487C-9490-FB8DF831904B}" srcOrd="0" destOrd="0" presId="urn:microsoft.com/office/officeart/2005/8/layout/orgChart1"/>
    <dgm:cxn modelId="{921DD96B-5DE7-46AF-8C97-19B5391863EE}" srcId="{E6C84CFB-3DE7-44B0-83EB-B6B3C809F1E6}" destId="{AD6494F5-25C1-44C8-BC09-2248CC78AB41}" srcOrd="0" destOrd="0" parTransId="{4684F95C-5380-42B9-8201-F1DFCDDB1655}" sibTransId="{7D2D5197-D9D7-4714-9DC6-79194BB70153}"/>
    <dgm:cxn modelId="{F3BFCDD1-6DE4-473F-81EB-37FE37115CF8}" type="presOf" srcId="{535C9086-D660-4466-B984-8C8F5ADFFCE6}" destId="{BA1A1D8D-9D32-4C85-AC54-C244D40A41BF}" srcOrd="0" destOrd="0" presId="urn:microsoft.com/office/officeart/2005/8/layout/orgChart1"/>
    <dgm:cxn modelId="{FF1D8F3B-4EDF-4249-AD0B-4134B37BF3A8}" type="presOf" srcId="{E6C6499C-96D9-4246-ABFF-21E3DCFBA4ED}" destId="{5E005EE1-DE37-4C4D-9647-EC9C5C4F8F7D}" srcOrd="0" destOrd="0" presId="urn:microsoft.com/office/officeart/2005/8/layout/orgChart1"/>
    <dgm:cxn modelId="{6226E622-7EA6-4E2A-8488-269394BB7A1A}" type="presOf" srcId="{E667915C-FFCB-44E9-8DA5-BF0FC3AFA356}" destId="{1D84C746-E474-4C43-919C-9DF51D435014}" srcOrd="0" destOrd="0" presId="urn:microsoft.com/office/officeart/2005/8/layout/orgChart1"/>
    <dgm:cxn modelId="{1921CEEF-E6DD-4C99-ABEA-FB729C2653F9}" srcId="{E6C6499C-96D9-4246-ABFF-21E3DCFBA4ED}" destId="{6F60EB80-3C94-435A-87F7-8910F39A784A}" srcOrd="1" destOrd="0" parTransId="{448E77A9-D2E3-40A1-96E9-AB0453299167}" sibTransId="{0310206D-0C28-453E-94FC-BFE440F42DC5}"/>
    <dgm:cxn modelId="{11BAA266-304F-46E3-8DB2-FD44007A488E}" type="presOf" srcId="{019534C9-CFFC-4775-BF55-60FB4C6A4A90}" destId="{B0A7AF1C-C128-4CE4-98D4-FA85435F36DB}" srcOrd="0" destOrd="0" presId="urn:microsoft.com/office/officeart/2005/8/layout/orgChart1"/>
    <dgm:cxn modelId="{2DF6950F-29F8-4814-9848-8758BA5A57D7}" type="presOf" srcId="{6F60EB80-3C94-435A-87F7-8910F39A784A}" destId="{874ED76E-06CA-4DFB-8A48-5B91099DA030}" srcOrd="1" destOrd="0" presId="urn:microsoft.com/office/officeart/2005/8/layout/orgChart1"/>
    <dgm:cxn modelId="{859B780F-D4A5-40CD-BAF9-FAE1F98E53FB}" type="presOf" srcId="{07658403-3D6A-4462-B0DE-CD405CB9CA94}" destId="{2B0C7EB2-4662-426C-BDC2-DC3A3D05F12E}" srcOrd="0" destOrd="0" presId="urn:microsoft.com/office/officeart/2005/8/layout/orgChart1"/>
    <dgm:cxn modelId="{EBF614ED-C500-4EDB-B6B2-69A5B86E7744}" type="presOf" srcId="{AD6494F5-25C1-44C8-BC09-2248CC78AB41}" destId="{D3EDA96D-6E7F-479F-9861-E583F20C0E1C}" srcOrd="0" destOrd="0" presId="urn:microsoft.com/office/officeart/2005/8/layout/orgChart1"/>
    <dgm:cxn modelId="{62F4843C-CA19-46DB-A36F-D8C264254322}" type="presOf" srcId="{732074DB-1E1C-49CA-A388-CAD46AA0F53A}" destId="{14BE560D-0BEA-4424-8086-F7CCC9B3B552}" srcOrd="0" destOrd="0" presId="urn:microsoft.com/office/officeart/2005/8/layout/orgChart1"/>
    <dgm:cxn modelId="{1BE7190B-D2AC-4B5E-B781-4B4AD161F8D5}" srcId="{F4611725-EDCC-41DB-A72A-23CDB658D16B}" destId="{D0775BD5-1A12-4439-991A-C0658C0011E3}" srcOrd="1" destOrd="0" parTransId="{EA8E49F8-9A34-45A8-A145-B7C82FC5DF4A}" sibTransId="{698EACD5-84C2-45FC-8D11-C9DFF6092FEE}"/>
    <dgm:cxn modelId="{EE67D2B9-A180-44AE-A775-838702DBB690}" type="presOf" srcId="{562A889D-8C89-466F-BECD-C7CBA040B4A4}" destId="{3643D049-60B5-4E99-94B2-8FA3F644F8DA}" srcOrd="0" destOrd="0" presId="urn:microsoft.com/office/officeart/2005/8/layout/orgChart1"/>
    <dgm:cxn modelId="{BFF61103-6186-45CF-BE95-3D9B3E259C1E}" type="presOf" srcId="{E6C84CFB-3DE7-44B0-83EB-B6B3C809F1E6}" destId="{F54C74F0-4BAA-421F-A2CA-D768D70B4A3B}" srcOrd="0" destOrd="0" presId="urn:microsoft.com/office/officeart/2005/8/layout/orgChart1"/>
    <dgm:cxn modelId="{12BA4B40-E7CB-45A6-9E23-928D25F67F13}" type="presOf" srcId="{8FBAB968-4F35-41CE-BA97-F9628934AEE2}" destId="{70245138-1414-441D-B109-943565E62589}" srcOrd="0" destOrd="0" presId="urn:microsoft.com/office/officeart/2005/8/layout/orgChart1"/>
    <dgm:cxn modelId="{04344FD2-D683-4D5B-88D0-FF88D6AAF724}" type="presOf" srcId="{8A6A5C62-9529-46C4-93C7-1FE6FEA04E7E}" destId="{C4F57D09-F9FB-40FE-A32A-44E0831F8CD6}" srcOrd="0" destOrd="0" presId="urn:microsoft.com/office/officeart/2005/8/layout/orgChart1"/>
    <dgm:cxn modelId="{0A2F5027-BAE5-41AA-98C4-0E04A4765A83}" type="presOf" srcId="{285CD8CC-CAB6-4466-8C2B-C28558821C6E}" destId="{44CF33E1-463B-4630-9058-BA298CD91169}" srcOrd="0" destOrd="0" presId="urn:microsoft.com/office/officeart/2005/8/layout/orgChart1"/>
    <dgm:cxn modelId="{3C5073C4-0FB5-4FA8-9E57-AD78742B1D5C}" type="presOf" srcId="{BC38CF70-5F91-49D8-9635-446717FBA675}" destId="{F4385C81-842B-4B51-BF10-AF3B3BDBED83}" srcOrd="0" destOrd="0" presId="urn:microsoft.com/office/officeart/2005/8/layout/orgChart1"/>
    <dgm:cxn modelId="{6059CCA7-B2FB-4FCB-97D7-54581405A2EF}" srcId="{E6C6499C-96D9-4246-ABFF-21E3DCFBA4ED}" destId="{16D202A1-FBD4-4EF2-BD4F-D51A14C385E0}" srcOrd="0" destOrd="0" parTransId="{CAC27D86-EB6F-4D94-8656-3AFF43886A0C}" sibTransId="{6285EB96-4F62-4346-9C9B-CC060F5670ED}"/>
    <dgm:cxn modelId="{C9F92A3D-34A0-4E19-A705-96A343442F48}" type="presOf" srcId="{DEFD72F0-55C0-4966-88C5-24ECCEEFB9C9}" destId="{C372AE44-AE6C-49FF-9B64-3ADDAE836464}" srcOrd="0" destOrd="0" presId="urn:microsoft.com/office/officeart/2005/8/layout/orgChart1"/>
    <dgm:cxn modelId="{608C385D-D3E4-4683-9D41-6B09A271A941}" type="presOf" srcId="{B55A67EC-47C1-47D6-805A-1B9D32728FAC}" destId="{2AFADEF7-BD7F-4B41-B845-82BE9EF9E42A}" srcOrd="0" destOrd="0" presId="urn:microsoft.com/office/officeart/2005/8/layout/orgChart1"/>
    <dgm:cxn modelId="{44EE91F8-EFD5-4A35-AAB1-BB37C585176F}" type="presOf" srcId="{D0775BD5-1A12-4439-991A-C0658C0011E3}" destId="{3E497CA5-7E9A-4EEF-B0B9-47263F52EE34}" srcOrd="0" destOrd="0" presId="urn:microsoft.com/office/officeart/2005/8/layout/orgChart1"/>
    <dgm:cxn modelId="{913BDBB4-BBB0-43A5-8668-933F45322901}" type="presOf" srcId="{C48125A0-5045-4C2E-A9D1-1B8388F85376}" destId="{DF392BA2-00CC-4267-A817-3906C2345325}" srcOrd="0" destOrd="0" presId="urn:microsoft.com/office/officeart/2005/8/layout/orgChart1"/>
    <dgm:cxn modelId="{6ED67FA4-A279-40BF-B087-B72D6283B9E1}" type="presOf" srcId="{C6164B25-F791-407B-B1B8-5B945471E82F}" destId="{010C3AE1-A2D1-49EB-B058-F98729EC0CA4}" srcOrd="1" destOrd="0" presId="urn:microsoft.com/office/officeart/2005/8/layout/orgChart1"/>
    <dgm:cxn modelId="{E997DA00-CBD9-4E6E-B3D4-AC74CD5CC23F}" type="presOf" srcId="{DD9F7132-9F25-40C0-B95E-03F3CE6EC47B}" destId="{E9D5FB4B-34ED-4222-BE03-70CE47CA6B49}" srcOrd="0" destOrd="0" presId="urn:microsoft.com/office/officeart/2005/8/layout/orgChart1"/>
    <dgm:cxn modelId="{E53FB777-08FD-4EFE-A34A-50FE8D90EF17}" srcId="{5D91A973-C861-438C-A83C-0B8255A50972}" destId="{019534C9-CFFC-4775-BF55-60FB4C6A4A90}" srcOrd="0" destOrd="0" parTransId="{DD9F7132-9F25-40C0-B95E-03F3CE6EC47B}" sibTransId="{EB673F0C-57F7-4ADE-AF9B-EECA713803B0}"/>
    <dgm:cxn modelId="{E03CE129-855B-41E9-AF49-6E7E330C02E7}" type="presOf" srcId="{F1747545-9893-48D8-A814-403D36E227FF}" destId="{F886F3B5-D86A-4F9B-A781-CCB718BC443D}" srcOrd="0" destOrd="0" presId="urn:microsoft.com/office/officeart/2005/8/layout/orgChart1"/>
    <dgm:cxn modelId="{D065CA88-E52F-4D9A-9FEB-5FACB306B78A}" type="presOf" srcId="{EA8E49F8-9A34-45A8-A145-B7C82FC5DF4A}" destId="{A6BD3EC1-7635-4B30-A9AF-2FFFA79C58A0}" srcOrd="0" destOrd="0" presId="urn:microsoft.com/office/officeart/2005/8/layout/orgChart1"/>
    <dgm:cxn modelId="{EC14C904-FEA8-4194-A030-2BC014ABF73C}" type="presOf" srcId="{987034BA-0C4A-404C-AAF5-6A078E841F94}" destId="{C231E686-30B6-4FBB-B383-13DC2372CF18}" srcOrd="0" destOrd="0" presId="urn:microsoft.com/office/officeart/2005/8/layout/orgChart1"/>
    <dgm:cxn modelId="{6B3F735A-1678-478E-8049-47B6A0D9CEF7}" type="presOf" srcId="{34038756-A8CB-45A5-99B1-6C243A38CCCA}" destId="{68C74A87-3E46-4AFA-A7C8-243169C3EC72}" srcOrd="0" destOrd="0" presId="urn:microsoft.com/office/officeart/2005/8/layout/orgChart1"/>
    <dgm:cxn modelId="{3486EAC5-D1C7-4442-BD2C-6445D512340B}" type="presOf" srcId="{543B2567-E130-481D-8144-9A4C9D22F38D}" destId="{E7265102-4076-4477-B801-8CD20319064C}" srcOrd="0" destOrd="0" presId="urn:microsoft.com/office/officeart/2005/8/layout/orgChart1"/>
    <dgm:cxn modelId="{80E85B72-3C26-487E-A0DF-005B71DA5620}" type="presOf" srcId="{869290BD-B899-49E2-A558-C2DA9AC0ACBB}" destId="{CD68C452-E129-41F9-9383-6707E9FD1896}" srcOrd="0" destOrd="0" presId="urn:microsoft.com/office/officeart/2005/8/layout/orgChart1"/>
    <dgm:cxn modelId="{954974B4-D24C-46E2-817C-751A1CA1A5D2}" type="presOf" srcId="{5D91A973-C861-438C-A83C-0B8255A50972}" destId="{DFA0D68B-15C3-41DB-9EE9-70BB758CF93C}" srcOrd="1" destOrd="0" presId="urn:microsoft.com/office/officeart/2005/8/layout/orgChart1"/>
    <dgm:cxn modelId="{9C26FAAE-7420-49ED-A3EA-0F7C529639EA}" srcId="{9BD80495-2082-45F7-BA2A-35EEEB9E9F82}" destId="{71EC2298-4671-46A0-951B-5DE73CF3EC69}" srcOrd="0" destOrd="0" parTransId="{51123AFA-CD78-4E40-B6CD-8B8E69CBE2EA}" sibTransId="{F51756E7-F8FD-484F-9F21-C54EF0FDCBEF}"/>
    <dgm:cxn modelId="{CBDD04C5-3626-413A-B513-BB350460CE69}" srcId="{019534C9-CFFC-4775-BF55-60FB4C6A4A90}" destId="{F40C2076-5A67-4578-A90F-441AE1547BFB}" srcOrd="1" destOrd="0" parTransId="{8FBAB968-4F35-41CE-BA97-F9628934AEE2}" sibTransId="{5F0724D9-1880-4437-ACF3-DA2B0D81DEB2}"/>
    <dgm:cxn modelId="{EF1EA481-C4CD-4789-AB09-C91A2A1724B0}" srcId="{8A6A5C62-9529-46C4-93C7-1FE6FEA04E7E}" destId="{1ED4010A-BE32-4362-B5CC-175F7BA177B6}" srcOrd="2" destOrd="0" parTransId="{D2BE6CAF-3C70-4947-B7DD-54884FDEDDF9}" sibTransId="{833908A3-D08D-4D9B-BD24-0C5DF8F133C9}"/>
    <dgm:cxn modelId="{CD9D7253-FF9B-4B85-B112-8AFB066D064B}" srcId="{E6C6499C-96D9-4246-ABFF-21E3DCFBA4ED}" destId="{E6C84CFB-3DE7-44B0-83EB-B6B3C809F1E6}" srcOrd="2" destOrd="0" parTransId="{B55A67EC-47C1-47D6-805A-1B9D32728FAC}" sibTransId="{B643C4CD-4B03-4ADF-A3A8-929C40F869D6}"/>
    <dgm:cxn modelId="{86BD5280-A854-44E1-B5F0-26F8A4FBEF49}" type="presOf" srcId="{63573B29-2013-4F39-BA20-EA2F276DD3B2}" destId="{0745AC45-0F6D-449A-BF56-43D0E4B0FA58}" srcOrd="0" destOrd="0" presId="urn:microsoft.com/office/officeart/2005/8/layout/orgChart1"/>
    <dgm:cxn modelId="{2990699F-0DA7-4B7B-995E-19FF5885B1AB}" type="presOf" srcId="{4684F95C-5380-42B9-8201-F1DFCDDB1655}" destId="{0A0B6087-8192-4FE4-879E-F9106E7A588C}" srcOrd="0" destOrd="0" presId="urn:microsoft.com/office/officeart/2005/8/layout/orgChart1"/>
    <dgm:cxn modelId="{C4E434F5-7BF3-4A84-9BC8-B028087D6325}" type="presOf" srcId="{8A6A5C62-9529-46C4-93C7-1FE6FEA04E7E}" destId="{FE50DE28-CC35-4993-889A-329E6F03CCE6}" srcOrd="1" destOrd="0" presId="urn:microsoft.com/office/officeart/2005/8/layout/orgChart1"/>
    <dgm:cxn modelId="{E67E7FED-F932-441B-9FCA-8B2B857003B3}" type="presOf" srcId="{41021D75-6324-48FA-A9A3-FF0E8C219B73}" destId="{F46EA68A-B437-44F2-8639-357835666164}" srcOrd="0" destOrd="0" presId="urn:microsoft.com/office/officeart/2005/8/layout/orgChart1"/>
    <dgm:cxn modelId="{1F3C9FFE-D9F7-4C55-AC68-CF3E2254CCF1}" type="presOf" srcId="{448E77A9-D2E3-40A1-96E9-AB0453299167}" destId="{C892B497-1237-46E5-9651-890F7F37C3A2}" srcOrd="0" destOrd="0" presId="urn:microsoft.com/office/officeart/2005/8/layout/orgChart1"/>
    <dgm:cxn modelId="{3EEB3B27-B77D-4762-9CDA-366224634E60}" type="presOf" srcId="{E3289972-93FE-4FD7-8523-9348ECE43EE3}" destId="{A8FFEB88-16DD-4390-8947-B28DA774577B}" srcOrd="0" destOrd="0" presId="urn:microsoft.com/office/officeart/2005/8/layout/orgChart1"/>
    <dgm:cxn modelId="{E66FF05C-8CF4-4F36-B473-B3DB6A7DB8CD}" srcId="{F40C2076-5A67-4578-A90F-441AE1547BFB}" destId="{E6C6499C-96D9-4246-ABFF-21E3DCFBA4ED}" srcOrd="1" destOrd="0" parTransId="{512D7FE5-5F3B-4C09-ACBF-760DD934F71A}" sibTransId="{FE3AC326-CBB6-47D4-8E15-66FCF615A05A}"/>
    <dgm:cxn modelId="{00AFBAE3-5CAC-4238-81D2-A96F105E7F2B}" srcId="{F40C2076-5A67-4578-A90F-441AE1547BFB}" destId="{8A6A5C62-9529-46C4-93C7-1FE6FEA04E7E}" srcOrd="0" destOrd="0" parTransId="{3A91ACCE-1A47-4C33-A675-65E74FB9686E}" sibTransId="{9B02EE69-A668-4FD8-A74F-152B9367767D}"/>
    <dgm:cxn modelId="{0571BCA6-E4BF-42BB-A4DE-2F30C5C7B835}" type="presOf" srcId="{512D7FE5-5F3B-4C09-ACBF-760DD934F71A}" destId="{AF1D5AF9-C8C1-4ED1-8DFF-48582A6AD567}" srcOrd="0" destOrd="0" presId="urn:microsoft.com/office/officeart/2005/8/layout/orgChart1"/>
    <dgm:cxn modelId="{DFC32E10-EE7D-42E5-94E3-572074FE6EA3}" type="presOf" srcId="{D2BE6CAF-3C70-4947-B7DD-54884FDEDDF9}" destId="{013B93EC-8D17-40AB-A3DB-E524125A8205}" srcOrd="0" destOrd="0" presId="urn:microsoft.com/office/officeart/2005/8/layout/orgChart1"/>
    <dgm:cxn modelId="{16E03A0A-4512-4981-8426-886B1E850072}" srcId="{71EC2298-4671-46A0-951B-5DE73CF3EC69}" destId="{650B3BE6-0309-492E-A872-FFE97DC6312C}" srcOrd="2" destOrd="0" parTransId="{DEFD72F0-55C0-4966-88C5-24ECCEEFB9C9}" sibTransId="{5815CB33-EDEE-46B1-B064-755244AD8A76}"/>
    <dgm:cxn modelId="{4EFE80EC-3F7F-40AD-A24D-A9E6B5DAD3CC}" srcId="{71EC2298-4671-46A0-951B-5DE73CF3EC69}" destId="{562A889D-8C89-466F-BECD-C7CBA040B4A4}" srcOrd="1" destOrd="0" parTransId="{869290BD-B899-49E2-A558-C2DA9AC0ACBB}" sibTransId="{8BA596FF-A7A8-4D7E-92D3-5506FDBFFAF6}"/>
    <dgm:cxn modelId="{3DCB1769-50FC-4163-872A-3DD1859F77AE}" srcId="{BEE875CB-DE5E-4D8F-BB36-30DB8CFA2D3E}" destId="{BC38CF70-5F91-49D8-9635-446717FBA675}" srcOrd="0" destOrd="0" parTransId="{9DDAA00F-A4A4-4020-AD6F-87A137A54E49}" sibTransId="{4CB5866B-B201-4E9E-9A93-69BE2615BDD1}"/>
    <dgm:cxn modelId="{D5C633F8-7432-4490-ACF8-B392AC0DAE5C}" type="presOf" srcId="{3A91ACCE-1A47-4C33-A675-65E74FB9686E}" destId="{19FC0CA8-26AC-4A28-A3D8-A5C5E3B7C875}" srcOrd="0" destOrd="0" presId="urn:microsoft.com/office/officeart/2005/8/layout/orgChart1"/>
    <dgm:cxn modelId="{709796DE-1D1B-46DD-B3D7-516464D2012E}" type="presOf" srcId="{1ED4010A-BE32-4362-B5CC-175F7BA177B6}" destId="{31FAD5AB-94F2-475F-98B5-F3CC72E2C40F}" srcOrd="1" destOrd="0" presId="urn:microsoft.com/office/officeart/2005/8/layout/orgChart1"/>
    <dgm:cxn modelId="{A5453686-9D94-49E2-9524-911428227BC8}" type="presOf" srcId="{63573B29-2013-4F39-BA20-EA2F276DD3B2}" destId="{13EE96AA-1DCA-43A4-B3A3-C01EC979B1EB}" srcOrd="1" destOrd="0" presId="urn:microsoft.com/office/officeart/2005/8/layout/orgChart1"/>
    <dgm:cxn modelId="{1D016FB4-E44B-4BC0-89ED-E6C3C717B932}" type="presOf" srcId="{650B3BE6-0309-492E-A872-FFE97DC6312C}" destId="{AA5D3FD4-C27F-47B1-BAA2-DD6718425512}" srcOrd="1" destOrd="0" presId="urn:microsoft.com/office/officeart/2005/8/layout/orgChart1"/>
    <dgm:cxn modelId="{55B8B001-F289-4B78-928C-E5F421926FF0}" type="presOf" srcId="{E6C84CFB-3DE7-44B0-83EB-B6B3C809F1E6}" destId="{327B843B-E66D-4C4A-93F4-CA0FA7A91E0D}" srcOrd="1" destOrd="0" presId="urn:microsoft.com/office/officeart/2005/8/layout/orgChart1"/>
    <dgm:cxn modelId="{2712EC96-CE88-4BDA-94A0-447B02A4231D}" srcId="{5D91A973-C861-438C-A83C-0B8255A50972}" destId="{07658403-3D6A-4462-B0DE-CD405CB9CA94}" srcOrd="1" destOrd="0" parTransId="{987034BA-0C4A-404C-AAF5-6A078E841F94}" sibTransId="{AC33ECC3-162E-40BA-8077-963FCC316C9F}"/>
    <dgm:cxn modelId="{9ADA2AC3-D0CE-429D-80F1-DE4139E9E3E3}" srcId="{6D6273D1-4AD2-4C18-A3DF-19ED3AEDACEA}" destId="{63573B29-2013-4F39-BA20-EA2F276DD3B2}" srcOrd="0" destOrd="0" parTransId="{79921DA3-0814-4B86-90A9-49CA1C75D1D5}" sibTransId="{4FA8B085-1C85-4C1E-821B-45CB1FE67E95}"/>
    <dgm:cxn modelId="{0CC90598-94AA-4A82-9343-E4A6ABBC5417}" type="presOf" srcId="{E6C6499C-96D9-4246-ABFF-21E3DCFBA4ED}" destId="{903F1BCD-A1BA-4A54-8A03-54E6A213E91B}" srcOrd="1" destOrd="0" presId="urn:microsoft.com/office/officeart/2005/8/layout/orgChart1"/>
    <dgm:cxn modelId="{0DF9BE53-BB7B-4E2F-A723-BCC53428C173}" type="presOf" srcId="{BEE875CB-DE5E-4D8F-BB36-30DB8CFA2D3E}" destId="{C574D3B6-8EF9-4519-82A0-F2E2EDB39759}" srcOrd="1" destOrd="0" presId="urn:microsoft.com/office/officeart/2005/8/layout/orgChart1"/>
    <dgm:cxn modelId="{C733DB72-D1CE-4E44-BAD3-D0E30B8044F1}" srcId="{4499A550-6549-4033-934F-889D866E516E}" destId="{5D91A973-C861-438C-A83C-0B8255A50972}" srcOrd="0" destOrd="0" parTransId="{0BADE483-8447-4406-B12A-F3EC860C64D9}" sibTransId="{7B1A2DE3-99DF-4C1A-99FE-BCCD570D96E9}"/>
    <dgm:cxn modelId="{D6630FCC-954D-4CBE-BCCB-655353FE0110}" type="presOf" srcId="{019534C9-CFFC-4775-BF55-60FB4C6A4A90}" destId="{ACD9FD97-95BE-41AF-8DA7-05582CD2B0D6}" srcOrd="1" destOrd="0" presId="urn:microsoft.com/office/officeart/2005/8/layout/orgChart1"/>
    <dgm:cxn modelId="{008CD5ED-82A7-4B30-BEB6-6D96FACE49BD}" type="presOf" srcId="{F40C2076-5A67-4578-A90F-441AE1547BFB}" destId="{22885F44-5673-49EF-A015-BF0DF2428A34}" srcOrd="0" destOrd="0" presId="urn:microsoft.com/office/officeart/2005/8/layout/orgChart1"/>
    <dgm:cxn modelId="{7E21E47C-C33C-4FBC-A58D-7E91C36A06EB}" type="presOf" srcId="{07658403-3D6A-4462-B0DE-CD405CB9CA94}" destId="{A563B36D-5554-4877-8A6E-FB9E76C93580}" srcOrd="1" destOrd="0" presId="urn:microsoft.com/office/officeart/2005/8/layout/orgChart1"/>
    <dgm:cxn modelId="{1B37FE58-F553-4C17-AB35-06393F31AAC5}" type="presOf" srcId="{F1D5D567-F65E-43FC-9460-E702E67E5AC7}" destId="{3F6BAB93-ADBE-4E77-8815-D4158FAA3F0C}" srcOrd="0" destOrd="0" presId="urn:microsoft.com/office/officeart/2005/8/layout/orgChart1"/>
    <dgm:cxn modelId="{B27104B6-946C-43D3-AE7E-A416E85DE170}" type="presOf" srcId="{D71F4BA4-42ED-4926-9890-016A3918D935}" destId="{0F34D188-9C08-4771-8C88-E835F661593D}" srcOrd="0" destOrd="0" presId="urn:microsoft.com/office/officeart/2005/8/layout/orgChart1"/>
    <dgm:cxn modelId="{8C3524DB-7A38-4FE0-B39B-17E665EB6C70}" type="presOf" srcId="{CAC27D86-EB6F-4D94-8656-3AFF43886A0C}" destId="{496B3892-9C55-4042-B613-7E7022426D25}" srcOrd="0" destOrd="0" presId="urn:microsoft.com/office/officeart/2005/8/layout/orgChart1"/>
    <dgm:cxn modelId="{1339A363-776F-46CB-944B-311323B4D94B}" type="presOf" srcId="{A6D739F4-7C2F-4BDF-A364-1D3CF6D5D50C}" destId="{5096343F-82DA-42D1-BB3B-6B5232DB14BD}" srcOrd="1" destOrd="0" presId="urn:microsoft.com/office/officeart/2005/8/layout/orgChart1"/>
    <dgm:cxn modelId="{B73899EC-5700-4EE9-9697-12F68ECB78D8}" type="presOf" srcId="{79921DA3-0814-4B86-90A9-49CA1C75D1D5}" destId="{DD55429E-8EEB-401B-8B64-6C1B5F437138}" srcOrd="0" destOrd="0" presId="urn:microsoft.com/office/officeart/2005/8/layout/orgChart1"/>
    <dgm:cxn modelId="{FB8E5E13-2C7C-4AE8-A67B-1063A4A4F73E}" type="presOf" srcId="{6D6273D1-4AD2-4C18-A3DF-19ED3AEDACEA}" destId="{1DE768B0-49BA-4ACE-A118-EF298640075E}" srcOrd="1" destOrd="0" presId="urn:microsoft.com/office/officeart/2005/8/layout/orgChart1"/>
    <dgm:cxn modelId="{10CD279D-5B6F-4DA1-9BF3-30087D664450}" type="presOf" srcId="{9BD80495-2082-45F7-BA2A-35EEEB9E9F82}" destId="{ED3AAB09-8164-4FF1-80D2-C15879FC7B8F}" srcOrd="1" destOrd="0" presId="urn:microsoft.com/office/officeart/2005/8/layout/orgChart1"/>
    <dgm:cxn modelId="{4F9DDCD9-5A6D-49E2-B883-6565AC21D5D6}" srcId="{019534C9-CFFC-4775-BF55-60FB4C6A4A90}" destId="{9BD80495-2082-45F7-BA2A-35EEEB9E9F82}" srcOrd="0" destOrd="0" parTransId="{543B2567-E130-481D-8144-9A4C9D22F38D}" sibTransId="{0EC7C431-EE5C-440D-B03F-E419F2D7CF02}"/>
    <dgm:cxn modelId="{3F7372D6-3F32-459C-9406-1EC0D6F45F9D}" srcId="{BEE875CB-DE5E-4D8F-BB36-30DB8CFA2D3E}" destId="{38B6F31C-44CE-4794-BDB0-63A95883721B}" srcOrd="2" destOrd="0" parTransId="{46343CFF-A021-4E33-8817-0BF307858EFD}" sibTransId="{093E35E2-EA6F-4E76-8B90-7E711115FEEA}"/>
    <dgm:cxn modelId="{6307EDB8-59CC-49C6-8F34-30C96C25A173}" type="presOf" srcId="{5D91A973-C861-438C-A83C-0B8255A50972}" destId="{E55D04D9-691A-43B0-BBF4-9B587D112773}" srcOrd="0" destOrd="0" presId="urn:microsoft.com/office/officeart/2005/8/layout/orgChart1"/>
    <dgm:cxn modelId="{ED2D5B3F-0DE9-496A-BF83-0420A5619CE0}" type="presOf" srcId="{493C0382-98BB-47ED-A709-BAACC9C7ABEC}" destId="{AC86B8E6-2BB7-4D2F-A848-1F765F2E27D6}" srcOrd="1" destOrd="0" presId="urn:microsoft.com/office/officeart/2005/8/layout/orgChart1"/>
    <dgm:cxn modelId="{B772CE35-3A00-4831-A749-86DDBE0EBBEF}" srcId="{6D6273D1-4AD2-4C18-A3DF-19ED3AEDACEA}" destId="{34038756-A8CB-45A5-99B1-6C243A38CCCA}" srcOrd="1" destOrd="0" parTransId="{41021D75-6324-48FA-A9A3-FF0E8C219B73}" sibTransId="{0133F819-92C4-4901-9A48-1A52C92417BD}"/>
    <dgm:cxn modelId="{30C9B7D8-4F0E-4BD1-8E42-C6C061A6D896}" type="presOf" srcId="{34038756-A8CB-45A5-99B1-6C243A38CCCA}" destId="{8D7E65F9-31E9-4BEE-A599-2F6719D94209}" srcOrd="1" destOrd="0" presId="urn:microsoft.com/office/officeart/2005/8/layout/orgChart1"/>
    <dgm:cxn modelId="{3FF91D5A-944C-4EC2-80A2-BF8957BAB552}" srcId="{71EC2298-4671-46A0-951B-5DE73CF3EC69}" destId="{11A13DE7-4AE2-475C-86C9-D2D9424A2BEF}" srcOrd="0" destOrd="0" parTransId="{285CD8CC-CAB6-4466-8C2B-C28558821C6E}" sibTransId="{0CCE2D26-83BA-427B-A2E8-81A3FD6FF347}"/>
    <dgm:cxn modelId="{8821E691-FBD9-4301-B85D-6A2FBE4ED78B}" srcId="{07658403-3D6A-4462-B0DE-CD405CB9CA94}" destId="{F4611725-EDCC-41DB-A72A-23CDB658D16B}" srcOrd="1" destOrd="0" parTransId="{535C9086-D660-4466-B984-8C8F5ADFFCE6}" sibTransId="{3448ED2B-DF9D-4657-9F4D-C26BCE71730A}"/>
    <dgm:cxn modelId="{817949BD-D1C4-4CCD-A8E0-4A795268B97B}" type="presOf" srcId="{11A13DE7-4AE2-475C-86C9-D2D9424A2BEF}" destId="{A825BDC7-679D-4925-B25A-B4B126421602}" srcOrd="1" destOrd="0" presId="urn:microsoft.com/office/officeart/2005/8/layout/orgChart1"/>
    <dgm:cxn modelId="{AECDE27B-8635-4881-9FEA-EDF3849362CA}" type="presOf" srcId="{9BD80495-2082-45F7-BA2A-35EEEB9E9F82}" destId="{0E57C972-3790-4DC4-8488-281CF3E374C3}" srcOrd="0" destOrd="0" presId="urn:microsoft.com/office/officeart/2005/8/layout/orgChart1"/>
    <dgm:cxn modelId="{54114FEC-5A3B-43B2-AF55-844417738C0A}" type="presOf" srcId="{9DDAA00F-A4A4-4020-AD6F-87A137A54E49}" destId="{9C9B85F0-2677-4E77-9E4E-77EFE4FC7FFB}" srcOrd="0" destOrd="0" presId="urn:microsoft.com/office/officeart/2005/8/layout/orgChart1"/>
    <dgm:cxn modelId="{8101DAF0-914E-4611-9962-3DC8CEADAF84}" type="presOf" srcId="{46343CFF-A021-4E33-8817-0BF307858EFD}" destId="{167EF126-2E4C-48D1-A0E3-5E50EAD21D72}" srcOrd="0" destOrd="0" presId="urn:microsoft.com/office/officeart/2005/8/layout/orgChart1"/>
    <dgm:cxn modelId="{B759AC79-DB41-43C6-A3A8-22C8FAFD114E}" type="presOf" srcId="{6F60EB80-3C94-435A-87F7-8910F39A784A}" destId="{9C6F55AC-44B5-4579-BE39-CEB21DEA3165}" srcOrd="0" destOrd="0" presId="urn:microsoft.com/office/officeart/2005/8/layout/orgChart1"/>
    <dgm:cxn modelId="{CA5E46E1-A762-4589-8844-61CACEC6BA96}" type="presOf" srcId="{C6164B25-F791-407B-B1B8-5B945471E82F}" destId="{61166BB6-8E98-438B-A973-D30CEA75CDDC}" srcOrd="0" destOrd="0" presId="urn:microsoft.com/office/officeart/2005/8/layout/orgChart1"/>
    <dgm:cxn modelId="{A6A9F28E-2637-46A6-AC4B-A5B112E51429}" type="presOf" srcId="{A6D739F4-7C2F-4BDF-A364-1D3CF6D5D50C}" destId="{200655F8-DA5E-42E2-97B9-448A1201534C}" srcOrd="0" destOrd="0" presId="urn:microsoft.com/office/officeart/2005/8/layout/orgChart1"/>
    <dgm:cxn modelId="{C380C4D3-8B7E-40EB-BCF0-727BA87EC805}" type="presOf" srcId="{51123AFA-CD78-4E40-B6CD-8B8E69CBE2EA}" destId="{ED3E3CE7-6C85-41F1-A2C2-55572E1193FC}" srcOrd="0" destOrd="0" presId="urn:microsoft.com/office/officeart/2005/8/layout/orgChart1"/>
    <dgm:cxn modelId="{5FFAA881-F244-4F6A-92C0-9B54F9E6268B}" type="presOf" srcId="{AD6494F5-25C1-44C8-BC09-2248CC78AB41}" destId="{8CFFBA38-85D5-466F-84CC-A1BF5B08B7E1}" srcOrd="1" destOrd="0" presId="urn:microsoft.com/office/officeart/2005/8/layout/orgChart1"/>
    <dgm:cxn modelId="{5984318F-1DDC-406F-B11E-771B21844846}" type="presOf" srcId="{16D202A1-FBD4-4EF2-BD4F-D51A14C385E0}" destId="{416707BD-0E89-4C72-A268-89D97895A306}" srcOrd="0" destOrd="0" presId="urn:microsoft.com/office/officeart/2005/8/layout/orgChart1"/>
    <dgm:cxn modelId="{6B04A609-A798-447B-B8AC-8385A1609A66}" type="presOf" srcId="{BC38CF70-5F91-49D8-9635-446717FBA675}" destId="{1C66B5AC-5FDA-4E45-8C7E-0997FF43F6CB}" srcOrd="1" destOrd="0" presId="urn:microsoft.com/office/officeart/2005/8/layout/orgChart1"/>
    <dgm:cxn modelId="{F7032049-5EE0-4BD9-9FAD-A5084808D5AB}" srcId="{8A6A5C62-9529-46C4-93C7-1FE6FEA04E7E}" destId="{C6164B25-F791-407B-B1B8-5B945471E82F}" srcOrd="0" destOrd="0" parTransId="{C48125A0-5045-4C2E-A9D1-1B8388F85376}" sibTransId="{FBBC9BFA-D35D-450A-9874-FD8AC297AABF}"/>
    <dgm:cxn modelId="{89A2024D-2128-4A07-93A9-2B14B0C5F7CD}" type="presOf" srcId="{D0775BD5-1A12-4439-991A-C0658C0011E3}" destId="{FC41A5DC-35B8-4105-AEEC-F80BB185C1A8}" srcOrd="1" destOrd="0" presId="urn:microsoft.com/office/officeart/2005/8/layout/orgChart1"/>
    <dgm:cxn modelId="{198374D2-F9B4-4FAC-92A6-FC79C0A13F84}" type="presOf" srcId="{F40C2076-5A67-4578-A90F-441AE1547BFB}" destId="{2983899A-17BE-440E-BAE7-A549B6AA13F4}" srcOrd="1" destOrd="0" presId="urn:microsoft.com/office/officeart/2005/8/layout/orgChart1"/>
    <dgm:cxn modelId="{A842F347-E7C2-4878-9398-F25CBAACCCE2}" type="presOf" srcId="{1ED4010A-BE32-4362-B5CC-175F7BA177B6}" destId="{AED5CADD-3953-4813-917B-E6CFB2364522}" srcOrd="0" destOrd="0" presId="urn:microsoft.com/office/officeart/2005/8/layout/orgChart1"/>
    <dgm:cxn modelId="{135FEDB9-1333-4762-901A-D979E89B6AD9}" type="presOf" srcId="{16D202A1-FBD4-4EF2-BD4F-D51A14C385E0}" destId="{291958A9-9F93-43EE-9281-89FB1656F61B}" srcOrd="1" destOrd="0" presId="urn:microsoft.com/office/officeart/2005/8/layout/orgChart1"/>
    <dgm:cxn modelId="{5ACEAF06-C8FD-4999-81E9-4FA1339A8094}" type="presOf" srcId="{E3289972-93FE-4FD7-8523-9348ECE43EE3}" destId="{0EFC4717-2082-45C3-9A05-0C19591E08DA}" srcOrd="1" destOrd="0" presId="urn:microsoft.com/office/officeart/2005/8/layout/orgChart1"/>
    <dgm:cxn modelId="{E7D9D763-2777-46C5-B552-7AB2711AE3B2}" type="presOf" srcId="{F1747545-9893-48D8-A814-403D36E227FF}" destId="{6ADE501F-FEED-44EC-9A67-282EF4644FD1}" srcOrd="1" destOrd="0" presId="urn:microsoft.com/office/officeart/2005/8/layout/orgChart1"/>
    <dgm:cxn modelId="{25271920-C60D-4FFE-B182-68BAD6FEF532}" type="presOf" srcId="{493C0382-98BB-47ED-A709-BAACC9C7ABEC}" destId="{540D588C-7FBE-4135-8EA9-16F5AAEE2618}" srcOrd="0" destOrd="0" presId="urn:microsoft.com/office/officeart/2005/8/layout/orgChart1"/>
    <dgm:cxn modelId="{BAC86B2A-E522-4D7E-BE9B-E0507DAF0014}" srcId="{07658403-3D6A-4462-B0DE-CD405CB9CA94}" destId="{BEE875CB-DE5E-4D8F-BB36-30DB8CFA2D3E}" srcOrd="0" destOrd="0" parTransId="{74F504C7-A6EE-4618-B1C8-D924F096345D}" sibTransId="{556C012A-C007-4279-8B67-2275E47599F8}"/>
    <dgm:cxn modelId="{4A2C3B15-7CD7-4520-B14F-8B20329F9470}" type="presOf" srcId="{6D6273D1-4AD2-4C18-A3DF-19ED3AEDACEA}" destId="{6968CD6A-3A17-4E1A-8C54-1A9DC38D9618}" srcOrd="0" destOrd="0" presId="urn:microsoft.com/office/officeart/2005/8/layout/orgChart1"/>
    <dgm:cxn modelId="{0593B85C-0262-4BEA-BB54-D6D46FCC052E}" type="presOf" srcId="{71EC2298-4671-46A0-951B-5DE73CF3EC69}" destId="{7C9FFE91-A3B8-4A82-9673-44BE21952282}" srcOrd="1" destOrd="0" presId="urn:microsoft.com/office/officeart/2005/8/layout/orgChart1"/>
    <dgm:cxn modelId="{37E329E9-9049-4903-98EF-8BCE70836EF6}" type="presOf" srcId="{650B3BE6-0309-492E-A872-FFE97DC6312C}" destId="{8C81E5EF-2602-4AA5-9FCF-7BBEE1B49D53}" srcOrd="0" destOrd="0" presId="urn:microsoft.com/office/officeart/2005/8/layout/orgChart1"/>
    <dgm:cxn modelId="{9DFBBBEF-B74E-41CE-B666-2CF5CB5DD3E7}" type="presOf" srcId="{74F504C7-A6EE-4618-B1C8-D924F096345D}" destId="{3711313A-E67F-4A47-A966-5E44C074468E}" srcOrd="0" destOrd="0" presId="urn:microsoft.com/office/officeart/2005/8/layout/orgChart1"/>
    <dgm:cxn modelId="{6B0CC928-1788-4B89-9938-9EFA37A9FC54}" srcId="{BEE875CB-DE5E-4D8F-BB36-30DB8CFA2D3E}" destId="{F1747545-9893-48D8-A814-403D36E227FF}" srcOrd="1" destOrd="0" parTransId="{D71F4BA4-42ED-4926-9890-016A3918D935}" sibTransId="{3AFBBBFD-E855-496E-AFA3-F7ED2F7455B6}"/>
    <dgm:cxn modelId="{BC335285-D256-4745-A28E-1244BA3F68E1}" type="presParOf" srcId="{4B4D73AC-0842-4A8F-A69A-10BF5C866486}" destId="{859F62FD-5F5B-4FAE-81C5-59578291712A}" srcOrd="0" destOrd="0" presId="urn:microsoft.com/office/officeart/2005/8/layout/orgChart1"/>
    <dgm:cxn modelId="{86800F98-FF00-4460-B655-09AF3221159F}" type="presParOf" srcId="{859F62FD-5F5B-4FAE-81C5-59578291712A}" destId="{1ECE736C-15C6-4FB4-8ECB-A4EF9B432BB4}" srcOrd="0" destOrd="0" presId="urn:microsoft.com/office/officeart/2005/8/layout/orgChart1"/>
    <dgm:cxn modelId="{4D345BCA-7512-4C94-83BE-47628704C536}" type="presParOf" srcId="{1ECE736C-15C6-4FB4-8ECB-A4EF9B432BB4}" destId="{E55D04D9-691A-43B0-BBF4-9B587D112773}" srcOrd="0" destOrd="0" presId="urn:microsoft.com/office/officeart/2005/8/layout/orgChart1"/>
    <dgm:cxn modelId="{D4B52AA0-9F0A-4233-9EE2-270AD214957D}" type="presParOf" srcId="{1ECE736C-15C6-4FB4-8ECB-A4EF9B432BB4}" destId="{DFA0D68B-15C3-41DB-9EE9-70BB758CF93C}" srcOrd="1" destOrd="0" presId="urn:microsoft.com/office/officeart/2005/8/layout/orgChart1"/>
    <dgm:cxn modelId="{1610252B-DBE7-4B7D-A040-84C1280AD307}" type="presParOf" srcId="{859F62FD-5F5B-4FAE-81C5-59578291712A}" destId="{F2291E44-F571-4992-AFFC-8F22167B7D07}" srcOrd="1" destOrd="0" presId="urn:microsoft.com/office/officeart/2005/8/layout/orgChart1"/>
    <dgm:cxn modelId="{028F1BFD-A0EC-4A77-B84D-1FB47AFBDACD}" type="presParOf" srcId="{F2291E44-F571-4992-AFFC-8F22167B7D07}" destId="{E9D5FB4B-34ED-4222-BE03-70CE47CA6B49}" srcOrd="0" destOrd="0" presId="urn:microsoft.com/office/officeart/2005/8/layout/orgChart1"/>
    <dgm:cxn modelId="{9621B860-C2D4-463B-B542-833658D7E63A}" type="presParOf" srcId="{F2291E44-F571-4992-AFFC-8F22167B7D07}" destId="{C94C10D3-C717-4324-87E2-1B17BE6DD95D}" srcOrd="1" destOrd="0" presId="urn:microsoft.com/office/officeart/2005/8/layout/orgChart1"/>
    <dgm:cxn modelId="{DB732CE5-B194-45F1-A1A8-7DDDE63E4650}" type="presParOf" srcId="{C94C10D3-C717-4324-87E2-1B17BE6DD95D}" destId="{3C29B99E-131B-4DAA-AF67-7B4B9C0755DA}" srcOrd="0" destOrd="0" presId="urn:microsoft.com/office/officeart/2005/8/layout/orgChart1"/>
    <dgm:cxn modelId="{C72866D5-EB86-4177-B5D2-DDF4FCA5ED3B}" type="presParOf" srcId="{3C29B99E-131B-4DAA-AF67-7B4B9C0755DA}" destId="{B0A7AF1C-C128-4CE4-98D4-FA85435F36DB}" srcOrd="0" destOrd="0" presId="urn:microsoft.com/office/officeart/2005/8/layout/orgChart1"/>
    <dgm:cxn modelId="{5B4046A2-DF4A-4E9C-A6A3-DEDCD7DF522F}" type="presParOf" srcId="{3C29B99E-131B-4DAA-AF67-7B4B9C0755DA}" destId="{ACD9FD97-95BE-41AF-8DA7-05582CD2B0D6}" srcOrd="1" destOrd="0" presId="urn:microsoft.com/office/officeart/2005/8/layout/orgChart1"/>
    <dgm:cxn modelId="{736DED7F-D111-40ED-BE78-D781F52E782B}" type="presParOf" srcId="{C94C10D3-C717-4324-87E2-1B17BE6DD95D}" destId="{B17428F9-C819-48A5-89BD-CA1D5BFF2237}" srcOrd="1" destOrd="0" presId="urn:microsoft.com/office/officeart/2005/8/layout/orgChart1"/>
    <dgm:cxn modelId="{B73C00E9-40D3-45D9-B83F-8A31184DF68B}" type="presParOf" srcId="{B17428F9-C819-48A5-89BD-CA1D5BFF2237}" destId="{E7265102-4076-4477-B801-8CD20319064C}" srcOrd="0" destOrd="0" presId="urn:microsoft.com/office/officeart/2005/8/layout/orgChart1"/>
    <dgm:cxn modelId="{A5C5D5CD-9A08-441A-9CC4-973D98773F9A}" type="presParOf" srcId="{B17428F9-C819-48A5-89BD-CA1D5BFF2237}" destId="{BA2AF607-CE39-4415-B204-9B8C0BC74654}" srcOrd="1" destOrd="0" presId="urn:microsoft.com/office/officeart/2005/8/layout/orgChart1"/>
    <dgm:cxn modelId="{9653F7E8-9D32-467C-9BC6-0421EBA8FE51}" type="presParOf" srcId="{BA2AF607-CE39-4415-B204-9B8C0BC74654}" destId="{52527664-8713-4F71-8CE6-6E01F38BBDE9}" srcOrd="0" destOrd="0" presId="urn:microsoft.com/office/officeart/2005/8/layout/orgChart1"/>
    <dgm:cxn modelId="{68988DE6-4AE8-4446-B930-45C38CC80D86}" type="presParOf" srcId="{52527664-8713-4F71-8CE6-6E01F38BBDE9}" destId="{0E57C972-3790-4DC4-8488-281CF3E374C3}" srcOrd="0" destOrd="0" presId="urn:microsoft.com/office/officeart/2005/8/layout/orgChart1"/>
    <dgm:cxn modelId="{BCD312E2-00E3-4780-BA21-A9CDADAF584C}" type="presParOf" srcId="{52527664-8713-4F71-8CE6-6E01F38BBDE9}" destId="{ED3AAB09-8164-4FF1-80D2-C15879FC7B8F}" srcOrd="1" destOrd="0" presId="urn:microsoft.com/office/officeart/2005/8/layout/orgChart1"/>
    <dgm:cxn modelId="{D9DF9496-449A-4FBF-80C5-AE5F37874FCB}" type="presParOf" srcId="{BA2AF607-CE39-4415-B204-9B8C0BC74654}" destId="{803B5A34-4A56-4175-975B-351F069E83BD}" srcOrd="1" destOrd="0" presId="urn:microsoft.com/office/officeart/2005/8/layout/orgChart1"/>
    <dgm:cxn modelId="{C5A3DBA6-DFFE-4CF1-BFB3-02473BADE716}" type="presParOf" srcId="{803B5A34-4A56-4175-975B-351F069E83BD}" destId="{ED3E3CE7-6C85-41F1-A2C2-55572E1193FC}" srcOrd="0" destOrd="0" presId="urn:microsoft.com/office/officeart/2005/8/layout/orgChart1"/>
    <dgm:cxn modelId="{36E7775A-0A2B-4C6C-8AD9-FCCAD4EA0A79}" type="presParOf" srcId="{803B5A34-4A56-4175-975B-351F069E83BD}" destId="{98748579-1135-44DF-AED4-8F7F82A05A62}" srcOrd="1" destOrd="0" presId="urn:microsoft.com/office/officeart/2005/8/layout/orgChart1"/>
    <dgm:cxn modelId="{4F86223F-7423-47F9-B32E-279572061BF2}" type="presParOf" srcId="{98748579-1135-44DF-AED4-8F7F82A05A62}" destId="{0B6A32DD-E1CB-4BDA-B832-A86298E0B9F3}" srcOrd="0" destOrd="0" presId="urn:microsoft.com/office/officeart/2005/8/layout/orgChart1"/>
    <dgm:cxn modelId="{96BE32E0-8901-4427-A542-250A2B208550}" type="presParOf" srcId="{0B6A32DD-E1CB-4BDA-B832-A86298E0B9F3}" destId="{D4C997EE-A52B-487C-9490-FB8DF831904B}" srcOrd="0" destOrd="0" presId="urn:microsoft.com/office/officeart/2005/8/layout/orgChart1"/>
    <dgm:cxn modelId="{7C420FFB-7598-4018-860B-0F2AFDBE8E67}" type="presParOf" srcId="{0B6A32DD-E1CB-4BDA-B832-A86298E0B9F3}" destId="{7C9FFE91-A3B8-4A82-9673-44BE21952282}" srcOrd="1" destOrd="0" presId="urn:microsoft.com/office/officeart/2005/8/layout/orgChart1"/>
    <dgm:cxn modelId="{1ED1A9CC-F0E1-4B51-89CE-5A6292A1EFE6}" type="presParOf" srcId="{98748579-1135-44DF-AED4-8F7F82A05A62}" destId="{6AA52E65-BB56-4BAD-8F4F-90C703A455A0}" srcOrd="1" destOrd="0" presId="urn:microsoft.com/office/officeart/2005/8/layout/orgChart1"/>
    <dgm:cxn modelId="{2CDFBB33-16A7-4284-BD63-6EFAE46B5450}" type="presParOf" srcId="{6AA52E65-BB56-4BAD-8F4F-90C703A455A0}" destId="{44CF33E1-463B-4630-9058-BA298CD91169}" srcOrd="0" destOrd="0" presId="urn:microsoft.com/office/officeart/2005/8/layout/orgChart1"/>
    <dgm:cxn modelId="{DCEBF104-F44B-4A5D-B323-7AA07BA3CAFF}" type="presParOf" srcId="{6AA52E65-BB56-4BAD-8F4F-90C703A455A0}" destId="{89BD7004-41E2-4F7C-AB5B-CB4FBB2DFA0F}" srcOrd="1" destOrd="0" presId="urn:microsoft.com/office/officeart/2005/8/layout/orgChart1"/>
    <dgm:cxn modelId="{903EB823-A704-4F68-8275-A29646C3B343}" type="presParOf" srcId="{89BD7004-41E2-4F7C-AB5B-CB4FBB2DFA0F}" destId="{08DB54F9-EAA3-4C94-9319-073CED424CEB}" srcOrd="0" destOrd="0" presId="urn:microsoft.com/office/officeart/2005/8/layout/orgChart1"/>
    <dgm:cxn modelId="{C72D4A2E-131B-42E4-AF01-D47E553908BF}" type="presParOf" srcId="{08DB54F9-EAA3-4C94-9319-073CED424CEB}" destId="{41A93B89-819D-4879-AE6F-6F1ACC463264}" srcOrd="0" destOrd="0" presId="urn:microsoft.com/office/officeart/2005/8/layout/orgChart1"/>
    <dgm:cxn modelId="{EB9B096C-9E82-4D3A-A0ED-8CFD4C644CFE}" type="presParOf" srcId="{08DB54F9-EAA3-4C94-9319-073CED424CEB}" destId="{A825BDC7-679D-4925-B25A-B4B126421602}" srcOrd="1" destOrd="0" presId="urn:microsoft.com/office/officeart/2005/8/layout/orgChart1"/>
    <dgm:cxn modelId="{842BE4B4-5A7F-48DF-AEBF-E06B0D11A70E}" type="presParOf" srcId="{89BD7004-41E2-4F7C-AB5B-CB4FBB2DFA0F}" destId="{3A229E4A-9163-46C9-90EE-BD02C3478BFC}" srcOrd="1" destOrd="0" presId="urn:microsoft.com/office/officeart/2005/8/layout/orgChart1"/>
    <dgm:cxn modelId="{B8B9BAA7-E8B7-44FA-B77F-4166E3975085}" type="presParOf" srcId="{89BD7004-41E2-4F7C-AB5B-CB4FBB2DFA0F}" destId="{BFA91A84-B1F8-4CBD-B5C8-0F147119E676}" srcOrd="2" destOrd="0" presId="urn:microsoft.com/office/officeart/2005/8/layout/orgChart1"/>
    <dgm:cxn modelId="{AB40CBB9-F250-4F1E-930C-34363EFE9B2A}" type="presParOf" srcId="{6AA52E65-BB56-4BAD-8F4F-90C703A455A0}" destId="{CD68C452-E129-41F9-9383-6707E9FD1896}" srcOrd="2" destOrd="0" presId="urn:microsoft.com/office/officeart/2005/8/layout/orgChart1"/>
    <dgm:cxn modelId="{6A57FD9B-FA4E-4D4E-A1A1-B0EE37D5CBAF}" type="presParOf" srcId="{6AA52E65-BB56-4BAD-8F4F-90C703A455A0}" destId="{EF5092B2-1BF8-4B4F-BBFE-5B84C85D6797}" srcOrd="3" destOrd="0" presId="urn:microsoft.com/office/officeart/2005/8/layout/orgChart1"/>
    <dgm:cxn modelId="{491D608D-866B-4B61-AE2E-CDE41F1A58A8}" type="presParOf" srcId="{EF5092B2-1BF8-4B4F-BBFE-5B84C85D6797}" destId="{38194396-A75E-4D59-89B1-C4AFDAF55401}" srcOrd="0" destOrd="0" presId="urn:microsoft.com/office/officeart/2005/8/layout/orgChart1"/>
    <dgm:cxn modelId="{1143B64B-39CE-49BD-813C-5E49B4FF3463}" type="presParOf" srcId="{38194396-A75E-4D59-89B1-C4AFDAF55401}" destId="{3643D049-60B5-4E99-94B2-8FA3F644F8DA}" srcOrd="0" destOrd="0" presId="urn:microsoft.com/office/officeart/2005/8/layout/orgChart1"/>
    <dgm:cxn modelId="{618CEC9E-EF51-4FB8-9131-E9605D916B08}" type="presParOf" srcId="{38194396-A75E-4D59-89B1-C4AFDAF55401}" destId="{D0D308C4-33D9-4D5A-A6D0-91EE67B6DD44}" srcOrd="1" destOrd="0" presId="urn:microsoft.com/office/officeart/2005/8/layout/orgChart1"/>
    <dgm:cxn modelId="{5D1D0048-5AFC-4D8E-ABD8-AEE28090D76D}" type="presParOf" srcId="{EF5092B2-1BF8-4B4F-BBFE-5B84C85D6797}" destId="{87610A41-991E-407C-B7F4-031B45C7A6B3}" srcOrd="1" destOrd="0" presId="urn:microsoft.com/office/officeart/2005/8/layout/orgChart1"/>
    <dgm:cxn modelId="{E815A518-4E60-4297-84B8-B1DDE988C632}" type="presParOf" srcId="{EF5092B2-1BF8-4B4F-BBFE-5B84C85D6797}" destId="{D2866CCE-D9D2-4464-A2BF-ADFE675137B5}" srcOrd="2" destOrd="0" presId="urn:microsoft.com/office/officeart/2005/8/layout/orgChart1"/>
    <dgm:cxn modelId="{4A253978-B19D-4713-AC5B-72B2D4F10481}" type="presParOf" srcId="{6AA52E65-BB56-4BAD-8F4F-90C703A455A0}" destId="{C372AE44-AE6C-49FF-9B64-3ADDAE836464}" srcOrd="4" destOrd="0" presId="urn:microsoft.com/office/officeart/2005/8/layout/orgChart1"/>
    <dgm:cxn modelId="{DC6B083C-4A12-49C3-AE47-6C6C6A84F383}" type="presParOf" srcId="{6AA52E65-BB56-4BAD-8F4F-90C703A455A0}" destId="{4DE79398-7B69-4AB6-B648-083F3A5B0765}" srcOrd="5" destOrd="0" presId="urn:microsoft.com/office/officeart/2005/8/layout/orgChart1"/>
    <dgm:cxn modelId="{15B8C150-1E03-49EF-A126-9FB52A341D44}" type="presParOf" srcId="{4DE79398-7B69-4AB6-B648-083F3A5B0765}" destId="{35829197-DCF7-42E4-BD7E-9BB00636708F}" srcOrd="0" destOrd="0" presId="urn:microsoft.com/office/officeart/2005/8/layout/orgChart1"/>
    <dgm:cxn modelId="{606194F8-56A1-43EE-BA8C-C83734BF9E51}" type="presParOf" srcId="{35829197-DCF7-42E4-BD7E-9BB00636708F}" destId="{8C81E5EF-2602-4AA5-9FCF-7BBEE1B49D53}" srcOrd="0" destOrd="0" presId="urn:microsoft.com/office/officeart/2005/8/layout/orgChart1"/>
    <dgm:cxn modelId="{8F9D503B-3195-403B-88AC-D726031A38D7}" type="presParOf" srcId="{35829197-DCF7-42E4-BD7E-9BB00636708F}" destId="{AA5D3FD4-C27F-47B1-BAA2-DD6718425512}" srcOrd="1" destOrd="0" presId="urn:microsoft.com/office/officeart/2005/8/layout/orgChart1"/>
    <dgm:cxn modelId="{A374CA16-4D80-42BD-A660-878345132E0F}" type="presParOf" srcId="{4DE79398-7B69-4AB6-B648-083F3A5B0765}" destId="{5517F5D4-E94F-4DB2-B27D-826E1FFDCC54}" srcOrd="1" destOrd="0" presId="urn:microsoft.com/office/officeart/2005/8/layout/orgChart1"/>
    <dgm:cxn modelId="{E424B1D1-0913-43CF-AC6B-4F2B07015244}" type="presParOf" srcId="{4DE79398-7B69-4AB6-B648-083F3A5B0765}" destId="{6B74499F-2BF7-4170-9893-9A557467A5AE}" srcOrd="2" destOrd="0" presId="urn:microsoft.com/office/officeart/2005/8/layout/orgChart1"/>
    <dgm:cxn modelId="{578EA0C9-DE4C-4A53-BC7C-C2ABFB040507}" type="presParOf" srcId="{98748579-1135-44DF-AED4-8F7F82A05A62}" destId="{1464511F-9DCB-4C46-8077-83F3DB445035}" srcOrd="2" destOrd="0" presId="urn:microsoft.com/office/officeart/2005/8/layout/orgChart1"/>
    <dgm:cxn modelId="{218235D4-9D8D-43D9-A983-1F6766E16BDB}" type="presParOf" srcId="{803B5A34-4A56-4175-975B-351F069E83BD}" destId="{DB6826D8-4EBB-4B9B-A673-B4944CBE49FC}" srcOrd="2" destOrd="0" presId="urn:microsoft.com/office/officeart/2005/8/layout/orgChart1"/>
    <dgm:cxn modelId="{5A1D3FCD-403B-45D8-8470-E52B12011338}" type="presParOf" srcId="{803B5A34-4A56-4175-975B-351F069E83BD}" destId="{65E197DB-1040-4231-995F-947E6F7BF49A}" srcOrd="3" destOrd="0" presId="urn:microsoft.com/office/officeart/2005/8/layout/orgChart1"/>
    <dgm:cxn modelId="{D2869A3A-CFD5-4121-81B2-5038E5CD46F6}" type="presParOf" srcId="{65E197DB-1040-4231-995F-947E6F7BF49A}" destId="{897A541F-D040-4C29-99F7-80A326506356}" srcOrd="0" destOrd="0" presId="urn:microsoft.com/office/officeart/2005/8/layout/orgChart1"/>
    <dgm:cxn modelId="{3E92C9D6-D369-4D48-9211-7AB7F25A01F2}" type="presParOf" srcId="{897A541F-D040-4C29-99F7-80A326506356}" destId="{6968CD6A-3A17-4E1A-8C54-1A9DC38D9618}" srcOrd="0" destOrd="0" presId="urn:microsoft.com/office/officeart/2005/8/layout/orgChart1"/>
    <dgm:cxn modelId="{AAE5734E-3E06-4E74-833D-66AD9DDAE215}" type="presParOf" srcId="{897A541F-D040-4C29-99F7-80A326506356}" destId="{1DE768B0-49BA-4ACE-A118-EF298640075E}" srcOrd="1" destOrd="0" presId="urn:microsoft.com/office/officeart/2005/8/layout/orgChart1"/>
    <dgm:cxn modelId="{3B9CCBC9-E48B-4578-90C1-F22D91A4F1E2}" type="presParOf" srcId="{65E197DB-1040-4231-995F-947E6F7BF49A}" destId="{F967AAFA-65CA-4934-8360-2A1CA0965A12}" srcOrd="1" destOrd="0" presId="urn:microsoft.com/office/officeart/2005/8/layout/orgChart1"/>
    <dgm:cxn modelId="{1666B15A-D50B-4953-BFC7-DA3D5EE42867}" type="presParOf" srcId="{F967AAFA-65CA-4934-8360-2A1CA0965A12}" destId="{DD55429E-8EEB-401B-8B64-6C1B5F437138}" srcOrd="0" destOrd="0" presId="urn:microsoft.com/office/officeart/2005/8/layout/orgChart1"/>
    <dgm:cxn modelId="{6F2A3CD1-65E1-40CE-A794-0A622F52B9EA}" type="presParOf" srcId="{F967AAFA-65CA-4934-8360-2A1CA0965A12}" destId="{41845F79-AD4C-4F0B-A773-4FDD832BCF22}" srcOrd="1" destOrd="0" presId="urn:microsoft.com/office/officeart/2005/8/layout/orgChart1"/>
    <dgm:cxn modelId="{0508CC32-8E93-47D9-9F21-7E475CA72015}" type="presParOf" srcId="{41845F79-AD4C-4F0B-A773-4FDD832BCF22}" destId="{1054E663-0590-4F26-8DC9-4B00BFC98425}" srcOrd="0" destOrd="0" presId="urn:microsoft.com/office/officeart/2005/8/layout/orgChart1"/>
    <dgm:cxn modelId="{B4934CDE-4C68-4372-9DCD-447C642D79F1}" type="presParOf" srcId="{1054E663-0590-4F26-8DC9-4B00BFC98425}" destId="{0745AC45-0F6D-449A-BF56-43D0E4B0FA58}" srcOrd="0" destOrd="0" presId="urn:microsoft.com/office/officeart/2005/8/layout/orgChart1"/>
    <dgm:cxn modelId="{1CDDE58D-03C9-4FFA-8D97-E15DD2A75973}" type="presParOf" srcId="{1054E663-0590-4F26-8DC9-4B00BFC98425}" destId="{13EE96AA-1DCA-43A4-B3A3-C01EC979B1EB}" srcOrd="1" destOrd="0" presId="urn:microsoft.com/office/officeart/2005/8/layout/orgChart1"/>
    <dgm:cxn modelId="{A1436201-53F7-4CD4-AE3B-3664D3CE4179}" type="presParOf" srcId="{41845F79-AD4C-4F0B-A773-4FDD832BCF22}" destId="{8292B970-0C1A-4C9B-AC1D-CF874F8B423A}" srcOrd="1" destOrd="0" presId="urn:microsoft.com/office/officeart/2005/8/layout/orgChart1"/>
    <dgm:cxn modelId="{ECE71C7F-990A-46AD-A26A-BB322EA8986C}" type="presParOf" srcId="{41845F79-AD4C-4F0B-A773-4FDD832BCF22}" destId="{FCCD94C8-2430-4A89-8644-D3663FF9A6F4}" srcOrd="2" destOrd="0" presId="urn:microsoft.com/office/officeart/2005/8/layout/orgChart1"/>
    <dgm:cxn modelId="{DE7A5554-BAA7-4B12-BA9A-07B8357F12EF}" type="presParOf" srcId="{F967AAFA-65CA-4934-8360-2A1CA0965A12}" destId="{F46EA68A-B437-44F2-8639-357835666164}" srcOrd="2" destOrd="0" presId="urn:microsoft.com/office/officeart/2005/8/layout/orgChart1"/>
    <dgm:cxn modelId="{2EC41E3F-ABBC-4111-AEA6-2573AD65B633}" type="presParOf" srcId="{F967AAFA-65CA-4934-8360-2A1CA0965A12}" destId="{4710488A-BB9A-4D0A-9501-969264794231}" srcOrd="3" destOrd="0" presId="urn:microsoft.com/office/officeart/2005/8/layout/orgChart1"/>
    <dgm:cxn modelId="{395CC179-F545-4278-8F3C-FE712390A535}" type="presParOf" srcId="{4710488A-BB9A-4D0A-9501-969264794231}" destId="{F148AF46-03DA-479D-A809-FB358EC4EEC7}" srcOrd="0" destOrd="0" presId="urn:microsoft.com/office/officeart/2005/8/layout/orgChart1"/>
    <dgm:cxn modelId="{AA2A95D2-3348-410E-98F3-3D3A5C3AFD7B}" type="presParOf" srcId="{F148AF46-03DA-479D-A809-FB358EC4EEC7}" destId="{68C74A87-3E46-4AFA-A7C8-243169C3EC72}" srcOrd="0" destOrd="0" presId="urn:microsoft.com/office/officeart/2005/8/layout/orgChart1"/>
    <dgm:cxn modelId="{32745549-4402-498D-9A63-028A80E008DB}" type="presParOf" srcId="{F148AF46-03DA-479D-A809-FB358EC4EEC7}" destId="{8D7E65F9-31E9-4BEE-A599-2F6719D94209}" srcOrd="1" destOrd="0" presId="urn:microsoft.com/office/officeart/2005/8/layout/orgChart1"/>
    <dgm:cxn modelId="{BB324A71-346A-43A9-B74B-E6029ED4780B}" type="presParOf" srcId="{4710488A-BB9A-4D0A-9501-969264794231}" destId="{2A4DABEA-E10A-417C-A8FD-DAD4BECF010D}" srcOrd="1" destOrd="0" presId="urn:microsoft.com/office/officeart/2005/8/layout/orgChart1"/>
    <dgm:cxn modelId="{2E8A9C5B-74A1-4443-A66C-9BB7E5A486FF}" type="presParOf" srcId="{4710488A-BB9A-4D0A-9501-969264794231}" destId="{2B434203-91E2-4408-AE78-A60B51743018}" srcOrd="2" destOrd="0" presId="urn:microsoft.com/office/officeart/2005/8/layout/orgChart1"/>
    <dgm:cxn modelId="{84F30222-8AB2-4D54-AAE9-F5ABB6739AB2}" type="presParOf" srcId="{65E197DB-1040-4231-995F-947E6F7BF49A}" destId="{94AD7723-8E67-4D58-85F3-36C88DC6E8E6}" srcOrd="2" destOrd="0" presId="urn:microsoft.com/office/officeart/2005/8/layout/orgChart1"/>
    <dgm:cxn modelId="{7743CFA4-7931-4989-B6BB-8FB6670DC303}" type="presParOf" srcId="{BA2AF607-CE39-4415-B204-9B8C0BC74654}" destId="{24B7A4C9-9099-421D-8CDA-E47F813A7E69}" srcOrd="2" destOrd="0" presId="urn:microsoft.com/office/officeart/2005/8/layout/orgChart1"/>
    <dgm:cxn modelId="{D7AFDB08-E5CB-47CB-9E89-287730DF3D3A}" type="presParOf" srcId="{B17428F9-C819-48A5-89BD-CA1D5BFF2237}" destId="{70245138-1414-441D-B109-943565E62589}" srcOrd="2" destOrd="0" presId="urn:microsoft.com/office/officeart/2005/8/layout/orgChart1"/>
    <dgm:cxn modelId="{A8811118-1FF9-4552-84AE-5AE86D0CE8EB}" type="presParOf" srcId="{B17428F9-C819-48A5-89BD-CA1D5BFF2237}" destId="{24A4E42D-0362-48F1-AE69-D464558E3BBE}" srcOrd="3" destOrd="0" presId="urn:microsoft.com/office/officeart/2005/8/layout/orgChart1"/>
    <dgm:cxn modelId="{AAD84FB6-0400-4EFE-B77C-75847AD2A842}" type="presParOf" srcId="{24A4E42D-0362-48F1-AE69-D464558E3BBE}" destId="{05FF4A82-A1BB-4787-ABDB-254C79291835}" srcOrd="0" destOrd="0" presId="urn:microsoft.com/office/officeart/2005/8/layout/orgChart1"/>
    <dgm:cxn modelId="{6D3CE83C-38EB-4729-9366-D8374DF7CB39}" type="presParOf" srcId="{05FF4A82-A1BB-4787-ABDB-254C79291835}" destId="{22885F44-5673-49EF-A015-BF0DF2428A34}" srcOrd="0" destOrd="0" presId="urn:microsoft.com/office/officeart/2005/8/layout/orgChart1"/>
    <dgm:cxn modelId="{509A54C1-0C38-4D02-BDD6-11BD7A97A1CB}" type="presParOf" srcId="{05FF4A82-A1BB-4787-ABDB-254C79291835}" destId="{2983899A-17BE-440E-BAE7-A549B6AA13F4}" srcOrd="1" destOrd="0" presId="urn:microsoft.com/office/officeart/2005/8/layout/orgChart1"/>
    <dgm:cxn modelId="{4447223A-AC0A-4129-BC12-3C5B9FC5732E}" type="presParOf" srcId="{24A4E42D-0362-48F1-AE69-D464558E3BBE}" destId="{46CAB68A-AAAC-4260-A128-D1316950AC33}" srcOrd="1" destOrd="0" presId="urn:microsoft.com/office/officeart/2005/8/layout/orgChart1"/>
    <dgm:cxn modelId="{6BF42AA0-1AF0-4524-AEB0-DD46C901C54D}" type="presParOf" srcId="{46CAB68A-AAAC-4260-A128-D1316950AC33}" destId="{19FC0CA8-26AC-4A28-A3D8-A5C5E3B7C875}" srcOrd="0" destOrd="0" presId="urn:microsoft.com/office/officeart/2005/8/layout/orgChart1"/>
    <dgm:cxn modelId="{828809BC-7F79-4F76-BB54-C00D6B295A1F}" type="presParOf" srcId="{46CAB68A-AAAC-4260-A128-D1316950AC33}" destId="{96402EB4-366A-4D2A-A4D2-0F2BD4849C21}" srcOrd="1" destOrd="0" presId="urn:microsoft.com/office/officeart/2005/8/layout/orgChart1"/>
    <dgm:cxn modelId="{47F46E6D-A9AA-48C1-8D1E-63D077373519}" type="presParOf" srcId="{96402EB4-366A-4D2A-A4D2-0F2BD4849C21}" destId="{B5270B61-960B-4295-956A-99D1FB1933A2}" srcOrd="0" destOrd="0" presId="urn:microsoft.com/office/officeart/2005/8/layout/orgChart1"/>
    <dgm:cxn modelId="{2736A1D3-9D8B-4ED6-8D4C-91CDB1E11031}" type="presParOf" srcId="{B5270B61-960B-4295-956A-99D1FB1933A2}" destId="{C4F57D09-F9FB-40FE-A32A-44E0831F8CD6}" srcOrd="0" destOrd="0" presId="urn:microsoft.com/office/officeart/2005/8/layout/orgChart1"/>
    <dgm:cxn modelId="{53ABB53F-9E88-4A45-9EA4-C74E74A8E94F}" type="presParOf" srcId="{B5270B61-960B-4295-956A-99D1FB1933A2}" destId="{FE50DE28-CC35-4993-889A-329E6F03CCE6}" srcOrd="1" destOrd="0" presId="urn:microsoft.com/office/officeart/2005/8/layout/orgChart1"/>
    <dgm:cxn modelId="{FC95D36C-E43C-4636-9A33-46B0F7FF838E}" type="presParOf" srcId="{96402EB4-366A-4D2A-A4D2-0F2BD4849C21}" destId="{B5AB776D-73AC-4DEA-8301-C94FF18EE7E8}" srcOrd="1" destOrd="0" presId="urn:microsoft.com/office/officeart/2005/8/layout/orgChart1"/>
    <dgm:cxn modelId="{2DC0EC26-AA79-4CC6-99B4-8CA6486FC3D7}" type="presParOf" srcId="{B5AB776D-73AC-4DEA-8301-C94FF18EE7E8}" destId="{DF392BA2-00CC-4267-A817-3906C2345325}" srcOrd="0" destOrd="0" presId="urn:microsoft.com/office/officeart/2005/8/layout/orgChart1"/>
    <dgm:cxn modelId="{78665C3B-112C-47A6-9F29-B84A95B70774}" type="presParOf" srcId="{B5AB776D-73AC-4DEA-8301-C94FF18EE7E8}" destId="{B2B3EF9D-5ACE-4207-9E77-C47955C7CA3D}" srcOrd="1" destOrd="0" presId="urn:microsoft.com/office/officeart/2005/8/layout/orgChart1"/>
    <dgm:cxn modelId="{7041A050-658D-43E1-BC4E-9475147CF4B4}" type="presParOf" srcId="{B2B3EF9D-5ACE-4207-9E77-C47955C7CA3D}" destId="{F854E1D3-FFAD-4959-B4DB-9D6649F8EC03}" srcOrd="0" destOrd="0" presId="urn:microsoft.com/office/officeart/2005/8/layout/orgChart1"/>
    <dgm:cxn modelId="{A3F4287E-B659-4628-8547-91B8A827C497}" type="presParOf" srcId="{F854E1D3-FFAD-4959-B4DB-9D6649F8EC03}" destId="{61166BB6-8E98-438B-A973-D30CEA75CDDC}" srcOrd="0" destOrd="0" presId="urn:microsoft.com/office/officeart/2005/8/layout/orgChart1"/>
    <dgm:cxn modelId="{E4820393-4470-4E37-8239-E49B6F1D457A}" type="presParOf" srcId="{F854E1D3-FFAD-4959-B4DB-9D6649F8EC03}" destId="{010C3AE1-A2D1-49EB-B058-F98729EC0CA4}" srcOrd="1" destOrd="0" presId="urn:microsoft.com/office/officeart/2005/8/layout/orgChart1"/>
    <dgm:cxn modelId="{0B44D01D-605A-4718-AEA3-D2FB6D1CDF4A}" type="presParOf" srcId="{B2B3EF9D-5ACE-4207-9E77-C47955C7CA3D}" destId="{7E9EAB0C-59D9-4EAC-92DF-D9F4DB71ACAC}" srcOrd="1" destOrd="0" presId="urn:microsoft.com/office/officeart/2005/8/layout/orgChart1"/>
    <dgm:cxn modelId="{216D5519-059A-4257-8512-E3E849C8B645}" type="presParOf" srcId="{B2B3EF9D-5ACE-4207-9E77-C47955C7CA3D}" destId="{762AF149-8CDD-4720-90AB-1B74FFC993E4}" srcOrd="2" destOrd="0" presId="urn:microsoft.com/office/officeart/2005/8/layout/orgChart1"/>
    <dgm:cxn modelId="{73C27B5B-BC9C-4C89-811A-3C2A89C489BB}" type="presParOf" srcId="{B5AB776D-73AC-4DEA-8301-C94FF18EE7E8}" destId="{1D84C746-E474-4C43-919C-9DF51D435014}" srcOrd="2" destOrd="0" presId="urn:microsoft.com/office/officeart/2005/8/layout/orgChart1"/>
    <dgm:cxn modelId="{1202358D-D68D-4FED-96BB-1412D5E001E9}" type="presParOf" srcId="{B5AB776D-73AC-4DEA-8301-C94FF18EE7E8}" destId="{E42E1D73-9A16-43EA-9F63-3BBE0101E055}" srcOrd="3" destOrd="0" presId="urn:microsoft.com/office/officeart/2005/8/layout/orgChart1"/>
    <dgm:cxn modelId="{842B6AA3-6E14-4F9B-85D4-C95DCCC13981}" type="presParOf" srcId="{E42E1D73-9A16-43EA-9F63-3BBE0101E055}" destId="{CD879B33-AF9E-4D00-966B-0B8D1CBE14B2}" srcOrd="0" destOrd="0" presId="urn:microsoft.com/office/officeart/2005/8/layout/orgChart1"/>
    <dgm:cxn modelId="{28307489-A307-4620-ACD1-FB51FD10F131}" type="presParOf" srcId="{CD879B33-AF9E-4D00-966B-0B8D1CBE14B2}" destId="{200655F8-DA5E-42E2-97B9-448A1201534C}" srcOrd="0" destOrd="0" presId="urn:microsoft.com/office/officeart/2005/8/layout/orgChart1"/>
    <dgm:cxn modelId="{2281D59E-B163-47A1-970B-DC5CE9A07DB1}" type="presParOf" srcId="{CD879B33-AF9E-4D00-966B-0B8D1CBE14B2}" destId="{5096343F-82DA-42D1-BB3B-6B5232DB14BD}" srcOrd="1" destOrd="0" presId="urn:microsoft.com/office/officeart/2005/8/layout/orgChart1"/>
    <dgm:cxn modelId="{4C4A9C3C-8D69-49E3-A416-EE0246DD4813}" type="presParOf" srcId="{E42E1D73-9A16-43EA-9F63-3BBE0101E055}" destId="{53110B64-CDFA-428D-BE12-D9573DED9EE9}" srcOrd="1" destOrd="0" presId="urn:microsoft.com/office/officeart/2005/8/layout/orgChart1"/>
    <dgm:cxn modelId="{8464EFEC-10D4-4D33-ACBC-C70F890AFC63}" type="presParOf" srcId="{E42E1D73-9A16-43EA-9F63-3BBE0101E055}" destId="{18631421-74B2-4499-B3BD-D20EC5CF7A74}" srcOrd="2" destOrd="0" presId="urn:microsoft.com/office/officeart/2005/8/layout/orgChart1"/>
    <dgm:cxn modelId="{F54F2EFF-42C0-40BB-9373-23B413551110}" type="presParOf" srcId="{B5AB776D-73AC-4DEA-8301-C94FF18EE7E8}" destId="{013B93EC-8D17-40AB-A3DB-E524125A8205}" srcOrd="4" destOrd="0" presId="urn:microsoft.com/office/officeart/2005/8/layout/orgChart1"/>
    <dgm:cxn modelId="{288648CB-BAA6-4509-94BD-A8A0F9A39624}" type="presParOf" srcId="{B5AB776D-73AC-4DEA-8301-C94FF18EE7E8}" destId="{DC0EEAD8-F056-48C4-835C-EE44A58858CA}" srcOrd="5" destOrd="0" presId="urn:microsoft.com/office/officeart/2005/8/layout/orgChart1"/>
    <dgm:cxn modelId="{6495C7B4-D22F-4F5A-A375-A1B475B4BB1B}" type="presParOf" srcId="{DC0EEAD8-F056-48C4-835C-EE44A58858CA}" destId="{96EEAA94-5335-4699-8AA3-DBC856DC2CFA}" srcOrd="0" destOrd="0" presId="urn:microsoft.com/office/officeart/2005/8/layout/orgChart1"/>
    <dgm:cxn modelId="{AE458DE8-782E-4F23-9E8C-8CF36FC38A63}" type="presParOf" srcId="{96EEAA94-5335-4699-8AA3-DBC856DC2CFA}" destId="{AED5CADD-3953-4813-917B-E6CFB2364522}" srcOrd="0" destOrd="0" presId="urn:microsoft.com/office/officeart/2005/8/layout/orgChart1"/>
    <dgm:cxn modelId="{B54FE6E4-84FD-4A51-BD4C-9DC61368DFB4}" type="presParOf" srcId="{96EEAA94-5335-4699-8AA3-DBC856DC2CFA}" destId="{31FAD5AB-94F2-475F-98B5-F3CC72E2C40F}" srcOrd="1" destOrd="0" presId="urn:microsoft.com/office/officeart/2005/8/layout/orgChart1"/>
    <dgm:cxn modelId="{38BC79CA-BF0B-49CD-A4A6-6F04881B5025}" type="presParOf" srcId="{DC0EEAD8-F056-48C4-835C-EE44A58858CA}" destId="{24951D14-3AC9-4C82-8E39-00593F385F65}" srcOrd="1" destOrd="0" presId="urn:microsoft.com/office/officeart/2005/8/layout/orgChart1"/>
    <dgm:cxn modelId="{9E31DE34-F327-4252-83B4-6D1312A618C6}" type="presParOf" srcId="{DC0EEAD8-F056-48C4-835C-EE44A58858CA}" destId="{F9051D18-6CC4-45FD-AAEC-DA7DE2C62E24}" srcOrd="2" destOrd="0" presId="urn:microsoft.com/office/officeart/2005/8/layout/orgChart1"/>
    <dgm:cxn modelId="{BCFE4FFE-D379-4348-971A-0D9A3ABEAECC}" type="presParOf" srcId="{96402EB4-366A-4D2A-A4D2-0F2BD4849C21}" destId="{EEE4A076-EF44-4824-986D-22719BDA19AE}" srcOrd="2" destOrd="0" presId="urn:microsoft.com/office/officeart/2005/8/layout/orgChart1"/>
    <dgm:cxn modelId="{FF7A80A8-6E0E-4B91-A064-3512043DCEB0}" type="presParOf" srcId="{46CAB68A-AAAC-4260-A128-D1316950AC33}" destId="{AF1D5AF9-C8C1-4ED1-8DFF-48582A6AD567}" srcOrd="2" destOrd="0" presId="urn:microsoft.com/office/officeart/2005/8/layout/orgChart1"/>
    <dgm:cxn modelId="{68D5D730-A586-4681-A7A7-D490912EC925}" type="presParOf" srcId="{46CAB68A-AAAC-4260-A128-D1316950AC33}" destId="{1620F1E1-22EE-4631-8F77-B58E935A8C7D}" srcOrd="3" destOrd="0" presId="urn:microsoft.com/office/officeart/2005/8/layout/orgChart1"/>
    <dgm:cxn modelId="{0C2482AF-AA3D-4432-9D39-B03187AB096F}" type="presParOf" srcId="{1620F1E1-22EE-4631-8F77-B58E935A8C7D}" destId="{DD587C05-5336-4BDC-A540-3B3FFBE107DC}" srcOrd="0" destOrd="0" presId="urn:microsoft.com/office/officeart/2005/8/layout/orgChart1"/>
    <dgm:cxn modelId="{A6E4DA44-A2E1-4189-92AF-48B19D698585}" type="presParOf" srcId="{DD587C05-5336-4BDC-A540-3B3FFBE107DC}" destId="{5E005EE1-DE37-4C4D-9647-EC9C5C4F8F7D}" srcOrd="0" destOrd="0" presId="urn:microsoft.com/office/officeart/2005/8/layout/orgChart1"/>
    <dgm:cxn modelId="{95BC846B-71E1-43C9-B905-91FAA5CD1D1B}" type="presParOf" srcId="{DD587C05-5336-4BDC-A540-3B3FFBE107DC}" destId="{903F1BCD-A1BA-4A54-8A03-54E6A213E91B}" srcOrd="1" destOrd="0" presId="urn:microsoft.com/office/officeart/2005/8/layout/orgChart1"/>
    <dgm:cxn modelId="{954037E4-C679-40BC-998F-AF0EB72861C2}" type="presParOf" srcId="{1620F1E1-22EE-4631-8F77-B58E935A8C7D}" destId="{E3A63113-F3F4-4708-B7F8-D44A9351FBF1}" srcOrd="1" destOrd="0" presId="urn:microsoft.com/office/officeart/2005/8/layout/orgChart1"/>
    <dgm:cxn modelId="{B4406C41-219F-405E-885C-4943C69FA188}" type="presParOf" srcId="{E3A63113-F3F4-4708-B7F8-D44A9351FBF1}" destId="{496B3892-9C55-4042-B613-7E7022426D25}" srcOrd="0" destOrd="0" presId="urn:microsoft.com/office/officeart/2005/8/layout/orgChart1"/>
    <dgm:cxn modelId="{E63A6949-DC57-4AD6-985B-6F4289B34C2A}" type="presParOf" srcId="{E3A63113-F3F4-4708-B7F8-D44A9351FBF1}" destId="{745EFA83-16C9-4873-B3A8-85AA2167B52F}" srcOrd="1" destOrd="0" presId="urn:microsoft.com/office/officeart/2005/8/layout/orgChart1"/>
    <dgm:cxn modelId="{089320CA-D7EF-4C03-819C-CFA4F76CF6DF}" type="presParOf" srcId="{745EFA83-16C9-4873-B3A8-85AA2167B52F}" destId="{9F299ED4-C54A-4E2D-BDE8-B4AD55EF52FB}" srcOrd="0" destOrd="0" presId="urn:microsoft.com/office/officeart/2005/8/layout/orgChart1"/>
    <dgm:cxn modelId="{150DA3B1-7B31-4FC3-AC61-4439FC259791}" type="presParOf" srcId="{9F299ED4-C54A-4E2D-BDE8-B4AD55EF52FB}" destId="{416707BD-0E89-4C72-A268-89D97895A306}" srcOrd="0" destOrd="0" presId="urn:microsoft.com/office/officeart/2005/8/layout/orgChart1"/>
    <dgm:cxn modelId="{D5648880-6E28-4D86-91CC-B4EAA52357E7}" type="presParOf" srcId="{9F299ED4-C54A-4E2D-BDE8-B4AD55EF52FB}" destId="{291958A9-9F93-43EE-9281-89FB1656F61B}" srcOrd="1" destOrd="0" presId="urn:microsoft.com/office/officeart/2005/8/layout/orgChart1"/>
    <dgm:cxn modelId="{6042D85D-14D4-401D-9E6F-2211A225B3C2}" type="presParOf" srcId="{745EFA83-16C9-4873-B3A8-85AA2167B52F}" destId="{D7562BCF-FE40-4E59-94FA-75C6C4749611}" srcOrd="1" destOrd="0" presId="urn:microsoft.com/office/officeart/2005/8/layout/orgChart1"/>
    <dgm:cxn modelId="{8EF62542-6F8E-4C9F-8BED-E21B866873CE}" type="presParOf" srcId="{745EFA83-16C9-4873-B3A8-85AA2167B52F}" destId="{5707A54F-41C4-41A3-AB3D-6452AE085B4C}" srcOrd="2" destOrd="0" presId="urn:microsoft.com/office/officeart/2005/8/layout/orgChart1"/>
    <dgm:cxn modelId="{A81159BE-7385-4555-B9CA-84D9ECC8CD79}" type="presParOf" srcId="{E3A63113-F3F4-4708-B7F8-D44A9351FBF1}" destId="{C892B497-1237-46E5-9651-890F7F37C3A2}" srcOrd="2" destOrd="0" presId="urn:microsoft.com/office/officeart/2005/8/layout/orgChart1"/>
    <dgm:cxn modelId="{EB4A74DF-48D1-4587-8640-CBC0EFE68EBD}" type="presParOf" srcId="{E3A63113-F3F4-4708-B7F8-D44A9351FBF1}" destId="{7359C943-035F-44C2-8564-A44C0F6C2397}" srcOrd="3" destOrd="0" presId="urn:microsoft.com/office/officeart/2005/8/layout/orgChart1"/>
    <dgm:cxn modelId="{C47806C3-22EF-412D-ACAC-85BF2B587787}" type="presParOf" srcId="{7359C943-035F-44C2-8564-A44C0F6C2397}" destId="{E168A5E9-2CCB-4A8E-B5C1-D06336E80CF5}" srcOrd="0" destOrd="0" presId="urn:microsoft.com/office/officeart/2005/8/layout/orgChart1"/>
    <dgm:cxn modelId="{F8B9DD97-7D57-4C3F-8F4D-3EFC5A298AF0}" type="presParOf" srcId="{E168A5E9-2CCB-4A8E-B5C1-D06336E80CF5}" destId="{9C6F55AC-44B5-4579-BE39-CEB21DEA3165}" srcOrd="0" destOrd="0" presId="urn:microsoft.com/office/officeart/2005/8/layout/orgChart1"/>
    <dgm:cxn modelId="{D820E58E-4920-40BA-A1AE-1FBC9D8DA090}" type="presParOf" srcId="{E168A5E9-2CCB-4A8E-B5C1-D06336E80CF5}" destId="{874ED76E-06CA-4DFB-8A48-5B91099DA030}" srcOrd="1" destOrd="0" presId="urn:microsoft.com/office/officeart/2005/8/layout/orgChart1"/>
    <dgm:cxn modelId="{BC00870B-9E61-4AB3-9D3C-B772413CE93E}" type="presParOf" srcId="{7359C943-035F-44C2-8564-A44C0F6C2397}" destId="{214188EA-D944-4304-B18F-C4F2771CE69A}" srcOrd="1" destOrd="0" presId="urn:microsoft.com/office/officeart/2005/8/layout/orgChart1"/>
    <dgm:cxn modelId="{1F6E3674-3D30-471E-83ED-4C4550B033D2}" type="presParOf" srcId="{7359C943-035F-44C2-8564-A44C0F6C2397}" destId="{4D201ED5-9D05-4FD3-B30B-C87472E1AF0A}" srcOrd="2" destOrd="0" presId="urn:microsoft.com/office/officeart/2005/8/layout/orgChart1"/>
    <dgm:cxn modelId="{257A0932-BFD6-4F58-B309-1D47EF20E007}" type="presParOf" srcId="{E3A63113-F3F4-4708-B7F8-D44A9351FBF1}" destId="{2AFADEF7-BD7F-4B41-B845-82BE9EF9E42A}" srcOrd="4" destOrd="0" presId="urn:microsoft.com/office/officeart/2005/8/layout/orgChart1"/>
    <dgm:cxn modelId="{B89AA601-87EF-4FB7-9A89-A374C9084341}" type="presParOf" srcId="{E3A63113-F3F4-4708-B7F8-D44A9351FBF1}" destId="{8E72F941-1D6B-41CF-BAC9-82B4D64F6512}" srcOrd="5" destOrd="0" presId="urn:microsoft.com/office/officeart/2005/8/layout/orgChart1"/>
    <dgm:cxn modelId="{898BE64F-796B-4177-AEF5-03CE2473B822}" type="presParOf" srcId="{8E72F941-1D6B-41CF-BAC9-82B4D64F6512}" destId="{DF426F22-DD2A-4DAB-8858-019385FB1D74}" srcOrd="0" destOrd="0" presId="urn:microsoft.com/office/officeart/2005/8/layout/orgChart1"/>
    <dgm:cxn modelId="{D7011EFC-4BA6-4554-B0EE-5C729B7B5F6A}" type="presParOf" srcId="{DF426F22-DD2A-4DAB-8858-019385FB1D74}" destId="{F54C74F0-4BAA-421F-A2CA-D768D70B4A3B}" srcOrd="0" destOrd="0" presId="urn:microsoft.com/office/officeart/2005/8/layout/orgChart1"/>
    <dgm:cxn modelId="{EA7B1A13-E40D-4FAA-A2B4-2458CB517261}" type="presParOf" srcId="{DF426F22-DD2A-4DAB-8858-019385FB1D74}" destId="{327B843B-E66D-4C4A-93F4-CA0FA7A91E0D}" srcOrd="1" destOrd="0" presId="urn:microsoft.com/office/officeart/2005/8/layout/orgChart1"/>
    <dgm:cxn modelId="{810521C2-E751-4531-B2CA-7EC16888DF9E}" type="presParOf" srcId="{8E72F941-1D6B-41CF-BAC9-82B4D64F6512}" destId="{53E0A96C-C2F0-4114-9608-03DB7D945092}" srcOrd="1" destOrd="0" presId="urn:microsoft.com/office/officeart/2005/8/layout/orgChart1"/>
    <dgm:cxn modelId="{D08EDEA7-79B3-4EC6-9C68-5AF014DD7317}" type="presParOf" srcId="{53E0A96C-C2F0-4114-9608-03DB7D945092}" destId="{0A0B6087-8192-4FE4-879E-F9106E7A588C}" srcOrd="0" destOrd="0" presId="urn:microsoft.com/office/officeart/2005/8/layout/orgChart1"/>
    <dgm:cxn modelId="{2F98633C-A62B-420C-BC00-DF1CF7D9E1B1}" type="presParOf" srcId="{53E0A96C-C2F0-4114-9608-03DB7D945092}" destId="{A12341AC-8805-4CDC-BBEC-4396CD10551A}" srcOrd="1" destOrd="0" presId="urn:microsoft.com/office/officeart/2005/8/layout/orgChart1"/>
    <dgm:cxn modelId="{2491F0DB-9850-4B66-B691-79C5943B00D4}" type="presParOf" srcId="{A12341AC-8805-4CDC-BBEC-4396CD10551A}" destId="{28249D09-818E-4A81-8226-10EDCC619F44}" srcOrd="0" destOrd="0" presId="urn:microsoft.com/office/officeart/2005/8/layout/orgChart1"/>
    <dgm:cxn modelId="{3D538877-58B5-4DD4-92ED-445C7C965B65}" type="presParOf" srcId="{28249D09-818E-4A81-8226-10EDCC619F44}" destId="{D3EDA96D-6E7F-479F-9861-E583F20C0E1C}" srcOrd="0" destOrd="0" presId="urn:microsoft.com/office/officeart/2005/8/layout/orgChart1"/>
    <dgm:cxn modelId="{E87C15DC-5D9A-4EDC-8093-7F48AE0A0DFF}" type="presParOf" srcId="{28249D09-818E-4A81-8226-10EDCC619F44}" destId="{8CFFBA38-85D5-466F-84CC-A1BF5B08B7E1}" srcOrd="1" destOrd="0" presId="urn:microsoft.com/office/officeart/2005/8/layout/orgChart1"/>
    <dgm:cxn modelId="{38241C3A-86E6-4173-B3A2-5593311E1DF8}" type="presParOf" srcId="{A12341AC-8805-4CDC-BBEC-4396CD10551A}" destId="{260B03F2-0932-4D34-86BE-77E540D49D61}" srcOrd="1" destOrd="0" presId="urn:microsoft.com/office/officeart/2005/8/layout/orgChart1"/>
    <dgm:cxn modelId="{48CE705B-07C6-4663-9A89-8E520C4CD5E1}" type="presParOf" srcId="{A12341AC-8805-4CDC-BBEC-4396CD10551A}" destId="{F387739B-A3B2-4060-8C1E-3ABB901262A6}" srcOrd="2" destOrd="0" presId="urn:microsoft.com/office/officeart/2005/8/layout/orgChart1"/>
    <dgm:cxn modelId="{55B4D5D9-46BF-4984-A9D7-F01CC64DDE76}" type="presParOf" srcId="{53E0A96C-C2F0-4114-9608-03DB7D945092}" destId="{3F6BAB93-ADBE-4E77-8815-D4158FAA3F0C}" srcOrd="2" destOrd="0" presId="urn:microsoft.com/office/officeart/2005/8/layout/orgChart1"/>
    <dgm:cxn modelId="{8C61E834-C2EC-447C-8092-76C875900A51}" type="presParOf" srcId="{53E0A96C-C2F0-4114-9608-03DB7D945092}" destId="{11227200-AED7-447D-B9B8-AF7E2D4FBC78}" srcOrd="3" destOrd="0" presId="urn:microsoft.com/office/officeart/2005/8/layout/orgChart1"/>
    <dgm:cxn modelId="{62F4F0C4-48DE-4228-B4D3-329D223B49BB}" type="presParOf" srcId="{11227200-AED7-447D-B9B8-AF7E2D4FBC78}" destId="{649DF3DE-F8CA-4D46-B4A1-97CC24BB3B46}" srcOrd="0" destOrd="0" presId="urn:microsoft.com/office/officeart/2005/8/layout/orgChart1"/>
    <dgm:cxn modelId="{C18ECC98-51AA-4820-AE47-D4F7E77C81CD}" type="presParOf" srcId="{649DF3DE-F8CA-4D46-B4A1-97CC24BB3B46}" destId="{540D588C-7FBE-4135-8EA9-16F5AAEE2618}" srcOrd="0" destOrd="0" presId="urn:microsoft.com/office/officeart/2005/8/layout/orgChart1"/>
    <dgm:cxn modelId="{21139D06-042E-4AC9-954E-F9F2575FBEB3}" type="presParOf" srcId="{649DF3DE-F8CA-4D46-B4A1-97CC24BB3B46}" destId="{AC86B8E6-2BB7-4D2F-A848-1F765F2E27D6}" srcOrd="1" destOrd="0" presId="urn:microsoft.com/office/officeart/2005/8/layout/orgChart1"/>
    <dgm:cxn modelId="{D45EF539-69E8-4902-9396-AF280DFFB9D8}" type="presParOf" srcId="{11227200-AED7-447D-B9B8-AF7E2D4FBC78}" destId="{057E9F16-873F-4A06-B48C-05DC4D44C657}" srcOrd="1" destOrd="0" presId="urn:microsoft.com/office/officeart/2005/8/layout/orgChart1"/>
    <dgm:cxn modelId="{56FA2E98-ED9E-4E12-BC12-8E62040D3670}" type="presParOf" srcId="{11227200-AED7-447D-B9B8-AF7E2D4FBC78}" destId="{4BF660DD-83D4-4E97-BB5D-0AEC211E956E}" srcOrd="2" destOrd="0" presId="urn:microsoft.com/office/officeart/2005/8/layout/orgChart1"/>
    <dgm:cxn modelId="{809E827C-FFE4-48D4-A8BC-A2829C88772F}" type="presParOf" srcId="{8E72F941-1D6B-41CF-BAC9-82B4D64F6512}" destId="{A718E4F0-4856-40DB-A8B9-2489238BD5CF}" srcOrd="2" destOrd="0" presId="urn:microsoft.com/office/officeart/2005/8/layout/orgChart1"/>
    <dgm:cxn modelId="{7C5D69B8-2CA0-4BEC-9199-AE3DF01CFBFE}" type="presParOf" srcId="{1620F1E1-22EE-4631-8F77-B58E935A8C7D}" destId="{9A2EF5B9-F208-42EB-A1B7-02B41DFC8C52}" srcOrd="2" destOrd="0" presId="urn:microsoft.com/office/officeart/2005/8/layout/orgChart1"/>
    <dgm:cxn modelId="{93B677E0-D374-4B3F-9036-058EAFC6ED87}" type="presParOf" srcId="{24A4E42D-0362-48F1-AE69-D464558E3BBE}" destId="{2BC57636-1ADB-4CE0-89F0-73CEA666650E}" srcOrd="2" destOrd="0" presId="urn:microsoft.com/office/officeart/2005/8/layout/orgChart1"/>
    <dgm:cxn modelId="{4626F7E5-7749-4D58-96C8-3B25D228392F}" type="presParOf" srcId="{C94C10D3-C717-4324-87E2-1B17BE6DD95D}" destId="{2AD6910C-E2FC-4304-BC3B-BB11887500AA}" srcOrd="2" destOrd="0" presId="urn:microsoft.com/office/officeart/2005/8/layout/orgChart1"/>
    <dgm:cxn modelId="{875C8FA7-4680-4AFD-9347-E67992D084EF}" type="presParOf" srcId="{F2291E44-F571-4992-AFFC-8F22167B7D07}" destId="{C231E686-30B6-4FBB-B383-13DC2372CF18}" srcOrd="2" destOrd="0" presId="urn:microsoft.com/office/officeart/2005/8/layout/orgChart1"/>
    <dgm:cxn modelId="{7B99EE44-A43C-4A9D-9EAD-0078BB5B8490}" type="presParOf" srcId="{F2291E44-F571-4992-AFFC-8F22167B7D07}" destId="{5098CB99-7395-491B-BF1D-4D8603C62D3F}" srcOrd="3" destOrd="0" presId="urn:microsoft.com/office/officeart/2005/8/layout/orgChart1"/>
    <dgm:cxn modelId="{5C97AD87-38D9-4DA8-A2D0-75295102B60F}" type="presParOf" srcId="{5098CB99-7395-491B-BF1D-4D8603C62D3F}" destId="{31F9FEAD-3D56-4FB0-97D6-A9D38994507A}" srcOrd="0" destOrd="0" presId="urn:microsoft.com/office/officeart/2005/8/layout/orgChart1"/>
    <dgm:cxn modelId="{81DD7757-AFCD-46D6-8BC6-A8428D3EB077}" type="presParOf" srcId="{31F9FEAD-3D56-4FB0-97D6-A9D38994507A}" destId="{2B0C7EB2-4662-426C-BDC2-DC3A3D05F12E}" srcOrd="0" destOrd="0" presId="urn:microsoft.com/office/officeart/2005/8/layout/orgChart1"/>
    <dgm:cxn modelId="{F1C1AA5F-73CB-4146-88D3-66BDCF8C57CA}" type="presParOf" srcId="{31F9FEAD-3D56-4FB0-97D6-A9D38994507A}" destId="{A563B36D-5554-4877-8A6E-FB9E76C93580}" srcOrd="1" destOrd="0" presId="urn:microsoft.com/office/officeart/2005/8/layout/orgChart1"/>
    <dgm:cxn modelId="{71AA513F-3AE4-435D-B5EC-D6680B03251A}" type="presParOf" srcId="{5098CB99-7395-491B-BF1D-4D8603C62D3F}" destId="{2A4317C6-EF18-4D72-BDD2-D0B944FD4D25}" srcOrd="1" destOrd="0" presId="urn:microsoft.com/office/officeart/2005/8/layout/orgChart1"/>
    <dgm:cxn modelId="{F39142AD-727F-4348-AD05-E5968FCC8BB8}" type="presParOf" srcId="{2A4317C6-EF18-4D72-BDD2-D0B944FD4D25}" destId="{3711313A-E67F-4A47-A966-5E44C074468E}" srcOrd="0" destOrd="0" presId="urn:microsoft.com/office/officeart/2005/8/layout/orgChart1"/>
    <dgm:cxn modelId="{18A07723-D6F2-4911-B8BC-7F3621EB1E53}" type="presParOf" srcId="{2A4317C6-EF18-4D72-BDD2-D0B944FD4D25}" destId="{60B99925-9589-421C-AFCD-683E8B8D9AE4}" srcOrd="1" destOrd="0" presId="urn:microsoft.com/office/officeart/2005/8/layout/orgChart1"/>
    <dgm:cxn modelId="{18125038-C895-4156-AB15-D65F81CBCFF1}" type="presParOf" srcId="{60B99925-9589-421C-AFCD-683E8B8D9AE4}" destId="{47B0C552-63BF-4809-8A0A-2E3D158AA3F9}" srcOrd="0" destOrd="0" presId="urn:microsoft.com/office/officeart/2005/8/layout/orgChart1"/>
    <dgm:cxn modelId="{6F5F1E78-77FB-4490-BEA7-F1D1F71961EE}" type="presParOf" srcId="{47B0C552-63BF-4809-8A0A-2E3D158AA3F9}" destId="{FF7A2906-A5A4-47DC-BED7-776F565540B4}" srcOrd="0" destOrd="0" presId="urn:microsoft.com/office/officeart/2005/8/layout/orgChart1"/>
    <dgm:cxn modelId="{F6CD048B-E208-44F4-8BA4-32F0AFC63B45}" type="presParOf" srcId="{47B0C552-63BF-4809-8A0A-2E3D158AA3F9}" destId="{C574D3B6-8EF9-4519-82A0-F2E2EDB39759}" srcOrd="1" destOrd="0" presId="urn:microsoft.com/office/officeart/2005/8/layout/orgChart1"/>
    <dgm:cxn modelId="{BA442F9A-36DE-4A74-BD97-3C5134BFC551}" type="presParOf" srcId="{60B99925-9589-421C-AFCD-683E8B8D9AE4}" destId="{24CDE112-B089-4DD4-A5A1-A160BBBC9011}" srcOrd="1" destOrd="0" presId="urn:microsoft.com/office/officeart/2005/8/layout/orgChart1"/>
    <dgm:cxn modelId="{1E91386C-20C6-4D38-B5BA-FDFA95A89A8F}" type="presParOf" srcId="{24CDE112-B089-4DD4-A5A1-A160BBBC9011}" destId="{9C9B85F0-2677-4E77-9E4E-77EFE4FC7FFB}" srcOrd="0" destOrd="0" presId="urn:microsoft.com/office/officeart/2005/8/layout/orgChart1"/>
    <dgm:cxn modelId="{CA51D924-059E-4748-9ABF-21807305B494}" type="presParOf" srcId="{24CDE112-B089-4DD4-A5A1-A160BBBC9011}" destId="{793FA435-C32B-4DE2-AE9A-309AC3FEC4F9}" srcOrd="1" destOrd="0" presId="urn:microsoft.com/office/officeart/2005/8/layout/orgChart1"/>
    <dgm:cxn modelId="{3A546349-05BA-4935-BB2A-E68AEB0C4D5B}" type="presParOf" srcId="{793FA435-C32B-4DE2-AE9A-309AC3FEC4F9}" destId="{BA5EE4CE-12C2-4F44-8603-E1CFF75AC238}" srcOrd="0" destOrd="0" presId="urn:microsoft.com/office/officeart/2005/8/layout/orgChart1"/>
    <dgm:cxn modelId="{35657440-711B-4D8D-B2C5-0AB428F3FE8A}" type="presParOf" srcId="{BA5EE4CE-12C2-4F44-8603-E1CFF75AC238}" destId="{F4385C81-842B-4B51-BF10-AF3B3BDBED83}" srcOrd="0" destOrd="0" presId="urn:microsoft.com/office/officeart/2005/8/layout/orgChart1"/>
    <dgm:cxn modelId="{279BD0BC-EBEE-45D4-A4DF-5820A3B6A628}" type="presParOf" srcId="{BA5EE4CE-12C2-4F44-8603-E1CFF75AC238}" destId="{1C66B5AC-5FDA-4E45-8C7E-0997FF43F6CB}" srcOrd="1" destOrd="0" presId="urn:microsoft.com/office/officeart/2005/8/layout/orgChart1"/>
    <dgm:cxn modelId="{566325E9-AA63-43F4-8E5F-3359F6E7E50E}" type="presParOf" srcId="{793FA435-C32B-4DE2-AE9A-309AC3FEC4F9}" destId="{580B756E-CBBB-47C8-B1CD-8B1D314A896F}" srcOrd="1" destOrd="0" presId="urn:microsoft.com/office/officeart/2005/8/layout/orgChart1"/>
    <dgm:cxn modelId="{9604B638-3B0A-400A-AC4B-12B4DF1D9F1D}" type="presParOf" srcId="{793FA435-C32B-4DE2-AE9A-309AC3FEC4F9}" destId="{9008396E-1AA8-4ABE-853C-61CD2E6149F1}" srcOrd="2" destOrd="0" presId="urn:microsoft.com/office/officeart/2005/8/layout/orgChart1"/>
    <dgm:cxn modelId="{9BF5EDE6-B3C3-47BB-80B2-A4810A1E8852}" type="presParOf" srcId="{24CDE112-B089-4DD4-A5A1-A160BBBC9011}" destId="{0F34D188-9C08-4771-8C88-E835F661593D}" srcOrd="2" destOrd="0" presId="urn:microsoft.com/office/officeart/2005/8/layout/orgChart1"/>
    <dgm:cxn modelId="{43616116-2D48-4321-A5E0-76134ECDA3F5}" type="presParOf" srcId="{24CDE112-B089-4DD4-A5A1-A160BBBC9011}" destId="{69597273-6DD5-4B44-8033-EE6833EE2D30}" srcOrd="3" destOrd="0" presId="urn:microsoft.com/office/officeart/2005/8/layout/orgChart1"/>
    <dgm:cxn modelId="{60AF8C2B-B652-460F-AA6F-DEE9603BEFB0}" type="presParOf" srcId="{69597273-6DD5-4B44-8033-EE6833EE2D30}" destId="{5FBAB0C3-2911-4B3C-802D-C5EE40271A36}" srcOrd="0" destOrd="0" presId="urn:microsoft.com/office/officeart/2005/8/layout/orgChart1"/>
    <dgm:cxn modelId="{FF901524-5345-4F5D-8283-9EB31CF0F27B}" type="presParOf" srcId="{5FBAB0C3-2911-4B3C-802D-C5EE40271A36}" destId="{F886F3B5-D86A-4F9B-A781-CCB718BC443D}" srcOrd="0" destOrd="0" presId="urn:microsoft.com/office/officeart/2005/8/layout/orgChart1"/>
    <dgm:cxn modelId="{F82B0AD1-2A52-4449-9FEA-A28E7EC8F8FE}" type="presParOf" srcId="{5FBAB0C3-2911-4B3C-802D-C5EE40271A36}" destId="{6ADE501F-FEED-44EC-9A67-282EF4644FD1}" srcOrd="1" destOrd="0" presId="urn:microsoft.com/office/officeart/2005/8/layout/orgChart1"/>
    <dgm:cxn modelId="{38769C76-08EA-45BA-A55A-58121FC5A5C2}" type="presParOf" srcId="{69597273-6DD5-4B44-8033-EE6833EE2D30}" destId="{86785636-0928-459B-AA7F-2F289940CB75}" srcOrd="1" destOrd="0" presId="urn:microsoft.com/office/officeart/2005/8/layout/orgChart1"/>
    <dgm:cxn modelId="{1D8C76E4-E0A6-4B71-B593-390016A29570}" type="presParOf" srcId="{69597273-6DD5-4B44-8033-EE6833EE2D30}" destId="{C9A65098-5C39-4CEF-AD34-6C8BAE153C05}" srcOrd="2" destOrd="0" presId="urn:microsoft.com/office/officeart/2005/8/layout/orgChart1"/>
    <dgm:cxn modelId="{F81790CA-9D98-467D-AF02-DEC1EC3FE363}" type="presParOf" srcId="{24CDE112-B089-4DD4-A5A1-A160BBBC9011}" destId="{167EF126-2E4C-48D1-A0E3-5E50EAD21D72}" srcOrd="4" destOrd="0" presId="urn:microsoft.com/office/officeart/2005/8/layout/orgChart1"/>
    <dgm:cxn modelId="{614714DD-21B3-405B-9245-21436DB41404}" type="presParOf" srcId="{24CDE112-B089-4DD4-A5A1-A160BBBC9011}" destId="{C9713818-899A-43AA-983B-3A66BBAB55BF}" srcOrd="5" destOrd="0" presId="urn:microsoft.com/office/officeart/2005/8/layout/orgChart1"/>
    <dgm:cxn modelId="{0D23E447-9FE3-4CB7-9785-0645EF12B55B}" type="presParOf" srcId="{C9713818-899A-43AA-983B-3A66BBAB55BF}" destId="{E89C1CE6-A335-44AD-AAB7-92C850E80657}" srcOrd="0" destOrd="0" presId="urn:microsoft.com/office/officeart/2005/8/layout/orgChart1"/>
    <dgm:cxn modelId="{814808D2-55CE-48FE-8A53-13819971921B}" type="presParOf" srcId="{E89C1CE6-A335-44AD-AAB7-92C850E80657}" destId="{66545176-E198-498D-8276-61A991BFC249}" srcOrd="0" destOrd="0" presId="urn:microsoft.com/office/officeart/2005/8/layout/orgChart1"/>
    <dgm:cxn modelId="{78479CFB-5301-40FC-84C9-A55A3B59B4A7}" type="presParOf" srcId="{E89C1CE6-A335-44AD-AAB7-92C850E80657}" destId="{8E33669F-FEBD-4617-B734-CD22FA7443BA}" srcOrd="1" destOrd="0" presId="urn:microsoft.com/office/officeart/2005/8/layout/orgChart1"/>
    <dgm:cxn modelId="{E74FD244-40C6-40CE-A1DA-37A6E9217376}" type="presParOf" srcId="{C9713818-899A-43AA-983B-3A66BBAB55BF}" destId="{774DD05A-4680-4781-BA90-7138F26892D3}" srcOrd="1" destOrd="0" presId="urn:microsoft.com/office/officeart/2005/8/layout/orgChart1"/>
    <dgm:cxn modelId="{6A63E663-B117-45CF-B082-53A117ADED6A}" type="presParOf" srcId="{C9713818-899A-43AA-983B-3A66BBAB55BF}" destId="{FFC242ED-C800-4BA5-9885-125E4E7AB039}" srcOrd="2" destOrd="0" presId="urn:microsoft.com/office/officeart/2005/8/layout/orgChart1"/>
    <dgm:cxn modelId="{E4F2D7E9-1F81-4DEC-BE0B-0866CF8B2952}" type="presParOf" srcId="{60B99925-9589-421C-AFCD-683E8B8D9AE4}" destId="{80F7E778-A6C8-4704-9953-3520A409820C}" srcOrd="2" destOrd="0" presId="urn:microsoft.com/office/officeart/2005/8/layout/orgChart1"/>
    <dgm:cxn modelId="{E01E929F-70D6-48EE-BC52-12FD3DD75DF6}" type="presParOf" srcId="{2A4317C6-EF18-4D72-BDD2-D0B944FD4D25}" destId="{BA1A1D8D-9D32-4C85-AC54-C244D40A41BF}" srcOrd="2" destOrd="0" presId="urn:microsoft.com/office/officeart/2005/8/layout/orgChart1"/>
    <dgm:cxn modelId="{09DBD51B-2DCB-41D0-AA5F-19C88E7517B8}" type="presParOf" srcId="{2A4317C6-EF18-4D72-BDD2-D0B944FD4D25}" destId="{4B97A1F6-CDDF-438C-8EE8-C42BC32D507C}" srcOrd="3" destOrd="0" presId="urn:microsoft.com/office/officeart/2005/8/layout/orgChart1"/>
    <dgm:cxn modelId="{B74B6A2F-6BE0-4F55-8F54-5D8620917D01}" type="presParOf" srcId="{4B97A1F6-CDDF-438C-8EE8-C42BC32D507C}" destId="{1476E235-0161-4DFD-B2F6-30B33977798E}" srcOrd="0" destOrd="0" presId="urn:microsoft.com/office/officeart/2005/8/layout/orgChart1"/>
    <dgm:cxn modelId="{EBAA2A18-6B19-47D6-99C9-C943C06CF840}" type="presParOf" srcId="{1476E235-0161-4DFD-B2F6-30B33977798E}" destId="{7DA4865C-2363-4C73-89D2-B94A04916F51}" srcOrd="0" destOrd="0" presId="urn:microsoft.com/office/officeart/2005/8/layout/orgChart1"/>
    <dgm:cxn modelId="{26B5E3D3-6481-401D-BA56-FCCD60E5FD38}" type="presParOf" srcId="{1476E235-0161-4DFD-B2F6-30B33977798E}" destId="{27A95A81-D905-462E-B76D-A1DA26827418}" srcOrd="1" destOrd="0" presId="urn:microsoft.com/office/officeart/2005/8/layout/orgChart1"/>
    <dgm:cxn modelId="{D35188F7-7483-4A83-80A2-078068258C77}" type="presParOf" srcId="{4B97A1F6-CDDF-438C-8EE8-C42BC32D507C}" destId="{67AA6AF7-CBDB-4BE6-AA5A-E4C62212F812}" srcOrd="1" destOrd="0" presId="urn:microsoft.com/office/officeart/2005/8/layout/orgChart1"/>
    <dgm:cxn modelId="{42E5B40A-E992-4E69-AD16-AF206D5DF608}" type="presParOf" srcId="{67AA6AF7-CBDB-4BE6-AA5A-E4C62212F812}" destId="{14BE560D-0BEA-4424-8086-F7CCC9B3B552}" srcOrd="0" destOrd="0" presId="urn:microsoft.com/office/officeart/2005/8/layout/orgChart1"/>
    <dgm:cxn modelId="{98C15FB0-3270-4A3C-8F13-42EB14516918}" type="presParOf" srcId="{67AA6AF7-CBDB-4BE6-AA5A-E4C62212F812}" destId="{2D26FFC9-3585-4B43-81AA-E0E03FE092D6}" srcOrd="1" destOrd="0" presId="urn:microsoft.com/office/officeart/2005/8/layout/orgChart1"/>
    <dgm:cxn modelId="{BACCB62E-4B10-452E-8B3C-43C820AD1742}" type="presParOf" srcId="{2D26FFC9-3585-4B43-81AA-E0E03FE092D6}" destId="{1E0D6B8D-8328-4EB7-B090-579DA91CD6CE}" srcOrd="0" destOrd="0" presId="urn:microsoft.com/office/officeart/2005/8/layout/orgChart1"/>
    <dgm:cxn modelId="{EFBF2AD9-3D94-4B13-9DC4-BA429E5E5A15}" type="presParOf" srcId="{1E0D6B8D-8328-4EB7-B090-579DA91CD6CE}" destId="{A8FFEB88-16DD-4390-8947-B28DA774577B}" srcOrd="0" destOrd="0" presId="urn:microsoft.com/office/officeart/2005/8/layout/orgChart1"/>
    <dgm:cxn modelId="{B4CB62C3-EB42-4902-8CDA-7C3846472FE6}" type="presParOf" srcId="{1E0D6B8D-8328-4EB7-B090-579DA91CD6CE}" destId="{0EFC4717-2082-45C3-9A05-0C19591E08DA}" srcOrd="1" destOrd="0" presId="urn:microsoft.com/office/officeart/2005/8/layout/orgChart1"/>
    <dgm:cxn modelId="{6722D831-5861-469C-93DE-345A10216BA0}" type="presParOf" srcId="{2D26FFC9-3585-4B43-81AA-E0E03FE092D6}" destId="{55C7EF8B-FC61-4B3E-96FE-193D7F9064A1}" srcOrd="1" destOrd="0" presId="urn:microsoft.com/office/officeart/2005/8/layout/orgChart1"/>
    <dgm:cxn modelId="{F50127FD-4A95-4DE8-B5A2-C21471A76C39}" type="presParOf" srcId="{2D26FFC9-3585-4B43-81AA-E0E03FE092D6}" destId="{4E176B0F-89FF-43AF-B114-9B860646854C}" srcOrd="2" destOrd="0" presId="urn:microsoft.com/office/officeart/2005/8/layout/orgChart1"/>
    <dgm:cxn modelId="{E87E4B9E-67AE-4E7A-A35F-4F9753A0C0B3}" type="presParOf" srcId="{67AA6AF7-CBDB-4BE6-AA5A-E4C62212F812}" destId="{A6BD3EC1-7635-4B30-A9AF-2FFFA79C58A0}" srcOrd="2" destOrd="0" presId="urn:microsoft.com/office/officeart/2005/8/layout/orgChart1"/>
    <dgm:cxn modelId="{7E0DF59A-58D1-4ACA-81A6-0D49AC038718}" type="presParOf" srcId="{67AA6AF7-CBDB-4BE6-AA5A-E4C62212F812}" destId="{75DC6AAD-0637-4805-A832-E8D267244BD3}" srcOrd="3" destOrd="0" presId="urn:microsoft.com/office/officeart/2005/8/layout/orgChart1"/>
    <dgm:cxn modelId="{F5AB52E3-EF3D-46BE-B23E-A1799D6B11E3}" type="presParOf" srcId="{75DC6AAD-0637-4805-A832-E8D267244BD3}" destId="{6F369120-EB54-426C-9B64-549FE16D21C3}" srcOrd="0" destOrd="0" presId="urn:microsoft.com/office/officeart/2005/8/layout/orgChart1"/>
    <dgm:cxn modelId="{27CEF95E-B442-4AC7-B646-3DEA5026D945}" type="presParOf" srcId="{6F369120-EB54-426C-9B64-549FE16D21C3}" destId="{3E497CA5-7E9A-4EEF-B0B9-47263F52EE34}" srcOrd="0" destOrd="0" presId="urn:microsoft.com/office/officeart/2005/8/layout/orgChart1"/>
    <dgm:cxn modelId="{0A4C404F-BB6B-4BB4-86A9-8762322C33C3}" type="presParOf" srcId="{6F369120-EB54-426C-9B64-549FE16D21C3}" destId="{FC41A5DC-35B8-4105-AEEC-F80BB185C1A8}" srcOrd="1" destOrd="0" presId="urn:microsoft.com/office/officeart/2005/8/layout/orgChart1"/>
    <dgm:cxn modelId="{EB70D574-01E7-402D-A5C5-C28FADCA879E}" type="presParOf" srcId="{75DC6AAD-0637-4805-A832-E8D267244BD3}" destId="{C58B573D-B221-44A2-B357-69375EF45C67}" srcOrd="1" destOrd="0" presId="urn:microsoft.com/office/officeart/2005/8/layout/orgChart1"/>
    <dgm:cxn modelId="{47569C06-1BE3-49C0-B6F8-27653453A3BD}" type="presParOf" srcId="{75DC6AAD-0637-4805-A832-E8D267244BD3}" destId="{3554C4F0-229A-43AB-A234-EE11AF3AD31D}" srcOrd="2" destOrd="0" presId="urn:microsoft.com/office/officeart/2005/8/layout/orgChart1"/>
    <dgm:cxn modelId="{1663DF96-CE8D-415C-999F-76E14E0F2CB4}" type="presParOf" srcId="{4B97A1F6-CDDF-438C-8EE8-C42BC32D507C}" destId="{0F0CDA66-7986-4363-ACFA-CB82F5AB66B6}" srcOrd="2" destOrd="0" presId="urn:microsoft.com/office/officeart/2005/8/layout/orgChart1"/>
    <dgm:cxn modelId="{7461003A-59EB-47F4-B578-48D0E631AED0}" type="presParOf" srcId="{5098CB99-7395-491B-BF1D-4D8603C62D3F}" destId="{42D51CB4-311C-4660-9028-7E365645029A}" srcOrd="2" destOrd="0" presId="urn:microsoft.com/office/officeart/2005/8/layout/orgChart1"/>
    <dgm:cxn modelId="{7526BBF1-1CFC-4759-A299-DBC90E5DCD3C}" type="presParOf" srcId="{859F62FD-5F5B-4FAE-81C5-59578291712A}" destId="{1F8DF9B4-0165-43B1-93C5-7E715E43A694}" srcOrd="2" destOrd="0" presId="urn:microsoft.com/office/officeart/2005/8/layout/orgChar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D3EC1-7635-4B30-A9AF-2FFFA79C58A0}">
      <dsp:nvSpPr>
        <dsp:cNvPr id="0" name=""/>
        <dsp:cNvSpPr/>
      </dsp:nvSpPr>
      <dsp:spPr>
        <a:xfrm>
          <a:off x="8778863" y="2305067"/>
          <a:ext cx="219067" cy="2282110"/>
        </a:xfrm>
        <a:custGeom>
          <a:avLst/>
          <a:gdLst/>
          <a:ahLst/>
          <a:cxnLst/>
          <a:rect l="0" t="0" r="0" b="0"/>
          <a:pathLst>
            <a:path>
              <a:moveTo>
                <a:pt x="219067" y="0"/>
              </a:moveTo>
              <a:lnTo>
                <a:pt x="219067" y="2282110"/>
              </a:lnTo>
              <a:lnTo>
                <a:pt x="0" y="2282110"/>
              </a:lnTo>
            </a:path>
          </a:pathLst>
        </a:custGeom>
        <a:noFill/>
        <a:ln w="25400" cap="flat" cmpd="sng" algn="ctr">
          <a:solidFill>
            <a:srgbClr val="FF3300"/>
          </a:solidFill>
          <a:prstDash val="solid"/>
        </a:ln>
        <a:effectLst/>
      </dsp:spPr>
      <dsp:style>
        <a:lnRef idx="2">
          <a:scrgbClr r="0" g="0" b="0"/>
        </a:lnRef>
        <a:fillRef idx="0">
          <a:scrgbClr r="0" g="0" b="0"/>
        </a:fillRef>
        <a:effectRef idx="0">
          <a:scrgbClr r="0" g="0" b="0"/>
        </a:effectRef>
        <a:fontRef idx="minor"/>
      </dsp:style>
    </dsp:sp>
    <dsp:sp modelId="{14BE560D-0BEA-4424-8086-F7CCC9B3B552}">
      <dsp:nvSpPr>
        <dsp:cNvPr id="0" name=""/>
        <dsp:cNvSpPr/>
      </dsp:nvSpPr>
      <dsp:spPr>
        <a:xfrm>
          <a:off x="8778863" y="2305067"/>
          <a:ext cx="219067" cy="1143059"/>
        </a:xfrm>
        <a:custGeom>
          <a:avLst/>
          <a:gdLst/>
          <a:ahLst/>
          <a:cxnLst/>
          <a:rect l="0" t="0" r="0" b="0"/>
          <a:pathLst>
            <a:path>
              <a:moveTo>
                <a:pt x="219067" y="0"/>
              </a:moveTo>
              <a:lnTo>
                <a:pt x="219067" y="1143059"/>
              </a:lnTo>
              <a:lnTo>
                <a:pt x="0" y="1143059"/>
              </a:lnTo>
            </a:path>
          </a:pathLst>
        </a:custGeom>
        <a:noFill/>
        <a:ln w="25400" cap="flat" cmpd="sng" algn="ctr">
          <a:solidFill>
            <a:srgbClr val="FF3300"/>
          </a:solidFill>
          <a:prstDash val="solid"/>
        </a:ln>
        <a:effectLst/>
      </dsp:spPr>
      <dsp:style>
        <a:lnRef idx="2">
          <a:scrgbClr r="0" g="0" b="0"/>
        </a:lnRef>
        <a:fillRef idx="0">
          <a:scrgbClr r="0" g="0" b="0"/>
        </a:fillRef>
        <a:effectRef idx="0">
          <a:scrgbClr r="0" g="0" b="0"/>
        </a:effectRef>
        <a:fontRef idx="minor"/>
      </dsp:style>
    </dsp:sp>
    <dsp:sp modelId="{BA1A1D8D-9D32-4C85-AC54-C244D40A41BF}">
      <dsp:nvSpPr>
        <dsp:cNvPr id="0" name=""/>
        <dsp:cNvSpPr/>
      </dsp:nvSpPr>
      <dsp:spPr>
        <a:xfrm>
          <a:off x="7585839" y="1315765"/>
          <a:ext cx="827912" cy="505144"/>
        </a:xfrm>
        <a:custGeom>
          <a:avLst/>
          <a:gdLst/>
          <a:ahLst/>
          <a:cxnLst/>
          <a:rect l="0" t="0" r="0" b="0"/>
          <a:pathLst>
            <a:path>
              <a:moveTo>
                <a:pt x="0" y="0"/>
              </a:moveTo>
              <a:lnTo>
                <a:pt x="0" y="403471"/>
              </a:lnTo>
              <a:lnTo>
                <a:pt x="827912" y="403471"/>
              </a:lnTo>
              <a:lnTo>
                <a:pt x="827912" y="505144"/>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sp>
    <dsp:sp modelId="{167EF126-2E4C-48D1-A0E3-5E50EAD21D72}">
      <dsp:nvSpPr>
        <dsp:cNvPr id="0" name=""/>
        <dsp:cNvSpPr/>
      </dsp:nvSpPr>
      <dsp:spPr>
        <a:xfrm>
          <a:off x="6172950" y="2305067"/>
          <a:ext cx="217871" cy="2397988"/>
        </a:xfrm>
        <a:custGeom>
          <a:avLst/>
          <a:gdLst/>
          <a:ahLst/>
          <a:cxnLst/>
          <a:rect l="0" t="0" r="0" b="0"/>
          <a:pathLst>
            <a:path>
              <a:moveTo>
                <a:pt x="0" y="0"/>
              </a:moveTo>
              <a:lnTo>
                <a:pt x="0" y="2397988"/>
              </a:lnTo>
              <a:lnTo>
                <a:pt x="217871" y="2397988"/>
              </a:lnTo>
            </a:path>
          </a:pathLst>
        </a:custGeom>
        <a:noFill/>
        <a:ln w="25400" cap="flat" cmpd="sng" algn="ctr">
          <a:solidFill>
            <a:srgbClr val="FF3300"/>
          </a:solidFill>
          <a:prstDash val="solid"/>
        </a:ln>
        <a:effectLst/>
      </dsp:spPr>
      <dsp:style>
        <a:lnRef idx="2">
          <a:scrgbClr r="0" g="0" b="0"/>
        </a:lnRef>
        <a:fillRef idx="0">
          <a:scrgbClr r="0" g="0" b="0"/>
        </a:fillRef>
        <a:effectRef idx="0">
          <a:scrgbClr r="0" g="0" b="0"/>
        </a:effectRef>
        <a:fontRef idx="minor"/>
      </dsp:style>
    </dsp:sp>
    <dsp:sp modelId="{0F34D188-9C08-4771-8C88-E835F661593D}">
      <dsp:nvSpPr>
        <dsp:cNvPr id="0" name=""/>
        <dsp:cNvSpPr/>
      </dsp:nvSpPr>
      <dsp:spPr>
        <a:xfrm>
          <a:off x="6172950" y="2305067"/>
          <a:ext cx="217871" cy="1710486"/>
        </a:xfrm>
        <a:custGeom>
          <a:avLst/>
          <a:gdLst/>
          <a:ahLst/>
          <a:cxnLst/>
          <a:rect l="0" t="0" r="0" b="0"/>
          <a:pathLst>
            <a:path>
              <a:moveTo>
                <a:pt x="0" y="0"/>
              </a:moveTo>
              <a:lnTo>
                <a:pt x="0" y="1710486"/>
              </a:lnTo>
              <a:lnTo>
                <a:pt x="217871" y="1710486"/>
              </a:lnTo>
            </a:path>
          </a:pathLst>
        </a:custGeom>
        <a:noFill/>
        <a:ln w="25400" cap="flat" cmpd="sng" algn="ctr">
          <a:solidFill>
            <a:srgbClr val="FF3300"/>
          </a:solidFill>
          <a:prstDash val="solid"/>
        </a:ln>
        <a:effectLst/>
      </dsp:spPr>
      <dsp:style>
        <a:lnRef idx="2">
          <a:scrgbClr r="0" g="0" b="0"/>
        </a:lnRef>
        <a:fillRef idx="0">
          <a:scrgbClr r="0" g="0" b="0"/>
        </a:fillRef>
        <a:effectRef idx="0">
          <a:scrgbClr r="0" g="0" b="0"/>
        </a:effectRef>
        <a:fontRef idx="minor"/>
      </dsp:style>
    </dsp:sp>
    <dsp:sp modelId="{9C9B85F0-2677-4E77-9E4E-77EFE4FC7FFB}">
      <dsp:nvSpPr>
        <dsp:cNvPr id="0" name=""/>
        <dsp:cNvSpPr/>
      </dsp:nvSpPr>
      <dsp:spPr>
        <a:xfrm>
          <a:off x="6172950" y="2305067"/>
          <a:ext cx="217871" cy="1022983"/>
        </a:xfrm>
        <a:custGeom>
          <a:avLst/>
          <a:gdLst/>
          <a:ahLst/>
          <a:cxnLst/>
          <a:rect l="0" t="0" r="0" b="0"/>
          <a:pathLst>
            <a:path>
              <a:moveTo>
                <a:pt x="0" y="0"/>
              </a:moveTo>
              <a:lnTo>
                <a:pt x="0" y="1022983"/>
              </a:lnTo>
              <a:lnTo>
                <a:pt x="217871" y="1022983"/>
              </a:lnTo>
            </a:path>
          </a:pathLst>
        </a:custGeom>
        <a:noFill/>
        <a:ln w="25400" cap="flat" cmpd="sng" algn="ctr">
          <a:solidFill>
            <a:srgbClr val="FF3300"/>
          </a:solidFill>
          <a:prstDash val="solid"/>
        </a:ln>
        <a:effectLst/>
      </dsp:spPr>
      <dsp:style>
        <a:lnRef idx="2">
          <a:scrgbClr r="0" g="0" b="0"/>
        </a:lnRef>
        <a:fillRef idx="0">
          <a:scrgbClr r="0" g="0" b="0"/>
        </a:fillRef>
        <a:effectRef idx="0">
          <a:scrgbClr r="0" g="0" b="0"/>
        </a:effectRef>
        <a:fontRef idx="minor"/>
      </dsp:style>
    </dsp:sp>
    <dsp:sp modelId="{3711313A-E67F-4A47-A966-5E44C074468E}">
      <dsp:nvSpPr>
        <dsp:cNvPr id="0" name=""/>
        <dsp:cNvSpPr/>
      </dsp:nvSpPr>
      <dsp:spPr>
        <a:xfrm>
          <a:off x="6753942" y="1315765"/>
          <a:ext cx="831897" cy="505144"/>
        </a:xfrm>
        <a:custGeom>
          <a:avLst/>
          <a:gdLst/>
          <a:ahLst/>
          <a:cxnLst/>
          <a:rect l="0" t="0" r="0" b="0"/>
          <a:pathLst>
            <a:path>
              <a:moveTo>
                <a:pt x="831897" y="0"/>
              </a:moveTo>
              <a:lnTo>
                <a:pt x="831897" y="403471"/>
              </a:lnTo>
              <a:lnTo>
                <a:pt x="0" y="403471"/>
              </a:lnTo>
              <a:lnTo>
                <a:pt x="0" y="505144"/>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sp>
    <dsp:sp modelId="{C231E686-30B6-4FBB-B383-13DC2372CF18}">
      <dsp:nvSpPr>
        <dsp:cNvPr id="0" name=""/>
        <dsp:cNvSpPr/>
      </dsp:nvSpPr>
      <dsp:spPr>
        <a:xfrm>
          <a:off x="5230733" y="533402"/>
          <a:ext cx="2355105" cy="298206"/>
        </a:xfrm>
        <a:custGeom>
          <a:avLst/>
          <a:gdLst/>
          <a:ahLst/>
          <a:cxnLst/>
          <a:rect l="0" t="0" r="0" b="0"/>
          <a:pathLst>
            <a:path>
              <a:moveTo>
                <a:pt x="0" y="0"/>
              </a:moveTo>
              <a:lnTo>
                <a:pt x="0" y="196533"/>
              </a:lnTo>
              <a:lnTo>
                <a:pt x="2355105" y="196533"/>
              </a:lnTo>
              <a:lnTo>
                <a:pt x="2355105" y="298206"/>
              </a:lnTo>
            </a:path>
          </a:pathLst>
        </a:custGeom>
        <a:noFill/>
        <a:ln w="25400" cap="flat" cmpd="sng" algn="ctr">
          <a:solidFill>
            <a:srgbClr val="80CACA"/>
          </a:solidFill>
          <a:prstDash val="solid"/>
        </a:ln>
        <a:effectLst/>
      </dsp:spPr>
      <dsp:style>
        <a:lnRef idx="2">
          <a:scrgbClr r="0" g="0" b="0"/>
        </a:lnRef>
        <a:fillRef idx="0">
          <a:scrgbClr r="0" g="0" b="0"/>
        </a:fillRef>
        <a:effectRef idx="0">
          <a:scrgbClr r="0" g="0" b="0"/>
        </a:effectRef>
        <a:fontRef idx="minor"/>
      </dsp:style>
    </dsp:sp>
    <dsp:sp modelId="{3F6BAB93-ADBE-4E77-8815-D4158FAA3F0C}">
      <dsp:nvSpPr>
        <dsp:cNvPr id="0" name=""/>
        <dsp:cNvSpPr/>
      </dsp:nvSpPr>
      <dsp:spPr>
        <a:xfrm>
          <a:off x="5131163" y="5780206"/>
          <a:ext cx="571575" cy="203345"/>
        </a:xfrm>
        <a:custGeom>
          <a:avLst/>
          <a:gdLst/>
          <a:ahLst/>
          <a:cxnLst/>
          <a:rect l="0" t="0" r="0" b="0"/>
          <a:pathLst>
            <a:path>
              <a:moveTo>
                <a:pt x="0" y="0"/>
              </a:moveTo>
              <a:lnTo>
                <a:pt x="0" y="101672"/>
              </a:lnTo>
              <a:lnTo>
                <a:pt x="571575" y="101672"/>
              </a:lnTo>
              <a:lnTo>
                <a:pt x="571575" y="20334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B6087-8192-4FE4-879E-F9106E7A588C}">
      <dsp:nvSpPr>
        <dsp:cNvPr id="0" name=""/>
        <dsp:cNvSpPr/>
      </dsp:nvSpPr>
      <dsp:spPr>
        <a:xfrm>
          <a:off x="4531080" y="5780206"/>
          <a:ext cx="600082" cy="203345"/>
        </a:xfrm>
        <a:custGeom>
          <a:avLst/>
          <a:gdLst/>
          <a:ahLst/>
          <a:cxnLst/>
          <a:rect l="0" t="0" r="0" b="0"/>
          <a:pathLst>
            <a:path>
              <a:moveTo>
                <a:pt x="600082" y="0"/>
              </a:moveTo>
              <a:lnTo>
                <a:pt x="600082" y="101672"/>
              </a:lnTo>
              <a:lnTo>
                <a:pt x="0" y="101672"/>
              </a:lnTo>
              <a:lnTo>
                <a:pt x="0" y="20334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AFADEF7-BD7F-4B41-B845-82BE9EF9E42A}">
      <dsp:nvSpPr>
        <dsp:cNvPr id="0" name=""/>
        <dsp:cNvSpPr/>
      </dsp:nvSpPr>
      <dsp:spPr>
        <a:xfrm>
          <a:off x="5615319" y="3351363"/>
          <a:ext cx="141586" cy="2111769"/>
        </a:xfrm>
        <a:custGeom>
          <a:avLst/>
          <a:gdLst/>
          <a:ahLst/>
          <a:cxnLst/>
          <a:rect l="0" t="0" r="0" b="0"/>
          <a:pathLst>
            <a:path>
              <a:moveTo>
                <a:pt x="141586" y="0"/>
              </a:moveTo>
              <a:lnTo>
                <a:pt x="141586" y="2111769"/>
              </a:lnTo>
              <a:lnTo>
                <a:pt x="0" y="2111769"/>
              </a:lnTo>
            </a:path>
          </a:pathLst>
        </a:custGeom>
        <a:noFill/>
        <a:ln w="25400" cap="flat" cmpd="sng" algn="ctr">
          <a:solidFill>
            <a:srgbClr val="669900"/>
          </a:solidFill>
          <a:prstDash val="solid"/>
        </a:ln>
        <a:effectLst/>
      </dsp:spPr>
      <dsp:style>
        <a:lnRef idx="2">
          <a:scrgbClr r="0" g="0" b="0"/>
        </a:lnRef>
        <a:fillRef idx="0">
          <a:scrgbClr r="0" g="0" b="0"/>
        </a:fillRef>
        <a:effectRef idx="0">
          <a:scrgbClr r="0" g="0" b="0"/>
        </a:effectRef>
        <a:fontRef idx="minor"/>
      </dsp:style>
    </dsp:sp>
    <dsp:sp modelId="{C892B497-1237-46E5-9651-890F7F37C3A2}">
      <dsp:nvSpPr>
        <dsp:cNvPr id="0" name=""/>
        <dsp:cNvSpPr/>
      </dsp:nvSpPr>
      <dsp:spPr>
        <a:xfrm>
          <a:off x="5624838" y="3351363"/>
          <a:ext cx="132068" cy="1349271"/>
        </a:xfrm>
        <a:custGeom>
          <a:avLst/>
          <a:gdLst/>
          <a:ahLst/>
          <a:cxnLst/>
          <a:rect l="0" t="0" r="0" b="0"/>
          <a:pathLst>
            <a:path>
              <a:moveTo>
                <a:pt x="132068" y="0"/>
              </a:moveTo>
              <a:lnTo>
                <a:pt x="132068" y="1349271"/>
              </a:lnTo>
              <a:lnTo>
                <a:pt x="0" y="1349271"/>
              </a:lnTo>
            </a:path>
          </a:pathLst>
        </a:custGeom>
        <a:noFill/>
        <a:ln w="25400" cap="flat" cmpd="sng" algn="ctr">
          <a:solidFill>
            <a:srgbClr val="669900"/>
          </a:solidFill>
          <a:prstDash val="solid"/>
        </a:ln>
        <a:effectLst/>
      </dsp:spPr>
      <dsp:style>
        <a:lnRef idx="2">
          <a:scrgbClr r="0" g="0" b="0"/>
        </a:lnRef>
        <a:fillRef idx="0">
          <a:scrgbClr r="0" g="0" b="0"/>
        </a:fillRef>
        <a:effectRef idx="0">
          <a:scrgbClr r="0" g="0" b="0"/>
        </a:effectRef>
        <a:fontRef idx="minor"/>
      </dsp:style>
    </dsp:sp>
    <dsp:sp modelId="{496B3892-9C55-4042-B613-7E7022426D25}">
      <dsp:nvSpPr>
        <dsp:cNvPr id="0" name=""/>
        <dsp:cNvSpPr/>
      </dsp:nvSpPr>
      <dsp:spPr>
        <a:xfrm>
          <a:off x="5624838" y="3351363"/>
          <a:ext cx="132068" cy="661769"/>
        </a:xfrm>
        <a:custGeom>
          <a:avLst/>
          <a:gdLst/>
          <a:ahLst/>
          <a:cxnLst/>
          <a:rect l="0" t="0" r="0" b="0"/>
          <a:pathLst>
            <a:path>
              <a:moveTo>
                <a:pt x="132068" y="0"/>
              </a:moveTo>
              <a:lnTo>
                <a:pt x="132068" y="661769"/>
              </a:lnTo>
              <a:lnTo>
                <a:pt x="0" y="661769"/>
              </a:lnTo>
            </a:path>
          </a:pathLst>
        </a:custGeom>
        <a:noFill/>
        <a:ln w="25400" cap="flat" cmpd="sng" algn="ctr">
          <a:solidFill>
            <a:srgbClr val="669900"/>
          </a:solidFill>
          <a:prstDash val="solid"/>
        </a:ln>
        <a:effectLst/>
      </dsp:spPr>
      <dsp:style>
        <a:lnRef idx="2">
          <a:scrgbClr r="0" g="0" b="0"/>
        </a:lnRef>
        <a:fillRef idx="0">
          <a:scrgbClr r="0" g="0" b="0"/>
        </a:fillRef>
        <a:effectRef idx="0">
          <a:scrgbClr r="0" g="0" b="0"/>
        </a:effectRef>
        <a:fontRef idx="minor"/>
      </dsp:style>
    </dsp:sp>
    <dsp:sp modelId="{AF1D5AF9-C8C1-4ED1-8DFF-48582A6AD567}">
      <dsp:nvSpPr>
        <dsp:cNvPr id="0" name=""/>
        <dsp:cNvSpPr/>
      </dsp:nvSpPr>
      <dsp:spPr>
        <a:xfrm>
          <a:off x="4507487" y="2302646"/>
          <a:ext cx="862093" cy="564560"/>
        </a:xfrm>
        <a:custGeom>
          <a:avLst/>
          <a:gdLst/>
          <a:ahLst/>
          <a:cxnLst/>
          <a:rect l="0" t="0" r="0" b="0"/>
          <a:pathLst>
            <a:path>
              <a:moveTo>
                <a:pt x="0" y="0"/>
              </a:moveTo>
              <a:lnTo>
                <a:pt x="0" y="462887"/>
              </a:lnTo>
              <a:lnTo>
                <a:pt x="862093" y="462887"/>
              </a:lnTo>
              <a:lnTo>
                <a:pt x="862093" y="56456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013B93EC-8D17-40AB-A3DB-E524125A8205}">
      <dsp:nvSpPr>
        <dsp:cNvPr id="0" name=""/>
        <dsp:cNvSpPr/>
      </dsp:nvSpPr>
      <dsp:spPr>
        <a:xfrm>
          <a:off x="3008379" y="3351363"/>
          <a:ext cx="145246" cy="2036773"/>
        </a:xfrm>
        <a:custGeom>
          <a:avLst/>
          <a:gdLst/>
          <a:ahLst/>
          <a:cxnLst/>
          <a:rect l="0" t="0" r="0" b="0"/>
          <a:pathLst>
            <a:path>
              <a:moveTo>
                <a:pt x="0" y="0"/>
              </a:moveTo>
              <a:lnTo>
                <a:pt x="0" y="2036773"/>
              </a:lnTo>
              <a:lnTo>
                <a:pt x="145246" y="2036773"/>
              </a:lnTo>
            </a:path>
          </a:pathLst>
        </a:custGeom>
        <a:noFill/>
        <a:ln w="25400" cap="flat" cmpd="sng" algn="ctr">
          <a:solidFill>
            <a:srgbClr val="669900"/>
          </a:solidFill>
          <a:prstDash val="solid"/>
        </a:ln>
        <a:effectLst/>
      </dsp:spPr>
      <dsp:style>
        <a:lnRef idx="2">
          <a:scrgbClr r="0" g="0" b="0"/>
        </a:lnRef>
        <a:fillRef idx="0">
          <a:scrgbClr r="0" g="0" b="0"/>
        </a:fillRef>
        <a:effectRef idx="0">
          <a:scrgbClr r="0" g="0" b="0"/>
        </a:effectRef>
        <a:fontRef idx="minor"/>
      </dsp:style>
    </dsp:sp>
    <dsp:sp modelId="{1D84C746-E474-4C43-919C-9DF51D435014}">
      <dsp:nvSpPr>
        <dsp:cNvPr id="0" name=""/>
        <dsp:cNvSpPr/>
      </dsp:nvSpPr>
      <dsp:spPr>
        <a:xfrm>
          <a:off x="3008379" y="3351363"/>
          <a:ext cx="145246" cy="1349271"/>
        </a:xfrm>
        <a:custGeom>
          <a:avLst/>
          <a:gdLst/>
          <a:ahLst/>
          <a:cxnLst/>
          <a:rect l="0" t="0" r="0" b="0"/>
          <a:pathLst>
            <a:path>
              <a:moveTo>
                <a:pt x="0" y="0"/>
              </a:moveTo>
              <a:lnTo>
                <a:pt x="0" y="1349271"/>
              </a:lnTo>
              <a:lnTo>
                <a:pt x="145246" y="1349271"/>
              </a:lnTo>
            </a:path>
          </a:pathLst>
        </a:custGeom>
        <a:noFill/>
        <a:ln w="25400" cap="flat" cmpd="sng" algn="ctr">
          <a:solidFill>
            <a:srgbClr val="669900"/>
          </a:solidFill>
          <a:prstDash val="solid"/>
        </a:ln>
        <a:effectLst/>
      </dsp:spPr>
      <dsp:style>
        <a:lnRef idx="2">
          <a:scrgbClr r="0" g="0" b="0"/>
        </a:lnRef>
        <a:fillRef idx="0">
          <a:scrgbClr r="0" g="0" b="0"/>
        </a:fillRef>
        <a:effectRef idx="0">
          <a:scrgbClr r="0" g="0" b="0"/>
        </a:effectRef>
        <a:fontRef idx="minor"/>
      </dsp:style>
    </dsp:sp>
    <dsp:sp modelId="{DF392BA2-00CC-4267-A817-3906C2345325}">
      <dsp:nvSpPr>
        <dsp:cNvPr id="0" name=""/>
        <dsp:cNvSpPr/>
      </dsp:nvSpPr>
      <dsp:spPr>
        <a:xfrm>
          <a:off x="3008379" y="3351363"/>
          <a:ext cx="145246" cy="661769"/>
        </a:xfrm>
        <a:custGeom>
          <a:avLst/>
          <a:gdLst/>
          <a:ahLst/>
          <a:cxnLst/>
          <a:rect l="0" t="0" r="0" b="0"/>
          <a:pathLst>
            <a:path>
              <a:moveTo>
                <a:pt x="0" y="0"/>
              </a:moveTo>
              <a:lnTo>
                <a:pt x="0" y="661769"/>
              </a:lnTo>
              <a:lnTo>
                <a:pt x="145246" y="661769"/>
              </a:lnTo>
            </a:path>
          </a:pathLst>
        </a:custGeom>
        <a:noFill/>
        <a:ln w="25400" cap="flat" cmpd="sng" algn="ctr">
          <a:solidFill>
            <a:srgbClr val="669900"/>
          </a:solidFill>
          <a:prstDash val="solid"/>
        </a:ln>
        <a:effectLst/>
      </dsp:spPr>
      <dsp:style>
        <a:lnRef idx="2">
          <a:scrgbClr r="0" g="0" b="0"/>
        </a:lnRef>
        <a:fillRef idx="0">
          <a:scrgbClr r="0" g="0" b="0"/>
        </a:fillRef>
        <a:effectRef idx="0">
          <a:scrgbClr r="0" g="0" b="0"/>
        </a:effectRef>
        <a:fontRef idx="minor"/>
      </dsp:style>
    </dsp:sp>
    <dsp:sp modelId="{19FC0CA8-26AC-4A28-A3D8-A5C5E3B7C875}">
      <dsp:nvSpPr>
        <dsp:cNvPr id="0" name=""/>
        <dsp:cNvSpPr/>
      </dsp:nvSpPr>
      <dsp:spPr>
        <a:xfrm>
          <a:off x="3395704" y="2302646"/>
          <a:ext cx="1111783" cy="564560"/>
        </a:xfrm>
        <a:custGeom>
          <a:avLst/>
          <a:gdLst/>
          <a:ahLst/>
          <a:cxnLst/>
          <a:rect l="0" t="0" r="0" b="0"/>
          <a:pathLst>
            <a:path>
              <a:moveTo>
                <a:pt x="1111783" y="0"/>
              </a:moveTo>
              <a:lnTo>
                <a:pt x="1111783" y="462887"/>
              </a:lnTo>
              <a:lnTo>
                <a:pt x="0" y="462887"/>
              </a:lnTo>
              <a:lnTo>
                <a:pt x="0" y="56456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70245138-1414-441D-B109-943565E62589}">
      <dsp:nvSpPr>
        <dsp:cNvPr id="0" name=""/>
        <dsp:cNvSpPr/>
      </dsp:nvSpPr>
      <dsp:spPr>
        <a:xfrm>
          <a:off x="3061389" y="1313345"/>
          <a:ext cx="1446097" cy="505144"/>
        </a:xfrm>
        <a:custGeom>
          <a:avLst/>
          <a:gdLst/>
          <a:ahLst/>
          <a:cxnLst/>
          <a:rect l="0" t="0" r="0" b="0"/>
          <a:pathLst>
            <a:path>
              <a:moveTo>
                <a:pt x="0" y="0"/>
              </a:moveTo>
              <a:lnTo>
                <a:pt x="0" y="403471"/>
              </a:lnTo>
              <a:lnTo>
                <a:pt x="1446097" y="403471"/>
              </a:lnTo>
              <a:lnTo>
                <a:pt x="1446097" y="505144"/>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sp>
    <dsp:sp modelId="{F46EA68A-B437-44F2-8639-357835666164}">
      <dsp:nvSpPr>
        <dsp:cNvPr id="0" name=""/>
        <dsp:cNvSpPr/>
      </dsp:nvSpPr>
      <dsp:spPr>
        <a:xfrm>
          <a:off x="2382074" y="3351363"/>
          <a:ext cx="145246" cy="1349271"/>
        </a:xfrm>
        <a:custGeom>
          <a:avLst/>
          <a:gdLst/>
          <a:ahLst/>
          <a:cxnLst/>
          <a:rect l="0" t="0" r="0" b="0"/>
          <a:pathLst>
            <a:path>
              <a:moveTo>
                <a:pt x="145246" y="0"/>
              </a:moveTo>
              <a:lnTo>
                <a:pt x="145246" y="1349271"/>
              </a:lnTo>
              <a:lnTo>
                <a:pt x="0" y="1349271"/>
              </a:lnTo>
            </a:path>
          </a:pathLst>
        </a:custGeom>
        <a:noFill/>
        <a:ln w="25400" cap="flat" cmpd="sng" algn="ctr">
          <a:solidFill>
            <a:srgbClr val="0033CC"/>
          </a:solidFill>
          <a:prstDash val="solid"/>
        </a:ln>
        <a:effectLst/>
      </dsp:spPr>
      <dsp:style>
        <a:lnRef idx="2">
          <a:scrgbClr r="0" g="0" b="0"/>
        </a:lnRef>
        <a:fillRef idx="0">
          <a:scrgbClr r="0" g="0" b="0"/>
        </a:fillRef>
        <a:effectRef idx="0">
          <a:scrgbClr r="0" g="0" b="0"/>
        </a:effectRef>
        <a:fontRef idx="minor"/>
      </dsp:style>
    </dsp:sp>
    <dsp:sp modelId="{DD55429E-8EEB-401B-8B64-6C1B5F437138}">
      <dsp:nvSpPr>
        <dsp:cNvPr id="0" name=""/>
        <dsp:cNvSpPr/>
      </dsp:nvSpPr>
      <dsp:spPr>
        <a:xfrm>
          <a:off x="2382074" y="3351363"/>
          <a:ext cx="145246" cy="661769"/>
        </a:xfrm>
        <a:custGeom>
          <a:avLst/>
          <a:gdLst/>
          <a:ahLst/>
          <a:cxnLst/>
          <a:rect l="0" t="0" r="0" b="0"/>
          <a:pathLst>
            <a:path>
              <a:moveTo>
                <a:pt x="145246" y="0"/>
              </a:moveTo>
              <a:lnTo>
                <a:pt x="145246" y="661769"/>
              </a:lnTo>
              <a:lnTo>
                <a:pt x="0" y="661769"/>
              </a:lnTo>
            </a:path>
          </a:pathLst>
        </a:custGeom>
        <a:noFill/>
        <a:ln w="25400" cap="flat" cmpd="sng" algn="ctr">
          <a:solidFill>
            <a:srgbClr val="0033CC"/>
          </a:solidFill>
          <a:prstDash val="solid"/>
        </a:ln>
        <a:effectLst/>
      </dsp:spPr>
      <dsp:style>
        <a:lnRef idx="2">
          <a:scrgbClr r="0" g="0" b="0"/>
        </a:lnRef>
        <a:fillRef idx="0">
          <a:scrgbClr r="0" g="0" b="0"/>
        </a:fillRef>
        <a:effectRef idx="0">
          <a:scrgbClr r="0" g="0" b="0"/>
        </a:effectRef>
        <a:fontRef idx="minor"/>
      </dsp:style>
    </dsp:sp>
    <dsp:sp modelId="{DB6826D8-4EBB-4B9B-A673-B4944CBE49FC}">
      <dsp:nvSpPr>
        <dsp:cNvPr id="0" name=""/>
        <dsp:cNvSpPr/>
      </dsp:nvSpPr>
      <dsp:spPr>
        <a:xfrm>
          <a:off x="1312088" y="2302646"/>
          <a:ext cx="827907" cy="564560"/>
        </a:xfrm>
        <a:custGeom>
          <a:avLst/>
          <a:gdLst/>
          <a:ahLst/>
          <a:cxnLst/>
          <a:rect l="0" t="0" r="0" b="0"/>
          <a:pathLst>
            <a:path>
              <a:moveTo>
                <a:pt x="0" y="0"/>
              </a:moveTo>
              <a:lnTo>
                <a:pt x="0" y="462887"/>
              </a:lnTo>
              <a:lnTo>
                <a:pt x="827907" y="462887"/>
              </a:lnTo>
              <a:lnTo>
                <a:pt x="827907" y="56456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C372AE44-AE6C-49FF-9B64-3ADDAE836464}">
      <dsp:nvSpPr>
        <dsp:cNvPr id="0" name=""/>
        <dsp:cNvSpPr/>
      </dsp:nvSpPr>
      <dsp:spPr>
        <a:xfrm>
          <a:off x="96855" y="3351363"/>
          <a:ext cx="145246" cy="2182369"/>
        </a:xfrm>
        <a:custGeom>
          <a:avLst/>
          <a:gdLst/>
          <a:ahLst/>
          <a:cxnLst/>
          <a:rect l="0" t="0" r="0" b="0"/>
          <a:pathLst>
            <a:path>
              <a:moveTo>
                <a:pt x="0" y="0"/>
              </a:moveTo>
              <a:lnTo>
                <a:pt x="0" y="2182369"/>
              </a:lnTo>
              <a:lnTo>
                <a:pt x="145246" y="2182369"/>
              </a:lnTo>
            </a:path>
          </a:pathLst>
        </a:custGeom>
        <a:noFill/>
        <a:ln w="25400" cap="flat" cmpd="sng" algn="ctr">
          <a:solidFill>
            <a:srgbClr val="0033CC"/>
          </a:solidFill>
          <a:prstDash val="solid"/>
        </a:ln>
        <a:effectLst/>
      </dsp:spPr>
      <dsp:style>
        <a:lnRef idx="2">
          <a:scrgbClr r="0" g="0" b="0"/>
        </a:lnRef>
        <a:fillRef idx="0">
          <a:scrgbClr r="0" g="0" b="0"/>
        </a:fillRef>
        <a:effectRef idx="0">
          <a:scrgbClr r="0" g="0" b="0"/>
        </a:effectRef>
        <a:fontRef idx="minor"/>
      </dsp:style>
    </dsp:sp>
    <dsp:sp modelId="{CD68C452-E129-41F9-9383-6707E9FD1896}">
      <dsp:nvSpPr>
        <dsp:cNvPr id="0" name=""/>
        <dsp:cNvSpPr/>
      </dsp:nvSpPr>
      <dsp:spPr>
        <a:xfrm>
          <a:off x="96855" y="3351363"/>
          <a:ext cx="145246" cy="1494867"/>
        </a:xfrm>
        <a:custGeom>
          <a:avLst/>
          <a:gdLst/>
          <a:ahLst/>
          <a:cxnLst/>
          <a:rect l="0" t="0" r="0" b="0"/>
          <a:pathLst>
            <a:path>
              <a:moveTo>
                <a:pt x="0" y="0"/>
              </a:moveTo>
              <a:lnTo>
                <a:pt x="0" y="1494867"/>
              </a:lnTo>
              <a:lnTo>
                <a:pt x="145246" y="1494867"/>
              </a:lnTo>
            </a:path>
          </a:pathLst>
        </a:custGeom>
        <a:noFill/>
        <a:ln w="25400" cap="flat" cmpd="sng" algn="ctr">
          <a:solidFill>
            <a:srgbClr val="0033CC"/>
          </a:solidFill>
          <a:prstDash val="solid"/>
        </a:ln>
        <a:effectLst/>
      </dsp:spPr>
      <dsp:style>
        <a:lnRef idx="2">
          <a:scrgbClr r="0" g="0" b="0"/>
        </a:lnRef>
        <a:fillRef idx="0">
          <a:scrgbClr r="0" g="0" b="0"/>
        </a:fillRef>
        <a:effectRef idx="0">
          <a:scrgbClr r="0" g="0" b="0"/>
        </a:effectRef>
        <a:fontRef idx="minor"/>
      </dsp:style>
    </dsp:sp>
    <dsp:sp modelId="{44CF33E1-463B-4630-9058-BA298CD91169}">
      <dsp:nvSpPr>
        <dsp:cNvPr id="0" name=""/>
        <dsp:cNvSpPr/>
      </dsp:nvSpPr>
      <dsp:spPr>
        <a:xfrm>
          <a:off x="96855" y="3351363"/>
          <a:ext cx="145246" cy="734567"/>
        </a:xfrm>
        <a:custGeom>
          <a:avLst/>
          <a:gdLst/>
          <a:ahLst/>
          <a:cxnLst/>
          <a:rect l="0" t="0" r="0" b="0"/>
          <a:pathLst>
            <a:path>
              <a:moveTo>
                <a:pt x="0" y="0"/>
              </a:moveTo>
              <a:lnTo>
                <a:pt x="0" y="734567"/>
              </a:lnTo>
              <a:lnTo>
                <a:pt x="145246" y="734567"/>
              </a:lnTo>
            </a:path>
          </a:pathLst>
        </a:custGeom>
        <a:noFill/>
        <a:ln w="25400" cap="flat" cmpd="sng" algn="ctr">
          <a:solidFill>
            <a:srgbClr val="0033CC"/>
          </a:solidFill>
          <a:prstDash val="solid"/>
        </a:ln>
        <a:effectLst/>
      </dsp:spPr>
      <dsp:style>
        <a:lnRef idx="2">
          <a:scrgbClr r="0" g="0" b="0"/>
        </a:lnRef>
        <a:fillRef idx="0">
          <a:scrgbClr r="0" g="0" b="0"/>
        </a:fillRef>
        <a:effectRef idx="0">
          <a:scrgbClr r="0" g="0" b="0"/>
        </a:effectRef>
        <a:fontRef idx="minor"/>
      </dsp:style>
    </dsp:sp>
    <dsp:sp modelId="{ED3E3CE7-6C85-41F1-A2C2-55572E1193FC}">
      <dsp:nvSpPr>
        <dsp:cNvPr id="0" name=""/>
        <dsp:cNvSpPr/>
      </dsp:nvSpPr>
      <dsp:spPr>
        <a:xfrm>
          <a:off x="484180" y="2302646"/>
          <a:ext cx="827907" cy="564560"/>
        </a:xfrm>
        <a:custGeom>
          <a:avLst/>
          <a:gdLst/>
          <a:ahLst/>
          <a:cxnLst/>
          <a:rect l="0" t="0" r="0" b="0"/>
          <a:pathLst>
            <a:path>
              <a:moveTo>
                <a:pt x="827907" y="0"/>
              </a:moveTo>
              <a:lnTo>
                <a:pt x="827907" y="462887"/>
              </a:lnTo>
              <a:lnTo>
                <a:pt x="0" y="462887"/>
              </a:lnTo>
              <a:lnTo>
                <a:pt x="0" y="56456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7265102-4076-4477-B801-8CD20319064C}">
      <dsp:nvSpPr>
        <dsp:cNvPr id="0" name=""/>
        <dsp:cNvSpPr/>
      </dsp:nvSpPr>
      <dsp:spPr>
        <a:xfrm>
          <a:off x="1312088" y="1313345"/>
          <a:ext cx="1749300" cy="505144"/>
        </a:xfrm>
        <a:custGeom>
          <a:avLst/>
          <a:gdLst/>
          <a:ahLst/>
          <a:cxnLst/>
          <a:rect l="0" t="0" r="0" b="0"/>
          <a:pathLst>
            <a:path>
              <a:moveTo>
                <a:pt x="1749300" y="0"/>
              </a:moveTo>
              <a:lnTo>
                <a:pt x="1749300" y="403471"/>
              </a:lnTo>
              <a:lnTo>
                <a:pt x="0" y="403471"/>
              </a:lnTo>
              <a:lnTo>
                <a:pt x="0" y="505144"/>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sp>
    <dsp:sp modelId="{E9D5FB4B-34ED-4222-BE03-70CE47CA6B49}">
      <dsp:nvSpPr>
        <dsp:cNvPr id="0" name=""/>
        <dsp:cNvSpPr/>
      </dsp:nvSpPr>
      <dsp:spPr>
        <a:xfrm>
          <a:off x="3061389" y="533402"/>
          <a:ext cx="2169344" cy="298206"/>
        </a:xfrm>
        <a:custGeom>
          <a:avLst/>
          <a:gdLst/>
          <a:ahLst/>
          <a:cxnLst/>
          <a:rect l="0" t="0" r="0" b="0"/>
          <a:pathLst>
            <a:path>
              <a:moveTo>
                <a:pt x="2169344" y="0"/>
              </a:moveTo>
              <a:lnTo>
                <a:pt x="2169344" y="196533"/>
              </a:lnTo>
              <a:lnTo>
                <a:pt x="0" y="196533"/>
              </a:lnTo>
              <a:lnTo>
                <a:pt x="0" y="298206"/>
              </a:lnTo>
            </a:path>
          </a:pathLst>
        </a:custGeom>
        <a:noFill/>
        <a:ln w="25400" cap="flat" cmpd="sng" algn="ctr">
          <a:solidFill>
            <a:srgbClr val="80CACA"/>
          </a:solidFill>
          <a:prstDash val="solid"/>
        </a:ln>
        <a:effectLst/>
      </dsp:spPr>
      <dsp:style>
        <a:lnRef idx="2">
          <a:scrgbClr r="0" g="0" b="0"/>
        </a:lnRef>
        <a:fillRef idx="0">
          <a:scrgbClr r="0" g="0" b="0"/>
        </a:fillRef>
        <a:effectRef idx="0">
          <a:scrgbClr r="0" g="0" b="0"/>
        </a:effectRef>
        <a:fontRef idx="minor"/>
      </dsp:style>
    </dsp:sp>
    <dsp:sp modelId="{E55D04D9-691A-43B0-BBF4-9B587D112773}">
      <dsp:nvSpPr>
        <dsp:cNvPr id="0" name=""/>
        <dsp:cNvSpPr/>
      </dsp:nvSpPr>
      <dsp:spPr>
        <a:xfrm>
          <a:off x="3832068" y="111746"/>
          <a:ext cx="2797330" cy="421656"/>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latin typeface="Times New Roman" pitchFamily="18" charset="0"/>
              <a:cs typeface="Times New Roman" pitchFamily="18" charset="0"/>
            </a:rPr>
            <a:t>Nonlinear Programming</a:t>
          </a:r>
          <a:endParaRPr lang="en-US" sz="2000" kern="1200" dirty="0">
            <a:solidFill>
              <a:srgbClr val="002060"/>
            </a:solidFill>
            <a:latin typeface="Times New Roman" pitchFamily="18" charset="0"/>
            <a:cs typeface="Times New Roman" pitchFamily="18" charset="0"/>
          </a:endParaRPr>
        </a:p>
      </dsp:txBody>
      <dsp:txXfrm>
        <a:off x="3832068" y="111746"/>
        <a:ext cx="2797330" cy="421656"/>
      </dsp:txXfrm>
    </dsp:sp>
    <dsp:sp modelId="{B0A7AF1C-C128-4CE4-98D4-FA85435F36DB}">
      <dsp:nvSpPr>
        <dsp:cNvPr id="0" name=""/>
        <dsp:cNvSpPr/>
      </dsp:nvSpPr>
      <dsp:spPr>
        <a:xfrm>
          <a:off x="2358762" y="831609"/>
          <a:ext cx="1405254" cy="481735"/>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Unconstrained</a:t>
          </a:r>
          <a:endParaRPr lang="en-US" sz="1600" kern="1200" dirty="0">
            <a:solidFill>
              <a:srgbClr val="002060"/>
            </a:solidFill>
            <a:latin typeface="Times New Roman" pitchFamily="18" charset="0"/>
            <a:cs typeface="Times New Roman" pitchFamily="18" charset="0"/>
          </a:endParaRPr>
        </a:p>
      </dsp:txBody>
      <dsp:txXfrm>
        <a:off x="2358762" y="831609"/>
        <a:ext cx="1405254" cy="481735"/>
      </dsp:txXfrm>
    </dsp:sp>
    <dsp:sp modelId="{0E57C972-3790-4DC4-8488-281CF3E374C3}">
      <dsp:nvSpPr>
        <dsp:cNvPr id="0" name=""/>
        <dsp:cNvSpPr/>
      </dsp:nvSpPr>
      <dsp:spPr>
        <a:xfrm>
          <a:off x="827931" y="1818489"/>
          <a:ext cx="968312" cy="484156"/>
        </a:xfrm>
        <a:prstGeom prst="rect">
          <a:avLst/>
        </a:prstGeom>
        <a:solidFill>
          <a:srgbClr val="FF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990000"/>
              </a:solidFill>
              <a:latin typeface="Times New Roman" pitchFamily="18" charset="0"/>
              <a:cs typeface="Times New Roman" pitchFamily="18" charset="0"/>
            </a:rPr>
            <a:t>Line Search</a:t>
          </a:r>
          <a:endParaRPr lang="en-US" sz="1600" kern="1200" dirty="0">
            <a:solidFill>
              <a:srgbClr val="990000"/>
            </a:solidFill>
            <a:latin typeface="Times New Roman" pitchFamily="18" charset="0"/>
            <a:cs typeface="Times New Roman" pitchFamily="18" charset="0"/>
          </a:endParaRPr>
        </a:p>
      </dsp:txBody>
      <dsp:txXfrm>
        <a:off x="827931" y="1818489"/>
        <a:ext cx="968312" cy="484156"/>
      </dsp:txXfrm>
    </dsp:sp>
    <dsp:sp modelId="{D4C997EE-A52B-487C-9490-FB8DF831904B}">
      <dsp:nvSpPr>
        <dsp:cNvPr id="0" name=""/>
        <dsp:cNvSpPr/>
      </dsp:nvSpPr>
      <dsp:spPr>
        <a:xfrm>
          <a:off x="24" y="2867206"/>
          <a:ext cx="968312" cy="484156"/>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Without Derivative</a:t>
          </a:r>
          <a:endParaRPr lang="en-US" sz="1600" kern="1200" dirty="0">
            <a:solidFill>
              <a:srgbClr val="002060"/>
            </a:solidFill>
            <a:latin typeface="Times New Roman" pitchFamily="18" charset="0"/>
            <a:cs typeface="Times New Roman" pitchFamily="18" charset="0"/>
          </a:endParaRPr>
        </a:p>
      </dsp:txBody>
      <dsp:txXfrm>
        <a:off x="24" y="2867206"/>
        <a:ext cx="968312" cy="484156"/>
      </dsp:txXfrm>
    </dsp:sp>
    <dsp:sp modelId="{41A93B89-819D-4879-AE6F-6F1ACC463264}">
      <dsp:nvSpPr>
        <dsp:cNvPr id="0" name=""/>
        <dsp:cNvSpPr/>
      </dsp:nvSpPr>
      <dsp:spPr>
        <a:xfrm>
          <a:off x="242102" y="3771054"/>
          <a:ext cx="968312" cy="629752"/>
        </a:xfrm>
        <a:prstGeom prst="rect">
          <a:avLst/>
        </a:prstGeom>
        <a:gradFill rotWithShape="0">
          <a:gsLst>
            <a:gs pos="0">
              <a:srgbClr val="DDEBCF"/>
            </a:gs>
            <a:gs pos="50000">
              <a:srgbClr val="9CB86E"/>
            </a:gs>
            <a:gs pos="100000">
              <a:srgbClr val="99FF66"/>
            </a:gs>
          </a:gsLst>
          <a:lin ang="5400000" scaled="0"/>
        </a:gradFill>
        <a:ln w="25400" cap="flat" cmpd="sng" algn="ctr">
          <a:solidFill>
            <a:srgbClr val="FFFF00"/>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Golden Section Search</a:t>
          </a:r>
          <a:endParaRPr lang="en-US" sz="1600" kern="1200" dirty="0">
            <a:solidFill>
              <a:srgbClr val="002060"/>
            </a:solidFill>
            <a:latin typeface="Times New Roman" pitchFamily="18" charset="0"/>
            <a:cs typeface="Times New Roman" pitchFamily="18" charset="0"/>
          </a:endParaRPr>
        </a:p>
      </dsp:txBody>
      <dsp:txXfrm>
        <a:off x="242102" y="3771054"/>
        <a:ext cx="968312" cy="629752"/>
      </dsp:txXfrm>
    </dsp:sp>
    <dsp:sp modelId="{3643D049-60B5-4E99-94B2-8FA3F644F8DA}">
      <dsp:nvSpPr>
        <dsp:cNvPr id="0" name=""/>
        <dsp:cNvSpPr/>
      </dsp:nvSpPr>
      <dsp:spPr>
        <a:xfrm>
          <a:off x="242102" y="4604151"/>
          <a:ext cx="968312" cy="484156"/>
        </a:xfrm>
        <a:prstGeom prst="rect">
          <a:avLst/>
        </a:prstGeom>
        <a:gradFill rotWithShape="0">
          <a:gsLst>
            <a:gs pos="0">
              <a:srgbClr val="DDEBCF"/>
            </a:gs>
            <a:gs pos="50000">
              <a:srgbClr val="9CB86E"/>
            </a:gs>
            <a:gs pos="100000">
              <a:srgbClr val="99FF66"/>
            </a:gs>
          </a:gsLst>
          <a:lin ang="5400000" scaled="0"/>
        </a:gradFill>
        <a:ln w="25400" cap="flat" cmpd="sng" algn="ctr">
          <a:solidFill>
            <a:schemeClr val="lt1">
              <a:hueOff val="0"/>
              <a:satOff val="0"/>
              <a:lumOff val="0"/>
              <a:alphaOff val="0"/>
            </a:schemeClr>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Fibonacci Method</a:t>
          </a:r>
          <a:endParaRPr lang="en-US" sz="1600" kern="1200" dirty="0">
            <a:solidFill>
              <a:srgbClr val="002060"/>
            </a:solidFill>
            <a:latin typeface="Times New Roman" pitchFamily="18" charset="0"/>
            <a:cs typeface="Times New Roman" pitchFamily="18" charset="0"/>
          </a:endParaRPr>
        </a:p>
      </dsp:txBody>
      <dsp:txXfrm>
        <a:off x="242102" y="4604151"/>
        <a:ext cx="968312" cy="484156"/>
      </dsp:txXfrm>
    </dsp:sp>
    <dsp:sp modelId="{8C81E5EF-2602-4AA5-9FCF-7BBEE1B49D53}">
      <dsp:nvSpPr>
        <dsp:cNvPr id="0" name=""/>
        <dsp:cNvSpPr/>
      </dsp:nvSpPr>
      <dsp:spPr>
        <a:xfrm>
          <a:off x="242102" y="5291654"/>
          <a:ext cx="968312" cy="484156"/>
        </a:xfrm>
        <a:prstGeom prst="rect">
          <a:avLst/>
        </a:prstGeom>
        <a:gradFill rotWithShape="0">
          <a:gsLst>
            <a:gs pos="0">
              <a:srgbClr val="DDEBCF"/>
            </a:gs>
            <a:gs pos="50000">
              <a:srgbClr val="9CB86E"/>
            </a:gs>
            <a:gs pos="100000">
              <a:srgbClr val="99FF66"/>
            </a:gs>
          </a:gsLst>
          <a:lin ang="5400000" scaled="0"/>
        </a:gradFill>
        <a:ln w="25400" cap="flat" cmpd="sng" algn="ctr">
          <a:solidFill>
            <a:schemeClr val="lt1">
              <a:hueOff val="0"/>
              <a:satOff val="0"/>
              <a:lumOff val="0"/>
              <a:alphaOff val="0"/>
            </a:schemeClr>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Secant Method</a:t>
          </a:r>
          <a:endParaRPr lang="en-US" sz="1600" kern="1200" dirty="0">
            <a:solidFill>
              <a:srgbClr val="002060"/>
            </a:solidFill>
            <a:latin typeface="Times New Roman" pitchFamily="18" charset="0"/>
            <a:cs typeface="Times New Roman" pitchFamily="18" charset="0"/>
          </a:endParaRPr>
        </a:p>
      </dsp:txBody>
      <dsp:txXfrm>
        <a:off x="242102" y="5291654"/>
        <a:ext cx="968312" cy="484156"/>
      </dsp:txXfrm>
    </dsp:sp>
    <dsp:sp modelId="{6968CD6A-3A17-4E1A-8C54-1A9DC38D9618}">
      <dsp:nvSpPr>
        <dsp:cNvPr id="0" name=""/>
        <dsp:cNvSpPr/>
      </dsp:nvSpPr>
      <dsp:spPr>
        <a:xfrm>
          <a:off x="1655839" y="2867206"/>
          <a:ext cx="968312" cy="484156"/>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With Derivative</a:t>
          </a:r>
          <a:endParaRPr lang="en-US" sz="1600" kern="1200" dirty="0">
            <a:solidFill>
              <a:srgbClr val="002060"/>
            </a:solidFill>
            <a:latin typeface="Times New Roman" pitchFamily="18" charset="0"/>
            <a:cs typeface="Times New Roman" pitchFamily="18" charset="0"/>
          </a:endParaRPr>
        </a:p>
      </dsp:txBody>
      <dsp:txXfrm>
        <a:off x="1655839" y="2867206"/>
        <a:ext cx="968312" cy="484156"/>
      </dsp:txXfrm>
    </dsp:sp>
    <dsp:sp modelId="{0745AC45-0F6D-449A-BF56-43D0E4B0FA58}">
      <dsp:nvSpPr>
        <dsp:cNvPr id="0" name=""/>
        <dsp:cNvSpPr/>
      </dsp:nvSpPr>
      <dsp:spPr>
        <a:xfrm>
          <a:off x="1413761" y="3771054"/>
          <a:ext cx="968312" cy="484156"/>
        </a:xfrm>
        <a:prstGeom prst="rect">
          <a:avLst/>
        </a:prstGeom>
        <a:solidFill>
          <a:schemeClr val="accent1">
            <a:hueOff val="0"/>
            <a:satOff val="0"/>
            <a:lumOff val="0"/>
            <a:alphaOff val="0"/>
          </a:schemeClr>
        </a:solidFill>
        <a:ln w="9525" cap="flat" cmpd="sng" algn="ctr">
          <a:solidFill>
            <a:srgbClr val="7030A0"/>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Bisection Method</a:t>
          </a:r>
          <a:endParaRPr lang="en-US" sz="1600" kern="1200" dirty="0">
            <a:solidFill>
              <a:srgbClr val="002060"/>
            </a:solidFill>
            <a:latin typeface="Times New Roman" pitchFamily="18" charset="0"/>
            <a:cs typeface="Times New Roman" pitchFamily="18" charset="0"/>
          </a:endParaRPr>
        </a:p>
      </dsp:txBody>
      <dsp:txXfrm>
        <a:off x="1413761" y="3771054"/>
        <a:ext cx="968312" cy="484156"/>
      </dsp:txXfrm>
    </dsp:sp>
    <dsp:sp modelId="{68C74A87-3E46-4AFA-A7C8-243169C3EC72}">
      <dsp:nvSpPr>
        <dsp:cNvPr id="0" name=""/>
        <dsp:cNvSpPr/>
      </dsp:nvSpPr>
      <dsp:spPr>
        <a:xfrm>
          <a:off x="1413761" y="4458556"/>
          <a:ext cx="968312" cy="484156"/>
        </a:xfrm>
        <a:prstGeom prst="rect">
          <a:avLst/>
        </a:prstGeom>
        <a:solidFill>
          <a:schemeClr val="accent1">
            <a:hueOff val="0"/>
            <a:satOff val="0"/>
            <a:lumOff val="0"/>
            <a:alphaOff val="0"/>
          </a:schemeClr>
        </a:solidFill>
        <a:ln w="9525" cap="flat" cmpd="sng" algn="ctr">
          <a:solidFill>
            <a:srgbClr val="7030A0"/>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Newtown Method</a:t>
          </a:r>
          <a:endParaRPr lang="en-US" sz="1600" kern="1200" dirty="0">
            <a:solidFill>
              <a:srgbClr val="002060"/>
            </a:solidFill>
            <a:latin typeface="Times New Roman" pitchFamily="18" charset="0"/>
            <a:cs typeface="Times New Roman" pitchFamily="18" charset="0"/>
          </a:endParaRPr>
        </a:p>
      </dsp:txBody>
      <dsp:txXfrm>
        <a:off x="1413761" y="4458556"/>
        <a:ext cx="968312" cy="484156"/>
      </dsp:txXfrm>
    </dsp:sp>
    <dsp:sp modelId="{22885F44-5673-49EF-A015-BF0DF2428A34}">
      <dsp:nvSpPr>
        <dsp:cNvPr id="0" name=""/>
        <dsp:cNvSpPr/>
      </dsp:nvSpPr>
      <dsp:spPr>
        <a:xfrm>
          <a:off x="3720127" y="1818489"/>
          <a:ext cx="1574718" cy="484156"/>
        </a:xfrm>
        <a:prstGeom prst="rect">
          <a:avLst/>
        </a:prstGeom>
        <a:solidFill>
          <a:srgbClr val="FF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solidFill>
                <a:srgbClr val="990000"/>
              </a:solidFill>
              <a:latin typeface="Times New Roman" pitchFamily="18" charset="0"/>
              <a:cs typeface="Times New Roman" pitchFamily="18" charset="0"/>
            </a:rPr>
            <a:t>Multidirectional </a:t>
          </a:r>
          <a:r>
            <a:rPr lang="en-US" sz="1600" kern="1200" dirty="0" smtClean="0">
              <a:solidFill>
                <a:srgbClr val="990000"/>
              </a:solidFill>
              <a:latin typeface="Times New Roman" pitchFamily="18" charset="0"/>
              <a:cs typeface="Times New Roman" pitchFamily="18" charset="0"/>
            </a:rPr>
            <a:t>Search</a:t>
          </a:r>
          <a:endParaRPr lang="en-US" sz="1600" kern="1200" dirty="0">
            <a:solidFill>
              <a:srgbClr val="990000"/>
            </a:solidFill>
            <a:latin typeface="Times New Roman" pitchFamily="18" charset="0"/>
            <a:cs typeface="Times New Roman" pitchFamily="18" charset="0"/>
          </a:endParaRPr>
        </a:p>
      </dsp:txBody>
      <dsp:txXfrm>
        <a:off x="3720127" y="1818489"/>
        <a:ext cx="1574718" cy="484156"/>
      </dsp:txXfrm>
    </dsp:sp>
    <dsp:sp modelId="{C4F57D09-F9FB-40FE-A32A-44E0831F8CD6}">
      <dsp:nvSpPr>
        <dsp:cNvPr id="0" name=""/>
        <dsp:cNvSpPr/>
      </dsp:nvSpPr>
      <dsp:spPr>
        <a:xfrm>
          <a:off x="2911547" y="2867206"/>
          <a:ext cx="968312" cy="484156"/>
        </a:xfrm>
        <a:prstGeom prst="rect">
          <a:avLst/>
        </a:prstGeom>
        <a:gradFill flip="none" rotWithShape="1">
          <a:gsLst>
            <a:gs pos="0">
              <a:srgbClr val="FFEFD1"/>
            </a:gs>
            <a:gs pos="64999">
              <a:srgbClr val="F0EBD5"/>
            </a:gs>
            <a:gs pos="100000">
              <a:srgbClr val="D1C39F"/>
            </a:gs>
          </a:gsLst>
          <a:lin ang="5400000" scaled="0"/>
          <a:tileRect r="-100000" b="-100000"/>
        </a:gradFill>
        <a:ln w="9525" cap="flat" cmpd="sng" algn="ctr">
          <a:solidFill>
            <a:srgbClr val="FFFF00"/>
          </a:solidFill>
          <a:prstDash val="solid"/>
        </a:ln>
        <a:effectLst>
          <a:outerShdw blurRad="50800" dist="38100" dir="10800000" algn="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8000"/>
              </a:solidFill>
              <a:latin typeface="Times New Roman" pitchFamily="18" charset="0"/>
              <a:cs typeface="Times New Roman" pitchFamily="18" charset="0"/>
            </a:rPr>
            <a:t>Without Derivative</a:t>
          </a:r>
          <a:endParaRPr lang="en-US" sz="1600" kern="1200" dirty="0">
            <a:solidFill>
              <a:srgbClr val="008000"/>
            </a:solidFill>
            <a:latin typeface="Times New Roman" pitchFamily="18" charset="0"/>
            <a:cs typeface="Times New Roman" pitchFamily="18" charset="0"/>
          </a:endParaRPr>
        </a:p>
      </dsp:txBody>
      <dsp:txXfrm>
        <a:off x="2911547" y="2867206"/>
        <a:ext cx="968312" cy="484156"/>
      </dsp:txXfrm>
    </dsp:sp>
    <dsp:sp modelId="{61166BB6-8E98-438B-A973-D30CEA75CDDC}">
      <dsp:nvSpPr>
        <dsp:cNvPr id="0" name=""/>
        <dsp:cNvSpPr/>
      </dsp:nvSpPr>
      <dsp:spPr>
        <a:xfrm>
          <a:off x="3153626" y="3771054"/>
          <a:ext cx="1118333" cy="484156"/>
        </a:xfrm>
        <a:prstGeom prst="rect">
          <a:avLst/>
        </a:prstGeom>
        <a:gradFill rotWithShape="0">
          <a:gsLst>
            <a:gs pos="0">
              <a:srgbClr val="FBEAC7"/>
            </a:gs>
            <a:gs pos="17999">
              <a:srgbClr val="FEE7F2"/>
            </a:gs>
            <a:gs pos="36000">
              <a:srgbClr val="FAC77D"/>
            </a:gs>
            <a:gs pos="61000">
              <a:srgbClr val="FDD8C3"/>
            </a:gs>
            <a:gs pos="82001">
              <a:srgbClr val="FBD49C"/>
            </a:gs>
            <a:gs pos="100000">
              <a:srgbClr val="FEE7F2"/>
            </a:gs>
          </a:gsLst>
          <a:lin ang="5400000" scaled="0"/>
        </a:gradFill>
        <a:ln w="25400" cap="flat" cmpd="sng" algn="ctr">
          <a:solidFill>
            <a:schemeClr val="lt1">
              <a:hueOff val="0"/>
              <a:satOff val="0"/>
              <a:lumOff val="0"/>
              <a:alphaOff val="0"/>
            </a:schemeClr>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solidFill>
                <a:srgbClr val="002060"/>
              </a:solidFill>
              <a:latin typeface="Times New Roman" pitchFamily="18" charset="0"/>
              <a:cs typeface="Times New Roman" pitchFamily="18" charset="0"/>
            </a:rPr>
            <a:t>Nelder</a:t>
          </a:r>
          <a:r>
            <a:rPr lang="en-US" sz="1600" kern="1200" dirty="0" smtClean="0">
              <a:solidFill>
                <a:srgbClr val="002060"/>
              </a:solidFill>
              <a:latin typeface="Times New Roman" pitchFamily="18" charset="0"/>
              <a:cs typeface="Times New Roman" pitchFamily="18" charset="0"/>
            </a:rPr>
            <a:t> Mead Simplex</a:t>
          </a:r>
          <a:endParaRPr lang="en-US" sz="1600" kern="1200" dirty="0">
            <a:solidFill>
              <a:srgbClr val="002060"/>
            </a:solidFill>
            <a:latin typeface="Times New Roman" pitchFamily="18" charset="0"/>
            <a:cs typeface="Times New Roman" pitchFamily="18" charset="0"/>
          </a:endParaRPr>
        </a:p>
      </dsp:txBody>
      <dsp:txXfrm>
        <a:off x="3153626" y="3771054"/>
        <a:ext cx="1118333" cy="484156"/>
      </dsp:txXfrm>
    </dsp:sp>
    <dsp:sp modelId="{200655F8-DA5E-42E2-97B9-448A1201534C}">
      <dsp:nvSpPr>
        <dsp:cNvPr id="0" name=""/>
        <dsp:cNvSpPr/>
      </dsp:nvSpPr>
      <dsp:spPr>
        <a:xfrm>
          <a:off x="3153626" y="4458556"/>
          <a:ext cx="1118333" cy="484156"/>
        </a:xfrm>
        <a:prstGeom prst="rect">
          <a:avLst/>
        </a:prstGeom>
        <a:gradFill rotWithShape="0">
          <a:gsLst>
            <a:gs pos="0">
              <a:srgbClr val="FBEAC7"/>
            </a:gs>
            <a:gs pos="17999">
              <a:srgbClr val="FEE7F2"/>
            </a:gs>
            <a:gs pos="36000">
              <a:srgbClr val="FAC77D"/>
            </a:gs>
            <a:gs pos="61000">
              <a:srgbClr val="FDD8C3"/>
            </a:gs>
            <a:gs pos="82001">
              <a:srgbClr val="FBD49C"/>
            </a:gs>
            <a:gs pos="100000">
              <a:srgbClr val="FEE7F2"/>
            </a:gs>
          </a:gsLst>
          <a:lin ang="5400000" scaled="0"/>
        </a:gradFill>
        <a:ln w="25400" cap="flat" cmpd="sng" algn="ctr">
          <a:solidFill>
            <a:schemeClr val="lt1">
              <a:hueOff val="0"/>
              <a:satOff val="0"/>
              <a:lumOff val="0"/>
              <a:alphaOff val="0"/>
            </a:schemeClr>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Hooke &amp; </a:t>
          </a:r>
          <a:r>
            <a:rPr lang="en-US" sz="1600" kern="1200" dirty="0" err="1" smtClean="0">
              <a:solidFill>
                <a:srgbClr val="002060"/>
              </a:solidFill>
              <a:latin typeface="Times New Roman" pitchFamily="18" charset="0"/>
              <a:cs typeface="Times New Roman" pitchFamily="18" charset="0"/>
            </a:rPr>
            <a:t>Jeeves</a:t>
          </a:r>
          <a:endParaRPr lang="en-US" sz="1600" kern="1200" dirty="0">
            <a:solidFill>
              <a:srgbClr val="002060"/>
            </a:solidFill>
            <a:latin typeface="Times New Roman" pitchFamily="18" charset="0"/>
            <a:cs typeface="Times New Roman" pitchFamily="18" charset="0"/>
          </a:endParaRPr>
        </a:p>
      </dsp:txBody>
      <dsp:txXfrm>
        <a:off x="3153626" y="4458556"/>
        <a:ext cx="1118333" cy="484156"/>
      </dsp:txXfrm>
    </dsp:sp>
    <dsp:sp modelId="{AED5CADD-3953-4813-917B-E6CFB2364522}">
      <dsp:nvSpPr>
        <dsp:cNvPr id="0" name=""/>
        <dsp:cNvSpPr/>
      </dsp:nvSpPr>
      <dsp:spPr>
        <a:xfrm>
          <a:off x="3153626" y="5146058"/>
          <a:ext cx="1118333" cy="484156"/>
        </a:xfrm>
        <a:prstGeom prst="rect">
          <a:avLst/>
        </a:prstGeom>
        <a:gradFill rotWithShape="0">
          <a:gsLst>
            <a:gs pos="0">
              <a:srgbClr val="FBEAC7"/>
            </a:gs>
            <a:gs pos="17999">
              <a:srgbClr val="FEE7F2"/>
            </a:gs>
            <a:gs pos="36000">
              <a:srgbClr val="FAC77D"/>
            </a:gs>
            <a:gs pos="61000">
              <a:srgbClr val="FDD8C3"/>
            </a:gs>
            <a:gs pos="82001">
              <a:srgbClr val="FBD49C"/>
            </a:gs>
            <a:gs pos="100000">
              <a:srgbClr val="FEE7F2"/>
            </a:gs>
          </a:gsLst>
          <a:lin ang="5400000" scaled="0"/>
        </a:gradFill>
        <a:ln w="25400" cap="flat" cmpd="sng" algn="ctr">
          <a:solidFill>
            <a:schemeClr val="lt1">
              <a:hueOff val="0"/>
              <a:satOff val="0"/>
              <a:lumOff val="0"/>
              <a:alphaOff val="0"/>
            </a:schemeClr>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solidFill>
                <a:srgbClr val="002060"/>
              </a:solidFill>
              <a:latin typeface="Times New Roman" pitchFamily="18" charset="0"/>
              <a:cs typeface="Times New Roman" pitchFamily="18" charset="0"/>
            </a:rPr>
            <a:t>Rosenbrock</a:t>
          </a:r>
          <a:endParaRPr lang="en-US" sz="1600" kern="1200" dirty="0">
            <a:solidFill>
              <a:srgbClr val="002060"/>
            </a:solidFill>
            <a:latin typeface="Times New Roman" pitchFamily="18" charset="0"/>
            <a:cs typeface="Times New Roman" pitchFamily="18" charset="0"/>
          </a:endParaRPr>
        </a:p>
      </dsp:txBody>
      <dsp:txXfrm>
        <a:off x="3153626" y="5146058"/>
        <a:ext cx="1118333" cy="484156"/>
      </dsp:txXfrm>
    </dsp:sp>
    <dsp:sp modelId="{5E005EE1-DE37-4C4D-9647-EC9C5C4F8F7D}">
      <dsp:nvSpPr>
        <dsp:cNvPr id="0" name=""/>
        <dsp:cNvSpPr/>
      </dsp:nvSpPr>
      <dsp:spPr>
        <a:xfrm>
          <a:off x="4885424" y="2867206"/>
          <a:ext cx="968312" cy="484156"/>
        </a:xfrm>
        <a:prstGeom prst="rect">
          <a:avLst/>
        </a:prstGeom>
        <a:gradFill flip="none" rotWithShape="1">
          <a:gsLst>
            <a:gs pos="0">
              <a:srgbClr val="FFEFD1"/>
            </a:gs>
            <a:gs pos="64999">
              <a:srgbClr val="F0EBD5"/>
            </a:gs>
            <a:gs pos="100000">
              <a:srgbClr val="D1C39F"/>
            </a:gs>
          </a:gsLst>
          <a:lin ang="5400000" scaled="0"/>
          <a:tileRect r="-100000" b="-100000"/>
        </a:gradFill>
        <a:ln w="9525" cap="flat" cmpd="sng" algn="ctr">
          <a:solidFill>
            <a:srgbClr val="FFFF00"/>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8000"/>
              </a:solidFill>
              <a:latin typeface="Times New Roman" pitchFamily="18" charset="0"/>
              <a:cs typeface="Times New Roman" pitchFamily="18" charset="0"/>
            </a:rPr>
            <a:t>With Derivative</a:t>
          </a:r>
          <a:endParaRPr lang="en-US" sz="1600" kern="1200" dirty="0">
            <a:solidFill>
              <a:srgbClr val="008000"/>
            </a:solidFill>
            <a:latin typeface="Times New Roman" pitchFamily="18" charset="0"/>
            <a:cs typeface="Times New Roman" pitchFamily="18" charset="0"/>
          </a:endParaRPr>
        </a:p>
      </dsp:txBody>
      <dsp:txXfrm>
        <a:off x="4885424" y="2867206"/>
        <a:ext cx="968312" cy="484156"/>
      </dsp:txXfrm>
    </dsp:sp>
    <dsp:sp modelId="{416707BD-0E89-4C72-A268-89D97895A306}">
      <dsp:nvSpPr>
        <dsp:cNvPr id="0" name=""/>
        <dsp:cNvSpPr/>
      </dsp:nvSpPr>
      <dsp:spPr>
        <a:xfrm>
          <a:off x="4656525" y="3771054"/>
          <a:ext cx="968312" cy="484156"/>
        </a:xfrm>
        <a:prstGeom prst="rect">
          <a:avLst/>
        </a:prstGeom>
        <a:blipFill rotWithShape="0">
          <a:blip xmlns:r="http://schemas.openxmlformats.org/officeDocument/2006/relationships" r:embed="rId1"/>
          <a:tile tx="0" ty="0" sx="100000" sy="100000" flip="none" algn="tl"/>
        </a:blipFill>
        <a:ln w="9525" cap="flat" cmpd="sng" algn="ctr">
          <a:solidFill>
            <a:srgbClr val="FFFF00"/>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Steepest Ascent</a:t>
          </a:r>
          <a:endParaRPr lang="en-US" sz="1600" kern="1200" dirty="0">
            <a:solidFill>
              <a:srgbClr val="002060"/>
            </a:solidFill>
            <a:latin typeface="Times New Roman" pitchFamily="18" charset="0"/>
            <a:cs typeface="Times New Roman" pitchFamily="18" charset="0"/>
          </a:endParaRPr>
        </a:p>
      </dsp:txBody>
      <dsp:txXfrm>
        <a:off x="4656525" y="3771054"/>
        <a:ext cx="968312" cy="484156"/>
      </dsp:txXfrm>
    </dsp:sp>
    <dsp:sp modelId="{9C6F55AC-44B5-4579-BE39-CEB21DEA3165}">
      <dsp:nvSpPr>
        <dsp:cNvPr id="0" name=""/>
        <dsp:cNvSpPr/>
      </dsp:nvSpPr>
      <dsp:spPr>
        <a:xfrm>
          <a:off x="4656525" y="4458556"/>
          <a:ext cx="968312" cy="484156"/>
        </a:xfrm>
        <a:prstGeom prst="rect">
          <a:avLst/>
        </a:prstGeom>
        <a:blipFill rotWithShape="0">
          <a:blip xmlns:r="http://schemas.openxmlformats.org/officeDocument/2006/relationships" r:embed="rId1"/>
          <a:tile tx="0" ty="0" sx="100000" sy="100000" flip="none" algn="tl"/>
        </a:blipFill>
        <a:ln w="9525" cap="flat" cmpd="sng" algn="ctr">
          <a:solidFill>
            <a:srgbClr val="990000"/>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Newton Method</a:t>
          </a:r>
          <a:endParaRPr lang="en-US" sz="1600" kern="1200" dirty="0">
            <a:solidFill>
              <a:srgbClr val="002060"/>
            </a:solidFill>
            <a:latin typeface="Times New Roman" pitchFamily="18" charset="0"/>
            <a:cs typeface="Times New Roman" pitchFamily="18" charset="0"/>
          </a:endParaRPr>
        </a:p>
      </dsp:txBody>
      <dsp:txXfrm>
        <a:off x="4656525" y="4458556"/>
        <a:ext cx="968312" cy="484156"/>
      </dsp:txXfrm>
    </dsp:sp>
    <dsp:sp modelId="{F54C74F0-4BAA-421F-A2CA-D768D70B4A3B}">
      <dsp:nvSpPr>
        <dsp:cNvPr id="0" name=""/>
        <dsp:cNvSpPr/>
      </dsp:nvSpPr>
      <dsp:spPr>
        <a:xfrm>
          <a:off x="4647006" y="5146058"/>
          <a:ext cx="968312" cy="634148"/>
        </a:xfrm>
        <a:prstGeom prst="rect">
          <a:avLst/>
        </a:prstGeom>
        <a:blipFill rotWithShape="0">
          <a:blip xmlns:r="http://schemas.openxmlformats.org/officeDocument/2006/relationships" r:embed="rId1"/>
          <a:tile tx="0" ty="0" sx="100000" sy="100000" flip="none" algn="tl"/>
        </a:blipFill>
        <a:ln w="9525" cap="flat" cmpd="sng" algn="ctr">
          <a:solidFill>
            <a:srgbClr val="990000"/>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Quasi Newton Method</a:t>
          </a:r>
          <a:endParaRPr lang="en-US" sz="1600" kern="1200" dirty="0">
            <a:solidFill>
              <a:srgbClr val="002060"/>
            </a:solidFill>
            <a:latin typeface="Times New Roman" pitchFamily="18" charset="0"/>
            <a:cs typeface="Times New Roman" pitchFamily="18" charset="0"/>
          </a:endParaRPr>
        </a:p>
      </dsp:txBody>
      <dsp:txXfrm>
        <a:off x="4647006" y="5146058"/>
        <a:ext cx="968312" cy="634148"/>
      </dsp:txXfrm>
    </dsp:sp>
    <dsp:sp modelId="{D3EDA96D-6E7F-479F-9861-E583F20C0E1C}">
      <dsp:nvSpPr>
        <dsp:cNvPr id="0" name=""/>
        <dsp:cNvSpPr/>
      </dsp:nvSpPr>
      <dsp:spPr>
        <a:xfrm>
          <a:off x="4046923" y="5983552"/>
          <a:ext cx="968312" cy="484156"/>
        </a:xfrm>
        <a:prstGeom prst="rect">
          <a:avLst/>
        </a:prstGeom>
        <a:solidFill>
          <a:srgbClr val="FFFFCC"/>
        </a:solidFill>
        <a:ln w="6350" cap="flat" cmpd="sng" algn="ctr">
          <a:solidFill>
            <a:srgbClr val="7030A0"/>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solidFill>
                <a:srgbClr val="002060"/>
              </a:solidFill>
              <a:latin typeface="Times New Roman" pitchFamily="18" charset="0"/>
              <a:cs typeface="Times New Roman" pitchFamily="18" charset="0"/>
            </a:rPr>
            <a:t>DFP</a:t>
          </a:r>
          <a:endParaRPr lang="en-US" sz="1600" kern="1200" dirty="0">
            <a:solidFill>
              <a:srgbClr val="002060"/>
            </a:solidFill>
            <a:latin typeface="Times New Roman" pitchFamily="18" charset="0"/>
            <a:cs typeface="Times New Roman" pitchFamily="18" charset="0"/>
          </a:endParaRPr>
        </a:p>
      </dsp:txBody>
      <dsp:txXfrm>
        <a:off x="4046923" y="5983552"/>
        <a:ext cx="968312" cy="484156"/>
      </dsp:txXfrm>
    </dsp:sp>
    <dsp:sp modelId="{540D588C-7FBE-4135-8EA9-16F5AAEE2618}">
      <dsp:nvSpPr>
        <dsp:cNvPr id="0" name=""/>
        <dsp:cNvSpPr/>
      </dsp:nvSpPr>
      <dsp:spPr>
        <a:xfrm>
          <a:off x="5218582" y="5983552"/>
          <a:ext cx="968312" cy="484156"/>
        </a:xfrm>
        <a:prstGeom prst="rect">
          <a:avLst/>
        </a:prstGeom>
        <a:solidFill>
          <a:srgbClr val="FFFFCC"/>
        </a:solidFill>
        <a:ln w="6350" cap="flat" cmpd="sng" algn="ctr">
          <a:solidFill>
            <a:srgbClr val="7030A0"/>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BFGS</a:t>
          </a:r>
          <a:endParaRPr lang="en-US" sz="1600" kern="1200" dirty="0">
            <a:solidFill>
              <a:srgbClr val="002060"/>
            </a:solidFill>
            <a:latin typeface="Times New Roman" pitchFamily="18" charset="0"/>
            <a:cs typeface="Times New Roman" pitchFamily="18" charset="0"/>
          </a:endParaRPr>
        </a:p>
      </dsp:txBody>
      <dsp:txXfrm>
        <a:off x="5218582" y="5983552"/>
        <a:ext cx="968312" cy="484156"/>
      </dsp:txXfrm>
    </dsp:sp>
    <dsp:sp modelId="{2B0C7EB2-4662-426C-BDC2-DC3A3D05F12E}">
      <dsp:nvSpPr>
        <dsp:cNvPr id="0" name=""/>
        <dsp:cNvSpPr/>
      </dsp:nvSpPr>
      <dsp:spPr>
        <a:xfrm>
          <a:off x="6915262" y="831609"/>
          <a:ext cx="1341152" cy="484156"/>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Constrained</a:t>
          </a:r>
          <a:endParaRPr lang="en-US" sz="1600" kern="1200" dirty="0">
            <a:solidFill>
              <a:srgbClr val="002060"/>
            </a:solidFill>
            <a:latin typeface="Times New Roman" pitchFamily="18" charset="0"/>
            <a:cs typeface="Times New Roman" pitchFamily="18" charset="0"/>
          </a:endParaRPr>
        </a:p>
      </dsp:txBody>
      <dsp:txXfrm>
        <a:off x="6915262" y="831609"/>
        <a:ext cx="1341152" cy="484156"/>
      </dsp:txXfrm>
    </dsp:sp>
    <dsp:sp modelId="{FF7A2906-A5A4-47DC-BED7-776F565540B4}">
      <dsp:nvSpPr>
        <dsp:cNvPr id="0" name=""/>
        <dsp:cNvSpPr/>
      </dsp:nvSpPr>
      <dsp:spPr>
        <a:xfrm>
          <a:off x="6027702" y="1820910"/>
          <a:ext cx="1452479" cy="484156"/>
        </a:xfrm>
        <a:prstGeom prst="rect">
          <a:avLst/>
        </a:prstGeom>
        <a:solidFill>
          <a:srgbClr val="FF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990000"/>
              </a:solidFill>
              <a:latin typeface="Times New Roman" pitchFamily="18" charset="0"/>
              <a:cs typeface="Times New Roman" pitchFamily="18" charset="0"/>
            </a:rPr>
            <a:t>Transformation</a:t>
          </a:r>
          <a:endParaRPr lang="en-US" sz="1600" kern="1200" dirty="0">
            <a:solidFill>
              <a:srgbClr val="990000"/>
            </a:solidFill>
            <a:latin typeface="Times New Roman" pitchFamily="18" charset="0"/>
            <a:cs typeface="Times New Roman" pitchFamily="18" charset="0"/>
          </a:endParaRPr>
        </a:p>
      </dsp:txBody>
      <dsp:txXfrm>
        <a:off x="6027702" y="1820910"/>
        <a:ext cx="1452479" cy="484156"/>
      </dsp:txXfrm>
    </dsp:sp>
    <dsp:sp modelId="{F4385C81-842B-4B51-BF10-AF3B3BDBED83}">
      <dsp:nvSpPr>
        <dsp:cNvPr id="0" name=""/>
        <dsp:cNvSpPr/>
      </dsp:nvSpPr>
      <dsp:spPr>
        <a:xfrm>
          <a:off x="6390822" y="3085972"/>
          <a:ext cx="968312" cy="484156"/>
        </a:xfrm>
        <a:prstGeom prst="rect">
          <a:avLst/>
        </a:prstGeom>
        <a:solidFill>
          <a:srgbClr val="99FF66"/>
        </a:solidFill>
        <a:ln w="25400" cap="flat" cmpd="sng" algn="ctr">
          <a:solidFill>
            <a:srgbClr val="00FFFF"/>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Lagrange Multiplier</a:t>
          </a:r>
          <a:endParaRPr lang="en-US" sz="1600" kern="1200" dirty="0">
            <a:solidFill>
              <a:srgbClr val="002060"/>
            </a:solidFill>
            <a:latin typeface="Times New Roman" pitchFamily="18" charset="0"/>
            <a:cs typeface="Times New Roman" pitchFamily="18" charset="0"/>
          </a:endParaRPr>
        </a:p>
      </dsp:txBody>
      <dsp:txXfrm>
        <a:off x="6390822" y="3085972"/>
        <a:ext cx="968312" cy="484156"/>
      </dsp:txXfrm>
    </dsp:sp>
    <dsp:sp modelId="{F886F3B5-D86A-4F9B-A781-CCB718BC443D}">
      <dsp:nvSpPr>
        <dsp:cNvPr id="0" name=""/>
        <dsp:cNvSpPr/>
      </dsp:nvSpPr>
      <dsp:spPr>
        <a:xfrm>
          <a:off x="6390822" y="3773474"/>
          <a:ext cx="968312" cy="484156"/>
        </a:xfrm>
        <a:prstGeom prst="rect">
          <a:avLst/>
        </a:prstGeom>
        <a:solidFill>
          <a:srgbClr val="99FF66"/>
        </a:solidFill>
        <a:ln w="9525" cap="flat" cmpd="sng" algn="ctr">
          <a:solidFill>
            <a:srgbClr val="003300"/>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Penalty Function</a:t>
          </a:r>
          <a:endParaRPr lang="en-US" sz="1600" kern="1200" dirty="0">
            <a:solidFill>
              <a:srgbClr val="002060"/>
            </a:solidFill>
            <a:latin typeface="Times New Roman" pitchFamily="18" charset="0"/>
            <a:cs typeface="Times New Roman" pitchFamily="18" charset="0"/>
          </a:endParaRPr>
        </a:p>
      </dsp:txBody>
      <dsp:txXfrm>
        <a:off x="6390822" y="3773474"/>
        <a:ext cx="968312" cy="484156"/>
      </dsp:txXfrm>
    </dsp:sp>
    <dsp:sp modelId="{66545176-E198-498D-8276-61A991BFC249}">
      <dsp:nvSpPr>
        <dsp:cNvPr id="0" name=""/>
        <dsp:cNvSpPr/>
      </dsp:nvSpPr>
      <dsp:spPr>
        <a:xfrm>
          <a:off x="6390822" y="4460977"/>
          <a:ext cx="968312" cy="484156"/>
        </a:xfrm>
        <a:prstGeom prst="rect">
          <a:avLst/>
        </a:prstGeom>
        <a:solidFill>
          <a:srgbClr val="99FF66"/>
        </a:solidFill>
        <a:ln w="9525" cap="flat" cmpd="sng" algn="ctr">
          <a:solidFill>
            <a:srgbClr val="003300"/>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latin typeface="Times New Roman" pitchFamily="18" charset="0"/>
              <a:cs typeface="Times New Roman" pitchFamily="18" charset="0"/>
            </a:rPr>
            <a:t>Barrier Function</a:t>
          </a:r>
          <a:endParaRPr lang="en-US" sz="1600" kern="1200" dirty="0">
            <a:solidFill>
              <a:srgbClr val="002060"/>
            </a:solidFill>
            <a:latin typeface="Times New Roman" pitchFamily="18" charset="0"/>
            <a:cs typeface="Times New Roman" pitchFamily="18" charset="0"/>
          </a:endParaRPr>
        </a:p>
      </dsp:txBody>
      <dsp:txXfrm>
        <a:off x="6390822" y="4460977"/>
        <a:ext cx="968312" cy="484156"/>
      </dsp:txXfrm>
    </dsp:sp>
    <dsp:sp modelId="{7DA4865C-2363-4C73-89D2-B94A04916F51}">
      <dsp:nvSpPr>
        <dsp:cNvPr id="0" name=""/>
        <dsp:cNvSpPr/>
      </dsp:nvSpPr>
      <dsp:spPr>
        <a:xfrm>
          <a:off x="7683527" y="1820910"/>
          <a:ext cx="1460448" cy="484156"/>
        </a:xfrm>
        <a:prstGeom prst="rect">
          <a:avLst/>
        </a:prstGeom>
        <a:solidFill>
          <a:srgbClr val="FF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990000"/>
              </a:solidFill>
              <a:latin typeface="Times New Roman" pitchFamily="18" charset="0"/>
              <a:cs typeface="Times New Roman" pitchFamily="18" charset="0"/>
            </a:rPr>
            <a:t>Direct Search Method</a:t>
          </a:r>
          <a:endParaRPr lang="en-US" sz="1600" kern="1200" dirty="0">
            <a:solidFill>
              <a:srgbClr val="990000"/>
            </a:solidFill>
            <a:latin typeface="Times New Roman" pitchFamily="18" charset="0"/>
            <a:cs typeface="Times New Roman" pitchFamily="18" charset="0"/>
          </a:endParaRPr>
        </a:p>
      </dsp:txBody>
      <dsp:txXfrm>
        <a:off x="7683527" y="1820910"/>
        <a:ext cx="1460448" cy="484156"/>
      </dsp:txXfrm>
    </dsp:sp>
    <dsp:sp modelId="{A8FFEB88-16DD-4390-8947-B28DA774577B}">
      <dsp:nvSpPr>
        <dsp:cNvPr id="0" name=""/>
        <dsp:cNvSpPr/>
      </dsp:nvSpPr>
      <dsp:spPr>
        <a:xfrm>
          <a:off x="7810550" y="3085972"/>
          <a:ext cx="968312" cy="724307"/>
        </a:xfrm>
        <a:prstGeom prst="rect">
          <a:avLst/>
        </a:prstGeom>
        <a:solidFill>
          <a:srgbClr val="FFFF00"/>
        </a:solidFill>
        <a:ln w="25400" cap="flat" cmpd="sng" algn="ctr">
          <a:solidFill>
            <a:srgbClr val="FFFFCC"/>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3300"/>
              </a:solidFill>
              <a:latin typeface="Times New Roman" pitchFamily="18" charset="0"/>
              <a:cs typeface="Times New Roman" pitchFamily="18" charset="0"/>
            </a:rPr>
            <a:t>Feasible Direction Method</a:t>
          </a:r>
          <a:endParaRPr lang="en-US" sz="1600" kern="1200" dirty="0">
            <a:solidFill>
              <a:srgbClr val="003300"/>
            </a:solidFill>
            <a:latin typeface="Times New Roman" pitchFamily="18" charset="0"/>
            <a:cs typeface="Times New Roman" pitchFamily="18" charset="0"/>
          </a:endParaRPr>
        </a:p>
      </dsp:txBody>
      <dsp:txXfrm>
        <a:off x="7810550" y="3085972"/>
        <a:ext cx="968312" cy="724307"/>
      </dsp:txXfrm>
    </dsp:sp>
    <dsp:sp modelId="{3E497CA5-7E9A-4EEF-B0B9-47263F52EE34}">
      <dsp:nvSpPr>
        <dsp:cNvPr id="0" name=""/>
        <dsp:cNvSpPr/>
      </dsp:nvSpPr>
      <dsp:spPr>
        <a:xfrm>
          <a:off x="7810550" y="4013626"/>
          <a:ext cx="968312" cy="1147102"/>
        </a:xfrm>
        <a:prstGeom prst="rect">
          <a:avLst/>
        </a:prstGeom>
        <a:solidFill>
          <a:srgbClr val="FFFF00"/>
        </a:solidFill>
        <a:ln w="25400" cap="flat" cmpd="sng" algn="ctr">
          <a:solidFill>
            <a:srgbClr val="00FFFF"/>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solidFill>
                <a:srgbClr val="003300"/>
              </a:solidFill>
              <a:latin typeface="Times New Roman" pitchFamily="18" charset="0"/>
              <a:cs typeface="Times New Roman" pitchFamily="18" charset="0"/>
            </a:rPr>
            <a:t>Karush</a:t>
          </a:r>
          <a:r>
            <a:rPr lang="en-US" sz="1600" kern="1200" dirty="0" smtClean="0">
              <a:solidFill>
                <a:srgbClr val="003300"/>
              </a:solidFill>
              <a:latin typeface="Times New Roman" pitchFamily="18" charset="0"/>
              <a:cs typeface="Times New Roman" pitchFamily="18" charset="0"/>
            </a:rPr>
            <a:t>-Kuhn- Tucker condition (KKT)</a:t>
          </a:r>
          <a:endParaRPr lang="en-MY" sz="1600" kern="1200" dirty="0">
            <a:solidFill>
              <a:srgbClr val="003300"/>
            </a:solidFill>
            <a:latin typeface="Times New Roman" pitchFamily="18" charset="0"/>
            <a:cs typeface="Times New Roman" pitchFamily="18" charset="0"/>
          </a:endParaRPr>
        </a:p>
      </dsp:txBody>
      <dsp:txXfrm>
        <a:off x="7810550" y="4013626"/>
        <a:ext cx="968312" cy="114710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9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44.wmf"/><Relationship Id="rId7" Type="http://schemas.openxmlformats.org/officeDocument/2006/relationships/image" Target="../media/image148.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4" Type="http://schemas.openxmlformats.org/officeDocument/2006/relationships/image" Target="../media/image14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4" Type="http://schemas.openxmlformats.org/officeDocument/2006/relationships/image" Target="../media/image16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5" Type="http://schemas.openxmlformats.org/officeDocument/2006/relationships/image" Target="../media/image185.wmf"/><Relationship Id="rId4" Type="http://schemas.openxmlformats.org/officeDocument/2006/relationships/image" Target="../media/image18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1.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1C4580-1B7D-4F68-A9ED-73A89B21A366}" type="datetimeFigureOut">
              <a:rPr lang="en-US" smtClean="0"/>
              <a:pPr/>
              <a:t>5/28/2017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BAFE0B-6FF8-4113-A47D-51D5A92BB926}" type="slidenum">
              <a:rPr lang="en-US" smtClean="0"/>
              <a:pPr/>
              <a:t>‹#›</a:t>
            </a:fld>
            <a:endParaRPr lang="en-US"/>
          </a:p>
        </p:txBody>
      </p:sp>
    </p:spTree>
    <p:extLst>
      <p:ext uri="{BB962C8B-B14F-4D97-AF65-F5344CB8AC3E}">
        <p14:creationId xmlns="" xmlns:p14="http://schemas.microsoft.com/office/powerpoint/2010/main" val="410918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vmlDrawing" Target="../drawings/vmlDrawing19.vml"/><Relationship Id="rId4" Type="http://schemas.openxmlformats.org/officeDocument/2006/relationships/oleObject" Target="../embeddings/oleObject65.bin"/></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feasible region (bounded by triangle </a:t>
            </a:r>
            <a:r>
              <a:rPr lang="en-US" sz="1200" i="1" kern="1200" baseline="0" dirty="0" smtClean="0">
                <a:solidFill>
                  <a:schemeClr val="tx1"/>
                </a:solidFill>
                <a:latin typeface="+mn-lt"/>
                <a:ea typeface="+mn-ea"/>
                <a:cs typeface="+mn-cs"/>
              </a:rPr>
              <a:t>ABC</a:t>
            </a:r>
            <a:r>
              <a:rPr lang="en-US" sz="1200" i="0" kern="1200" baseline="0" dirty="0" smtClean="0">
                <a:solidFill>
                  <a:schemeClr val="tx1"/>
                </a:solidFill>
                <a:latin typeface="+mn-lt"/>
                <a:ea typeface="+mn-ea"/>
                <a:cs typeface="+mn-cs"/>
              </a:rPr>
              <a:t>)</a:t>
            </a:r>
          </a:p>
          <a:p>
            <a:r>
              <a:rPr lang="en-US" sz="1200" kern="1200" baseline="0" dirty="0" err="1" smtClean="0">
                <a:solidFill>
                  <a:schemeClr val="tx1"/>
                </a:solidFill>
                <a:latin typeface="+mn-lt"/>
                <a:ea typeface="+mn-ea"/>
                <a:cs typeface="+mn-cs"/>
              </a:rPr>
              <a:t>isoprofit</a:t>
            </a:r>
            <a:r>
              <a:rPr lang="en-US" sz="1200" kern="1200" baseline="0" dirty="0" smtClean="0">
                <a:solidFill>
                  <a:schemeClr val="tx1"/>
                </a:solidFill>
                <a:latin typeface="+mn-lt"/>
                <a:ea typeface="+mn-ea"/>
                <a:cs typeface="+mn-cs"/>
              </a:rPr>
              <a:t> curves </a:t>
            </a:r>
            <a:r>
              <a:rPr lang="en-US" sz="1200" i="1" kern="1200" baseline="0" dirty="0" smtClean="0">
                <a:solidFill>
                  <a:schemeClr val="tx1"/>
                </a:solidFill>
                <a:latin typeface="+mn-lt"/>
                <a:ea typeface="+mn-ea"/>
                <a:cs typeface="+mn-cs"/>
              </a:rPr>
              <a:t>KL</a:t>
            </a:r>
            <a:r>
              <a:rPr lang="en-US" sz="1200" i="0" kern="1200" baseline="0" dirty="0" smtClean="0">
                <a:solidFill>
                  <a:schemeClr val="tx1"/>
                </a:solidFill>
                <a:latin typeface="+mn-lt"/>
                <a:ea typeface="+mn-ea"/>
                <a:cs typeface="+mn-cs"/>
              </a:rPr>
              <a:t>=1, </a:t>
            </a:r>
            <a:r>
              <a:rPr lang="en-US" sz="1200" i="1" kern="1200" baseline="0" dirty="0" smtClean="0">
                <a:solidFill>
                  <a:schemeClr val="tx1"/>
                </a:solidFill>
                <a:latin typeface="+mn-lt"/>
                <a:ea typeface="+mn-ea"/>
                <a:cs typeface="+mn-cs"/>
              </a:rPr>
              <a:t>KL</a:t>
            </a:r>
            <a:r>
              <a:rPr lang="en-US" sz="1200" i="0" kern="1200" baseline="0" dirty="0" smtClean="0">
                <a:solidFill>
                  <a:schemeClr val="tx1"/>
                </a:solidFill>
                <a:latin typeface="+mn-lt"/>
                <a:ea typeface="+mn-ea"/>
                <a:cs typeface="+mn-cs"/>
              </a:rPr>
              <a:t>=2, and </a:t>
            </a:r>
            <a:r>
              <a:rPr lang="en-US" sz="1200" i="1" kern="1200" baseline="0" dirty="0" smtClean="0">
                <a:solidFill>
                  <a:schemeClr val="tx1"/>
                </a:solidFill>
                <a:latin typeface="+mn-lt"/>
                <a:ea typeface="+mn-ea"/>
                <a:cs typeface="+mn-cs"/>
              </a:rPr>
              <a:t>KL</a:t>
            </a:r>
            <a:r>
              <a:rPr lang="en-US" sz="1200" i="0" kern="1200" baseline="0" dirty="0" smtClean="0">
                <a:solidFill>
                  <a:schemeClr val="tx1"/>
                </a:solidFill>
                <a:latin typeface="+mn-lt"/>
                <a:ea typeface="+mn-ea"/>
                <a:cs typeface="+mn-cs"/>
              </a:rPr>
              <a:t>=4</a:t>
            </a:r>
          </a:p>
          <a:p>
            <a:r>
              <a:rPr lang="en-US" sz="1200" kern="1200" baseline="0" dirty="0" smtClean="0">
                <a:solidFill>
                  <a:schemeClr val="tx1"/>
                </a:solidFill>
                <a:latin typeface="+mn-lt"/>
                <a:ea typeface="+mn-ea"/>
                <a:cs typeface="+mn-cs"/>
              </a:rPr>
              <a:t>Optimal solution to the example occurs where an </a:t>
            </a:r>
            <a:r>
              <a:rPr lang="en-US" sz="1200" kern="1200" baseline="0" dirty="0" err="1" smtClean="0">
                <a:solidFill>
                  <a:schemeClr val="tx1"/>
                </a:solidFill>
                <a:latin typeface="+mn-lt"/>
                <a:ea typeface="+mn-ea"/>
                <a:cs typeface="+mn-cs"/>
              </a:rPr>
              <a:t>isoprofit</a:t>
            </a:r>
            <a:r>
              <a:rPr lang="en-US" sz="1200" kern="1200" baseline="0" dirty="0" smtClean="0">
                <a:solidFill>
                  <a:schemeClr val="tx1"/>
                </a:solidFill>
                <a:latin typeface="+mn-lt"/>
                <a:ea typeface="+mn-ea"/>
                <a:cs typeface="+mn-cs"/>
              </a:rPr>
              <a:t> curve is tangent to the boundary of the feasible region. </a:t>
            </a:r>
            <a:endParaRPr lang="en-US" sz="120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optimal solution to the example is </a:t>
            </a:r>
            <a:r>
              <a:rPr lang="en-US" sz="1200" i="1" kern="1200" baseline="0" dirty="0" smtClean="0">
                <a:solidFill>
                  <a:schemeClr val="tx1"/>
                </a:solidFill>
                <a:latin typeface="+mn-lt"/>
                <a:ea typeface="+mn-ea"/>
                <a:cs typeface="+mn-cs"/>
              </a:rPr>
              <a:t>z </a:t>
            </a:r>
            <a:r>
              <a:rPr lang="en-US" sz="1200" i="0" kern="1200" baseline="0" dirty="0" smtClean="0">
                <a:solidFill>
                  <a:schemeClr val="tx1"/>
                </a:solidFill>
                <a:latin typeface="+mn-lt"/>
                <a:ea typeface="+mn-ea"/>
                <a:cs typeface="+mn-cs"/>
              </a:rPr>
              <a:t>=4, </a:t>
            </a:r>
            <a:r>
              <a:rPr lang="en-US" sz="1200" i="1" kern="1200" baseline="0" dirty="0" smtClean="0">
                <a:solidFill>
                  <a:schemeClr val="tx1"/>
                </a:solidFill>
                <a:latin typeface="+mn-lt"/>
                <a:ea typeface="+mn-ea"/>
                <a:cs typeface="+mn-cs"/>
              </a:rPr>
              <a:t>K </a:t>
            </a:r>
            <a:r>
              <a:rPr lang="en-US" sz="1200" i="0" kern="1200" baseline="0" dirty="0" smtClean="0">
                <a:solidFill>
                  <a:schemeClr val="tx1"/>
                </a:solidFill>
                <a:latin typeface="+mn-lt"/>
                <a:ea typeface="+mn-ea"/>
                <a:cs typeface="+mn-cs"/>
              </a:rPr>
              <a:t>=1, </a:t>
            </a:r>
            <a:r>
              <a:rPr lang="en-US" sz="1200" i="1" kern="1200" baseline="0" dirty="0" smtClean="0">
                <a:solidFill>
                  <a:schemeClr val="tx1"/>
                </a:solidFill>
                <a:latin typeface="+mn-lt"/>
                <a:ea typeface="+mn-ea"/>
                <a:cs typeface="+mn-cs"/>
              </a:rPr>
              <a:t>L</a:t>
            </a:r>
            <a:r>
              <a:rPr lang="en-US" sz="1200" i="0" kern="1200" baseline="0" dirty="0" smtClean="0">
                <a:solidFill>
                  <a:schemeClr val="tx1"/>
                </a:solidFill>
                <a:latin typeface="+mn-lt"/>
                <a:ea typeface="+mn-ea"/>
                <a:cs typeface="+mn-cs"/>
              </a:rPr>
              <a:t>=4 (point </a:t>
            </a:r>
            <a:r>
              <a:rPr lang="en-US" sz="1200" i="1" kern="1200" baseline="0" dirty="0" smtClean="0">
                <a:solidFill>
                  <a:schemeClr val="tx1"/>
                </a:solidFill>
                <a:latin typeface="+mn-lt"/>
                <a:ea typeface="+mn-ea"/>
                <a:cs typeface="+mn-cs"/>
              </a:rPr>
              <a:t>D</a:t>
            </a:r>
            <a:r>
              <a:rPr lang="en-US" sz="1200" i="0" kern="1200" baseline="0" dirty="0" smtClean="0">
                <a:solidFill>
                  <a:schemeClr val="tx1"/>
                </a:solidFill>
                <a:latin typeface="+mn-lt"/>
                <a:ea typeface="+mn-ea"/>
                <a:cs typeface="+mn-cs"/>
              </a:rPr>
              <a:t>). Of course</a:t>
            </a:r>
            <a:r>
              <a:rPr lang="en-US" sz="1200" b="0" i="0" kern="1200" baseline="0" dirty="0" smtClean="0">
                <a:solidFill>
                  <a:schemeClr val="tx1"/>
                </a:solidFill>
                <a:latin typeface="+mn-lt"/>
                <a:ea typeface="+mn-ea"/>
                <a:cs typeface="+mn-cs"/>
              </a:rPr>
              <a:t>, point </a:t>
            </a:r>
            <a:r>
              <a:rPr lang="en-US" sz="1200" b="0" i="1" kern="1200" baseline="0" dirty="0" smtClean="0">
                <a:solidFill>
                  <a:schemeClr val="tx1"/>
                </a:solidFill>
                <a:latin typeface="+mn-lt"/>
                <a:ea typeface="+mn-ea"/>
                <a:cs typeface="+mn-cs"/>
              </a:rPr>
              <a:t>D </a:t>
            </a:r>
            <a:r>
              <a:rPr lang="en-US" sz="1200" b="0" i="0" kern="1200" baseline="0" dirty="0" smtClean="0">
                <a:solidFill>
                  <a:schemeClr val="tx1"/>
                </a:solidFill>
                <a:latin typeface="+mn-lt"/>
                <a:ea typeface="+mn-ea"/>
                <a:cs typeface="+mn-cs"/>
              </a:rPr>
              <a:t>is not an extreme point of the NLP’s feasible region.</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optimal solution fails to be an extreme point of the feasible region because the </a:t>
            </a:r>
            <a:r>
              <a:rPr lang="en-US" sz="1200" kern="1200" baseline="0" dirty="0" err="1" smtClean="0">
                <a:solidFill>
                  <a:schemeClr val="tx1"/>
                </a:solidFill>
                <a:latin typeface="+mn-lt"/>
                <a:ea typeface="+mn-ea"/>
                <a:cs typeface="+mn-cs"/>
              </a:rPr>
              <a:t>isoprofit</a:t>
            </a:r>
            <a:r>
              <a:rPr lang="en-US" sz="1200" kern="1200" baseline="0" dirty="0" smtClean="0">
                <a:solidFill>
                  <a:schemeClr val="tx1"/>
                </a:solidFill>
                <a:latin typeface="+mn-lt"/>
                <a:ea typeface="+mn-ea"/>
                <a:cs typeface="+mn-cs"/>
              </a:rPr>
              <a:t> curves are not straight lines. In fact, the optimal solution for an NLP may not be on the boundary of the feasible region.</a:t>
            </a:r>
          </a:p>
          <a:p>
            <a:endParaRPr lang="en-US" sz="120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Max </a:t>
            </a:r>
            <a:r>
              <a:rPr lang="en-US" sz="1200" b="0" i="1" kern="1200" baseline="0" dirty="0" smtClean="0">
                <a:solidFill>
                  <a:schemeClr val="tx1"/>
                </a:solidFill>
                <a:latin typeface="Times New Roman" pitchFamily="18" charset="0"/>
                <a:ea typeface="+mn-ea"/>
                <a:cs typeface="Times New Roman" pitchFamily="18" charset="0"/>
              </a:rPr>
              <a:t>z</a:t>
            </a:r>
            <a:r>
              <a:rPr lang="en-US" sz="1200" b="0" i="0" kern="1200" baseline="0" dirty="0" smtClean="0">
                <a:solidFill>
                  <a:schemeClr val="tx1"/>
                </a:solidFill>
                <a:latin typeface="Times New Roman" pitchFamily="18" charset="0"/>
                <a:ea typeface="+mn-ea"/>
                <a:cs typeface="Times New Roman" pitchFamily="18" charset="0"/>
              </a:rPr>
              <a:t> = </a:t>
            </a:r>
            <a:r>
              <a:rPr lang="en-US" sz="1200" b="0" i="1" kern="1200" baseline="0" dirty="0" smtClean="0">
                <a:solidFill>
                  <a:schemeClr val="tx1"/>
                </a:solidFill>
                <a:latin typeface="Times New Roman" pitchFamily="18" charset="0"/>
                <a:ea typeface="+mn-ea"/>
                <a:cs typeface="Times New Roman" pitchFamily="18" charset="0"/>
              </a:rPr>
              <a:t>f </a:t>
            </a:r>
            <a:r>
              <a:rPr lang="en-US" sz="1200" b="0" i="0" kern="1200" baseline="0" dirty="0" smtClean="0">
                <a:solidFill>
                  <a:schemeClr val="tx1"/>
                </a:solidFill>
                <a:latin typeface="Times New Roman" pitchFamily="18" charset="0"/>
                <a:ea typeface="+mn-ea"/>
                <a:cs typeface="Times New Roman" pitchFamily="18" charset="0"/>
              </a:rPr>
              <a:t>(</a:t>
            </a:r>
            <a:r>
              <a:rPr lang="en-US" sz="1200" b="0" i="1" kern="1200" baseline="0" dirty="0" smtClean="0">
                <a:solidFill>
                  <a:schemeClr val="tx1"/>
                </a:solidFill>
                <a:latin typeface="Times New Roman" pitchFamily="18" charset="0"/>
                <a:ea typeface="+mn-ea"/>
                <a:cs typeface="Times New Roman" pitchFamily="18" charset="0"/>
              </a:rPr>
              <a:t>x</a:t>
            </a:r>
            <a:r>
              <a:rPr lang="en-US" sz="1200" b="0" i="0" kern="1200" baseline="0" dirty="0" smtClean="0">
                <a:solidFill>
                  <a:schemeClr val="tx1"/>
                </a:solidFill>
                <a:latin typeface="Times New Roman" pitchFamily="18" charset="0"/>
                <a:ea typeface="+mn-ea"/>
                <a:cs typeface="Times New Roman" pitchFamily="18" charset="0"/>
              </a:rPr>
              <a:t>)  </a:t>
            </a:r>
            <a:r>
              <a:rPr lang="en-US" sz="1200" b="0" i="0" kern="1200" baseline="0" dirty="0" err="1" smtClean="0">
                <a:solidFill>
                  <a:schemeClr val="tx1"/>
                </a:solidFill>
                <a:latin typeface="Times New Roman" pitchFamily="18" charset="0"/>
                <a:ea typeface="+mn-ea"/>
                <a:cs typeface="Times New Roman" pitchFamily="18" charset="0"/>
              </a:rPr>
              <a:t>s.t.</a:t>
            </a:r>
            <a:r>
              <a:rPr lang="en-US" sz="1200" b="0" i="0" kern="1200" baseline="0" dirty="0" smtClean="0">
                <a:solidFill>
                  <a:schemeClr val="tx1"/>
                </a:solidFill>
                <a:latin typeface="Times New Roman" pitchFamily="18" charset="0"/>
                <a:ea typeface="+mn-ea"/>
                <a:cs typeface="Times New Roman" pitchFamily="18" charset="0"/>
              </a:rPr>
              <a:t> 0 </a:t>
            </a:r>
            <a:r>
              <a:rPr lang="en-US" sz="1200" b="0" i="0" kern="1200" baseline="0" dirty="0" smtClean="0">
                <a:solidFill>
                  <a:schemeClr val="tx1"/>
                </a:solidFill>
                <a:latin typeface="Times New Roman" pitchFamily="18" charset="0"/>
                <a:ea typeface="+mn-ea"/>
                <a:cs typeface="Times New Roman" pitchFamily="18" charset="0"/>
                <a:sym typeface="Symbol"/>
              </a:rPr>
              <a:t></a:t>
            </a:r>
            <a:r>
              <a:rPr lang="en-US" sz="1200" b="0" i="0" kern="1200" baseline="0" dirty="0" smtClean="0">
                <a:solidFill>
                  <a:schemeClr val="tx1"/>
                </a:solidFill>
                <a:latin typeface="Times New Roman" pitchFamily="18" charset="0"/>
                <a:ea typeface="+mn-ea"/>
                <a:cs typeface="Times New Roman" pitchFamily="18" charset="0"/>
              </a:rPr>
              <a:t> </a:t>
            </a:r>
            <a:r>
              <a:rPr lang="en-US" sz="1200" b="0" i="1" kern="1200" baseline="0" dirty="0" smtClean="0">
                <a:solidFill>
                  <a:schemeClr val="tx1"/>
                </a:solidFill>
                <a:latin typeface="Times New Roman" pitchFamily="18" charset="0"/>
                <a:ea typeface="+mn-ea"/>
                <a:cs typeface="Times New Roman" pitchFamily="18" charset="0"/>
              </a:rPr>
              <a:t>x</a:t>
            </a:r>
            <a:r>
              <a:rPr lang="en-US" sz="1200" b="0" i="0" kern="1200" baseline="0" dirty="0" smtClean="0">
                <a:solidFill>
                  <a:schemeClr val="tx1"/>
                </a:solidFill>
                <a:latin typeface="Times New Roman" pitchFamily="18" charset="0"/>
                <a:ea typeface="+mn-ea"/>
                <a:cs typeface="Times New Roman" pitchFamily="18" charset="0"/>
              </a:rPr>
              <a:t> </a:t>
            </a:r>
            <a:r>
              <a:rPr lang="en-US" sz="1200" b="0" i="0" kern="1200" baseline="0" dirty="0" smtClean="0">
                <a:solidFill>
                  <a:schemeClr val="tx1"/>
                </a:solidFill>
                <a:latin typeface="Times New Roman" pitchFamily="18" charset="0"/>
                <a:ea typeface="+mn-ea"/>
                <a:cs typeface="Times New Roman" pitchFamily="18" charset="0"/>
                <a:sym typeface="Symbol"/>
              </a:rPr>
              <a:t></a:t>
            </a:r>
            <a:r>
              <a:rPr lang="en-US" sz="1200" b="0" i="0" kern="1200" baseline="0" dirty="0" smtClean="0">
                <a:solidFill>
                  <a:schemeClr val="tx1"/>
                </a:solidFill>
                <a:latin typeface="Times New Roman" pitchFamily="18" charset="0"/>
                <a:ea typeface="+mn-ea"/>
                <a:cs typeface="Times New Roman" pitchFamily="18" charset="0"/>
              </a:rPr>
              <a:t> 1</a:t>
            </a:r>
          </a:p>
          <a:p>
            <a:endParaRPr lang="en-US" sz="1200" b="0" i="0" kern="1200" baseline="0" dirty="0" smtClean="0">
              <a:solidFill>
                <a:schemeClr val="tx1"/>
              </a:solidFill>
              <a:latin typeface="Times New Roman" pitchFamily="18" charset="0"/>
              <a:ea typeface="+mn-ea"/>
              <a:cs typeface="Times New Roman" pitchFamily="18" charset="0"/>
            </a:endParaRPr>
          </a:p>
          <a:p>
            <a:r>
              <a:rPr lang="en-US" sz="1200" kern="1200" baseline="0" dirty="0" smtClean="0">
                <a:solidFill>
                  <a:schemeClr val="tx1"/>
                </a:solidFill>
                <a:latin typeface="+mn-lt"/>
                <a:ea typeface="+mn-ea"/>
                <a:cs typeface="+mn-cs"/>
              </a:rPr>
              <a:t>The optimal solution for this NLP is </a:t>
            </a:r>
            <a:r>
              <a:rPr lang="en-US" sz="1200" i="1" kern="1200" baseline="0" dirty="0" smtClean="0">
                <a:solidFill>
                  <a:schemeClr val="tx1"/>
                </a:solidFill>
                <a:latin typeface="+mn-lt"/>
                <a:ea typeface="+mn-ea"/>
                <a:cs typeface="+mn-cs"/>
              </a:rPr>
              <a:t>z </a:t>
            </a:r>
            <a:r>
              <a:rPr lang="en-US" sz="1200" i="0" kern="1200" baseline="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x </a:t>
            </a:r>
            <a:r>
              <a:rPr lang="en-US" sz="1200" i="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1/2. Of course, </a:t>
            </a:r>
            <a:r>
              <a:rPr lang="en-US" sz="1200" i="1" kern="1200" baseline="0" dirty="0" smtClean="0">
                <a:solidFill>
                  <a:schemeClr val="tx1"/>
                </a:solidFill>
                <a:latin typeface="+mn-lt"/>
                <a:ea typeface="+mn-ea"/>
                <a:cs typeface="+mn-cs"/>
              </a:rPr>
              <a:t>x </a:t>
            </a:r>
            <a:r>
              <a:rPr lang="en-US" sz="1200" i="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1/2 is not on the boundary of the feasible region.</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Points </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B</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and</a:t>
            </a:r>
            <a:r>
              <a:rPr lang="en-US" sz="1200" i="1" kern="1200" baseline="0" dirty="0" smtClean="0">
                <a:solidFill>
                  <a:schemeClr val="tx1"/>
                </a:solidFill>
                <a:latin typeface="+mn-lt"/>
                <a:ea typeface="+mn-ea"/>
                <a:cs typeface="+mn-cs"/>
              </a:rPr>
              <a:t> C </a:t>
            </a:r>
            <a:r>
              <a:rPr lang="en-US" sz="1200" i="0" kern="1200" baseline="0" dirty="0" smtClean="0">
                <a:solidFill>
                  <a:schemeClr val="tx1"/>
                </a:solidFill>
                <a:latin typeface="+mn-lt"/>
                <a:ea typeface="+mn-ea"/>
                <a:cs typeface="+mn-cs"/>
              </a:rPr>
              <a:t>are all local maxima, but point </a:t>
            </a:r>
            <a:r>
              <a:rPr lang="en-US" sz="1200" i="1" kern="1200" baseline="0" dirty="0" smtClean="0">
                <a:solidFill>
                  <a:schemeClr val="tx1"/>
                </a:solidFill>
                <a:latin typeface="+mn-lt"/>
                <a:ea typeface="+mn-ea"/>
                <a:cs typeface="+mn-cs"/>
              </a:rPr>
              <a:t>C  </a:t>
            </a:r>
            <a:r>
              <a:rPr lang="en-US" sz="1200" i="0" kern="1200" baseline="0" dirty="0" smtClean="0">
                <a:solidFill>
                  <a:schemeClr val="tx1"/>
                </a:solidFill>
                <a:latin typeface="+mn-lt"/>
                <a:ea typeface="+mn-ea"/>
                <a:cs typeface="+mn-cs"/>
              </a:rPr>
              <a:t>is</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unique optimal solution to the NLP.</a:t>
            </a:r>
            <a:endParaRPr lang="en-US" b="0" i="0"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baseline="30000" dirty="0" smtClean="0"/>
              <a:t>st </a:t>
            </a:r>
            <a:r>
              <a:rPr lang="en-US" dirty="0" smtClean="0"/>
              <a:t>: Convex</a:t>
            </a:r>
          </a:p>
          <a:p>
            <a:r>
              <a:rPr lang="en-US" dirty="0" smtClean="0"/>
              <a:t>2</a:t>
            </a:r>
            <a:r>
              <a:rPr lang="en-US" baseline="30000" dirty="0" smtClean="0"/>
              <a:t>nd</a:t>
            </a:r>
            <a:r>
              <a:rPr lang="en-US" baseline="0" dirty="0" smtClean="0"/>
              <a:t> : Convex</a:t>
            </a:r>
          </a:p>
          <a:p>
            <a:r>
              <a:rPr lang="en-US" baseline="0" dirty="0" smtClean="0"/>
              <a:t>3</a:t>
            </a:r>
            <a:r>
              <a:rPr lang="en-US" baseline="30000" dirty="0" smtClean="0"/>
              <a:t>rd </a:t>
            </a:r>
            <a:r>
              <a:rPr lang="en-US" baseline="0" dirty="0" smtClean="0"/>
              <a:t>: Concave</a:t>
            </a:r>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first principal minors are </a:t>
            </a:r>
            <a:r>
              <a:rPr lang="en-US" sz="1200" kern="1200" baseline="0" dirty="0" smtClean="0">
                <a:solidFill>
                  <a:schemeClr val="tx1"/>
                </a:solidFill>
                <a:latin typeface="+mn-lt"/>
                <a:ea typeface="+mn-ea"/>
                <a:cs typeface="+mn-cs"/>
                <a:sym typeface="Symbol"/>
              </a:rPr>
              <a:t></a:t>
            </a:r>
            <a:r>
              <a:rPr lang="en-US" sz="1200" kern="1200" baseline="0" dirty="0" smtClean="0">
                <a:solidFill>
                  <a:schemeClr val="tx1"/>
                </a:solidFill>
                <a:latin typeface="+mn-lt"/>
                <a:ea typeface="+mn-ea"/>
                <a:cs typeface="+mn-cs"/>
              </a:rPr>
              <a:t>2 and </a:t>
            </a:r>
            <a:r>
              <a:rPr lang="en-US" sz="1200" kern="1200" baseline="0" dirty="0" smtClean="0">
                <a:solidFill>
                  <a:schemeClr val="tx1"/>
                </a:solidFill>
                <a:latin typeface="+mn-lt"/>
                <a:ea typeface="+mn-ea"/>
                <a:cs typeface="+mn-cs"/>
                <a:sym typeface="Symbol"/>
              </a:rPr>
              <a:t></a:t>
            </a:r>
            <a:r>
              <a:rPr lang="en-US" sz="1200" kern="1200" baseline="0" dirty="0" smtClean="0">
                <a:solidFill>
                  <a:schemeClr val="tx1"/>
                </a:solidFill>
                <a:latin typeface="+mn-lt"/>
                <a:ea typeface="+mn-ea"/>
                <a:cs typeface="+mn-cs"/>
              </a:rPr>
              <a:t>4, </a:t>
            </a:r>
            <a:r>
              <a:rPr lang="en-US" sz="1200" kern="1200" baseline="0" dirty="0" smtClean="0">
                <a:solidFill>
                  <a:srgbClr val="FF0000"/>
                </a:solidFill>
                <a:latin typeface="+mn-lt"/>
                <a:ea typeface="+mn-ea"/>
                <a:cs typeface="+mn-cs"/>
              </a:rPr>
              <a:t>non-positive</a:t>
            </a:r>
          </a:p>
          <a:p>
            <a:r>
              <a:rPr lang="en-US" sz="1200" kern="1200" baseline="0" dirty="0" smtClean="0">
                <a:solidFill>
                  <a:schemeClr val="tx1"/>
                </a:solidFill>
                <a:latin typeface="+mn-lt"/>
                <a:ea typeface="+mn-ea"/>
                <a:cs typeface="+mn-cs"/>
              </a:rPr>
              <a:t>second principal minor is </a:t>
            </a:r>
            <a:r>
              <a:rPr lang="en-US" sz="1200" kern="1200" baseline="0" dirty="0" smtClean="0">
                <a:solidFill>
                  <a:schemeClr val="tx1"/>
                </a:solidFill>
                <a:latin typeface="+mn-lt"/>
                <a:ea typeface="+mn-ea"/>
                <a:cs typeface="+mn-cs"/>
                <a:sym typeface="Symbol"/>
              </a:rPr>
              <a:t></a:t>
            </a:r>
            <a:r>
              <a:rPr lang="en-US" sz="1200" kern="1200" baseline="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sym typeface="Symbol"/>
              </a:rPr>
              <a:t></a:t>
            </a:r>
            <a:r>
              <a:rPr lang="en-US" sz="1200" kern="1200" baseline="0" dirty="0" smtClean="0">
                <a:solidFill>
                  <a:schemeClr val="tx1"/>
                </a:solidFill>
                <a:latin typeface="+mn-lt"/>
                <a:ea typeface="+mn-ea"/>
                <a:cs typeface="+mn-cs"/>
              </a:rPr>
              <a:t>4) </a:t>
            </a:r>
            <a:r>
              <a:rPr lang="en-US" sz="1200" kern="1200" baseline="0" dirty="0" smtClean="0">
                <a:solidFill>
                  <a:schemeClr val="tx1"/>
                </a:solidFill>
                <a:latin typeface="+mn-lt"/>
                <a:ea typeface="+mn-ea"/>
                <a:cs typeface="+mn-cs"/>
                <a:sym typeface="Symbol"/>
              </a:rPr>
              <a:t> </a:t>
            </a:r>
            <a:r>
              <a:rPr lang="en-US"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sym typeface="Symbol"/>
              </a:rPr>
              <a:t></a:t>
            </a:r>
            <a:r>
              <a:rPr lang="en-US" sz="1200"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sym typeface="Symbol"/>
              </a:rPr>
              <a:t></a:t>
            </a:r>
            <a:r>
              <a:rPr lang="en-US" sz="1200" kern="1200" baseline="0" dirty="0" smtClean="0">
                <a:solidFill>
                  <a:schemeClr val="tx1"/>
                </a:solidFill>
                <a:latin typeface="+mn-lt"/>
                <a:ea typeface="+mn-ea"/>
                <a:cs typeface="+mn-cs"/>
              </a:rPr>
              <a:t>1) = 7 &gt;0 </a:t>
            </a:r>
          </a:p>
          <a:p>
            <a:r>
              <a:rPr lang="en-US" sz="1200" kern="1200" baseline="0" dirty="0" smtClean="0">
                <a:solidFill>
                  <a:srgbClr val="FF0000"/>
                </a:solidFill>
                <a:latin typeface="+mn-lt"/>
                <a:ea typeface="+mn-ea"/>
                <a:cs typeface="+mn-cs"/>
                <a:sym typeface="Symbol"/>
              </a:rPr>
              <a:t></a:t>
            </a:r>
            <a:r>
              <a:rPr lang="en-US" sz="1200" kern="1200" baseline="0" dirty="0" smtClean="0">
                <a:solidFill>
                  <a:srgbClr val="FF0000"/>
                </a:solidFill>
                <a:latin typeface="+mn-lt"/>
                <a:ea typeface="+mn-ea"/>
                <a:cs typeface="+mn-cs"/>
              </a:rPr>
              <a:t>Concave function</a:t>
            </a:r>
          </a:p>
          <a:p>
            <a:endParaRPr lang="en-US" sz="1200" kern="1200" baseline="0" dirty="0" smtClean="0">
              <a:solidFill>
                <a:srgbClr val="FF0000"/>
              </a:solidFill>
              <a:latin typeface="+mn-lt"/>
              <a:ea typeface="+mn-ea"/>
              <a:cs typeface="+mn-cs"/>
            </a:endParaRPr>
          </a:p>
          <a:p>
            <a:r>
              <a:rPr lang="en-US" sz="1200" kern="1200" baseline="0" dirty="0" smtClean="0">
                <a:solidFill>
                  <a:srgbClr val="FF0000"/>
                </a:solidFill>
                <a:latin typeface="+mn-lt"/>
                <a:ea typeface="+mn-ea"/>
                <a:cs typeface="+mn-cs"/>
              </a:rPr>
              <a:t>2</a:t>
            </a:r>
            <a:r>
              <a:rPr lang="en-US" sz="1200" kern="1200" baseline="30000" dirty="0" smtClean="0">
                <a:solidFill>
                  <a:srgbClr val="FF0000"/>
                </a:solidFill>
                <a:latin typeface="+mn-lt"/>
                <a:ea typeface="+mn-ea"/>
                <a:cs typeface="+mn-cs"/>
              </a:rPr>
              <a:t>nd</a:t>
            </a:r>
            <a:r>
              <a:rPr lang="en-US" sz="1200" kern="1200" baseline="0" dirty="0" smtClean="0">
                <a:solidFill>
                  <a:srgbClr val="FF0000"/>
                </a:solidFill>
                <a:latin typeface="+mn-lt"/>
                <a:ea typeface="+mn-ea"/>
                <a:cs typeface="+mn-cs"/>
              </a:rPr>
              <a:t> minor &lt; 0, </a:t>
            </a:r>
            <a:r>
              <a:rPr lang="en-US" sz="1200" kern="1200" baseline="0" smtClean="0">
                <a:solidFill>
                  <a:srgbClr val="FF0000"/>
                </a:solidFill>
                <a:latin typeface="+mn-lt"/>
                <a:ea typeface="+mn-ea"/>
                <a:cs typeface="+mn-cs"/>
              </a:rPr>
              <a:t>we have saddle </a:t>
            </a:r>
            <a:r>
              <a:rPr lang="en-US" sz="1200" kern="1200" baseline="0" dirty="0" smtClean="0">
                <a:solidFill>
                  <a:srgbClr val="FF0000"/>
                </a:solidFill>
                <a:latin typeface="+mn-lt"/>
                <a:ea typeface="+mn-ea"/>
                <a:cs typeface="+mn-cs"/>
              </a:rPr>
              <a:t>point</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smtClean="0">
                <a:solidFill>
                  <a:schemeClr val="tx1"/>
                </a:solidFill>
                <a:latin typeface="+mn-lt"/>
                <a:ea typeface="+mn-ea"/>
                <a:cs typeface="+mn-cs"/>
              </a:rPr>
              <a:t>To find the optimal solution for the above NLP, we find all local maxima (or minima). A point that is a local maximum (or minimum) is called a local extremum. Then the optimal solution is the local maximum (or minimum) having the largest (or smallest) value of </a:t>
            </a:r>
            <a:r>
              <a:rPr lang="en-US" sz="1200" i="1" kern="1200" baseline="0" smtClean="0">
                <a:solidFill>
                  <a:schemeClr val="tx1"/>
                </a:solidFill>
                <a:latin typeface="Times New Roman" pitchFamily="18" charset="0"/>
                <a:ea typeface="+mn-ea"/>
                <a:cs typeface="Times New Roman" pitchFamily="18" charset="0"/>
              </a:rPr>
              <a:t>f </a:t>
            </a:r>
            <a:r>
              <a:rPr lang="en-US" sz="1200" i="0" kern="1200" baseline="0" smtClean="0">
                <a:solidFill>
                  <a:schemeClr val="tx1"/>
                </a:solidFill>
                <a:latin typeface="+mn-lt"/>
                <a:ea typeface="+mn-ea"/>
                <a:cs typeface="+mn-cs"/>
              </a:rPr>
              <a:t>(</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0" smtClean="0">
                <a:solidFill>
                  <a:schemeClr val="tx1"/>
                </a:solidFill>
                <a:latin typeface="+mn-lt"/>
                <a:ea typeface="+mn-ea"/>
                <a:cs typeface="+mn-cs"/>
              </a:rPr>
              <a:t>). If </a:t>
            </a:r>
            <a:r>
              <a:rPr lang="en-US" sz="1200" i="1" kern="1200" baseline="0" smtClean="0">
                <a:solidFill>
                  <a:schemeClr val="tx1"/>
                </a:solidFill>
                <a:latin typeface="+mn-lt"/>
                <a:ea typeface="+mn-ea"/>
                <a:cs typeface="+mn-cs"/>
              </a:rPr>
              <a:t>a </a:t>
            </a:r>
            <a:r>
              <a:rPr lang="en-US" sz="1200" i="0" kern="1200" baseline="0" smtClean="0">
                <a:solidFill>
                  <a:schemeClr val="tx1"/>
                </a:solidFill>
                <a:latin typeface="+mn-lt"/>
                <a:ea typeface="+mn-ea"/>
                <a:cs typeface="+mn-cs"/>
              </a:rPr>
              <a:t>=</a:t>
            </a:r>
            <a:r>
              <a:rPr lang="en-US" sz="1200" i="1" kern="1200" baseline="0" smtClean="0">
                <a:solidFill>
                  <a:schemeClr val="tx1"/>
                </a:solidFill>
                <a:latin typeface="+mn-lt"/>
                <a:ea typeface="+mn-ea"/>
                <a:cs typeface="+mn-cs"/>
                <a:sym typeface="Symbol"/>
              </a:rPr>
              <a:t> </a:t>
            </a:r>
            <a:r>
              <a:rPr lang="en-US" sz="1200" i="0" kern="1200" baseline="0" smtClean="0">
                <a:solidFill>
                  <a:schemeClr val="tx1"/>
                </a:solidFill>
                <a:latin typeface="+mn-lt"/>
                <a:ea typeface="+mn-ea"/>
                <a:cs typeface="+mn-cs"/>
              </a:rPr>
              <a:t>∞ or </a:t>
            </a:r>
            <a:r>
              <a:rPr lang="en-US" sz="1200" i="1" kern="1200" baseline="0" smtClean="0">
                <a:solidFill>
                  <a:schemeClr val="tx1"/>
                </a:solidFill>
                <a:latin typeface="+mn-lt"/>
                <a:ea typeface="+mn-ea"/>
                <a:cs typeface="+mn-cs"/>
              </a:rPr>
              <a:t>b</a:t>
            </a:r>
            <a:r>
              <a:rPr lang="en-US" sz="1200" i="0" kern="1200" baseline="0" smtClean="0">
                <a:solidFill>
                  <a:schemeClr val="tx1"/>
                </a:solidFill>
                <a:latin typeface="+mn-lt"/>
                <a:ea typeface="+mn-ea"/>
                <a:cs typeface="+mn-cs"/>
              </a:rPr>
              <a:t> = ∞, then NLP may have no optimal solution.</a:t>
            </a:r>
            <a:endParaRPr lang="en-US" i="0"/>
          </a:p>
        </p:txBody>
      </p:sp>
      <p:sp>
        <p:nvSpPr>
          <p:cNvPr id="4" name="Slide Number Placeholder 3"/>
          <p:cNvSpPr>
            <a:spLocks noGrp="1"/>
          </p:cNvSpPr>
          <p:nvPr>
            <p:ph type="sldNum" sz="quarter" idx="10"/>
          </p:nvPr>
        </p:nvSpPr>
        <p:spPr/>
        <p:txBody>
          <a:bodyPr/>
          <a:lstStyle/>
          <a:p>
            <a:fld id="{48BAFE0B-6FF8-4113-A47D-51D5A92BB926}"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a:p>
        </p:txBody>
      </p:sp>
      <p:sp>
        <p:nvSpPr>
          <p:cNvPr id="4" name="Slide Number Placeholder 3"/>
          <p:cNvSpPr>
            <a:spLocks noGrp="1"/>
          </p:cNvSpPr>
          <p:nvPr>
            <p:ph type="sldNum" sz="quarter" idx="10"/>
          </p:nvPr>
        </p:nvSpPr>
        <p:spPr/>
        <p:txBody>
          <a:bodyPr/>
          <a:lstStyle/>
          <a:p>
            <a:fld id="{48BAFE0B-6FF8-4113-A47D-51D5A92BB926}"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Without derivative </a:t>
            </a:r>
            <a:r>
              <a:rPr lang="en-US" dirty="0" smtClean="0">
                <a:sym typeface="Wingdings" pitchFamily="2" charset="2"/>
              </a:rPr>
              <a:t> derivative may not known</a:t>
            </a:r>
            <a:endParaRPr lang="en-US" dirty="0" smtClean="0"/>
          </a:p>
          <a:p>
            <a:r>
              <a:rPr lang="en-US" dirty="0" smtClean="0"/>
              <a:t>DFP = David</a:t>
            </a:r>
            <a:r>
              <a:rPr lang="en-US" baseline="0" dirty="0" smtClean="0"/>
              <a:t> Fletcher Powell</a:t>
            </a:r>
            <a:endParaRPr lang="en-US" dirty="0" smtClean="0"/>
          </a:p>
          <a:p>
            <a:r>
              <a:rPr lang="en-US" dirty="0" smtClean="0"/>
              <a:t>BFGS</a:t>
            </a:r>
            <a:r>
              <a:rPr lang="en-US" baseline="0" dirty="0" smtClean="0"/>
              <a:t> = </a:t>
            </a:r>
            <a:r>
              <a:rPr lang="en-US" baseline="0" dirty="0" err="1" smtClean="0"/>
              <a:t>Broyden</a:t>
            </a:r>
            <a:r>
              <a:rPr lang="en-US" baseline="0" dirty="0" smtClean="0"/>
              <a:t> Fletcher Goldfarb </a:t>
            </a:r>
            <a:r>
              <a:rPr lang="en-US" baseline="0" dirty="0" err="1" smtClean="0"/>
              <a:t>Shanno</a:t>
            </a:r>
            <a:endParaRPr lang="en-US" dirty="0" smtClean="0"/>
          </a:p>
        </p:txBody>
      </p:sp>
      <p:sp>
        <p:nvSpPr>
          <p:cNvPr id="4" name="Slide Number Placeholder 3"/>
          <p:cNvSpPr>
            <a:spLocks noGrp="1"/>
          </p:cNvSpPr>
          <p:nvPr>
            <p:ph type="sldNum" sz="quarter" idx="10"/>
          </p:nvPr>
        </p:nvSpPr>
        <p:spPr/>
        <p:txBody>
          <a:bodyPr/>
          <a:lstStyle/>
          <a:p>
            <a:fld id="{48BAFE0B-6FF8-4113-A47D-51D5A92BB92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a:p>
        </p:txBody>
      </p:sp>
      <p:sp>
        <p:nvSpPr>
          <p:cNvPr id="4" name="Slide Number Placeholder 3"/>
          <p:cNvSpPr>
            <a:spLocks noGrp="1"/>
          </p:cNvSpPr>
          <p:nvPr>
            <p:ph type="sldNum" sz="quarter" idx="10"/>
          </p:nvPr>
        </p:nvSpPr>
        <p:spPr/>
        <p:txBody>
          <a:bodyPr/>
          <a:lstStyle/>
          <a:p>
            <a:fld id="{48BAFE0B-6FF8-4113-A47D-51D5A92BB926}"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a:p>
        </p:txBody>
      </p:sp>
      <p:sp>
        <p:nvSpPr>
          <p:cNvPr id="4" name="Slide Number Placeholder 3"/>
          <p:cNvSpPr>
            <a:spLocks noGrp="1"/>
          </p:cNvSpPr>
          <p:nvPr>
            <p:ph type="sldNum" sz="quarter" idx="10"/>
          </p:nvPr>
        </p:nvSpPr>
        <p:spPr/>
        <p:txBody>
          <a:bodyPr/>
          <a:lstStyle/>
          <a:p>
            <a:fld id="{48BAFE0B-6FF8-4113-A47D-51D5A92BB926}"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a:p>
        </p:txBody>
      </p:sp>
      <p:sp>
        <p:nvSpPr>
          <p:cNvPr id="4" name="Slide Number Placeholder 3"/>
          <p:cNvSpPr>
            <a:spLocks noGrp="1"/>
          </p:cNvSpPr>
          <p:nvPr>
            <p:ph type="sldNum" sz="quarter" idx="10"/>
          </p:nvPr>
        </p:nvSpPr>
        <p:spPr/>
        <p:txBody>
          <a:bodyPr/>
          <a:lstStyle/>
          <a:p>
            <a:fld id="{48BAFE0B-6FF8-4113-A47D-51D5A92BB926}"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baseline="0" smtClean="0">
                <a:solidFill>
                  <a:schemeClr val="tx1"/>
                </a:solidFill>
                <a:latin typeface="Times New Roman" pitchFamily="18" charset="0"/>
                <a:ea typeface="+mn-ea"/>
                <a:cs typeface="Times New Roman" pitchFamily="18" charset="0"/>
              </a:rPr>
              <a:t>f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1</a:t>
            </a:r>
            <a:r>
              <a:rPr lang="en-US" sz="1200" i="0" kern="1200" baseline="0" smtClean="0">
                <a:solidFill>
                  <a:schemeClr val="tx1"/>
                </a:solidFill>
                <a:latin typeface="Times New Roman" pitchFamily="18" charset="0"/>
                <a:ea typeface="+mn-ea"/>
                <a:cs typeface="Times New Roman" pitchFamily="18" charset="0"/>
              </a:rPr>
              <a:t>) &lt; </a:t>
            </a:r>
            <a:r>
              <a:rPr lang="en-US" sz="1200" i="1" kern="1200" baseline="0" smtClean="0">
                <a:solidFill>
                  <a:schemeClr val="tx1"/>
                </a:solidFill>
                <a:latin typeface="Times New Roman" pitchFamily="18" charset="0"/>
                <a:ea typeface="+mn-ea"/>
                <a:cs typeface="Times New Roman" pitchFamily="18" charset="0"/>
              </a:rPr>
              <a:t>f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2</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 </a:t>
            </a:r>
            <a:r>
              <a:rPr lang="en-US" sz="1200" i="0" kern="1200" baseline="0" smtClean="0">
                <a:solidFill>
                  <a:schemeClr val="tx1"/>
                </a:solidFill>
                <a:latin typeface="Times New Roman" pitchFamily="18" charset="0"/>
                <a:ea typeface="+mn-ea"/>
                <a:cs typeface="Times New Roman" pitchFamily="18" charset="0"/>
              </a:rPr>
              <a:t>Because</a:t>
            </a:r>
            <a:r>
              <a:rPr lang="en-US" sz="1200" i="1" kern="1200" baseline="0" smtClean="0">
                <a:solidFill>
                  <a:schemeClr val="tx1"/>
                </a:solidFill>
                <a:latin typeface="Times New Roman" pitchFamily="18" charset="0"/>
                <a:ea typeface="+mn-ea"/>
                <a:cs typeface="Times New Roman" pitchFamily="18" charset="0"/>
              </a:rPr>
              <a:t> f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0" smtClean="0">
                <a:solidFill>
                  <a:schemeClr val="tx1"/>
                </a:solidFill>
                <a:latin typeface="Times New Roman" pitchFamily="18" charset="0"/>
                <a:ea typeface="+mn-ea"/>
                <a:cs typeface="Times New Roman" pitchFamily="18" charset="0"/>
              </a:rPr>
              <a:t>) is increasing for at least part of the interval [</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1</a:t>
            </a:r>
            <a:r>
              <a:rPr lang="en-US" sz="1200" i="0" kern="1200" baseline="0" smtClean="0">
                <a:solidFill>
                  <a:schemeClr val="tx1"/>
                </a:solidFill>
                <a:latin typeface="Times New Roman" pitchFamily="18" charset="0"/>
                <a:ea typeface="+mn-ea"/>
                <a:cs typeface="Times New Roman" pitchFamily="18" charset="0"/>
              </a:rPr>
              <a:t>, </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2</a:t>
            </a:r>
            <a:r>
              <a:rPr lang="en-US" sz="1200" i="0" kern="1200" baseline="0" smtClean="0">
                <a:solidFill>
                  <a:schemeClr val="tx1"/>
                </a:solidFill>
                <a:latin typeface="Times New Roman" pitchFamily="18" charset="0"/>
                <a:ea typeface="+mn-ea"/>
                <a:cs typeface="Times New Roman" pitchFamily="18" charset="0"/>
              </a:rPr>
              <a:t>], the fact that </a:t>
            </a:r>
            <a:r>
              <a:rPr lang="en-US" sz="1200" i="1" kern="1200" baseline="0" smtClean="0">
                <a:solidFill>
                  <a:schemeClr val="tx1"/>
                </a:solidFill>
                <a:latin typeface="Times New Roman" pitchFamily="18" charset="0"/>
                <a:ea typeface="+mn-ea"/>
                <a:cs typeface="Times New Roman" pitchFamily="18" charset="0"/>
              </a:rPr>
              <a:t>f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0" smtClean="0">
                <a:solidFill>
                  <a:schemeClr val="tx1"/>
                </a:solidFill>
                <a:latin typeface="Times New Roman" pitchFamily="18" charset="0"/>
                <a:ea typeface="+mn-ea"/>
                <a:cs typeface="Times New Roman" pitchFamily="18" charset="0"/>
              </a:rPr>
              <a:t>) is unimodal shows that the optimal solution to NLP cannot occur on [</a:t>
            </a:r>
            <a:r>
              <a:rPr lang="en-US" sz="1200" i="1" kern="1200" baseline="0" smtClean="0">
                <a:solidFill>
                  <a:schemeClr val="tx1"/>
                </a:solidFill>
                <a:latin typeface="Times New Roman" pitchFamily="18" charset="0"/>
                <a:ea typeface="+mn-ea"/>
                <a:cs typeface="Times New Roman" pitchFamily="18" charset="0"/>
              </a:rPr>
              <a:t>a</a:t>
            </a:r>
            <a:r>
              <a:rPr lang="en-US" sz="1200" i="0" kern="1200" baseline="0" smtClean="0">
                <a:solidFill>
                  <a:schemeClr val="tx1"/>
                </a:solidFill>
                <a:latin typeface="Times New Roman" pitchFamily="18" charset="0"/>
                <a:ea typeface="+mn-ea"/>
                <a:cs typeface="Times New Roman" pitchFamily="18" charset="0"/>
              </a:rPr>
              <a:t>, </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1</a:t>
            </a:r>
            <a:r>
              <a:rPr lang="en-US" sz="1200" b="0" i="0" kern="1200" baseline="0" smtClean="0">
                <a:solidFill>
                  <a:schemeClr val="tx1"/>
                </a:solidFill>
                <a:latin typeface="Times New Roman" pitchFamily="18" charset="0"/>
                <a:ea typeface="+mn-ea"/>
                <a:cs typeface="Times New Roman" pitchFamily="18" charset="0"/>
              </a:rPr>
              <a:t>]. Thus, in Case 1, </a:t>
            </a:r>
            <a:r>
              <a:rPr lang="en-US" sz="1200" i="1" kern="1200" baseline="0" err="1" smtClean="0">
                <a:solidFill>
                  <a:schemeClr val="tx1"/>
                </a:solidFill>
                <a:latin typeface="Times New Roman" pitchFamily="18" charset="0"/>
                <a:ea typeface="+mn-ea"/>
                <a:cs typeface="Times New Roman" pitchFamily="18" charset="0"/>
              </a:rPr>
              <a:t>x</a:t>
            </a:r>
            <a:r>
              <a:rPr lang="en-US" sz="1200" i="0" kern="1200" baseline="0" err="1" smtClean="0">
                <a:solidFill>
                  <a:schemeClr val="tx1"/>
                </a:solidFill>
                <a:latin typeface="Times New Roman" pitchFamily="18" charset="0"/>
                <a:ea typeface="+mn-ea"/>
                <a:cs typeface="Times New Roman" pitchFamily="18" charset="0"/>
              </a:rPr>
              <a:t>bar</a:t>
            </a:r>
            <a:r>
              <a:rPr lang="en-US" sz="1200" i="1" kern="1200" baseline="0" smtClean="0">
                <a:solidFill>
                  <a:schemeClr val="tx1"/>
                </a:solidFill>
                <a:latin typeface="Times New Roman" pitchFamily="18" charset="0"/>
                <a:ea typeface="+mn-ea"/>
                <a:cs typeface="Times New Roman" pitchFamily="18" charset="0"/>
              </a:rPr>
              <a:t> </a:t>
            </a:r>
            <a:r>
              <a:rPr lang="en-US" sz="1200" i="0" kern="1200" baseline="0" smtClean="0">
                <a:solidFill>
                  <a:schemeClr val="tx1"/>
                </a:solidFill>
                <a:latin typeface="Times New Roman" pitchFamily="18" charset="0"/>
                <a:ea typeface="+mn-ea"/>
                <a:cs typeface="Times New Roman" pitchFamily="18" charset="0"/>
                <a:sym typeface="Symbol"/>
              </a:rPr>
              <a:t>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x</a:t>
            </a:r>
            <a:r>
              <a:rPr lang="en-US" sz="1200" b="0" i="0" kern="1200" baseline="-25000" smtClean="0">
                <a:solidFill>
                  <a:schemeClr val="tx1"/>
                </a:solidFill>
                <a:latin typeface="Times New Roman" pitchFamily="18" charset="0"/>
                <a:ea typeface="+mn-ea"/>
                <a:cs typeface="Times New Roman" pitchFamily="18" charset="0"/>
              </a:rPr>
              <a:t>1</a:t>
            </a:r>
            <a:r>
              <a:rPr lang="en-US" sz="1200" i="0" kern="1200" baseline="0" smtClean="0">
                <a:solidFill>
                  <a:schemeClr val="tx1"/>
                </a:solidFill>
                <a:latin typeface="Times New Roman" pitchFamily="18" charset="0"/>
                <a:ea typeface="+mn-ea"/>
                <a:cs typeface="Times New Roman" pitchFamily="18" charset="0"/>
              </a:rPr>
              <a:t>, </a:t>
            </a:r>
            <a:r>
              <a:rPr lang="en-US" sz="1200" i="1" kern="1200" baseline="0" smtClean="0">
                <a:solidFill>
                  <a:schemeClr val="tx1"/>
                </a:solidFill>
                <a:latin typeface="Times New Roman" pitchFamily="18" charset="0"/>
                <a:ea typeface="+mn-ea"/>
                <a:cs typeface="Times New Roman" pitchFamily="18" charset="0"/>
              </a:rPr>
              <a:t>b</a:t>
            </a:r>
            <a:r>
              <a:rPr lang="en-US" sz="1200" i="0" kern="1200" baseline="0" smtClean="0">
                <a:solidFill>
                  <a:schemeClr val="tx1"/>
                </a:solidFill>
                <a:latin typeface="Times New Roman" pitchFamily="18" charset="0"/>
                <a:ea typeface="+mn-ea"/>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smtClean="0">
                <a:solidFill>
                  <a:schemeClr val="tx1"/>
                </a:solidFill>
                <a:latin typeface="Times New Roman" pitchFamily="18" charset="0"/>
                <a:ea typeface="+mn-ea"/>
                <a:cs typeface="Times New Roman" pitchFamily="18" charset="0"/>
              </a:rPr>
              <a:t>The interval in which </a:t>
            </a:r>
            <a:r>
              <a:rPr lang="en-US" sz="1200" i="1" kern="1200" baseline="0" err="1" smtClean="0">
                <a:solidFill>
                  <a:schemeClr val="tx1"/>
                </a:solidFill>
                <a:latin typeface="Times New Roman" pitchFamily="18" charset="0"/>
                <a:ea typeface="+mn-ea"/>
                <a:cs typeface="Times New Roman" pitchFamily="18" charset="0"/>
              </a:rPr>
              <a:t>x</a:t>
            </a:r>
            <a:r>
              <a:rPr lang="en-US" sz="1200" i="0" kern="1200" baseline="0" err="1" smtClean="0">
                <a:solidFill>
                  <a:schemeClr val="tx1"/>
                </a:solidFill>
                <a:latin typeface="Times New Roman" pitchFamily="18" charset="0"/>
                <a:ea typeface="+mn-ea"/>
                <a:cs typeface="Times New Roman" pitchFamily="18" charset="0"/>
              </a:rPr>
              <a:t>bar</a:t>
            </a:r>
            <a:r>
              <a:rPr lang="en-US" sz="1200" i="0" kern="1200" baseline="0" smtClean="0">
                <a:solidFill>
                  <a:schemeClr val="tx1"/>
                </a:solidFill>
                <a:latin typeface="Times New Roman" pitchFamily="18" charset="0"/>
                <a:ea typeface="+mn-ea"/>
                <a:cs typeface="Times New Roman" pitchFamily="18" charset="0"/>
              </a:rPr>
              <a:t> must lie is called the interval of uncertainty.</a:t>
            </a:r>
            <a:endParaRPr lang="en-US" i="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smtClean="0">
                <a:solidFill>
                  <a:schemeClr val="tx1"/>
                </a:solidFill>
                <a:latin typeface="Times New Roman" pitchFamily="18" charset="0"/>
                <a:ea typeface="+mn-ea"/>
                <a:cs typeface="Times New Roman" pitchFamily="18" charset="0"/>
              </a:rPr>
              <a:t>f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1</a:t>
            </a:r>
            <a:r>
              <a:rPr lang="en-US" sz="1200" i="0" kern="1200" baseline="0" smtClean="0">
                <a:solidFill>
                  <a:schemeClr val="tx1"/>
                </a:solidFill>
                <a:latin typeface="Times New Roman" pitchFamily="18" charset="0"/>
                <a:ea typeface="+mn-ea"/>
                <a:cs typeface="Times New Roman" pitchFamily="18" charset="0"/>
              </a:rPr>
              <a:t>) = </a:t>
            </a:r>
            <a:r>
              <a:rPr lang="en-US" sz="1200" i="1" kern="1200" baseline="0" smtClean="0">
                <a:solidFill>
                  <a:schemeClr val="tx1"/>
                </a:solidFill>
                <a:latin typeface="Times New Roman" pitchFamily="18" charset="0"/>
                <a:ea typeface="+mn-ea"/>
                <a:cs typeface="Times New Roman" pitchFamily="18" charset="0"/>
              </a:rPr>
              <a:t>f</a:t>
            </a:r>
            <a:r>
              <a:rPr lang="en-US" sz="1200" i="0" kern="1200" baseline="0" smtClean="0">
                <a:solidFill>
                  <a:schemeClr val="tx1"/>
                </a:solidFill>
                <a:latin typeface="Times New Roman" pitchFamily="18" charset="0"/>
                <a:ea typeface="+mn-ea"/>
                <a:cs typeface="Times New Roman" pitchFamily="18" charset="0"/>
              </a:rPr>
              <a:t> (</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2</a:t>
            </a:r>
            <a:r>
              <a:rPr lang="en-US" sz="1200" i="0" kern="1200" baseline="0" smtClean="0">
                <a:solidFill>
                  <a:schemeClr val="tx1"/>
                </a:solidFill>
                <a:latin typeface="Times New Roman" pitchFamily="18" charset="0"/>
                <a:ea typeface="+mn-ea"/>
                <a:cs typeface="Times New Roman" pitchFamily="18" charset="0"/>
              </a:rPr>
              <a:t>). For some part of the interval [</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1</a:t>
            </a:r>
            <a:r>
              <a:rPr lang="en-US" sz="1200" i="0" kern="1200" baseline="0" smtClean="0">
                <a:solidFill>
                  <a:schemeClr val="tx1"/>
                </a:solidFill>
                <a:latin typeface="Times New Roman" pitchFamily="18" charset="0"/>
                <a:ea typeface="+mn-ea"/>
                <a:cs typeface="Times New Roman" pitchFamily="18" charset="0"/>
              </a:rPr>
              <a:t>, </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2</a:t>
            </a:r>
            <a:r>
              <a:rPr lang="en-US" sz="1200" i="0" kern="1200" baseline="0" smtClean="0">
                <a:solidFill>
                  <a:schemeClr val="tx1"/>
                </a:solidFill>
                <a:latin typeface="Times New Roman" pitchFamily="18" charset="0"/>
                <a:ea typeface="+mn-ea"/>
                <a:cs typeface="Times New Roman" pitchFamily="18" charset="0"/>
              </a:rPr>
              <a:t>], </a:t>
            </a:r>
            <a:r>
              <a:rPr lang="en-US" sz="1200" i="1" kern="1200" baseline="0" smtClean="0">
                <a:solidFill>
                  <a:schemeClr val="tx1"/>
                </a:solidFill>
                <a:latin typeface="Times New Roman" pitchFamily="18" charset="0"/>
                <a:ea typeface="+mn-ea"/>
                <a:cs typeface="Times New Roman" pitchFamily="18" charset="0"/>
              </a:rPr>
              <a:t>f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0" smtClean="0">
                <a:solidFill>
                  <a:schemeClr val="tx1"/>
                </a:solidFill>
                <a:latin typeface="Times New Roman" pitchFamily="18" charset="0"/>
                <a:ea typeface="+mn-ea"/>
                <a:cs typeface="Times New Roman" pitchFamily="18" charset="0"/>
              </a:rPr>
              <a:t>) must be decreasing, and </a:t>
            </a:r>
            <a:r>
              <a:rPr lang="en-US" sz="1200" kern="1200" baseline="0" smtClean="0">
                <a:solidFill>
                  <a:schemeClr val="tx1"/>
                </a:solidFill>
                <a:latin typeface="Times New Roman" pitchFamily="18" charset="0"/>
                <a:ea typeface="+mn-ea"/>
                <a:cs typeface="Times New Roman" pitchFamily="18" charset="0"/>
              </a:rPr>
              <a:t>the optimal solution to NLP must occur for some </a:t>
            </a:r>
            <a:r>
              <a:rPr lang="en-US" sz="1200" i="1" kern="1200" baseline="0" err="1" smtClean="0">
                <a:solidFill>
                  <a:schemeClr val="tx1"/>
                </a:solidFill>
                <a:latin typeface="Times New Roman" pitchFamily="18" charset="0"/>
                <a:ea typeface="+mn-ea"/>
                <a:cs typeface="Times New Roman" pitchFamily="18" charset="0"/>
              </a:rPr>
              <a:t>x</a:t>
            </a:r>
            <a:r>
              <a:rPr lang="en-US" sz="1200" i="0" kern="1200" baseline="0" err="1" smtClean="0">
                <a:solidFill>
                  <a:schemeClr val="tx1"/>
                </a:solidFill>
                <a:latin typeface="Times New Roman" pitchFamily="18" charset="0"/>
                <a:ea typeface="+mn-ea"/>
                <a:cs typeface="Times New Roman" pitchFamily="18" charset="0"/>
              </a:rPr>
              <a:t>bar</a:t>
            </a:r>
            <a:r>
              <a:rPr lang="en-US" sz="1200" i="0" kern="1200" baseline="0" smtClean="0">
                <a:solidFill>
                  <a:schemeClr val="tx1"/>
                </a:solidFill>
                <a:latin typeface="Times New Roman" pitchFamily="18" charset="0"/>
                <a:ea typeface="+mn-ea"/>
                <a:cs typeface="Times New Roman" pitchFamily="18" charset="0"/>
              </a:rPr>
              <a:t> &lt; </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2</a:t>
            </a:r>
            <a:r>
              <a:rPr lang="en-US" sz="1200" i="0" kern="1200" baseline="0" smtClean="0">
                <a:solidFill>
                  <a:schemeClr val="tx1"/>
                </a:solidFill>
                <a:latin typeface="Times New Roman" pitchFamily="18" charset="0"/>
                <a:ea typeface="+mn-ea"/>
                <a:cs typeface="Times New Roman" pitchFamily="18" charset="0"/>
              </a:rPr>
              <a:t>. Thus, in Case 2, </a:t>
            </a:r>
            <a:r>
              <a:rPr lang="en-US" sz="1200" i="1" kern="1200" baseline="0" err="1" smtClean="0">
                <a:solidFill>
                  <a:schemeClr val="tx1"/>
                </a:solidFill>
                <a:latin typeface="Times New Roman" pitchFamily="18" charset="0"/>
                <a:ea typeface="+mn-ea"/>
                <a:cs typeface="Times New Roman" pitchFamily="18" charset="0"/>
              </a:rPr>
              <a:t>x</a:t>
            </a:r>
            <a:r>
              <a:rPr lang="en-US" sz="1200" i="0" kern="1200" baseline="0" err="1" smtClean="0">
                <a:solidFill>
                  <a:schemeClr val="tx1"/>
                </a:solidFill>
                <a:latin typeface="Times New Roman" pitchFamily="18" charset="0"/>
                <a:ea typeface="+mn-ea"/>
                <a:cs typeface="Times New Roman" pitchFamily="18" charset="0"/>
              </a:rPr>
              <a:t>bar</a:t>
            </a:r>
            <a:r>
              <a:rPr lang="en-US" sz="1200" i="0" kern="1200" baseline="0" smtClean="0">
                <a:solidFill>
                  <a:schemeClr val="tx1"/>
                </a:solidFill>
                <a:latin typeface="Times New Roman" pitchFamily="18" charset="0"/>
                <a:ea typeface="+mn-ea"/>
                <a:cs typeface="Times New Roman" pitchFamily="18" charset="0"/>
              </a:rPr>
              <a:t> </a:t>
            </a:r>
            <a:r>
              <a:rPr lang="en-US" sz="1200" i="0" kern="1200" baseline="0" smtClean="0">
                <a:solidFill>
                  <a:schemeClr val="tx1"/>
                </a:solidFill>
                <a:latin typeface="Times New Roman" pitchFamily="18" charset="0"/>
                <a:ea typeface="+mn-ea"/>
                <a:cs typeface="Times New Roman" pitchFamily="18" charset="0"/>
                <a:sym typeface="Symbol"/>
              </a:rPr>
              <a:t>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a</a:t>
            </a:r>
            <a:r>
              <a:rPr lang="en-US" sz="1200" i="0" kern="1200" baseline="0" smtClean="0">
                <a:solidFill>
                  <a:schemeClr val="tx1"/>
                </a:solidFill>
                <a:latin typeface="Times New Roman" pitchFamily="18" charset="0"/>
                <a:ea typeface="+mn-ea"/>
                <a:cs typeface="Times New Roman" pitchFamily="18" charset="0"/>
              </a:rPr>
              <a:t>, </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2</a:t>
            </a:r>
            <a:r>
              <a:rPr lang="en-US" sz="1200" i="0" kern="1200" baseline="0" smtClean="0">
                <a:solidFill>
                  <a:schemeClr val="tx1"/>
                </a:solidFill>
                <a:latin typeface="Times New Roman" pitchFamily="18" charset="0"/>
                <a:ea typeface="+mn-ea"/>
                <a:cs typeface="Times New Roman" pitchFamily="18" charset="0"/>
              </a:rPr>
              <a:t>).</a:t>
            </a:r>
          </a:p>
          <a:p>
            <a:endParaRPr lang="en-US" sz="1200" i="0" kern="1200" baseline="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smtClean="0">
                <a:solidFill>
                  <a:schemeClr val="tx1"/>
                </a:solidFill>
                <a:latin typeface="Times New Roman" pitchFamily="18" charset="0"/>
                <a:ea typeface="+mn-ea"/>
                <a:cs typeface="Times New Roman" pitchFamily="18" charset="0"/>
              </a:rPr>
              <a:t>The interval in which </a:t>
            </a:r>
            <a:r>
              <a:rPr lang="en-US" sz="1200" i="1" kern="1200" baseline="0" err="1" smtClean="0">
                <a:solidFill>
                  <a:schemeClr val="tx1"/>
                </a:solidFill>
                <a:latin typeface="Times New Roman" pitchFamily="18" charset="0"/>
                <a:ea typeface="+mn-ea"/>
                <a:cs typeface="Times New Roman" pitchFamily="18" charset="0"/>
              </a:rPr>
              <a:t>x</a:t>
            </a:r>
            <a:r>
              <a:rPr lang="en-US" sz="1200" i="0" kern="1200" baseline="0" err="1" smtClean="0">
                <a:solidFill>
                  <a:schemeClr val="tx1"/>
                </a:solidFill>
                <a:latin typeface="Times New Roman" pitchFamily="18" charset="0"/>
                <a:ea typeface="+mn-ea"/>
                <a:cs typeface="Times New Roman" pitchFamily="18" charset="0"/>
              </a:rPr>
              <a:t>bar</a:t>
            </a:r>
            <a:r>
              <a:rPr lang="en-US" sz="1200" i="0" kern="1200" baseline="0" smtClean="0">
                <a:solidFill>
                  <a:schemeClr val="tx1"/>
                </a:solidFill>
                <a:latin typeface="Times New Roman" pitchFamily="18" charset="0"/>
                <a:ea typeface="+mn-ea"/>
                <a:cs typeface="Times New Roman" pitchFamily="18" charset="0"/>
              </a:rPr>
              <a:t> must lie is called the interval of uncertainty.</a:t>
            </a:r>
            <a:endParaRPr lang="en-US" i="0" smtClean="0">
              <a:latin typeface="Times New Roman" pitchFamily="18" charset="0"/>
              <a:cs typeface="Times New Roman" pitchFamily="18" charset="0"/>
            </a:endParaRPr>
          </a:p>
          <a:p>
            <a:endParaRPr lang="en-US" i="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smtClean="0">
                <a:solidFill>
                  <a:schemeClr val="tx1"/>
                </a:solidFill>
                <a:latin typeface="Times New Roman" pitchFamily="18" charset="0"/>
                <a:ea typeface="+mn-ea"/>
                <a:cs typeface="Times New Roman" pitchFamily="18" charset="0"/>
              </a:rPr>
              <a:t>f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1</a:t>
            </a:r>
            <a:r>
              <a:rPr lang="en-US" sz="1200" i="0" kern="1200" baseline="0" smtClean="0">
                <a:solidFill>
                  <a:schemeClr val="tx1"/>
                </a:solidFill>
                <a:latin typeface="Times New Roman" pitchFamily="18" charset="0"/>
                <a:ea typeface="+mn-ea"/>
                <a:cs typeface="Times New Roman" pitchFamily="18" charset="0"/>
              </a:rPr>
              <a:t>) &gt; </a:t>
            </a:r>
            <a:r>
              <a:rPr lang="en-US" sz="1200" i="1" kern="1200" baseline="0" smtClean="0">
                <a:solidFill>
                  <a:schemeClr val="tx1"/>
                </a:solidFill>
                <a:latin typeface="Times New Roman" pitchFamily="18" charset="0"/>
                <a:ea typeface="+mn-ea"/>
                <a:cs typeface="Times New Roman" pitchFamily="18" charset="0"/>
              </a:rPr>
              <a:t>f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25000" smtClean="0">
                <a:solidFill>
                  <a:schemeClr val="tx1"/>
                </a:solidFill>
                <a:latin typeface="Times New Roman" pitchFamily="18" charset="0"/>
                <a:ea typeface="+mn-ea"/>
                <a:cs typeface="Times New Roman" pitchFamily="18" charset="0"/>
              </a:rPr>
              <a:t>2</a:t>
            </a:r>
            <a:r>
              <a:rPr lang="en-US" sz="1200" i="0" kern="1200" baseline="0" smtClean="0">
                <a:solidFill>
                  <a:schemeClr val="tx1"/>
                </a:solidFill>
                <a:latin typeface="Times New Roman" pitchFamily="18" charset="0"/>
                <a:ea typeface="+mn-ea"/>
                <a:cs typeface="Times New Roman" pitchFamily="18" charset="0"/>
              </a:rPr>
              <a:t>). In this case, </a:t>
            </a:r>
            <a:r>
              <a:rPr lang="en-US" sz="1200" i="1" kern="1200" baseline="0" smtClean="0">
                <a:solidFill>
                  <a:schemeClr val="tx1"/>
                </a:solidFill>
                <a:latin typeface="Times New Roman" pitchFamily="18" charset="0"/>
                <a:ea typeface="+mn-ea"/>
                <a:cs typeface="Times New Roman" pitchFamily="18" charset="0"/>
              </a:rPr>
              <a:t>f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x</a:t>
            </a:r>
            <a:r>
              <a:rPr lang="en-US" sz="1200" i="0" kern="1200" baseline="0" smtClean="0">
                <a:solidFill>
                  <a:schemeClr val="tx1"/>
                </a:solidFill>
                <a:latin typeface="Times New Roman" pitchFamily="18" charset="0"/>
                <a:ea typeface="+mn-ea"/>
                <a:cs typeface="Times New Roman" pitchFamily="18" charset="0"/>
              </a:rPr>
              <a:t>) begins decreasing before </a:t>
            </a:r>
            <a:r>
              <a:rPr lang="en-US" sz="1200" i="1" kern="1200" baseline="0" smtClean="0">
                <a:solidFill>
                  <a:schemeClr val="tx1"/>
                </a:solidFill>
                <a:latin typeface="Times New Roman" pitchFamily="18" charset="0"/>
                <a:ea typeface="+mn-ea"/>
                <a:cs typeface="Times New Roman" pitchFamily="18" charset="0"/>
              </a:rPr>
              <a:t>x </a:t>
            </a:r>
            <a:r>
              <a:rPr lang="en-US" sz="1200" i="0" kern="1200" baseline="0" smtClean="0">
                <a:solidFill>
                  <a:schemeClr val="tx1"/>
                </a:solidFill>
                <a:latin typeface="Times New Roman" pitchFamily="18" charset="0"/>
                <a:ea typeface="+mn-ea"/>
                <a:cs typeface="Times New Roman" pitchFamily="18" charset="0"/>
              </a:rPr>
              <a:t>reaches</a:t>
            </a:r>
            <a:r>
              <a:rPr lang="en-US" sz="1200" i="1" kern="1200" baseline="0" smtClean="0">
                <a:solidFill>
                  <a:schemeClr val="tx1"/>
                </a:solidFill>
                <a:latin typeface="Times New Roman" pitchFamily="18" charset="0"/>
                <a:ea typeface="+mn-ea"/>
                <a:cs typeface="Times New Roman" pitchFamily="18" charset="0"/>
              </a:rPr>
              <a:t> x</a:t>
            </a:r>
            <a:r>
              <a:rPr lang="en-US" sz="1200" i="0" kern="1200" baseline="-25000" smtClean="0">
                <a:solidFill>
                  <a:schemeClr val="tx1"/>
                </a:solidFill>
                <a:latin typeface="Times New Roman" pitchFamily="18" charset="0"/>
                <a:ea typeface="+mn-ea"/>
                <a:cs typeface="Times New Roman" pitchFamily="18" charset="0"/>
              </a:rPr>
              <a:t>2</a:t>
            </a:r>
            <a:r>
              <a:rPr lang="en-US" sz="1200" i="0" kern="1200" baseline="0" smtClean="0">
                <a:solidFill>
                  <a:schemeClr val="tx1"/>
                </a:solidFill>
                <a:latin typeface="Times New Roman" pitchFamily="18" charset="0"/>
                <a:ea typeface="+mn-ea"/>
                <a:cs typeface="Times New Roman" pitchFamily="18" charset="0"/>
              </a:rPr>
              <a:t>. Thus, </a:t>
            </a:r>
            <a:r>
              <a:rPr lang="en-US" sz="1200" i="1" kern="1200" baseline="0" err="1" smtClean="0">
                <a:solidFill>
                  <a:schemeClr val="tx1"/>
                </a:solidFill>
                <a:latin typeface="Times New Roman" pitchFamily="18" charset="0"/>
                <a:ea typeface="+mn-ea"/>
                <a:cs typeface="Times New Roman" pitchFamily="18" charset="0"/>
              </a:rPr>
              <a:t>x</a:t>
            </a:r>
            <a:r>
              <a:rPr lang="en-US" sz="1200" i="0" kern="1200" baseline="0" err="1" smtClean="0">
                <a:solidFill>
                  <a:schemeClr val="tx1"/>
                </a:solidFill>
                <a:latin typeface="Times New Roman" pitchFamily="18" charset="0"/>
                <a:ea typeface="+mn-ea"/>
                <a:cs typeface="Times New Roman" pitchFamily="18" charset="0"/>
              </a:rPr>
              <a:t>bar</a:t>
            </a:r>
            <a:r>
              <a:rPr lang="en-US" sz="1200" i="0" kern="1200" baseline="0" smtClean="0">
                <a:solidFill>
                  <a:schemeClr val="tx1"/>
                </a:solidFill>
                <a:latin typeface="Times New Roman" pitchFamily="18" charset="0"/>
                <a:ea typeface="+mn-ea"/>
                <a:cs typeface="Times New Roman" pitchFamily="18" charset="0"/>
              </a:rPr>
              <a:t> </a:t>
            </a:r>
            <a:r>
              <a:rPr lang="en-US" sz="1200" i="0" kern="1200" baseline="0" smtClean="0">
                <a:solidFill>
                  <a:schemeClr val="tx1"/>
                </a:solidFill>
                <a:latin typeface="Times New Roman" pitchFamily="18" charset="0"/>
                <a:ea typeface="+mn-ea"/>
                <a:cs typeface="Times New Roman" pitchFamily="18" charset="0"/>
                <a:sym typeface="Symbol"/>
              </a:rPr>
              <a:t> </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a</a:t>
            </a:r>
            <a:r>
              <a:rPr lang="en-US" sz="1200" i="0" kern="1200" baseline="0" smtClean="0">
                <a:solidFill>
                  <a:schemeClr val="tx1"/>
                </a:solidFill>
                <a:latin typeface="Times New Roman" pitchFamily="18" charset="0"/>
                <a:ea typeface="+mn-ea"/>
                <a:cs typeface="Times New Roman" pitchFamily="18" charset="0"/>
              </a:rPr>
              <a:t>,</a:t>
            </a:r>
            <a:r>
              <a:rPr lang="en-US" sz="1200" i="1" kern="1200" baseline="0" smtClean="0">
                <a:solidFill>
                  <a:schemeClr val="tx1"/>
                </a:solidFill>
                <a:latin typeface="Times New Roman" pitchFamily="18" charset="0"/>
                <a:ea typeface="+mn-ea"/>
                <a:cs typeface="Times New Roman" pitchFamily="18" charset="0"/>
              </a:rPr>
              <a:t> x</a:t>
            </a:r>
            <a:r>
              <a:rPr lang="en-US" sz="1200" i="0" kern="1200" baseline="-25000" smtClean="0">
                <a:solidFill>
                  <a:schemeClr val="tx1"/>
                </a:solidFill>
                <a:latin typeface="Times New Roman" pitchFamily="18" charset="0"/>
                <a:ea typeface="+mn-ea"/>
                <a:cs typeface="Times New Roman" pitchFamily="18" charset="0"/>
              </a:rPr>
              <a:t>2</a:t>
            </a:r>
            <a:r>
              <a:rPr lang="en-US" sz="1200" i="0" kern="1200" baseline="0" smtClean="0">
                <a:solidFill>
                  <a:schemeClr val="tx1"/>
                </a:solidFill>
                <a:latin typeface="Times New Roman" pitchFamily="18" charset="0"/>
                <a:ea typeface="+mn-ea"/>
                <a:cs typeface="Times New Roman" pitchFamily="18" charset="0"/>
              </a:rPr>
              <a:t>).</a:t>
            </a:r>
          </a:p>
          <a:p>
            <a:endParaRPr lang="en-US" sz="1200" i="0" kern="1200" baseline="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smtClean="0">
                <a:solidFill>
                  <a:schemeClr val="tx1"/>
                </a:solidFill>
                <a:latin typeface="Times New Roman" pitchFamily="18" charset="0"/>
                <a:ea typeface="+mn-ea"/>
                <a:cs typeface="Times New Roman" pitchFamily="18" charset="0"/>
              </a:rPr>
              <a:t>The interval in which </a:t>
            </a:r>
            <a:r>
              <a:rPr lang="en-US" sz="1200" i="1" kern="1200" baseline="0" err="1" smtClean="0">
                <a:solidFill>
                  <a:schemeClr val="tx1"/>
                </a:solidFill>
                <a:latin typeface="Times New Roman" pitchFamily="18" charset="0"/>
                <a:ea typeface="+mn-ea"/>
                <a:cs typeface="Times New Roman" pitchFamily="18" charset="0"/>
              </a:rPr>
              <a:t>x</a:t>
            </a:r>
            <a:r>
              <a:rPr lang="en-US" sz="1200" i="0" kern="1200" baseline="0" err="1" smtClean="0">
                <a:solidFill>
                  <a:schemeClr val="tx1"/>
                </a:solidFill>
                <a:latin typeface="Times New Roman" pitchFamily="18" charset="0"/>
                <a:ea typeface="+mn-ea"/>
                <a:cs typeface="Times New Roman" pitchFamily="18" charset="0"/>
              </a:rPr>
              <a:t>bar</a:t>
            </a:r>
            <a:r>
              <a:rPr lang="en-US" sz="1200" i="0" kern="1200" baseline="0" smtClean="0">
                <a:solidFill>
                  <a:schemeClr val="tx1"/>
                </a:solidFill>
                <a:latin typeface="Times New Roman" pitchFamily="18" charset="0"/>
                <a:ea typeface="+mn-ea"/>
                <a:cs typeface="Times New Roman" pitchFamily="18" charset="0"/>
              </a:rPr>
              <a:t> must lie is called the interval of uncertainty.</a:t>
            </a:r>
            <a:endParaRPr lang="en-US" i="0" smtClean="0">
              <a:latin typeface="Times New Roman" pitchFamily="18" charset="0"/>
              <a:cs typeface="Times New Roman" pitchFamily="18" charset="0"/>
            </a:endParaRPr>
          </a:p>
          <a:p>
            <a:endParaRPr lang="en-US" i="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smtClean="0">
                <a:latin typeface="Times New Roman" pitchFamily="18" charset="0"/>
                <a:cs typeface="Times New Roman" pitchFamily="18" charset="0"/>
              </a:rPr>
              <a:t>Each time </a:t>
            </a:r>
            <a:r>
              <a:rPr lang="en-US" i="1" smtClean="0">
                <a:latin typeface="Times New Roman" pitchFamily="18" charset="0"/>
                <a:cs typeface="Times New Roman" pitchFamily="18" charset="0"/>
              </a:rPr>
              <a:t>f</a:t>
            </a:r>
            <a:r>
              <a:rPr lang="en-US" i="0" smtClean="0">
                <a:latin typeface="Times New Roman" pitchFamily="18" charset="0"/>
                <a:cs typeface="Times New Roman" pitchFamily="18" charset="0"/>
              </a:rPr>
              <a:t> (</a:t>
            </a:r>
            <a:r>
              <a:rPr lang="en-US" i="1" smtClean="0">
                <a:latin typeface="Times New Roman" pitchFamily="18" charset="0"/>
                <a:cs typeface="Times New Roman" pitchFamily="18" charset="0"/>
              </a:rPr>
              <a:t>x</a:t>
            </a:r>
            <a:r>
              <a:rPr lang="en-US" i="0" smtClean="0">
                <a:latin typeface="Times New Roman" pitchFamily="18" charset="0"/>
                <a:cs typeface="Times New Roman" pitchFamily="18" charset="0"/>
              </a:rPr>
              <a:t>) is evaluated at two points and the interval of uncertainty is reduced, we say that an iteration of Golden Section Search has been completed</a:t>
            </a:r>
            <a:endParaRPr lang="en-US" i="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3 </a:t>
            </a:r>
            <a:r>
              <a:rPr lang="en-US" sz="1200" i="0" kern="1200" baseline="0" dirty="0" smtClean="0">
                <a:solidFill>
                  <a:schemeClr val="tx1"/>
                </a:solidFill>
                <a:latin typeface="+mn-lt"/>
                <a:ea typeface="+mn-ea"/>
                <a:cs typeface="+mn-cs"/>
              </a:rPr>
              <a:t>=new left-hand point =</a:t>
            </a:r>
            <a:r>
              <a:rPr lang="en-US" sz="1200" i="1" kern="1200" baseline="0" dirty="0" smtClean="0">
                <a:solidFill>
                  <a:schemeClr val="tx1"/>
                </a:solidFill>
                <a:latin typeface="+mn-lt"/>
                <a:ea typeface="+mn-ea"/>
                <a:cs typeface="+mn-cs"/>
              </a:rPr>
              <a:t>b−r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1</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b="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30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a:t>
            </a:r>
          </a:p>
          <a:p>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4</a:t>
            </a:r>
            <a:r>
              <a:rPr lang="en-US" sz="1200" i="0" kern="1200" baseline="0" dirty="0" smtClean="0">
                <a:solidFill>
                  <a:schemeClr val="tx1"/>
                </a:solidFill>
                <a:latin typeface="+mn-lt"/>
                <a:ea typeface="+mn-ea"/>
                <a:cs typeface="+mn-cs"/>
              </a:rPr>
              <a:t> =new right-hand point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1</a:t>
            </a:r>
            <a:r>
              <a:rPr lang="en-US" sz="1200" i="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The new left-hand point,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3</a:t>
            </a:r>
            <a:r>
              <a:rPr lang="en-US" sz="1200" i="0" kern="1200" baseline="0" dirty="0" smtClean="0">
                <a:solidFill>
                  <a:schemeClr val="tx1"/>
                </a:solidFill>
                <a:latin typeface="+mn-lt"/>
                <a:ea typeface="+mn-ea"/>
                <a:cs typeface="+mn-cs"/>
              </a:rPr>
              <a:t>, will equal the old right-hand point,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latin typeface="+mn-lt"/>
                <a:ea typeface="+mn-ea"/>
                <a:cs typeface="+mn-cs"/>
              </a:rPr>
              <a:t>Use </a:t>
            </a:r>
            <a:r>
              <a:rPr lang="en-US" sz="1200" i="1" kern="1200" baseline="0" dirty="0" smtClean="0">
                <a:solidFill>
                  <a:schemeClr val="tx1"/>
                </a:solidFill>
                <a:latin typeface="+mn-lt"/>
                <a:ea typeface="+mn-ea"/>
                <a:cs typeface="+mn-cs"/>
              </a:rPr>
              <a:t>r</a:t>
            </a:r>
            <a:r>
              <a:rPr lang="en-US" sz="1200" i="1" kern="1200" baseline="30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=1 − </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b </a:t>
            </a:r>
            <a:r>
              <a:rPr lang="en-US" sz="1200" b="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30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 = </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 (1−</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a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p>
          <a:p>
            <a:endParaRPr lang="en-US" i="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3 </a:t>
            </a:r>
            <a:r>
              <a:rPr lang="en-US" sz="1200" i="0" kern="1200" baseline="0" dirty="0" smtClean="0">
                <a:solidFill>
                  <a:schemeClr val="tx1"/>
                </a:solidFill>
                <a:latin typeface="+mn-lt"/>
                <a:ea typeface="+mn-ea"/>
                <a:cs typeface="+mn-cs"/>
              </a:rPr>
              <a:t>=new left-hand point =</a:t>
            </a:r>
            <a:r>
              <a:rPr lang="en-US" sz="1200" i="1" kern="1200" baseline="0" dirty="0" smtClean="0">
                <a:solidFill>
                  <a:schemeClr val="tx1"/>
                </a:solidFill>
                <a:latin typeface="+mn-lt"/>
                <a:ea typeface="+mn-ea"/>
                <a:cs typeface="+mn-cs"/>
              </a:rPr>
              <a:t>b−r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1</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b="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30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a:t>
            </a:r>
          </a:p>
          <a:p>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4</a:t>
            </a:r>
            <a:r>
              <a:rPr lang="en-US" sz="1200" i="0" kern="1200" baseline="0" dirty="0" smtClean="0">
                <a:solidFill>
                  <a:schemeClr val="tx1"/>
                </a:solidFill>
                <a:latin typeface="+mn-lt"/>
                <a:ea typeface="+mn-ea"/>
                <a:cs typeface="+mn-cs"/>
              </a:rPr>
              <a:t> =new right-hand point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1</a:t>
            </a:r>
            <a:r>
              <a:rPr lang="en-US" sz="1200" i="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The new left-hand point,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3</a:t>
            </a:r>
            <a:r>
              <a:rPr lang="en-US" sz="1200" i="0" kern="1200" baseline="0" dirty="0" smtClean="0">
                <a:solidFill>
                  <a:schemeClr val="tx1"/>
                </a:solidFill>
                <a:latin typeface="+mn-lt"/>
                <a:ea typeface="+mn-ea"/>
                <a:cs typeface="+mn-cs"/>
              </a:rPr>
              <a:t>, will equal the old right-hand point,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latin typeface="+mn-lt"/>
                <a:ea typeface="+mn-ea"/>
                <a:cs typeface="+mn-cs"/>
              </a:rPr>
              <a:t>Use </a:t>
            </a:r>
            <a:r>
              <a:rPr lang="en-US" sz="1200" i="1" kern="1200" baseline="0" dirty="0" smtClean="0">
                <a:solidFill>
                  <a:schemeClr val="tx1"/>
                </a:solidFill>
                <a:latin typeface="+mn-lt"/>
                <a:ea typeface="+mn-ea"/>
                <a:cs typeface="+mn-cs"/>
              </a:rPr>
              <a:t>r</a:t>
            </a:r>
            <a:r>
              <a:rPr lang="en-US" sz="1200" i="1" kern="1200" baseline="30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=1 − </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b </a:t>
            </a:r>
            <a:r>
              <a:rPr lang="en-US" sz="1200" b="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30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 = </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 (1−</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a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p>
          <a:p>
            <a:endParaRPr lang="en-US" i="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39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3 </a:t>
            </a:r>
            <a:r>
              <a:rPr lang="en-US" sz="1200" i="0" kern="1200" baseline="0" dirty="0" smtClean="0">
                <a:solidFill>
                  <a:schemeClr val="tx1"/>
                </a:solidFill>
                <a:latin typeface="+mn-lt"/>
                <a:ea typeface="+mn-ea"/>
                <a:cs typeface="+mn-cs"/>
              </a:rPr>
              <a:t>=new left-hand point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a:t>
            </a:r>
          </a:p>
          <a:p>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4</a:t>
            </a:r>
            <a:r>
              <a:rPr lang="en-US" sz="1200" i="0" kern="1200" baseline="0" dirty="0" smtClean="0">
                <a:solidFill>
                  <a:schemeClr val="tx1"/>
                </a:solidFill>
                <a:latin typeface="+mn-lt"/>
                <a:ea typeface="+mn-ea"/>
                <a:cs typeface="+mn-cs"/>
              </a:rPr>
              <a:t> =new right-hand point =</a:t>
            </a:r>
            <a:r>
              <a:rPr lang="en-US" sz="1200" i="1" kern="1200" baseline="0" dirty="0" smtClean="0">
                <a:solidFill>
                  <a:schemeClr val="tx1"/>
                </a:solidFill>
                <a:latin typeface="+mn-lt"/>
                <a:ea typeface="+mn-ea"/>
                <a:cs typeface="+mn-cs"/>
              </a:rPr>
              <a:t>a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r(x</a:t>
            </a:r>
            <a:r>
              <a:rPr lang="en-US" sz="1200" i="0" kern="1200" baseline="-25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 </a:t>
            </a:r>
            <a:r>
              <a:rPr lang="en-US" sz="1200" b="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30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The new right-hand point,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4</a:t>
            </a:r>
            <a:r>
              <a:rPr lang="en-US" sz="1200" i="0" kern="1200" baseline="0" dirty="0" smtClean="0">
                <a:solidFill>
                  <a:schemeClr val="tx1"/>
                </a:solidFill>
                <a:latin typeface="+mn-lt"/>
                <a:ea typeface="+mn-ea"/>
                <a:cs typeface="+mn-cs"/>
              </a:rPr>
              <a:t>, will equal the old left-hand point,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1</a:t>
            </a:r>
            <a:r>
              <a:rPr lang="en-US" sz="1200" i="0" kern="1200" baseline="0" dirty="0" smtClean="0">
                <a:solidFill>
                  <a:schemeClr val="tx1"/>
                </a:solidFill>
                <a:latin typeface="+mn-lt"/>
                <a:ea typeface="+mn-ea"/>
                <a:cs typeface="+mn-cs"/>
              </a:rPr>
              <a:t>.</a:t>
            </a:r>
          </a:p>
          <a:p>
            <a:r>
              <a:rPr lang="en-US" sz="1200" i="0" kern="1200" baseline="0" dirty="0" smtClean="0">
                <a:solidFill>
                  <a:schemeClr val="tx1"/>
                </a:solidFill>
                <a:latin typeface="+mn-lt"/>
                <a:ea typeface="+mn-ea"/>
                <a:cs typeface="+mn-cs"/>
              </a:rPr>
              <a:t>Use </a:t>
            </a:r>
            <a:r>
              <a:rPr lang="en-US" sz="1200" i="1" kern="1200" baseline="0" dirty="0" smtClean="0">
                <a:solidFill>
                  <a:schemeClr val="tx1"/>
                </a:solidFill>
                <a:latin typeface="+mn-lt"/>
                <a:ea typeface="+mn-ea"/>
                <a:cs typeface="+mn-cs"/>
              </a:rPr>
              <a:t>r</a:t>
            </a:r>
            <a:r>
              <a:rPr lang="en-US" sz="1200" i="1" kern="1200" baseline="30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=1 − </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4</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a </a:t>
            </a:r>
            <a:r>
              <a:rPr lang="en-US" sz="1200" b="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30000" dirty="0" smtClean="0">
                <a:solidFill>
                  <a:schemeClr val="tx1"/>
                </a:solidFill>
                <a:latin typeface="+mn-lt"/>
                <a:ea typeface="+mn-ea"/>
                <a:cs typeface="+mn-cs"/>
              </a:rPr>
              <a:t>2</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 = </a:t>
            </a:r>
            <a:r>
              <a:rPr lang="en-US" sz="1200" i="1" kern="1200" baseline="0" dirty="0" smtClean="0">
                <a:solidFill>
                  <a:schemeClr val="tx1"/>
                </a:solidFill>
                <a:latin typeface="+mn-lt"/>
                <a:ea typeface="+mn-ea"/>
                <a:cs typeface="+mn-cs"/>
              </a:rPr>
              <a:t>a </a:t>
            </a:r>
            <a:r>
              <a:rPr lang="en-US" sz="1200" i="0" kern="1200" baseline="0" dirty="0" smtClean="0">
                <a:solidFill>
                  <a:schemeClr val="tx1"/>
                </a:solidFill>
                <a:latin typeface="+mn-lt"/>
                <a:ea typeface="+mn-ea"/>
                <a:cs typeface="+mn-cs"/>
              </a:rPr>
              <a:t>+ (1−</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r</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b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a</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1</a:t>
            </a:r>
            <a:r>
              <a:rPr lang="en-US" sz="1200" i="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Now the values of </a:t>
            </a:r>
            <a:r>
              <a:rPr lang="en-US" sz="1200" i="1" kern="1200" baseline="0" dirty="0" smtClean="0">
                <a:solidFill>
                  <a:schemeClr val="tx1"/>
                </a:solidFill>
                <a:latin typeface="+mn-lt"/>
                <a:ea typeface="+mn-ea"/>
                <a:cs typeface="+mn-cs"/>
              </a:rPr>
              <a:t>f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3</a:t>
            </a:r>
            <a:r>
              <a:rPr lang="en-US" sz="1200" i="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and f </a:t>
            </a:r>
            <a:r>
              <a:rPr lang="en-US" sz="1200" i="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x</a:t>
            </a:r>
            <a:r>
              <a:rPr lang="en-US" sz="1200" i="0" kern="1200" baseline="-25000" dirty="0" smtClean="0">
                <a:solidFill>
                  <a:schemeClr val="tx1"/>
                </a:solidFill>
                <a:latin typeface="+mn-lt"/>
                <a:ea typeface="+mn-ea"/>
                <a:cs typeface="+mn-cs"/>
              </a:rPr>
              <a:t>4</a:t>
            </a:r>
            <a:r>
              <a:rPr lang="en-US" sz="1200" i="0" kern="1200" baseline="0" dirty="0" smtClean="0">
                <a:solidFill>
                  <a:schemeClr val="tx1"/>
                </a:solidFill>
                <a:latin typeface="+mn-lt"/>
                <a:ea typeface="+mn-ea"/>
                <a:cs typeface="+mn-cs"/>
              </a:rPr>
              <a:t>) can be used to further reduce the length of the interval of uncertainty. At this point, two iterations of Golden Section Search have been completed.</a:t>
            </a:r>
          </a:p>
        </p:txBody>
      </p:sp>
      <p:sp>
        <p:nvSpPr>
          <p:cNvPr id="4" name="Slide Number Placeholder 3"/>
          <p:cNvSpPr>
            <a:spLocks noGrp="1"/>
          </p:cNvSpPr>
          <p:nvPr>
            <p:ph type="sldNum" sz="quarter" idx="10"/>
          </p:nvPr>
        </p:nvSpPr>
        <p:spPr/>
        <p:txBody>
          <a:bodyPr/>
          <a:lstStyle/>
          <a:p>
            <a:fld id="{48BAFE0B-6FF8-4113-A47D-51D5A92BB926}" type="slidenum">
              <a:rPr lang="en-US" smtClean="0"/>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43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44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45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To verify this result, evaluate </a:t>
            </a:r>
            <a:r>
              <a:rPr lang="en-US" sz="1200" b="0" i="1" u="none" strike="noStrike" kern="1200" baseline="0" dirty="0" smtClean="0">
                <a:solidFill>
                  <a:schemeClr val="tx1"/>
                </a:solidFill>
                <a:latin typeface="Times New Roman" pitchFamily="18" charset="0"/>
                <a:ea typeface="+mn-ea"/>
                <a:cs typeface="Times New Roman" pitchFamily="18" charset="0"/>
              </a:rPr>
              <a:t>x</a:t>
            </a:r>
            <a:r>
              <a:rPr lang="en-US" sz="1200" b="0" i="0" u="none" strike="noStrike" kern="1200" baseline="30000" dirty="0" smtClean="0">
                <a:solidFill>
                  <a:schemeClr val="tx1"/>
                </a:solidFill>
                <a:latin typeface="+mn-lt"/>
                <a:ea typeface="+mn-ea"/>
                <a:cs typeface="+mn-cs"/>
              </a:rPr>
              <a:t>2</a:t>
            </a:r>
            <a:r>
              <a:rPr lang="en-US" sz="1200" b="0" i="0" u="none" strike="noStrike" kern="1200" baseline="0" dirty="0" smtClean="0">
                <a:solidFill>
                  <a:schemeClr val="tx1"/>
                </a:solidFill>
                <a:latin typeface="+mn-lt"/>
                <a:ea typeface="+mn-ea"/>
                <a:cs typeface="+mn-cs"/>
              </a:rPr>
              <a:t> − 2</a:t>
            </a:r>
            <a:r>
              <a:rPr lang="en-US" sz="1200" b="0" i="1" u="none" strike="noStrike" kern="1200" baseline="0" dirty="0" smtClean="0">
                <a:solidFill>
                  <a:schemeClr val="tx1"/>
                </a:solidFill>
                <a:latin typeface="Times New Roman" pitchFamily="18" charset="0"/>
                <a:ea typeface="+mn-ea"/>
                <a:cs typeface="Times New Roman" pitchFamily="18" charset="0"/>
              </a:rPr>
              <a:t>x</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for values of </a:t>
            </a:r>
            <a:r>
              <a:rPr lang="en-US" sz="1200" b="0" i="1" u="none" strike="noStrike" kern="1200" baseline="0" dirty="0" smtClean="0">
                <a:solidFill>
                  <a:schemeClr val="tx1"/>
                </a:solidFill>
                <a:latin typeface="Times New Roman" pitchFamily="18" charset="0"/>
                <a:ea typeface="+mn-ea"/>
                <a:cs typeface="Times New Roman" pitchFamily="18" charset="0"/>
              </a:rPr>
              <a:t>x</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close to, but not equal to, 2.</a:t>
            </a:r>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47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rate at which </a:t>
            </a:r>
            <a:r>
              <a:rPr lang="en-US" i="1" dirty="0" smtClean="0"/>
              <a:t>f</a:t>
            </a:r>
            <a:r>
              <a:rPr lang="en-US" dirty="0" smtClean="0"/>
              <a:t> (</a:t>
            </a:r>
            <a:r>
              <a:rPr lang="en-US" b="1" i="0" dirty="0" smtClean="0"/>
              <a:t>x</a:t>
            </a:r>
            <a:r>
              <a:rPr lang="en-US" dirty="0" smtClean="0"/>
              <a:t>) increases is maximized if (infinitesimal) changes in </a:t>
            </a:r>
            <a:r>
              <a:rPr lang="en-US" b="1" dirty="0" smtClean="0"/>
              <a:t>x</a:t>
            </a:r>
            <a:r>
              <a:rPr lang="en-US" dirty="0" smtClean="0"/>
              <a:t> are in the direction</a:t>
            </a:r>
            <a:r>
              <a:rPr lang="en-US" baseline="0" dirty="0" smtClean="0"/>
              <a:t> of the gradient </a:t>
            </a:r>
            <a:r>
              <a:rPr lang="en-US" baseline="0" dirty="0" smtClean="0">
                <a:sym typeface="Symbol"/>
              </a:rPr>
              <a:t></a:t>
            </a:r>
            <a:r>
              <a:rPr lang="en-US" i="1" baseline="0" dirty="0" smtClean="0">
                <a:sym typeface="Symbol"/>
              </a:rPr>
              <a:t>f</a:t>
            </a:r>
            <a:r>
              <a:rPr lang="en-US" baseline="0" dirty="0" smtClean="0">
                <a:sym typeface="Symbol"/>
              </a:rPr>
              <a:t> (</a:t>
            </a:r>
            <a:r>
              <a:rPr lang="en-US" b="1" i="0" baseline="0" dirty="0" smtClean="0">
                <a:sym typeface="Symbol"/>
              </a:rPr>
              <a:t>x</a:t>
            </a:r>
            <a:r>
              <a:rPr lang="en-US" baseline="0" dirty="0" smtClean="0">
                <a:sym typeface="Symbol"/>
              </a:rPr>
              <a:t>)</a:t>
            </a:r>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49</a:t>
            </a:fld>
            <a:endParaRPr lang="en-US"/>
          </a:p>
        </p:txBody>
      </p:sp>
    </p:spTree>
    <p:extLst>
      <p:ext uri="{BB962C8B-B14F-4D97-AF65-F5344CB8AC3E}">
        <p14:creationId xmlns="" xmlns:p14="http://schemas.microsoft.com/office/powerpoint/2010/main" val="3304802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52</a:t>
            </a:fld>
            <a:endParaRPr lang="en-US"/>
          </a:p>
        </p:txBody>
      </p:sp>
    </p:spTree>
    <p:extLst>
      <p:ext uri="{BB962C8B-B14F-4D97-AF65-F5344CB8AC3E}">
        <p14:creationId xmlns="" xmlns:p14="http://schemas.microsoft.com/office/powerpoint/2010/main" val="35006871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If inequality constraints are present, to be able to apply the Lagrange multiplier method we first </a:t>
            </a:r>
            <a:r>
              <a:rPr lang="en-US" sz="1200" b="0" i="0" u="none" strike="noStrike" kern="1200" baseline="0" dirty="0" smtClean="0">
                <a:solidFill>
                  <a:srgbClr val="FF0000"/>
                </a:solidFill>
                <a:latin typeface="+mn-lt"/>
                <a:ea typeface="+mn-ea"/>
                <a:cs typeface="+mn-cs"/>
              </a:rPr>
              <a:t>transform</a:t>
            </a:r>
            <a:r>
              <a:rPr lang="en-US" sz="1200" b="0" i="0" u="none" strike="noStrike" kern="1200" baseline="0" dirty="0" smtClean="0">
                <a:solidFill>
                  <a:schemeClr val="tx1"/>
                </a:solidFill>
                <a:latin typeface="+mn-lt"/>
                <a:ea typeface="+mn-ea"/>
                <a:cs typeface="+mn-cs"/>
              </a:rPr>
              <a:t> the inequality constraints </a:t>
            </a:r>
            <a:r>
              <a:rPr lang="en-US" sz="1200" b="0" i="0" u="none" strike="noStrike" kern="1200" baseline="0" dirty="0" smtClean="0">
                <a:solidFill>
                  <a:srgbClr val="FF0000"/>
                </a:solidFill>
                <a:latin typeface="+mn-lt"/>
                <a:ea typeface="+mn-ea"/>
                <a:cs typeface="+mn-cs"/>
              </a:rPr>
              <a:t>to equality </a:t>
            </a:r>
            <a:r>
              <a:rPr lang="en-US" sz="1200" b="0" i="0" u="none" strike="noStrike" kern="1200" baseline="0" dirty="0" smtClean="0">
                <a:solidFill>
                  <a:schemeClr val="tx1"/>
                </a:solidFill>
                <a:latin typeface="+mn-lt"/>
                <a:ea typeface="+mn-ea"/>
                <a:cs typeface="+mn-cs"/>
              </a:rPr>
              <a:t>constraints by </a:t>
            </a:r>
            <a:r>
              <a:rPr lang="en-US" sz="1200" b="0" i="0" u="none" strike="noStrike" kern="1200" baseline="0" dirty="0" smtClean="0">
                <a:solidFill>
                  <a:srgbClr val="FF0000"/>
                </a:solidFill>
                <a:latin typeface="+mn-lt"/>
                <a:ea typeface="+mn-ea"/>
                <a:cs typeface="+mn-cs"/>
              </a:rPr>
              <a:t>adding slack variables</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kern="1200" baseline="0" dirty="0" err="1" smtClean="0">
                <a:solidFill>
                  <a:schemeClr val="tx1"/>
                </a:solidFill>
                <a:latin typeface="Times New Roman" pitchFamily="18" charset="0"/>
                <a:ea typeface="+mn-ea"/>
                <a:cs typeface="Times New Roman" pitchFamily="18" charset="0"/>
                <a:sym typeface="Wingdings" pitchFamily="2" charset="2"/>
              </a:rPr>
              <a:t>g</a:t>
            </a:r>
            <a:r>
              <a:rPr lang="en-US" sz="1200" b="0" i="1" u="none" strike="noStrike" kern="1200" baseline="-25000" dirty="0" err="1" smtClean="0">
                <a:solidFill>
                  <a:schemeClr val="tx1"/>
                </a:solidFill>
                <a:latin typeface="Times New Roman" pitchFamily="18" charset="0"/>
                <a:ea typeface="+mn-ea"/>
                <a:cs typeface="Times New Roman" pitchFamily="18" charset="0"/>
                <a:sym typeface="Wingdings" pitchFamily="2" charset="2"/>
              </a:rPr>
              <a:t>j</a:t>
            </a:r>
            <a:r>
              <a:rPr lang="en-US" sz="1200" b="0" i="0" u="none" strike="noStrike" kern="1200" baseline="0" dirty="0" smtClean="0">
                <a:solidFill>
                  <a:schemeClr val="tx1"/>
                </a:solidFill>
                <a:latin typeface="Times New Roman" pitchFamily="18" charset="0"/>
                <a:ea typeface="+mn-ea"/>
                <a:cs typeface="Times New Roman" pitchFamily="18" charset="0"/>
                <a:sym typeface="Wingdings" pitchFamily="2" charset="2"/>
              </a:rPr>
              <a:t>(</a:t>
            </a:r>
            <a:r>
              <a:rPr lang="en-US" sz="1200" b="0" i="1" u="none" strike="noStrike" kern="1200" baseline="0" dirty="0" smtClean="0">
                <a:solidFill>
                  <a:schemeClr val="tx1"/>
                </a:solidFill>
                <a:latin typeface="Times New Roman" pitchFamily="18" charset="0"/>
                <a:ea typeface="+mn-ea"/>
                <a:cs typeface="Times New Roman" pitchFamily="18" charset="0"/>
                <a:sym typeface="Wingdings" pitchFamily="2" charset="2"/>
              </a:rPr>
              <a:t>x</a:t>
            </a:r>
            <a:r>
              <a:rPr lang="en-US" sz="1200" b="0" i="0" u="none" strike="noStrike" kern="1200" baseline="0" dirty="0" smtClean="0">
                <a:solidFill>
                  <a:schemeClr val="tx1"/>
                </a:solidFill>
                <a:latin typeface="Times New Roman" pitchFamily="18" charset="0"/>
                <a:ea typeface="+mn-ea"/>
                <a:cs typeface="Times New Roman" pitchFamily="18" charset="0"/>
                <a:sym typeface="Wingdings" pitchFamily="2" charset="2"/>
              </a:rPr>
              <a:t>) ≤ 0  </a:t>
            </a:r>
            <a:r>
              <a:rPr lang="en-US" sz="1200" b="0" i="1" u="none" strike="noStrike" kern="1200" baseline="0" dirty="0" err="1" smtClean="0">
                <a:solidFill>
                  <a:schemeClr val="tx1"/>
                </a:solidFill>
                <a:latin typeface="Times New Roman" pitchFamily="18" charset="0"/>
                <a:ea typeface="+mn-ea"/>
                <a:cs typeface="Times New Roman" pitchFamily="18" charset="0"/>
              </a:rPr>
              <a:t>g</a:t>
            </a:r>
            <a:r>
              <a:rPr lang="en-US" sz="1200" b="0" i="1" u="none" strike="noStrike" kern="1200" baseline="-25000" dirty="0" err="1" smtClean="0">
                <a:solidFill>
                  <a:schemeClr val="tx1"/>
                </a:solidFill>
                <a:latin typeface="Times New Roman" pitchFamily="18" charset="0"/>
                <a:ea typeface="+mn-ea"/>
                <a:cs typeface="Times New Roman" pitchFamily="18" charset="0"/>
              </a:rPr>
              <a:t>j</a:t>
            </a:r>
            <a:r>
              <a:rPr lang="en-US" sz="1200" b="0" i="0" u="none" strike="noStrike" kern="1200" baseline="0" dirty="0" smtClean="0">
                <a:solidFill>
                  <a:schemeClr val="tx1"/>
                </a:solidFill>
                <a:latin typeface="Times New Roman" pitchFamily="18" charset="0"/>
                <a:ea typeface="+mn-ea"/>
                <a:cs typeface="Times New Roman" pitchFamily="18" charset="0"/>
              </a:rPr>
              <a:t>(</a:t>
            </a:r>
            <a:r>
              <a:rPr lang="en-US" sz="1200" b="0" i="1" u="none" strike="noStrike" kern="1200" baseline="0" dirty="0" smtClean="0">
                <a:solidFill>
                  <a:schemeClr val="tx1"/>
                </a:solidFill>
                <a:latin typeface="Times New Roman" pitchFamily="18" charset="0"/>
                <a:ea typeface="+mn-ea"/>
                <a:cs typeface="Times New Roman" pitchFamily="18" charset="0"/>
              </a:rPr>
              <a:t>x</a:t>
            </a:r>
            <a:r>
              <a:rPr lang="en-US" sz="1200" b="0" i="0" u="none" strike="noStrike" kern="1200" baseline="0" dirty="0" smtClean="0">
                <a:solidFill>
                  <a:schemeClr val="tx1"/>
                </a:solidFill>
                <a:latin typeface="Times New Roman" pitchFamily="18" charset="0"/>
                <a:ea typeface="+mn-ea"/>
                <a:cs typeface="Times New Roman" pitchFamily="18" charset="0"/>
              </a:rPr>
              <a:t>) – </a:t>
            </a:r>
            <a:r>
              <a:rPr lang="en-US" sz="1200" b="0" i="1" u="none" strike="noStrike" kern="1200" baseline="0" dirty="0" smtClean="0">
                <a:solidFill>
                  <a:schemeClr val="tx1"/>
                </a:solidFill>
                <a:latin typeface="Times New Roman" pitchFamily="18" charset="0"/>
                <a:ea typeface="+mn-ea"/>
                <a:cs typeface="Times New Roman" pitchFamily="18" charset="0"/>
              </a:rPr>
              <a:t>t</a:t>
            </a:r>
            <a:r>
              <a:rPr lang="en-US" sz="1200" b="0" i="0" u="none" strike="noStrike" kern="1200" baseline="30000" dirty="0" smtClean="0">
                <a:solidFill>
                  <a:schemeClr val="tx1"/>
                </a:solidFill>
                <a:latin typeface="Times New Roman" pitchFamily="18" charset="0"/>
                <a:ea typeface="+mn-ea"/>
                <a:cs typeface="Times New Roman" pitchFamily="18" charset="0"/>
              </a:rPr>
              <a:t>2</a:t>
            </a:r>
            <a:r>
              <a:rPr lang="en-US" sz="1200" b="0" i="1" u="none" strike="noStrike" kern="1200" baseline="-25000" dirty="0" smtClean="0">
                <a:solidFill>
                  <a:schemeClr val="tx1"/>
                </a:solidFill>
                <a:latin typeface="Times New Roman" pitchFamily="18" charset="0"/>
                <a:ea typeface="+mn-ea"/>
                <a:cs typeface="Times New Roman" pitchFamily="18" charset="0"/>
              </a:rPr>
              <a:t>j</a:t>
            </a:r>
            <a:r>
              <a:rPr lang="en-US" sz="1200" b="0" i="1" u="none" strike="noStrike" kern="1200" baseline="0" dirty="0" smtClean="0">
                <a:solidFill>
                  <a:schemeClr val="tx1"/>
                </a:solidFill>
                <a:latin typeface="Times New Roman" pitchFamily="18" charset="0"/>
                <a:ea typeface="+mn-ea"/>
                <a:cs typeface="Times New Roman" pitchFamily="18" charset="0"/>
              </a:rPr>
              <a:t> </a:t>
            </a:r>
            <a:r>
              <a:rPr lang="en-US" sz="1200" b="0" i="0" u="none" strike="noStrike" kern="1200" baseline="0" dirty="0" smtClean="0">
                <a:solidFill>
                  <a:schemeClr val="tx1"/>
                </a:solidFill>
                <a:latin typeface="Times New Roman" pitchFamily="18" charset="0"/>
                <a:ea typeface="+mn-ea"/>
                <a:cs typeface="Times New Roman" pitchFamily="18" charset="0"/>
              </a:rPr>
              <a:t>=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Number of </a:t>
            </a:r>
            <a:r>
              <a:rPr lang="el-GR" i="1" dirty="0" smtClean="0"/>
              <a:t>λ</a:t>
            </a:r>
            <a:r>
              <a:rPr lang="en-US" dirty="0" smtClean="0"/>
              <a:t> depends on number of</a:t>
            </a:r>
            <a:r>
              <a:rPr lang="en-US" baseline="0" dirty="0" smtClean="0"/>
              <a:t> constraint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Times New Roman" pitchFamily="18" charset="0"/>
              <a:ea typeface="+mn-ea"/>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54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55</a:t>
            </a:fld>
            <a:endParaRPr lang="en-US"/>
          </a:p>
        </p:txBody>
      </p:sp>
    </p:spTree>
    <p:extLst>
      <p:ext uri="{BB962C8B-B14F-4D97-AF65-F5344CB8AC3E}">
        <p14:creationId xmlns="" xmlns:p14="http://schemas.microsoft.com/office/powerpoint/2010/main" val="22626906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u="none" strike="noStrike" kern="1200" baseline="0" dirty="0" smtClean="0">
                <a:solidFill>
                  <a:schemeClr val="tx1"/>
                </a:solidFill>
                <a:latin typeface="+mn-lt"/>
                <a:ea typeface="+mn-ea"/>
                <a:cs typeface="+mn-cs"/>
              </a:rPr>
              <a:t>f </a:t>
            </a:r>
            <a:r>
              <a:rPr lang="en-US" sz="1200" b="0" i="0" u="none" strike="noStrike" kern="1200" baseline="0" dirty="0" smtClean="0">
                <a:solidFill>
                  <a:schemeClr val="tx1"/>
                </a:solidFill>
                <a:latin typeface="+mn-lt"/>
                <a:ea typeface="+mn-ea"/>
                <a:cs typeface="+mn-cs"/>
              </a:rPr>
              <a:t>(</a:t>
            </a:r>
            <a:r>
              <a:rPr lang="en-US" sz="1200" b="0" i="1" u="none" strike="noStrike" kern="1200" baseline="0" dirty="0" smtClean="0">
                <a:solidFill>
                  <a:schemeClr val="tx1"/>
                </a:solidFill>
                <a:latin typeface="+mn-lt"/>
                <a:ea typeface="+mn-ea"/>
                <a:cs typeface="+mn-cs"/>
              </a:rPr>
              <a:t>x</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y</a:t>
            </a:r>
            <a:r>
              <a:rPr lang="en-US" sz="1200" b="0" i="0" u="none" strike="noStrike" kern="1200" baseline="0" dirty="0" smtClean="0">
                <a:solidFill>
                  <a:schemeClr val="tx1"/>
                </a:solidFill>
                <a:latin typeface="+mn-lt"/>
                <a:ea typeface="+mn-ea"/>
                <a:cs typeface="+mn-cs"/>
              </a:rPr>
              <a:t>) is concave. The constraint is linear, so Theorem 8 shows that the Lagrange multiplier method does yield the optimal solution to the NLP.</a:t>
            </a:r>
            <a:endParaRPr lang="en-US" dirty="0" smtClean="0"/>
          </a:p>
          <a:p>
            <a:endParaRPr lang="en-US" dirty="0" smtClean="0"/>
          </a:p>
          <a:p>
            <a:r>
              <a:rPr lang="en-US" dirty="0" smtClean="0"/>
              <a:t>Alternative way: </a:t>
            </a:r>
            <a:r>
              <a:rPr lang="en-US" i="1" dirty="0" smtClean="0">
                <a:solidFill>
                  <a:srgbClr val="FF0000"/>
                </a:solidFill>
              </a:rPr>
              <a:t>Applicable</a:t>
            </a:r>
            <a:r>
              <a:rPr lang="en-US" i="1" baseline="0" dirty="0" smtClean="0">
                <a:solidFill>
                  <a:srgbClr val="FF0000"/>
                </a:solidFill>
              </a:rPr>
              <a:t> when have only 1 constraint</a:t>
            </a:r>
            <a:endParaRPr lang="en-US" i="1" dirty="0" smtClean="0">
              <a:solidFill>
                <a:srgbClr val="FF0000"/>
              </a:solidFill>
            </a:endParaRPr>
          </a:p>
          <a:p>
            <a:r>
              <a:rPr lang="en-US" i="1" dirty="0" smtClean="0">
                <a:latin typeface="Times New Roman" pitchFamily="18" charset="0"/>
                <a:cs typeface="Times New Roman" pitchFamily="18" charset="0"/>
              </a:rPr>
              <a:t>f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a:t>
            </a:r>
            <a:r>
              <a:rPr lang="el-GR" i="1" dirty="0" smtClean="0">
                <a:latin typeface="Times New Roman" pitchFamily="18" charset="0"/>
                <a:cs typeface="Times New Roman" pitchFamily="18" charset="0"/>
              </a:rPr>
              <a:t>λ</a:t>
            </a:r>
            <a:r>
              <a:rPr lang="en-US" i="1" dirty="0" smtClean="0">
                <a:latin typeface="Times New Roman" pitchFamily="18" charset="0"/>
                <a:cs typeface="Times New Roman" pitchFamily="18" charset="0"/>
              </a:rPr>
              <a:t>g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f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 </a:t>
            </a:r>
            <a:r>
              <a:rPr lang="el-GR" i="1" dirty="0" smtClean="0">
                <a:latin typeface="Times New Roman" pitchFamily="18" charset="0"/>
                <a:cs typeface="Times New Roman" pitchFamily="18" charset="0"/>
              </a:rPr>
              <a:t>λ</a:t>
            </a:r>
            <a:r>
              <a:rPr lang="en-US" i="1" dirty="0" smtClean="0">
                <a:latin typeface="Times New Roman" pitchFamily="18" charset="0"/>
                <a:cs typeface="Times New Roman" pitchFamily="18" charset="0"/>
              </a:rPr>
              <a:t>g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−4</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+ 8 = 3</a:t>
            </a:r>
            <a:r>
              <a:rPr lang="el-GR" i="1" dirty="0" smtClean="0">
                <a:latin typeface="Times New Roman" pitchFamily="18" charset="0"/>
                <a:cs typeface="Times New Roman" pitchFamily="18" charset="0"/>
              </a:rPr>
              <a:t>λ</a:t>
            </a:r>
            <a:r>
              <a:rPr lang="en-US" dirty="0" smtClean="0">
                <a:latin typeface="Times New Roman" pitchFamily="18" charset="0"/>
                <a:cs typeface="Times New Roman" pitchFamily="18" charset="0"/>
              </a:rPr>
              <a:t> 	−2</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+ 3 = </a:t>
            </a:r>
            <a:r>
              <a:rPr lang="el-GR" i="1" dirty="0" smtClean="0">
                <a:latin typeface="Times New Roman" pitchFamily="18" charset="0"/>
                <a:cs typeface="Times New Roman" pitchFamily="18" charset="0"/>
              </a:rPr>
              <a:t>λ</a:t>
            </a:r>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 </a:t>
            </a:r>
            <a:r>
              <a:rPr lang="en-US" dirty="0" smtClean="0">
                <a:solidFill>
                  <a:srgbClr val="0066FF"/>
                </a:solidFill>
                <a:latin typeface="Times New Roman" pitchFamily="18" charset="0"/>
                <a:cs typeface="Times New Roman" pitchFamily="18" charset="0"/>
              </a:rPr>
              <a:t>3</a:t>
            </a:r>
            <a:r>
              <a:rPr lang="el-GR" i="1" dirty="0" smtClean="0">
                <a:solidFill>
                  <a:srgbClr val="0066FF"/>
                </a:solidFill>
                <a:latin typeface="Times New Roman" pitchFamily="18" charset="0"/>
                <a:cs typeface="Times New Roman" pitchFamily="18" charset="0"/>
              </a:rPr>
              <a:t>λ</a:t>
            </a:r>
            <a:r>
              <a:rPr lang="en-US" dirty="0" smtClean="0">
                <a:solidFill>
                  <a:srgbClr val="0066FF"/>
                </a:solidFill>
                <a:latin typeface="Times New Roman" pitchFamily="18" charset="0"/>
                <a:cs typeface="Times New Roman" pitchFamily="18" charset="0"/>
              </a:rPr>
              <a:t>  + 4</a:t>
            </a:r>
            <a:r>
              <a:rPr lang="en-US" i="1" dirty="0" smtClean="0">
                <a:solidFill>
                  <a:srgbClr val="0066FF"/>
                </a:solidFill>
                <a:latin typeface="Times New Roman" pitchFamily="18" charset="0"/>
                <a:cs typeface="Times New Roman" pitchFamily="18" charset="0"/>
              </a:rPr>
              <a:t>x</a:t>
            </a:r>
            <a:r>
              <a:rPr lang="en-US" dirty="0" smtClean="0">
                <a:solidFill>
                  <a:srgbClr val="0066FF"/>
                </a:solidFill>
                <a:latin typeface="Times New Roman" pitchFamily="18" charset="0"/>
                <a:cs typeface="Times New Roman" pitchFamily="18" charset="0"/>
              </a:rPr>
              <a:t> – 8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a:t>
            </a:r>
            <a:r>
              <a:rPr lang="el-GR" i="1" dirty="0" smtClean="0">
                <a:solidFill>
                  <a:srgbClr val="008000"/>
                </a:solidFill>
                <a:latin typeface="Times New Roman" pitchFamily="18" charset="0"/>
                <a:cs typeface="Times New Roman" pitchFamily="18" charset="0"/>
              </a:rPr>
              <a:t>λ</a:t>
            </a:r>
            <a:r>
              <a:rPr lang="en-US" dirty="0" smtClean="0">
                <a:solidFill>
                  <a:srgbClr val="008000"/>
                </a:solidFill>
                <a:latin typeface="Times New Roman" pitchFamily="18" charset="0"/>
                <a:cs typeface="Times New Roman" pitchFamily="18" charset="0"/>
              </a:rPr>
              <a:t> + 2</a:t>
            </a:r>
            <a:r>
              <a:rPr lang="en-US" i="1" dirty="0" smtClean="0">
                <a:solidFill>
                  <a:srgbClr val="008000"/>
                </a:solidFill>
                <a:latin typeface="Times New Roman" pitchFamily="18" charset="0"/>
                <a:cs typeface="Times New Roman" pitchFamily="18" charset="0"/>
              </a:rPr>
              <a:t>y</a:t>
            </a:r>
            <a:r>
              <a:rPr lang="en-US" dirty="0" smtClean="0">
                <a:solidFill>
                  <a:srgbClr val="008000"/>
                </a:solidFill>
                <a:latin typeface="Times New Roman" pitchFamily="18" charset="0"/>
                <a:cs typeface="Times New Roman" pitchFamily="18" charset="0"/>
              </a:rPr>
              <a:t> − 3</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Sub</a:t>
            </a:r>
            <a:r>
              <a:rPr lang="en-US" baseline="0" dirty="0" smtClean="0">
                <a:latin typeface="Times New Roman" pitchFamily="18" charset="0"/>
                <a:cs typeface="Times New Roman" pitchFamily="18" charset="0"/>
              </a:rPr>
              <a:t> one into another (to remove </a:t>
            </a:r>
            <a:r>
              <a:rPr lang="en-US" i="1" baseline="0" dirty="0" smtClean="0">
                <a:latin typeface="Times New Roman" pitchFamily="18" charset="0"/>
                <a:cs typeface="Times New Roman" pitchFamily="18" charset="0"/>
              </a:rPr>
              <a:t>x</a:t>
            </a:r>
            <a:r>
              <a:rPr lang="en-US" baseline="0" dirty="0" smtClean="0">
                <a:latin typeface="Times New Roman" pitchFamily="18" charset="0"/>
                <a:cs typeface="Times New Roman" pitchFamily="18" charset="0"/>
              </a:rPr>
              <a:t> term or </a:t>
            </a:r>
            <a:r>
              <a:rPr lang="en-US" i="1" baseline="0" dirty="0" smtClean="0">
                <a:latin typeface="Times New Roman" pitchFamily="18" charset="0"/>
                <a:cs typeface="Times New Roman" pitchFamily="18" charset="0"/>
              </a:rPr>
              <a:t>y</a:t>
            </a:r>
            <a:r>
              <a:rPr lang="en-US" baseline="0" dirty="0" smtClean="0">
                <a:latin typeface="Times New Roman" pitchFamily="18" charset="0"/>
                <a:cs typeface="Times New Roman" pitchFamily="18" charset="0"/>
              </a:rPr>
              <a:t> term in each </a:t>
            </a:r>
            <a:r>
              <a:rPr lang="en-US" baseline="0" dirty="0" err="1" smtClean="0">
                <a:latin typeface="Times New Roman" pitchFamily="18" charset="0"/>
                <a:cs typeface="Times New Roman" pitchFamily="18" charset="0"/>
              </a:rPr>
              <a:t>eqn</a:t>
            </a:r>
            <a:r>
              <a:rPr lang="en-US" baseline="0" dirty="0" smtClean="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 3</a:t>
            </a:r>
            <a:r>
              <a:rPr lang="el-GR" i="1" dirty="0" smtClean="0">
                <a:latin typeface="Times New Roman" pitchFamily="18" charset="0"/>
                <a:cs typeface="Times New Roman" pitchFamily="18" charset="0"/>
              </a:rPr>
              <a:t>λ</a:t>
            </a:r>
            <a:r>
              <a:rPr lang="en-US" dirty="0" smtClean="0">
                <a:latin typeface="Times New Roman" pitchFamily="18" charset="0"/>
                <a:cs typeface="Times New Roman" pitchFamily="18" charset="0"/>
              </a:rPr>
              <a:t>  + 4</a:t>
            </a:r>
            <a:r>
              <a:rPr lang="en-US" i="0" dirty="0" smtClean="0">
                <a:latin typeface="Times New Roman" pitchFamily="18" charset="0"/>
                <a:cs typeface="Times New Roman" pitchFamily="18" charset="0"/>
              </a:rPr>
              <a:t>(</a:t>
            </a:r>
            <a:r>
              <a:rPr lang="el-GR" i="1" dirty="0" smtClean="0">
                <a:solidFill>
                  <a:srgbClr val="008000"/>
                </a:solidFill>
                <a:latin typeface="Times New Roman" pitchFamily="18" charset="0"/>
                <a:cs typeface="Times New Roman" pitchFamily="18" charset="0"/>
              </a:rPr>
              <a:t>λ</a:t>
            </a:r>
            <a:r>
              <a:rPr lang="en-US" dirty="0" smtClean="0">
                <a:solidFill>
                  <a:srgbClr val="008000"/>
                </a:solidFill>
                <a:latin typeface="Times New Roman" pitchFamily="18" charset="0"/>
                <a:cs typeface="Times New Roman" pitchFamily="18" charset="0"/>
              </a:rPr>
              <a:t> + 2</a:t>
            </a:r>
            <a:r>
              <a:rPr lang="en-US" i="1" dirty="0" smtClean="0">
                <a:solidFill>
                  <a:srgbClr val="008000"/>
                </a:solidFill>
                <a:latin typeface="Times New Roman" pitchFamily="18" charset="0"/>
                <a:cs typeface="Times New Roman" pitchFamily="18" charset="0"/>
              </a:rPr>
              <a:t>y</a:t>
            </a:r>
            <a:r>
              <a:rPr lang="en-US" dirty="0" smtClean="0">
                <a:solidFill>
                  <a:srgbClr val="008000"/>
                </a:solidFill>
                <a:latin typeface="Times New Roman" pitchFamily="18" charset="0"/>
                <a:cs typeface="Times New Roman" pitchFamily="18" charset="0"/>
              </a:rPr>
              <a:t> − 3</a:t>
            </a:r>
            <a:r>
              <a:rPr lang="en-US" i="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8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a:t>
            </a:r>
            <a:r>
              <a:rPr lang="el-GR" i="1" dirty="0" smtClean="0">
                <a:latin typeface="Times New Roman" pitchFamily="18" charset="0"/>
                <a:cs typeface="Times New Roman" pitchFamily="18" charset="0"/>
              </a:rPr>
              <a:t>λ</a:t>
            </a:r>
            <a:r>
              <a:rPr lang="en-US" dirty="0" smtClean="0">
                <a:latin typeface="Times New Roman" pitchFamily="18" charset="0"/>
                <a:cs typeface="Times New Roman" pitchFamily="18" charset="0"/>
              </a:rPr>
              <a:t> + 2</a:t>
            </a:r>
            <a:r>
              <a:rPr lang="en-US" i="0" dirty="0" smtClean="0">
                <a:latin typeface="Times New Roman" pitchFamily="18" charset="0"/>
                <a:cs typeface="Times New Roman" pitchFamily="18" charset="0"/>
              </a:rPr>
              <a:t>(</a:t>
            </a:r>
            <a:r>
              <a:rPr lang="en-US" dirty="0" smtClean="0">
                <a:solidFill>
                  <a:srgbClr val="0066FF"/>
                </a:solidFill>
                <a:latin typeface="Times New Roman" pitchFamily="18" charset="0"/>
                <a:cs typeface="Times New Roman" pitchFamily="18" charset="0"/>
              </a:rPr>
              <a:t>3</a:t>
            </a:r>
            <a:r>
              <a:rPr lang="el-GR" i="1" dirty="0" smtClean="0">
                <a:solidFill>
                  <a:srgbClr val="0066FF"/>
                </a:solidFill>
                <a:latin typeface="Times New Roman" pitchFamily="18" charset="0"/>
                <a:cs typeface="Times New Roman" pitchFamily="18" charset="0"/>
              </a:rPr>
              <a:t>λ</a:t>
            </a:r>
            <a:r>
              <a:rPr lang="en-US" dirty="0" smtClean="0">
                <a:solidFill>
                  <a:srgbClr val="0066FF"/>
                </a:solidFill>
                <a:latin typeface="Times New Roman" pitchFamily="18" charset="0"/>
                <a:cs typeface="Times New Roman" pitchFamily="18" charset="0"/>
              </a:rPr>
              <a:t>  + 4</a:t>
            </a:r>
            <a:r>
              <a:rPr lang="en-US" i="1" dirty="0" smtClean="0">
                <a:solidFill>
                  <a:srgbClr val="0066FF"/>
                </a:solidFill>
                <a:latin typeface="Times New Roman" pitchFamily="18" charset="0"/>
                <a:cs typeface="Times New Roman" pitchFamily="18" charset="0"/>
              </a:rPr>
              <a:t>x</a:t>
            </a:r>
            <a:r>
              <a:rPr lang="en-US" dirty="0" smtClean="0">
                <a:solidFill>
                  <a:srgbClr val="0066FF"/>
                </a:solidFill>
                <a:latin typeface="Times New Roman" pitchFamily="18" charset="0"/>
                <a:cs typeface="Times New Roman" pitchFamily="18" charset="0"/>
              </a:rPr>
              <a:t> – 8</a:t>
            </a:r>
            <a:r>
              <a:rPr lang="en-US" i="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− 3</a:t>
            </a: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3</a:t>
            </a:r>
            <a:r>
              <a:rPr lang="el-GR" i="1" dirty="0" smtClean="0">
                <a:latin typeface="Times New Roman" pitchFamily="18" charset="0"/>
                <a:cs typeface="Times New Roman" pitchFamily="18" charset="0"/>
              </a:rPr>
              <a:t>λ</a:t>
            </a:r>
            <a:r>
              <a:rPr lang="en-US" dirty="0" smtClean="0">
                <a:latin typeface="Times New Roman" pitchFamily="18" charset="0"/>
                <a:cs typeface="Times New Roman" pitchFamily="18" charset="0"/>
              </a:rPr>
              <a:t>  + 4</a:t>
            </a:r>
            <a:r>
              <a:rPr lang="el-GR" i="1" dirty="0" smtClean="0">
                <a:latin typeface="Times New Roman" pitchFamily="18" charset="0"/>
                <a:cs typeface="Times New Roman" pitchFamily="18" charset="0"/>
              </a:rPr>
              <a:t>λ</a:t>
            </a:r>
            <a:r>
              <a:rPr lang="en-US" dirty="0" smtClean="0">
                <a:latin typeface="Times New Roman" pitchFamily="18" charset="0"/>
                <a:cs typeface="Times New Roman" pitchFamily="18" charset="0"/>
              </a:rPr>
              <a:t> + 8</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− 12</a:t>
            </a:r>
            <a:r>
              <a:rPr lang="en-US" i="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8 	</a:t>
            </a:r>
            <a:r>
              <a:rPr lang="en-US" i="1"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l-GR" i="1" dirty="0" smtClean="0">
                <a:latin typeface="Times New Roman" pitchFamily="18" charset="0"/>
                <a:cs typeface="Times New Roman" pitchFamily="18" charset="0"/>
              </a:rPr>
              <a:t>λ</a:t>
            </a:r>
            <a:r>
              <a:rPr lang="en-US" dirty="0" smtClean="0">
                <a:latin typeface="Times New Roman" pitchFamily="18" charset="0"/>
                <a:cs typeface="Times New Roman" pitchFamily="18" charset="0"/>
              </a:rPr>
              <a:t> + 6</a:t>
            </a:r>
            <a:r>
              <a:rPr lang="el-GR" i="1" dirty="0" smtClean="0">
                <a:latin typeface="Times New Roman" pitchFamily="18" charset="0"/>
                <a:cs typeface="Times New Roman" pitchFamily="18" charset="0"/>
              </a:rPr>
              <a:t>λ</a:t>
            </a:r>
            <a:r>
              <a:rPr lang="en-US" dirty="0" smtClean="0">
                <a:latin typeface="Times New Roman" pitchFamily="18" charset="0"/>
                <a:cs typeface="Times New Roman" pitchFamily="18" charset="0"/>
              </a:rPr>
              <a:t>  + 8</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16</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7</a:t>
            </a:r>
            <a:r>
              <a:rPr lang="en-US" i="1" dirty="0" smtClean="0">
                <a:latin typeface="Times New Roman" pitchFamily="18" charset="0"/>
                <a:cs typeface="Times New Roman" pitchFamily="18" charset="0"/>
              </a:rPr>
              <a:t>y</a:t>
            </a:r>
            <a:r>
              <a:rPr lang="en-US" i="1"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20 − 7</a:t>
            </a:r>
            <a:r>
              <a:rPr lang="el-GR" i="1" dirty="0" smtClean="0">
                <a:latin typeface="Times New Roman" pitchFamily="18" charset="0"/>
                <a:cs typeface="Times New Roman" pitchFamily="18" charset="0"/>
              </a:rPr>
              <a:t>λ</a:t>
            </a:r>
            <a:r>
              <a:rPr lang="en-US" dirty="0" smtClean="0">
                <a:latin typeface="Times New Roman" pitchFamily="18" charset="0"/>
                <a:cs typeface="Times New Roman" pitchFamily="18" charset="0"/>
              </a:rPr>
              <a:t> 	</a:t>
            </a:r>
            <a:r>
              <a:rPr lang="en-US" baseline="0"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7</a:t>
            </a:r>
            <a:r>
              <a:rPr lang="en-US" i="1" dirty="0" smtClean="0">
                <a:latin typeface="Times New Roman" pitchFamily="18" charset="0"/>
                <a:cs typeface="Times New Roman" pitchFamily="18" charset="0"/>
              </a:rPr>
              <a:t>x </a:t>
            </a:r>
            <a:r>
              <a:rPr lang="en-US" dirty="0" smtClean="0">
                <a:latin typeface="Times New Roman" pitchFamily="18" charset="0"/>
                <a:cs typeface="Times New Roman" pitchFamily="18" charset="0"/>
              </a:rPr>
              <a:t>=19 – 7</a:t>
            </a:r>
            <a:r>
              <a:rPr lang="el-GR" i="1" dirty="0" smtClean="0">
                <a:latin typeface="Times New Roman" pitchFamily="18" charset="0"/>
                <a:cs typeface="Times New Roman" pitchFamily="18" charset="0"/>
              </a:rPr>
              <a:t>λ</a:t>
            </a:r>
            <a:endParaRPr lang="en-US" i="1"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y</a:t>
            </a:r>
            <a:r>
              <a:rPr lang="en-US" i="1"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20/7− </a:t>
            </a:r>
            <a:r>
              <a:rPr lang="el-GR" i="1" dirty="0" smtClean="0">
                <a:solidFill>
                  <a:srgbClr val="7030A0"/>
                </a:solidFill>
                <a:latin typeface="Times New Roman" pitchFamily="18" charset="0"/>
                <a:cs typeface="Times New Roman" pitchFamily="18" charset="0"/>
              </a:rPr>
              <a:t>λ</a:t>
            </a:r>
            <a:r>
              <a:rPr lang="en-US" dirty="0" smtClean="0">
                <a:solidFill>
                  <a:srgbClr val="7030A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aseline="0"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 </a:t>
            </a:r>
            <a:r>
              <a:rPr lang="en-US" dirty="0" smtClean="0">
                <a:latin typeface="Times New Roman" pitchFamily="18" charset="0"/>
                <a:cs typeface="Times New Roman" pitchFamily="18" charset="0"/>
              </a:rPr>
              <a:t>=</a:t>
            </a:r>
            <a:r>
              <a:rPr lang="en-US" dirty="0" smtClean="0">
                <a:solidFill>
                  <a:srgbClr val="FF66CC"/>
                </a:solidFill>
                <a:latin typeface="Times New Roman" pitchFamily="18" charset="0"/>
                <a:cs typeface="Times New Roman" pitchFamily="18" charset="0"/>
              </a:rPr>
              <a:t>19/7 – </a:t>
            </a:r>
            <a:r>
              <a:rPr lang="el-GR" i="1" dirty="0" smtClean="0">
                <a:solidFill>
                  <a:srgbClr val="FF66CC"/>
                </a:solidFill>
                <a:latin typeface="Times New Roman" pitchFamily="18" charset="0"/>
                <a:cs typeface="Times New Roman" pitchFamily="18" charset="0"/>
              </a:rPr>
              <a:t>λ</a:t>
            </a:r>
            <a:endParaRPr lang="en-US" i="1" dirty="0" smtClean="0">
              <a:solidFill>
                <a:srgbClr val="FF66CC"/>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Times New Roman" pitchFamily="18" charset="0"/>
                <a:cs typeface="Times New Roman" pitchFamily="18" charset="0"/>
              </a:rPr>
              <a:t>Sub </a:t>
            </a:r>
            <a:r>
              <a:rPr lang="en-US" i="1" dirty="0" smtClean="0">
                <a:latin typeface="Times New Roman" pitchFamily="18" charset="0"/>
                <a:cs typeface="Times New Roman" pitchFamily="18" charset="0"/>
              </a:rPr>
              <a:t>x</a:t>
            </a:r>
            <a:r>
              <a:rPr lang="en-US" i="0" dirty="0" smtClean="0">
                <a:latin typeface="Times New Roman" pitchFamily="18" charset="0"/>
                <a:cs typeface="Times New Roman" pitchFamily="18" charset="0"/>
              </a:rPr>
              <a:t> and </a:t>
            </a:r>
            <a:r>
              <a:rPr lang="en-US" i="1" dirty="0" smtClean="0">
                <a:latin typeface="Times New Roman" pitchFamily="18" charset="0"/>
                <a:cs typeface="Times New Roman" pitchFamily="18" charset="0"/>
              </a:rPr>
              <a:t>y</a:t>
            </a:r>
            <a:r>
              <a:rPr lang="en-US" i="0" dirty="0" smtClean="0">
                <a:latin typeface="Times New Roman" pitchFamily="18" charset="0"/>
                <a:cs typeface="Times New Roman" pitchFamily="18" charset="0"/>
              </a:rPr>
              <a:t> into constraint</a:t>
            </a:r>
            <a:r>
              <a:rPr lang="en-US" i="0" baseline="0" dirty="0" smtClean="0">
                <a:latin typeface="Times New Roman" pitchFamily="18" charset="0"/>
                <a:cs typeface="Times New Roman" pitchFamily="18" charset="0"/>
              </a:rPr>
              <a:t> </a:t>
            </a:r>
            <a:r>
              <a:rPr lang="en-US" i="0" baseline="0" dirty="0" err="1" smtClean="0">
                <a:latin typeface="Times New Roman" pitchFamily="18" charset="0"/>
                <a:cs typeface="Times New Roman" pitchFamily="18" charset="0"/>
              </a:rPr>
              <a:t>eqn</a:t>
            </a:r>
            <a:r>
              <a:rPr lang="en-US" i="0" baseline="0" dirty="0" smtClean="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latin typeface="Times New Roman" pitchFamily="18" charset="0"/>
                <a:cs typeface="Times New Roman" pitchFamily="18" charset="0"/>
              </a:rPr>
              <a:t>3</a:t>
            </a:r>
            <a:r>
              <a:rPr lang="es-ES" i="0" dirty="0" smtClean="0">
                <a:latin typeface="Times New Roman" pitchFamily="18" charset="0"/>
                <a:cs typeface="Times New Roman" pitchFamily="18" charset="0"/>
              </a:rPr>
              <a:t>(</a:t>
            </a:r>
            <a:r>
              <a:rPr lang="en-US" dirty="0" smtClean="0">
                <a:solidFill>
                  <a:srgbClr val="FF66CC"/>
                </a:solidFill>
                <a:latin typeface="Times New Roman" pitchFamily="18" charset="0"/>
                <a:cs typeface="Times New Roman" pitchFamily="18" charset="0"/>
              </a:rPr>
              <a:t>19/7 – </a:t>
            </a:r>
            <a:r>
              <a:rPr lang="el-GR" i="1" dirty="0" smtClean="0">
                <a:solidFill>
                  <a:srgbClr val="FF66CC"/>
                </a:solidFill>
                <a:latin typeface="Times New Roman" pitchFamily="18" charset="0"/>
                <a:cs typeface="Times New Roman" pitchFamily="18" charset="0"/>
              </a:rPr>
              <a:t>λ</a:t>
            </a:r>
            <a:r>
              <a:rPr lang="es-ES" i="0" dirty="0" smtClean="0">
                <a:latin typeface="Times New Roman" pitchFamily="18" charset="0"/>
                <a:cs typeface="Times New Roman" pitchFamily="18" charset="0"/>
              </a:rPr>
              <a:t>)</a:t>
            </a:r>
            <a:r>
              <a:rPr lang="es-ES" dirty="0" smtClean="0">
                <a:latin typeface="Times New Roman" pitchFamily="18" charset="0"/>
                <a:cs typeface="Times New Roman" pitchFamily="18" charset="0"/>
              </a:rPr>
              <a:t> + </a:t>
            </a:r>
            <a:r>
              <a:rPr lang="es-ES" i="0" dirty="0" smtClean="0">
                <a:latin typeface="Times New Roman" pitchFamily="18" charset="0"/>
                <a:cs typeface="Times New Roman" pitchFamily="18" charset="0"/>
              </a:rPr>
              <a:t>(</a:t>
            </a:r>
            <a:r>
              <a:rPr lang="es-ES" i="0" dirty="0" smtClean="0">
                <a:solidFill>
                  <a:srgbClr val="7030A0"/>
                </a:solidFill>
                <a:latin typeface="Times New Roman" pitchFamily="18" charset="0"/>
                <a:cs typeface="Times New Roman" pitchFamily="18" charset="0"/>
              </a:rPr>
              <a:t>20</a:t>
            </a:r>
            <a:r>
              <a:rPr lang="en-US" dirty="0" smtClean="0">
                <a:solidFill>
                  <a:srgbClr val="7030A0"/>
                </a:solidFill>
                <a:latin typeface="Times New Roman" pitchFamily="18" charset="0"/>
                <a:cs typeface="Times New Roman" pitchFamily="18" charset="0"/>
              </a:rPr>
              <a:t>/7 – </a:t>
            </a:r>
            <a:r>
              <a:rPr lang="el-GR" i="1" dirty="0" smtClean="0">
                <a:solidFill>
                  <a:srgbClr val="7030A0"/>
                </a:solidFill>
                <a:latin typeface="Times New Roman" pitchFamily="18" charset="0"/>
                <a:cs typeface="Times New Roman" pitchFamily="18" charset="0"/>
              </a:rPr>
              <a:t>λ</a:t>
            </a:r>
            <a:r>
              <a:rPr lang="es-ES" i="0" dirty="0" smtClean="0">
                <a:latin typeface="Times New Roman" pitchFamily="18" charset="0"/>
                <a:cs typeface="Times New Roman" pitchFamily="18" charset="0"/>
              </a:rPr>
              <a:t>)</a:t>
            </a:r>
            <a:r>
              <a:rPr lang="es-ES" dirty="0" smtClean="0">
                <a:latin typeface="Times New Roman" pitchFamily="18" charset="0"/>
                <a:cs typeface="Times New Roman" pitchFamily="18" charset="0"/>
              </a:rPr>
              <a:t> = 10</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latin typeface="Times New Roman" pitchFamily="18" charset="0"/>
                <a:cs typeface="Times New Roman" pitchFamily="18" charset="0"/>
              </a:rPr>
              <a:t>Solve</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obtained</a:t>
            </a:r>
            <a:r>
              <a:rPr lang="es-ES" dirty="0" smtClean="0">
                <a:latin typeface="Times New Roman" pitchFamily="18" charset="0"/>
                <a:cs typeface="Times New Roman" pitchFamily="18" charset="0"/>
              </a:rPr>
              <a:t> </a:t>
            </a:r>
            <a:r>
              <a:rPr lang="el-GR" i="1" dirty="0" smtClean="0">
                <a:latin typeface="Times New Roman" pitchFamily="18" charset="0"/>
                <a:cs typeface="Times New Roman" pitchFamily="18" charset="0"/>
              </a:rPr>
              <a:t>λ</a:t>
            </a:r>
            <a:r>
              <a:rPr lang="es-ES" dirty="0" smtClean="0">
                <a:latin typeface="Times New Roman" pitchFamily="18" charset="0"/>
                <a:cs typeface="Times New Roman" pitchFamily="18" charset="0"/>
              </a:rPr>
              <a:t> = ¼</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latin typeface="Times New Roman" pitchFamily="18" charset="0"/>
                <a:cs typeface="Times New Roman" pitchFamily="18" charset="0"/>
              </a:rPr>
              <a:t>Sub </a:t>
            </a:r>
            <a:r>
              <a:rPr lang="el-GR" i="1" dirty="0" smtClean="0">
                <a:latin typeface="Times New Roman" pitchFamily="18" charset="0"/>
                <a:cs typeface="Times New Roman" pitchFamily="18" charset="0"/>
              </a:rPr>
              <a:t>λ</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into</a:t>
            </a:r>
            <a:r>
              <a:rPr lang="es-ES" baseline="0" dirty="0" smtClean="0">
                <a:latin typeface="Times New Roman" pitchFamily="18" charset="0"/>
                <a:cs typeface="Times New Roman" pitchFamily="18" charset="0"/>
              </a:rPr>
              <a:t> </a:t>
            </a:r>
            <a:r>
              <a:rPr lang="es-ES" baseline="0" dirty="0" err="1" smtClean="0">
                <a:latin typeface="Times New Roman" pitchFamily="18" charset="0"/>
                <a:cs typeface="Times New Roman" pitchFamily="18" charset="0"/>
              </a:rPr>
              <a:t>eqn</a:t>
            </a:r>
            <a:r>
              <a:rPr lang="es-ES" baseline="0" dirty="0" smtClean="0">
                <a:latin typeface="Times New Roman" pitchFamily="18" charset="0"/>
                <a:cs typeface="Times New Roman" pitchFamily="18" charset="0"/>
              </a:rPr>
              <a:t> </a:t>
            </a:r>
            <a:r>
              <a:rPr lang="es-ES" i="1" baseline="0" dirty="0" smtClean="0">
                <a:latin typeface="Times New Roman" pitchFamily="18" charset="0"/>
                <a:cs typeface="Times New Roman" pitchFamily="18" charset="0"/>
              </a:rPr>
              <a:t>y</a:t>
            </a:r>
            <a:r>
              <a:rPr lang="es-ES" baseline="0" dirty="0" smtClean="0">
                <a:latin typeface="Times New Roman" pitchFamily="18" charset="0"/>
                <a:cs typeface="Times New Roman" pitchFamily="18" charset="0"/>
              </a:rPr>
              <a:t> and </a:t>
            </a:r>
            <a:r>
              <a:rPr lang="es-ES" i="1" baseline="0" dirty="0" smtClean="0">
                <a:latin typeface="Times New Roman" pitchFamily="18" charset="0"/>
                <a:cs typeface="Times New Roman" pitchFamily="18" charset="0"/>
              </a:rPr>
              <a:t>x</a:t>
            </a:r>
            <a:r>
              <a:rPr lang="es-ES" baseline="0" dirty="0" smtClean="0">
                <a:latin typeface="Times New Roman" pitchFamily="18" charset="0"/>
                <a:cs typeface="Times New Roman" pitchFamily="18" charset="0"/>
              </a:rPr>
              <a:t>:</a:t>
            </a:r>
            <a:endParaRPr lang="es-ES"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y</a:t>
            </a:r>
            <a:r>
              <a:rPr lang="en-US" i="1"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20/7− </a:t>
            </a:r>
            <a:r>
              <a:rPr lang="en-US" i="0" dirty="0" smtClean="0">
                <a:latin typeface="Times New Roman" pitchFamily="18" charset="0"/>
                <a:cs typeface="Times New Roman" pitchFamily="18" charset="0"/>
              </a:rPr>
              <a:t>¼ </a:t>
            </a:r>
            <a:r>
              <a:rPr lang="en-US" baseline="0"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 </a:t>
            </a:r>
            <a:r>
              <a:rPr lang="en-US" dirty="0" smtClean="0">
                <a:latin typeface="Times New Roman" pitchFamily="18" charset="0"/>
                <a:cs typeface="Times New Roman" pitchFamily="18" charset="0"/>
              </a:rPr>
              <a:t>=19/7 – </a:t>
            </a:r>
            <a:r>
              <a:rPr lang="en-US" i="0" dirty="0" smtClean="0">
                <a:latin typeface="Times New Roman" pitchFamily="18" charset="0"/>
                <a:cs typeface="Times New Roman" pitchFamily="18" charset="0"/>
              </a:rPr>
              <a:t>¼ </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Times New Roman" pitchFamily="18" charset="0"/>
                <a:cs typeface="Times New Roman" pitchFamily="18" charset="0"/>
              </a:rPr>
              <a:t>   = 73/28			</a:t>
            </a:r>
            <a:r>
              <a:rPr lang="en-US" i="0" baseline="0" dirty="0" smtClean="0">
                <a:latin typeface="Times New Roman" pitchFamily="18" charset="0"/>
                <a:cs typeface="Times New Roman" pitchFamily="18" charset="0"/>
              </a:rPr>
              <a:t>   = 69/28</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56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57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58</a:t>
            </a:fld>
            <a:endParaRPr lang="en-US"/>
          </a:p>
        </p:txBody>
      </p:sp>
    </p:spTree>
    <p:extLst>
      <p:ext uri="{BB962C8B-B14F-4D97-AF65-F5344CB8AC3E}">
        <p14:creationId xmlns="" xmlns:p14="http://schemas.microsoft.com/office/powerpoint/2010/main" val="24490422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59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must exists</a:t>
            </a:r>
            <a:r>
              <a:rPr lang="en-US" baseline="0" dirty="0" smtClean="0"/>
              <a:t> </a:t>
            </a:r>
            <a:r>
              <a:rPr lang="en-US" dirty="0" smtClean="0"/>
              <a:t>multipliers that satisfy</a:t>
            </a:r>
            <a:r>
              <a:rPr lang="en-US" baseline="0" dirty="0" smtClean="0"/>
              <a:t> all the above </a:t>
            </a:r>
            <a:r>
              <a:rPr lang="en-US" baseline="0" dirty="0" err="1" smtClean="0"/>
              <a:t>eqn</a:t>
            </a:r>
            <a:endParaRPr lang="en-US" baseline="0" dirty="0" smtClean="0"/>
          </a:p>
          <a:p>
            <a:r>
              <a:rPr lang="en-US" baseline="0" dirty="0" smtClean="0"/>
              <a:t>For the theorems to hold, all constraints functions must satisfy certain regularity conditions (constraint qualification)</a:t>
            </a:r>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61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must exists</a:t>
            </a:r>
            <a:r>
              <a:rPr lang="en-US" baseline="0" dirty="0" smtClean="0"/>
              <a:t> </a:t>
            </a:r>
            <a:r>
              <a:rPr lang="en-US" dirty="0" smtClean="0"/>
              <a:t>multipliers that satisfy</a:t>
            </a:r>
            <a:r>
              <a:rPr lang="en-US" baseline="0" dirty="0" smtClean="0"/>
              <a:t> all the above </a:t>
            </a:r>
            <a:r>
              <a:rPr lang="en-US" baseline="0" dirty="0" err="1" smtClean="0"/>
              <a:t>eqn</a:t>
            </a:r>
            <a:endParaRPr lang="en-US" baseline="0" dirty="0" smtClean="0"/>
          </a:p>
          <a:p>
            <a:r>
              <a:rPr lang="en-US" baseline="0" dirty="0" smtClean="0"/>
              <a:t>For the theorems to hold, all constraints functions must satisfy certain regularity conditions (constraint qualification)</a:t>
            </a:r>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63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64</a:t>
            </a:fld>
            <a:endParaRPr lang="en-US"/>
          </a:p>
        </p:txBody>
      </p:sp>
    </p:spTree>
    <p:extLst>
      <p:ext uri="{BB962C8B-B14F-4D97-AF65-F5344CB8AC3E}">
        <p14:creationId xmlns="" xmlns:p14="http://schemas.microsoft.com/office/powerpoint/2010/main" val="36186809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65</a:t>
            </a:fld>
            <a:endParaRPr lang="en-US"/>
          </a:p>
        </p:txBody>
      </p:sp>
    </p:spTree>
    <p:extLst>
      <p:ext uri="{BB962C8B-B14F-4D97-AF65-F5344CB8AC3E}">
        <p14:creationId xmlns="" xmlns:p14="http://schemas.microsoft.com/office/powerpoint/2010/main" val="36186809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66</a:t>
            </a:fld>
            <a:endParaRPr lang="en-US"/>
          </a:p>
        </p:txBody>
      </p:sp>
    </p:spTree>
    <p:extLst>
      <p:ext uri="{BB962C8B-B14F-4D97-AF65-F5344CB8AC3E}">
        <p14:creationId xmlns="" xmlns:p14="http://schemas.microsoft.com/office/powerpoint/2010/main" val="36186809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Kuhn–Tucker conditions may fail to hold at </a:t>
            </a:r>
            <a:r>
              <a:rPr lang="en-US" sz="1200" b="0" i="1" u="none" strike="noStrike" kern="1200" baseline="0" dirty="0" smtClean="0">
                <a:solidFill>
                  <a:schemeClr val="tx1"/>
                </a:solidFill>
                <a:latin typeface="Times New Roman" pitchFamily="18" charset="0"/>
                <a:ea typeface="+mn-ea"/>
                <a:cs typeface="Times New Roman" pitchFamily="18" charset="0"/>
              </a:rPr>
              <a:t>x</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if the a constraint qualification or regularity condition is not satisfied at an optimal point </a:t>
            </a:r>
            <a:r>
              <a:rPr lang="en-US" sz="1200" b="0" i="1" u="none" strike="noStrike" kern="1200" baseline="0" dirty="0" smtClean="0">
                <a:solidFill>
                  <a:schemeClr val="tx1"/>
                </a:solidFill>
                <a:latin typeface="Times New Roman" pitchFamily="18" charset="0"/>
                <a:ea typeface="+mn-ea"/>
                <a:cs typeface="Times New Roman" pitchFamily="18" charset="0"/>
              </a:rPr>
              <a:t>x</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the Linear Independence Constraint Qualification fails to hold, then the Kuhn–Tucker conditions may fail to hold at the optimal solution to an NLP.</a:t>
            </a:r>
            <a:endParaRPr lang="en-US" i="0"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67</a:t>
            </a:fld>
            <a:endParaRPr lang="en-US"/>
          </a:p>
        </p:txBody>
      </p:sp>
    </p:spTree>
    <p:extLst>
      <p:ext uri="{BB962C8B-B14F-4D97-AF65-F5344CB8AC3E}">
        <p14:creationId xmlns="" xmlns:p14="http://schemas.microsoft.com/office/powerpoint/2010/main" val="20538038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only difference between quadratic programming problem and a linear programming problem is that some of the terms in the objective function involve the </a:t>
            </a:r>
            <a:r>
              <a:rPr lang="en-US" sz="1200" b="0" i="1" u="none" strike="noStrike" kern="1200" baseline="0" dirty="0" smtClean="0">
                <a:solidFill>
                  <a:schemeClr val="tx1"/>
                </a:solidFill>
                <a:latin typeface="+mn-lt"/>
                <a:ea typeface="+mn-ea"/>
                <a:cs typeface="+mn-cs"/>
              </a:rPr>
              <a:t>square </a:t>
            </a:r>
            <a:r>
              <a:rPr lang="en-US" sz="1200" b="0" i="0" u="none" strike="noStrike" kern="1200" baseline="0" dirty="0" smtClean="0">
                <a:solidFill>
                  <a:schemeClr val="tx1"/>
                </a:solidFill>
                <a:latin typeface="+mn-lt"/>
                <a:ea typeface="+mn-ea"/>
                <a:cs typeface="+mn-cs"/>
              </a:rPr>
              <a:t>of a variable or the </a:t>
            </a:r>
            <a:r>
              <a:rPr lang="en-US" sz="1200" b="0" i="1" u="none" strike="noStrike" kern="1200" baseline="0" dirty="0" smtClean="0">
                <a:solidFill>
                  <a:schemeClr val="tx1"/>
                </a:solidFill>
                <a:latin typeface="+mn-lt"/>
                <a:ea typeface="+mn-ea"/>
                <a:cs typeface="+mn-cs"/>
              </a:rPr>
              <a:t>product </a:t>
            </a:r>
            <a:r>
              <a:rPr lang="en-US" sz="1200" b="0" i="0" u="none" strike="noStrike" kern="1200" baseline="0" dirty="0" smtClean="0">
                <a:solidFill>
                  <a:schemeClr val="tx1"/>
                </a:solidFill>
                <a:latin typeface="+mn-lt"/>
                <a:ea typeface="+mn-ea"/>
                <a:cs typeface="+mn-cs"/>
              </a:rPr>
              <a:t>of two variables.</a:t>
            </a:r>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69</a:t>
            </a:fld>
            <a:endParaRPr lang="en-US"/>
          </a:p>
        </p:txBody>
      </p:sp>
    </p:spTree>
    <p:extLst>
      <p:ext uri="{BB962C8B-B14F-4D97-AF65-F5344CB8AC3E}">
        <p14:creationId xmlns="" xmlns:p14="http://schemas.microsoft.com/office/powerpoint/2010/main" val="24490422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Complementary slackness </a:t>
            </a:r>
            <a:r>
              <a:rPr lang="en-US" sz="1200" kern="1200" baseline="0" dirty="0" err="1" smtClean="0">
                <a:solidFill>
                  <a:schemeClr val="tx1"/>
                </a:solidFill>
                <a:latin typeface="+mn-lt"/>
                <a:ea typeface="+mn-ea"/>
                <a:cs typeface="+mn-cs"/>
              </a:rPr>
              <a:t>cond</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frm</a:t>
            </a:r>
            <a:r>
              <a:rPr lang="en-US" sz="1200" kern="1200" baseline="0" dirty="0" smtClean="0">
                <a:solidFill>
                  <a:schemeClr val="tx1"/>
                </a:solidFill>
                <a:latin typeface="+mn-lt"/>
                <a:ea typeface="+mn-ea"/>
                <a:cs typeface="+mn-cs"/>
              </a:rPr>
              <a:t> xi constraint and xi cannot be both positive</a:t>
            </a:r>
          </a:p>
          <a:p>
            <a:r>
              <a:rPr lang="en-US" sz="1200" kern="1200" baseline="0" dirty="0" smtClean="0">
                <a:solidFill>
                  <a:schemeClr val="tx1"/>
                </a:solidFill>
                <a:latin typeface="+mn-lt"/>
                <a:ea typeface="+mn-ea"/>
                <a:cs typeface="+mn-cs"/>
              </a:rPr>
              <a:t>		   : slack or excess </a:t>
            </a:r>
            <a:r>
              <a:rPr lang="en-US" sz="1200" kern="1200" baseline="0" dirty="0" err="1" smtClean="0">
                <a:solidFill>
                  <a:schemeClr val="tx1"/>
                </a:solidFill>
                <a:latin typeface="+mn-lt"/>
                <a:ea typeface="+mn-ea"/>
                <a:cs typeface="+mn-cs"/>
              </a:rPr>
              <a:t>var</a:t>
            </a:r>
            <a:r>
              <a:rPr lang="en-US" sz="1200" kern="1200" baseline="0" dirty="0" smtClean="0">
                <a:solidFill>
                  <a:schemeClr val="tx1"/>
                </a:solidFill>
                <a:latin typeface="+mn-lt"/>
                <a:ea typeface="+mn-ea"/>
                <a:cs typeface="+mn-cs"/>
              </a:rPr>
              <a:t> for </a:t>
            </a:r>
            <a:r>
              <a:rPr lang="en-US" sz="1200" kern="1200" baseline="0" dirty="0" err="1" smtClean="0">
                <a:solidFill>
                  <a:schemeClr val="tx1"/>
                </a:solidFill>
                <a:latin typeface="+mn-lt"/>
                <a:ea typeface="+mn-ea"/>
                <a:cs typeface="+mn-cs"/>
              </a:rPr>
              <a:t>ith</a:t>
            </a:r>
            <a:r>
              <a:rPr lang="en-US" sz="1200" kern="1200" baseline="0" dirty="0" smtClean="0">
                <a:solidFill>
                  <a:schemeClr val="tx1"/>
                </a:solidFill>
                <a:latin typeface="+mn-lt"/>
                <a:ea typeface="+mn-ea"/>
                <a:cs typeface="+mn-cs"/>
              </a:rPr>
              <a:t> constraint and </a:t>
            </a:r>
            <a:r>
              <a:rPr lang="el-GR" sz="1200" kern="1200" baseline="0" dirty="0" smtClean="0">
                <a:solidFill>
                  <a:schemeClr val="tx1"/>
                </a:solidFill>
                <a:latin typeface="+mn-lt"/>
                <a:ea typeface="+mn-ea"/>
                <a:cs typeface="+mn-cs"/>
              </a:rPr>
              <a:t>λ</a:t>
            </a:r>
            <a:r>
              <a:rPr lang="en-US" sz="1200" kern="1200" baseline="0" dirty="0" smtClean="0">
                <a:solidFill>
                  <a:schemeClr val="tx1"/>
                </a:solidFill>
                <a:latin typeface="+mn-lt"/>
                <a:ea typeface="+mn-ea"/>
                <a:cs typeface="+mn-cs"/>
              </a:rPr>
              <a:t>i cannot be both positive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Never perform a pivot that would make the </a:t>
            </a:r>
            <a:r>
              <a:rPr lang="en-US" sz="1200" i="1" kern="1200" baseline="0" dirty="0" err="1" smtClean="0">
                <a:solidFill>
                  <a:schemeClr val="tx1"/>
                </a:solidFill>
                <a:latin typeface="+mn-lt"/>
                <a:ea typeface="+mn-ea"/>
                <a:cs typeface="+mn-cs"/>
              </a:rPr>
              <a:t>e</a:t>
            </a:r>
            <a:r>
              <a:rPr lang="en-US" sz="1200" i="1" kern="1200" baseline="-25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from the </a:t>
            </a:r>
            <a:r>
              <a:rPr lang="en-US" sz="1200" i="1" kern="1200" baseline="0" dirty="0" err="1" smtClean="0">
                <a:solidFill>
                  <a:schemeClr val="tx1"/>
                </a:solidFill>
                <a:latin typeface="+mn-lt"/>
                <a:ea typeface="+mn-ea"/>
                <a:cs typeface="+mn-cs"/>
              </a:rPr>
              <a:t>i</a:t>
            </a:r>
            <a:r>
              <a:rPr lang="en-US" sz="1200" i="0" kern="1200" baseline="30000" dirty="0" err="1" smtClean="0">
                <a:solidFill>
                  <a:schemeClr val="tx1"/>
                </a:solidFill>
                <a:latin typeface="+mn-lt"/>
                <a:ea typeface="+mn-ea"/>
                <a:cs typeface="+mn-cs"/>
              </a:rPr>
              <a:t>th</a:t>
            </a:r>
            <a:r>
              <a:rPr lang="en-US" sz="1200" i="0" kern="1200" baseline="0" dirty="0" smtClean="0">
                <a:solidFill>
                  <a:schemeClr val="tx1"/>
                </a:solidFill>
                <a:latin typeface="+mn-lt"/>
                <a:ea typeface="+mn-ea"/>
                <a:cs typeface="+mn-cs"/>
              </a:rPr>
              <a:t> constraint in (36')</a:t>
            </a:r>
          </a:p>
          <a:p>
            <a:r>
              <a:rPr lang="en-US" dirty="0" smtClean="0"/>
              <a:t>	                   </a:t>
            </a:r>
            <a:r>
              <a:rPr lang="en-US" sz="1200" i="0" kern="1200" baseline="0" dirty="0" smtClean="0">
                <a:solidFill>
                  <a:schemeClr val="tx1"/>
                </a:solidFill>
                <a:latin typeface="+mn-lt"/>
                <a:ea typeface="+mn-ea"/>
                <a:cs typeface="+mn-cs"/>
              </a:rPr>
              <a:t>and </a:t>
            </a:r>
            <a:r>
              <a:rPr lang="en-US" sz="1200" i="1" kern="1200" baseline="0" dirty="0" smtClean="0">
                <a:solidFill>
                  <a:schemeClr val="tx1"/>
                </a:solidFill>
                <a:latin typeface="+mn-lt"/>
                <a:ea typeface="+mn-ea"/>
                <a:cs typeface="+mn-cs"/>
              </a:rPr>
              <a:t>x</a:t>
            </a:r>
            <a:r>
              <a:rPr lang="en-US" sz="1200" i="1" kern="1200" baseline="-25000" dirty="0"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both basic variables.</a:t>
            </a:r>
          </a:p>
          <a:p>
            <a:endParaRPr lang="en-US" sz="1200" kern="1200" baseline="0" dirty="0" smtClean="0">
              <a:solidFill>
                <a:schemeClr val="tx1"/>
              </a:solidFill>
              <a:latin typeface="+mn-lt"/>
              <a:ea typeface="+mn-ea"/>
              <a:cs typeface="+mn-cs"/>
            </a:endParaRP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Never perform a pivot that would make the slack (or excess) variable for the </a:t>
            </a:r>
            <a:r>
              <a:rPr lang="en-US" sz="1200" b="0" i="1" kern="1200" baseline="0" dirty="0" err="1" smtClean="0">
                <a:solidFill>
                  <a:schemeClr val="tx1"/>
                </a:solidFill>
                <a:latin typeface="+mn-lt"/>
                <a:ea typeface="+mn-ea"/>
                <a:cs typeface="+mn-cs"/>
              </a:rPr>
              <a:t>i</a:t>
            </a:r>
            <a:r>
              <a:rPr lang="en-US" sz="1200" b="0" i="0" kern="1200" baseline="30000" dirty="0" err="1" smtClean="0">
                <a:solidFill>
                  <a:schemeClr val="tx1"/>
                </a:solidFill>
                <a:latin typeface="+mn-lt"/>
                <a:ea typeface="+mn-ea"/>
                <a:cs typeface="+mn-cs"/>
              </a:rPr>
              <a:t>th</a:t>
            </a:r>
            <a:r>
              <a:rPr lang="en-US" sz="1200" b="0" i="0" kern="1200" baseline="0" dirty="0" smtClean="0">
                <a:solidFill>
                  <a:schemeClr val="tx1"/>
                </a:solidFill>
                <a:latin typeface="+mn-lt"/>
                <a:ea typeface="+mn-ea"/>
                <a:cs typeface="+mn-cs"/>
              </a:rPr>
              <a:t> constraint </a:t>
            </a:r>
            <a:r>
              <a:rPr lang="en-US" sz="1200" i="0" kern="1200" baseline="0" dirty="0" smtClean="0">
                <a:solidFill>
                  <a:schemeClr val="tx1"/>
                </a:solidFill>
                <a:latin typeface="+mn-lt"/>
                <a:ea typeface="+mn-ea"/>
                <a:cs typeface="+mn-cs"/>
              </a:rPr>
              <a:t>and </a:t>
            </a:r>
            <a:r>
              <a:rPr lang="en-US" sz="1200" i="1" kern="1200" baseline="0" dirty="0" smtClean="0">
                <a:solidFill>
                  <a:schemeClr val="tx1"/>
                </a:solidFill>
                <a:latin typeface="+mn-lt"/>
                <a:ea typeface="+mn-ea"/>
                <a:cs typeface="+mn-cs"/>
              </a:rPr>
              <a:t>i </a:t>
            </a:r>
            <a:r>
              <a:rPr lang="en-US" sz="1200" i="0" kern="1200" baseline="0" dirty="0" smtClean="0">
                <a:solidFill>
                  <a:schemeClr val="tx1"/>
                </a:solidFill>
                <a:latin typeface="+mn-lt"/>
                <a:ea typeface="+mn-ea"/>
                <a:cs typeface="+mn-cs"/>
              </a:rPr>
              <a:t>both basic variables.</a:t>
            </a:r>
            <a:endParaRPr lang="en-US" i="0" dirty="0" smtClean="0"/>
          </a:p>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70</a:t>
            </a:fld>
            <a:endParaRPr lang="en-US"/>
          </a:p>
        </p:txBody>
      </p:sp>
      <p:graphicFrame>
        <p:nvGraphicFramePr>
          <p:cNvPr id="192518" name="Object 6"/>
          <p:cNvGraphicFramePr>
            <a:graphicFrameLocks noChangeAspect="1"/>
          </p:cNvGraphicFramePr>
          <p:nvPr>
            <p:extLst>
              <p:ext uri="{D42A27DB-BD31-4B8C-83A1-F6EECF244321}">
                <p14:modId xmlns="" xmlns:p14="http://schemas.microsoft.com/office/powerpoint/2010/main" val="122411537"/>
              </p:ext>
            </p:extLst>
          </p:nvPr>
        </p:nvGraphicFramePr>
        <p:xfrm>
          <a:off x="762000" y="5257800"/>
          <a:ext cx="1477963" cy="457200"/>
        </p:xfrm>
        <a:graphic>
          <a:graphicData uri="http://schemas.openxmlformats.org/presentationml/2006/ole">
            <p:oleObj spid="_x0000_s192652" name="Equation" r:id="rId4" imgW="1562100" imgH="482600" progId="Equation.3">
              <p:embed/>
            </p:oleObj>
          </a:graphicData>
        </a:graphic>
      </p:graphicFrame>
    </p:spTree>
    <p:extLst>
      <p:ext uri="{BB962C8B-B14F-4D97-AF65-F5344CB8AC3E}">
        <p14:creationId xmlns="" xmlns:p14="http://schemas.microsoft.com/office/powerpoint/2010/main" val="24490422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71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72</a:t>
            </a:fld>
            <a:endParaRPr lang="en-US"/>
          </a:p>
        </p:txBody>
      </p:sp>
    </p:spTree>
    <p:extLst>
      <p:ext uri="{BB962C8B-B14F-4D97-AF65-F5344CB8AC3E}">
        <p14:creationId xmlns="" xmlns:p14="http://schemas.microsoft.com/office/powerpoint/2010/main" val="1314226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73</a:t>
            </a:fld>
            <a:endParaRPr lang="en-US"/>
          </a:p>
        </p:txBody>
      </p:sp>
    </p:spTree>
    <p:extLst>
      <p:ext uri="{BB962C8B-B14F-4D97-AF65-F5344CB8AC3E}">
        <p14:creationId xmlns="" xmlns:p14="http://schemas.microsoft.com/office/powerpoint/2010/main" val="1314226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cs typeface="Times New Roman" pitchFamily="18" charset="0"/>
              </a:rPr>
              <a:t>we may use the simplex and ignore the restricted entry rule. The optimal solution to the approximating problem for the problem is </a:t>
            </a:r>
            <a:r>
              <a:rPr lang="en-US" sz="1200" b="0" i="0" u="none" strike="noStrike" kern="1200" baseline="0" dirty="0" smtClean="0">
                <a:solidFill>
                  <a:schemeClr val="tx1"/>
                </a:solidFill>
                <a:latin typeface="Times New Roman" pitchFamily="18" charset="0"/>
                <a:cs typeface="Times New Roman" pitchFamily="18" charset="0"/>
                <a:sym typeface="Symbol"/>
              </a:rPr>
              <a:t></a:t>
            </a:r>
            <a:r>
              <a:rPr lang="en-US" sz="1200" b="0" i="0" u="none" strike="noStrike" kern="1200" baseline="-25000" dirty="0" smtClean="0">
                <a:solidFill>
                  <a:schemeClr val="tx1"/>
                </a:solidFill>
                <a:latin typeface="Times New Roman" pitchFamily="18" charset="0"/>
                <a:cs typeface="Times New Roman" pitchFamily="18" charset="0"/>
              </a:rPr>
              <a:t>12</a:t>
            </a:r>
            <a:r>
              <a:rPr lang="en-US" sz="1200" b="0" i="0" u="none" strike="noStrike" kern="1200" baseline="0" dirty="0" smtClean="0">
                <a:solidFill>
                  <a:schemeClr val="tx1"/>
                </a:solidFill>
                <a:latin typeface="Times New Roman" pitchFamily="18" charset="0"/>
                <a:cs typeface="Times New Roman" pitchFamily="18" charset="0"/>
              </a:rPr>
              <a:t> = </a:t>
            </a:r>
            <a:r>
              <a:rPr lang="en-US" dirty="0" smtClean="0">
                <a:latin typeface="Times New Roman" pitchFamily="18" charset="0"/>
                <a:cs typeface="Times New Roman" pitchFamily="18" charset="0"/>
                <a:sym typeface="Symbol"/>
              </a:rPr>
              <a:t></a:t>
            </a:r>
            <a:r>
              <a:rPr lang="en-US" sz="1200" b="0" i="0" u="none" strike="noStrike" kern="1200" baseline="-25000" dirty="0" smtClean="0">
                <a:solidFill>
                  <a:schemeClr val="tx1"/>
                </a:solidFill>
                <a:latin typeface="Times New Roman" pitchFamily="18" charset="0"/>
                <a:cs typeface="Times New Roman" pitchFamily="18" charset="0"/>
              </a:rPr>
              <a:t>22</a:t>
            </a:r>
            <a:r>
              <a:rPr lang="en-US" sz="1200" b="0" i="0" u="none" strike="noStrike" kern="1200" dirty="0" smtClean="0">
                <a:solidFill>
                  <a:schemeClr val="tx1"/>
                </a:solidFill>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sz="1200" b="0" i="0" u="none" strike="noStrike" kern="1200" baseline="0" dirty="0" smtClean="0">
                <a:solidFill>
                  <a:schemeClr val="tx1"/>
                </a:solidFill>
                <a:latin typeface="Times New Roman" pitchFamily="18" charset="0"/>
                <a:cs typeface="Times New Roman" pitchFamily="18" charset="0"/>
              </a:rPr>
              <a:t>1. This yields </a:t>
            </a:r>
            <a:r>
              <a:rPr lang="en-US" sz="1200" b="0" i="1" u="none" strike="noStrike" kern="1200" baseline="0" dirty="0" smtClean="0">
                <a:solidFill>
                  <a:schemeClr val="tx1"/>
                </a:solidFill>
                <a:latin typeface="Times New Roman" pitchFamily="18" charset="0"/>
                <a:cs typeface="Times New Roman" pitchFamily="18" charset="0"/>
              </a:rPr>
              <a:t>x</a:t>
            </a:r>
            <a:r>
              <a:rPr lang="en-US" sz="1200" b="0" i="0" u="none" strike="noStrike" kern="1200" baseline="-25000" dirty="0" smtClean="0">
                <a:solidFill>
                  <a:schemeClr val="tx1"/>
                </a:solidFill>
                <a:latin typeface="Times New Roman" pitchFamily="18" charset="0"/>
                <a:cs typeface="Times New Roman" pitchFamily="18" charset="0"/>
              </a:rPr>
              <a:t>1</a:t>
            </a:r>
            <a:r>
              <a:rPr lang="en-US" sz="1200" b="0" i="0" u="none" strike="noStrike" kern="1200" baseline="0" dirty="0" smtClean="0">
                <a:solidFill>
                  <a:schemeClr val="tx1"/>
                </a:solidFill>
                <a:latin typeface="Times New Roman" pitchFamily="18" charset="0"/>
                <a:cs typeface="Times New Roman" pitchFamily="18" charset="0"/>
              </a:rPr>
              <a:t> = 1(5) = 5, </a:t>
            </a:r>
            <a:r>
              <a:rPr lang="en-US" sz="1200" b="0" i="1" u="none" strike="noStrike" kern="1200" baseline="0" dirty="0" smtClean="0">
                <a:solidFill>
                  <a:schemeClr val="tx1"/>
                </a:solidFill>
                <a:latin typeface="Times New Roman" pitchFamily="18" charset="0"/>
                <a:cs typeface="Times New Roman" pitchFamily="18" charset="0"/>
              </a:rPr>
              <a:t>x</a:t>
            </a:r>
            <a:r>
              <a:rPr lang="en-US" sz="1200" b="0" i="0" u="none" strike="noStrike" kern="1200" baseline="-25000" dirty="0" smtClean="0">
                <a:solidFill>
                  <a:schemeClr val="tx1"/>
                </a:solidFill>
                <a:latin typeface="Times New Roman" pitchFamily="18" charset="0"/>
                <a:cs typeface="Times New Roman" pitchFamily="18" charset="0"/>
              </a:rPr>
              <a:t>2</a:t>
            </a:r>
            <a:r>
              <a:rPr lang="en-US" sz="1200" b="0" i="0" u="none" strike="noStrike" kern="1200" baseline="0" dirty="0" smtClean="0">
                <a:solidFill>
                  <a:schemeClr val="tx1"/>
                </a:solidFill>
                <a:latin typeface="Times New Roman" pitchFamily="18" charset="0"/>
                <a:cs typeface="Times New Roman" pitchFamily="18" charset="0"/>
              </a:rPr>
              <a:t> = 1(5) = 5, </a:t>
            </a:r>
            <a:r>
              <a:rPr lang="en-US" sz="1200" b="0" u="none" strike="noStrike" kern="1200" baseline="0" dirty="0" smtClean="0">
                <a:solidFill>
                  <a:schemeClr val="tx1"/>
                </a:solidFill>
                <a:latin typeface="Times New Roman" pitchFamily="18" charset="0"/>
                <a:ea typeface="Cambria Math"/>
                <a:cs typeface="Times New Roman" pitchFamily="18" charset="0"/>
              </a:rPr>
              <a:t>ẑ</a:t>
            </a:r>
            <a:r>
              <a:rPr lang="en-US" sz="1200" b="0" i="1" u="none" strike="noStrike" kern="1200" baseline="0" dirty="0" smtClean="0">
                <a:solidFill>
                  <a:schemeClr val="tx1"/>
                </a:solidFill>
                <a:latin typeface="Times New Roman" pitchFamily="18" charset="0"/>
                <a:cs typeface="Times New Roman" pitchFamily="18" charset="0"/>
              </a:rPr>
              <a:t> =</a:t>
            </a:r>
            <a:r>
              <a:rPr lang="en-US" sz="1200" b="0" i="0" u="none" strike="noStrike" kern="1200" baseline="0" dirty="0" smtClean="0">
                <a:solidFill>
                  <a:schemeClr val="tx1"/>
                </a:solidFill>
                <a:latin typeface="Times New Roman" pitchFamily="18" charset="0"/>
                <a:cs typeface="Times New Roman" pitchFamily="18" charset="0"/>
              </a:rPr>
              <a:t> 200.</a:t>
            </a:r>
          </a:p>
          <a:p>
            <a:r>
              <a:rPr lang="en-US" sz="1200" b="0" i="0" u="none" strike="noStrike" kern="1200" baseline="0" dirty="0" smtClean="0">
                <a:solidFill>
                  <a:schemeClr val="tx1"/>
                </a:solidFill>
                <a:latin typeface="Times New Roman" pitchFamily="18" charset="0"/>
                <a:cs typeface="Times New Roman" pitchFamily="18" charset="0"/>
              </a:rPr>
              <a:t>Compare this with the actual optimal solution to the previous example, which is </a:t>
            </a:r>
            <a:r>
              <a:rPr lang="en-US" sz="1200" b="0" i="1" u="none" strike="noStrike" kern="1200" baseline="0" dirty="0" smtClean="0">
                <a:solidFill>
                  <a:schemeClr val="tx1"/>
                </a:solidFill>
                <a:latin typeface="Times New Roman" pitchFamily="18" charset="0"/>
                <a:cs typeface="Times New Roman" pitchFamily="18" charset="0"/>
              </a:rPr>
              <a:t>x</a:t>
            </a:r>
            <a:r>
              <a:rPr lang="en-US" sz="1200" b="0" i="0" u="none" strike="noStrike" kern="1200" baseline="-25000" dirty="0" smtClean="0">
                <a:solidFill>
                  <a:schemeClr val="tx1"/>
                </a:solidFill>
                <a:latin typeface="Times New Roman" pitchFamily="18" charset="0"/>
                <a:cs typeface="Times New Roman" pitchFamily="18" charset="0"/>
              </a:rPr>
              <a:t>1</a:t>
            </a:r>
            <a:r>
              <a:rPr lang="en-US" sz="1200" b="0" i="0" u="none" strike="noStrike" kern="1200" baseline="0" dirty="0" smtClean="0">
                <a:solidFill>
                  <a:schemeClr val="tx1"/>
                </a:solidFill>
                <a:latin typeface="Times New Roman" pitchFamily="18" charset="0"/>
                <a:cs typeface="Times New Roman" pitchFamily="18" charset="0"/>
              </a:rPr>
              <a:t>=7.5, </a:t>
            </a:r>
            <a:r>
              <a:rPr lang="en-US" sz="1200" b="0" i="1" u="none" strike="noStrike" kern="1200" baseline="0" dirty="0" smtClean="0">
                <a:solidFill>
                  <a:schemeClr val="tx1"/>
                </a:solidFill>
                <a:latin typeface="Times New Roman" pitchFamily="18" charset="0"/>
                <a:cs typeface="Times New Roman" pitchFamily="18" charset="0"/>
              </a:rPr>
              <a:t>x</a:t>
            </a:r>
            <a:r>
              <a:rPr lang="en-US" sz="1200" b="0" i="0" u="none" strike="noStrike" kern="1200" baseline="-25000" dirty="0" smtClean="0">
                <a:solidFill>
                  <a:schemeClr val="tx1"/>
                </a:solidFill>
                <a:latin typeface="Times New Roman" pitchFamily="18" charset="0"/>
                <a:cs typeface="Times New Roman" pitchFamily="18" charset="0"/>
              </a:rPr>
              <a:t>2</a:t>
            </a:r>
            <a:r>
              <a:rPr lang="en-US" sz="1200" b="0" i="0" u="none" strike="noStrike" kern="1200" baseline="0" dirty="0" smtClean="0">
                <a:solidFill>
                  <a:schemeClr val="tx1"/>
                </a:solidFill>
                <a:latin typeface="Times New Roman" pitchFamily="18" charset="0"/>
                <a:cs typeface="Times New Roman" pitchFamily="18" charset="0"/>
              </a:rPr>
              <a:t> = 5.83, </a:t>
            </a:r>
            <a:r>
              <a:rPr lang="en-US" sz="1200" b="0" i="1" u="none" strike="noStrike" kern="1200" baseline="0" dirty="0" smtClean="0">
                <a:solidFill>
                  <a:schemeClr val="tx1"/>
                </a:solidFill>
                <a:latin typeface="Times New Roman" pitchFamily="18" charset="0"/>
                <a:cs typeface="Times New Roman" pitchFamily="18" charset="0"/>
              </a:rPr>
              <a:t>z =</a:t>
            </a:r>
            <a:r>
              <a:rPr lang="en-US" sz="1200" b="0" i="0" u="none" strike="noStrike" kern="1200" baseline="0" dirty="0" smtClean="0">
                <a:solidFill>
                  <a:schemeClr val="tx1"/>
                </a:solidFill>
                <a:latin typeface="Times New Roman" pitchFamily="18" charset="0"/>
                <a:cs typeface="Times New Roman" pitchFamily="18" charset="0"/>
              </a:rPr>
              <a:t> 214.58.</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8BAFE0B-6FF8-4113-A47D-51D5A92BB926}" type="slidenum">
              <a:rPr lang="en-US" smtClean="0"/>
              <a:pPr/>
              <a:t>74</a:t>
            </a:fld>
            <a:endParaRPr lang="en-US"/>
          </a:p>
        </p:txBody>
      </p:sp>
    </p:spTree>
    <p:extLst>
      <p:ext uri="{BB962C8B-B14F-4D97-AF65-F5344CB8AC3E}">
        <p14:creationId xmlns="" xmlns:p14="http://schemas.microsoft.com/office/powerpoint/2010/main" val="37757023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0" i="0" u="none" strike="noStrike" kern="1200" baseline="0" dirty="0" smtClean="0">
                <a:solidFill>
                  <a:schemeClr val="tx1"/>
                </a:solidFill>
                <a:latin typeface="+mn-lt"/>
                <a:ea typeface="+mn-ea"/>
                <a:cs typeface="+mn-cs"/>
              </a:rPr>
              <a:t>At first glance, the approximating problem may appear to be a linear programming problem. If we attempt to solve the approximating problem by the simplex, however, we may violate the adjacency assumption. To avoid this difficulty, we solve approximating problems via the simplex algorithm with the following restricted entry rule: </a:t>
            </a:r>
          </a:p>
          <a:p>
            <a:pPr marL="228600" indent="-228600" algn="just">
              <a:buFont typeface="+mj-lt"/>
              <a:buAutoNum type="arabicPeriod"/>
            </a:pPr>
            <a:r>
              <a:rPr lang="en-US" sz="1200" b="0" i="0" u="none" strike="noStrike" kern="1200" baseline="0" dirty="0" smtClean="0">
                <a:solidFill>
                  <a:schemeClr val="tx1"/>
                </a:solidFill>
                <a:latin typeface="+mn-lt"/>
                <a:ea typeface="+mn-ea"/>
                <a:cs typeface="+mn-cs"/>
              </a:rPr>
              <a:t>If, for a given </a:t>
            </a:r>
            <a:r>
              <a:rPr lang="en-US" sz="1200" b="0" i="1" u="none" strike="noStrike" kern="1200" baseline="0" dirty="0" smtClean="0">
                <a:solidFill>
                  <a:schemeClr val="tx1"/>
                </a:solidFill>
                <a:latin typeface="+mn-lt"/>
                <a:ea typeface="+mn-ea"/>
                <a:cs typeface="+mn-cs"/>
              </a:rPr>
              <a:t>j </a:t>
            </a:r>
            <a:r>
              <a:rPr lang="en-US" sz="1200" b="0" i="0" u="none" strike="noStrike" kern="1200" baseline="0" dirty="0" smtClean="0">
                <a:solidFill>
                  <a:schemeClr val="tx1"/>
                </a:solidFill>
                <a:latin typeface="+mn-lt"/>
                <a:ea typeface="+mn-ea"/>
                <a:cs typeface="+mn-cs"/>
              </a:rPr>
              <a:t>all </a:t>
            </a:r>
            <a:r>
              <a:rPr lang="en-US" sz="1200" b="0" i="0" u="none" strike="noStrike" kern="1200" baseline="0" dirty="0" smtClean="0">
                <a:solidFill>
                  <a:schemeClr val="tx1"/>
                </a:solidFill>
                <a:latin typeface="+mn-lt"/>
                <a:ea typeface="+mn-ea"/>
                <a:cs typeface="+mn-cs"/>
                <a:sym typeface="Symbol"/>
              </a:rPr>
              <a:t></a:t>
            </a:r>
            <a:r>
              <a:rPr lang="en-US" sz="1200" b="0" i="1" u="none" strike="noStrike" kern="1200" baseline="-25000" dirty="0" err="1" smtClean="0">
                <a:solidFill>
                  <a:schemeClr val="tx1"/>
                </a:solidFill>
                <a:latin typeface="+mn-lt"/>
                <a:ea typeface="+mn-ea"/>
                <a:cs typeface="+mn-cs"/>
              </a:rPr>
              <a:t>j</a:t>
            </a:r>
            <a:r>
              <a:rPr lang="en-US" sz="1200" b="0" i="0" u="none" strike="noStrike" kern="1200" baseline="-25000" dirty="0" err="1" smtClean="0">
                <a:solidFill>
                  <a:schemeClr val="tx1"/>
                </a:solidFill>
                <a:latin typeface="+mn-lt"/>
                <a:ea typeface="+mn-ea"/>
                <a:cs typeface="+mn-cs"/>
              </a:rPr>
              <a:t>,</a:t>
            </a:r>
            <a:r>
              <a:rPr lang="en-US" sz="1200" b="0" i="1" u="none" strike="noStrike" kern="1200" baseline="-25000" dirty="0" err="1" smtClean="0">
                <a:solidFill>
                  <a:schemeClr val="tx1"/>
                </a:solidFill>
                <a:latin typeface="+mn-lt"/>
                <a:ea typeface="+mn-ea"/>
                <a:cs typeface="+mn-cs"/>
              </a:rPr>
              <a:t>k</a:t>
            </a:r>
            <a:r>
              <a:rPr lang="en-US" sz="1200" b="0" i="1" u="none" strike="noStrike" kern="1200" baseline="-2500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=0, then any </a:t>
            </a:r>
            <a:r>
              <a:rPr lang="en-US" sz="1200" b="0" i="0" u="none" strike="noStrike" kern="1200" baseline="0" dirty="0" smtClean="0">
                <a:solidFill>
                  <a:schemeClr val="tx1"/>
                </a:solidFill>
                <a:latin typeface="+mn-lt"/>
                <a:ea typeface="+mn-ea"/>
                <a:cs typeface="+mn-cs"/>
                <a:sym typeface="Symbol"/>
              </a:rPr>
              <a:t></a:t>
            </a:r>
            <a:r>
              <a:rPr lang="en-US" sz="1200" b="0" i="1" u="none" strike="noStrike" kern="1200" baseline="-25000" dirty="0" err="1" smtClean="0">
                <a:solidFill>
                  <a:schemeClr val="tx1"/>
                </a:solidFill>
                <a:latin typeface="+mn-lt"/>
                <a:ea typeface="+mn-ea"/>
                <a:cs typeface="+mn-cs"/>
              </a:rPr>
              <a:t>j</a:t>
            </a:r>
            <a:r>
              <a:rPr lang="en-US" sz="1200" b="0" i="0" u="none" strike="noStrike" kern="1200" baseline="-25000" dirty="0" err="1" smtClean="0">
                <a:solidFill>
                  <a:schemeClr val="tx1"/>
                </a:solidFill>
                <a:latin typeface="+mn-lt"/>
                <a:ea typeface="+mn-ea"/>
                <a:cs typeface="+mn-cs"/>
              </a:rPr>
              <a:t>,</a:t>
            </a:r>
            <a:r>
              <a:rPr lang="en-US" sz="1200" b="0" i="1" u="none" strike="noStrike" kern="1200" baseline="-25000" dirty="0" err="1" smtClean="0">
                <a:solidFill>
                  <a:schemeClr val="tx1"/>
                </a:solidFill>
                <a:latin typeface="+mn-lt"/>
                <a:ea typeface="+mn-ea"/>
                <a:cs typeface="+mn-cs"/>
              </a:rPr>
              <a:t>k</a:t>
            </a:r>
            <a:r>
              <a:rPr lang="en-US" sz="1200" b="0" i="1" u="none" strike="noStrike" kern="1200" baseline="-2500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may enter the basis.</a:t>
            </a:r>
          </a:p>
          <a:p>
            <a:pPr marL="228600" indent="-228600" algn="just">
              <a:buFont typeface="+mj-lt"/>
              <a:buAutoNum type="arabicPeriod"/>
            </a:pPr>
            <a:r>
              <a:rPr lang="en-US" sz="1200" b="0" i="0" u="none" strike="noStrike" kern="1200" baseline="0" dirty="0" smtClean="0">
                <a:solidFill>
                  <a:schemeClr val="tx1"/>
                </a:solidFill>
                <a:latin typeface="+mn-lt"/>
                <a:ea typeface="+mn-ea"/>
                <a:cs typeface="+mn-cs"/>
              </a:rPr>
              <a:t>If, for a given </a:t>
            </a:r>
            <a:r>
              <a:rPr lang="en-US" sz="1200" b="0" i="1" u="none" strike="noStrike" kern="1200" baseline="0" dirty="0" smtClean="0">
                <a:solidFill>
                  <a:schemeClr val="tx1"/>
                </a:solidFill>
                <a:latin typeface="+mn-lt"/>
                <a:ea typeface="+mn-ea"/>
                <a:cs typeface="+mn-cs"/>
              </a:rPr>
              <a:t>j</a:t>
            </a:r>
            <a:r>
              <a:rPr lang="en-US" sz="1200" b="0" i="0" u="none" strike="noStrike" kern="1200" baseline="0" dirty="0" smtClean="0">
                <a:solidFill>
                  <a:schemeClr val="tx1"/>
                </a:solidFill>
                <a:latin typeface="+mn-lt"/>
                <a:ea typeface="+mn-ea"/>
                <a:cs typeface="+mn-cs"/>
              </a:rPr>
              <a:t>, a single </a:t>
            </a:r>
            <a:r>
              <a:rPr kumimoji="0" lang="en-US" sz="1200" b="0" i="0" u="none" strike="noStrike" kern="1200" cap="none" spc="0" normalizeH="0" baseline="0" noProof="0" dirty="0" smtClean="0">
                <a:ln>
                  <a:noFill/>
                </a:ln>
                <a:solidFill>
                  <a:prstClr val="black"/>
                </a:solidFill>
                <a:effectLst/>
                <a:uLnTx/>
                <a:uFillTx/>
                <a:latin typeface="+mn-lt"/>
                <a:ea typeface="+mn-ea"/>
                <a:cs typeface="+mn-cs"/>
                <a:sym typeface="Symbol"/>
              </a:rPr>
              <a:t></a:t>
            </a:r>
            <a:r>
              <a:rPr kumimoji="0" lang="en-US" sz="1200" b="0" i="1" u="none" strike="noStrike" kern="1200" cap="none" spc="0" normalizeH="0" baseline="-25000" noProof="0" dirty="0" err="1" smtClean="0">
                <a:ln>
                  <a:noFill/>
                </a:ln>
                <a:solidFill>
                  <a:prstClr val="black"/>
                </a:solidFill>
                <a:effectLst/>
                <a:uLnTx/>
                <a:uFillTx/>
                <a:latin typeface="+mn-lt"/>
                <a:ea typeface="+mn-ea"/>
                <a:cs typeface="+mn-cs"/>
              </a:rPr>
              <a:t>j</a:t>
            </a:r>
            <a:r>
              <a:rPr kumimoji="0" lang="en-US" sz="1200" b="0" i="0" u="none" strike="noStrike" kern="1200" cap="none" spc="0" normalizeH="0" baseline="-25000" noProof="0" dirty="0" err="1" smtClean="0">
                <a:ln>
                  <a:noFill/>
                </a:ln>
                <a:solidFill>
                  <a:prstClr val="black"/>
                </a:solidFill>
                <a:effectLst/>
                <a:uLnTx/>
                <a:uFillTx/>
                <a:latin typeface="+mn-lt"/>
                <a:ea typeface="+mn-ea"/>
                <a:cs typeface="+mn-cs"/>
              </a:rPr>
              <a:t>,</a:t>
            </a:r>
            <a:r>
              <a:rPr kumimoji="0" lang="en-US" sz="1200" b="0" i="1" u="none" strike="noStrike" kern="1200" cap="none" spc="0" normalizeH="0" baseline="-25000" noProof="0" dirty="0" err="1" smtClean="0">
                <a:ln>
                  <a:noFill/>
                </a:ln>
                <a:solidFill>
                  <a:prstClr val="black"/>
                </a:solidFill>
                <a:effectLst/>
                <a:uLnTx/>
                <a:uFillTx/>
                <a:latin typeface="+mn-lt"/>
                <a:ea typeface="+mn-ea"/>
                <a:cs typeface="+mn-cs"/>
              </a:rPr>
              <a:t>k</a:t>
            </a:r>
            <a:r>
              <a:rPr kumimoji="0" lang="en-US" sz="1200" b="0" i="1" u="none" strike="noStrike" kern="1200" cap="none" spc="0" normalizeH="0" baseline="-25000" noProof="0" dirty="0" smtClean="0">
                <a:ln>
                  <a:noFill/>
                </a:ln>
                <a:solidFill>
                  <a:prstClr val="black"/>
                </a:solidFill>
                <a:effectLst/>
                <a:uLnTx/>
                <a:uFillTx/>
                <a:latin typeface="+mn-lt"/>
                <a:ea typeface="+mn-ea"/>
                <a:cs typeface="+mn-cs"/>
              </a:rPr>
              <a:t>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(say, </a:t>
            </a:r>
            <a:r>
              <a:rPr lang="en-US" sz="1200" b="0" i="0" u="none" strike="noStrike" kern="1200" baseline="0" dirty="0" smtClean="0">
                <a:solidFill>
                  <a:schemeClr val="tx1"/>
                </a:solidFill>
                <a:latin typeface="+mn-lt"/>
                <a:ea typeface="+mn-ea"/>
                <a:cs typeface="+mn-cs"/>
                <a:sym typeface="Symbol"/>
              </a:rPr>
              <a:t></a:t>
            </a:r>
            <a:r>
              <a:rPr lang="en-US" sz="1200" b="0" i="1" u="none" strike="noStrike" kern="1200" baseline="-25000" dirty="0" err="1" smtClean="0">
                <a:solidFill>
                  <a:schemeClr val="tx1"/>
                </a:solidFill>
                <a:latin typeface="+mn-lt"/>
                <a:ea typeface="+mn-ea"/>
                <a:cs typeface="+mn-cs"/>
              </a:rPr>
              <a:t>j</a:t>
            </a:r>
            <a:r>
              <a:rPr lang="en-US" sz="1200" b="0" i="0" u="none" strike="noStrike" kern="1200" baseline="-25000" dirty="0" err="1" smtClean="0">
                <a:solidFill>
                  <a:schemeClr val="tx1"/>
                </a:solidFill>
                <a:latin typeface="+mn-lt"/>
                <a:ea typeface="+mn-ea"/>
                <a:cs typeface="+mn-cs"/>
              </a:rPr>
              <a:t>,</a:t>
            </a:r>
            <a:r>
              <a:rPr lang="en-US" sz="1200" b="0" i="1" u="none" strike="noStrike" kern="1200" baseline="-25000" dirty="0" err="1" smtClean="0">
                <a:solidFill>
                  <a:schemeClr val="tx1"/>
                </a:solidFill>
                <a:latin typeface="+mn-lt"/>
                <a:ea typeface="+mn-ea"/>
                <a:cs typeface="+mn-cs"/>
              </a:rPr>
              <a:t>k</a:t>
            </a:r>
            <a:r>
              <a:rPr lang="en-US" sz="1200" b="0" i="1" u="none" strike="noStrike" kern="1200" baseline="-2500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is positive, then </a:t>
            </a:r>
            <a:r>
              <a:rPr lang="en-US" sz="1200" b="0" i="0" u="none" strike="noStrike" kern="1200" baseline="0" dirty="0" smtClean="0">
                <a:solidFill>
                  <a:schemeClr val="tx1"/>
                </a:solidFill>
                <a:latin typeface="+mn-lt"/>
                <a:ea typeface="+mn-ea"/>
                <a:cs typeface="+mn-cs"/>
                <a:sym typeface="Symbol"/>
              </a:rPr>
              <a:t></a:t>
            </a:r>
            <a:r>
              <a:rPr lang="en-US" sz="1200" b="0" i="1" u="none" strike="noStrike" kern="1200" baseline="-25000" dirty="0" err="1" smtClean="0">
                <a:solidFill>
                  <a:schemeClr val="tx1"/>
                </a:solidFill>
                <a:latin typeface="+mn-lt"/>
                <a:ea typeface="+mn-ea"/>
                <a:cs typeface="+mn-cs"/>
              </a:rPr>
              <a:t>j</a:t>
            </a:r>
            <a:r>
              <a:rPr lang="en-US" sz="1200" b="0" i="0" u="none" strike="noStrike" kern="1200" baseline="-25000" dirty="0" err="1" smtClean="0">
                <a:solidFill>
                  <a:schemeClr val="tx1"/>
                </a:solidFill>
                <a:latin typeface="+mn-lt"/>
                <a:ea typeface="+mn-ea"/>
                <a:cs typeface="+mn-cs"/>
              </a:rPr>
              <a:t>,</a:t>
            </a:r>
            <a:r>
              <a:rPr lang="en-US" sz="1200" b="0" i="1" u="none" strike="noStrike" kern="1200" baseline="-25000" dirty="0" err="1" smtClean="0">
                <a:solidFill>
                  <a:schemeClr val="tx1"/>
                </a:solidFill>
                <a:latin typeface="+mn-lt"/>
                <a:ea typeface="+mn-ea"/>
                <a:cs typeface="+mn-cs"/>
              </a:rPr>
              <a:t>k</a:t>
            </a:r>
            <a:r>
              <a:rPr lang="en-US" sz="1200" b="0" i="1" u="none" strike="noStrike" kern="1200" baseline="-25000" dirty="0" smtClean="0">
                <a:solidFill>
                  <a:schemeClr val="tx1"/>
                </a:solidFill>
                <a:latin typeface="+mn-lt"/>
                <a:ea typeface="+mn-ea"/>
                <a:cs typeface="+mn-cs"/>
              </a:rPr>
              <a:t> '</a:t>
            </a:r>
            <a:r>
              <a:rPr lang="en-US" sz="1200" b="0" i="0" u="none" strike="noStrike" kern="1200" baseline="-25000" dirty="0" smtClean="0">
                <a:solidFill>
                  <a:schemeClr val="tx1"/>
                </a:solidFill>
                <a:latin typeface="+mn-lt"/>
                <a:ea typeface="+mn-ea"/>
                <a:cs typeface="+mn-cs"/>
              </a:rPr>
              <a:t>−1</a:t>
            </a:r>
            <a:r>
              <a:rPr lang="en-US" sz="1200" b="0" i="0" u="none" strike="noStrike" kern="1200" baseline="0" dirty="0" smtClean="0">
                <a:solidFill>
                  <a:schemeClr val="tx1"/>
                </a:solidFill>
                <a:latin typeface="+mn-lt"/>
                <a:ea typeface="+mn-ea"/>
                <a:cs typeface="+mn-cs"/>
              </a:rPr>
              <a:t> or </a:t>
            </a:r>
            <a:r>
              <a:rPr lang="en-US" sz="1200" b="0" i="0" u="none" strike="noStrike" kern="1200" baseline="0" dirty="0" smtClean="0">
                <a:solidFill>
                  <a:schemeClr val="tx1"/>
                </a:solidFill>
                <a:latin typeface="+mn-lt"/>
                <a:ea typeface="+mn-ea"/>
                <a:cs typeface="+mn-cs"/>
                <a:sym typeface="Symbol"/>
              </a:rPr>
              <a:t></a:t>
            </a:r>
            <a:r>
              <a:rPr lang="en-US" sz="1200" b="0" i="1" u="none" strike="noStrike" kern="1200" baseline="-25000" dirty="0" smtClean="0">
                <a:solidFill>
                  <a:schemeClr val="tx1"/>
                </a:solidFill>
                <a:latin typeface="+mn-lt"/>
                <a:ea typeface="+mn-ea"/>
                <a:cs typeface="+mn-cs"/>
              </a:rPr>
              <a:t>j</a:t>
            </a:r>
            <a:r>
              <a:rPr lang="en-US" sz="1200" b="0" i="0" u="none" strike="noStrike" kern="1200" baseline="-25000" dirty="0" smtClean="0">
                <a:solidFill>
                  <a:schemeClr val="tx1"/>
                </a:solidFill>
                <a:latin typeface="+mn-lt"/>
                <a:ea typeface="+mn-ea"/>
                <a:cs typeface="+mn-cs"/>
              </a:rPr>
              <a:t>,</a:t>
            </a:r>
            <a:r>
              <a:rPr lang="en-US" sz="1200" b="0" i="1" u="none" strike="noStrike" kern="1200" baseline="-25000" dirty="0" smtClean="0">
                <a:solidFill>
                  <a:schemeClr val="tx1"/>
                </a:solidFill>
                <a:latin typeface="+mn-lt"/>
                <a:ea typeface="+mn-ea"/>
                <a:cs typeface="+mn-cs"/>
              </a:rPr>
              <a:t>k‘</a:t>
            </a:r>
            <a:r>
              <a:rPr lang="en-US" sz="1200" b="0" i="0" u="none" strike="noStrike" kern="1200" baseline="-25000" dirty="0" smtClean="0">
                <a:solidFill>
                  <a:schemeClr val="tx1"/>
                </a:solidFill>
                <a:latin typeface="+mn-lt"/>
                <a:ea typeface="+mn-ea"/>
                <a:cs typeface="+mn-cs"/>
              </a:rPr>
              <a:t>+1</a:t>
            </a:r>
            <a:r>
              <a:rPr lang="en-US" sz="1200" b="0" i="0" u="none" strike="noStrike" kern="1200" baseline="0" dirty="0" smtClean="0">
                <a:solidFill>
                  <a:schemeClr val="tx1"/>
                </a:solidFill>
                <a:latin typeface="+mn-lt"/>
                <a:ea typeface="+mn-ea"/>
                <a:cs typeface="+mn-cs"/>
              </a:rPr>
              <a:t> may enter the basis, but no other </a:t>
            </a:r>
            <a:r>
              <a:rPr lang="en-US" sz="1200" b="0" i="0" u="none" strike="noStrike" kern="1200" baseline="0" dirty="0" smtClean="0">
                <a:solidFill>
                  <a:schemeClr val="tx1"/>
                </a:solidFill>
                <a:latin typeface="+mn-lt"/>
                <a:ea typeface="+mn-ea"/>
                <a:cs typeface="+mn-cs"/>
                <a:sym typeface="Symbol"/>
              </a:rPr>
              <a:t></a:t>
            </a:r>
            <a:r>
              <a:rPr lang="en-US" sz="1200" b="0" i="1" u="none" strike="noStrike" kern="1200" baseline="-25000" dirty="0" err="1" smtClean="0">
                <a:solidFill>
                  <a:schemeClr val="tx1"/>
                </a:solidFill>
                <a:latin typeface="+mn-lt"/>
                <a:ea typeface="+mn-ea"/>
                <a:cs typeface="+mn-cs"/>
              </a:rPr>
              <a:t>j</a:t>
            </a:r>
            <a:r>
              <a:rPr lang="en-US" sz="1200" b="0" i="0" u="none" strike="noStrike" kern="1200" baseline="-25000" dirty="0" err="1" smtClean="0">
                <a:solidFill>
                  <a:schemeClr val="tx1"/>
                </a:solidFill>
                <a:latin typeface="+mn-lt"/>
                <a:ea typeface="+mn-ea"/>
                <a:cs typeface="+mn-cs"/>
              </a:rPr>
              <a:t>,</a:t>
            </a:r>
            <a:r>
              <a:rPr lang="en-US" sz="1200" b="0" i="1" u="none" strike="noStrike" kern="1200" baseline="-25000" dirty="0" err="1" smtClean="0">
                <a:solidFill>
                  <a:schemeClr val="tx1"/>
                </a:solidFill>
                <a:latin typeface="+mn-lt"/>
                <a:ea typeface="+mn-ea"/>
                <a:cs typeface="+mn-cs"/>
              </a:rPr>
              <a:t>k</a:t>
            </a:r>
            <a:r>
              <a:rPr lang="en-US" sz="1200" b="0" i="1" u="none" strike="noStrike" kern="1200" baseline="-2500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may enter the basis.</a:t>
            </a:r>
          </a:p>
          <a:p>
            <a:pPr marL="228600" indent="-228600" algn="just">
              <a:buFont typeface="+mj-lt"/>
              <a:buAutoNum type="arabicPeriod"/>
            </a:pPr>
            <a:r>
              <a:rPr lang="en-US" sz="1200" b="0" i="0" u="none" strike="noStrike" kern="1200" baseline="0" dirty="0" smtClean="0">
                <a:solidFill>
                  <a:schemeClr val="tx1"/>
                </a:solidFill>
                <a:latin typeface="+mn-lt"/>
                <a:ea typeface="+mn-ea"/>
                <a:cs typeface="+mn-cs"/>
              </a:rPr>
              <a:t>If, for a given </a:t>
            </a:r>
            <a:r>
              <a:rPr lang="en-US" sz="1200" b="0" i="1" u="none" strike="noStrike" kern="1200" baseline="0" dirty="0" smtClean="0">
                <a:solidFill>
                  <a:schemeClr val="tx1"/>
                </a:solidFill>
                <a:latin typeface="+mn-lt"/>
                <a:ea typeface="+mn-ea"/>
                <a:cs typeface="+mn-cs"/>
              </a:rPr>
              <a:t>j</a:t>
            </a:r>
            <a:r>
              <a:rPr lang="en-US" sz="1200" b="0" i="0" u="none" strike="noStrike" kern="1200" baseline="0" dirty="0" smtClean="0">
                <a:solidFill>
                  <a:schemeClr val="tx1"/>
                </a:solidFill>
                <a:latin typeface="+mn-lt"/>
                <a:ea typeface="+mn-ea"/>
                <a:cs typeface="+mn-cs"/>
              </a:rPr>
              <a:t>, two </a:t>
            </a:r>
            <a:r>
              <a:rPr lang="en-US" dirty="0">
                <a:sym typeface="Symbol"/>
              </a:rPr>
              <a:t></a:t>
            </a:r>
            <a:r>
              <a:rPr lang="en-US" i="1" baseline="-25000" dirty="0" err="1"/>
              <a:t>j</a:t>
            </a:r>
            <a:r>
              <a:rPr lang="en-US" baseline="-25000" dirty="0" err="1"/>
              <a:t>,</a:t>
            </a:r>
            <a:r>
              <a:rPr lang="en-US" i="1" baseline="-25000" dirty="0" err="1"/>
              <a:t>k</a:t>
            </a:r>
            <a:r>
              <a:rPr lang="en-US" i="1" baseline="-25000" dirty="0"/>
              <a:t> </a:t>
            </a:r>
            <a:r>
              <a:rPr lang="en-US" sz="1200" b="0" i="0" u="none" strike="noStrike" kern="1200" baseline="0" dirty="0" smtClean="0">
                <a:solidFill>
                  <a:schemeClr val="tx1"/>
                </a:solidFill>
                <a:latin typeface="+mn-lt"/>
                <a:ea typeface="+mn-ea"/>
                <a:cs typeface="+mn-cs"/>
              </a:rPr>
              <a:t>’s are positive, then no other </a:t>
            </a:r>
            <a:r>
              <a:rPr lang="en-US" dirty="0">
                <a:sym typeface="Symbol"/>
              </a:rPr>
              <a:t></a:t>
            </a:r>
            <a:r>
              <a:rPr lang="en-US" i="1" baseline="-25000" dirty="0" err="1"/>
              <a:t>j</a:t>
            </a:r>
            <a:r>
              <a:rPr lang="en-US" baseline="-25000" dirty="0" err="1"/>
              <a:t>,</a:t>
            </a:r>
            <a:r>
              <a:rPr lang="en-US" i="1" baseline="-25000" dirty="0" err="1"/>
              <a:t>k</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can enter the basis.</a:t>
            </a:r>
          </a:p>
          <a:p>
            <a:pPr algn="just"/>
            <a:r>
              <a:rPr lang="en-US" sz="1200" b="0" i="0" u="none" strike="noStrike" kern="1200" baseline="0" dirty="0" smtClean="0">
                <a:solidFill>
                  <a:schemeClr val="tx1"/>
                </a:solidFill>
                <a:latin typeface="+mn-lt"/>
                <a:ea typeface="+mn-ea"/>
                <a:cs typeface="+mn-cs"/>
              </a:rPr>
              <a:t>There are two situations in which solving the approximating problem via the ordinary simplex will yield a solution that automatically satisfies the adjacency assumption. If the separable programming problem is a </a:t>
            </a:r>
            <a:r>
              <a:rPr lang="en-US" sz="1200" b="0" i="0" u="none" strike="noStrike" kern="1200" baseline="0" dirty="0" smtClean="0">
                <a:solidFill>
                  <a:srgbClr val="7030A0"/>
                </a:solidFill>
                <a:latin typeface="+mn-lt"/>
                <a:ea typeface="+mn-ea"/>
                <a:cs typeface="+mn-cs"/>
              </a:rPr>
              <a:t>maximization</a:t>
            </a:r>
            <a:r>
              <a:rPr lang="en-US" sz="1200" b="0" i="0" u="none" strike="noStrike" kern="1200" baseline="0" dirty="0" smtClean="0">
                <a:solidFill>
                  <a:schemeClr val="tx1"/>
                </a:solidFill>
                <a:latin typeface="+mn-lt"/>
                <a:ea typeface="+mn-ea"/>
                <a:cs typeface="+mn-cs"/>
              </a:rPr>
              <a:t> problem, then each </a:t>
            </a:r>
            <a:r>
              <a:rPr lang="en-US" sz="1200" b="0" i="1" u="none" strike="noStrike" kern="1200" baseline="0" dirty="0" err="1" smtClean="0">
                <a:solidFill>
                  <a:schemeClr val="tx1"/>
                </a:solidFill>
                <a:latin typeface="+mn-lt"/>
                <a:ea typeface="+mn-ea"/>
                <a:cs typeface="+mn-cs"/>
              </a:rPr>
              <a:t>f</a:t>
            </a:r>
            <a:r>
              <a:rPr lang="en-US" sz="1200" b="0" i="1" u="none" strike="noStrike" kern="1200" baseline="-25000" dirty="0" err="1" smtClean="0">
                <a:solidFill>
                  <a:schemeClr val="tx1"/>
                </a:solidFill>
                <a:latin typeface="+mn-lt"/>
                <a:ea typeface="+mn-ea"/>
                <a:cs typeface="+mn-cs"/>
              </a:rPr>
              <a:t>j</a:t>
            </a:r>
            <a:r>
              <a:rPr lang="en-US" sz="1200" b="0" i="0" u="none" strike="noStrike" kern="1200" baseline="0" dirty="0" smtClean="0">
                <a:solidFill>
                  <a:schemeClr val="tx1"/>
                </a:solidFill>
                <a:latin typeface="+mn-lt"/>
                <a:ea typeface="+mn-ea"/>
                <a:cs typeface="+mn-cs"/>
              </a:rPr>
              <a:t>(</a:t>
            </a:r>
            <a:r>
              <a:rPr lang="en-US" sz="1200" b="0" i="1" u="none" strike="noStrike" kern="1200" baseline="0" dirty="0" err="1" smtClean="0">
                <a:solidFill>
                  <a:schemeClr val="tx1"/>
                </a:solidFill>
                <a:latin typeface="+mn-lt"/>
                <a:ea typeface="+mn-ea"/>
                <a:cs typeface="+mn-cs"/>
              </a:rPr>
              <a:t>x</a:t>
            </a:r>
            <a:r>
              <a:rPr lang="en-US" sz="1200" b="0" i="1" u="none" strike="noStrike" kern="1200" baseline="-25000" dirty="0" err="1" smtClean="0">
                <a:solidFill>
                  <a:schemeClr val="tx1"/>
                </a:solidFill>
                <a:latin typeface="+mn-lt"/>
                <a:ea typeface="+mn-ea"/>
                <a:cs typeface="+mn-cs"/>
              </a:rPr>
              <a:t>j</a:t>
            </a:r>
            <a:r>
              <a:rPr lang="en-US" sz="1200" b="0" i="0" u="none" strike="noStrike" kern="1200" baseline="0" dirty="0" smtClean="0">
                <a:solidFill>
                  <a:schemeClr val="tx1"/>
                </a:solidFill>
                <a:latin typeface="+mn-lt"/>
                <a:ea typeface="+mn-ea"/>
                <a:cs typeface="+mn-cs"/>
              </a:rPr>
              <a:t>) is </a:t>
            </a:r>
            <a:r>
              <a:rPr lang="en-US" sz="1200" b="0" i="0" u="none" strike="noStrike" kern="1200" baseline="0" dirty="0" smtClean="0">
                <a:solidFill>
                  <a:srgbClr val="7030A0"/>
                </a:solidFill>
                <a:latin typeface="+mn-lt"/>
                <a:ea typeface="+mn-ea"/>
                <a:cs typeface="+mn-cs"/>
              </a:rPr>
              <a:t>concave</a:t>
            </a:r>
            <a:r>
              <a:rPr lang="en-US" sz="1200" b="0" i="0" u="none" strike="noStrike" kern="1200" baseline="0" dirty="0" smtClean="0">
                <a:solidFill>
                  <a:schemeClr val="tx1"/>
                </a:solidFill>
                <a:latin typeface="+mn-lt"/>
                <a:ea typeface="+mn-ea"/>
                <a:cs typeface="+mn-cs"/>
              </a:rPr>
              <a:t>, and each </a:t>
            </a:r>
            <a:r>
              <a:rPr lang="en-US" sz="1200" b="0" i="1" u="none" strike="noStrike" kern="1200" baseline="0" dirty="0" err="1" smtClean="0">
                <a:solidFill>
                  <a:schemeClr val="tx1"/>
                </a:solidFill>
                <a:latin typeface="+mn-lt"/>
                <a:ea typeface="+mn-ea"/>
                <a:cs typeface="+mn-cs"/>
              </a:rPr>
              <a:t>g</a:t>
            </a:r>
            <a:r>
              <a:rPr lang="en-US" sz="1200" b="0" i="1" u="none" strike="noStrike" kern="1200" baseline="-25000" dirty="0" err="1" smtClean="0">
                <a:solidFill>
                  <a:schemeClr val="tx1"/>
                </a:solidFill>
                <a:latin typeface="+mn-lt"/>
                <a:ea typeface="+mn-ea"/>
                <a:cs typeface="+mn-cs"/>
              </a:rPr>
              <a:t>ij</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
            </a:r>
            <a:r>
              <a:rPr lang="en-US" sz="1200" b="0" i="1" u="none" strike="noStrike" kern="1200" baseline="0" dirty="0" err="1" smtClean="0">
                <a:solidFill>
                  <a:schemeClr val="tx1"/>
                </a:solidFill>
                <a:latin typeface="+mn-lt"/>
                <a:ea typeface="+mn-ea"/>
                <a:cs typeface="+mn-cs"/>
              </a:rPr>
              <a:t>x</a:t>
            </a:r>
            <a:r>
              <a:rPr lang="en-US" sz="1200" b="0" i="1" u="none" strike="noStrike" kern="1200" baseline="-25000" dirty="0" err="1" smtClean="0">
                <a:solidFill>
                  <a:schemeClr val="tx1"/>
                </a:solidFill>
                <a:latin typeface="+mn-lt"/>
                <a:ea typeface="+mn-ea"/>
                <a:cs typeface="+mn-cs"/>
              </a:rPr>
              <a:t>j</a:t>
            </a:r>
            <a:r>
              <a:rPr lang="en-US" sz="1200" b="0" i="0" u="none" strike="noStrike" kern="1200" baseline="0" dirty="0" smtClean="0">
                <a:solidFill>
                  <a:schemeClr val="tx1"/>
                </a:solidFill>
                <a:latin typeface="+mn-lt"/>
                <a:ea typeface="+mn-ea"/>
                <a:cs typeface="+mn-cs"/>
              </a:rPr>
              <a:t>) is </a:t>
            </a:r>
            <a:r>
              <a:rPr lang="en-US" sz="1200" b="0" i="0" u="none" strike="noStrike" kern="1200" baseline="0" dirty="0" smtClean="0">
                <a:solidFill>
                  <a:srgbClr val="7030A0"/>
                </a:solidFill>
                <a:latin typeface="+mn-lt"/>
                <a:ea typeface="+mn-ea"/>
                <a:cs typeface="+mn-cs"/>
              </a:rPr>
              <a:t>convex</a:t>
            </a:r>
            <a:r>
              <a:rPr lang="en-US" sz="1200" b="0" i="0" u="none" strike="noStrike" kern="1200" baseline="0" dirty="0" smtClean="0">
                <a:solidFill>
                  <a:schemeClr val="tx1"/>
                </a:solidFill>
                <a:latin typeface="+mn-lt"/>
                <a:ea typeface="+mn-ea"/>
                <a:cs typeface="+mn-cs"/>
              </a:rPr>
              <a:t>, then any solution to the approximating problem obtained via the ordinary simplex will automatically satisfy the adjacency assumption. Also, if the separable programming problem is a </a:t>
            </a:r>
            <a:r>
              <a:rPr lang="en-US" sz="1200" b="0" i="0" u="none" strike="noStrike" kern="1200" baseline="0" dirty="0" smtClean="0">
                <a:solidFill>
                  <a:srgbClr val="FF0000"/>
                </a:solidFill>
                <a:latin typeface="+mn-lt"/>
                <a:ea typeface="+mn-ea"/>
                <a:cs typeface="+mn-cs"/>
              </a:rPr>
              <a:t>minimization</a:t>
            </a:r>
            <a:r>
              <a:rPr lang="en-US" sz="1200" b="0" i="0" u="none" strike="noStrike" kern="1200" baseline="0" dirty="0" smtClean="0">
                <a:solidFill>
                  <a:schemeClr val="tx1"/>
                </a:solidFill>
                <a:latin typeface="+mn-lt"/>
                <a:ea typeface="+mn-ea"/>
                <a:cs typeface="+mn-cs"/>
              </a:rPr>
              <a:t> problem, each </a:t>
            </a:r>
            <a:r>
              <a:rPr lang="en-US" sz="1200" b="0" i="1" u="none" strike="noStrike" kern="1200" baseline="0" dirty="0" err="1" smtClean="0">
                <a:solidFill>
                  <a:schemeClr val="tx1"/>
                </a:solidFill>
                <a:latin typeface="+mn-lt"/>
                <a:ea typeface="+mn-ea"/>
                <a:cs typeface="+mn-cs"/>
              </a:rPr>
              <a:t>f</a:t>
            </a:r>
            <a:r>
              <a:rPr lang="en-US" sz="1200" b="0" i="1" u="none" strike="noStrike" kern="1200" baseline="-25000" dirty="0" err="1" smtClean="0">
                <a:solidFill>
                  <a:schemeClr val="tx1"/>
                </a:solidFill>
                <a:latin typeface="+mn-lt"/>
                <a:ea typeface="+mn-ea"/>
                <a:cs typeface="+mn-cs"/>
              </a:rPr>
              <a:t>j</a:t>
            </a:r>
            <a:r>
              <a:rPr lang="en-US" sz="1200" b="0" i="0" u="none" strike="noStrike" kern="1200" baseline="0" dirty="0" smtClean="0">
                <a:solidFill>
                  <a:schemeClr val="tx1"/>
                </a:solidFill>
                <a:latin typeface="+mn-lt"/>
                <a:ea typeface="+mn-ea"/>
                <a:cs typeface="+mn-cs"/>
              </a:rPr>
              <a:t>(</a:t>
            </a:r>
            <a:r>
              <a:rPr lang="en-US" sz="1200" b="0" i="1" u="none" strike="noStrike" kern="1200" baseline="0" dirty="0" err="1" smtClean="0">
                <a:solidFill>
                  <a:schemeClr val="tx1"/>
                </a:solidFill>
                <a:latin typeface="+mn-lt"/>
                <a:ea typeface="+mn-ea"/>
                <a:cs typeface="+mn-cs"/>
              </a:rPr>
              <a:t>x</a:t>
            </a:r>
            <a:r>
              <a:rPr lang="en-US" sz="1200" b="0" i="1" u="none" strike="noStrike" kern="1200" baseline="-25000" dirty="0" err="1" smtClean="0">
                <a:solidFill>
                  <a:schemeClr val="tx1"/>
                </a:solidFill>
                <a:latin typeface="+mn-lt"/>
                <a:ea typeface="+mn-ea"/>
                <a:cs typeface="+mn-cs"/>
              </a:rPr>
              <a:t>j</a:t>
            </a:r>
            <a:r>
              <a:rPr lang="en-US" sz="1200" b="0" i="0" u="none" strike="noStrike" kern="1200" baseline="0" dirty="0" smtClean="0">
                <a:solidFill>
                  <a:schemeClr val="tx1"/>
                </a:solidFill>
                <a:latin typeface="+mn-lt"/>
                <a:ea typeface="+mn-ea"/>
                <a:cs typeface="+mn-cs"/>
              </a:rPr>
              <a:t>) is </a:t>
            </a:r>
            <a:r>
              <a:rPr lang="en-US" sz="1200" b="0" i="0" u="none" strike="noStrike" kern="1200" baseline="0" dirty="0" smtClean="0">
                <a:solidFill>
                  <a:srgbClr val="FF0000"/>
                </a:solidFill>
                <a:latin typeface="+mn-lt"/>
                <a:ea typeface="+mn-ea"/>
                <a:cs typeface="+mn-cs"/>
              </a:rPr>
              <a:t>convex</a:t>
            </a:r>
            <a:r>
              <a:rPr lang="en-US" sz="1200" b="0" i="0" u="none" strike="noStrike" kern="1200" baseline="0" dirty="0" smtClean="0">
                <a:solidFill>
                  <a:schemeClr val="tx1"/>
                </a:solidFill>
                <a:latin typeface="+mn-lt"/>
                <a:ea typeface="+mn-ea"/>
                <a:cs typeface="+mn-cs"/>
              </a:rPr>
              <a:t>, and each </a:t>
            </a:r>
            <a:r>
              <a:rPr lang="en-US" sz="1200" b="0" i="1" u="none" strike="noStrike" kern="1200" baseline="0" dirty="0" err="1" smtClean="0">
                <a:solidFill>
                  <a:schemeClr val="tx1"/>
                </a:solidFill>
                <a:latin typeface="+mn-lt"/>
                <a:ea typeface="+mn-ea"/>
                <a:cs typeface="+mn-cs"/>
              </a:rPr>
              <a:t>g</a:t>
            </a:r>
            <a:r>
              <a:rPr lang="en-US" sz="1200" b="0" i="1" u="none" strike="noStrike" kern="1200" baseline="-25000" dirty="0" err="1" smtClean="0">
                <a:solidFill>
                  <a:schemeClr val="tx1"/>
                </a:solidFill>
                <a:latin typeface="+mn-lt"/>
                <a:ea typeface="+mn-ea"/>
                <a:cs typeface="+mn-cs"/>
              </a:rPr>
              <a:t>ij</a:t>
            </a:r>
            <a:r>
              <a:rPr lang="en-US" sz="1200" b="0" i="1" u="none" strike="noStrike" kern="1200" baseline="-2500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
            </a:r>
            <a:r>
              <a:rPr lang="en-US" sz="1200" b="0" i="1" u="none" strike="noStrike" kern="1200" baseline="0" dirty="0" err="1" smtClean="0">
                <a:solidFill>
                  <a:schemeClr val="tx1"/>
                </a:solidFill>
                <a:latin typeface="+mn-lt"/>
                <a:ea typeface="+mn-ea"/>
                <a:cs typeface="+mn-cs"/>
              </a:rPr>
              <a:t>x</a:t>
            </a:r>
            <a:r>
              <a:rPr lang="en-US" sz="1200" b="0" i="1" u="none" strike="noStrike" kern="1200" baseline="-25000" dirty="0" err="1" smtClean="0">
                <a:solidFill>
                  <a:schemeClr val="tx1"/>
                </a:solidFill>
                <a:latin typeface="+mn-lt"/>
                <a:ea typeface="+mn-ea"/>
                <a:cs typeface="+mn-cs"/>
              </a:rPr>
              <a:t>j</a:t>
            </a:r>
            <a:r>
              <a:rPr lang="en-US" sz="1200" b="0" i="0" u="none" strike="noStrike" kern="1200" baseline="0" dirty="0" smtClean="0">
                <a:solidFill>
                  <a:schemeClr val="tx1"/>
                </a:solidFill>
                <a:latin typeface="+mn-lt"/>
                <a:ea typeface="+mn-ea"/>
                <a:cs typeface="+mn-cs"/>
              </a:rPr>
              <a:t>) is </a:t>
            </a:r>
            <a:r>
              <a:rPr lang="en-US" sz="1200" b="0" i="0" u="none" strike="noStrike" kern="1200" baseline="0" dirty="0" smtClean="0">
                <a:solidFill>
                  <a:srgbClr val="FF0000"/>
                </a:solidFill>
                <a:latin typeface="+mn-lt"/>
                <a:ea typeface="+mn-ea"/>
                <a:cs typeface="+mn-cs"/>
              </a:rPr>
              <a:t>convex</a:t>
            </a:r>
            <a:r>
              <a:rPr lang="en-US" sz="1200" b="0" i="0" u="none" strike="noStrike" kern="1200" baseline="0" dirty="0" smtClean="0">
                <a:solidFill>
                  <a:schemeClr val="tx1"/>
                </a:solidFill>
                <a:latin typeface="+mn-lt"/>
                <a:ea typeface="+mn-ea"/>
                <a:cs typeface="+mn-cs"/>
              </a:rPr>
              <a:t>, then any solution to the approximating problem obtained via the ordinary simplex will automatically satisfy the adjacency assumption. Problem 3 at the end of this section indicates why this is the case.</a:t>
            </a:r>
          </a:p>
          <a:p>
            <a:pPr algn="just"/>
            <a:r>
              <a:rPr lang="en-US" sz="1200" b="0" i="0" u="none" strike="noStrike" kern="1200" baseline="0" dirty="0" smtClean="0">
                <a:solidFill>
                  <a:schemeClr val="tx1"/>
                </a:solidFill>
                <a:latin typeface="+mn-lt"/>
                <a:ea typeface="+mn-ea"/>
                <a:cs typeface="+mn-cs"/>
              </a:rPr>
              <a:t>In these two special cases, it can also be shown that as the maximum value of the distance between two adjacent grid points approaches zero, the optimal solution to the approximating problem approaches the optimal solution to the separable programming problem.</a:t>
            </a:r>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79</a:t>
            </a:fld>
            <a:endParaRPr lang="en-US"/>
          </a:p>
        </p:txBody>
      </p:sp>
    </p:spTree>
    <p:extLst>
      <p:ext uri="{BB962C8B-B14F-4D97-AF65-F5344CB8AC3E}">
        <p14:creationId xmlns="" xmlns:p14="http://schemas.microsoft.com/office/powerpoint/2010/main" val="33661204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80</a:t>
            </a:fld>
            <a:endParaRPr lang="en-US"/>
          </a:p>
        </p:txBody>
      </p:sp>
    </p:spTree>
    <p:extLst>
      <p:ext uri="{BB962C8B-B14F-4D97-AF65-F5344CB8AC3E}">
        <p14:creationId xmlns="" xmlns:p14="http://schemas.microsoft.com/office/powerpoint/2010/main" val="35500696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85</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set of feasible solutions to a multiple-objective problem is the shaded region bounded by the curve </a:t>
            </a:r>
            <a:r>
              <a:rPr lang="en-US" sz="1200" i="1" kern="1200" dirty="0" smtClean="0">
                <a:solidFill>
                  <a:schemeClr val="tx1"/>
                </a:solidFill>
                <a:latin typeface="+mn-lt"/>
                <a:ea typeface="+mn-ea"/>
                <a:cs typeface="+mn-cs"/>
              </a:rPr>
              <a:t>AB </a:t>
            </a:r>
            <a:r>
              <a:rPr lang="en-US" sz="1200" kern="1200" dirty="0" smtClean="0">
                <a:solidFill>
                  <a:schemeClr val="tx1"/>
                </a:solidFill>
                <a:latin typeface="+mn-lt"/>
                <a:ea typeface="+mn-ea"/>
                <a:cs typeface="+mn-cs"/>
              </a:rPr>
              <a:t>and the first quadrant. The curve </a:t>
            </a:r>
            <a:r>
              <a:rPr lang="en-US" sz="1200" i="1" kern="1200" dirty="0" smtClean="0">
                <a:solidFill>
                  <a:schemeClr val="tx1"/>
                </a:solidFill>
                <a:latin typeface="+mn-lt"/>
                <a:ea typeface="+mn-ea"/>
                <a:cs typeface="+mn-cs"/>
              </a:rPr>
              <a:t>AB </a:t>
            </a:r>
            <a:r>
              <a:rPr lang="en-US" sz="1200" kern="1200" dirty="0" smtClean="0">
                <a:solidFill>
                  <a:schemeClr val="tx1"/>
                </a:solidFill>
                <a:latin typeface="+mn-lt"/>
                <a:ea typeface="+mn-ea"/>
                <a:cs typeface="+mn-cs"/>
              </a:rPr>
              <a:t>is the set of Pareto optimal points.</a:t>
            </a:r>
          </a:p>
        </p:txBody>
      </p:sp>
      <p:sp>
        <p:nvSpPr>
          <p:cNvPr id="4" name="Slide Number Placeholder 3"/>
          <p:cNvSpPr>
            <a:spLocks noGrp="1"/>
          </p:cNvSpPr>
          <p:nvPr>
            <p:ph type="sldNum" sz="quarter" idx="10"/>
          </p:nvPr>
        </p:nvSpPr>
        <p:spPr/>
        <p:txBody>
          <a:bodyPr/>
          <a:lstStyle/>
          <a:p>
            <a:fld id="{48BAFE0B-6FF8-4113-A47D-51D5A92BB926}" type="slidenum">
              <a:rPr lang="en-US" smtClean="0"/>
              <a:pPr/>
              <a:t>86</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situations when there are more than two objectives, it is often helpful to examine trade-off curves between different pairs of objectives</a:t>
            </a:r>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87</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McGrawHill</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91</a:t>
            </a:fld>
            <a:endParaRPr lang="en-US"/>
          </a:p>
        </p:txBody>
      </p:sp>
    </p:spTree>
    <p:extLst>
      <p:ext uri="{BB962C8B-B14F-4D97-AF65-F5344CB8AC3E}">
        <p14:creationId xmlns="" xmlns:p14="http://schemas.microsoft.com/office/powerpoint/2010/main" val="2449042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BAFE0B-6FF8-4113-A47D-51D5A92BB926}"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BAFE0B-6FF8-4113-A47D-51D5A92BB926}"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p:txBody>
          <a:bodyPr/>
          <a:lstStyle>
            <a:lvl1pPr>
              <a:defRPr/>
            </a:lvl1pPr>
          </a:lstStyle>
          <a:p>
            <a:fld id="{3E95AD91-98F2-4C47-BAC2-99777E8D6B47}" type="datetime1">
              <a:rPr lang="en-US" smtClean="0"/>
              <a:pPr/>
              <a:t>5/28/2017</a:t>
            </a:fld>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C54D58F-43F3-43CA-8145-4DA0AA2964BE}" type="datetime1">
              <a:rPr lang="en-US" smtClean="0"/>
              <a:pPr/>
              <a:t>5/28/2017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685800"/>
            <a:ext cx="177165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9525" y="685800"/>
            <a:ext cx="516255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750A7F2-E52B-4CAA-B006-51AADB438607}" type="datetime1">
              <a:rPr lang="en-US" smtClean="0"/>
              <a:pPr/>
              <a:t>5/28/2017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FB59733-C9F1-4E49-9D4B-8AC81C9A4717}" type="datetime1">
              <a:rPr lang="en-US" smtClean="0"/>
              <a:pPr/>
              <a:t>5/28/2017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446DB6E-E994-4FEE-9290-A7FBF618CAC9}" type="datetime1">
              <a:rPr lang="en-US" smtClean="0"/>
              <a:pPr/>
              <a:t>5/28/2017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5011F7EF-5418-4C80-88CA-8B6995013566}" type="datetime1">
              <a:rPr lang="en-US" smtClean="0"/>
              <a:pPr/>
              <a:t>5/28/2017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47479688-01D7-4811-B892-2BDCD84FD17F}" type="datetime1">
              <a:rPr lang="en-US" smtClean="0"/>
              <a:pPr/>
              <a:t>5/28/2017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7CBBBF1-4C57-4C4B-969A-4EB27500D853}" type="datetime1">
              <a:rPr lang="en-US" smtClean="0"/>
              <a:pPr/>
              <a:t>5/28/2017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89CDF88-4672-46F4-83D6-BFA8E02CDB50}" type="datetime1">
              <a:rPr lang="en-US" smtClean="0"/>
              <a:pPr/>
              <a:t>5/28/2017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EC9E7B5-7996-47E7-A2ED-F070D01F8F73}" type="datetime1">
              <a:rPr lang="en-US" smtClean="0"/>
              <a:pPr/>
              <a:t>5/28/2017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2290355-83AB-49BD-94FA-CC750CCAC044}" type="datetime1">
              <a:rPr lang="en-US" smtClean="0"/>
              <a:pPr/>
              <a:t>5/28/2017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87A8DF-0D36-4FD6-9E8E-6850BBE18C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alphaModFix amt="30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fld id="{93691A03-DD35-4EDB-8A16-E70279FE94A8}" type="datetime1">
              <a:rPr lang="en-US" smtClean="0"/>
              <a:pPr/>
              <a:t>5/28/2017</a:t>
            </a:fld>
            <a:endParaRPr lang="en-US"/>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endParaRPr lang="en-US"/>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defRPr>
            </a:lvl1pPr>
          </a:lstStyle>
          <a:p>
            <a:fld id="{E187A8DF-0D36-4FD6-9E8E-6850BBE18C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38.xml"/><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10" Type="http://schemas.openxmlformats.org/officeDocument/2006/relationships/oleObject" Target="../embeddings/oleObject26.bin"/><Relationship Id="rId4" Type="http://schemas.openxmlformats.org/officeDocument/2006/relationships/oleObject" Target="../embeddings/oleObject20.bin"/><Relationship Id="rId9" Type="http://schemas.openxmlformats.org/officeDocument/2006/relationships/oleObject" Target="../embeddings/oleObject25.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40.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 Id="rId9" Type="http://schemas.openxmlformats.org/officeDocument/2006/relationships/image" Target="../media/image76.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36.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95.png"/><Relationship Id="rId3" Type="http://schemas.openxmlformats.org/officeDocument/2006/relationships/notesSlide" Target="../notesSlides/notesSlide46.xml"/><Relationship Id="rId7" Type="http://schemas.openxmlformats.org/officeDocument/2006/relationships/oleObject" Target="../embeddings/oleObject42.bin"/><Relationship Id="rId12"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1.bin"/><Relationship Id="rId11" Type="http://schemas.openxmlformats.org/officeDocument/2006/relationships/oleObject" Target="../embeddings/oleObject46.bin"/><Relationship Id="rId5" Type="http://schemas.openxmlformats.org/officeDocument/2006/relationships/oleObject" Target="../embeddings/oleObject40.bin"/><Relationship Id="rId10" Type="http://schemas.openxmlformats.org/officeDocument/2006/relationships/oleObject" Target="../embeddings/oleObject45.bin"/><Relationship Id="rId4" Type="http://schemas.openxmlformats.org/officeDocument/2006/relationships/oleObject" Target="../embeddings/oleObject39.bin"/><Relationship Id="rId9" Type="http://schemas.openxmlformats.org/officeDocument/2006/relationships/oleObject" Target="../embeddings/oleObject44.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48.bin"/></Relationships>
</file>

<file path=ppt/slides/_rels/slide58.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notesSlide" Target="../notesSlides/notesSlide48.xml"/><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1.bin"/><Relationship Id="rId11" Type="http://schemas.openxmlformats.org/officeDocument/2006/relationships/image" Target="../media/image104.png"/><Relationship Id="rId5" Type="http://schemas.openxmlformats.org/officeDocument/2006/relationships/oleObject" Target="../embeddings/oleObject50.bin"/><Relationship Id="rId10" Type="http://schemas.openxmlformats.org/officeDocument/2006/relationships/image" Target="../media/image103.png"/><Relationship Id="rId4" Type="http://schemas.openxmlformats.org/officeDocument/2006/relationships/oleObject" Target="../embeddings/oleObject49.bin"/><Relationship Id="rId9" Type="http://schemas.openxmlformats.org/officeDocument/2006/relationships/image" Target="../media/image102.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50.xml"/><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51.xml"/><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 Id="rId9" Type="http://schemas.openxmlformats.org/officeDocument/2006/relationships/oleObject" Target="../embeddings/oleObject62.bin"/></Relationships>
</file>

<file path=ppt/slides/_rels/slide64.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6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26.png"/><Relationship Id="rId4" Type="http://schemas.openxmlformats.org/officeDocument/2006/relationships/image" Target="../media/image125.png"/></Relationships>
</file>

<file path=ppt/slides/_rels/slide6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71.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2.png"/><Relationship Id="rId7" Type="http://schemas.openxmlformats.org/officeDocument/2006/relationships/image" Target="../media/image136.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61.xml"/><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2.bin"/><Relationship Id="rId11" Type="http://schemas.openxmlformats.org/officeDocument/2006/relationships/oleObject" Target="../embeddings/oleObject77.bin"/><Relationship Id="rId5" Type="http://schemas.openxmlformats.org/officeDocument/2006/relationships/oleObject" Target="../embeddings/oleObject71.bin"/><Relationship Id="rId10" Type="http://schemas.openxmlformats.org/officeDocument/2006/relationships/oleObject" Target="../embeddings/oleObject76.bin"/><Relationship Id="rId4" Type="http://schemas.openxmlformats.org/officeDocument/2006/relationships/oleObject" Target="../embeddings/oleObject70.bin"/><Relationship Id="rId9" Type="http://schemas.openxmlformats.org/officeDocument/2006/relationships/oleObject" Target="../embeddings/oleObject75.bin"/></Relationships>
</file>

<file path=ppt/slides/_rels/slide7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2.png"/></Relationships>
</file>

<file path=ppt/slides/_rels/slide76.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image" Target="../media/image156.png"/></Relationships>
</file>

<file path=ppt/slides/_rels/slide77.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58.png"/><Relationship Id="rId5" Type="http://schemas.openxmlformats.org/officeDocument/2006/relationships/oleObject" Target="../embeddings/oleObject81.bin"/><Relationship Id="rId4" Type="http://schemas.openxmlformats.org/officeDocument/2006/relationships/oleObject" Target="../embeddings/oleObject80.bin"/></Relationships>
</file>

<file path=ppt/slides/_rels/slide78.xml.rels><?xml version="1.0" encoding="UTF-8" standalone="yes"?>
<Relationships xmlns="http://schemas.openxmlformats.org/package/2006/relationships"><Relationship Id="rId3" Type="http://schemas.openxmlformats.org/officeDocument/2006/relationships/image" Target="../media/image159.png"/><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79.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image" Target="../media/image16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0.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82.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2.xml"/><Relationship Id="rId4" Type="http://schemas.openxmlformats.org/officeDocument/2006/relationships/image" Target="../media/image175.png"/></Relationships>
</file>

<file path=ppt/slides/_rels/slide89.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9.png"/><Relationship Id="rId4" Type="http://schemas.openxmlformats.org/officeDocument/2006/relationships/image" Target="../media/image17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67.xml"/><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92.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5" Type="http://schemas.openxmlformats.org/officeDocument/2006/relationships/image" Target="../media/image189.png"/><Relationship Id="rId4" Type="http://schemas.openxmlformats.org/officeDocument/2006/relationships/image" Target="../media/image188.png"/></Relationships>
</file>

<file path=ppt/slides/_rels/slide93.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187.png"/></Relationships>
</file>

<file path=ppt/slides/_rels/slide94.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UDPS 2133 Mathematical 			    Programming</a:t>
            </a:r>
            <a:endParaRPr lang="en-US" dirty="0"/>
          </a:p>
        </p:txBody>
      </p:sp>
      <p:sp>
        <p:nvSpPr>
          <p:cNvPr id="3" name="Subtitle 2"/>
          <p:cNvSpPr>
            <a:spLocks noGrp="1"/>
          </p:cNvSpPr>
          <p:nvPr>
            <p:ph type="subTitle" idx="1"/>
          </p:nvPr>
        </p:nvSpPr>
        <p:spPr/>
        <p:txBody>
          <a:bodyPr/>
          <a:lstStyle/>
          <a:p>
            <a:r>
              <a:rPr lang="en-US" dirty="0" smtClean="0"/>
              <a:t>Topic 1:</a:t>
            </a:r>
          </a:p>
          <a:p>
            <a:r>
              <a:rPr lang="en-US" dirty="0" smtClean="0"/>
              <a:t>Nonlinear Programming</a:t>
            </a:r>
            <a:endParaRPr lang="en-US" dirty="0"/>
          </a:p>
        </p:txBody>
      </p:sp>
      <p:sp>
        <p:nvSpPr>
          <p:cNvPr id="4" name="Slide Number Placeholder 3"/>
          <p:cNvSpPr>
            <a:spLocks noGrp="1"/>
          </p:cNvSpPr>
          <p:nvPr>
            <p:ph type="sldNum" sz="quarter" idx="4"/>
          </p:nvPr>
        </p:nvSpPr>
        <p:spPr/>
        <p:txBody>
          <a:bodyPr/>
          <a:lstStyle/>
          <a:p>
            <a:fld id="{E187A8DF-0D36-4FD6-9E8E-6850BBE18C4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clrChange>
              <a:clrFrom>
                <a:srgbClr val="FEFEFE"/>
              </a:clrFrom>
              <a:clrTo>
                <a:srgbClr val="FEFEFE">
                  <a:alpha val="0"/>
                </a:srgbClr>
              </a:clrTo>
            </a:clrChange>
            <a:lum contrast="20000"/>
          </a:blip>
          <a:srcRect/>
          <a:stretch>
            <a:fillRect/>
          </a:stretch>
        </p:blipFill>
        <p:spPr bwMode="auto">
          <a:xfrm>
            <a:off x="304800" y="685800"/>
            <a:ext cx="8436488" cy="4572000"/>
          </a:xfrm>
          <a:prstGeom prst="rect">
            <a:avLst/>
          </a:prstGeom>
          <a:noFill/>
          <a:ln w="38100">
            <a:noFill/>
            <a:miter lim="800000"/>
            <a:headEnd type="none" w="med" len="lg"/>
            <a:tailEnd type="none" w="med" len="lg"/>
          </a:ln>
        </p:spPr>
      </p:pic>
      <p:sp>
        <p:nvSpPr>
          <p:cNvPr id="2" name="Slide Number Placeholder 1"/>
          <p:cNvSpPr>
            <a:spLocks noGrp="1"/>
          </p:cNvSpPr>
          <p:nvPr>
            <p:ph type="sldNum" sz="quarter" idx="12"/>
          </p:nvPr>
        </p:nvSpPr>
        <p:spPr/>
        <p:txBody>
          <a:bodyPr/>
          <a:lstStyle/>
          <a:p>
            <a:fld id="{E187A8DF-0D36-4FD6-9E8E-6850BBE18C4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NLP?</a:t>
            </a:r>
            <a:endParaRPr lang="en-US" dirty="0"/>
          </a:p>
        </p:txBody>
      </p:sp>
      <p:sp>
        <p:nvSpPr>
          <p:cNvPr id="3" name="Content Placeholder 2"/>
          <p:cNvSpPr>
            <a:spLocks noGrp="1"/>
          </p:cNvSpPr>
          <p:nvPr>
            <p:ph idx="1"/>
          </p:nvPr>
        </p:nvSpPr>
        <p:spPr>
          <a:xfrm>
            <a:off x="990600" y="1600200"/>
            <a:ext cx="7713440" cy="4525963"/>
          </a:xfrm>
        </p:spPr>
        <p:txBody>
          <a:bodyPr/>
          <a:lstStyle/>
          <a:p>
            <a:pPr>
              <a:buFont typeface="Century Gothic" pitchFamily="34" charset="0"/>
              <a:buChar char="Ж"/>
            </a:pPr>
            <a:r>
              <a:rPr lang="en-US" sz="2400" b="1" dirty="0" smtClean="0"/>
              <a:t>NLP’s are closer to general and realistic (and possibly unsolvable) models than the LP’s.   Some LPs are the </a:t>
            </a:r>
            <a:r>
              <a:rPr lang="en-US" sz="2400" b="1" dirty="0" err="1" smtClean="0"/>
              <a:t>linearized</a:t>
            </a:r>
            <a:r>
              <a:rPr lang="en-US" sz="2400" b="1" dirty="0" smtClean="0"/>
              <a:t> versions of NLPs out of necessity.</a:t>
            </a:r>
          </a:p>
          <a:p>
            <a:pPr>
              <a:buNone/>
            </a:pPr>
            <a:endParaRPr lang="en-US" sz="2400" b="1" dirty="0" smtClean="0"/>
          </a:p>
          <a:p>
            <a:pPr>
              <a:buFont typeface="Century Gothic" pitchFamily="34" charset="0"/>
              <a:buChar char="Ж"/>
            </a:pPr>
            <a:r>
              <a:rPr lang="en-US" sz="2400" b="1" dirty="0" smtClean="0"/>
              <a:t>NLP’s have non-proportional and </a:t>
            </a:r>
            <a:r>
              <a:rPr lang="en-US" sz="2400" b="1" dirty="0" smtClean="0"/>
              <a:t>non-additive (</a:t>
            </a:r>
            <a:r>
              <a:rPr lang="en-MY" sz="2400" dirty="0" smtClean="0"/>
              <a:t>multiplicative</a:t>
            </a:r>
            <a:r>
              <a:rPr lang="en-US" sz="2400" b="1" dirty="0" smtClean="0"/>
              <a:t>) </a:t>
            </a:r>
            <a:r>
              <a:rPr lang="en-US" sz="2400" b="1" dirty="0" smtClean="0"/>
              <a:t>relationships.</a:t>
            </a:r>
            <a:endParaRPr lang="en-US" sz="2400" dirty="0" smtClean="0"/>
          </a:p>
        </p:txBody>
      </p:sp>
      <p:sp>
        <p:nvSpPr>
          <p:cNvPr id="4" name="Slide Number Placeholder 3"/>
          <p:cNvSpPr>
            <a:spLocks noGrp="1"/>
          </p:cNvSpPr>
          <p:nvPr>
            <p:ph type="sldNum" sz="quarter" idx="12"/>
          </p:nvPr>
        </p:nvSpPr>
        <p:spPr/>
        <p:txBody>
          <a:bodyPr/>
          <a:lstStyle/>
          <a:p>
            <a:fld id="{E187A8DF-0D36-4FD6-9E8E-6850BBE18C4A}"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685800"/>
            <a:ext cx="7678998" cy="731838"/>
          </a:xfrm>
        </p:spPr>
        <p:txBody>
          <a:bodyPr/>
          <a:lstStyle/>
          <a:p>
            <a:r>
              <a:rPr lang="en-US" smtClean="0"/>
              <a:t>NLP</a:t>
            </a:r>
            <a:endParaRPr lang="en-US"/>
          </a:p>
        </p:txBody>
      </p:sp>
      <p:sp>
        <p:nvSpPr>
          <p:cNvPr id="3" name="Content Placeholder 2"/>
          <p:cNvSpPr>
            <a:spLocks noGrp="1"/>
          </p:cNvSpPr>
          <p:nvPr>
            <p:ph idx="1"/>
          </p:nvPr>
        </p:nvSpPr>
        <p:spPr>
          <a:xfrm>
            <a:off x="990600" y="1600200"/>
            <a:ext cx="7696200" cy="4525963"/>
          </a:xfrm>
        </p:spPr>
        <p:txBody>
          <a:bodyPr/>
          <a:lstStyle/>
          <a:p>
            <a:pPr marL="0" indent="0">
              <a:buNone/>
            </a:pPr>
            <a:r>
              <a:rPr lang="en-US" dirty="0" smtClean="0"/>
              <a:t>Find values of decision variables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t>that</a:t>
            </a:r>
          </a:p>
          <a:p>
            <a:pPr marL="0" indent="0">
              <a:buNone/>
            </a:pPr>
            <a:r>
              <a:rPr lang="en-US" dirty="0" smtClean="0"/>
              <a:t>max (or min) </a:t>
            </a:r>
            <a:r>
              <a:rPr lang="en-US" i="1" dirty="0" smtClean="0">
                <a:latin typeface="Times New Roman" pitchFamily="18" charset="0"/>
                <a:cs typeface="Times New Roman" pitchFamily="18" charset="0"/>
              </a:rPr>
              <a:t>z</a:t>
            </a:r>
            <a:r>
              <a:rPr lang="en-US" dirty="0" smtClean="0"/>
              <a:t> = </a:t>
            </a:r>
            <a:r>
              <a:rPr lang="en-US" i="1" dirty="0" smtClean="0">
                <a:latin typeface="Times New Roman" pitchFamily="18" charset="0"/>
                <a:cs typeface="Times New Roman" pitchFamily="18" charset="0"/>
              </a:rPr>
              <a:t>f</a:t>
            </a:r>
            <a:r>
              <a:rPr lang="en-US" dirty="0" smtClean="0"/>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dirty="0" smtClean="0"/>
              <a:t>)</a:t>
            </a:r>
          </a:p>
          <a:p>
            <a:pPr marL="0" indent="0">
              <a:buNone/>
            </a:pPr>
            <a:endParaRPr lang="en-US" dirty="0" smtClean="0"/>
          </a:p>
          <a:p>
            <a:pPr marL="0" indent="0">
              <a:buNone/>
            </a:pPr>
            <a:r>
              <a:rPr lang="en-US" dirty="0" err="1" smtClean="0"/>
              <a:t>s.t</a:t>
            </a:r>
            <a:r>
              <a:rPr lang="en-US" dirty="0" smtClean="0"/>
              <a:t>.  </a:t>
            </a:r>
            <a:r>
              <a:rPr lang="en-US" i="1" dirty="0" smtClean="0">
                <a:latin typeface="Times New Roman" pitchFamily="18" charset="0"/>
                <a:cs typeface="Times New Roman" pitchFamily="18" charset="0"/>
              </a:rPr>
              <a:t>g</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 </a:t>
            </a:r>
            <a:r>
              <a:rPr lang="en-US" dirty="0" smtClean="0">
                <a:cs typeface="Times New Roman" pitchFamily="18" charset="0"/>
                <a:sym typeface="Symbol"/>
              </a:rPr>
              <a:t>or</a:t>
            </a:r>
            <a:r>
              <a:rPr lang="en-US" dirty="0" smtClean="0">
                <a:latin typeface="Times New Roman" pitchFamily="18" charset="0"/>
                <a:cs typeface="Times New Roman" pitchFamily="18" charset="0"/>
                <a:sym typeface="Symbol"/>
              </a:rPr>
              <a:t> ) </a:t>
            </a:r>
            <a:r>
              <a:rPr lang="en-US" i="1" dirty="0" smtClean="0">
                <a:latin typeface="Times New Roman" pitchFamily="18" charset="0"/>
                <a:cs typeface="Times New Roman" pitchFamily="18" charset="0"/>
                <a:sym typeface="Symbol"/>
              </a:rPr>
              <a:t>b</a:t>
            </a:r>
            <a:r>
              <a:rPr lang="en-US" baseline="-25000" dirty="0" smtClean="0">
                <a:latin typeface="Times New Roman" pitchFamily="18" charset="0"/>
                <a:cs typeface="Times New Roman" pitchFamily="18" charset="0"/>
                <a:sym typeface="Symbol"/>
              </a:rPr>
              <a:t>1</a:t>
            </a:r>
            <a:r>
              <a:rPr lang="en-US" dirty="0" smtClean="0">
                <a:latin typeface="Times New Roman" pitchFamily="18" charset="0"/>
                <a:cs typeface="Times New Roman" pitchFamily="18" charset="0"/>
              </a:rPr>
              <a:t> </a:t>
            </a:r>
          </a:p>
          <a:p>
            <a:pPr marL="635000" indent="0">
              <a:buNone/>
            </a:pPr>
            <a:r>
              <a:rPr lang="en-US" i="1" dirty="0" smtClean="0">
                <a:latin typeface="Times New Roman" pitchFamily="18" charset="0"/>
                <a:cs typeface="Times New Roman" pitchFamily="18" charset="0"/>
              </a:rPr>
              <a:t>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 </a:t>
            </a:r>
            <a:r>
              <a:rPr lang="en-US" dirty="0" smtClean="0">
                <a:cs typeface="Times New Roman" pitchFamily="18" charset="0"/>
                <a:sym typeface="Symbol"/>
              </a:rPr>
              <a:t>or</a:t>
            </a:r>
            <a:r>
              <a:rPr lang="en-US" dirty="0" smtClean="0">
                <a:latin typeface="Times New Roman" pitchFamily="18" charset="0"/>
                <a:cs typeface="Times New Roman" pitchFamily="18" charset="0"/>
                <a:sym typeface="Symbol"/>
              </a:rPr>
              <a:t> ) </a:t>
            </a:r>
            <a:r>
              <a:rPr lang="en-US" i="1" dirty="0" smtClean="0">
                <a:latin typeface="Times New Roman" pitchFamily="18" charset="0"/>
                <a:cs typeface="Times New Roman" pitchFamily="18" charset="0"/>
                <a:sym typeface="Symbol"/>
              </a:rPr>
              <a:t>b</a:t>
            </a:r>
            <a:r>
              <a:rPr lang="en-US" baseline="-25000" dirty="0" smtClean="0">
                <a:latin typeface="Times New Roman" pitchFamily="18" charset="0"/>
                <a:cs typeface="Times New Roman" pitchFamily="18" charset="0"/>
                <a:sym typeface="Symbol"/>
              </a:rPr>
              <a:t>2</a:t>
            </a:r>
          </a:p>
          <a:p>
            <a:pPr marL="0" indent="0" algn="ctr">
              <a:buNone/>
            </a:pPr>
            <a:r>
              <a:rPr lang="en-US" dirty="0" smtClean="0">
                <a:latin typeface="Times New Roman" pitchFamily="18" charset="0"/>
                <a:cs typeface="Times New Roman" pitchFamily="18" charset="0"/>
                <a:sym typeface="Symbol"/>
              </a:rPr>
              <a:t>⁞</a:t>
            </a:r>
          </a:p>
          <a:p>
            <a:pPr marL="635000" indent="0">
              <a:buNone/>
            </a:pPr>
            <a:r>
              <a:rPr lang="en-US" i="1" dirty="0" smtClean="0">
                <a:latin typeface="Times New Roman" pitchFamily="18" charset="0"/>
                <a:cs typeface="Times New Roman" pitchFamily="18" charset="0"/>
              </a:rPr>
              <a:t>g</a:t>
            </a:r>
            <a:r>
              <a:rPr lang="en-US" i="1" baseline="-25000"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 </a:t>
            </a:r>
            <a:r>
              <a:rPr lang="en-US" dirty="0" smtClean="0">
                <a:cs typeface="Times New Roman" pitchFamily="18" charset="0"/>
                <a:sym typeface="Symbol"/>
              </a:rPr>
              <a:t>or</a:t>
            </a:r>
            <a:r>
              <a:rPr lang="en-US" dirty="0" smtClean="0">
                <a:latin typeface="Times New Roman" pitchFamily="18" charset="0"/>
                <a:cs typeface="Times New Roman" pitchFamily="18" charset="0"/>
                <a:sym typeface="Symbol"/>
              </a:rPr>
              <a:t> ) </a:t>
            </a:r>
            <a:r>
              <a:rPr lang="en-US" i="1" dirty="0" err="1" smtClean="0">
                <a:latin typeface="Times New Roman" pitchFamily="18" charset="0"/>
                <a:cs typeface="Times New Roman" pitchFamily="18" charset="0"/>
                <a:sym typeface="Symbol"/>
              </a:rPr>
              <a:t>b</a:t>
            </a:r>
            <a:r>
              <a:rPr lang="en-US" i="1" baseline="-25000" dirty="0" err="1" smtClean="0">
                <a:latin typeface="Times New Roman" pitchFamily="18" charset="0"/>
                <a:cs typeface="Times New Roman" pitchFamily="18" charset="0"/>
                <a:sym typeface="Symbol"/>
              </a:rPr>
              <a:t>m</a:t>
            </a:r>
            <a:endParaRPr lang="en-US" i="1" dirty="0" smtClean="0">
              <a:latin typeface="Times New Roman" pitchFamily="18" charset="0"/>
              <a:cs typeface="Times New Roman" pitchFamily="18" charset="0"/>
            </a:endParaRPr>
          </a:p>
        </p:txBody>
      </p:sp>
      <p:grpSp>
        <p:nvGrpSpPr>
          <p:cNvPr id="8" name="Group 7"/>
          <p:cNvGrpSpPr/>
          <p:nvPr/>
        </p:nvGrpSpPr>
        <p:grpSpPr>
          <a:xfrm>
            <a:off x="3657600" y="2209800"/>
            <a:ext cx="5029200" cy="981456"/>
            <a:chOff x="3962400" y="2209800"/>
            <a:chExt cx="5029200" cy="981456"/>
          </a:xfrm>
        </p:grpSpPr>
        <p:sp>
          <p:nvSpPr>
            <p:cNvPr id="4" name="Oval 3"/>
            <p:cNvSpPr/>
            <p:nvPr/>
          </p:nvSpPr>
          <p:spPr>
            <a:xfrm>
              <a:off x="3962400" y="2505456"/>
              <a:ext cx="24384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7"/>
            </p:cNvCxnSpPr>
            <p:nvPr/>
          </p:nvCxnSpPr>
          <p:spPr>
            <a:xfrm rot="5400000" flipH="1" flipV="1">
              <a:off x="6290908" y="2191197"/>
              <a:ext cx="167489" cy="6618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629400" y="2209800"/>
              <a:ext cx="2362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Objective Function</a:t>
              </a:r>
              <a:endParaRPr lang="en-US" b="1">
                <a:solidFill>
                  <a:srgbClr val="FF0000"/>
                </a:solidFill>
              </a:endParaRPr>
            </a:p>
          </p:txBody>
        </p:sp>
      </p:grpSp>
      <p:grpSp>
        <p:nvGrpSpPr>
          <p:cNvPr id="17" name="Group 16"/>
          <p:cNvGrpSpPr/>
          <p:nvPr/>
        </p:nvGrpSpPr>
        <p:grpSpPr>
          <a:xfrm>
            <a:off x="1447800" y="3276600"/>
            <a:ext cx="6477000" cy="2895600"/>
            <a:chOff x="1752600" y="3276600"/>
            <a:chExt cx="6477000" cy="2895600"/>
          </a:xfrm>
        </p:grpSpPr>
        <p:sp>
          <p:nvSpPr>
            <p:cNvPr id="10" name="Oval 9"/>
            <p:cNvSpPr/>
            <p:nvPr/>
          </p:nvSpPr>
          <p:spPr>
            <a:xfrm>
              <a:off x="1752600" y="3276600"/>
              <a:ext cx="4724400" cy="2743200"/>
            </a:xfrm>
            <a:prstGeom prst="ellipse">
              <a:avLst/>
            </a:prstGeom>
            <a:noFill/>
            <a:ln w="38100">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5"/>
            </p:cNvCxnSpPr>
            <p:nvPr/>
          </p:nvCxnSpPr>
          <p:spPr>
            <a:xfrm rot="16200000" flipH="1">
              <a:off x="6120697" y="5282497"/>
              <a:ext cx="325534" cy="996675"/>
            </a:xfrm>
            <a:prstGeom prst="straightConnector1">
              <a:avLst/>
            </a:prstGeom>
            <a:ln w="28575">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629400" y="5715000"/>
              <a:ext cx="1600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CC6600"/>
                  </a:solidFill>
                </a:rPr>
                <a:t>Constraints</a:t>
              </a:r>
              <a:endParaRPr lang="en-US" b="1">
                <a:solidFill>
                  <a:srgbClr val="CC6600"/>
                </a:solidFill>
              </a:endParaRPr>
            </a:p>
          </p:txBody>
        </p:sp>
      </p:grpSp>
      <p:grpSp>
        <p:nvGrpSpPr>
          <p:cNvPr id="16" name="Group 15"/>
          <p:cNvGrpSpPr/>
          <p:nvPr/>
        </p:nvGrpSpPr>
        <p:grpSpPr>
          <a:xfrm>
            <a:off x="2057400" y="3657600"/>
            <a:ext cx="4267200" cy="3048000"/>
            <a:chOff x="2057400" y="3657600"/>
            <a:chExt cx="4267200" cy="3048000"/>
          </a:xfrm>
        </p:grpSpPr>
        <p:sp>
          <p:nvSpPr>
            <p:cNvPr id="19" name="Oval 18"/>
            <p:cNvSpPr/>
            <p:nvPr/>
          </p:nvSpPr>
          <p:spPr>
            <a:xfrm>
              <a:off x="2057400" y="3657600"/>
              <a:ext cx="1828800" cy="21336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9" idx="4"/>
            </p:cNvCxnSpPr>
            <p:nvPr/>
          </p:nvCxnSpPr>
          <p:spPr>
            <a:xfrm rot="5400000">
              <a:off x="2705100" y="6057900"/>
              <a:ext cx="533400"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743200" y="6248400"/>
              <a:ext cx="3581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rPr>
                <a:t>Feasible Region (Set of points)</a:t>
              </a:r>
              <a:endParaRPr lang="en-US" b="1" dirty="0">
                <a:solidFill>
                  <a:srgbClr val="00B0F0"/>
                </a:solidFill>
              </a:endParaRPr>
            </a:p>
          </p:txBody>
        </p:sp>
      </p:grpSp>
      <p:sp>
        <p:nvSpPr>
          <p:cNvPr id="29" name="TextBox 28"/>
          <p:cNvSpPr txBox="1"/>
          <p:nvPr/>
        </p:nvSpPr>
        <p:spPr>
          <a:xfrm>
            <a:off x="609600" y="76200"/>
            <a:ext cx="8077200" cy="1569660"/>
          </a:xfrm>
          <a:prstGeom prst="rect">
            <a:avLst/>
          </a:prstGeom>
          <a:gradFill flip="none" rotWithShape="1">
            <a:gsLst>
              <a:gs pos="0">
                <a:srgbClr val="C1DAFF"/>
              </a:gs>
              <a:gs pos="39999">
                <a:srgbClr val="D1E8FF"/>
              </a:gs>
              <a:gs pos="70000">
                <a:srgbClr val="DAE5F2"/>
              </a:gs>
              <a:gs pos="100000">
                <a:srgbClr val="FFEBFA"/>
              </a:gs>
            </a:gsLst>
            <a:path path="circle">
              <a:fillToRect l="100000" t="100000"/>
            </a:path>
            <a:tileRect r="-100000" b="-100000"/>
          </a:gradFill>
        </p:spPr>
        <p:txBody>
          <a:bodyPr wrap="square" rtlCol="0">
            <a:spAutoFit/>
          </a:bodyPr>
          <a:lstStyle/>
          <a:p>
            <a:pPr algn="just"/>
            <a:r>
              <a:rPr lang="en-US" sz="2400" dirty="0" smtClean="0">
                <a:solidFill>
                  <a:srgbClr val="3333FF"/>
                </a:solidFill>
                <a:latin typeface="Times New Roman" pitchFamily="18" charset="0"/>
                <a:cs typeface="Times New Roman" pitchFamily="18" charset="0"/>
              </a:rPr>
              <a:t>Any point </a:t>
            </a:r>
            <a:r>
              <a:rPr lang="en-US" sz="2400" i="1" dirty="0" err="1" smtClean="0">
                <a:solidFill>
                  <a:srgbClr val="3333FF"/>
                </a:solidFill>
                <a:latin typeface="Times New Roman" pitchFamily="18" charset="0"/>
                <a:cs typeface="Times New Roman" pitchFamily="18" charset="0"/>
              </a:rPr>
              <a:t>x</a:t>
            </a:r>
            <a:r>
              <a:rPr lang="en-US" sz="2400" i="1" baseline="-25000" dirty="0" err="1" smtClean="0">
                <a:solidFill>
                  <a:srgbClr val="3333FF"/>
                </a:solidFill>
                <a:latin typeface="Times New Roman" pitchFamily="18" charset="0"/>
                <a:cs typeface="Times New Roman" pitchFamily="18" charset="0"/>
              </a:rPr>
              <a:t>j</a:t>
            </a:r>
            <a:r>
              <a:rPr lang="en-US" sz="2400" i="1" dirty="0" smtClean="0">
                <a:solidFill>
                  <a:srgbClr val="3333FF"/>
                </a:solidFill>
                <a:latin typeface="Times New Roman" pitchFamily="18" charset="0"/>
                <a:cs typeface="Times New Roman" pitchFamily="18" charset="0"/>
              </a:rPr>
              <a:t> </a:t>
            </a:r>
            <a:r>
              <a:rPr lang="en-US" sz="2400" dirty="0" smtClean="0">
                <a:solidFill>
                  <a:srgbClr val="3333FF"/>
                </a:solidFill>
                <a:latin typeface="Times New Roman" pitchFamily="18" charset="0"/>
                <a:cs typeface="Times New Roman" pitchFamily="18" charset="0"/>
              </a:rPr>
              <a:t>in the feasible region for which </a:t>
            </a:r>
            <a:r>
              <a:rPr lang="en-US" sz="2400" i="1" dirty="0" smtClean="0">
                <a:solidFill>
                  <a:srgbClr val="3333FF"/>
                </a:solidFill>
                <a:latin typeface="Times New Roman" pitchFamily="18" charset="0"/>
                <a:cs typeface="Times New Roman" pitchFamily="18" charset="0"/>
              </a:rPr>
              <a:t>f </a:t>
            </a:r>
            <a:r>
              <a:rPr lang="en-US" sz="2400" dirty="0" smtClean="0">
                <a:solidFill>
                  <a:srgbClr val="3333FF"/>
                </a:solidFill>
                <a:latin typeface="Times New Roman" pitchFamily="18" charset="0"/>
                <a:cs typeface="Times New Roman" pitchFamily="18" charset="0"/>
              </a:rPr>
              <a:t>(</a:t>
            </a:r>
            <a:r>
              <a:rPr lang="en-US" sz="2400" i="1" dirty="0" err="1" smtClean="0">
                <a:solidFill>
                  <a:srgbClr val="3333FF"/>
                </a:solidFill>
                <a:latin typeface="Times New Roman" pitchFamily="18" charset="0"/>
                <a:cs typeface="Times New Roman" pitchFamily="18" charset="0"/>
              </a:rPr>
              <a:t>x</a:t>
            </a:r>
            <a:r>
              <a:rPr lang="en-US" sz="2400" i="1" baseline="-25000" dirty="0" err="1" smtClean="0">
                <a:solidFill>
                  <a:srgbClr val="3333FF"/>
                </a:solidFill>
                <a:latin typeface="Times New Roman" pitchFamily="18" charset="0"/>
                <a:cs typeface="Times New Roman" pitchFamily="18" charset="0"/>
              </a:rPr>
              <a:t>j</a:t>
            </a:r>
            <a:r>
              <a:rPr lang="en-US" sz="2400" dirty="0" smtClean="0">
                <a:solidFill>
                  <a:srgbClr val="3333FF"/>
                </a:solidFill>
                <a:latin typeface="Times New Roman" pitchFamily="18" charset="0"/>
                <a:cs typeface="Times New Roman" pitchFamily="18" charset="0"/>
              </a:rPr>
              <a:t>) </a:t>
            </a:r>
            <a:r>
              <a:rPr lang="en-US" sz="2400" dirty="0" smtClean="0">
                <a:solidFill>
                  <a:srgbClr val="3333FF"/>
                </a:solidFill>
                <a:latin typeface="Times New Roman" pitchFamily="18" charset="0"/>
                <a:cs typeface="Times New Roman" pitchFamily="18" charset="0"/>
                <a:sym typeface="Symbol"/>
              </a:rPr>
              <a:t> </a:t>
            </a:r>
            <a:r>
              <a:rPr lang="en-US" sz="2400" i="1" dirty="0" smtClean="0">
                <a:solidFill>
                  <a:srgbClr val="3333FF"/>
                </a:solidFill>
                <a:latin typeface="Times New Roman" pitchFamily="18" charset="0"/>
                <a:cs typeface="Times New Roman" pitchFamily="18" charset="0"/>
              </a:rPr>
              <a:t>f </a:t>
            </a:r>
            <a:r>
              <a:rPr lang="en-US" sz="2400" dirty="0" smtClean="0">
                <a:solidFill>
                  <a:srgbClr val="3333FF"/>
                </a:solidFill>
                <a:latin typeface="Times New Roman" pitchFamily="18" charset="0"/>
                <a:cs typeface="Times New Roman" pitchFamily="18" charset="0"/>
              </a:rPr>
              <a:t>(</a:t>
            </a:r>
            <a:r>
              <a:rPr lang="en-US" sz="2400" i="1" dirty="0" smtClean="0">
                <a:solidFill>
                  <a:srgbClr val="3333FF"/>
                </a:solidFill>
                <a:latin typeface="Times New Roman" pitchFamily="18" charset="0"/>
                <a:cs typeface="Times New Roman" pitchFamily="18" charset="0"/>
              </a:rPr>
              <a:t>x</a:t>
            </a:r>
            <a:r>
              <a:rPr lang="en-US" sz="2400" dirty="0" smtClean="0">
                <a:solidFill>
                  <a:srgbClr val="3333FF"/>
                </a:solidFill>
                <a:latin typeface="Times New Roman" pitchFamily="18" charset="0"/>
                <a:cs typeface="Times New Roman" pitchFamily="18" charset="0"/>
              </a:rPr>
              <a:t>)</a:t>
            </a:r>
            <a:r>
              <a:rPr lang="en-US" sz="2400" i="1" dirty="0" smtClean="0">
                <a:solidFill>
                  <a:srgbClr val="3333FF"/>
                </a:solidFill>
                <a:latin typeface="Times New Roman" pitchFamily="18" charset="0"/>
                <a:cs typeface="Times New Roman" pitchFamily="18" charset="0"/>
              </a:rPr>
              <a:t> </a:t>
            </a:r>
            <a:r>
              <a:rPr lang="en-US" sz="2400" dirty="0" smtClean="0">
                <a:solidFill>
                  <a:srgbClr val="3333FF"/>
                </a:solidFill>
                <a:latin typeface="Times New Roman" pitchFamily="18" charset="0"/>
                <a:cs typeface="Times New Roman" pitchFamily="18" charset="0"/>
              </a:rPr>
              <a:t>holds for all points </a:t>
            </a:r>
            <a:r>
              <a:rPr lang="en-US" sz="2400" i="1" dirty="0" smtClean="0">
                <a:solidFill>
                  <a:srgbClr val="3333FF"/>
                </a:solidFill>
                <a:latin typeface="Times New Roman" pitchFamily="18" charset="0"/>
                <a:cs typeface="Times New Roman" pitchFamily="18" charset="0"/>
              </a:rPr>
              <a:t>x </a:t>
            </a:r>
            <a:r>
              <a:rPr lang="en-US" sz="2400" dirty="0" smtClean="0">
                <a:solidFill>
                  <a:srgbClr val="3333FF"/>
                </a:solidFill>
                <a:latin typeface="Times New Roman" pitchFamily="18" charset="0"/>
                <a:cs typeface="Times New Roman" pitchFamily="18" charset="0"/>
              </a:rPr>
              <a:t>in the feasible region is an </a:t>
            </a:r>
            <a:r>
              <a:rPr lang="en-US" sz="2400" b="1" dirty="0" smtClean="0">
                <a:solidFill>
                  <a:srgbClr val="7030A0"/>
                </a:solidFill>
                <a:latin typeface="Times New Roman" pitchFamily="18" charset="0"/>
                <a:cs typeface="Times New Roman" pitchFamily="18" charset="0"/>
              </a:rPr>
              <a:t>optimal solution</a:t>
            </a:r>
            <a:r>
              <a:rPr lang="en-US" sz="2400" b="1" dirty="0" smtClean="0">
                <a:solidFill>
                  <a:srgbClr val="3333FF"/>
                </a:solidFill>
                <a:latin typeface="Times New Roman" pitchFamily="18" charset="0"/>
                <a:cs typeface="Times New Roman" pitchFamily="18" charset="0"/>
              </a:rPr>
              <a:t> </a:t>
            </a:r>
            <a:r>
              <a:rPr lang="en-US" sz="2400" dirty="0" smtClean="0">
                <a:solidFill>
                  <a:srgbClr val="3333FF"/>
                </a:solidFill>
                <a:latin typeface="Times New Roman" pitchFamily="18" charset="0"/>
                <a:cs typeface="Times New Roman" pitchFamily="18" charset="0"/>
              </a:rPr>
              <a:t>to the NLP. </a:t>
            </a:r>
            <a:r>
              <a:rPr lang="en-US" sz="2400" dirty="0" smtClean="0">
                <a:solidFill>
                  <a:srgbClr val="008000"/>
                </a:solidFill>
                <a:latin typeface="Times New Roman" pitchFamily="18" charset="0"/>
                <a:cs typeface="Times New Roman" pitchFamily="18" charset="0"/>
              </a:rPr>
              <a:t>[For a minimization problem, </a:t>
            </a:r>
            <a:r>
              <a:rPr lang="en-US" sz="2400" i="1" dirty="0" err="1" smtClean="0">
                <a:solidFill>
                  <a:srgbClr val="008000"/>
                </a:solidFill>
                <a:latin typeface="Times New Roman" pitchFamily="18" charset="0"/>
                <a:cs typeface="Times New Roman" pitchFamily="18" charset="0"/>
              </a:rPr>
              <a:t>x</a:t>
            </a:r>
            <a:r>
              <a:rPr lang="en-US" sz="2400" i="1" baseline="-25000" dirty="0" err="1" smtClean="0">
                <a:solidFill>
                  <a:srgbClr val="008000"/>
                </a:solidFill>
                <a:latin typeface="Times New Roman" pitchFamily="18" charset="0"/>
                <a:cs typeface="Times New Roman" pitchFamily="18" charset="0"/>
              </a:rPr>
              <a:t>j</a:t>
            </a:r>
            <a:r>
              <a:rPr lang="en-US" sz="2400" i="1" dirty="0" smtClean="0">
                <a:solidFill>
                  <a:srgbClr val="008000"/>
                </a:solidFill>
                <a:latin typeface="Times New Roman" pitchFamily="18" charset="0"/>
                <a:cs typeface="Times New Roman" pitchFamily="18" charset="0"/>
              </a:rPr>
              <a:t> </a:t>
            </a:r>
            <a:r>
              <a:rPr lang="en-US" sz="2400" dirty="0" smtClean="0">
                <a:solidFill>
                  <a:srgbClr val="008000"/>
                </a:solidFill>
                <a:latin typeface="Times New Roman" pitchFamily="18" charset="0"/>
                <a:cs typeface="Times New Roman" pitchFamily="18" charset="0"/>
              </a:rPr>
              <a:t>is the optimal solution if </a:t>
            </a:r>
            <a:r>
              <a:rPr lang="en-US" sz="2400" i="1" dirty="0" smtClean="0">
                <a:solidFill>
                  <a:srgbClr val="008000"/>
                </a:solidFill>
                <a:latin typeface="Times New Roman" pitchFamily="18" charset="0"/>
                <a:cs typeface="Times New Roman" pitchFamily="18" charset="0"/>
              </a:rPr>
              <a:t>f </a:t>
            </a:r>
            <a:r>
              <a:rPr lang="en-US" sz="2400" dirty="0" smtClean="0">
                <a:solidFill>
                  <a:srgbClr val="008000"/>
                </a:solidFill>
                <a:latin typeface="Times New Roman" pitchFamily="18" charset="0"/>
                <a:cs typeface="Times New Roman" pitchFamily="18" charset="0"/>
              </a:rPr>
              <a:t>(</a:t>
            </a:r>
            <a:r>
              <a:rPr lang="en-US" sz="2400" i="1" dirty="0" err="1" smtClean="0">
                <a:solidFill>
                  <a:srgbClr val="008000"/>
                </a:solidFill>
                <a:latin typeface="Times New Roman" pitchFamily="18" charset="0"/>
                <a:cs typeface="Times New Roman" pitchFamily="18" charset="0"/>
              </a:rPr>
              <a:t>x</a:t>
            </a:r>
            <a:r>
              <a:rPr lang="en-US" sz="2400" i="1" baseline="-25000" dirty="0" err="1" smtClean="0">
                <a:solidFill>
                  <a:srgbClr val="008000"/>
                </a:solidFill>
                <a:latin typeface="Times New Roman" pitchFamily="18" charset="0"/>
                <a:cs typeface="Times New Roman" pitchFamily="18" charset="0"/>
              </a:rPr>
              <a:t>j</a:t>
            </a:r>
            <a:r>
              <a:rPr lang="en-US" sz="2400" dirty="0" smtClean="0">
                <a:solidFill>
                  <a:srgbClr val="008000"/>
                </a:solidFill>
                <a:latin typeface="Times New Roman" pitchFamily="18" charset="0"/>
                <a:cs typeface="Times New Roman" pitchFamily="18" charset="0"/>
              </a:rPr>
              <a:t>) </a:t>
            </a:r>
            <a:r>
              <a:rPr lang="en-US" sz="2400" dirty="0" smtClean="0">
                <a:solidFill>
                  <a:srgbClr val="008000"/>
                </a:solidFill>
                <a:latin typeface="Times New Roman" pitchFamily="18" charset="0"/>
                <a:cs typeface="Times New Roman" pitchFamily="18" charset="0"/>
                <a:sym typeface="Symbol"/>
              </a:rPr>
              <a:t></a:t>
            </a:r>
            <a:r>
              <a:rPr lang="en-US" sz="2400" i="1" dirty="0" smtClean="0">
                <a:solidFill>
                  <a:srgbClr val="008000"/>
                </a:solidFill>
                <a:latin typeface="Times New Roman" pitchFamily="18" charset="0"/>
                <a:cs typeface="Times New Roman" pitchFamily="18" charset="0"/>
                <a:sym typeface="Symbol"/>
              </a:rPr>
              <a:t> </a:t>
            </a:r>
            <a:r>
              <a:rPr lang="en-US" sz="2400" i="1" dirty="0" smtClean="0">
                <a:solidFill>
                  <a:srgbClr val="008000"/>
                </a:solidFill>
                <a:latin typeface="Times New Roman" pitchFamily="18" charset="0"/>
                <a:cs typeface="Times New Roman" pitchFamily="18" charset="0"/>
              </a:rPr>
              <a:t>f </a:t>
            </a:r>
            <a:r>
              <a:rPr lang="en-US" sz="2400" dirty="0" smtClean="0">
                <a:solidFill>
                  <a:srgbClr val="008000"/>
                </a:solidFill>
                <a:latin typeface="Times New Roman" pitchFamily="18" charset="0"/>
                <a:cs typeface="Times New Roman" pitchFamily="18" charset="0"/>
              </a:rPr>
              <a:t>(</a:t>
            </a:r>
            <a:r>
              <a:rPr lang="en-US" sz="2400" i="1" dirty="0" smtClean="0">
                <a:solidFill>
                  <a:srgbClr val="008000"/>
                </a:solidFill>
                <a:latin typeface="Times New Roman" pitchFamily="18" charset="0"/>
                <a:cs typeface="Times New Roman" pitchFamily="18" charset="0"/>
              </a:rPr>
              <a:t>x</a:t>
            </a:r>
            <a:r>
              <a:rPr lang="en-US" sz="2400" dirty="0" smtClean="0">
                <a:solidFill>
                  <a:srgbClr val="008000"/>
                </a:solidFill>
                <a:latin typeface="Times New Roman" pitchFamily="18" charset="0"/>
                <a:cs typeface="Times New Roman" pitchFamily="18" charset="0"/>
              </a:rPr>
              <a:t>)</a:t>
            </a:r>
            <a:r>
              <a:rPr lang="en-US" sz="2400" i="1" dirty="0" smtClean="0">
                <a:solidFill>
                  <a:srgbClr val="008000"/>
                </a:solidFill>
                <a:latin typeface="Times New Roman" pitchFamily="18" charset="0"/>
                <a:cs typeface="Times New Roman" pitchFamily="18" charset="0"/>
              </a:rPr>
              <a:t> </a:t>
            </a:r>
            <a:r>
              <a:rPr lang="en-US" sz="2400" dirty="0" smtClean="0">
                <a:solidFill>
                  <a:srgbClr val="008000"/>
                </a:solidFill>
                <a:latin typeface="Times New Roman" pitchFamily="18" charset="0"/>
                <a:cs typeface="Times New Roman" pitchFamily="18" charset="0"/>
              </a:rPr>
              <a:t>for all feasible </a:t>
            </a:r>
            <a:r>
              <a:rPr lang="en-US" sz="2400" i="1" dirty="0" smtClean="0">
                <a:solidFill>
                  <a:srgbClr val="008000"/>
                </a:solidFill>
                <a:latin typeface="Times New Roman" pitchFamily="18" charset="0"/>
                <a:cs typeface="Times New Roman" pitchFamily="18" charset="0"/>
              </a:rPr>
              <a:t>x</a:t>
            </a:r>
            <a:r>
              <a:rPr lang="en-US" sz="2400" dirty="0" smtClean="0">
                <a:solidFill>
                  <a:srgbClr val="008000"/>
                </a:solidFill>
                <a:latin typeface="Times New Roman" pitchFamily="18" charset="0"/>
                <a:cs typeface="Times New Roman" pitchFamily="18" charset="0"/>
              </a:rPr>
              <a:t>.]</a:t>
            </a:r>
            <a:endParaRPr lang="en-US" sz="2400" dirty="0">
              <a:solidFill>
                <a:srgbClr val="008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187A8DF-0D36-4FD6-9E8E-6850BBE18C4A}"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4" end="4"/>
                                            </p:txEl>
                                          </p:spTgt>
                                        </p:tgtEl>
                                      </p:cBhvr>
                                    </p:animEffect>
                                  </p:childTnLst>
                                </p:cTn>
                              </p:par>
                              <p:par>
                                <p:cTn id="39" presetID="58" presetClass="entr" presetSubtype="0" accel="10000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p:cTn id="41"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42"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8" presetClass="entr" presetSubtype="0" accel="10000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51"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5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54" dur="500"/>
                                        <p:tgtEl>
                                          <p:spTgt spid="3">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ppt_x"/>
                                          </p:val>
                                        </p:tav>
                                        <p:tav tm="100000">
                                          <p:val>
                                            <p:strVal val="#ppt_x"/>
                                          </p:val>
                                        </p:tav>
                                      </p:tavLst>
                                    </p:anim>
                                    <p:anim calcmode="lin" valueType="num">
                                      <p:cBhvr additive="base">
                                        <p:cTn id="7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200" cy="731838"/>
          </a:xfrm>
        </p:spPr>
        <p:txBody>
          <a:bodyPr/>
          <a:lstStyle/>
          <a:p>
            <a:r>
              <a:rPr lang="en-US" smtClean="0"/>
              <a:t>Differences</a:t>
            </a:r>
            <a:endParaRPr lang="en-US"/>
          </a:p>
        </p:txBody>
      </p:sp>
      <p:sp>
        <p:nvSpPr>
          <p:cNvPr id="5" name="Content Placeholder 4"/>
          <p:cNvSpPr>
            <a:spLocks noGrp="1"/>
          </p:cNvSpPr>
          <p:nvPr>
            <p:ph sz="half" idx="1"/>
          </p:nvPr>
        </p:nvSpPr>
        <p:spPr>
          <a:xfrm>
            <a:off x="990600" y="1600200"/>
            <a:ext cx="3733800" cy="4525963"/>
          </a:xfrm>
          <a:ln w="19050">
            <a:solidFill>
              <a:srgbClr val="FFC000"/>
            </a:solidFill>
            <a:prstDash val="dashDot"/>
          </a:ln>
        </p:spPr>
        <p:txBody>
          <a:bodyPr/>
          <a:lstStyle/>
          <a:p>
            <a:pPr>
              <a:buNone/>
            </a:pPr>
            <a:r>
              <a:rPr lang="en-US" sz="2600" u="sng" dirty="0" smtClean="0"/>
              <a:t>Linear Programming</a:t>
            </a:r>
          </a:p>
          <a:p>
            <a:pPr>
              <a:spcBef>
                <a:spcPts val="600"/>
              </a:spcBef>
              <a:spcAft>
                <a:spcPts val="600"/>
              </a:spcAft>
              <a:buFont typeface="Century Gothic" pitchFamily="34" charset="0"/>
              <a:buChar char="¤"/>
            </a:pPr>
            <a:r>
              <a:rPr lang="en-US" sz="2400" dirty="0" smtClean="0"/>
              <a:t>Linear function</a:t>
            </a:r>
          </a:p>
          <a:p>
            <a:pPr>
              <a:spcBef>
                <a:spcPts val="600"/>
              </a:spcBef>
              <a:spcAft>
                <a:spcPts val="600"/>
              </a:spcAft>
              <a:buFont typeface="Century Gothic" pitchFamily="34" charset="0"/>
              <a:buChar char="¤"/>
            </a:pPr>
            <a:r>
              <a:rPr lang="en-US" sz="2400" dirty="0" smtClean="0"/>
              <a:t>Feasible region is a convex set</a:t>
            </a:r>
          </a:p>
          <a:p>
            <a:pPr>
              <a:spcBef>
                <a:spcPts val="600"/>
              </a:spcBef>
              <a:spcAft>
                <a:spcPts val="600"/>
              </a:spcAft>
              <a:buFont typeface="Century Gothic" pitchFamily="34" charset="0"/>
              <a:buChar char="¤"/>
            </a:pPr>
            <a:r>
              <a:rPr lang="en-US" sz="2400" dirty="0" smtClean="0"/>
              <a:t>Optimal solution is an extreme point of the feasible region</a:t>
            </a:r>
          </a:p>
          <a:p>
            <a:pPr>
              <a:spcBef>
                <a:spcPts val="600"/>
              </a:spcBef>
              <a:spcAft>
                <a:spcPts val="600"/>
              </a:spcAft>
              <a:buFont typeface="Century Gothic" pitchFamily="34" charset="0"/>
              <a:buChar char="¤"/>
            </a:pPr>
            <a:r>
              <a:rPr lang="en-US" sz="2400" dirty="0" smtClean="0"/>
              <a:t>Local maximum is an optimum solution</a:t>
            </a:r>
          </a:p>
        </p:txBody>
      </p:sp>
      <p:sp>
        <p:nvSpPr>
          <p:cNvPr id="6" name="Content Placeholder 5"/>
          <p:cNvSpPr>
            <a:spLocks noGrp="1"/>
          </p:cNvSpPr>
          <p:nvPr>
            <p:ph sz="half" idx="2"/>
          </p:nvPr>
        </p:nvSpPr>
        <p:spPr>
          <a:xfrm>
            <a:off x="4899025" y="1600200"/>
            <a:ext cx="3787775" cy="4525963"/>
          </a:xfrm>
          <a:ln w="19050">
            <a:solidFill>
              <a:srgbClr val="FF0000"/>
            </a:solidFill>
            <a:prstDash val="lgDashDotDot"/>
          </a:ln>
        </p:spPr>
        <p:txBody>
          <a:bodyPr/>
          <a:lstStyle/>
          <a:p>
            <a:pPr>
              <a:buNone/>
            </a:pPr>
            <a:r>
              <a:rPr lang="en-US" sz="2600" u="sng" dirty="0" smtClean="0"/>
              <a:t>Nonlinear </a:t>
            </a:r>
            <a:r>
              <a:rPr lang="en-US" sz="2600" u="sng" dirty="0" err="1" smtClean="0"/>
              <a:t>Progmmg</a:t>
            </a:r>
            <a:r>
              <a:rPr lang="en-US" sz="2600" dirty="0" smtClean="0"/>
              <a:t>.</a:t>
            </a:r>
          </a:p>
          <a:p>
            <a:pPr>
              <a:spcBef>
                <a:spcPts val="600"/>
              </a:spcBef>
              <a:spcAft>
                <a:spcPts val="600"/>
              </a:spcAft>
              <a:buSzPct val="80000"/>
              <a:buFont typeface="Century Gothic" pitchFamily="34" charset="0"/>
              <a:buChar char="☼"/>
            </a:pPr>
            <a:r>
              <a:rPr lang="en-US" sz="2400" dirty="0" smtClean="0"/>
              <a:t>Nonlinear function</a:t>
            </a:r>
          </a:p>
          <a:p>
            <a:pPr>
              <a:spcBef>
                <a:spcPts val="600"/>
              </a:spcBef>
              <a:spcAft>
                <a:spcPts val="600"/>
              </a:spcAft>
              <a:buSzPct val="80000"/>
              <a:buFont typeface="Century Gothic" pitchFamily="34" charset="0"/>
              <a:buChar char="☼"/>
            </a:pPr>
            <a:r>
              <a:rPr lang="en-US" sz="2400" dirty="0" smtClean="0"/>
              <a:t>Feasible region can be convex / concave </a:t>
            </a:r>
          </a:p>
          <a:p>
            <a:pPr>
              <a:spcBef>
                <a:spcPts val="600"/>
              </a:spcBef>
              <a:spcAft>
                <a:spcPts val="600"/>
              </a:spcAft>
              <a:buSzPct val="80000"/>
              <a:buFont typeface="Century Gothic" pitchFamily="34" charset="0"/>
              <a:buChar char="☼"/>
            </a:pPr>
            <a:r>
              <a:rPr lang="en-US" sz="2400" dirty="0" smtClean="0"/>
              <a:t>Optimal solution need not to be extreme point</a:t>
            </a:r>
          </a:p>
          <a:p>
            <a:pPr>
              <a:spcBef>
                <a:spcPts val="600"/>
              </a:spcBef>
              <a:spcAft>
                <a:spcPts val="600"/>
              </a:spcAft>
              <a:buSzPct val="80000"/>
              <a:buFont typeface="Century Gothic" pitchFamily="34" charset="0"/>
              <a:buChar char="☼"/>
            </a:pPr>
            <a:r>
              <a:rPr lang="en-US" sz="2400" dirty="0" smtClean="0"/>
              <a:t>Local maximum need not to be optimum solution</a:t>
            </a:r>
          </a:p>
        </p:txBody>
      </p:sp>
      <p:grpSp>
        <p:nvGrpSpPr>
          <p:cNvPr id="20" name="Group 19"/>
          <p:cNvGrpSpPr/>
          <p:nvPr/>
        </p:nvGrpSpPr>
        <p:grpSpPr>
          <a:xfrm>
            <a:off x="1371600" y="2895600"/>
            <a:ext cx="7239000" cy="609600"/>
            <a:chOff x="1371600" y="2895600"/>
            <a:chExt cx="7239000" cy="609600"/>
          </a:xfrm>
        </p:grpSpPr>
        <p:grpSp>
          <p:nvGrpSpPr>
            <p:cNvPr id="14" name="Group 13"/>
            <p:cNvGrpSpPr/>
            <p:nvPr/>
          </p:nvGrpSpPr>
          <p:grpSpPr>
            <a:xfrm>
              <a:off x="1371600" y="2895600"/>
              <a:ext cx="3810000" cy="609600"/>
              <a:chOff x="1371600" y="2819400"/>
              <a:chExt cx="3810000" cy="609600"/>
            </a:xfrm>
          </p:grpSpPr>
          <p:sp>
            <p:nvSpPr>
              <p:cNvPr id="9" name="Oval 8"/>
              <p:cNvSpPr/>
              <p:nvPr/>
            </p:nvSpPr>
            <p:spPr>
              <a:xfrm>
                <a:off x="1371600" y="2819400"/>
                <a:ext cx="1219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9" idx="6"/>
              </p:cNvCxnSpPr>
              <p:nvPr/>
            </p:nvCxnSpPr>
            <p:spPr>
              <a:xfrm>
                <a:off x="2590800" y="3124200"/>
                <a:ext cx="1219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733800" y="2819400"/>
                <a:ext cx="1447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FF0000"/>
                    </a:solidFill>
                  </a:rPr>
                  <a:t>Next slide</a:t>
                </a:r>
                <a:endParaRPr lang="en-US" sz="2000">
                  <a:solidFill>
                    <a:srgbClr val="FF0000"/>
                  </a:solidFill>
                </a:endParaRPr>
              </a:p>
            </p:txBody>
          </p:sp>
        </p:grpSp>
        <p:sp>
          <p:nvSpPr>
            <p:cNvPr id="15" name="Oval 14"/>
            <p:cNvSpPr/>
            <p:nvPr/>
          </p:nvSpPr>
          <p:spPr>
            <a:xfrm>
              <a:off x="5791200" y="2895600"/>
              <a:ext cx="2819400" cy="609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5" idx="2"/>
            </p:cNvCxnSpPr>
            <p:nvPr/>
          </p:nvCxnSpPr>
          <p:spPr>
            <a:xfrm rot="10800000">
              <a:off x="5105400" y="3195642"/>
              <a:ext cx="685800" cy="47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790575" y="457200"/>
            <a:ext cx="7972425" cy="5943600"/>
            <a:chOff x="790575" y="457200"/>
            <a:chExt cx="7972425" cy="5943600"/>
          </a:xfrm>
        </p:grpSpPr>
        <p:pic>
          <p:nvPicPr>
            <p:cNvPr id="16386" name="Picture 2"/>
            <p:cNvPicPr>
              <a:picLocks noChangeAspect="1" noChangeArrowheads="1"/>
            </p:cNvPicPr>
            <p:nvPr/>
          </p:nvPicPr>
          <p:blipFill>
            <a:blip r:embed="rId3"/>
            <a:srcRect/>
            <a:stretch>
              <a:fillRect/>
            </a:stretch>
          </p:blipFill>
          <p:spPr bwMode="auto">
            <a:xfrm>
              <a:off x="790575" y="457200"/>
              <a:ext cx="7972425" cy="5943600"/>
            </a:xfrm>
            <a:prstGeom prst="rect">
              <a:avLst/>
            </a:prstGeom>
            <a:noFill/>
            <a:ln w="9525">
              <a:noFill/>
              <a:miter lim="800000"/>
              <a:headEnd/>
              <a:tailEnd/>
            </a:ln>
            <a:effectLst/>
          </p:spPr>
        </p:pic>
        <p:sp>
          <p:nvSpPr>
            <p:cNvPr id="8" name="TextBox 7"/>
            <p:cNvSpPr txBox="1"/>
            <p:nvPr/>
          </p:nvSpPr>
          <p:spPr>
            <a:xfrm>
              <a:off x="914400" y="762000"/>
              <a:ext cx="2590800" cy="461665"/>
            </a:xfrm>
            <a:prstGeom prst="rect">
              <a:avLst/>
            </a:prstGeom>
            <a:noFill/>
          </p:spPr>
          <p:txBody>
            <a:bodyPr wrap="square" rtlCol="0">
              <a:spAutoFit/>
            </a:bodyPr>
            <a:lstStyle/>
            <a:p>
              <a:r>
                <a:rPr lang="en-US" sz="2400" smtClean="0">
                  <a:solidFill>
                    <a:srgbClr val="002060"/>
                  </a:solidFill>
                </a:rPr>
                <a:t>Example:</a:t>
              </a:r>
              <a:endParaRPr lang="en-US" sz="2400">
                <a:solidFill>
                  <a:srgbClr val="002060"/>
                </a:solidFill>
              </a:endParaRPr>
            </a:p>
          </p:txBody>
        </p:sp>
      </p:grpSp>
      <p:pic>
        <p:nvPicPr>
          <p:cNvPr id="17410" name="Picture 2"/>
          <p:cNvPicPr>
            <a:picLocks noChangeAspect="1" noChangeArrowheads="1"/>
          </p:cNvPicPr>
          <p:nvPr/>
        </p:nvPicPr>
        <p:blipFill>
          <a:blip r:embed="rId4"/>
          <a:srcRect/>
          <a:stretch>
            <a:fillRect/>
          </a:stretch>
        </p:blipFill>
        <p:spPr bwMode="auto">
          <a:xfrm>
            <a:off x="914401" y="1314450"/>
            <a:ext cx="7848600" cy="508635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5"/>
          <a:srcRect/>
          <a:stretch>
            <a:fillRect/>
          </a:stretch>
        </p:blipFill>
        <p:spPr bwMode="auto">
          <a:xfrm>
            <a:off x="685800" y="1438275"/>
            <a:ext cx="8077200" cy="47339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E187A8DF-0D36-4FD6-9E8E-6850BBE18C4A}"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slide(fromBottom)">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8" presetClass="entr" presetSubtype="0" accel="10000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p:cTn id="15" dur="500" fill="hold"/>
                                        <p:tgtEl>
                                          <p:spTgt spid="5">
                                            <p:txEl>
                                              <p:pRg st="1" end="1"/>
                                            </p:txEl>
                                          </p:spTgt>
                                        </p:tgtEl>
                                        <p:attrNameLst>
                                          <p:attrName>ppt_w</p:attrName>
                                        </p:attrNameLst>
                                      </p:cBhvr>
                                      <p:tavLst>
                                        <p:tav tm="0">
                                          <p:val>
                                            <p:strVal val="#ppt_w*2.5"/>
                                          </p:val>
                                        </p:tav>
                                        <p:tav tm="100000">
                                          <p:val>
                                            <p:strVal val="#ppt_w"/>
                                          </p:val>
                                        </p:tav>
                                      </p:tavLst>
                                    </p:anim>
                                    <p:anim calcmode="lin" valueType="num">
                                      <p:cBhvr>
                                        <p:cTn id="16" dur="500" fill="hold"/>
                                        <p:tgtEl>
                                          <p:spTgt spid="5">
                                            <p:txEl>
                                              <p:pRg st="1" end="1"/>
                                            </p:txEl>
                                          </p:spTgt>
                                        </p:tgtEl>
                                        <p:attrNameLst>
                                          <p:attrName>ppt_h</p:attrName>
                                        </p:attrNameLst>
                                      </p:cBhvr>
                                      <p:tavLst>
                                        <p:tav tm="0">
                                          <p:val>
                                            <p:strVal val="#ppt_h*0.01"/>
                                          </p:val>
                                        </p:tav>
                                        <p:tav tm="100000">
                                          <p:val>
                                            <p:strVal val="#ppt_h"/>
                                          </p:val>
                                        </p:tav>
                                      </p:tavLst>
                                    </p:anim>
                                    <p:anim calcmode="lin" valueType="num">
                                      <p:cBhvr>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5">
                                            <p:txEl>
                                              <p:pRg st="1" end="1"/>
                                            </p:txEl>
                                          </p:spTgt>
                                        </p:tgtEl>
                                        <p:attrNameLst>
                                          <p:attrName>ppt_y</p:attrName>
                                        </p:attrNameLst>
                                      </p:cBhvr>
                                      <p:tavLst>
                                        <p:tav tm="0">
                                          <p:val>
                                            <p:strVal val="#ppt_h+1"/>
                                          </p:val>
                                        </p:tav>
                                        <p:tav tm="100000">
                                          <p:val>
                                            <p:strVal val="#ppt_y"/>
                                          </p:val>
                                        </p:tav>
                                      </p:tavLst>
                                    </p:anim>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slide(fromBottom)">
                                      <p:cBhvr>
                                        <p:cTn id="24" dur="500"/>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8" presetClass="entr" presetSubtype="0" accel="10000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p:cTn id="29" dur="500" fill="hold"/>
                                        <p:tgtEl>
                                          <p:spTgt spid="5">
                                            <p:txEl>
                                              <p:pRg st="2" end="2"/>
                                            </p:txEl>
                                          </p:spTgt>
                                        </p:tgtEl>
                                        <p:attrNameLst>
                                          <p:attrName>ppt_w</p:attrName>
                                        </p:attrNameLst>
                                      </p:cBhvr>
                                      <p:tavLst>
                                        <p:tav tm="0">
                                          <p:val>
                                            <p:strVal val="#ppt_w*2.5"/>
                                          </p:val>
                                        </p:tav>
                                        <p:tav tm="100000">
                                          <p:val>
                                            <p:strVal val="#ppt_w"/>
                                          </p:val>
                                        </p:tav>
                                      </p:tavLst>
                                    </p:anim>
                                    <p:anim calcmode="lin" valueType="num">
                                      <p:cBhvr>
                                        <p:cTn id="30" dur="500" fill="hold"/>
                                        <p:tgtEl>
                                          <p:spTgt spid="5">
                                            <p:txEl>
                                              <p:pRg st="2" end="2"/>
                                            </p:txEl>
                                          </p:spTgt>
                                        </p:tgtEl>
                                        <p:attrNameLst>
                                          <p:attrName>ppt_h</p:attrName>
                                        </p:attrNameLst>
                                      </p:cBhvr>
                                      <p:tavLst>
                                        <p:tav tm="0">
                                          <p:val>
                                            <p:strVal val="#ppt_h*0.01"/>
                                          </p:val>
                                        </p:tav>
                                        <p:tav tm="100000">
                                          <p:val>
                                            <p:strVal val="#ppt_h"/>
                                          </p:val>
                                        </p:tav>
                                      </p:tavLst>
                                    </p:anim>
                                    <p:anim calcmode="lin" valueType="num">
                                      <p:cBhvr>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5">
                                            <p:txEl>
                                              <p:pRg st="2" end="2"/>
                                            </p:txEl>
                                          </p:spTgt>
                                        </p:tgtEl>
                                        <p:attrNameLst>
                                          <p:attrName>ppt_y</p:attrName>
                                        </p:attrNameLst>
                                      </p:cBhvr>
                                      <p:tavLst>
                                        <p:tav tm="0">
                                          <p:val>
                                            <p:strVal val="#ppt_h+1"/>
                                          </p:val>
                                        </p:tav>
                                        <p:tav tm="100000">
                                          <p:val>
                                            <p:strVal val="#ppt_y"/>
                                          </p:val>
                                        </p:tav>
                                      </p:tavLst>
                                    </p:anim>
                                    <p:animEffect transition="in" filter="fade">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slide(fromBottom)">
                                      <p:cBhvr>
                                        <p:cTn id="38" dur="500"/>
                                        <p:tgtEl>
                                          <p:spTgt spid="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8" presetClass="entr" presetSubtype="0" accel="10000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strVal val="#ppt_w*2.5"/>
                                          </p:val>
                                        </p:tav>
                                        <p:tav tm="100000">
                                          <p:val>
                                            <p:strVal val="#ppt_w"/>
                                          </p:val>
                                        </p:tav>
                                      </p:tavLst>
                                    </p:anim>
                                    <p:anim calcmode="lin" valueType="num">
                                      <p:cBhvr>
                                        <p:cTn id="44" dur="500" fill="hold"/>
                                        <p:tgtEl>
                                          <p:spTgt spid="20"/>
                                        </p:tgtEl>
                                        <p:attrNameLst>
                                          <p:attrName>ppt_h</p:attrName>
                                        </p:attrNameLst>
                                      </p:cBhvr>
                                      <p:tavLst>
                                        <p:tav tm="0">
                                          <p:val>
                                            <p:strVal val="#ppt_h*0.01"/>
                                          </p:val>
                                        </p:tav>
                                        <p:tav tm="100000">
                                          <p:val>
                                            <p:strVal val="#ppt_h"/>
                                          </p:val>
                                        </p:tav>
                                      </p:tavLst>
                                    </p:anim>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h+1"/>
                                          </p:val>
                                        </p:tav>
                                        <p:tav tm="100000">
                                          <p:val>
                                            <p:strVal val="#ppt_y"/>
                                          </p:val>
                                        </p:tav>
                                      </p:tavLst>
                                    </p:anim>
                                    <p:animEffect transition="in" filter="fade">
                                      <p:cBhvr>
                                        <p:cTn id="4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58" presetClass="entr" presetSubtype="0" accel="100000"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 calcmode="lin" valueType="num">
                                      <p:cBhvr>
                                        <p:cTn id="52" dur="500" fill="hold"/>
                                        <p:tgtEl>
                                          <p:spTgt spid="5">
                                            <p:txEl>
                                              <p:pRg st="3" end="3"/>
                                            </p:txEl>
                                          </p:spTgt>
                                        </p:tgtEl>
                                        <p:attrNameLst>
                                          <p:attrName>ppt_w</p:attrName>
                                        </p:attrNameLst>
                                      </p:cBhvr>
                                      <p:tavLst>
                                        <p:tav tm="0">
                                          <p:val>
                                            <p:strVal val="#ppt_w*2.5"/>
                                          </p:val>
                                        </p:tav>
                                        <p:tav tm="100000">
                                          <p:val>
                                            <p:strVal val="#ppt_w"/>
                                          </p:val>
                                        </p:tav>
                                      </p:tavLst>
                                    </p:anim>
                                    <p:anim calcmode="lin" valueType="num">
                                      <p:cBhvr>
                                        <p:cTn id="53" dur="500" fill="hold"/>
                                        <p:tgtEl>
                                          <p:spTgt spid="5">
                                            <p:txEl>
                                              <p:pRg st="3" end="3"/>
                                            </p:txEl>
                                          </p:spTgt>
                                        </p:tgtEl>
                                        <p:attrNameLst>
                                          <p:attrName>ppt_h</p:attrName>
                                        </p:attrNameLst>
                                      </p:cBhvr>
                                      <p:tavLst>
                                        <p:tav tm="0">
                                          <p:val>
                                            <p:strVal val="#ppt_h*0.01"/>
                                          </p:val>
                                        </p:tav>
                                        <p:tav tm="100000">
                                          <p:val>
                                            <p:strVal val="#ppt_h"/>
                                          </p:val>
                                        </p:tav>
                                      </p:tavLst>
                                    </p:anim>
                                    <p:anim calcmode="lin" valueType="num">
                                      <p:cBhvr>
                                        <p:cTn id="5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5" dur="500" fill="hold"/>
                                        <p:tgtEl>
                                          <p:spTgt spid="5">
                                            <p:txEl>
                                              <p:pRg st="3" end="3"/>
                                            </p:txEl>
                                          </p:spTgt>
                                        </p:tgtEl>
                                        <p:attrNameLst>
                                          <p:attrName>ppt_y</p:attrName>
                                        </p:attrNameLst>
                                      </p:cBhvr>
                                      <p:tavLst>
                                        <p:tav tm="0">
                                          <p:val>
                                            <p:strVal val="#ppt_h+1"/>
                                          </p:val>
                                        </p:tav>
                                        <p:tav tm="100000">
                                          <p:val>
                                            <p:strVal val="#ppt_y"/>
                                          </p:val>
                                        </p:tav>
                                      </p:tavLst>
                                    </p:anim>
                                    <p:animEffect transition="in" filter="fade">
                                      <p:cBhvr>
                                        <p:cTn id="56" dur="500"/>
                                        <p:tgtEl>
                                          <p:spTgt spid="5">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Effect transition="in" filter="slide(fromBottom)">
                                      <p:cBhvr>
                                        <p:cTn id="61" dur="500"/>
                                        <p:tgtEl>
                                          <p:spTgt spid="6">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additive="base">
                                        <p:cTn id="66" dur="500" fill="hold"/>
                                        <p:tgtEl>
                                          <p:spTgt spid="10"/>
                                        </p:tgtEl>
                                        <p:attrNameLst>
                                          <p:attrName>ppt_x</p:attrName>
                                        </p:attrNameLst>
                                      </p:cBhvr>
                                      <p:tavLst>
                                        <p:tav tm="0">
                                          <p:val>
                                            <p:strVal val="#ppt_x"/>
                                          </p:val>
                                        </p:tav>
                                        <p:tav tm="100000">
                                          <p:val>
                                            <p:strVal val="#ppt_x"/>
                                          </p:val>
                                        </p:tav>
                                      </p:tavLst>
                                    </p:anim>
                                    <p:anim calcmode="lin" valueType="num">
                                      <p:cBhvr additive="base">
                                        <p:cTn id="6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xit" presetSubtype="4" fill="hold" nodeType="clickEffect">
                                  <p:stCondLst>
                                    <p:cond delay="0"/>
                                  </p:stCondLst>
                                  <p:childTnLst>
                                    <p:anim calcmode="lin" valueType="num">
                                      <p:cBhvr additive="base">
                                        <p:cTn id="71" dur="500"/>
                                        <p:tgtEl>
                                          <p:spTgt spid="10"/>
                                        </p:tgtEl>
                                        <p:attrNameLst>
                                          <p:attrName>ppt_x</p:attrName>
                                        </p:attrNameLst>
                                      </p:cBhvr>
                                      <p:tavLst>
                                        <p:tav tm="0">
                                          <p:val>
                                            <p:strVal val="ppt_x"/>
                                          </p:val>
                                        </p:tav>
                                        <p:tav tm="100000">
                                          <p:val>
                                            <p:strVal val="ppt_x"/>
                                          </p:val>
                                        </p:tav>
                                      </p:tavLst>
                                    </p:anim>
                                    <p:anim calcmode="lin" valueType="num">
                                      <p:cBhvr additive="base">
                                        <p:cTn id="72" dur="500"/>
                                        <p:tgtEl>
                                          <p:spTgt spid="10"/>
                                        </p:tgtEl>
                                        <p:attrNameLst>
                                          <p:attrName>ppt_y</p:attrName>
                                        </p:attrNameLst>
                                      </p:cBhvr>
                                      <p:tavLst>
                                        <p:tav tm="0">
                                          <p:val>
                                            <p:strVal val="ppt_y"/>
                                          </p:val>
                                        </p:tav>
                                        <p:tav tm="100000">
                                          <p:val>
                                            <p:strVal val="1+ppt_h/2"/>
                                          </p:val>
                                        </p:tav>
                                      </p:tavLst>
                                    </p:anim>
                                    <p:set>
                                      <p:cBhvr>
                                        <p:cTn id="73" dur="1" fill="hold">
                                          <p:stCondLst>
                                            <p:cond delay="499"/>
                                          </p:stCondLst>
                                        </p:cTn>
                                        <p:tgtEl>
                                          <p:spTgt spid="1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7410"/>
                                        </p:tgtEl>
                                        <p:attrNameLst>
                                          <p:attrName>style.visibility</p:attrName>
                                        </p:attrNameLst>
                                      </p:cBhvr>
                                      <p:to>
                                        <p:strVal val="visible"/>
                                      </p:to>
                                    </p:set>
                                    <p:anim calcmode="lin" valueType="num">
                                      <p:cBhvr additive="base">
                                        <p:cTn id="78" dur="500" fill="hold"/>
                                        <p:tgtEl>
                                          <p:spTgt spid="17410"/>
                                        </p:tgtEl>
                                        <p:attrNameLst>
                                          <p:attrName>ppt_x</p:attrName>
                                        </p:attrNameLst>
                                      </p:cBhvr>
                                      <p:tavLst>
                                        <p:tav tm="0">
                                          <p:val>
                                            <p:strVal val="#ppt_x"/>
                                          </p:val>
                                        </p:tav>
                                        <p:tav tm="100000">
                                          <p:val>
                                            <p:strVal val="#ppt_x"/>
                                          </p:val>
                                        </p:tav>
                                      </p:tavLst>
                                    </p:anim>
                                    <p:anim calcmode="lin" valueType="num">
                                      <p:cBhvr additive="base">
                                        <p:cTn id="79"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nodeType="clickEffect">
                                  <p:stCondLst>
                                    <p:cond delay="0"/>
                                  </p:stCondLst>
                                  <p:childTnLst>
                                    <p:anim calcmode="lin" valueType="num">
                                      <p:cBhvr additive="base">
                                        <p:cTn id="83" dur="500"/>
                                        <p:tgtEl>
                                          <p:spTgt spid="17410"/>
                                        </p:tgtEl>
                                        <p:attrNameLst>
                                          <p:attrName>ppt_x</p:attrName>
                                        </p:attrNameLst>
                                      </p:cBhvr>
                                      <p:tavLst>
                                        <p:tav tm="0">
                                          <p:val>
                                            <p:strVal val="ppt_x"/>
                                          </p:val>
                                        </p:tav>
                                        <p:tav tm="100000">
                                          <p:val>
                                            <p:strVal val="ppt_x"/>
                                          </p:val>
                                        </p:tav>
                                      </p:tavLst>
                                    </p:anim>
                                    <p:anim calcmode="lin" valueType="num">
                                      <p:cBhvr additive="base">
                                        <p:cTn id="84" dur="500"/>
                                        <p:tgtEl>
                                          <p:spTgt spid="17410"/>
                                        </p:tgtEl>
                                        <p:attrNameLst>
                                          <p:attrName>ppt_y</p:attrName>
                                        </p:attrNameLst>
                                      </p:cBhvr>
                                      <p:tavLst>
                                        <p:tav tm="0">
                                          <p:val>
                                            <p:strVal val="ppt_y"/>
                                          </p:val>
                                        </p:tav>
                                        <p:tav tm="100000">
                                          <p:val>
                                            <p:strVal val="1+ppt_h/2"/>
                                          </p:val>
                                        </p:tav>
                                      </p:tavLst>
                                    </p:anim>
                                    <p:set>
                                      <p:cBhvr>
                                        <p:cTn id="85" dur="1" fill="hold">
                                          <p:stCondLst>
                                            <p:cond delay="499"/>
                                          </p:stCondLst>
                                        </p:cTn>
                                        <p:tgtEl>
                                          <p:spTgt spid="17410"/>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58" presetClass="entr" presetSubtype="0" accel="100000" fill="hold" nodeType="clickEffect">
                                  <p:stCondLst>
                                    <p:cond delay="0"/>
                                  </p:stCondLst>
                                  <p:childTnLst>
                                    <p:set>
                                      <p:cBhvr>
                                        <p:cTn id="89" dur="1" fill="hold">
                                          <p:stCondLst>
                                            <p:cond delay="0"/>
                                          </p:stCondLst>
                                        </p:cTn>
                                        <p:tgtEl>
                                          <p:spTgt spid="5">
                                            <p:txEl>
                                              <p:pRg st="4" end="4"/>
                                            </p:txEl>
                                          </p:spTgt>
                                        </p:tgtEl>
                                        <p:attrNameLst>
                                          <p:attrName>style.visibility</p:attrName>
                                        </p:attrNameLst>
                                      </p:cBhvr>
                                      <p:to>
                                        <p:strVal val="visible"/>
                                      </p:to>
                                    </p:set>
                                    <p:anim calcmode="lin" valueType="num">
                                      <p:cBhvr>
                                        <p:cTn id="90" dur="500" fill="hold"/>
                                        <p:tgtEl>
                                          <p:spTgt spid="5">
                                            <p:txEl>
                                              <p:pRg st="4" end="4"/>
                                            </p:txEl>
                                          </p:spTgt>
                                        </p:tgtEl>
                                        <p:attrNameLst>
                                          <p:attrName>ppt_w</p:attrName>
                                        </p:attrNameLst>
                                      </p:cBhvr>
                                      <p:tavLst>
                                        <p:tav tm="0">
                                          <p:val>
                                            <p:strVal val="#ppt_w*2.5"/>
                                          </p:val>
                                        </p:tav>
                                        <p:tav tm="100000">
                                          <p:val>
                                            <p:strVal val="#ppt_w"/>
                                          </p:val>
                                        </p:tav>
                                      </p:tavLst>
                                    </p:anim>
                                    <p:anim calcmode="lin" valueType="num">
                                      <p:cBhvr>
                                        <p:cTn id="91" dur="500" fill="hold"/>
                                        <p:tgtEl>
                                          <p:spTgt spid="5">
                                            <p:txEl>
                                              <p:pRg st="4" end="4"/>
                                            </p:txEl>
                                          </p:spTgt>
                                        </p:tgtEl>
                                        <p:attrNameLst>
                                          <p:attrName>ppt_h</p:attrName>
                                        </p:attrNameLst>
                                      </p:cBhvr>
                                      <p:tavLst>
                                        <p:tav tm="0">
                                          <p:val>
                                            <p:strVal val="#ppt_h*0.01"/>
                                          </p:val>
                                        </p:tav>
                                        <p:tav tm="100000">
                                          <p:val>
                                            <p:strVal val="#ppt_h"/>
                                          </p:val>
                                        </p:tav>
                                      </p:tavLst>
                                    </p:anim>
                                    <p:anim calcmode="lin" valueType="num">
                                      <p:cBhvr>
                                        <p:cTn id="9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3" dur="500" fill="hold"/>
                                        <p:tgtEl>
                                          <p:spTgt spid="5">
                                            <p:txEl>
                                              <p:pRg st="4" end="4"/>
                                            </p:txEl>
                                          </p:spTgt>
                                        </p:tgtEl>
                                        <p:attrNameLst>
                                          <p:attrName>ppt_y</p:attrName>
                                        </p:attrNameLst>
                                      </p:cBhvr>
                                      <p:tavLst>
                                        <p:tav tm="0">
                                          <p:val>
                                            <p:strVal val="#ppt_h+1"/>
                                          </p:val>
                                        </p:tav>
                                        <p:tav tm="100000">
                                          <p:val>
                                            <p:strVal val="#ppt_y"/>
                                          </p:val>
                                        </p:tav>
                                      </p:tavLst>
                                    </p:anim>
                                    <p:animEffect transition="in" filter="fade">
                                      <p:cBhvr>
                                        <p:cTn id="94" dur="500"/>
                                        <p:tgtEl>
                                          <p:spTgt spid="5">
                                            <p:txEl>
                                              <p:pRg st="4" end="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grpId="0" nodeType="clickEffect">
                                  <p:stCondLst>
                                    <p:cond delay="0"/>
                                  </p:stCondLst>
                                  <p:childTnLst>
                                    <p:set>
                                      <p:cBhvr>
                                        <p:cTn id="98" dur="1" fill="hold">
                                          <p:stCondLst>
                                            <p:cond delay="0"/>
                                          </p:stCondLst>
                                        </p:cTn>
                                        <p:tgtEl>
                                          <p:spTgt spid="6">
                                            <p:txEl>
                                              <p:pRg st="4" end="4"/>
                                            </p:txEl>
                                          </p:spTgt>
                                        </p:tgtEl>
                                        <p:attrNameLst>
                                          <p:attrName>style.visibility</p:attrName>
                                        </p:attrNameLst>
                                      </p:cBhvr>
                                      <p:to>
                                        <p:strVal val="visible"/>
                                      </p:to>
                                    </p:set>
                                    <p:animEffect transition="in" filter="slide(fromBottom)">
                                      <p:cBhvr>
                                        <p:cTn id="99" dur="500"/>
                                        <p:tgtEl>
                                          <p:spTgt spid="6">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17411"/>
                                        </p:tgtEl>
                                        <p:attrNameLst>
                                          <p:attrName>style.visibility</p:attrName>
                                        </p:attrNameLst>
                                      </p:cBhvr>
                                      <p:to>
                                        <p:strVal val="visible"/>
                                      </p:to>
                                    </p:set>
                                    <p:anim calcmode="lin" valueType="num">
                                      <p:cBhvr additive="base">
                                        <p:cTn id="104" dur="500" fill="hold"/>
                                        <p:tgtEl>
                                          <p:spTgt spid="17411"/>
                                        </p:tgtEl>
                                        <p:attrNameLst>
                                          <p:attrName>ppt_x</p:attrName>
                                        </p:attrNameLst>
                                      </p:cBhvr>
                                      <p:tavLst>
                                        <p:tav tm="0">
                                          <p:val>
                                            <p:strVal val="#ppt_x"/>
                                          </p:val>
                                        </p:tav>
                                        <p:tav tm="100000">
                                          <p:val>
                                            <p:strVal val="#ppt_x"/>
                                          </p:val>
                                        </p:tav>
                                      </p:tavLst>
                                    </p:anim>
                                    <p:anim calcmode="lin" valueType="num">
                                      <p:cBhvr additive="base">
                                        <p:cTn id="105"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xit" presetSubtype="4" fill="hold" nodeType="clickEffect">
                                  <p:stCondLst>
                                    <p:cond delay="0"/>
                                  </p:stCondLst>
                                  <p:childTnLst>
                                    <p:anim calcmode="lin" valueType="num">
                                      <p:cBhvr additive="base">
                                        <p:cTn id="109" dur="500"/>
                                        <p:tgtEl>
                                          <p:spTgt spid="17411"/>
                                        </p:tgtEl>
                                        <p:attrNameLst>
                                          <p:attrName>ppt_x</p:attrName>
                                        </p:attrNameLst>
                                      </p:cBhvr>
                                      <p:tavLst>
                                        <p:tav tm="0">
                                          <p:val>
                                            <p:strVal val="ppt_x"/>
                                          </p:val>
                                        </p:tav>
                                        <p:tav tm="100000">
                                          <p:val>
                                            <p:strVal val="ppt_x"/>
                                          </p:val>
                                        </p:tav>
                                      </p:tavLst>
                                    </p:anim>
                                    <p:anim calcmode="lin" valueType="num">
                                      <p:cBhvr additive="base">
                                        <p:cTn id="110" dur="500"/>
                                        <p:tgtEl>
                                          <p:spTgt spid="17411"/>
                                        </p:tgtEl>
                                        <p:attrNameLst>
                                          <p:attrName>ppt_y</p:attrName>
                                        </p:attrNameLst>
                                      </p:cBhvr>
                                      <p:tavLst>
                                        <p:tav tm="0">
                                          <p:val>
                                            <p:strVal val="ppt_y"/>
                                          </p:val>
                                        </p:tav>
                                        <p:tav tm="100000">
                                          <p:val>
                                            <p:strVal val="1+ppt_h/2"/>
                                          </p:val>
                                        </p:tav>
                                      </p:tavLst>
                                    </p:anim>
                                    <p:set>
                                      <p:cBhvr>
                                        <p:cTn id="111" dur="1" fill="hold">
                                          <p:stCondLst>
                                            <p:cond delay="499"/>
                                          </p:stCondLst>
                                        </p:cTn>
                                        <p:tgtEl>
                                          <p:spTgt spid="174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899025" y="1600200"/>
            <a:ext cx="3787775" cy="4525963"/>
          </a:xfrm>
          <a:ln w="19050">
            <a:solidFill>
              <a:srgbClr val="FF0000"/>
            </a:solidFill>
            <a:prstDash val="lgDashDotDot"/>
          </a:ln>
        </p:spPr>
        <p:txBody>
          <a:bodyPr/>
          <a:lstStyle/>
          <a:p>
            <a:pPr>
              <a:buNone/>
            </a:pPr>
            <a:r>
              <a:rPr lang="en-US" sz="2600" u="sng" dirty="0" smtClean="0"/>
              <a:t>Concave Function</a:t>
            </a:r>
            <a:endParaRPr lang="en-US" sz="2600" dirty="0" smtClean="0"/>
          </a:p>
          <a:p>
            <a:pPr>
              <a:buFontTx/>
              <a:buChar char="☼"/>
            </a:pPr>
            <a:r>
              <a:rPr lang="en-US" sz="2400" dirty="0" smtClean="0">
                <a:solidFill>
                  <a:srgbClr val="1A56A1"/>
                </a:solidFill>
                <a:latin typeface="Times New Roman" pitchFamily="18" charset="0"/>
                <a:cs typeface="Times New Roman" pitchFamily="18" charset="0"/>
              </a:rPr>
              <a:t>Non-convex set: If</a:t>
            </a:r>
            <a:r>
              <a:rPr lang="en-US" sz="2400" i="1" dirty="0" smtClean="0">
                <a:solidFill>
                  <a:srgbClr val="1A56A1"/>
                </a:solidFill>
                <a:latin typeface="Times New Roman" pitchFamily="18" charset="0"/>
                <a:cs typeface="Times New Roman" pitchFamily="18" charset="0"/>
              </a:rPr>
              <a:t> A </a:t>
            </a:r>
            <a:r>
              <a:rPr lang="en-US" sz="2400" dirty="0" smtClean="0">
                <a:solidFill>
                  <a:srgbClr val="1A56A1"/>
                </a:solidFill>
                <a:latin typeface="Times New Roman" pitchFamily="18" charset="0"/>
                <a:cs typeface="Times New Roman" pitchFamily="18" charset="0"/>
              </a:rPr>
              <a:t>and</a:t>
            </a:r>
            <a:r>
              <a:rPr lang="en-US" sz="2400" i="1" dirty="0" smtClean="0">
                <a:solidFill>
                  <a:srgbClr val="1A56A1"/>
                </a:solidFill>
                <a:latin typeface="Times New Roman" pitchFamily="18" charset="0"/>
                <a:cs typeface="Times New Roman" pitchFamily="18" charset="0"/>
              </a:rPr>
              <a:t> B </a:t>
            </a:r>
            <a:r>
              <a:rPr lang="en-US" sz="2400" dirty="0" smtClean="0">
                <a:solidFill>
                  <a:srgbClr val="1A56A1"/>
                </a:solidFill>
                <a:latin typeface="Times New Roman" pitchFamily="18" charset="0"/>
                <a:cs typeface="Times New Roman" pitchFamily="18" charset="0"/>
              </a:rPr>
              <a:t>are feasible, the entire line </a:t>
            </a:r>
            <a:r>
              <a:rPr lang="en-US" sz="2400" i="1" dirty="0" smtClean="0">
                <a:solidFill>
                  <a:srgbClr val="1A56A1"/>
                </a:solidFill>
                <a:latin typeface="Times New Roman" pitchFamily="18" charset="0"/>
                <a:cs typeface="Times New Roman" pitchFamily="18" charset="0"/>
              </a:rPr>
              <a:t>AB </a:t>
            </a:r>
            <a:r>
              <a:rPr lang="en-US" sz="2400" dirty="0" smtClean="0">
                <a:solidFill>
                  <a:srgbClr val="1A56A1"/>
                </a:solidFill>
                <a:latin typeface="Times New Roman" pitchFamily="18" charset="0"/>
                <a:cs typeface="Times New Roman" pitchFamily="18" charset="0"/>
              </a:rPr>
              <a:t>might not be feasible</a:t>
            </a:r>
          </a:p>
          <a:p>
            <a:pPr>
              <a:buFontTx/>
              <a:buChar char="☼"/>
            </a:pPr>
            <a:endParaRPr lang="en-US" sz="2400" i="1" dirty="0" smtClean="0">
              <a:solidFill>
                <a:srgbClr val="1A56A1"/>
              </a:solidFill>
              <a:latin typeface="Times New Roman" pitchFamily="18" charset="0"/>
              <a:cs typeface="Times New Roman" pitchFamily="18" charset="0"/>
            </a:endParaRPr>
          </a:p>
          <a:p>
            <a:pPr>
              <a:buFontTx/>
              <a:buChar char="☼"/>
            </a:pPr>
            <a:r>
              <a:rPr lang="en-US" sz="2400" i="1" dirty="0" smtClean="0">
                <a:solidFill>
                  <a:srgbClr val="1A56A1"/>
                </a:solidFill>
                <a:latin typeface="Times New Roman" pitchFamily="18" charset="0"/>
                <a:cs typeface="Times New Roman" pitchFamily="18" charset="0"/>
              </a:rPr>
              <a:t>f </a:t>
            </a:r>
            <a:r>
              <a:rPr lang="en-US" sz="2400" dirty="0" smtClean="0">
                <a:solidFill>
                  <a:srgbClr val="1A56A1"/>
                </a:solidFill>
                <a:latin typeface="Times New Roman" pitchFamily="18" charset="0"/>
                <a:cs typeface="Times New Roman" pitchFamily="18" charset="0"/>
              </a:rPr>
              <a:t>[</a:t>
            </a:r>
            <a:r>
              <a:rPr lang="en-US" sz="2400" i="1" dirty="0" smtClean="0">
                <a:solidFill>
                  <a:srgbClr val="1A56A1"/>
                </a:solidFill>
                <a:latin typeface="Times New Roman" pitchFamily="18" charset="0"/>
                <a:cs typeface="Times New Roman" pitchFamily="18" charset="0"/>
              </a:rPr>
              <a:t>cx</a:t>
            </a:r>
            <a:r>
              <a:rPr lang="en-US" sz="2400" dirty="0" smtClean="0">
                <a:solidFill>
                  <a:srgbClr val="1A56A1"/>
                </a:solidFill>
                <a:latin typeface="Times New Roman" pitchFamily="18" charset="0"/>
                <a:cs typeface="Times New Roman" pitchFamily="18" charset="0"/>
              </a:rPr>
              <a:t>′+(1</a:t>
            </a:r>
            <a:r>
              <a:rPr lang="en-US" sz="2400" i="1" dirty="0" smtClean="0">
                <a:solidFill>
                  <a:srgbClr val="1A56A1"/>
                </a:solidFill>
                <a:latin typeface="Times New Roman"/>
                <a:cs typeface="Times New Roman"/>
              </a:rPr>
              <a:t>−</a:t>
            </a:r>
            <a:r>
              <a:rPr lang="en-US" sz="2400" i="1" dirty="0" smtClean="0">
                <a:solidFill>
                  <a:srgbClr val="1A56A1"/>
                </a:solidFill>
                <a:latin typeface="Times New Roman" pitchFamily="18" charset="0"/>
                <a:cs typeface="Times New Roman" pitchFamily="18" charset="0"/>
              </a:rPr>
              <a:t>c</a:t>
            </a:r>
            <a:r>
              <a:rPr lang="en-US" sz="2400" dirty="0" smtClean="0">
                <a:solidFill>
                  <a:srgbClr val="1A56A1"/>
                </a:solidFill>
                <a:latin typeface="Times New Roman" pitchFamily="18" charset="0"/>
                <a:cs typeface="Times New Roman" pitchFamily="18" charset="0"/>
              </a:rPr>
              <a:t>)</a:t>
            </a:r>
            <a:r>
              <a:rPr lang="en-US" sz="2400" i="1" dirty="0" smtClean="0">
                <a:solidFill>
                  <a:srgbClr val="1A56A1"/>
                </a:solidFill>
                <a:latin typeface="Times New Roman" pitchFamily="18" charset="0"/>
                <a:cs typeface="Times New Roman" pitchFamily="18" charset="0"/>
              </a:rPr>
              <a:t>x</a:t>
            </a:r>
            <a:r>
              <a:rPr lang="en-US" sz="2400" dirty="0" smtClean="0">
                <a:solidFill>
                  <a:srgbClr val="1A56A1"/>
                </a:solidFill>
                <a:latin typeface="Times New Roman" pitchFamily="18" charset="0"/>
                <a:cs typeface="Times New Roman" pitchFamily="18" charset="0"/>
              </a:rPr>
              <a:t>″] </a:t>
            </a:r>
            <a:r>
              <a:rPr lang="en-US" sz="2400" dirty="0">
                <a:sym typeface="Symbol"/>
              </a:rPr>
              <a:t></a:t>
            </a:r>
            <a:r>
              <a:rPr lang="en-US" sz="2400" dirty="0" smtClean="0">
                <a:solidFill>
                  <a:srgbClr val="1A56A1"/>
                </a:solidFill>
                <a:latin typeface="Times New Roman" pitchFamily="18" charset="0"/>
                <a:cs typeface="Times New Roman" pitchFamily="18" charset="0"/>
                <a:sym typeface="Symbol"/>
              </a:rPr>
              <a:t> </a:t>
            </a:r>
            <a:r>
              <a:rPr lang="en-US" sz="2400" i="1" dirty="0" err="1" smtClean="0">
                <a:solidFill>
                  <a:srgbClr val="1A56A1"/>
                </a:solidFill>
                <a:latin typeface="Times New Roman" pitchFamily="18" charset="0"/>
                <a:cs typeface="Times New Roman" pitchFamily="18" charset="0"/>
              </a:rPr>
              <a:t>cf</a:t>
            </a:r>
            <a:r>
              <a:rPr lang="en-US" sz="2400" i="1" dirty="0" smtClean="0">
                <a:solidFill>
                  <a:srgbClr val="1A56A1"/>
                </a:solidFill>
                <a:latin typeface="Times New Roman" pitchFamily="18" charset="0"/>
                <a:cs typeface="Times New Roman" pitchFamily="18" charset="0"/>
              </a:rPr>
              <a:t> </a:t>
            </a:r>
            <a:r>
              <a:rPr lang="en-US" sz="2400" dirty="0" smtClean="0">
                <a:solidFill>
                  <a:srgbClr val="1A56A1"/>
                </a:solidFill>
                <a:latin typeface="Times New Roman" pitchFamily="18" charset="0"/>
                <a:cs typeface="Times New Roman" pitchFamily="18" charset="0"/>
              </a:rPr>
              <a:t>(</a:t>
            </a:r>
            <a:r>
              <a:rPr lang="en-US" sz="2400" i="1" dirty="0" smtClean="0">
                <a:solidFill>
                  <a:srgbClr val="1A56A1"/>
                </a:solidFill>
                <a:latin typeface="Times New Roman" pitchFamily="18" charset="0"/>
                <a:cs typeface="Times New Roman" pitchFamily="18" charset="0"/>
              </a:rPr>
              <a:t>x′</a:t>
            </a:r>
            <a:r>
              <a:rPr lang="en-US" sz="2400" dirty="0" smtClean="0">
                <a:solidFill>
                  <a:srgbClr val="1A56A1"/>
                </a:solidFill>
                <a:latin typeface="Times New Roman" pitchFamily="18" charset="0"/>
                <a:cs typeface="Times New Roman" pitchFamily="18" charset="0"/>
              </a:rPr>
              <a:t>) + (1</a:t>
            </a:r>
            <a:r>
              <a:rPr lang="en-US" sz="2400" i="1" dirty="0" smtClean="0">
                <a:solidFill>
                  <a:srgbClr val="1A56A1"/>
                </a:solidFill>
                <a:latin typeface="Times New Roman"/>
                <a:cs typeface="Times New Roman"/>
              </a:rPr>
              <a:t>−</a:t>
            </a:r>
            <a:r>
              <a:rPr lang="en-US" sz="2400" i="1" dirty="0" smtClean="0">
                <a:solidFill>
                  <a:srgbClr val="1A56A1"/>
                </a:solidFill>
                <a:latin typeface="Times New Roman" pitchFamily="18" charset="0"/>
                <a:cs typeface="Times New Roman" pitchFamily="18" charset="0"/>
              </a:rPr>
              <a:t> c</a:t>
            </a:r>
            <a:r>
              <a:rPr lang="en-US" sz="2400" dirty="0" smtClean="0">
                <a:solidFill>
                  <a:srgbClr val="1A56A1"/>
                </a:solidFill>
                <a:latin typeface="Times New Roman" pitchFamily="18" charset="0"/>
                <a:cs typeface="Times New Roman" pitchFamily="18" charset="0"/>
              </a:rPr>
              <a:t>)</a:t>
            </a:r>
            <a:r>
              <a:rPr lang="en-US" sz="2400" i="1" dirty="0" smtClean="0">
                <a:solidFill>
                  <a:srgbClr val="1A56A1"/>
                </a:solidFill>
                <a:latin typeface="Times New Roman" pitchFamily="18" charset="0"/>
                <a:cs typeface="Times New Roman" pitchFamily="18" charset="0"/>
              </a:rPr>
              <a:t>f </a:t>
            </a:r>
            <a:r>
              <a:rPr lang="en-US" sz="2400" dirty="0" smtClean="0">
                <a:solidFill>
                  <a:srgbClr val="1A56A1"/>
                </a:solidFill>
                <a:latin typeface="Times New Roman" pitchFamily="18" charset="0"/>
                <a:cs typeface="Times New Roman" pitchFamily="18" charset="0"/>
              </a:rPr>
              <a:t>(</a:t>
            </a:r>
            <a:r>
              <a:rPr lang="en-US" sz="2400" i="1" dirty="0" smtClean="0">
                <a:solidFill>
                  <a:srgbClr val="1A56A1"/>
                </a:solidFill>
                <a:latin typeface="Times New Roman" pitchFamily="18" charset="0"/>
                <a:cs typeface="Times New Roman" pitchFamily="18" charset="0"/>
              </a:rPr>
              <a:t>x″</a:t>
            </a:r>
            <a:r>
              <a:rPr lang="en-US" sz="2400" dirty="0" smtClean="0">
                <a:solidFill>
                  <a:srgbClr val="1A56A1"/>
                </a:solidFill>
                <a:latin typeface="Times New Roman" pitchFamily="18" charset="0"/>
                <a:cs typeface="Times New Roman" pitchFamily="18" charset="0"/>
              </a:rPr>
              <a:t>)</a:t>
            </a:r>
            <a:r>
              <a:rPr lang="da-DK" sz="2400" dirty="0" smtClean="0">
                <a:solidFill>
                  <a:srgbClr val="1A56A1"/>
                </a:solidFill>
                <a:latin typeface="Times New Roman" pitchFamily="18" charset="0"/>
                <a:cs typeface="Times New Roman" pitchFamily="18" charset="0"/>
              </a:rPr>
              <a:t> for 0</a:t>
            </a:r>
            <a:r>
              <a:rPr lang="da-DK" sz="2400" dirty="0" smtClean="0">
                <a:solidFill>
                  <a:srgbClr val="1A56A1"/>
                </a:solidFill>
                <a:latin typeface="Times New Roman" pitchFamily="18" charset="0"/>
                <a:cs typeface="Times New Roman" pitchFamily="18" charset="0"/>
                <a:sym typeface="Symbol"/>
              </a:rPr>
              <a:t> </a:t>
            </a:r>
            <a:r>
              <a:rPr lang="da-DK" sz="2400" i="1" dirty="0" smtClean="0">
                <a:solidFill>
                  <a:srgbClr val="1A56A1"/>
                </a:solidFill>
                <a:latin typeface="Times New Roman" pitchFamily="18" charset="0"/>
                <a:cs typeface="Times New Roman" pitchFamily="18" charset="0"/>
              </a:rPr>
              <a:t>c </a:t>
            </a:r>
            <a:r>
              <a:rPr lang="da-DK" sz="2400" dirty="0" smtClean="0">
                <a:solidFill>
                  <a:srgbClr val="1A56A1"/>
                </a:solidFill>
                <a:latin typeface="Times New Roman" pitchFamily="18" charset="0"/>
                <a:cs typeface="Times New Roman" pitchFamily="18" charset="0"/>
                <a:sym typeface="Symbol"/>
              </a:rPr>
              <a:t></a:t>
            </a:r>
            <a:r>
              <a:rPr lang="da-DK" sz="2400" i="1" dirty="0" smtClean="0">
                <a:solidFill>
                  <a:srgbClr val="1A56A1"/>
                </a:solidFill>
                <a:latin typeface="Times New Roman" pitchFamily="18" charset="0"/>
                <a:cs typeface="Times New Roman" pitchFamily="18" charset="0"/>
              </a:rPr>
              <a:t> </a:t>
            </a:r>
            <a:r>
              <a:rPr lang="da-DK" sz="2400" dirty="0" smtClean="0">
                <a:solidFill>
                  <a:srgbClr val="1A56A1"/>
                </a:solidFill>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
        <p:nvSpPr>
          <p:cNvPr id="15" name="AutoShape 5"/>
          <p:cNvSpPr>
            <a:spLocks noChangeArrowheads="1"/>
          </p:cNvSpPr>
          <p:nvPr/>
        </p:nvSpPr>
        <p:spPr bwMode="auto">
          <a:xfrm rot="20883204" flipH="1" flipV="1">
            <a:off x="6025084" y="3161974"/>
            <a:ext cx="2096824" cy="2479143"/>
          </a:xfrm>
          <a:prstGeom prst="moon">
            <a:avLst>
              <a:gd name="adj" fmla="val 50000"/>
            </a:avLst>
          </a:prstGeom>
          <a:solidFill>
            <a:srgbClr val="FFFF00"/>
          </a:solidFill>
          <a:ln w="38100">
            <a:solidFill>
              <a:srgbClr val="000000"/>
            </a:solidFill>
            <a:miter lim="800000"/>
            <a:headEnd type="none" w="med" len="lg"/>
            <a:tailEnd type="none" w="med" len="lg"/>
          </a:ln>
        </p:spPr>
        <p:txBody>
          <a:bodyPr wrap="none" anchor="ctr"/>
          <a:lstStyle/>
          <a:p>
            <a:endParaRPr lang="en-US"/>
          </a:p>
        </p:txBody>
      </p:sp>
      <p:sp>
        <p:nvSpPr>
          <p:cNvPr id="2" name="Title 1"/>
          <p:cNvSpPr>
            <a:spLocks noGrp="1"/>
          </p:cNvSpPr>
          <p:nvPr>
            <p:ph type="title"/>
          </p:nvPr>
        </p:nvSpPr>
        <p:spPr>
          <a:xfrm>
            <a:off x="990600" y="685800"/>
            <a:ext cx="7696200" cy="731838"/>
          </a:xfrm>
        </p:spPr>
        <p:txBody>
          <a:bodyPr/>
          <a:lstStyle/>
          <a:p>
            <a:r>
              <a:rPr lang="en-US" smtClean="0"/>
              <a:t>Differences</a:t>
            </a:r>
            <a:endParaRPr lang="en-US"/>
          </a:p>
        </p:txBody>
      </p:sp>
      <p:sp>
        <p:nvSpPr>
          <p:cNvPr id="5" name="Content Placeholder 4"/>
          <p:cNvSpPr>
            <a:spLocks noGrp="1"/>
          </p:cNvSpPr>
          <p:nvPr>
            <p:ph sz="half" idx="1"/>
          </p:nvPr>
        </p:nvSpPr>
        <p:spPr>
          <a:xfrm>
            <a:off x="990600" y="1600200"/>
            <a:ext cx="3733800" cy="4525963"/>
          </a:xfrm>
          <a:ln w="19050">
            <a:solidFill>
              <a:srgbClr val="FFC000"/>
            </a:solidFill>
            <a:prstDash val="dashDot"/>
          </a:ln>
        </p:spPr>
        <p:txBody>
          <a:bodyPr/>
          <a:lstStyle/>
          <a:p>
            <a:pPr>
              <a:buNone/>
            </a:pPr>
            <a:r>
              <a:rPr lang="en-US" sz="2600" u="sng" dirty="0" smtClean="0"/>
              <a:t>Convex Function</a:t>
            </a:r>
          </a:p>
          <a:p>
            <a:pPr>
              <a:buFontTx/>
              <a:buChar char="¤"/>
            </a:pPr>
            <a:r>
              <a:rPr lang="en-US" sz="2400" dirty="0" smtClean="0">
                <a:solidFill>
                  <a:srgbClr val="1A56A1"/>
                </a:solidFill>
                <a:latin typeface="Times New Roman" pitchFamily="18" charset="0"/>
                <a:cs typeface="Times New Roman" pitchFamily="18" charset="0"/>
              </a:rPr>
              <a:t>Convex set: If</a:t>
            </a:r>
            <a:r>
              <a:rPr lang="en-US" sz="2400" i="1" dirty="0" smtClean="0">
                <a:solidFill>
                  <a:srgbClr val="1A56A1"/>
                </a:solidFill>
                <a:latin typeface="Times New Roman" pitchFamily="18" charset="0"/>
                <a:cs typeface="Times New Roman" pitchFamily="18" charset="0"/>
              </a:rPr>
              <a:t> A </a:t>
            </a:r>
            <a:r>
              <a:rPr lang="en-US" sz="2400" dirty="0" smtClean="0">
                <a:solidFill>
                  <a:srgbClr val="1A56A1"/>
                </a:solidFill>
                <a:latin typeface="Times New Roman" pitchFamily="18" charset="0"/>
                <a:cs typeface="Times New Roman" pitchFamily="18" charset="0"/>
              </a:rPr>
              <a:t>and</a:t>
            </a:r>
            <a:r>
              <a:rPr lang="en-US" sz="2400" i="1" dirty="0" smtClean="0">
                <a:solidFill>
                  <a:srgbClr val="1A56A1"/>
                </a:solidFill>
                <a:latin typeface="Times New Roman" pitchFamily="18" charset="0"/>
                <a:cs typeface="Times New Roman" pitchFamily="18" charset="0"/>
              </a:rPr>
              <a:t> B </a:t>
            </a:r>
            <a:r>
              <a:rPr lang="en-US" sz="2400" dirty="0" smtClean="0">
                <a:solidFill>
                  <a:srgbClr val="1A56A1"/>
                </a:solidFill>
                <a:latin typeface="Times New Roman" pitchFamily="18" charset="0"/>
                <a:cs typeface="Times New Roman" pitchFamily="18" charset="0"/>
              </a:rPr>
              <a:t>are feasible, the entire line </a:t>
            </a:r>
            <a:r>
              <a:rPr lang="en-US" sz="2400" i="1" dirty="0" smtClean="0">
                <a:solidFill>
                  <a:srgbClr val="1A56A1"/>
                </a:solidFill>
                <a:latin typeface="Times New Roman" pitchFamily="18" charset="0"/>
                <a:cs typeface="Times New Roman" pitchFamily="18" charset="0"/>
              </a:rPr>
              <a:t>AB </a:t>
            </a:r>
            <a:r>
              <a:rPr lang="en-US" sz="2400" dirty="0" smtClean="0">
                <a:solidFill>
                  <a:srgbClr val="1A56A1"/>
                </a:solidFill>
                <a:latin typeface="Times New Roman" pitchFamily="18" charset="0"/>
                <a:cs typeface="Times New Roman" pitchFamily="18" charset="0"/>
              </a:rPr>
              <a:t>also feasible.</a:t>
            </a:r>
          </a:p>
          <a:p>
            <a:pPr>
              <a:buFontTx/>
              <a:buChar char="¤"/>
            </a:pPr>
            <a:endParaRPr lang="en-US" sz="2400" dirty="0" smtClean="0">
              <a:solidFill>
                <a:srgbClr val="1A56A1"/>
              </a:solidFill>
              <a:latin typeface="Times New Roman" pitchFamily="18" charset="0"/>
              <a:cs typeface="Times New Roman" pitchFamily="18" charset="0"/>
            </a:endParaRPr>
          </a:p>
          <a:p>
            <a:pPr>
              <a:buFontTx/>
              <a:buChar char="¤"/>
            </a:pPr>
            <a:endParaRPr lang="en-US" sz="2400" dirty="0" smtClean="0">
              <a:solidFill>
                <a:srgbClr val="1A56A1"/>
              </a:solidFill>
              <a:latin typeface="Times New Roman" pitchFamily="18" charset="0"/>
              <a:cs typeface="Times New Roman" pitchFamily="18" charset="0"/>
            </a:endParaRPr>
          </a:p>
          <a:p>
            <a:pPr>
              <a:buFontTx/>
              <a:buChar char="¤"/>
            </a:pPr>
            <a:r>
              <a:rPr lang="en-US" sz="2400" i="1" dirty="0" smtClean="0">
                <a:solidFill>
                  <a:srgbClr val="1A56A1"/>
                </a:solidFill>
                <a:latin typeface="Times New Roman" pitchFamily="18" charset="0"/>
                <a:cs typeface="Times New Roman" pitchFamily="18" charset="0"/>
              </a:rPr>
              <a:t>f </a:t>
            </a:r>
            <a:r>
              <a:rPr lang="en-US" sz="2400" dirty="0" smtClean="0">
                <a:solidFill>
                  <a:srgbClr val="1A56A1"/>
                </a:solidFill>
                <a:latin typeface="Times New Roman" pitchFamily="18" charset="0"/>
                <a:cs typeface="Times New Roman" pitchFamily="18" charset="0"/>
              </a:rPr>
              <a:t>[</a:t>
            </a:r>
            <a:r>
              <a:rPr lang="en-US" sz="2400" i="1" dirty="0" smtClean="0">
                <a:solidFill>
                  <a:srgbClr val="1A56A1"/>
                </a:solidFill>
                <a:latin typeface="Times New Roman" pitchFamily="18" charset="0"/>
                <a:cs typeface="Times New Roman" pitchFamily="18" charset="0"/>
              </a:rPr>
              <a:t>cx</a:t>
            </a:r>
            <a:r>
              <a:rPr lang="en-US" sz="2400" dirty="0" smtClean="0">
                <a:solidFill>
                  <a:srgbClr val="1A56A1"/>
                </a:solidFill>
                <a:latin typeface="Times New Roman" pitchFamily="18" charset="0"/>
                <a:cs typeface="Times New Roman" pitchFamily="18" charset="0"/>
              </a:rPr>
              <a:t>′+(1</a:t>
            </a:r>
            <a:r>
              <a:rPr lang="en-US" sz="2400" i="1" dirty="0" smtClean="0">
                <a:solidFill>
                  <a:srgbClr val="1A56A1"/>
                </a:solidFill>
                <a:latin typeface="Times New Roman"/>
                <a:cs typeface="Times New Roman"/>
              </a:rPr>
              <a:t>−</a:t>
            </a:r>
            <a:r>
              <a:rPr lang="en-US" sz="2400" i="1" dirty="0" smtClean="0">
                <a:solidFill>
                  <a:srgbClr val="1A56A1"/>
                </a:solidFill>
                <a:latin typeface="Times New Roman" pitchFamily="18" charset="0"/>
                <a:cs typeface="Times New Roman" pitchFamily="18" charset="0"/>
              </a:rPr>
              <a:t>c</a:t>
            </a:r>
            <a:r>
              <a:rPr lang="en-US" sz="2400" dirty="0" smtClean="0">
                <a:solidFill>
                  <a:srgbClr val="1A56A1"/>
                </a:solidFill>
                <a:latin typeface="Times New Roman" pitchFamily="18" charset="0"/>
                <a:cs typeface="Times New Roman" pitchFamily="18" charset="0"/>
              </a:rPr>
              <a:t>)</a:t>
            </a:r>
            <a:r>
              <a:rPr lang="en-US" sz="2400" i="1" dirty="0" smtClean="0">
                <a:solidFill>
                  <a:srgbClr val="1A56A1"/>
                </a:solidFill>
                <a:latin typeface="Times New Roman" pitchFamily="18" charset="0"/>
                <a:cs typeface="Times New Roman" pitchFamily="18" charset="0"/>
              </a:rPr>
              <a:t>x</a:t>
            </a:r>
            <a:r>
              <a:rPr lang="en-US" sz="2400" dirty="0" smtClean="0">
                <a:solidFill>
                  <a:srgbClr val="1A56A1"/>
                </a:solidFill>
                <a:latin typeface="Times New Roman" pitchFamily="18" charset="0"/>
                <a:cs typeface="Times New Roman" pitchFamily="18" charset="0"/>
              </a:rPr>
              <a:t>″] </a:t>
            </a:r>
            <a:r>
              <a:rPr lang="en-US" sz="2400" dirty="0" smtClean="0">
                <a:solidFill>
                  <a:srgbClr val="1A56A1"/>
                </a:solidFill>
                <a:latin typeface="Times New Roman" pitchFamily="18" charset="0"/>
                <a:cs typeface="Times New Roman" pitchFamily="18" charset="0"/>
                <a:sym typeface="Symbol"/>
              </a:rPr>
              <a:t> </a:t>
            </a:r>
            <a:r>
              <a:rPr lang="en-US" sz="2400" i="1" dirty="0" err="1" smtClean="0">
                <a:solidFill>
                  <a:srgbClr val="1A56A1"/>
                </a:solidFill>
                <a:latin typeface="Times New Roman" pitchFamily="18" charset="0"/>
                <a:cs typeface="Times New Roman" pitchFamily="18" charset="0"/>
              </a:rPr>
              <a:t>cf</a:t>
            </a:r>
            <a:r>
              <a:rPr lang="en-US" sz="2400" i="1" dirty="0" smtClean="0">
                <a:solidFill>
                  <a:srgbClr val="1A56A1"/>
                </a:solidFill>
                <a:latin typeface="Times New Roman" pitchFamily="18" charset="0"/>
                <a:cs typeface="Times New Roman" pitchFamily="18" charset="0"/>
              </a:rPr>
              <a:t> </a:t>
            </a:r>
            <a:r>
              <a:rPr lang="en-US" sz="2400" dirty="0" smtClean="0">
                <a:solidFill>
                  <a:srgbClr val="1A56A1"/>
                </a:solidFill>
                <a:latin typeface="Times New Roman" pitchFamily="18" charset="0"/>
                <a:cs typeface="Times New Roman" pitchFamily="18" charset="0"/>
              </a:rPr>
              <a:t>(</a:t>
            </a:r>
            <a:r>
              <a:rPr lang="en-US" sz="2400" i="1" dirty="0" smtClean="0">
                <a:solidFill>
                  <a:srgbClr val="1A56A1"/>
                </a:solidFill>
                <a:latin typeface="Times New Roman" pitchFamily="18" charset="0"/>
                <a:cs typeface="Times New Roman" pitchFamily="18" charset="0"/>
              </a:rPr>
              <a:t>x′</a:t>
            </a:r>
            <a:r>
              <a:rPr lang="en-US" sz="2400" dirty="0" smtClean="0">
                <a:solidFill>
                  <a:srgbClr val="1A56A1"/>
                </a:solidFill>
                <a:latin typeface="Times New Roman" pitchFamily="18" charset="0"/>
                <a:cs typeface="Times New Roman" pitchFamily="18" charset="0"/>
              </a:rPr>
              <a:t>) + (1</a:t>
            </a:r>
            <a:r>
              <a:rPr lang="en-US" sz="2400" i="1" dirty="0" smtClean="0">
                <a:solidFill>
                  <a:srgbClr val="1A56A1"/>
                </a:solidFill>
                <a:latin typeface="Times New Roman"/>
                <a:cs typeface="Times New Roman"/>
              </a:rPr>
              <a:t>−</a:t>
            </a:r>
            <a:r>
              <a:rPr lang="en-US" sz="2400" i="1" dirty="0" smtClean="0">
                <a:solidFill>
                  <a:srgbClr val="1A56A1"/>
                </a:solidFill>
                <a:latin typeface="Times New Roman" pitchFamily="18" charset="0"/>
                <a:cs typeface="Times New Roman" pitchFamily="18" charset="0"/>
              </a:rPr>
              <a:t> c</a:t>
            </a:r>
            <a:r>
              <a:rPr lang="en-US" sz="2400" dirty="0" smtClean="0">
                <a:solidFill>
                  <a:srgbClr val="1A56A1"/>
                </a:solidFill>
                <a:latin typeface="Times New Roman" pitchFamily="18" charset="0"/>
                <a:cs typeface="Times New Roman" pitchFamily="18" charset="0"/>
              </a:rPr>
              <a:t>)</a:t>
            </a:r>
            <a:r>
              <a:rPr lang="en-US" sz="2400" i="1" dirty="0" smtClean="0">
                <a:solidFill>
                  <a:srgbClr val="1A56A1"/>
                </a:solidFill>
                <a:latin typeface="Times New Roman" pitchFamily="18" charset="0"/>
                <a:cs typeface="Times New Roman" pitchFamily="18" charset="0"/>
              </a:rPr>
              <a:t>f </a:t>
            </a:r>
            <a:r>
              <a:rPr lang="en-US" sz="2400" dirty="0" smtClean="0">
                <a:solidFill>
                  <a:srgbClr val="1A56A1"/>
                </a:solidFill>
                <a:latin typeface="Times New Roman" pitchFamily="18" charset="0"/>
                <a:cs typeface="Times New Roman" pitchFamily="18" charset="0"/>
              </a:rPr>
              <a:t>(</a:t>
            </a:r>
            <a:r>
              <a:rPr lang="en-US" sz="2400" i="1" dirty="0" smtClean="0">
                <a:solidFill>
                  <a:srgbClr val="1A56A1"/>
                </a:solidFill>
                <a:latin typeface="Times New Roman" pitchFamily="18" charset="0"/>
                <a:cs typeface="Times New Roman" pitchFamily="18" charset="0"/>
              </a:rPr>
              <a:t>x″</a:t>
            </a:r>
            <a:r>
              <a:rPr lang="en-US" sz="2400" dirty="0" smtClean="0">
                <a:solidFill>
                  <a:srgbClr val="1A56A1"/>
                </a:solidFill>
                <a:latin typeface="Times New Roman" pitchFamily="18" charset="0"/>
                <a:cs typeface="Times New Roman" pitchFamily="18" charset="0"/>
              </a:rPr>
              <a:t>)</a:t>
            </a:r>
            <a:r>
              <a:rPr lang="da-DK" sz="2400" dirty="0" smtClean="0">
                <a:solidFill>
                  <a:srgbClr val="1A56A1"/>
                </a:solidFill>
                <a:latin typeface="Times New Roman" pitchFamily="18" charset="0"/>
                <a:cs typeface="Times New Roman" pitchFamily="18" charset="0"/>
              </a:rPr>
              <a:t> for 0</a:t>
            </a:r>
            <a:r>
              <a:rPr lang="da-DK" sz="2400" dirty="0" smtClean="0">
                <a:solidFill>
                  <a:srgbClr val="1A56A1"/>
                </a:solidFill>
                <a:latin typeface="Times New Roman" pitchFamily="18" charset="0"/>
                <a:cs typeface="Times New Roman" pitchFamily="18" charset="0"/>
                <a:sym typeface="Symbol"/>
              </a:rPr>
              <a:t> </a:t>
            </a:r>
            <a:r>
              <a:rPr lang="da-DK" sz="2400" i="1" dirty="0" smtClean="0">
                <a:solidFill>
                  <a:srgbClr val="1A56A1"/>
                </a:solidFill>
                <a:latin typeface="Times New Roman" pitchFamily="18" charset="0"/>
                <a:cs typeface="Times New Roman" pitchFamily="18" charset="0"/>
              </a:rPr>
              <a:t>c </a:t>
            </a:r>
            <a:r>
              <a:rPr lang="da-DK" sz="2400" dirty="0" smtClean="0">
                <a:solidFill>
                  <a:srgbClr val="1A56A1"/>
                </a:solidFill>
                <a:latin typeface="Times New Roman" pitchFamily="18" charset="0"/>
                <a:cs typeface="Times New Roman" pitchFamily="18" charset="0"/>
                <a:sym typeface="Symbol"/>
              </a:rPr>
              <a:t></a:t>
            </a:r>
            <a:r>
              <a:rPr lang="da-DK" sz="2400" i="1" dirty="0" smtClean="0">
                <a:solidFill>
                  <a:srgbClr val="1A56A1"/>
                </a:solidFill>
                <a:latin typeface="Times New Roman" pitchFamily="18" charset="0"/>
                <a:cs typeface="Times New Roman" pitchFamily="18" charset="0"/>
              </a:rPr>
              <a:t> </a:t>
            </a:r>
            <a:r>
              <a:rPr lang="da-DK" sz="2400" dirty="0" smtClean="0">
                <a:solidFill>
                  <a:srgbClr val="1A56A1"/>
                </a:solidFill>
                <a:latin typeface="Times New Roman" pitchFamily="18" charset="0"/>
                <a:cs typeface="Times New Roman" pitchFamily="18" charset="0"/>
              </a:rPr>
              <a:t>1 where</a:t>
            </a:r>
            <a:r>
              <a:rPr lang="da-DK" sz="2400" i="1" dirty="0" smtClean="0">
                <a:solidFill>
                  <a:srgbClr val="1A56A1"/>
                </a:solidFill>
                <a:latin typeface="Times New Roman" pitchFamily="18" charset="0"/>
                <a:cs typeface="Times New Roman" pitchFamily="18" charset="0"/>
              </a:rPr>
              <a:t> x′</a:t>
            </a:r>
            <a:r>
              <a:rPr lang="da-DK" sz="2400" dirty="0" smtClean="0">
                <a:solidFill>
                  <a:srgbClr val="1A56A1"/>
                </a:solidFill>
                <a:latin typeface="Times New Roman" pitchFamily="18" charset="0"/>
                <a:cs typeface="Times New Roman" pitchFamily="18" charset="0"/>
              </a:rPr>
              <a:t>, </a:t>
            </a:r>
            <a:r>
              <a:rPr lang="da-DK" sz="2400" i="1" dirty="0" smtClean="0">
                <a:solidFill>
                  <a:srgbClr val="1A56A1"/>
                </a:solidFill>
                <a:latin typeface="Times New Roman" pitchFamily="18" charset="0"/>
                <a:cs typeface="Times New Roman" pitchFamily="18" charset="0"/>
              </a:rPr>
              <a:t>x″ </a:t>
            </a:r>
            <a:r>
              <a:rPr lang="el-GR" sz="2400" dirty="0" smtClean="0">
                <a:solidFill>
                  <a:srgbClr val="1A56A1"/>
                </a:solidFill>
                <a:latin typeface="Times New Roman" pitchFamily="18" charset="0"/>
                <a:cs typeface="Times New Roman" pitchFamily="18" charset="0"/>
                <a:sym typeface="Symbol"/>
              </a:rPr>
              <a:t></a:t>
            </a:r>
            <a:r>
              <a:rPr lang="en-US" sz="2400" dirty="0" smtClean="0">
                <a:solidFill>
                  <a:srgbClr val="1A56A1"/>
                </a:solidFill>
                <a:latin typeface="Times New Roman" pitchFamily="18" charset="0"/>
                <a:cs typeface="Times New Roman" pitchFamily="18" charset="0"/>
                <a:sym typeface="Symbol"/>
              </a:rPr>
              <a:t> </a:t>
            </a:r>
            <a:r>
              <a:rPr lang="en-US" sz="2400" i="1" dirty="0" smtClean="0">
                <a:solidFill>
                  <a:srgbClr val="1A56A1"/>
                </a:solidFill>
                <a:latin typeface="Times New Roman" pitchFamily="18" charset="0"/>
                <a:cs typeface="Times New Roman" pitchFamily="18" charset="0"/>
                <a:sym typeface="Symbol"/>
              </a:rPr>
              <a:t>S </a:t>
            </a:r>
            <a:r>
              <a:rPr lang="en-US" sz="2400" dirty="0" smtClean="0">
                <a:solidFill>
                  <a:srgbClr val="1A56A1"/>
                </a:solidFill>
                <a:latin typeface="Times New Roman" pitchFamily="18" charset="0"/>
                <a:cs typeface="Times New Roman" pitchFamily="18" charset="0"/>
                <a:sym typeface="Symbol"/>
              </a:rPr>
              <a:t>(convex set)</a:t>
            </a:r>
            <a:endParaRPr lang="en-US" sz="2400" dirty="0">
              <a:latin typeface="Times New Roman" pitchFamily="18" charset="0"/>
              <a:cs typeface="Times New Roman" pitchFamily="18" charset="0"/>
            </a:endParaRPr>
          </a:p>
        </p:txBody>
      </p:sp>
      <p:sp>
        <p:nvSpPr>
          <p:cNvPr id="7" name="TextBox 6"/>
          <p:cNvSpPr txBox="1"/>
          <p:nvPr/>
        </p:nvSpPr>
        <p:spPr>
          <a:xfrm>
            <a:off x="3810000" y="152400"/>
            <a:ext cx="5105400" cy="1371600"/>
          </a:xfrm>
          <a:prstGeom prst="rect">
            <a:avLst/>
          </a:prstGeom>
          <a:gradFill flip="none" rotWithShape="1">
            <a:gsLst>
              <a:gs pos="0">
                <a:srgbClr val="FFF8EB"/>
              </a:gs>
              <a:gs pos="64999">
                <a:srgbClr val="F4F0E0"/>
              </a:gs>
              <a:gs pos="100000">
                <a:srgbClr val="E0D6BE"/>
              </a:gs>
            </a:gsLst>
            <a:lin ang="16200000" scaled="1"/>
            <a:tileRect/>
          </a:gradFill>
        </p:spPr>
        <p:txBody>
          <a:bodyPr wrap="square" rtlCol="0">
            <a:spAutoFit/>
          </a:bodyPr>
          <a:lstStyle/>
          <a:p>
            <a:r>
              <a:rPr lang="en-US" sz="2800" i="1" dirty="0" smtClean="0">
                <a:solidFill>
                  <a:srgbClr val="FF0000"/>
                </a:solidFill>
                <a:latin typeface="Times New Roman" pitchFamily="18" charset="0"/>
                <a:cs typeface="Times New Roman" pitchFamily="18" charset="0"/>
              </a:rPr>
              <a:t>f </a:t>
            </a:r>
            <a:r>
              <a:rPr lang="en-US" sz="2800" dirty="0" smtClean="0">
                <a:solidFill>
                  <a:srgbClr val="FF0000"/>
                </a:solidFill>
                <a:latin typeface="Times New Roman" pitchFamily="18" charset="0"/>
                <a:cs typeface="Times New Roman" pitchFamily="18" charset="0"/>
              </a:rPr>
              <a:t>(</a:t>
            </a:r>
            <a:r>
              <a:rPr lang="en-US" sz="2800" i="1" dirty="0" smtClean="0">
                <a:solidFill>
                  <a:srgbClr val="FF0000"/>
                </a:solidFill>
                <a:latin typeface="Times New Roman" pitchFamily="18" charset="0"/>
                <a:cs typeface="Times New Roman" pitchFamily="18" charset="0"/>
              </a:rPr>
              <a:t>x</a:t>
            </a:r>
            <a:r>
              <a:rPr lang="en-US" sz="2800" baseline="-25000" dirty="0" smtClean="0">
                <a:solidFill>
                  <a:srgbClr val="FF0000"/>
                </a:solidFill>
                <a:latin typeface="Times New Roman" pitchFamily="18" charset="0"/>
                <a:cs typeface="Times New Roman" pitchFamily="18" charset="0"/>
              </a:rPr>
              <a:t>1</a:t>
            </a:r>
            <a:r>
              <a:rPr lang="en-US" sz="2800" dirty="0" smtClean="0">
                <a:solidFill>
                  <a:srgbClr val="FF0000"/>
                </a:solidFill>
                <a:latin typeface="Times New Roman" pitchFamily="18" charset="0"/>
                <a:cs typeface="Times New Roman" pitchFamily="18" charset="0"/>
              </a:rPr>
              <a:t>,</a:t>
            </a:r>
            <a:r>
              <a:rPr lang="en-US" sz="2800" i="1" dirty="0" smtClean="0">
                <a:solidFill>
                  <a:srgbClr val="FF0000"/>
                </a:solidFill>
                <a:latin typeface="Times New Roman" pitchFamily="18" charset="0"/>
                <a:cs typeface="Times New Roman" pitchFamily="18" charset="0"/>
              </a:rPr>
              <a:t> x</a:t>
            </a:r>
            <a:r>
              <a:rPr lang="en-US" sz="2800" baseline="-25000" dirty="0" smtClean="0">
                <a:solidFill>
                  <a:srgbClr val="FF0000"/>
                </a:solidFill>
                <a:latin typeface="Times New Roman" pitchFamily="18" charset="0"/>
                <a:cs typeface="Times New Roman" pitchFamily="18" charset="0"/>
              </a:rPr>
              <a:t>2</a:t>
            </a:r>
            <a:r>
              <a:rPr lang="en-US" sz="2800" dirty="0" smtClean="0">
                <a:solidFill>
                  <a:srgbClr val="FF0000"/>
                </a:solidFill>
                <a:latin typeface="Times New Roman" pitchFamily="18" charset="0"/>
                <a:cs typeface="Times New Roman" pitchFamily="18" charset="0"/>
              </a:rPr>
              <a:t>, . . . , </a:t>
            </a:r>
            <a:r>
              <a:rPr lang="en-US" sz="2800" i="1" dirty="0" smtClean="0">
                <a:solidFill>
                  <a:srgbClr val="FF0000"/>
                </a:solidFill>
                <a:latin typeface="Times New Roman" pitchFamily="18" charset="0"/>
                <a:cs typeface="Times New Roman" pitchFamily="18" charset="0"/>
              </a:rPr>
              <a:t>x</a:t>
            </a:r>
            <a:r>
              <a:rPr lang="en-US" sz="2800" i="1" baseline="-25000" dirty="0" smtClean="0">
                <a:solidFill>
                  <a:srgbClr val="FF0000"/>
                </a:solidFill>
                <a:latin typeface="Times New Roman" pitchFamily="18" charset="0"/>
                <a:cs typeface="Times New Roman" pitchFamily="18" charset="0"/>
              </a:rPr>
              <a:t>n</a:t>
            </a:r>
            <a:r>
              <a:rPr lang="en-US" sz="2800" dirty="0" smtClean="0">
                <a:solidFill>
                  <a:srgbClr val="FF0000"/>
                </a:solidFill>
                <a:latin typeface="Times New Roman" pitchFamily="18" charset="0"/>
                <a:cs typeface="Times New Roman" pitchFamily="18" charset="0"/>
              </a:rPr>
              <a:t>)</a:t>
            </a:r>
            <a:r>
              <a:rPr lang="en-US" sz="2800" i="1" dirty="0" smtClean="0">
                <a:solidFill>
                  <a:srgbClr val="FF0000"/>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is a </a:t>
            </a:r>
            <a:r>
              <a:rPr lang="en-US" sz="2800" i="1" dirty="0" smtClean="0">
                <a:solidFill>
                  <a:srgbClr val="7030A0"/>
                </a:solidFill>
                <a:latin typeface="Times New Roman" pitchFamily="18" charset="0"/>
                <a:cs typeface="Times New Roman" pitchFamily="18" charset="0"/>
              </a:rPr>
              <a:t>convex</a:t>
            </a:r>
            <a:r>
              <a:rPr lang="en-US" sz="2800" dirty="0" smtClean="0">
                <a:solidFill>
                  <a:srgbClr val="7030A0"/>
                </a:solidFill>
                <a:latin typeface="Times New Roman" pitchFamily="18" charset="0"/>
                <a:cs typeface="Times New Roman" pitchFamily="18" charset="0"/>
              </a:rPr>
              <a:t> </a:t>
            </a:r>
            <a:r>
              <a:rPr lang="en-US" sz="2800" u="sng" dirty="0" smtClean="0">
                <a:solidFill>
                  <a:srgbClr val="7030A0"/>
                </a:solidFill>
                <a:latin typeface="Times New Roman" pitchFamily="18" charset="0"/>
                <a:cs typeface="Times New Roman" pitchFamily="18" charset="0"/>
              </a:rPr>
              <a:t>fn</a:t>
            </a:r>
            <a:r>
              <a:rPr lang="en-US" sz="2800" dirty="0" smtClean="0">
                <a:solidFill>
                  <a:srgbClr val="7030A0"/>
                </a:solidFill>
                <a:latin typeface="Times New Roman" pitchFamily="18" charset="0"/>
                <a:cs typeface="Times New Roman" pitchFamily="18" charset="0"/>
              </a:rPr>
              <a:t> </a:t>
            </a:r>
            <a:r>
              <a:rPr lang="en-US" sz="2800" i="1" dirty="0" err="1" smtClean="0">
                <a:solidFill>
                  <a:srgbClr val="7030A0"/>
                </a:solidFill>
                <a:latin typeface="Times New Roman" pitchFamily="18" charset="0"/>
                <a:cs typeface="Times New Roman" pitchFamily="18" charset="0"/>
              </a:rPr>
              <a:t>iff</a:t>
            </a:r>
            <a:r>
              <a:rPr lang="en-US" sz="2800" dirty="0" smtClean="0">
                <a:solidFill>
                  <a:srgbClr val="7030A0"/>
                </a:solidFill>
                <a:latin typeface="Times New Roman" pitchFamily="18" charset="0"/>
                <a:cs typeface="Times New Roman" pitchFamily="18" charset="0"/>
              </a:rPr>
              <a:t>  </a:t>
            </a:r>
            <a:r>
              <a:rPr lang="en-US" sz="2800" dirty="0" smtClean="0">
                <a:solidFill>
                  <a:srgbClr val="FF0000"/>
                </a:solidFill>
                <a:latin typeface="Times New Roman"/>
                <a:cs typeface="Times New Roman"/>
              </a:rPr>
              <a:t>−</a:t>
            </a:r>
            <a:r>
              <a:rPr lang="en-US" sz="2800" i="1" dirty="0" smtClean="0">
                <a:solidFill>
                  <a:srgbClr val="FF0000"/>
                </a:solidFill>
                <a:latin typeface="Times New Roman" pitchFamily="18" charset="0"/>
                <a:cs typeface="Times New Roman" pitchFamily="18" charset="0"/>
              </a:rPr>
              <a:t>f </a:t>
            </a:r>
            <a:r>
              <a:rPr lang="en-US" sz="2800" dirty="0" smtClean="0">
                <a:solidFill>
                  <a:srgbClr val="FF0000"/>
                </a:solidFill>
                <a:latin typeface="Times New Roman" pitchFamily="18" charset="0"/>
                <a:cs typeface="Times New Roman" pitchFamily="18" charset="0"/>
              </a:rPr>
              <a:t>(</a:t>
            </a:r>
            <a:r>
              <a:rPr lang="en-US" sz="2800" i="1" dirty="0" smtClean="0">
                <a:solidFill>
                  <a:srgbClr val="FF0000"/>
                </a:solidFill>
                <a:latin typeface="Times New Roman" pitchFamily="18" charset="0"/>
                <a:cs typeface="Times New Roman" pitchFamily="18" charset="0"/>
              </a:rPr>
              <a:t>x</a:t>
            </a:r>
            <a:r>
              <a:rPr lang="en-US" sz="2800" baseline="-25000" dirty="0" smtClean="0">
                <a:solidFill>
                  <a:srgbClr val="FF0000"/>
                </a:solidFill>
                <a:latin typeface="Times New Roman" pitchFamily="18" charset="0"/>
                <a:cs typeface="Times New Roman" pitchFamily="18" charset="0"/>
              </a:rPr>
              <a:t>1</a:t>
            </a:r>
            <a:r>
              <a:rPr lang="en-US" sz="2800" dirty="0" smtClean="0">
                <a:solidFill>
                  <a:srgbClr val="FF0000"/>
                </a:solidFill>
                <a:latin typeface="Times New Roman" pitchFamily="18" charset="0"/>
                <a:cs typeface="Times New Roman" pitchFamily="18" charset="0"/>
              </a:rPr>
              <a:t>,</a:t>
            </a:r>
            <a:r>
              <a:rPr lang="en-US" sz="2800" i="1" dirty="0" smtClean="0">
                <a:solidFill>
                  <a:srgbClr val="FF0000"/>
                </a:solidFill>
                <a:latin typeface="Times New Roman" pitchFamily="18" charset="0"/>
                <a:cs typeface="Times New Roman" pitchFamily="18" charset="0"/>
              </a:rPr>
              <a:t>x</a:t>
            </a:r>
            <a:r>
              <a:rPr lang="en-US" sz="2800" baseline="-25000" dirty="0" smtClean="0">
                <a:solidFill>
                  <a:srgbClr val="FF0000"/>
                </a:solidFill>
                <a:latin typeface="Times New Roman" pitchFamily="18" charset="0"/>
                <a:cs typeface="Times New Roman" pitchFamily="18" charset="0"/>
              </a:rPr>
              <a:t>2</a:t>
            </a:r>
            <a:r>
              <a:rPr lang="en-US" sz="2800" dirty="0" smtClean="0">
                <a:solidFill>
                  <a:srgbClr val="FF0000"/>
                </a:solidFill>
                <a:latin typeface="Times New Roman" pitchFamily="18" charset="0"/>
                <a:cs typeface="Times New Roman" pitchFamily="18" charset="0"/>
              </a:rPr>
              <a:t>,</a:t>
            </a:r>
            <a:r>
              <a:rPr lang="en-US" sz="2800" i="1" dirty="0" smtClean="0">
                <a:solidFill>
                  <a:srgbClr val="FF0000"/>
                </a:solidFill>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 . , </a:t>
            </a:r>
            <a:r>
              <a:rPr lang="en-US" sz="2800" i="1" dirty="0" smtClean="0">
                <a:solidFill>
                  <a:srgbClr val="FF0000"/>
                </a:solidFill>
                <a:latin typeface="Times New Roman" pitchFamily="18" charset="0"/>
                <a:cs typeface="Times New Roman" pitchFamily="18" charset="0"/>
              </a:rPr>
              <a:t>x</a:t>
            </a:r>
            <a:r>
              <a:rPr lang="en-US" sz="2800" i="1" baseline="-25000" dirty="0" smtClean="0">
                <a:solidFill>
                  <a:srgbClr val="FF0000"/>
                </a:solidFill>
                <a:latin typeface="Times New Roman" pitchFamily="18" charset="0"/>
                <a:cs typeface="Times New Roman" pitchFamily="18" charset="0"/>
              </a:rPr>
              <a:t>n</a:t>
            </a:r>
            <a:r>
              <a:rPr lang="en-US" sz="2800" dirty="0" smtClean="0">
                <a:solidFill>
                  <a:srgbClr val="FF0000"/>
                </a:solidFill>
                <a:latin typeface="Times New Roman" pitchFamily="18" charset="0"/>
                <a:cs typeface="Times New Roman" pitchFamily="18" charset="0"/>
              </a:rPr>
              <a:t>)</a:t>
            </a:r>
            <a:r>
              <a:rPr lang="en-US" sz="2800" i="1" dirty="0" smtClean="0">
                <a:solidFill>
                  <a:srgbClr val="7030A0"/>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is a </a:t>
            </a:r>
            <a:r>
              <a:rPr lang="en-US" sz="2800" i="1" dirty="0" smtClean="0">
                <a:solidFill>
                  <a:srgbClr val="7030A0"/>
                </a:solidFill>
                <a:latin typeface="Times New Roman" pitchFamily="18" charset="0"/>
                <a:cs typeface="Times New Roman" pitchFamily="18" charset="0"/>
              </a:rPr>
              <a:t>concave</a:t>
            </a:r>
            <a:r>
              <a:rPr lang="en-US" sz="2800" dirty="0" smtClean="0">
                <a:solidFill>
                  <a:srgbClr val="7030A0"/>
                </a:solidFill>
                <a:latin typeface="Times New Roman" pitchFamily="18" charset="0"/>
                <a:cs typeface="Times New Roman" pitchFamily="18" charset="0"/>
              </a:rPr>
              <a:t> </a:t>
            </a:r>
            <a:r>
              <a:rPr lang="en-US" sz="2800" u="sng" dirty="0" smtClean="0">
                <a:solidFill>
                  <a:srgbClr val="7030A0"/>
                </a:solidFill>
                <a:latin typeface="Times New Roman" pitchFamily="18" charset="0"/>
                <a:cs typeface="Times New Roman" pitchFamily="18" charset="0"/>
              </a:rPr>
              <a:t>fn</a:t>
            </a:r>
            <a:r>
              <a:rPr lang="en-US" sz="2800" dirty="0" smtClean="0">
                <a:solidFill>
                  <a:srgbClr val="7030A0"/>
                </a:solidFill>
                <a:latin typeface="Times New Roman" pitchFamily="18" charset="0"/>
                <a:cs typeface="Times New Roman" pitchFamily="18" charset="0"/>
              </a:rPr>
              <a:t>, and conversely.</a:t>
            </a:r>
            <a:endParaRPr lang="en-US" sz="2800" dirty="0">
              <a:solidFill>
                <a:srgbClr val="7030A0"/>
              </a:solidFill>
              <a:latin typeface="Times New Roman" pitchFamily="18" charset="0"/>
              <a:cs typeface="Times New Roman" pitchFamily="18" charset="0"/>
            </a:endParaRPr>
          </a:p>
        </p:txBody>
      </p:sp>
      <p:sp>
        <p:nvSpPr>
          <p:cNvPr id="14" name="AutoShape 19"/>
          <p:cNvSpPr>
            <a:spLocks noChangeArrowheads="1"/>
          </p:cNvSpPr>
          <p:nvPr/>
        </p:nvSpPr>
        <p:spPr bwMode="auto">
          <a:xfrm rot="3674041">
            <a:off x="6096000" y="5546044"/>
            <a:ext cx="88900" cy="406400"/>
          </a:xfrm>
          <a:prstGeom prst="rtTriangle">
            <a:avLst/>
          </a:prstGeom>
          <a:solidFill>
            <a:srgbClr val="FFFFFF"/>
          </a:solidFill>
          <a:ln w="38100">
            <a:noFill/>
            <a:miter lim="800000"/>
            <a:headEnd type="none" w="med" len="lg"/>
            <a:tailEnd type="none" w="med" len="lg"/>
          </a:ln>
        </p:spPr>
        <p:txBody>
          <a:bodyPr wrap="none" lIns="88900" tIns="88900" rIns="88900" bIns="88900" anchor="ctr"/>
          <a:lstStyle/>
          <a:p>
            <a:endParaRPr lang="en-US"/>
          </a:p>
        </p:txBody>
      </p:sp>
      <p:sp>
        <p:nvSpPr>
          <p:cNvPr id="16" name="AutoShape 7"/>
          <p:cNvSpPr>
            <a:spLocks noChangeArrowheads="1"/>
          </p:cNvSpPr>
          <p:nvPr/>
        </p:nvSpPr>
        <p:spPr bwMode="auto">
          <a:xfrm rot="18205786">
            <a:off x="2339975" y="3766456"/>
            <a:ext cx="3192463" cy="1482725"/>
          </a:xfrm>
          <a:prstGeom prst="pentagon">
            <a:avLst/>
          </a:prstGeom>
          <a:solidFill>
            <a:srgbClr val="66FFFF"/>
          </a:solidFill>
          <a:ln w="38100">
            <a:solidFill>
              <a:srgbClr val="000000"/>
            </a:solidFill>
            <a:miter lim="800000"/>
            <a:headEnd type="none" w="med" len="lg"/>
            <a:tailEnd type="none" w="med" len="lg"/>
          </a:ln>
        </p:spPr>
        <p:txBody>
          <a:bodyPr wrap="none" anchor="ctr"/>
          <a:lstStyle/>
          <a:p>
            <a:endParaRPr lang="en-US"/>
          </a:p>
        </p:txBody>
      </p:sp>
      <p:sp>
        <p:nvSpPr>
          <p:cNvPr id="17" name="Oval 14"/>
          <p:cNvSpPr>
            <a:spLocks noChangeArrowheads="1"/>
          </p:cNvSpPr>
          <p:nvPr/>
        </p:nvSpPr>
        <p:spPr bwMode="auto">
          <a:xfrm rot="18144337">
            <a:off x="368300" y="3696606"/>
            <a:ext cx="2825750" cy="1581150"/>
          </a:xfrm>
          <a:prstGeom prst="ellipse">
            <a:avLst/>
          </a:prstGeom>
          <a:solidFill>
            <a:srgbClr val="99FF66"/>
          </a:solidFill>
          <a:ln w="38100">
            <a:solidFill>
              <a:srgbClr val="000000"/>
            </a:solidFill>
            <a:round/>
            <a:headEnd type="none" w="med" len="lg"/>
            <a:tailEnd type="none" w="med" len="lg"/>
          </a:ln>
        </p:spPr>
        <p:txBody>
          <a:bodyPr wrap="none" lIns="88900" tIns="88900" rIns="88900" bIns="88900" anchor="ctr"/>
          <a:lstStyle/>
          <a:p>
            <a:endParaRPr lang="en-US"/>
          </a:p>
        </p:txBody>
      </p:sp>
      <p:sp>
        <p:nvSpPr>
          <p:cNvPr id="18" name="Text Box 12"/>
          <p:cNvSpPr txBox="1">
            <a:spLocks noChangeArrowheads="1"/>
          </p:cNvSpPr>
          <p:nvPr/>
        </p:nvSpPr>
        <p:spPr bwMode="auto">
          <a:xfrm>
            <a:off x="1219200" y="5715000"/>
            <a:ext cx="3027363" cy="519113"/>
          </a:xfrm>
          <a:prstGeom prst="rect">
            <a:avLst/>
          </a:prstGeom>
          <a:noFill/>
          <a:ln w="38100">
            <a:noFill/>
            <a:miter lim="800000"/>
            <a:headEnd type="none" w="med" len="lg"/>
            <a:tailEnd type="none" w="med" len="lg"/>
          </a:ln>
        </p:spPr>
        <p:txBody>
          <a:bodyPr>
            <a:spAutoFit/>
          </a:bodyPr>
          <a:lstStyle/>
          <a:p>
            <a:pPr>
              <a:spcBef>
                <a:spcPct val="50000"/>
              </a:spcBef>
            </a:pPr>
            <a:r>
              <a:rPr lang="en-US" sz="2800" b="1" dirty="0"/>
              <a:t>two convex sets</a:t>
            </a:r>
          </a:p>
        </p:txBody>
      </p:sp>
      <p:sp>
        <p:nvSpPr>
          <p:cNvPr id="19" name="Text Box 13"/>
          <p:cNvSpPr txBox="1">
            <a:spLocks noChangeArrowheads="1"/>
          </p:cNvSpPr>
          <p:nvPr/>
        </p:nvSpPr>
        <p:spPr bwMode="auto">
          <a:xfrm>
            <a:off x="5451475" y="5715000"/>
            <a:ext cx="3068638" cy="519113"/>
          </a:xfrm>
          <a:prstGeom prst="rect">
            <a:avLst/>
          </a:prstGeom>
          <a:noFill/>
          <a:ln w="38100">
            <a:noFill/>
            <a:miter lim="800000"/>
            <a:headEnd type="none" w="med" len="lg"/>
            <a:tailEnd type="none" w="med" len="lg"/>
          </a:ln>
        </p:spPr>
        <p:txBody>
          <a:bodyPr>
            <a:spAutoFit/>
          </a:bodyPr>
          <a:lstStyle/>
          <a:p>
            <a:pPr>
              <a:spcBef>
                <a:spcPct val="50000"/>
              </a:spcBef>
            </a:pPr>
            <a:r>
              <a:rPr lang="en-US" sz="2800" b="1" dirty="0"/>
              <a:t>non-convex set</a:t>
            </a:r>
          </a:p>
        </p:txBody>
      </p:sp>
      <p:cxnSp>
        <p:nvCxnSpPr>
          <p:cNvPr id="21" name="Straight Connector 20"/>
          <p:cNvCxnSpPr/>
          <p:nvPr/>
        </p:nvCxnSpPr>
        <p:spPr>
          <a:xfrm rot="5400000">
            <a:off x="914400" y="3801381"/>
            <a:ext cx="1752600" cy="99060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638300" y="3839481"/>
            <a:ext cx="838200" cy="6096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143000" y="4182381"/>
            <a:ext cx="1295400" cy="60960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3429000" y="4563381"/>
            <a:ext cx="838200" cy="76200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14800" y="3725181"/>
            <a:ext cx="609600" cy="45720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5562600" y="4191001"/>
            <a:ext cx="2057400" cy="53340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096000" y="3200400"/>
            <a:ext cx="83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smtClean="0">
                <a:solidFill>
                  <a:srgbClr val="FF0000"/>
                </a:solidFill>
                <a:latin typeface="Times New Roman" pitchFamily="18" charset="0"/>
                <a:cs typeface="Times New Roman" pitchFamily="18" charset="0"/>
              </a:rPr>
              <a:t>x</a:t>
            </a:r>
            <a:endParaRPr lang="en-US" i="1" dirty="0">
              <a:solidFill>
                <a:srgbClr val="FF0000"/>
              </a:solidFill>
              <a:latin typeface="Times New Roman" pitchFamily="18" charset="0"/>
              <a:cs typeface="Times New Roman" pitchFamily="18" charset="0"/>
            </a:endParaRPr>
          </a:p>
        </p:txBody>
      </p:sp>
      <p:sp>
        <p:nvSpPr>
          <p:cNvPr id="38" name="Rectangle 37"/>
          <p:cNvSpPr/>
          <p:nvPr/>
        </p:nvSpPr>
        <p:spPr>
          <a:xfrm>
            <a:off x="6611112" y="5105400"/>
            <a:ext cx="83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smtClean="0">
                <a:solidFill>
                  <a:srgbClr val="FF0000"/>
                </a:solidFill>
                <a:latin typeface="Times New Roman" pitchFamily="18" charset="0"/>
                <a:cs typeface="Times New Roman" pitchFamily="18" charset="0"/>
              </a:rPr>
              <a:t>x'</a:t>
            </a:r>
            <a:endParaRPr lang="en-US" i="1"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187A8DF-0D36-4FD6-9E8E-6850BBE18C4A}"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 presetClass="entr" presetSubtype="4" fill="hold" grpId="0" nodeType="afterEffect">
                                  <p:stCondLst>
                                    <p:cond delay="50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4"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ppt_x"/>
                                          </p:val>
                                        </p:tav>
                                        <p:tav tm="100000">
                                          <p:val>
                                            <p:strVal val="#ppt_x"/>
                                          </p:val>
                                        </p:tav>
                                      </p:tavLst>
                                    </p:anim>
                                    <p:anim calcmode="lin" valueType="num">
                                      <p:cBhvr additive="base">
                                        <p:cTn id="59" dur="500" fill="hold"/>
                                        <p:tgtEl>
                                          <p:spTgt spid="25"/>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ppt_x"/>
                                          </p:val>
                                        </p:tav>
                                        <p:tav tm="100000">
                                          <p:val>
                                            <p:strVal val="#ppt_x"/>
                                          </p:val>
                                        </p:tav>
                                      </p:tavLst>
                                    </p:anim>
                                    <p:anim calcmode="lin" valueType="num">
                                      <p:cBhvr additive="base">
                                        <p:cTn id="63" dur="500" fill="hold"/>
                                        <p:tgtEl>
                                          <p:spTgt spid="23"/>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additive="base">
                                        <p:cTn id="66" dur="500" fill="hold"/>
                                        <p:tgtEl>
                                          <p:spTgt spid="32"/>
                                        </p:tgtEl>
                                        <p:attrNameLst>
                                          <p:attrName>ppt_x</p:attrName>
                                        </p:attrNameLst>
                                      </p:cBhvr>
                                      <p:tavLst>
                                        <p:tav tm="0">
                                          <p:val>
                                            <p:strVal val="#ppt_x"/>
                                          </p:val>
                                        </p:tav>
                                        <p:tav tm="100000">
                                          <p:val>
                                            <p:strVal val="#ppt_x"/>
                                          </p:val>
                                        </p:tav>
                                      </p:tavLst>
                                    </p:anim>
                                    <p:anim calcmode="lin" valueType="num">
                                      <p:cBhvr additive="base">
                                        <p:cTn id="67" dur="500" fill="hold"/>
                                        <p:tgtEl>
                                          <p:spTgt spid="32"/>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fill="hold"/>
                                        <p:tgtEl>
                                          <p:spTgt spid="36"/>
                                        </p:tgtEl>
                                        <p:attrNameLst>
                                          <p:attrName>ppt_x</p:attrName>
                                        </p:attrNameLst>
                                      </p:cBhvr>
                                      <p:tavLst>
                                        <p:tav tm="0">
                                          <p:val>
                                            <p:strVal val="#ppt_x"/>
                                          </p:val>
                                        </p:tav>
                                        <p:tav tm="100000">
                                          <p:val>
                                            <p:strVal val="#ppt_x"/>
                                          </p:val>
                                        </p:tav>
                                      </p:tavLst>
                                    </p:anim>
                                    <p:anim calcmode="lin" valueType="num">
                                      <p:cBhvr additive="base">
                                        <p:cTn id="77" dur="500" fill="hold"/>
                                        <p:tgtEl>
                                          <p:spTgt spid="36"/>
                                        </p:tgtEl>
                                        <p:attrNameLst>
                                          <p:attrName>ppt_y</p:attrName>
                                        </p:attrNameLst>
                                      </p:cBhvr>
                                      <p:tavLst>
                                        <p:tav tm="0">
                                          <p:val>
                                            <p:strVal val="1+#ppt_h/2"/>
                                          </p:val>
                                        </p:tav>
                                        <p:tav tm="100000">
                                          <p:val>
                                            <p:strVal val="#ppt_y"/>
                                          </p:val>
                                        </p:tav>
                                      </p:tavLst>
                                    </p:anim>
                                  </p:childTnLst>
                                </p:cTn>
                              </p:par>
                            </p:childTnLst>
                          </p:cTn>
                        </p:par>
                        <p:par>
                          <p:cTn id="78" fill="hold">
                            <p:stCondLst>
                              <p:cond delay="1000"/>
                            </p:stCondLst>
                            <p:childTnLst>
                              <p:par>
                                <p:cTn id="79" presetID="2" presetClass="entr" presetSubtype="4"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500" fill="hold"/>
                                        <p:tgtEl>
                                          <p:spTgt spid="37"/>
                                        </p:tgtEl>
                                        <p:attrNameLst>
                                          <p:attrName>ppt_x</p:attrName>
                                        </p:attrNameLst>
                                      </p:cBhvr>
                                      <p:tavLst>
                                        <p:tav tm="0">
                                          <p:val>
                                            <p:strVal val="#ppt_x"/>
                                          </p:val>
                                        </p:tav>
                                        <p:tav tm="100000">
                                          <p:val>
                                            <p:strVal val="#ppt_x"/>
                                          </p:val>
                                        </p:tav>
                                      </p:tavLst>
                                    </p:anim>
                                    <p:anim calcmode="lin" valueType="num">
                                      <p:cBhvr additive="base">
                                        <p:cTn id="82" dur="500" fill="hold"/>
                                        <p:tgtEl>
                                          <p:spTgt spid="37"/>
                                        </p:tgtEl>
                                        <p:attrNameLst>
                                          <p:attrName>ppt_y</p:attrName>
                                        </p:attrNameLst>
                                      </p:cBhvr>
                                      <p:tavLst>
                                        <p:tav tm="0">
                                          <p:val>
                                            <p:strVal val="1+#ppt_h/2"/>
                                          </p:val>
                                        </p:tav>
                                        <p:tav tm="100000">
                                          <p:val>
                                            <p:strVal val="#ppt_y"/>
                                          </p:val>
                                        </p:tav>
                                      </p:tavLst>
                                    </p:anim>
                                  </p:childTnLst>
                                </p:cTn>
                              </p:par>
                            </p:childTnLst>
                          </p:cTn>
                        </p:par>
                        <p:par>
                          <p:cTn id="83" fill="hold">
                            <p:stCondLst>
                              <p:cond delay="1500"/>
                            </p:stCondLst>
                            <p:childTnLst>
                              <p:par>
                                <p:cTn id="84" presetID="2" presetClass="entr" presetSubtype="4"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additive="base">
                                        <p:cTn id="86" dur="500" fill="hold"/>
                                        <p:tgtEl>
                                          <p:spTgt spid="38"/>
                                        </p:tgtEl>
                                        <p:attrNameLst>
                                          <p:attrName>ppt_x</p:attrName>
                                        </p:attrNameLst>
                                      </p:cBhvr>
                                      <p:tavLst>
                                        <p:tav tm="0">
                                          <p:val>
                                            <p:strVal val="#ppt_x"/>
                                          </p:val>
                                        </p:tav>
                                        <p:tav tm="100000">
                                          <p:val>
                                            <p:strVal val="#ppt_x"/>
                                          </p:val>
                                        </p:tav>
                                      </p:tavLst>
                                    </p:anim>
                                    <p:anim calcmode="lin" valueType="num">
                                      <p:cBhvr additive="base">
                                        <p:cTn id="8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xit" presetSubtype="4" fill="hold" nodeType="clickEffect">
                                  <p:stCondLst>
                                    <p:cond delay="0"/>
                                  </p:stCondLst>
                                  <p:childTnLst>
                                    <p:anim calcmode="lin" valueType="num">
                                      <p:cBhvr additive="base">
                                        <p:cTn id="91" dur="500"/>
                                        <p:tgtEl>
                                          <p:spTgt spid="14"/>
                                        </p:tgtEl>
                                        <p:attrNameLst>
                                          <p:attrName>ppt_x</p:attrName>
                                        </p:attrNameLst>
                                      </p:cBhvr>
                                      <p:tavLst>
                                        <p:tav tm="0">
                                          <p:val>
                                            <p:strVal val="ppt_x"/>
                                          </p:val>
                                        </p:tav>
                                        <p:tav tm="100000">
                                          <p:val>
                                            <p:strVal val="ppt_x"/>
                                          </p:val>
                                        </p:tav>
                                      </p:tavLst>
                                    </p:anim>
                                    <p:anim calcmode="lin" valueType="num">
                                      <p:cBhvr additive="base">
                                        <p:cTn id="92" dur="500"/>
                                        <p:tgtEl>
                                          <p:spTgt spid="14"/>
                                        </p:tgtEl>
                                        <p:attrNameLst>
                                          <p:attrName>ppt_y</p:attrName>
                                        </p:attrNameLst>
                                      </p:cBhvr>
                                      <p:tavLst>
                                        <p:tav tm="0">
                                          <p:val>
                                            <p:strVal val="ppt_y"/>
                                          </p:val>
                                        </p:tav>
                                        <p:tav tm="100000">
                                          <p:val>
                                            <p:strVal val="1+ppt_h/2"/>
                                          </p:val>
                                        </p:tav>
                                      </p:tavLst>
                                    </p:anim>
                                    <p:set>
                                      <p:cBhvr>
                                        <p:cTn id="93" dur="1" fill="hold">
                                          <p:stCondLst>
                                            <p:cond delay="499"/>
                                          </p:stCondLst>
                                        </p:cTn>
                                        <p:tgtEl>
                                          <p:spTgt spid="14"/>
                                        </p:tgtEl>
                                        <p:attrNameLst>
                                          <p:attrName>style.visibility</p:attrName>
                                        </p:attrNameLst>
                                      </p:cBhvr>
                                      <p:to>
                                        <p:strVal val="hidden"/>
                                      </p:to>
                                    </p:set>
                                  </p:childTnLst>
                                </p:cTn>
                              </p:par>
                              <p:par>
                                <p:cTn id="94" presetID="2" presetClass="exit" presetSubtype="4" fill="hold" grpId="1" nodeType="withEffect">
                                  <p:stCondLst>
                                    <p:cond delay="0"/>
                                  </p:stCondLst>
                                  <p:childTnLst>
                                    <p:anim calcmode="lin" valueType="num">
                                      <p:cBhvr additive="base">
                                        <p:cTn id="95" dur="500"/>
                                        <p:tgtEl>
                                          <p:spTgt spid="15"/>
                                        </p:tgtEl>
                                        <p:attrNameLst>
                                          <p:attrName>ppt_x</p:attrName>
                                        </p:attrNameLst>
                                      </p:cBhvr>
                                      <p:tavLst>
                                        <p:tav tm="0">
                                          <p:val>
                                            <p:strVal val="ppt_x"/>
                                          </p:val>
                                        </p:tav>
                                        <p:tav tm="100000">
                                          <p:val>
                                            <p:strVal val="ppt_x"/>
                                          </p:val>
                                        </p:tav>
                                      </p:tavLst>
                                    </p:anim>
                                    <p:anim calcmode="lin" valueType="num">
                                      <p:cBhvr additive="base">
                                        <p:cTn id="96" dur="500"/>
                                        <p:tgtEl>
                                          <p:spTgt spid="15"/>
                                        </p:tgtEl>
                                        <p:attrNameLst>
                                          <p:attrName>ppt_y</p:attrName>
                                        </p:attrNameLst>
                                      </p:cBhvr>
                                      <p:tavLst>
                                        <p:tav tm="0">
                                          <p:val>
                                            <p:strVal val="ppt_y"/>
                                          </p:val>
                                        </p:tav>
                                        <p:tav tm="100000">
                                          <p:val>
                                            <p:strVal val="1+ppt_h/2"/>
                                          </p:val>
                                        </p:tav>
                                      </p:tavLst>
                                    </p:anim>
                                    <p:set>
                                      <p:cBhvr>
                                        <p:cTn id="97" dur="1" fill="hold">
                                          <p:stCondLst>
                                            <p:cond delay="499"/>
                                          </p:stCondLst>
                                        </p:cTn>
                                        <p:tgtEl>
                                          <p:spTgt spid="15"/>
                                        </p:tgtEl>
                                        <p:attrNameLst>
                                          <p:attrName>style.visibility</p:attrName>
                                        </p:attrNameLst>
                                      </p:cBhvr>
                                      <p:to>
                                        <p:strVal val="hidden"/>
                                      </p:to>
                                    </p:set>
                                  </p:childTnLst>
                                </p:cTn>
                              </p:par>
                              <p:par>
                                <p:cTn id="98" presetID="2" presetClass="exit" presetSubtype="4" fill="hold" grpId="1" nodeType="withEffect">
                                  <p:stCondLst>
                                    <p:cond delay="0"/>
                                  </p:stCondLst>
                                  <p:childTnLst>
                                    <p:anim calcmode="lin" valueType="num">
                                      <p:cBhvr additive="base">
                                        <p:cTn id="99" dur="500"/>
                                        <p:tgtEl>
                                          <p:spTgt spid="17"/>
                                        </p:tgtEl>
                                        <p:attrNameLst>
                                          <p:attrName>ppt_x</p:attrName>
                                        </p:attrNameLst>
                                      </p:cBhvr>
                                      <p:tavLst>
                                        <p:tav tm="0">
                                          <p:val>
                                            <p:strVal val="ppt_x"/>
                                          </p:val>
                                        </p:tav>
                                        <p:tav tm="100000">
                                          <p:val>
                                            <p:strVal val="ppt_x"/>
                                          </p:val>
                                        </p:tav>
                                      </p:tavLst>
                                    </p:anim>
                                    <p:anim calcmode="lin" valueType="num">
                                      <p:cBhvr additive="base">
                                        <p:cTn id="100" dur="500"/>
                                        <p:tgtEl>
                                          <p:spTgt spid="17"/>
                                        </p:tgtEl>
                                        <p:attrNameLst>
                                          <p:attrName>ppt_y</p:attrName>
                                        </p:attrNameLst>
                                      </p:cBhvr>
                                      <p:tavLst>
                                        <p:tav tm="0">
                                          <p:val>
                                            <p:strVal val="ppt_y"/>
                                          </p:val>
                                        </p:tav>
                                        <p:tav tm="100000">
                                          <p:val>
                                            <p:strVal val="1+ppt_h/2"/>
                                          </p:val>
                                        </p:tav>
                                      </p:tavLst>
                                    </p:anim>
                                    <p:set>
                                      <p:cBhvr>
                                        <p:cTn id="101" dur="1" fill="hold">
                                          <p:stCondLst>
                                            <p:cond delay="499"/>
                                          </p:stCondLst>
                                        </p:cTn>
                                        <p:tgtEl>
                                          <p:spTgt spid="17"/>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21"/>
                                        </p:tgtEl>
                                        <p:attrNameLst>
                                          <p:attrName>ppt_x</p:attrName>
                                        </p:attrNameLst>
                                      </p:cBhvr>
                                      <p:tavLst>
                                        <p:tav tm="0">
                                          <p:val>
                                            <p:strVal val="ppt_x"/>
                                          </p:val>
                                        </p:tav>
                                        <p:tav tm="100000">
                                          <p:val>
                                            <p:strVal val="ppt_x"/>
                                          </p:val>
                                        </p:tav>
                                      </p:tavLst>
                                    </p:anim>
                                    <p:anim calcmode="lin" valueType="num">
                                      <p:cBhvr additive="base">
                                        <p:cTn id="104" dur="500"/>
                                        <p:tgtEl>
                                          <p:spTgt spid="21"/>
                                        </p:tgtEl>
                                        <p:attrNameLst>
                                          <p:attrName>ppt_y</p:attrName>
                                        </p:attrNameLst>
                                      </p:cBhvr>
                                      <p:tavLst>
                                        <p:tav tm="0">
                                          <p:val>
                                            <p:strVal val="ppt_y"/>
                                          </p:val>
                                        </p:tav>
                                        <p:tav tm="100000">
                                          <p:val>
                                            <p:strVal val="1+ppt_h/2"/>
                                          </p:val>
                                        </p:tav>
                                      </p:tavLst>
                                    </p:anim>
                                    <p:set>
                                      <p:cBhvr>
                                        <p:cTn id="105" dur="1" fill="hold">
                                          <p:stCondLst>
                                            <p:cond delay="499"/>
                                          </p:stCondLst>
                                        </p:cTn>
                                        <p:tgtEl>
                                          <p:spTgt spid="21"/>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23"/>
                                        </p:tgtEl>
                                        <p:attrNameLst>
                                          <p:attrName>ppt_x</p:attrName>
                                        </p:attrNameLst>
                                      </p:cBhvr>
                                      <p:tavLst>
                                        <p:tav tm="0">
                                          <p:val>
                                            <p:strVal val="ppt_x"/>
                                          </p:val>
                                        </p:tav>
                                        <p:tav tm="100000">
                                          <p:val>
                                            <p:strVal val="ppt_x"/>
                                          </p:val>
                                        </p:tav>
                                      </p:tavLst>
                                    </p:anim>
                                    <p:anim calcmode="lin" valueType="num">
                                      <p:cBhvr additive="base">
                                        <p:cTn id="108" dur="500"/>
                                        <p:tgtEl>
                                          <p:spTgt spid="23"/>
                                        </p:tgtEl>
                                        <p:attrNameLst>
                                          <p:attrName>ppt_y</p:attrName>
                                        </p:attrNameLst>
                                      </p:cBhvr>
                                      <p:tavLst>
                                        <p:tav tm="0">
                                          <p:val>
                                            <p:strVal val="ppt_y"/>
                                          </p:val>
                                        </p:tav>
                                        <p:tav tm="100000">
                                          <p:val>
                                            <p:strVal val="1+ppt_h/2"/>
                                          </p:val>
                                        </p:tav>
                                      </p:tavLst>
                                    </p:anim>
                                    <p:set>
                                      <p:cBhvr>
                                        <p:cTn id="109" dur="1" fill="hold">
                                          <p:stCondLst>
                                            <p:cond delay="499"/>
                                          </p:stCondLst>
                                        </p:cTn>
                                        <p:tgtEl>
                                          <p:spTgt spid="23"/>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25"/>
                                        </p:tgtEl>
                                        <p:attrNameLst>
                                          <p:attrName>ppt_x</p:attrName>
                                        </p:attrNameLst>
                                      </p:cBhvr>
                                      <p:tavLst>
                                        <p:tav tm="0">
                                          <p:val>
                                            <p:strVal val="ppt_x"/>
                                          </p:val>
                                        </p:tav>
                                        <p:tav tm="100000">
                                          <p:val>
                                            <p:strVal val="ppt_x"/>
                                          </p:val>
                                        </p:tav>
                                      </p:tavLst>
                                    </p:anim>
                                    <p:anim calcmode="lin" valueType="num">
                                      <p:cBhvr additive="base">
                                        <p:cTn id="112" dur="500"/>
                                        <p:tgtEl>
                                          <p:spTgt spid="25"/>
                                        </p:tgtEl>
                                        <p:attrNameLst>
                                          <p:attrName>ppt_y</p:attrName>
                                        </p:attrNameLst>
                                      </p:cBhvr>
                                      <p:tavLst>
                                        <p:tav tm="0">
                                          <p:val>
                                            <p:strVal val="ppt_y"/>
                                          </p:val>
                                        </p:tav>
                                        <p:tav tm="100000">
                                          <p:val>
                                            <p:strVal val="1+ppt_h/2"/>
                                          </p:val>
                                        </p:tav>
                                      </p:tavLst>
                                    </p:anim>
                                    <p:set>
                                      <p:cBhvr>
                                        <p:cTn id="113" dur="1" fill="hold">
                                          <p:stCondLst>
                                            <p:cond delay="499"/>
                                          </p:stCondLst>
                                        </p:cTn>
                                        <p:tgtEl>
                                          <p:spTgt spid="25"/>
                                        </p:tgtEl>
                                        <p:attrNameLst>
                                          <p:attrName>style.visibility</p:attrName>
                                        </p:attrNameLst>
                                      </p:cBhvr>
                                      <p:to>
                                        <p:strVal val="hidden"/>
                                      </p:to>
                                    </p:set>
                                  </p:childTnLst>
                                </p:cTn>
                              </p:par>
                              <p:par>
                                <p:cTn id="114" presetID="2" presetClass="exit" presetSubtype="4" fill="hold" nodeType="withEffect">
                                  <p:stCondLst>
                                    <p:cond delay="0"/>
                                  </p:stCondLst>
                                  <p:childTnLst>
                                    <p:anim calcmode="lin" valueType="num">
                                      <p:cBhvr additive="base">
                                        <p:cTn id="115" dur="500"/>
                                        <p:tgtEl>
                                          <p:spTgt spid="28"/>
                                        </p:tgtEl>
                                        <p:attrNameLst>
                                          <p:attrName>ppt_x</p:attrName>
                                        </p:attrNameLst>
                                      </p:cBhvr>
                                      <p:tavLst>
                                        <p:tav tm="0">
                                          <p:val>
                                            <p:strVal val="ppt_x"/>
                                          </p:val>
                                        </p:tav>
                                        <p:tav tm="100000">
                                          <p:val>
                                            <p:strVal val="ppt_x"/>
                                          </p:val>
                                        </p:tav>
                                      </p:tavLst>
                                    </p:anim>
                                    <p:anim calcmode="lin" valueType="num">
                                      <p:cBhvr additive="base">
                                        <p:cTn id="116" dur="500"/>
                                        <p:tgtEl>
                                          <p:spTgt spid="28"/>
                                        </p:tgtEl>
                                        <p:attrNameLst>
                                          <p:attrName>ppt_y</p:attrName>
                                        </p:attrNameLst>
                                      </p:cBhvr>
                                      <p:tavLst>
                                        <p:tav tm="0">
                                          <p:val>
                                            <p:strVal val="ppt_y"/>
                                          </p:val>
                                        </p:tav>
                                        <p:tav tm="100000">
                                          <p:val>
                                            <p:strVal val="1+ppt_h/2"/>
                                          </p:val>
                                        </p:tav>
                                      </p:tavLst>
                                    </p:anim>
                                    <p:set>
                                      <p:cBhvr>
                                        <p:cTn id="117" dur="1" fill="hold">
                                          <p:stCondLst>
                                            <p:cond delay="499"/>
                                          </p:stCondLst>
                                        </p:cTn>
                                        <p:tgtEl>
                                          <p:spTgt spid="2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32"/>
                                        </p:tgtEl>
                                        <p:attrNameLst>
                                          <p:attrName>ppt_x</p:attrName>
                                        </p:attrNameLst>
                                      </p:cBhvr>
                                      <p:tavLst>
                                        <p:tav tm="0">
                                          <p:val>
                                            <p:strVal val="ppt_x"/>
                                          </p:val>
                                        </p:tav>
                                        <p:tav tm="100000">
                                          <p:val>
                                            <p:strVal val="ppt_x"/>
                                          </p:val>
                                        </p:tav>
                                      </p:tavLst>
                                    </p:anim>
                                    <p:anim calcmode="lin" valueType="num">
                                      <p:cBhvr additive="base">
                                        <p:cTn id="120" dur="500"/>
                                        <p:tgtEl>
                                          <p:spTgt spid="32"/>
                                        </p:tgtEl>
                                        <p:attrNameLst>
                                          <p:attrName>ppt_y</p:attrName>
                                        </p:attrNameLst>
                                      </p:cBhvr>
                                      <p:tavLst>
                                        <p:tav tm="0">
                                          <p:val>
                                            <p:strVal val="ppt_y"/>
                                          </p:val>
                                        </p:tav>
                                        <p:tav tm="100000">
                                          <p:val>
                                            <p:strVal val="1+ppt_h/2"/>
                                          </p:val>
                                        </p:tav>
                                      </p:tavLst>
                                    </p:anim>
                                    <p:set>
                                      <p:cBhvr>
                                        <p:cTn id="121" dur="1" fill="hold">
                                          <p:stCondLst>
                                            <p:cond delay="499"/>
                                          </p:stCondLst>
                                        </p:cTn>
                                        <p:tgtEl>
                                          <p:spTgt spid="32"/>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36"/>
                                        </p:tgtEl>
                                        <p:attrNameLst>
                                          <p:attrName>ppt_x</p:attrName>
                                        </p:attrNameLst>
                                      </p:cBhvr>
                                      <p:tavLst>
                                        <p:tav tm="0">
                                          <p:val>
                                            <p:strVal val="ppt_x"/>
                                          </p:val>
                                        </p:tav>
                                        <p:tav tm="100000">
                                          <p:val>
                                            <p:strVal val="ppt_x"/>
                                          </p:val>
                                        </p:tav>
                                      </p:tavLst>
                                    </p:anim>
                                    <p:anim calcmode="lin" valueType="num">
                                      <p:cBhvr additive="base">
                                        <p:cTn id="124" dur="500"/>
                                        <p:tgtEl>
                                          <p:spTgt spid="36"/>
                                        </p:tgtEl>
                                        <p:attrNameLst>
                                          <p:attrName>ppt_y</p:attrName>
                                        </p:attrNameLst>
                                      </p:cBhvr>
                                      <p:tavLst>
                                        <p:tav tm="0">
                                          <p:val>
                                            <p:strVal val="ppt_y"/>
                                          </p:val>
                                        </p:tav>
                                        <p:tav tm="100000">
                                          <p:val>
                                            <p:strVal val="1+ppt_h/2"/>
                                          </p:val>
                                        </p:tav>
                                      </p:tavLst>
                                    </p:anim>
                                    <p:set>
                                      <p:cBhvr>
                                        <p:cTn id="125" dur="1" fill="hold">
                                          <p:stCondLst>
                                            <p:cond delay="499"/>
                                          </p:stCondLst>
                                        </p:cTn>
                                        <p:tgtEl>
                                          <p:spTgt spid="36"/>
                                        </p:tgtEl>
                                        <p:attrNameLst>
                                          <p:attrName>style.visibility</p:attrName>
                                        </p:attrNameLst>
                                      </p:cBhvr>
                                      <p:to>
                                        <p:strVal val="hidden"/>
                                      </p:to>
                                    </p:set>
                                  </p:childTnLst>
                                </p:cTn>
                              </p:par>
                              <p:par>
                                <p:cTn id="126" presetID="2" presetClass="exit" presetSubtype="4" fill="hold" grpId="1" nodeType="withEffect">
                                  <p:stCondLst>
                                    <p:cond delay="0"/>
                                  </p:stCondLst>
                                  <p:childTnLst>
                                    <p:anim calcmode="lin" valueType="num">
                                      <p:cBhvr additive="base">
                                        <p:cTn id="127" dur="500"/>
                                        <p:tgtEl>
                                          <p:spTgt spid="37"/>
                                        </p:tgtEl>
                                        <p:attrNameLst>
                                          <p:attrName>ppt_x</p:attrName>
                                        </p:attrNameLst>
                                      </p:cBhvr>
                                      <p:tavLst>
                                        <p:tav tm="0">
                                          <p:val>
                                            <p:strVal val="ppt_x"/>
                                          </p:val>
                                        </p:tav>
                                        <p:tav tm="100000">
                                          <p:val>
                                            <p:strVal val="ppt_x"/>
                                          </p:val>
                                        </p:tav>
                                      </p:tavLst>
                                    </p:anim>
                                    <p:anim calcmode="lin" valueType="num">
                                      <p:cBhvr additive="base">
                                        <p:cTn id="128" dur="500"/>
                                        <p:tgtEl>
                                          <p:spTgt spid="37"/>
                                        </p:tgtEl>
                                        <p:attrNameLst>
                                          <p:attrName>ppt_y</p:attrName>
                                        </p:attrNameLst>
                                      </p:cBhvr>
                                      <p:tavLst>
                                        <p:tav tm="0">
                                          <p:val>
                                            <p:strVal val="ppt_y"/>
                                          </p:val>
                                        </p:tav>
                                        <p:tav tm="100000">
                                          <p:val>
                                            <p:strVal val="1+ppt_h/2"/>
                                          </p:val>
                                        </p:tav>
                                      </p:tavLst>
                                    </p:anim>
                                    <p:set>
                                      <p:cBhvr>
                                        <p:cTn id="129" dur="1" fill="hold">
                                          <p:stCondLst>
                                            <p:cond delay="499"/>
                                          </p:stCondLst>
                                        </p:cTn>
                                        <p:tgtEl>
                                          <p:spTgt spid="37"/>
                                        </p:tgtEl>
                                        <p:attrNameLst>
                                          <p:attrName>style.visibility</p:attrName>
                                        </p:attrNameLst>
                                      </p:cBhvr>
                                      <p:to>
                                        <p:strVal val="hidden"/>
                                      </p:to>
                                    </p:set>
                                  </p:childTnLst>
                                </p:cTn>
                              </p:par>
                              <p:par>
                                <p:cTn id="130" presetID="2" presetClass="exit" presetSubtype="4" fill="hold" grpId="1" nodeType="withEffect">
                                  <p:stCondLst>
                                    <p:cond delay="0"/>
                                  </p:stCondLst>
                                  <p:childTnLst>
                                    <p:anim calcmode="lin" valueType="num">
                                      <p:cBhvr additive="base">
                                        <p:cTn id="131" dur="500"/>
                                        <p:tgtEl>
                                          <p:spTgt spid="38"/>
                                        </p:tgtEl>
                                        <p:attrNameLst>
                                          <p:attrName>ppt_x</p:attrName>
                                        </p:attrNameLst>
                                      </p:cBhvr>
                                      <p:tavLst>
                                        <p:tav tm="0">
                                          <p:val>
                                            <p:strVal val="ppt_x"/>
                                          </p:val>
                                        </p:tav>
                                        <p:tav tm="100000">
                                          <p:val>
                                            <p:strVal val="ppt_x"/>
                                          </p:val>
                                        </p:tav>
                                      </p:tavLst>
                                    </p:anim>
                                    <p:anim calcmode="lin" valueType="num">
                                      <p:cBhvr additive="base">
                                        <p:cTn id="132" dur="500"/>
                                        <p:tgtEl>
                                          <p:spTgt spid="38"/>
                                        </p:tgtEl>
                                        <p:attrNameLst>
                                          <p:attrName>ppt_y</p:attrName>
                                        </p:attrNameLst>
                                      </p:cBhvr>
                                      <p:tavLst>
                                        <p:tav tm="0">
                                          <p:val>
                                            <p:strVal val="ppt_y"/>
                                          </p:val>
                                        </p:tav>
                                        <p:tav tm="100000">
                                          <p:val>
                                            <p:strVal val="1+ppt_h/2"/>
                                          </p:val>
                                        </p:tav>
                                      </p:tavLst>
                                    </p:anim>
                                    <p:set>
                                      <p:cBhvr>
                                        <p:cTn id="133" dur="1" fill="hold">
                                          <p:stCondLst>
                                            <p:cond delay="499"/>
                                          </p:stCondLst>
                                        </p:cTn>
                                        <p:tgtEl>
                                          <p:spTgt spid="38"/>
                                        </p:tgtEl>
                                        <p:attrNameLst>
                                          <p:attrName>style.visibility</p:attrName>
                                        </p:attrNameLst>
                                      </p:cBhvr>
                                      <p:to>
                                        <p:strVal val="hidden"/>
                                      </p:to>
                                    </p:set>
                                  </p:childTnLst>
                                </p:cTn>
                              </p:par>
                              <p:par>
                                <p:cTn id="134" presetID="2" presetClass="exit" presetSubtype="4" fill="hold" grpId="1" nodeType="withEffect">
                                  <p:stCondLst>
                                    <p:cond delay="0"/>
                                  </p:stCondLst>
                                  <p:childTnLst>
                                    <p:anim calcmode="lin" valueType="num">
                                      <p:cBhvr additive="base">
                                        <p:cTn id="135" dur="500"/>
                                        <p:tgtEl>
                                          <p:spTgt spid="16"/>
                                        </p:tgtEl>
                                        <p:attrNameLst>
                                          <p:attrName>ppt_x</p:attrName>
                                        </p:attrNameLst>
                                      </p:cBhvr>
                                      <p:tavLst>
                                        <p:tav tm="0">
                                          <p:val>
                                            <p:strVal val="ppt_x"/>
                                          </p:val>
                                        </p:tav>
                                        <p:tav tm="100000">
                                          <p:val>
                                            <p:strVal val="ppt_x"/>
                                          </p:val>
                                        </p:tav>
                                      </p:tavLst>
                                    </p:anim>
                                    <p:anim calcmode="lin" valueType="num">
                                      <p:cBhvr additive="base">
                                        <p:cTn id="136" dur="500"/>
                                        <p:tgtEl>
                                          <p:spTgt spid="16"/>
                                        </p:tgtEl>
                                        <p:attrNameLst>
                                          <p:attrName>ppt_y</p:attrName>
                                        </p:attrNameLst>
                                      </p:cBhvr>
                                      <p:tavLst>
                                        <p:tav tm="0">
                                          <p:val>
                                            <p:strVal val="ppt_y"/>
                                          </p:val>
                                        </p:tav>
                                        <p:tav tm="100000">
                                          <p:val>
                                            <p:strVal val="1+ppt_h/2"/>
                                          </p:val>
                                        </p:tav>
                                      </p:tavLst>
                                    </p:anim>
                                    <p:set>
                                      <p:cBhvr>
                                        <p:cTn id="137" dur="1" fill="hold">
                                          <p:stCondLst>
                                            <p:cond delay="499"/>
                                          </p:stCondLst>
                                        </p:cTn>
                                        <p:tgtEl>
                                          <p:spTgt spid="16"/>
                                        </p:tgtEl>
                                        <p:attrNameLst>
                                          <p:attrName>style.visibility</p:attrName>
                                        </p:attrNameLst>
                                      </p:cBhvr>
                                      <p:to>
                                        <p:strVal val="hidden"/>
                                      </p:to>
                                    </p:set>
                                  </p:childTnLst>
                                </p:cTn>
                              </p:par>
                              <p:par>
                                <p:cTn id="138" presetID="2" presetClass="exit" presetSubtype="4" fill="hold" grpId="1" nodeType="withEffect">
                                  <p:stCondLst>
                                    <p:cond delay="0"/>
                                  </p:stCondLst>
                                  <p:childTnLst>
                                    <p:anim calcmode="lin" valueType="num">
                                      <p:cBhvr additive="base">
                                        <p:cTn id="139" dur="500"/>
                                        <p:tgtEl>
                                          <p:spTgt spid="19"/>
                                        </p:tgtEl>
                                        <p:attrNameLst>
                                          <p:attrName>ppt_x</p:attrName>
                                        </p:attrNameLst>
                                      </p:cBhvr>
                                      <p:tavLst>
                                        <p:tav tm="0">
                                          <p:val>
                                            <p:strVal val="ppt_x"/>
                                          </p:val>
                                        </p:tav>
                                        <p:tav tm="100000">
                                          <p:val>
                                            <p:strVal val="ppt_x"/>
                                          </p:val>
                                        </p:tav>
                                      </p:tavLst>
                                    </p:anim>
                                    <p:anim calcmode="lin" valueType="num">
                                      <p:cBhvr additive="base">
                                        <p:cTn id="140" dur="500"/>
                                        <p:tgtEl>
                                          <p:spTgt spid="19"/>
                                        </p:tgtEl>
                                        <p:attrNameLst>
                                          <p:attrName>ppt_y</p:attrName>
                                        </p:attrNameLst>
                                      </p:cBhvr>
                                      <p:tavLst>
                                        <p:tav tm="0">
                                          <p:val>
                                            <p:strVal val="ppt_y"/>
                                          </p:val>
                                        </p:tav>
                                        <p:tav tm="100000">
                                          <p:val>
                                            <p:strVal val="1+ppt_h/2"/>
                                          </p:val>
                                        </p:tav>
                                      </p:tavLst>
                                    </p:anim>
                                    <p:set>
                                      <p:cBhvr>
                                        <p:cTn id="141" dur="1" fill="hold">
                                          <p:stCondLst>
                                            <p:cond delay="499"/>
                                          </p:stCondLst>
                                        </p:cTn>
                                        <p:tgtEl>
                                          <p:spTgt spid="19"/>
                                        </p:tgtEl>
                                        <p:attrNameLst>
                                          <p:attrName>style.visibility</p:attrName>
                                        </p:attrNameLst>
                                      </p:cBhvr>
                                      <p:to>
                                        <p:strVal val="hidden"/>
                                      </p:to>
                                    </p:set>
                                  </p:childTnLst>
                                </p:cTn>
                              </p:par>
                              <p:par>
                                <p:cTn id="142" presetID="2" presetClass="exit" presetSubtype="4" fill="hold" grpId="1" nodeType="withEffect">
                                  <p:stCondLst>
                                    <p:cond delay="0"/>
                                  </p:stCondLst>
                                  <p:childTnLst>
                                    <p:anim calcmode="lin" valueType="num">
                                      <p:cBhvr additive="base">
                                        <p:cTn id="143" dur="500"/>
                                        <p:tgtEl>
                                          <p:spTgt spid="18"/>
                                        </p:tgtEl>
                                        <p:attrNameLst>
                                          <p:attrName>ppt_x</p:attrName>
                                        </p:attrNameLst>
                                      </p:cBhvr>
                                      <p:tavLst>
                                        <p:tav tm="0">
                                          <p:val>
                                            <p:strVal val="ppt_x"/>
                                          </p:val>
                                        </p:tav>
                                        <p:tav tm="100000">
                                          <p:val>
                                            <p:strVal val="ppt_x"/>
                                          </p:val>
                                        </p:tav>
                                      </p:tavLst>
                                    </p:anim>
                                    <p:anim calcmode="lin" valueType="num">
                                      <p:cBhvr additive="base">
                                        <p:cTn id="144" dur="500"/>
                                        <p:tgtEl>
                                          <p:spTgt spid="18"/>
                                        </p:tgtEl>
                                        <p:attrNameLst>
                                          <p:attrName>ppt_y</p:attrName>
                                        </p:attrNameLst>
                                      </p:cBhvr>
                                      <p:tavLst>
                                        <p:tav tm="0">
                                          <p:val>
                                            <p:strVal val="ppt_y"/>
                                          </p:val>
                                        </p:tav>
                                        <p:tav tm="100000">
                                          <p:val>
                                            <p:strVal val="1+ppt_h/2"/>
                                          </p:val>
                                        </p:tav>
                                      </p:tavLst>
                                    </p:anim>
                                    <p:set>
                                      <p:cBhvr>
                                        <p:cTn id="145" dur="1" fill="hold">
                                          <p:stCondLst>
                                            <p:cond delay="499"/>
                                          </p:stCondLst>
                                        </p:cTn>
                                        <p:tgtEl>
                                          <p:spTgt spid="1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5">
                                            <p:txEl>
                                              <p:pRg st="4" end="4"/>
                                            </p:txEl>
                                          </p:spTgt>
                                        </p:tgtEl>
                                        <p:attrNameLst>
                                          <p:attrName>style.visibility</p:attrName>
                                        </p:attrNameLst>
                                      </p:cBhvr>
                                      <p:to>
                                        <p:strVal val="visible"/>
                                      </p:to>
                                    </p:set>
                                    <p:anim calcmode="lin" valueType="num">
                                      <p:cBhvr additive="base">
                                        <p:cTn id="15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5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12" presetClass="entr" presetSubtype="4" fill="hold" grpId="0" nodeType="clickEffect">
                                  <p:stCondLst>
                                    <p:cond delay="0"/>
                                  </p:stCondLst>
                                  <p:childTnLst>
                                    <p:set>
                                      <p:cBhvr>
                                        <p:cTn id="155" dur="1" fill="hold">
                                          <p:stCondLst>
                                            <p:cond delay="0"/>
                                          </p:stCondLst>
                                        </p:cTn>
                                        <p:tgtEl>
                                          <p:spTgt spid="6">
                                            <p:txEl>
                                              <p:pRg st="3" end="3"/>
                                            </p:txEl>
                                          </p:spTgt>
                                        </p:tgtEl>
                                        <p:attrNameLst>
                                          <p:attrName>style.visibility</p:attrName>
                                        </p:attrNameLst>
                                      </p:cBhvr>
                                      <p:to>
                                        <p:strVal val="visible"/>
                                      </p:to>
                                    </p:set>
                                    <p:animEffect transition="in" filter="slide(fromBottom)">
                                      <p:cBhvr>
                                        <p:cTn id="156" dur="500"/>
                                        <p:tgtEl>
                                          <p:spTgt spid="6">
                                            <p:txEl>
                                              <p:pRg st="3" end="3"/>
                                            </p:txEl>
                                          </p:spTgt>
                                        </p:tgtEl>
                                      </p:cBhvr>
                                    </p:animEffec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7"/>
                                        </p:tgtEl>
                                        <p:attrNameLst>
                                          <p:attrName>style.visibility</p:attrName>
                                        </p:attrNameLst>
                                      </p:cBhvr>
                                      <p:to>
                                        <p:strVal val="visible"/>
                                      </p:to>
                                    </p:set>
                                    <p:anim calcmode="lin" valueType="num">
                                      <p:cBhvr additive="base">
                                        <p:cTn id="161" dur="500" fill="hold"/>
                                        <p:tgtEl>
                                          <p:spTgt spid="7"/>
                                        </p:tgtEl>
                                        <p:attrNameLst>
                                          <p:attrName>ppt_x</p:attrName>
                                        </p:attrNameLst>
                                      </p:cBhvr>
                                      <p:tavLst>
                                        <p:tav tm="0">
                                          <p:val>
                                            <p:strVal val="#ppt_x"/>
                                          </p:val>
                                        </p:tav>
                                        <p:tav tm="100000">
                                          <p:val>
                                            <p:strVal val="#ppt_x"/>
                                          </p:val>
                                        </p:tav>
                                      </p:tavLst>
                                    </p:anim>
                                    <p:anim calcmode="lin" valueType="num">
                                      <p:cBhvr additive="base">
                                        <p:cTn id="1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5" grpId="0" animBg="1"/>
      <p:bldP spid="15" grpId="1" animBg="1"/>
      <p:bldP spid="7" grpId="0" animBg="1"/>
      <p:bldP spid="16" grpId="0" animBg="1"/>
      <p:bldP spid="16" grpId="1" animBg="1"/>
      <p:bldP spid="17" grpId="0" animBg="1"/>
      <p:bldP spid="17" grpId="1" animBg="1"/>
      <p:bldP spid="18" grpId="0"/>
      <p:bldP spid="18" grpId="1"/>
      <p:bldP spid="19" grpId="0"/>
      <p:bldP spid="19" grpId="1"/>
      <p:bldP spid="37" grpId="0"/>
      <p:bldP spid="37" grpId="1"/>
      <p:bldP spid="38" grpId="0"/>
      <p:bldP spid="3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743450" y="1554480"/>
            <a:ext cx="4324350" cy="4981575"/>
          </a:xfrm>
          <a:prstGeom prst="rect">
            <a:avLst/>
          </a:prstGeom>
          <a:noFill/>
          <a:ln w="9525">
            <a:noFill/>
            <a:miter lim="800000"/>
            <a:headEnd/>
            <a:tailEnd/>
          </a:ln>
          <a:effectLst/>
        </p:spPr>
      </p:pic>
      <p:pic>
        <p:nvPicPr>
          <p:cNvPr id="16386"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81000" y="1524000"/>
            <a:ext cx="4362450" cy="4943475"/>
          </a:xfrm>
          <a:prstGeom prst="rect">
            <a:avLst/>
          </a:prstGeom>
          <a:noFill/>
          <a:ln w="9525">
            <a:noFill/>
            <a:miter lim="800000"/>
            <a:headEnd/>
            <a:tailEnd/>
          </a:ln>
          <a:effectLst/>
        </p:spPr>
      </p:pic>
      <p:sp>
        <p:nvSpPr>
          <p:cNvPr id="2" name="Title 1"/>
          <p:cNvSpPr>
            <a:spLocks noGrp="1"/>
          </p:cNvSpPr>
          <p:nvPr>
            <p:ph type="title"/>
          </p:nvPr>
        </p:nvSpPr>
        <p:spPr>
          <a:xfrm>
            <a:off x="990600" y="685800"/>
            <a:ext cx="7696200" cy="731838"/>
          </a:xfrm>
        </p:spPr>
        <p:txBody>
          <a:bodyPr/>
          <a:lstStyle/>
          <a:p>
            <a:r>
              <a:rPr lang="en-US" smtClean="0"/>
              <a:t>Differences</a:t>
            </a:r>
            <a:endParaRPr lang="en-US"/>
          </a:p>
        </p:txBody>
      </p:sp>
      <p:sp>
        <p:nvSpPr>
          <p:cNvPr id="5" name="Content Placeholder 4"/>
          <p:cNvSpPr>
            <a:spLocks noGrp="1"/>
          </p:cNvSpPr>
          <p:nvPr>
            <p:ph sz="half" idx="1"/>
          </p:nvPr>
        </p:nvSpPr>
        <p:spPr>
          <a:xfrm>
            <a:off x="990600" y="1600200"/>
            <a:ext cx="3733800" cy="4525963"/>
          </a:xfrm>
          <a:ln w="19050">
            <a:noFill/>
            <a:prstDash val="dashDot"/>
          </a:ln>
        </p:spPr>
        <p:txBody>
          <a:bodyPr/>
          <a:lstStyle/>
          <a:p>
            <a:pPr>
              <a:buNone/>
            </a:pPr>
            <a:r>
              <a:rPr lang="en-US" sz="2600" u="sng" smtClean="0"/>
              <a:t>Convex Function</a:t>
            </a:r>
          </a:p>
        </p:txBody>
      </p:sp>
      <p:sp>
        <p:nvSpPr>
          <p:cNvPr id="6" name="Content Placeholder 5"/>
          <p:cNvSpPr>
            <a:spLocks noGrp="1"/>
          </p:cNvSpPr>
          <p:nvPr>
            <p:ph sz="half" idx="2"/>
          </p:nvPr>
        </p:nvSpPr>
        <p:spPr>
          <a:xfrm>
            <a:off x="4899025" y="1600200"/>
            <a:ext cx="3787775" cy="4525963"/>
          </a:xfrm>
          <a:ln w="19050">
            <a:noFill/>
            <a:prstDash val="lgDashDotDot"/>
          </a:ln>
        </p:spPr>
        <p:txBody>
          <a:bodyPr/>
          <a:lstStyle/>
          <a:p>
            <a:pPr algn="ctr">
              <a:buNone/>
            </a:pPr>
            <a:r>
              <a:rPr lang="en-US" sz="2600" u="sng" smtClean="0"/>
              <a:t>Concave Function</a:t>
            </a:r>
            <a:endParaRPr lang="en-US" sz="2600" smtClean="0"/>
          </a:p>
        </p:txBody>
      </p:sp>
      <p:sp>
        <p:nvSpPr>
          <p:cNvPr id="8" name="TextBox 7"/>
          <p:cNvSpPr txBox="1"/>
          <p:nvPr/>
        </p:nvSpPr>
        <p:spPr>
          <a:xfrm>
            <a:off x="304800" y="381000"/>
            <a:ext cx="4267200" cy="1015663"/>
          </a:xfrm>
          <a:prstGeom prst="rect">
            <a:avLst/>
          </a:prstGeom>
          <a:solidFill>
            <a:srgbClr val="CCFFCC"/>
          </a:solidFill>
          <a:ln>
            <a:solidFill>
              <a:srgbClr val="008000"/>
            </a:solidFill>
            <a:prstDash val="sysDot"/>
          </a:ln>
        </p:spPr>
        <p:txBody>
          <a:bodyPr wrap="square" rtlCol="0">
            <a:spAutoFit/>
          </a:bodyPr>
          <a:lstStyle/>
          <a:p>
            <a:r>
              <a:rPr lang="en-US" sz="2000" i="1" smtClean="0">
                <a:solidFill>
                  <a:srgbClr val="003300"/>
                </a:solidFill>
                <a:latin typeface="Times New Roman" pitchFamily="18" charset="0"/>
                <a:cs typeface="Times New Roman" pitchFamily="18" charset="0"/>
              </a:rPr>
              <a:t>f</a:t>
            </a:r>
            <a:r>
              <a:rPr lang="en-US" sz="2000" smtClean="0">
                <a:solidFill>
                  <a:srgbClr val="003300"/>
                </a:solidFill>
                <a:latin typeface="Times New Roman" pitchFamily="18" charset="0"/>
                <a:cs typeface="Times New Roman" pitchFamily="18" charset="0"/>
              </a:rPr>
              <a:t>(</a:t>
            </a:r>
            <a:r>
              <a:rPr lang="en-US" sz="2000" i="1" smtClean="0">
                <a:solidFill>
                  <a:srgbClr val="003300"/>
                </a:solidFill>
                <a:latin typeface="Times New Roman" pitchFamily="18" charset="0"/>
                <a:cs typeface="Times New Roman" pitchFamily="18" charset="0"/>
              </a:rPr>
              <a:t>x</a:t>
            </a:r>
            <a:r>
              <a:rPr lang="en-US" sz="2000" smtClean="0">
                <a:solidFill>
                  <a:srgbClr val="003300"/>
                </a:solidFill>
                <a:latin typeface="Times New Roman" pitchFamily="18" charset="0"/>
                <a:cs typeface="Times New Roman" pitchFamily="18" charset="0"/>
              </a:rPr>
              <a:t>) is </a:t>
            </a:r>
            <a:r>
              <a:rPr lang="en-US" sz="2000" i="1" smtClean="0">
                <a:solidFill>
                  <a:srgbClr val="003300"/>
                </a:solidFill>
                <a:latin typeface="Times New Roman" pitchFamily="18" charset="0"/>
                <a:cs typeface="Times New Roman" pitchFamily="18" charset="0"/>
              </a:rPr>
              <a:t>convex</a:t>
            </a:r>
            <a:r>
              <a:rPr lang="en-US" sz="2000" smtClean="0">
                <a:solidFill>
                  <a:srgbClr val="003300"/>
                </a:solidFill>
                <a:latin typeface="Times New Roman" pitchFamily="18" charset="0"/>
                <a:cs typeface="Times New Roman" pitchFamily="18" charset="0"/>
              </a:rPr>
              <a:t> </a:t>
            </a:r>
            <a:r>
              <a:rPr lang="en-US" sz="2000" i="1" smtClean="0">
                <a:solidFill>
                  <a:srgbClr val="003300"/>
                </a:solidFill>
                <a:latin typeface="Times New Roman" pitchFamily="18" charset="0"/>
                <a:cs typeface="Times New Roman" pitchFamily="18" charset="0"/>
              </a:rPr>
              <a:t>iff</a:t>
            </a:r>
            <a:r>
              <a:rPr lang="en-US" sz="2000" smtClean="0">
                <a:solidFill>
                  <a:srgbClr val="003300"/>
                </a:solidFill>
                <a:latin typeface="Times New Roman" pitchFamily="18" charset="0"/>
                <a:cs typeface="Times New Roman" pitchFamily="18" charset="0"/>
              </a:rPr>
              <a:t> the line segment joining any 2 points on the curve </a:t>
            </a:r>
            <a:r>
              <a:rPr lang="en-US" sz="2000" i="1" smtClean="0">
                <a:solidFill>
                  <a:srgbClr val="003300"/>
                </a:solidFill>
                <a:latin typeface="Times New Roman" pitchFamily="18" charset="0"/>
                <a:cs typeface="Times New Roman" pitchFamily="18" charset="0"/>
              </a:rPr>
              <a:t>y </a:t>
            </a:r>
            <a:r>
              <a:rPr lang="en-US" sz="2000" smtClean="0">
                <a:solidFill>
                  <a:srgbClr val="003300"/>
                </a:solidFill>
                <a:latin typeface="Times New Roman" pitchFamily="18" charset="0"/>
                <a:cs typeface="Times New Roman" pitchFamily="18" charset="0"/>
              </a:rPr>
              <a:t>= </a:t>
            </a:r>
            <a:r>
              <a:rPr lang="en-US" sz="2000" i="1" smtClean="0">
                <a:solidFill>
                  <a:srgbClr val="003300"/>
                </a:solidFill>
                <a:latin typeface="Times New Roman" pitchFamily="18" charset="0"/>
                <a:cs typeface="Times New Roman" pitchFamily="18" charset="0"/>
              </a:rPr>
              <a:t>f </a:t>
            </a:r>
            <a:r>
              <a:rPr lang="en-US" sz="2000" smtClean="0">
                <a:solidFill>
                  <a:srgbClr val="003300"/>
                </a:solidFill>
                <a:latin typeface="Times New Roman" pitchFamily="18" charset="0"/>
                <a:cs typeface="Times New Roman" pitchFamily="18" charset="0"/>
              </a:rPr>
              <a:t>(</a:t>
            </a:r>
            <a:r>
              <a:rPr lang="en-US" sz="2000" i="1" smtClean="0">
                <a:solidFill>
                  <a:srgbClr val="003300"/>
                </a:solidFill>
                <a:latin typeface="Times New Roman" pitchFamily="18" charset="0"/>
                <a:cs typeface="Times New Roman" pitchFamily="18" charset="0"/>
              </a:rPr>
              <a:t>x</a:t>
            </a:r>
            <a:r>
              <a:rPr lang="en-US" sz="2000" smtClean="0">
                <a:solidFill>
                  <a:srgbClr val="003300"/>
                </a:solidFill>
                <a:latin typeface="Times New Roman" pitchFamily="18" charset="0"/>
                <a:cs typeface="Times New Roman" pitchFamily="18" charset="0"/>
              </a:rPr>
              <a:t>)</a:t>
            </a:r>
            <a:r>
              <a:rPr lang="en-US" sz="2000" i="1" smtClean="0">
                <a:solidFill>
                  <a:srgbClr val="003300"/>
                </a:solidFill>
                <a:latin typeface="Times New Roman" pitchFamily="18" charset="0"/>
                <a:cs typeface="Times New Roman" pitchFamily="18" charset="0"/>
              </a:rPr>
              <a:t> </a:t>
            </a:r>
            <a:r>
              <a:rPr lang="en-US" sz="2000" smtClean="0">
                <a:solidFill>
                  <a:srgbClr val="003300"/>
                </a:solidFill>
                <a:latin typeface="Times New Roman" pitchFamily="18" charset="0"/>
                <a:cs typeface="Times New Roman" pitchFamily="18" charset="0"/>
              </a:rPr>
              <a:t>is </a:t>
            </a:r>
            <a:r>
              <a:rPr lang="en-US" sz="2000" smtClean="0">
                <a:solidFill>
                  <a:srgbClr val="FF0000"/>
                </a:solidFill>
                <a:latin typeface="Times New Roman" pitchFamily="18" charset="0"/>
                <a:cs typeface="Times New Roman" pitchFamily="18" charset="0"/>
              </a:rPr>
              <a:t>never below </a:t>
            </a:r>
            <a:r>
              <a:rPr lang="en-US" sz="2000" smtClean="0">
                <a:solidFill>
                  <a:srgbClr val="003300"/>
                </a:solidFill>
                <a:latin typeface="Times New Roman" pitchFamily="18" charset="0"/>
                <a:cs typeface="Times New Roman" pitchFamily="18" charset="0"/>
              </a:rPr>
              <a:t>the curve </a:t>
            </a:r>
            <a:r>
              <a:rPr lang="en-US" sz="2000" i="1" smtClean="0">
                <a:solidFill>
                  <a:srgbClr val="003300"/>
                </a:solidFill>
                <a:latin typeface="Times New Roman" pitchFamily="18" charset="0"/>
                <a:cs typeface="Times New Roman" pitchFamily="18" charset="0"/>
              </a:rPr>
              <a:t>y </a:t>
            </a:r>
            <a:r>
              <a:rPr lang="en-US" sz="2000" smtClean="0">
                <a:solidFill>
                  <a:srgbClr val="003300"/>
                </a:solidFill>
                <a:latin typeface="Times New Roman" pitchFamily="18" charset="0"/>
                <a:cs typeface="Times New Roman" pitchFamily="18" charset="0"/>
              </a:rPr>
              <a:t>= </a:t>
            </a:r>
            <a:r>
              <a:rPr lang="en-US" sz="2000" i="1" smtClean="0">
                <a:solidFill>
                  <a:srgbClr val="003300"/>
                </a:solidFill>
                <a:latin typeface="Times New Roman" pitchFamily="18" charset="0"/>
                <a:cs typeface="Times New Roman" pitchFamily="18" charset="0"/>
              </a:rPr>
              <a:t>f </a:t>
            </a:r>
            <a:r>
              <a:rPr lang="en-US" sz="2000" smtClean="0">
                <a:solidFill>
                  <a:srgbClr val="003300"/>
                </a:solidFill>
                <a:latin typeface="Times New Roman" pitchFamily="18" charset="0"/>
                <a:cs typeface="Times New Roman" pitchFamily="18" charset="0"/>
              </a:rPr>
              <a:t>(</a:t>
            </a:r>
            <a:r>
              <a:rPr lang="en-US" sz="2000" i="1" smtClean="0">
                <a:solidFill>
                  <a:srgbClr val="003300"/>
                </a:solidFill>
                <a:latin typeface="Times New Roman" pitchFamily="18" charset="0"/>
                <a:cs typeface="Times New Roman" pitchFamily="18" charset="0"/>
              </a:rPr>
              <a:t>x</a:t>
            </a:r>
            <a:r>
              <a:rPr lang="en-US" sz="2000" smtClean="0">
                <a:solidFill>
                  <a:srgbClr val="003300"/>
                </a:solidFill>
                <a:latin typeface="Times New Roman" pitchFamily="18" charset="0"/>
                <a:cs typeface="Times New Roman" pitchFamily="18" charset="0"/>
              </a:rPr>
              <a:t>)</a:t>
            </a:r>
            <a:r>
              <a:rPr lang="en-US" sz="2000" i="1" smtClean="0">
                <a:solidFill>
                  <a:srgbClr val="003300"/>
                </a:solidFill>
                <a:latin typeface="Times New Roman" pitchFamily="18" charset="0"/>
                <a:cs typeface="Times New Roman" pitchFamily="18" charset="0"/>
              </a:rPr>
              <a:t>.</a:t>
            </a:r>
            <a:endParaRPr lang="en-US" sz="2000">
              <a:solidFill>
                <a:srgbClr val="003300"/>
              </a:solidFill>
              <a:latin typeface="Times New Roman" pitchFamily="18" charset="0"/>
              <a:cs typeface="Times New Roman" pitchFamily="18" charset="0"/>
            </a:endParaRPr>
          </a:p>
        </p:txBody>
      </p:sp>
      <p:sp>
        <p:nvSpPr>
          <p:cNvPr id="9" name="TextBox 8"/>
          <p:cNvSpPr txBox="1"/>
          <p:nvPr/>
        </p:nvSpPr>
        <p:spPr>
          <a:xfrm>
            <a:off x="4800600" y="381000"/>
            <a:ext cx="4191000" cy="1015663"/>
          </a:xfrm>
          <a:prstGeom prst="rect">
            <a:avLst/>
          </a:prstGeom>
          <a:solidFill>
            <a:srgbClr val="CCFFCC"/>
          </a:solidFill>
          <a:ln>
            <a:solidFill>
              <a:srgbClr val="008000"/>
            </a:solidFill>
            <a:prstDash val="sysDot"/>
          </a:ln>
        </p:spPr>
        <p:txBody>
          <a:bodyPr wrap="square" rtlCol="0">
            <a:spAutoFit/>
          </a:bodyPr>
          <a:lstStyle/>
          <a:p>
            <a:r>
              <a:rPr lang="en-US" sz="2000" i="1" smtClean="0">
                <a:solidFill>
                  <a:srgbClr val="003300"/>
                </a:solidFill>
                <a:latin typeface="Times New Roman" pitchFamily="18" charset="0"/>
                <a:cs typeface="Times New Roman" pitchFamily="18" charset="0"/>
              </a:rPr>
              <a:t>f</a:t>
            </a:r>
            <a:r>
              <a:rPr lang="en-US" sz="2000" smtClean="0">
                <a:solidFill>
                  <a:srgbClr val="003300"/>
                </a:solidFill>
                <a:latin typeface="Times New Roman" pitchFamily="18" charset="0"/>
                <a:cs typeface="Times New Roman" pitchFamily="18" charset="0"/>
              </a:rPr>
              <a:t>(</a:t>
            </a:r>
            <a:r>
              <a:rPr lang="en-US" sz="2000" i="1" smtClean="0">
                <a:solidFill>
                  <a:srgbClr val="003300"/>
                </a:solidFill>
                <a:latin typeface="Times New Roman" pitchFamily="18" charset="0"/>
                <a:cs typeface="Times New Roman" pitchFamily="18" charset="0"/>
              </a:rPr>
              <a:t>x</a:t>
            </a:r>
            <a:r>
              <a:rPr lang="en-US" sz="2000" smtClean="0">
                <a:solidFill>
                  <a:srgbClr val="003300"/>
                </a:solidFill>
                <a:latin typeface="Times New Roman" pitchFamily="18" charset="0"/>
                <a:cs typeface="Times New Roman" pitchFamily="18" charset="0"/>
              </a:rPr>
              <a:t>) is </a:t>
            </a:r>
            <a:r>
              <a:rPr lang="en-US" sz="2000" i="1" smtClean="0">
                <a:solidFill>
                  <a:srgbClr val="003300"/>
                </a:solidFill>
                <a:latin typeface="Times New Roman" pitchFamily="18" charset="0"/>
                <a:cs typeface="Times New Roman" pitchFamily="18" charset="0"/>
              </a:rPr>
              <a:t>concave</a:t>
            </a:r>
            <a:r>
              <a:rPr lang="en-US" sz="2000" smtClean="0">
                <a:solidFill>
                  <a:srgbClr val="003300"/>
                </a:solidFill>
                <a:latin typeface="Times New Roman" pitchFamily="18" charset="0"/>
                <a:cs typeface="Times New Roman" pitchFamily="18" charset="0"/>
              </a:rPr>
              <a:t> </a:t>
            </a:r>
            <a:r>
              <a:rPr lang="en-US" sz="2000" i="1" smtClean="0">
                <a:solidFill>
                  <a:srgbClr val="003300"/>
                </a:solidFill>
                <a:latin typeface="Times New Roman" pitchFamily="18" charset="0"/>
                <a:cs typeface="Times New Roman" pitchFamily="18" charset="0"/>
              </a:rPr>
              <a:t>iff</a:t>
            </a:r>
            <a:r>
              <a:rPr lang="en-US" sz="2000" smtClean="0">
                <a:solidFill>
                  <a:srgbClr val="003300"/>
                </a:solidFill>
                <a:latin typeface="Times New Roman" pitchFamily="18" charset="0"/>
                <a:cs typeface="Times New Roman" pitchFamily="18" charset="0"/>
              </a:rPr>
              <a:t> the line segment joining any 2 points on the curve </a:t>
            </a:r>
            <a:r>
              <a:rPr lang="en-US" sz="2000" i="1" smtClean="0">
                <a:solidFill>
                  <a:srgbClr val="003300"/>
                </a:solidFill>
                <a:latin typeface="Times New Roman" pitchFamily="18" charset="0"/>
                <a:cs typeface="Times New Roman" pitchFamily="18" charset="0"/>
              </a:rPr>
              <a:t>y </a:t>
            </a:r>
            <a:r>
              <a:rPr lang="en-US" sz="2000" smtClean="0">
                <a:solidFill>
                  <a:srgbClr val="003300"/>
                </a:solidFill>
                <a:latin typeface="Times New Roman" pitchFamily="18" charset="0"/>
                <a:cs typeface="Times New Roman" pitchFamily="18" charset="0"/>
              </a:rPr>
              <a:t>= </a:t>
            </a:r>
            <a:r>
              <a:rPr lang="en-US" sz="2000" i="1" smtClean="0">
                <a:solidFill>
                  <a:srgbClr val="003300"/>
                </a:solidFill>
                <a:latin typeface="Times New Roman" pitchFamily="18" charset="0"/>
                <a:cs typeface="Times New Roman" pitchFamily="18" charset="0"/>
              </a:rPr>
              <a:t>f </a:t>
            </a:r>
            <a:r>
              <a:rPr lang="en-US" sz="2000" smtClean="0">
                <a:solidFill>
                  <a:srgbClr val="003300"/>
                </a:solidFill>
                <a:latin typeface="Times New Roman" pitchFamily="18" charset="0"/>
                <a:cs typeface="Times New Roman" pitchFamily="18" charset="0"/>
              </a:rPr>
              <a:t>(</a:t>
            </a:r>
            <a:r>
              <a:rPr lang="en-US" sz="2000" i="1" smtClean="0">
                <a:solidFill>
                  <a:srgbClr val="003300"/>
                </a:solidFill>
                <a:latin typeface="Times New Roman" pitchFamily="18" charset="0"/>
                <a:cs typeface="Times New Roman" pitchFamily="18" charset="0"/>
              </a:rPr>
              <a:t>x</a:t>
            </a:r>
            <a:r>
              <a:rPr lang="en-US" sz="2000" smtClean="0">
                <a:solidFill>
                  <a:srgbClr val="003300"/>
                </a:solidFill>
                <a:latin typeface="Times New Roman" pitchFamily="18" charset="0"/>
                <a:cs typeface="Times New Roman" pitchFamily="18" charset="0"/>
              </a:rPr>
              <a:t>)</a:t>
            </a:r>
            <a:r>
              <a:rPr lang="en-US" sz="2000" i="1" smtClean="0">
                <a:solidFill>
                  <a:srgbClr val="003300"/>
                </a:solidFill>
                <a:latin typeface="Times New Roman" pitchFamily="18" charset="0"/>
                <a:cs typeface="Times New Roman" pitchFamily="18" charset="0"/>
              </a:rPr>
              <a:t> </a:t>
            </a:r>
            <a:r>
              <a:rPr lang="en-US" sz="2000" smtClean="0">
                <a:solidFill>
                  <a:srgbClr val="003300"/>
                </a:solidFill>
                <a:latin typeface="Times New Roman" pitchFamily="18" charset="0"/>
                <a:cs typeface="Times New Roman" pitchFamily="18" charset="0"/>
              </a:rPr>
              <a:t>is </a:t>
            </a:r>
            <a:r>
              <a:rPr lang="en-US" sz="2000" smtClean="0">
                <a:solidFill>
                  <a:srgbClr val="FF0000"/>
                </a:solidFill>
                <a:latin typeface="Times New Roman" pitchFamily="18" charset="0"/>
                <a:cs typeface="Times New Roman" pitchFamily="18" charset="0"/>
              </a:rPr>
              <a:t>never above </a:t>
            </a:r>
            <a:r>
              <a:rPr lang="en-US" sz="2000" smtClean="0">
                <a:solidFill>
                  <a:srgbClr val="003300"/>
                </a:solidFill>
                <a:latin typeface="Times New Roman" pitchFamily="18" charset="0"/>
                <a:cs typeface="Times New Roman" pitchFamily="18" charset="0"/>
              </a:rPr>
              <a:t>the curve </a:t>
            </a:r>
            <a:r>
              <a:rPr lang="en-US" sz="2000" i="1" smtClean="0">
                <a:solidFill>
                  <a:srgbClr val="003300"/>
                </a:solidFill>
                <a:latin typeface="Times New Roman" pitchFamily="18" charset="0"/>
                <a:cs typeface="Times New Roman" pitchFamily="18" charset="0"/>
              </a:rPr>
              <a:t>y </a:t>
            </a:r>
            <a:r>
              <a:rPr lang="en-US" sz="2000" smtClean="0">
                <a:solidFill>
                  <a:srgbClr val="003300"/>
                </a:solidFill>
                <a:latin typeface="Times New Roman" pitchFamily="18" charset="0"/>
                <a:cs typeface="Times New Roman" pitchFamily="18" charset="0"/>
              </a:rPr>
              <a:t>= </a:t>
            </a:r>
            <a:r>
              <a:rPr lang="en-US" sz="2000" i="1" smtClean="0">
                <a:solidFill>
                  <a:srgbClr val="003300"/>
                </a:solidFill>
                <a:latin typeface="Times New Roman" pitchFamily="18" charset="0"/>
                <a:cs typeface="Times New Roman" pitchFamily="18" charset="0"/>
              </a:rPr>
              <a:t>f </a:t>
            </a:r>
            <a:r>
              <a:rPr lang="en-US" sz="2000" smtClean="0">
                <a:solidFill>
                  <a:srgbClr val="003300"/>
                </a:solidFill>
                <a:latin typeface="Times New Roman" pitchFamily="18" charset="0"/>
                <a:cs typeface="Times New Roman" pitchFamily="18" charset="0"/>
              </a:rPr>
              <a:t>(</a:t>
            </a:r>
            <a:r>
              <a:rPr lang="en-US" sz="2000" i="1" smtClean="0">
                <a:solidFill>
                  <a:srgbClr val="003300"/>
                </a:solidFill>
                <a:latin typeface="Times New Roman" pitchFamily="18" charset="0"/>
                <a:cs typeface="Times New Roman" pitchFamily="18" charset="0"/>
              </a:rPr>
              <a:t>x</a:t>
            </a:r>
            <a:r>
              <a:rPr lang="en-US" sz="2000" smtClean="0">
                <a:solidFill>
                  <a:srgbClr val="003300"/>
                </a:solidFill>
                <a:latin typeface="Times New Roman" pitchFamily="18" charset="0"/>
                <a:cs typeface="Times New Roman" pitchFamily="18" charset="0"/>
              </a:rPr>
              <a:t>)</a:t>
            </a:r>
            <a:r>
              <a:rPr lang="en-US" sz="2000" i="1" smtClean="0">
                <a:solidFill>
                  <a:srgbClr val="003300"/>
                </a:solidFill>
                <a:latin typeface="Times New Roman" pitchFamily="18" charset="0"/>
                <a:cs typeface="Times New Roman" pitchFamily="18" charset="0"/>
              </a:rPr>
              <a:t>.</a:t>
            </a:r>
            <a:endParaRPr lang="en-US" sz="2000">
              <a:solidFill>
                <a:srgbClr val="0033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187A8DF-0D36-4FD6-9E8E-6850BBE18C4A}"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6386"/>
                                        </p:tgtEl>
                                        <p:attrNameLst>
                                          <p:attrName>style.visibility</p:attrName>
                                        </p:attrNameLst>
                                      </p:cBhvr>
                                      <p:to>
                                        <p:strVal val="visible"/>
                                      </p:to>
                                    </p:set>
                                    <p:animEffect transition="in" filter="slide(fromBottom)">
                                      <p:cBhvr>
                                        <p:cTn id="17" dur="500"/>
                                        <p:tgtEl>
                                          <p:spTgt spid="1638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6387"/>
                                        </p:tgtEl>
                                        <p:attrNameLst>
                                          <p:attrName>style.visibility</p:attrName>
                                        </p:attrNameLst>
                                      </p:cBhvr>
                                      <p:to>
                                        <p:strVal val="visible"/>
                                      </p:to>
                                    </p:set>
                                    <p:animEffect transition="in" filter="slide(fromBottom)">
                                      <p:cBhvr>
                                        <p:cTn id="22" dur="500"/>
                                        <p:tgtEl>
                                          <p:spTgt spid="1638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Bottom)">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lide(fromBottom)">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19999" cy="731838"/>
          </a:xfrm>
        </p:spPr>
        <p:txBody>
          <a:bodyPr/>
          <a:lstStyle/>
          <a:p>
            <a:r>
              <a:rPr lang="en-US" dirty="0" smtClean="0"/>
              <a:t>Convex and Concave functions</a:t>
            </a:r>
            <a:endParaRPr lang="en-US" dirty="0"/>
          </a:p>
        </p:txBody>
      </p:sp>
      <p:sp>
        <p:nvSpPr>
          <p:cNvPr id="12" name="Content Placeholder 11"/>
          <p:cNvSpPr>
            <a:spLocks noGrp="1"/>
          </p:cNvSpPr>
          <p:nvPr>
            <p:ph idx="1"/>
          </p:nvPr>
        </p:nvSpPr>
        <p:spPr>
          <a:xfrm>
            <a:off x="1279524" y="1600200"/>
            <a:ext cx="7331075" cy="4525963"/>
          </a:xfrm>
        </p:spPr>
        <p:txBody>
          <a:bodyPr/>
          <a:lstStyle/>
          <a:p>
            <a:pPr>
              <a:buNone/>
            </a:pPr>
            <a:r>
              <a:rPr lang="en-US" dirty="0" smtClean="0"/>
              <a:t>Examples:</a:t>
            </a:r>
          </a:p>
          <a:p>
            <a:pPr algn="r">
              <a:buNone/>
            </a:pPr>
            <a:endParaRPr lang="en-US" dirty="0" smtClean="0"/>
          </a:p>
          <a:p>
            <a:pPr algn="r">
              <a:buNone/>
            </a:pPr>
            <a:endParaRPr lang="en-US" dirty="0" smtClean="0"/>
          </a:p>
          <a:p>
            <a:pPr algn="r">
              <a:buNone/>
            </a:pPr>
            <a:r>
              <a:rPr lang="en-US" dirty="0" smtClean="0"/>
              <a:t>Convex ? </a:t>
            </a:r>
          </a:p>
          <a:p>
            <a:pPr algn="r">
              <a:buNone/>
            </a:pPr>
            <a:r>
              <a:rPr lang="en-US" dirty="0" smtClean="0"/>
              <a:t>Concave?</a:t>
            </a:r>
            <a:endParaRPr lang="en-US" dirty="0"/>
          </a:p>
        </p:txBody>
      </p:sp>
      <p:pic>
        <p:nvPicPr>
          <p:cNvPr id="2314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71600" y="2209800"/>
            <a:ext cx="5123107" cy="3810000"/>
          </a:xfrm>
          <a:prstGeom prst="rect">
            <a:avLst/>
          </a:prstGeom>
          <a:noFill/>
          <a:ln w="9525">
            <a:noFill/>
            <a:miter lim="800000"/>
            <a:headEnd/>
            <a:tailEnd/>
          </a:ln>
          <a:effectLst/>
        </p:spPr>
      </p:pic>
      <p:pic>
        <p:nvPicPr>
          <p:cNvPr id="23142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22287" y="2133601"/>
            <a:ext cx="5788113" cy="3962400"/>
          </a:xfrm>
          <a:prstGeom prst="rect">
            <a:avLst/>
          </a:prstGeom>
          <a:noFill/>
          <a:ln w="9525">
            <a:noFill/>
            <a:miter lim="800000"/>
            <a:headEnd/>
            <a:tailEnd/>
          </a:ln>
          <a:effectLst/>
        </p:spPr>
      </p:pic>
      <p:pic>
        <p:nvPicPr>
          <p:cNvPr id="231428" name="Picture 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219200" y="2209800"/>
            <a:ext cx="5943600" cy="3836879"/>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E187A8DF-0D36-4FD6-9E8E-6850BBE18C4A}"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12">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12">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31426"/>
                                        </p:tgtEl>
                                        <p:attrNameLst>
                                          <p:attrName>style.visibility</p:attrName>
                                        </p:attrNameLst>
                                      </p:cBhvr>
                                      <p:to>
                                        <p:strVal val="visible"/>
                                      </p:to>
                                    </p:set>
                                    <p:anim calcmode="lin" valueType="num">
                                      <p:cBhvr additive="base">
                                        <p:cTn id="16" dur="500" fill="hold"/>
                                        <p:tgtEl>
                                          <p:spTgt spid="231426"/>
                                        </p:tgtEl>
                                        <p:attrNameLst>
                                          <p:attrName>ppt_x</p:attrName>
                                        </p:attrNameLst>
                                      </p:cBhvr>
                                      <p:tavLst>
                                        <p:tav tm="0">
                                          <p:val>
                                            <p:strVal val="#ppt_x"/>
                                          </p:val>
                                        </p:tav>
                                        <p:tav tm="100000">
                                          <p:val>
                                            <p:strVal val="#ppt_x"/>
                                          </p:val>
                                        </p:tav>
                                      </p:tavLst>
                                    </p:anim>
                                    <p:anim calcmode="lin" valueType="num">
                                      <p:cBhvr additive="base">
                                        <p:cTn id="17" dur="500" fill="hold"/>
                                        <p:tgtEl>
                                          <p:spTgt spid="231426"/>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58" presetClass="entr" presetSubtype="0" accel="100000" fill="hold" grpId="0" nodeType="afterEffect">
                                  <p:stCondLst>
                                    <p:cond delay="1000"/>
                                  </p:stCondLst>
                                  <p:childTnLst>
                                    <p:set>
                                      <p:cBhvr>
                                        <p:cTn id="20" dur="1" fill="hold">
                                          <p:stCondLst>
                                            <p:cond delay="0"/>
                                          </p:stCondLst>
                                        </p:cTn>
                                        <p:tgtEl>
                                          <p:spTgt spid="12">
                                            <p:txEl>
                                              <p:pRg st="3" end="3"/>
                                            </p:txEl>
                                          </p:spTgt>
                                        </p:tgtEl>
                                        <p:attrNameLst>
                                          <p:attrName>style.visibility</p:attrName>
                                        </p:attrNameLst>
                                      </p:cBhvr>
                                      <p:to>
                                        <p:strVal val="visible"/>
                                      </p:to>
                                    </p:set>
                                    <p:anim calcmode="lin" valueType="num">
                                      <p:cBhvr>
                                        <p:cTn id="21" dur="500" fill="hold"/>
                                        <p:tgtEl>
                                          <p:spTgt spid="12">
                                            <p:txEl>
                                              <p:pRg st="3" end="3"/>
                                            </p:txEl>
                                          </p:spTgt>
                                        </p:tgtEl>
                                        <p:attrNameLst>
                                          <p:attrName>ppt_w</p:attrName>
                                        </p:attrNameLst>
                                      </p:cBhvr>
                                      <p:tavLst>
                                        <p:tav tm="0">
                                          <p:val>
                                            <p:strVal val="#ppt_w*2.5"/>
                                          </p:val>
                                        </p:tav>
                                        <p:tav tm="100000">
                                          <p:val>
                                            <p:strVal val="#ppt_w"/>
                                          </p:val>
                                        </p:tav>
                                      </p:tavLst>
                                    </p:anim>
                                    <p:anim calcmode="lin" valueType="num">
                                      <p:cBhvr>
                                        <p:cTn id="22" dur="500" fill="hold"/>
                                        <p:tgtEl>
                                          <p:spTgt spid="12">
                                            <p:txEl>
                                              <p:pRg st="3" end="3"/>
                                            </p:txEl>
                                          </p:spTgt>
                                        </p:tgtEl>
                                        <p:attrNameLst>
                                          <p:attrName>ppt_h</p:attrName>
                                        </p:attrNameLst>
                                      </p:cBhvr>
                                      <p:tavLst>
                                        <p:tav tm="0">
                                          <p:val>
                                            <p:strVal val="#ppt_h*0.01"/>
                                          </p:val>
                                        </p:tav>
                                        <p:tav tm="100000">
                                          <p:val>
                                            <p:strVal val="#ppt_h"/>
                                          </p:val>
                                        </p:tav>
                                      </p:tavLst>
                                    </p:anim>
                                    <p:anim calcmode="lin" valueType="num">
                                      <p:cBhvr>
                                        <p:cTn id="2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12">
                                            <p:txEl>
                                              <p:pRg st="3" end="3"/>
                                            </p:txEl>
                                          </p:spTgt>
                                        </p:tgtEl>
                                        <p:attrNameLst>
                                          <p:attrName>ppt_y</p:attrName>
                                        </p:attrNameLst>
                                      </p:cBhvr>
                                      <p:tavLst>
                                        <p:tav tm="0">
                                          <p:val>
                                            <p:strVal val="#ppt_h+1"/>
                                          </p:val>
                                        </p:tav>
                                        <p:tav tm="100000">
                                          <p:val>
                                            <p:strVal val="#ppt_y"/>
                                          </p:val>
                                        </p:tav>
                                      </p:tavLst>
                                    </p:anim>
                                    <p:animEffect transition="in" filter="fade">
                                      <p:cBhvr>
                                        <p:cTn id="25" dur="500"/>
                                        <p:tgtEl>
                                          <p:spTgt spid="12">
                                            <p:txEl>
                                              <p:pRg st="3" end="3"/>
                                            </p:txEl>
                                          </p:spTgt>
                                        </p:tgtEl>
                                      </p:cBhvr>
                                    </p:animEffect>
                                  </p:childTnLst>
                                </p:cTn>
                              </p:par>
                            </p:childTnLst>
                          </p:cTn>
                        </p:par>
                        <p:par>
                          <p:cTn id="26" fill="hold">
                            <p:stCondLst>
                              <p:cond delay="2000"/>
                            </p:stCondLst>
                            <p:childTnLst>
                              <p:par>
                                <p:cTn id="27" presetID="58" presetClass="entr" presetSubtype="0" accel="100000" fill="hold" grpId="0" nodeType="after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 calcmode="lin" valueType="num">
                                      <p:cBhvr>
                                        <p:cTn id="29" dur="500" fill="hold"/>
                                        <p:tgtEl>
                                          <p:spTgt spid="12">
                                            <p:txEl>
                                              <p:pRg st="4" end="4"/>
                                            </p:txEl>
                                          </p:spTgt>
                                        </p:tgtEl>
                                        <p:attrNameLst>
                                          <p:attrName>ppt_w</p:attrName>
                                        </p:attrNameLst>
                                      </p:cBhvr>
                                      <p:tavLst>
                                        <p:tav tm="0">
                                          <p:val>
                                            <p:strVal val="#ppt_w*2.5"/>
                                          </p:val>
                                        </p:tav>
                                        <p:tav tm="100000">
                                          <p:val>
                                            <p:strVal val="#ppt_w"/>
                                          </p:val>
                                        </p:tav>
                                      </p:tavLst>
                                    </p:anim>
                                    <p:anim calcmode="lin" valueType="num">
                                      <p:cBhvr>
                                        <p:cTn id="30" dur="500" fill="hold"/>
                                        <p:tgtEl>
                                          <p:spTgt spid="12">
                                            <p:txEl>
                                              <p:pRg st="4" end="4"/>
                                            </p:txEl>
                                          </p:spTgt>
                                        </p:tgtEl>
                                        <p:attrNameLst>
                                          <p:attrName>ppt_h</p:attrName>
                                        </p:attrNameLst>
                                      </p:cBhvr>
                                      <p:tavLst>
                                        <p:tav tm="0">
                                          <p:val>
                                            <p:strVal val="#ppt_h*0.01"/>
                                          </p:val>
                                        </p:tav>
                                        <p:tav tm="100000">
                                          <p:val>
                                            <p:strVal val="#ppt_h"/>
                                          </p:val>
                                        </p:tav>
                                      </p:tavLst>
                                    </p:anim>
                                    <p:anim calcmode="lin" valueType="num">
                                      <p:cBhvr>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12">
                                            <p:txEl>
                                              <p:pRg st="4" end="4"/>
                                            </p:txEl>
                                          </p:spTgt>
                                        </p:tgtEl>
                                        <p:attrNameLst>
                                          <p:attrName>ppt_y</p:attrName>
                                        </p:attrNameLst>
                                      </p:cBhvr>
                                      <p:tavLst>
                                        <p:tav tm="0">
                                          <p:val>
                                            <p:strVal val="#ppt_h+1"/>
                                          </p:val>
                                        </p:tav>
                                        <p:tav tm="100000">
                                          <p:val>
                                            <p:strVal val="#ppt_y"/>
                                          </p:val>
                                        </p:tav>
                                      </p:tavLst>
                                    </p:anim>
                                    <p:animEffect transition="in" filter="fade">
                                      <p:cBhvr>
                                        <p:cTn id="33" dur="500"/>
                                        <p:tgtEl>
                                          <p:spTgt spid="1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31427"/>
                                        </p:tgtEl>
                                        <p:attrNameLst>
                                          <p:attrName>style.visibility</p:attrName>
                                        </p:attrNameLst>
                                      </p:cBhvr>
                                      <p:to>
                                        <p:strVal val="visible"/>
                                      </p:to>
                                    </p:set>
                                    <p:anim calcmode="lin" valueType="num">
                                      <p:cBhvr additive="base">
                                        <p:cTn id="38" dur="500" fill="hold"/>
                                        <p:tgtEl>
                                          <p:spTgt spid="231427"/>
                                        </p:tgtEl>
                                        <p:attrNameLst>
                                          <p:attrName>ppt_x</p:attrName>
                                        </p:attrNameLst>
                                      </p:cBhvr>
                                      <p:tavLst>
                                        <p:tav tm="0">
                                          <p:val>
                                            <p:strVal val="#ppt_x"/>
                                          </p:val>
                                        </p:tav>
                                        <p:tav tm="100000">
                                          <p:val>
                                            <p:strVal val="#ppt_x"/>
                                          </p:val>
                                        </p:tav>
                                      </p:tavLst>
                                    </p:anim>
                                    <p:anim calcmode="lin" valueType="num">
                                      <p:cBhvr additive="base">
                                        <p:cTn id="39" dur="500" fill="hold"/>
                                        <p:tgtEl>
                                          <p:spTgt spid="231427"/>
                                        </p:tgtEl>
                                        <p:attrNameLst>
                                          <p:attrName>ppt_y</p:attrName>
                                        </p:attrNameLst>
                                      </p:cBhvr>
                                      <p:tavLst>
                                        <p:tav tm="0">
                                          <p:val>
                                            <p:strVal val="1+#ppt_h/2"/>
                                          </p:val>
                                        </p:tav>
                                        <p:tav tm="100000">
                                          <p:val>
                                            <p:strVal val="#ppt_y"/>
                                          </p:val>
                                        </p:tav>
                                      </p:tavLst>
                                    </p:anim>
                                  </p:childTnLst>
                                </p:cTn>
                              </p:par>
                              <p:par>
                                <p:cTn id="40" presetID="2" presetClass="exit" presetSubtype="4" fill="hold" nodeType="withEffect">
                                  <p:stCondLst>
                                    <p:cond delay="0"/>
                                  </p:stCondLst>
                                  <p:childTnLst>
                                    <p:anim calcmode="lin" valueType="num">
                                      <p:cBhvr additive="base">
                                        <p:cTn id="41" dur="500"/>
                                        <p:tgtEl>
                                          <p:spTgt spid="231426"/>
                                        </p:tgtEl>
                                        <p:attrNameLst>
                                          <p:attrName>ppt_x</p:attrName>
                                        </p:attrNameLst>
                                      </p:cBhvr>
                                      <p:tavLst>
                                        <p:tav tm="0">
                                          <p:val>
                                            <p:strVal val="ppt_x"/>
                                          </p:val>
                                        </p:tav>
                                        <p:tav tm="100000">
                                          <p:val>
                                            <p:strVal val="ppt_x"/>
                                          </p:val>
                                        </p:tav>
                                      </p:tavLst>
                                    </p:anim>
                                    <p:anim calcmode="lin" valueType="num">
                                      <p:cBhvr additive="base">
                                        <p:cTn id="42" dur="500"/>
                                        <p:tgtEl>
                                          <p:spTgt spid="231426"/>
                                        </p:tgtEl>
                                        <p:attrNameLst>
                                          <p:attrName>ppt_y</p:attrName>
                                        </p:attrNameLst>
                                      </p:cBhvr>
                                      <p:tavLst>
                                        <p:tav tm="0">
                                          <p:val>
                                            <p:strVal val="ppt_y"/>
                                          </p:val>
                                        </p:tav>
                                        <p:tav tm="100000">
                                          <p:val>
                                            <p:strVal val="1+ppt_h/2"/>
                                          </p:val>
                                        </p:tav>
                                      </p:tavLst>
                                    </p:anim>
                                    <p:set>
                                      <p:cBhvr>
                                        <p:cTn id="43" dur="1" fill="hold">
                                          <p:stCondLst>
                                            <p:cond delay="499"/>
                                          </p:stCondLst>
                                        </p:cTn>
                                        <p:tgtEl>
                                          <p:spTgt spid="23142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31428"/>
                                        </p:tgtEl>
                                        <p:attrNameLst>
                                          <p:attrName>style.visibility</p:attrName>
                                        </p:attrNameLst>
                                      </p:cBhvr>
                                      <p:to>
                                        <p:strVal val="visible"/>
                                      </p:to>
                                    </p:set>
                                    <p:anim calcmode="lin" valueType="num">
                                      <p:cBhvr additive="base">
                                        <p:cTn id="48" dur="500" fill="hold"/>
                                        <p:tgtEl>
                                          <p:spTgt spid="231428"/>
                                        </p:tgtEl>
                                        <p:attrNameLst>
                                          <p:attrName>ppt_x</p:attrName>
                                        </p:attrNameLst>
                                      </p:cBhvr>
                                      <p:tavLst>
                                        <p:tav tm="0">
                                          <p:val>
                                            <p:strVal val="#ppt_x"/>
                                          </p:val>
                                        </p:tav>
                                        <p:tav tm="100000">
                                          <p:val>
                                            <p:strVal val="#ppt_x"/>
                                          </p:val>
                                        </p:tav>
                                      </p:tavLst>
                                    </p:anim>
                                    <p:anim calcmode="lin" valueType="num">
                                      <p:cBhvr additive="base">
                                        <p:cTn id="49" dur="500" fill="hold"/>
                                        <p:tgtEl>
                                          <p:spTgt spid="231428"/>
                                        </p:tgtEl>
                                        <p:attrNameLst>
                                          <p:attrName>ppt_y</p:attrName>
                                        </p:attrNameLst>
                                      </p:cBhvr>
                                      <p:tavLst>
                                        <p:tav tm="0">
                                          <p:val>
                                            <p:strVal val="1+#ppt_h/2"/>
                                          </p:val>
                                        </p:tav>
                                        <p:tav tm="100000">
                                          <p:val>
                                            <p:strVal val="#ppt_y"/>
                                          </p:val>
                                        </p:tav>
                                      </p:tavLst>
                                    </p:anim>
                                  </p:childTnLst>
                                </p:cTn>
                              </p:par>
                              <p:par>
                                <p:cTn id="50" presetID="2" presetClass="exit" presetSubtype="4" fill="hold" nodeType="withEffect">
                                  <p:stCondLst>
                                    <p:cond delay="0"/>
                                  </p:stCondLst>
                                  <p:childTnLst>
                                    <p:anim calcmode="lin" valueType="num">
                                      <p:cBhvr additive="base">
                                        <p:cTn id="51" dur="500"/>
                                        <p:tgtEl>
                                          <p:spTgt spid="231427"/>
                                        </p:tgtEl>
                                        <p:attrNameLst>
                                          <p:attrName>ppt_x</p:attrName>
                                        </p:attrNameLst>
                                      </p:cBhvr>
                                      <p:tavLst>
                                        <p:tav tm="0">
                                          <p:val>
                                            <p:strVal val="ppt_x"/>
                                          </p:val>
                                        </p:tav>
                                        <p:tav tm="100000">
                                          <p:val>
                                            <p:strVal val="ppt_x"/>
                                          </p:val>
                                        </p:tav>
                                      </p:tavLst>
                                    </p:anim>
                                    <p:anim calcmode="lin" valueType="num">
                                      <p:cBhvr additive="base">
                                        <p:cTn id="52" dur="500"/>
                                        <p:tgtEl>
                                          <p:spTgt spid="231427"/>
                                        </p:tgtEl>
                                        <p:attrNameLst>
                                          <p:attrName>ppt_y</p:attrName>
                                        </p:attrNameLst>
                                      </p:cBhvr>
                                      <p:tavLst>
                                        <p:tav tm="0">
                                          <p:val>
                                            <p:strVal val="ppt_y"/>
                                          </p:val>
                                        </p:tav>
                                        <p:tav tm="100000">
                                          <p:val>
                                            <p:strVal val="1+ppt_h/2"/>
                                          </p:val>
                                        </p:tav>
                                      </p:tavLst>
                                    </p:anim>
                                    <p:set>
                                      <p:cBhvr>
                                        <p:cTn id="53" dur="1" fill="hold">
                                          <p:stCondLst>
                                            <p:cond delay="499"/>
                                          </p:stCondLst>
                                        </p:cTn>
                                        <p:tgtEl>
                                          <p:spTgt spid="2314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19999" cy="731838"/>
          </a:xfrm>
        </p:spPr>
        <p:txBody>
          <a:bodyPr/>
          <a:lstStyle/>
          <a:p>
            <a:r>
              <a:rPr lang="en-US" dirty="0" smtClean="0"/>
              <a:t>Convex and Concave functions</a:t>
            </a:r>
            <a:endParaRPr lang="en-US" dirty="0"/>
          </a:p>
        </p:txBody>
      </p:sp>
      <p:sp>
        <p:nvSpPr>
          <p:cNvPr id="12" name="Content Placeholder 11"/>
          <p:cNvSpPr>
            <a:spLocks noGrp="1"/>
          </p:cNvSpPr>
          <p:nvPr>
            <p:ph idx="1"/>
          </p:nvPr>
        </p:nvSpPr>
        <p:spPr>
          <a:xfrm>
            <a:off x="1279524" y="1600200"/>
            <a:ext cx="7331075" cy="4525963"/>
          </a:xfrm>
        </p:spPr>
        <p:txBody>
          <a:bodyPr/>
          <a:lstStyle/>
          <a:p>
            <a:pPr>
              <a:buNone/>
            </a:pPr>
            <a:r>
              <a:rPr lang="en-US" dirty="0"/>
              <a:t>**A linear function of the form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i="1" dirty="0">
                <a:latin typeface="Times New Roman" pitchFamily="18" charset="0"/>
                <a:cs typeface="Times New Roman" pitchFamily="18" charset="0"/>
              </a:rPr>
              <a:t>ax</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i="1" dirty="0">
                <a:latin typeface="Times New Roman" pitchFamily="18" charset="0"/>
                <a:cs typeface="Times New Roman" pitchFamily="18" charset="0"/>
              </a:rPr>
              <a:t>b</a:t>
            </a:r>
            <a:r>
              <a:rPr lang="en-US" dirty="0">
                <a:latin typeface="Times New Roman" pitchFamily="18" charset="0"/>
                <a:cs typeface="Times New Roman" pitchFamily="18" charset="0"/>
              </a:rPr>
              <a:t> </a:t>
            </a:r>
            <a:r>
              <a:rPr lang="en-US" dirty="0"/>
              <a:t>is both a convex and a concave </a:t>
            </a:r>
            <a:r>
              <a:rPr lang="en-US" dirty="0" smtClean="0"/>
              <a:t>function. This </a:t>
            </a:r>
            <a:r>
              <a:rPr lang="en-US" dirty="0"/>
              <a:t>follows from</a:t>
            </a:r>
          </a:p>
          <a:p>
            <a:pPr marL="341313" indent="0">
              <a:buNone/>
            </a:pPr>
            <a:r>
              <a:rPr lang="en-US" i="1" dirty="0" smtClean="0">
                <a:latin typeface="Times New Roman" pitchFamily="18" charset="0"/>
                <a:cs typeface="Times New Roman" pitchFamily="18" charset="0"/>
              </a:rPr>
              <a:t>f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cx</a:t>
            </a:r>
            <a:r>
              <a:rPr lang="en-US" dirty="0">
                <a:latin typeface="Times New Roman" pitchFamily="18" charset="0"/>
                <a:cs typeface="Times New Roman" pitchFamily="18" charset="0"/>
              </a:rPr>
              <a:t>′+(1</a:t>
            </a:r>
            <a:r>
              <a:rPr lang="en-US" i="1" dirty="0">
                <a:latin typeface="Times New Roman"/>
                <a:cs typeface="Times New Roman"/>
              </a:rPr>
              <a:t>−</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sym typeface="Symbol"/>
              </a:rPr>
              <a:t>a</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cx′</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(1</a:t>
            </a:r>
            <a:r>
              <a:rPr lang="en-US" i="1" dirty="0">
                <a:latin typeface="Times New Roman"/>
                <a:cs typeface="Times New Roman"/>
              </a:rPr>
              <a:t>−</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b</a:t>
            </a:r>
            <a:endParaRPr lang="en-US" dirty="0" smtClean="0">
              <a:latin typeface="Times New Roman" pitchFamily="18" charset="0"/>
              <a:cs typeface="Times New Roman" pitchFamily="18" charset="0"/>
            </a:endParaRPr>
          </a:p>
          <a:p>
            <a:pPr marL="2563813" indent="0">
              <a:buNone/>
            </a:pPr>
            <a:r>
              <a:rPr lang="da-DK"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sym typeface="Symbol"/>
              </a:rPr>
              <a:t>c</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sym typeface="Symbol"/>
              </a:rPr>
              <a:t>a</a:t>
            </a:r>
            <a:r>
              <a:rPr lang="en-US" i="1" dirty="0" smtClean="0">
                <a:latin typeface="Times New Roman" pitchFamily="18" charset="0"/>
                <a:cs typeface="Times New Roman" pitchFamily="18" charset="0"/>
              </a:rPr>
              <a:t>x</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en-US" i="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 + (1</a:t>
            </a:r>
            <a:r>
              <a:rPr lang="en-US" i="1" dirty="0">
                <a:latin typeface="Times New Roman"/>
                <a:cs typeface="Times New Roman"/>
              </a:rPr>
              <a:t>−</a:t>
            </a:r>
            <a:r>
              <a:rPr lang="en-US" i="1" dirty="0">
                <a:latin typeface="Times New Roman" pitchFamily="18" charset="0"/>
                <a:cs typeface="Times New Roman" pitchFamily="18" charset="0"/>
              </a:rPr>
              <a:t> c</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ax″</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i="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a:t>
            </a:r>
          </a:p>
          <a:p>
            <a:pPr marL="2563813" indent="0">
              <a:buNone/>
            </a:pP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cf</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(1</a:t>
            </a:r>
            <a:r>
              <a:rPr lang="en-US" i="1" dirty="0">
                <a:latin typeface="Times New Roman"/>
                <a:cs typeface="Times New Roman"/>
              </a:rPr>
              <a:t>−</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p>
        </p:txBody>
      </p:sp>
      <p:sp>
        <p:nvSpPr>
          <p:cNvPr id="3" name="Slide Number Placeholder 2"/>
          <p:cNvSpPr>
            <a:spLocks noGrp="1"/>
          </p:cNvSpPr>
          <p:nvPr>
            <p:ph type="sldNum" sz="quarter" idx="12"/>
          </p:nvPr>
        </p:nvSpPr>
        <p:spPr/>
        <p:txBody>
          <a:bodyPr/>
          <a:lstStyle/>
          <a:p>
            <a:fld id="{E187A8DF-0D36-4FD6-9E8E-6850BBE18C4A}" type="slidenum">
              <a:rPr lang="en-US" smtClean="0"/>
              <a:pPr/>
              <a:t>17</a:t>
            </a:fld>
            <a:endParaRPr lang="en-US"/>
          </a:p>
        </p:txBody>
      </p:sp>
    </p:spTree>
    <p:extLst>
      <p:ext uri="{BB962C8B-B14F-4D97-AF65-F5344CB8AC3E}">
        <p14:creationId xmlns="" xmlns:p14="http://schemas.microsoft.com/office/powerpoint/2010/main" val="305478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12">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12">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 calcmode="lin" valueType="num">
                                      <p:cBhvr>
                                        <p:cTn id="16" dur="500" fill="hold"/>
                                        <p:tgtEl>
                                          <p:spTgt spid="12">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12">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12">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p:cTn id="25" dur="500" fill="hold"/>
                                        <p:tgtEl>
                                          <p:spTgt spid="12">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12">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12">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1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12">
                                            <p:txEl>
                                              <p:pRg st="3" end="3"/>
                                            </p:txEl>
                                          </p:spTgt>
                                        </p:tgtEl>
                                        <p:attrNameLst>
                                          <p:attrName>style.visibility</p:attrName>
                                        </p:attrNameLst>
                                      </p:cBhvr>
                                      <p:to>
                                        <p:strVal val="visible"/>
                                      </p:to>
                                    </p:set>
                                    <p:anim calcmode="lin" valueType="num">
                                      <p:cBhvr>
                                        <p:cTn id="34" dur="500" fill="hold"/>
                                        <p:tgtEl>
                                          <p:spTgt spid="12">
                                            <p:txEl>
                                              <p:pRg st="3" end="3"/>
                                            </p:txEl>
                                          </p:spTgt>
                                        </p:tgtEl>
                                        <p:attrNameLst>
                                          <p:attrName>ppt_w</p:attrName>
                                        </p:attrNameLst>
                                      </p:cBhvr>
                                      <p:tavLst>
                                        <p:tav tm="0">
                                          <p:val>
                                            <p:strVal val="#ppt_w*2.5"/>
                                          </p:val>
                                        </p:tav>
                                        <p:tav tm="100000">
                                          <p:val>
                                            <p:strVal val="#ppt_w"/>
                                          </p:val>
                                        </p:tav>
                                      </p:tavLst>
                                    </p:anim>
                                    <p:anim calcmode="lin" valueType="num">
                                      <p:cBhvr>
                                        <p:cTn id="35" dur="500" fill="hold"/>
                                        <p:tgtEl>
                                          <p:spTgt spid="12">
                                            <p:txEl>
                                              <p:pRg st="3" end="3"/>
                                            </p:txEl>
                                          </p:spTgt>
                                        </p:tgtEl>
                                        <p:attrNameLst>
                                          <p:attrName>ppt_h</p:attrName>
                                        </p:attrNameLst>
                                      </p:cBhvr>
                                      <p:tavLst>
                                        <p:tav tm="0">
                                          <p:val>
                                            <p:strVal val="#ppt_h*0.01"/>
                                          </p:val>
                                        </p:tav>
                                        <p:tav tm="100000">
                                          <p:val>
                                            <p:strVal val="#ppt_h"/>
                                          </p:val>
                                        </p:tav>
                                      </p:tavLst>
                                    </p:anim>
                                    <p:anim calcmode="lin" valueType="num">
                                      <p:cBhvr>
                                        <p:cTn id="36"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12">
                                            <p:txEl>
                                              <p:pRg st="3" end="3"/>
                                            </p:txEl>
                                          </p:spTgt>
                                        </p:tgtEl>
                                        <p:attrNameLst>
                                          <p:attrName>ppt_y</p:attrName>
                                        </p:attrNameLst>
                                      </p:cBhvr>
                                      <p:tavLst>
                                        <p:tav tm="0">
                                          <p:val>
                                            <p:strVal val="#ppt_h+1"/>
                                          </p:val>
                                        </p:tav>
                                        <p:tav tm="100000">
                                          <p:val>
                                            <p:strVal val="#ppt_y"/>
                                          </p:val>
                                        </p:tav>
                                      </p:tavLst>
                                    </p:anim>
                                    <p:animEffect transition="in" filter="fade">
                                      <p:cBhvr>
                                        <p:cTn id="38"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200" cy="731838"/>
          </a:xfrm>
        </p:spPr>
        <p:txBody>
          <a:bodyPr/>
          <a:lstStyle/>
          <a:p>
            <a:r>
              <a:rPr lang="en-US" dirty="0" smtClean="0"/>
              <a:t>Hessian Function</a:t>
            </a:r>
            <a:endParaRPr lang="en-US" dirty="0"/>
          </a:p>
        </p:txBody>
      </p:sp>
      <p:sp>
        <p:nvSpPr>
          <p:cNvPr id="5" name="Content Placeholder 4"/>
          <p:cNvSpPr>
            <a:spLocks noGrp="1"/>
          </p:cNvSpPr>
          <p:nvPr>
            <p:ph sz="half" idx="1"/>
          </p:nvPr>
        </p:nvSpPr>
        <p:spPr>
          <a:xfrm>
            <a:off x="990600" y="2514600"/>
            <a:ext cx="3733800" cy="3611563"/>
          </a:xfrm>
          <a:ln w="19050">
            <a:noFill/>
            <a:prstDash val="dashDot"/>
          </a:ln>
        </p:spPr>
        <p:txBody>
          <a:bodyPr/>
          <a:lstStyle/>
          <a:p>
            <a:pPr>
              <a:buNone/>
            </a:pPr>
            <a:r>
              <a:rPr lang="en-US" sz="2600" u="sng" dirty="0" smtClean="0"/>
              <a:t>Convex Function</a:t>
            </a:r>
          </a:p>
          <a:p>
            <a:pPr marL="0" indent="0" algn="just">
              <a:spcBef>
                <a:spcPts val="600"/>
              </a:spcBef>
              <a:buNone/>
            </a:pPr>
            <a:r>
              <a:rPr lang="en-US" sz="2400" i="1" dirty="0" smtClean="0">
                <a:latin typeface="Times New Roman" pitchFamily="18" charset="0"/>
                <a:cs typeface="Times New Roman" pitchFamily="18" charset="0"/>
              </a:rPr>
              <a:t>f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 . , </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a:t>
            </a:r>
            <a:r>
              <a:rPr lang="en-US" sz="2400" dirty="0" smtClean="0">
                <a:cs typeface="Times New Roman" pitchFamily="18" charset="0"/>
              </a:rPr>
              <a:t>is a </a:t>
            </a:r>
            <a:r>
              <a:rPr lang="en-US" sz="2400" i="1" dirty="0" smtClean="0">
                <a:solidFill>
                  <a:srgbClr val="0070C0"/>
                </a:solidFill>
                <a:cs typeface="Times New Roman" pitchFamily="18" charset="0"/>
              </a:rPr>
              <a:t>convex</a:t>
            </a:r>
            <a:r>
              <a:rPr lang="en-US" sz="2400" dirty="0" smtClean="0">
                <a:cs typeface="Times New Roman" pitchFamily="18" charset="0"/>
              </a:rPr>
              <a:t> </a:t>
            </a:r>
            <a:r>
              <a:rPr lang="en-US" sz="2400" u="sng" dirty="0" smtClean="0">
                <a:cs typeface="Times New Roman" pitchFamily="18" charset="0"/>
              </a:rPr>
              <a:t>fn</a:t>
            </a:r>
            <a:r>
              <a:rPr lang="en-US" sz="2400" dirty="0" smtClean="0">
                <a:cs typeface="Times New Roman" pitchFamily="18" charset="0"/>
              </a:rPr>
              <a:t> on </a:t>
            </a:r>
            <a:r>
              <a:rPr lang="en-US" sz="2400" i="1" dirty="0" smtClean="0">
                <a:cs typeface="Times New Roman" pitchFamily="18" charset="0"/>
              </a:rPr>
              <a:t>S </a:t>
            </a:r>
            <a:r>
              <a:rPr lang="en-US" sz="2400" i="1" dirty="0" err="1" smtClean="0">
                <a:latin typeface="Times New Roman" pitchFamily="18" charset="0"/>
                <a:cs typeface="Times New Roman" pitchFamily="18" charset="0"/>
              </a:rPr>
              <a:t>iff</a:t>
            </a:r>
            <a:r>
              <a:rPr lang="en-US" sz="2400" dirty="0" smtClean="0">
                <a:cs typeface="Times New Roman" pitchFamily="18" charset="0"/>
              </a:rPr>
              <a:t> for each </a:t>
            </a:r>
            <a:r>
              <a:rPr lang="en-US" sz="2400" i="1" dirty="0" smtClean="0">
                <a:latin typeface="Times New Roman" pitchFamily="18" charset="0"/>
                <a:cs typeface="Times New Roman" pitchFamily="18" charset="0"/>
              </a:rPr>
              <a:t>x</a:t>
            </a:r>
            <a:r>
              <a:rPr lang="en-US" sz="2400" dirty="0" smtClean="0">
                <a:cs typeface="Times New Roman" pitchFamily="18" charset="0"/>
              </a:rPr>
              <a:t> </a:t>
            </a:r>
            <a:r>
              <a:rPr lang="en-US" sz="2400" dirty="0" smtClean="0">
                <a:cs typeface="Times New Roman" pitchFamily="18" charset="0"/>
                <a:sym typeface="Symbol"/>
              </a:rPr>
              <a:t></a:t>
            </a:r>
            <a:r>
              <a:rPr lang="en-US" sz="2400" dirty="0" smtClean="0">
                <a:cs typeface="Times New Roman" pitchFamily="18" charset="0"/>
              </a:rPr>
              <a:t> </a:t>
            </a:r>
            <a:r>
              <a:rPr lang="en-US" sz="2400" i="1" dirty="0" smtClean="0">
                <a:cs typeface="Times New Roman" pitchFamily="18" charset="0"/>
              </a:rPr>
              <a:t>S</a:t>
            </a:r>
            <a:r>
              <a:rPr lang="en-US" sz="2400" dirty="0" smtClean="0">
                <a:cs typeface="Times New Roman" pitchFamily="18" charset="0"/>
              </a:rPr>
              <a:t>, all principal minors of </a:t>
            </a:r>
            <a:r>
              <a:rPr lang="en-US" sz="2400" i="1" dirty="0" smtClean="0">
                <a:cs typeface="Times New Roman" pitchFamily="18" charset="0"/>
              </a:rPr>
              <a:t>H</a:t>
            </a:r>
            <a:r>
              <a:rPr lang="en-US" sz="2400" dirty="0" smtClean="0">
                <a:cs typeface="Times New Roman" pitchFamily="18" charset="0"/>
              </a:rPr>
              <a:t> are positive.</a:t>
            </a:r>
            <a:endParaRPr lang="en-US" u="sng" dirty="0" smtClean="0">
              <a:cs typeface="Times New Roman" pitchFamily="18" charset="0"/>
            </a:endParaRPr>
          </a:p>
        </p:txBody>
      </p:sp>
      <p:sp>
        <p:nvSpPr>
          <p:cNvPr id="6" name="Content Placeholder 5"/>
          <p:cNvSpPr>
            <a:spLocks noGrp="1"/>
          </p:cNvSpPr>
          <p:nvPr>
            <p:ph sz="half" idx="2"/>
          </p:nvPr>
        </p:nvSpPr>
        <p:spPr>
          <a:xfrm>
            <a:off x="4899025" y="2514600"/>
            <a:ext cx="3787775" cy="3611563"/>
          </a:xfrm>
          <a:ln w="19050">
            <a:noFill/>
            <a:prstDash val="lgDashDotDot"/>
          </a:ln>
        </p:spPr>
        <p:txBody>
          <a:bodyPr/>
          <a:lstStyle/>
          <a:p>
            <a:pPr>
              <a:buNone/>
            </a:pPr>
            <a:r>
              <a:rPr lang="en-US" sz="2600" u="sng" dirty="0" smtClean="0"/>
              <a:t>Concave Function</a:t>
            </a:r>
          </a:p>
          <a:p>
            <a:pPr marL="0" indent="0" algn="just">
              <a:buNone/>
            </a:pPr>
            <a:r>
              <a:rPr lang="en-US" sz="2400" i="1" dirty="0" smtClean="0">
                <a:latin typeface="Times New Roman" pitchFamily="18" charset="0"/>
                <a:cs typeface="Times New Roman" pitchFamily="18" charset="0"/>
              </a:rPr>
              <a:t>f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 . , </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n</a:t>
            </a:r>
            <a:r>
              <a:rPr lang="en-US" sz="2400" dirty="0" smtClean="0">
                <a:cs typeface="Times New Roman" pitchFamily="18" charset="0"/>
              </a:rPr>
              <a:t>) is a </a:t>
            </a:r>
            <a:r>
              <a:rPr lang="en-US" sz="2400" i="1" dirty="0" smtClean="0">
                <a:solidFill>
                  <a:srgbClr val="D60093"/>
                </a:solidFill>
              </a:rPr>
              <a:t>concave</a:t>
            </a:r>
            <a:r>
              <a:rPr lang="en-US" sz="2400" i="1" dirty="0" smtClean="0"/>
              <a:t> </a:t>
            </a:r>
            <a:r>
              <a:rPr lang="en-US" sz="2400" u="sng" dirty="0" smtClean="0"/>
              <a:t>fn</a:t>
            </a:r>
            <a:r>
              <a:rPr lang="en-US" sz="2400" dirty="0" smtClean="0"/>
              <a:t> on </a:t>
            </a:r>
            <a:r>
              <a:rPr lang="en-US" sz="2400" i="1" dirty="0" smtClean="0"/>
              <a:t>S </a:t>
            </a:r>
            <a:r>
              <a:rPr lang="en-US" sz="2400" i="1" dirty="0" err="1" smtClean="0">
                <a:latin typeface="Times New Roman" pitchFamily="18" charset="0"/>
                <a:cs typeface="Times New Roman" pitchFamily="18" charset="0"/>
              </a:rPr>
              <a:t>iff</a:t>
            </a:r>
            <a:r>
              <a:rPr lang="en-US" sz="2400" dirty="0" smtClean="0"/>
              <a:t> for each </a:t>
            </a:r>
            <a:r>
              <a:rPr lang="en-US" sz="2400" i="1" dirty="0" smtClean="0">
                <a:latin typeface="Times New Roman" pitchFamily="18" charset="0"/>
                <a:cs typeface="Times New Roman" pitchFamily="18" charset="0"/>
              </a:rPr>
              <a:t>x</a:t>
            </a:r>
            <a:r>
              <a:rPr lang="en-US" sz="2400" i="1" dirty="0" smtClean="0"/>
              <a:t> </a:t>
            </a:r>
            <a:r>
              <a:rPr lang="en-US" sz="2400" dirty="0" smtClean="0">
                <a:latin typeface="Times New Roman" pitchFamily="18" charset="0"/>
                <a:cs typeface="Times New Roman" pitchFamily="18" charset="0"/>
                <a:sym typeface="Symbol"/>
              </a:rPr>
              <a:t></a:t>
            </a:r>
            <a:r>
              <a:rPr lang="en-US" sz="2400" i="1" dirty="0" smtClean="0"/>
              <a:t> S </a:t>
            </a:r>
            <a:r>
              <a:rPr lang="en-US" sz="2400" dirty="0" smtClean="0"/>
              <a:t>and all</a:t>
            </a:r>
            <a:r>
              <a:rPr lang="en-US" sz="2400" i="1" dirty="0" smtClean="0"/>
              <a:t> nonzero principal minors have </a:t>
            </a:r>
            <a:r>
              <a:rPr lang="en-US" sz="2400" dirty="0" smtClean="0"/>
              <a:t>the same sign as (−1)</a:t>
            </a:r>
            <a:r>
              <a:rPr lang="en-US" sz="2400" i="1" baseline="30000" dirty="0" smtClean="0">
                <a:latin typeface="Times New Roman" pitchFamily="18" charset="0"/>
                <a:cs typeface="Times New Roman" pitchFamily="18" charset="0"/>
              </a:rPr>
              <a:t>k</a:t>
            </a:r>
            <a:r>
              <a:rPr lang="en-US" sz="2400" dirty="0" smtClean="0">
                <a:cs typeface="Times New Roman" pitchFamily="18" charset="0"/>
              </a:rPr>
              <a:t>,</a:t>
            </a:r>
            <a:r>
              <a:rPr lang="en-US" sz="2400" i="1" dirty="0" smtClean="0">
                <a:latin typeface="Times New Roman" pitchFamily="18" charset="0"/>
                <a:cs typeface="Times New Roman" pitchFamily="18" charset="0"/>
              </a:rPr>
              <a:t> k</a:t>
            </a:r>
            <a:r>
              <a:rPr lang="en-US" sz="2400" i="1" dirty="0" smtClean="0"/>
              <a:t> </a:t>
            </a:r>
            <a:r>
              <a:rPr lang="en-US" sz="2400" dirty="0" smtClean="0">
                <a:latin typeface="Times New Roman" pitchFamily="18" charset="0"/>
                <a:cs typeface="Times New Roman" pitchFamily="18" charset="0"/>
              </a:rPr>
              <a:t>= 1, 2, . . . , </a:t>
            </a:r>
            <a:r>
              <a:rPr lang="en-US" sz="2400" i="1" dirty="0" smtClean="0">
                <a:latin typeface="Times New Roman" pitchFamily="18" charset="0"/>
                <a:cs typeface="Times New Roman" pitchFamily="18" charset="0"/>
              </a:rPr>
              <a:t>n</a:t>
            </a:r>
            <a:endParaRPr lang="en-US" sz="2400" dirty="0" smtClean="0"/>
          </a:p>
        </p:txBody>
      </p:sp>
      <p:sp>
        <p:nvSpPr>
          <p:cNvPr id="10" name="TextBox 9"/>
          <p:cNvSpPr txBox="1"/>
          <p:nvPr/>
        </p:nvSpPr>
        <p:spPr>
          <a:xfrm>
            <a:off x="990600" y="1462082"/>
            <a:ext cx="7467600" cy="934358"/>
          </a:xfrm>
          <a:prstGeom prst="rect">
            <a:avLst/>
          </a:prstGeom>
          <a:noFill/>
        </p:spPr>
        <p:txBody>
          <a:bodyPr wrap="square" rtlCol="0">
            <a:spAutoFit/>
          </a:bodyPr>
          <a:lstStyle/>
          <a:p>
            <a:pPr>
              <a:lnSpc>
                <a:spcPct val="114000"/>
              </a:lnSpc>
            </a:pPr>
            <a:r>
              <a:rPr lang="en-US" sz="2400" dirty="0" smtClean="0">
                <a:latin typeface="Times New Roman" pitchFamily="18" charset="0"/>
                <a:cs typeface="Times New Roman" pitchFamily="18" charset="0"/>
              </a:rPr>
              <a:t>Suppose </a:t>
            </a:r>
            <a:r>
              <a:rPr lang="en-US" sz="2400" i="1" dirty="0" smtClean="0">
                <a:latin typeface="Times New Roman" pitchFamily="18" charset="0"/>
                <a:cs typeface="Times New Roman" pitchFamily="18" charset="0"/>
              </a:rPr>
              <a:t>f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 . , </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has continuous </a:t>
            </a:r>
            <a:r>
              <a:rPr lang="en-US" sz="2400" b="1" dirty="0" smtClean="0">
                <a:solidFill>
                  <a:srgbClr val="002060"/>
                </a:solidFill>
                <a:latin typeface="Times New Roman" pitchFamily="18" charset="0"/>
                <a:cs typeface="Times New Roman" pitchFamily="18" charset="0"/>
              </a:rPr>
              <a:t>second-order partial derivatives</a:t>
            </a:r>
            <a:r>
              <a:rPr lang="en-US" sz="2400" dirty="0" smtClean="0">
                <a:latin typeface="Times New Roman" pitchFamily="18" charset="0"/>
                <a:cs typeface="Times New Roman" pitchFamily="18" charset="0"/>
              </a:rPr>
              <a:t> for each point </a:t>
            </a:r>
            <a:r>
              <a:rPr lang="en-US" sz="2400" i="1" dirty="0" smtClean="0">
                <a:latin typeface="Times New Roman" pitchFamily="18" charset="0"/>
                <a:cs typeface="Times New Roman" pitchFamily="18" charset="0"/>
              </a:rPr>
              <a:t>x =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 . , </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endParaRPr lang="en-US" sz="2400" dirty="0">
              <a:latin typeface="Times New Roman" pitchFamily="18" charset="0"/>
              <a:cs typeface="Times New Roman" pitchFamily="18" charset="0"/>
            </a:endParaRPr>
          </a:p>
        </p:txBody>
      </p:sp>
      <p:sp>
        <p:nvSpPr>
          <p:cNvPr id="12" name="Rectangle 11"/>
          <p:cNvSpPr/>
          <p:nvPr/>
        </p:nvSpPr>
        <p:spPr>
          <a:xfrm>
            <a:off x="609600" y="4876800"/>
            <a:ext cx="41910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smtClean="0">
                <a:solidFill>
                  <a:srgbClr val="336600"/>
                </a:solidFill>
                <a:latin typeface="Times New Roman" pitchFamily="18" charset="0"/>
                <a:cs typeface="Times New Roman" pitchFamily="18" charset="0"/>
              </a:rPr>
              <a:t>An </a:t>
            </a:r>
            <a:r>
              <a:rPr lang="en-US" sz="2200" b="1" i="1" dirty="0" err="1" smtClean="0">
                <a:solidFill>
                  <a:srgbClr val="336600"/>
                </a:solidFill>
                <a:latin typeface="Times New Roman" pitchFamily="18" charset="0"/>
                <a:cs typeface="Times New Roman" pitchFamily="18" charset="0"/>
              </a:rPr>
              <a:t>i</a:t>
            </a:r>
            <a:r>
              <a:rPr lang="en-US" sz="2200" b="1" baseline="30000" dirty="0" err="1" smtClean="0">
                <a:solidFill>
                  <a:srgbClr val="336600"/>
                </a:solidFill>
                <a:latin typeface="Times New Roman" pitchFamily="18" charset="0"/>
                <a:cs typeface="Times New Roman" pitchFamily="18" charset="0"/>
              </a:rPr>
              <a:t>th</a:t>
            </a:r>
            <a:r>
              <a:rPr lang="en-US" sz="2200" b="1" dirty="0" smtClean="0">
                <a:solidFill>
                  <a:srgbClr val="336600"/>
                </a:solidFill>
                <a:latin typeface="Times New Roman" pitchFamily="18" charset="0"/>
                <a:cs typeface="Times New Roman" pitchFamily="18" charset="0"/>
              </a:rPr>
              <a:t> principal minor </a:t>
            </a:r>
            <a:r>
              <a:rPr lang="en-US" sz="2200" dirty="0" smtClean="0">
                <a:solidFill>
                  <a:srgbClr val="336600"/>
                </a:solidFill>
                <a:latin typeface="Times New Roman" pitchFamily="18" charset="0"/>
                <a:cs typeface="Times New Roman" pitchFamily="18" charset="0"/>
              </a:rPr>
              <a:t>of an </a:t>
            </a:r>
            <a:r>
              <a:rPr lang="en-US" sz="2200" i="1" dirty="0" err="1" smtClean="0">
                <a:solidFill>
                  <a:srgbClr val="336600"/>
                </a:solidFill>
                <a:latin typeface="Times New Roman" pitchFamily="18" charset="0"/>
                <a:cs typeface="Times New Roman" pitchFamily="18" charset="0"/>
              </a:rPr>
              <a:t>n</a:t>
            </a:r>
            <a:r>
              <a:rPr lang="en-US" sz="2200" dirty="0" err="1" smtClean="0">
                <a:solidFill>
                  <a:srgbClr val="336600"/>
                </a:solidFill>
                <a:latin typeface="Times New Roman" pitchFamily="18" charset="0"/>
                <a:cs typeface="Times New Roman" pitchFamily="18" charset="0"/>
                <a:sym typeface="Symbol"/>
              </a:rPr>
              <a:t></a:t>
            </a:r>
            <a:r>
              <a:rPr lang="en-US" sz="2200" i="1" dirty="0" err="1" smtClean="0">
                <a:solidFill>
                  <a:srgbClr val="336600"/>
                </a:solidFill>
                <a:latin typeface="Times New Roman" pitchFamily="18" charset="0"/>
                <a:cs typeface="Times New Roman" pitchFamily="18" charset="0"/>
              </a:rPr>
              <a:t>n</a:t>
            </a:r>
            <a:r>
              <a:rPr lang="en-US" sz="2200" i="1" dirty="0" smtClean="0">
                <a:solidFill>
                  <a:srgbClr val="336600"/>
                </a:solidFill>
                <a:latin typeface="Times New Roman" pitchFamily="18" charset="0"/>
                <a:cs typeface="Times New Roman" pitchFamily="18" charset="0"/>
              </a:rPr>
              <a:t> </a:t>
            </a:r>
            <a:r>
              <a:rPr lang="en-US" sz="2200" dirty="0" smtClean="0">
                <a:solidFill>
                  <a:srgbClr val="336600"/>
                </a:solidFill>
                <a:latin typeface="Times New Roman" pitchFamily="18" charset="0"/>
                <a:cs typeface="Times New Roman" pitchFamily="18" charset="0"/>
              </a:rPr>
              <a:t>matrix is the </a:t>
            </a:r>
            <a:r>
              <a:rPr lang="en-US" sz="2200" b="1" dirty="0" smtClean="0">
                <a:solidFill>
                  <a:srgbClr val="336600"/>
                </a:solidFill>
                <a:latin typeface="Times New Roman" pitchFamily="18" charset="0"/>
                <a:cs typeface="Times New Roman" pitchFamily="18" charset="0"/>
              </a:rPr>
              <a:t>determinant</a:t>
            </a:r>
            <a:r>
              <a:rPr lang="en-US" sz="2200" dirty="0" smtClean="0">
                <a:solidFill>
                  <a:srgbClr val="336600"/>
                </a:solidFill>
                <a:latin typeface="Times New Roman" pitchFamily="18" charset="0"/>
                <a:cs typeface="Times New Roman" pitchFamily="18" charset="0"/>
              </a:rPr>
              <a:t> of any </a:t>
            </a:r>
            <a:r>
              <a:rPr lang="en-US" sz="2200" i="1" dirty="0" err="1" smtClean="0">
                <a:solidFill>
                  <a:srgbClr val="336600"/>
                </a:solidFill>
                <a:latin typeface="Times New Roman" pitchFamily="18" charset="0"/>
                <a:cs typeface="Times New Roman" pitchFamily="18" charset="0"/>
              </a:rPr>
              <a:t>i</a:t>
            </a:r>
            <a:r>
              <a:rPr lang="en-US" sz="2200" dirty="0" err="1" smtClean="0">
                <a:solidFill>
                  <a:srgbClr val="336600"/>
                </a:solidFill>
                <a:latin typeface="Times New Roman" pitchFamily="18" charset="0"/>
                <a:cs typeface="Times New Roman" pitchFamily="18" charset="0"/>
                <a:sym typeface="Symbol"/>
              </a:rPr>
              <a:t></a:t>
            </a:r>
            <a:r>
              <a:rPr lang="en-US" sz="2200" i="1" dirty="0" err="1" smtClean="0">
                <a:solidFill>
                  <a:srgbClr val="336600"/>
                </a:solidFill>
                <a:latin typeface="Times New Roman" pitchFamily="18" charset="0"/>
                <a:cs typeface="Times New Roman" pitchFamily="18" charset="0"/>
              </a:rPr>
              <a:t>i</a:t>
            </a:r>
            <a:r>
              <a:rPr lang="en-US" sz="2200" b="1" i="1" dirty="0" smtClean="0">
                <a:solidFill>
                  <a:srgbClr val="336600"/>
                </a:solidFill>
                <a:latin typeface="Times New Roman" pitchFamily="18" charset="0"/>
                <a:cs typeface="Times New Roman" pitchFamily="18" charset="0"/>
              </a:rPr>
              <a:t> </a:t>
            </a:r>
            <a:r>
              <a:rPr lang="en-US" sz="2200" dirty="0" smtClean="0">
                <a:solidFill>
                  <a:srgbClr val="336600"/>
                </a:solidFill>
                <a:latin typeface="Times New Roman" pitchFamily="18" charset="0"/>
                <a:cs typeface="Times New Roman" pitchFamily="18" charset="0"/>
              </a:rPr>
              <a:t>matrix obtained by deleting </a:t>
            </a:r>
            <a:r>
              <a:rPr lang="en-US" sz="2200" i="1" dirty="0" smtClean="0">
                <a:solidFill>
                  <a:srgbClr val="336600"/>
                </a:solidFill>
                <a:latin typeface="Times New Roman" pitchFamily="18" charset="0"/>
                <a:cs typeface="Times New Roman" pitchFamily="18" charset="0"/>
              </a:rPr>
              <a:t>n</a:t>
            </a:r>
            <a:r>
              <a:rPr lang="en-US" sz="2200" i="1" dirty="0" smtClean="0">
                <a:solidFill>
                  <a:srgbClr val="336600"/>
                </a:solidFill>
                <a:latin typeface="Times New Roman" pitchFamily="18" charset="0"/>
                <a:cs typeface="Times New Roman" pitchFamily="18" charset="0"/>
                <a:sym typeface="Symbol"/>
              </a:rPr>
              <a:t>−</a:t>
            </a:r>
            <a:r>
              <a:rPr lang="en-US" sz="2200" i="1" dirty="0" err="1" smtClean="0">
                <a:solidFill>
                  <a:srgbClr val="336600"/>
                </a:solidFill>
                <a:latin typeface="Times New Roman" pitchFamily="18" charset="0"/>
                <a:cs typeface="Times New Roman" pitchFamily="18" charset="0"/>
              </a:rPr>
              <a:t>i</a:t>
            </a:r>
            <a:r>
              <a:rPr lang="en-US" sz="2200" dirty="0" smtClean="0">
                <a:solidFill>
                  <a:srgbClr val="336600"/>
                </a:solidFill>
                <a:latin typeface="Times New Roman" pitchFamily="18" charset="0"/>
                <a:cs typeface="Times New Roman" pitchFamily="18" charset="0"/>
              </a:rPr>
              <a:t> rows and the corresponding</a:t>
            </a:r>
            <a:r>
              <a:rPr lang="en-US" sz="2200" i="1" dirty="0" smtClean="0">
                <a:solidFill>
                  <a:srgbClr val="336600"/>
                </a:solidFill>
                <a:latin typeface="Times New Roman" pitchFamily="18" charset="0"/>
                <a:cs typeface="Times New Roman" pitchFamily="18" charset="0"/>
              </a:rPr>
              <a:t> n</a:t>
            </a:r>
            <a:r>
              <a:rPr lang="en-US" sz="2200" i="1" dirty="0" smtClean="0">
                <a:solidFill>
                  <a:srgbClr val="336600"/>
                </a:solidFill>
                <a:latin typeface="Times New Roman" pitchFamily="18" charset="0"/>
                <a:cs typeface="Times New Roman" pitchFamily="18" charset="0"/>
                <a:sym typeface="Symbol"/>
              </a:rPr>
              <a:t>−</a:t>
            </a:r>
            <a:r>
              <a:rPr lang="en-US" sz="2200" i="1" dirty="0" err="1" smtClean="0">
                <a:solidFill>
                  <a:srgbClr val="336600"/>
                </a:solidFill>
                <a:latin typeface="Times New Roman" pitchFamily="18" charset="0"/>
                <a:cs typeface="Times New Roman" pitchFamily="18" charset="0"/>
              </a:rPr>
              <a:t>i</a:t>
            </a:r>
            <a:r>
              <a:rPr lang="en-US" sz="2200" i="1" dirty="0" smtClean="0">
                <a:solidFill>
                  <a:srgbClr val="336600"/>
                </a:solidFill>
                <a:latin typeface="Times New Roman" pitchFamily="18" charset="0"/>
                <a:cs typeface="Times New Roman" pitchFamily="18" charset="0"/>
              </a:rPr>
              <a:t> </a:t>
            </a:r>
            <a:r>
              <a:rPr lang="en-US" sz="2200" dirty="0" smtClean="0">
                <a:solidFill>
                  <a:srgbClr val="336600"/>
                </a:solidFill>
                <a:latin typeface="Times New Roman" pitchFamily="18" charset="0"/>
                <a:cs typeface="Times New Roman" pitchFamily="18" charset="0"/>
              </a:rPr>
              <a:t>columns of the matrix.</a:t>
            </a:r>
            <a:endParaRPr lang="en-US" sz="2200" dirty="0">
              <a:solidFill>
                <a:srgbClr val="336600"/>
              </a:solidFill>
              <a:latin typeface="Times New Roman" pitchFamily="18" charset="0"/>
              <a:cs typeface="Times New Roman" pitchFamily="18" charset="0"/>
            </a:endParaRPr>
          </a:p>
        </p:txBody>
      </p:sp>
      <p:cxnSp>
        <p:nvCxnSpPr>
          <p:cNvPr id="14" name="Curved Connector 13"/>
          <p:cNvCxnSpPr/>
          <p:nvPr/>
        </p:nvCxnSpPr>
        <p:spPr>
          <a:xfrm rot="5400000">
            <a:off x="723900" y="4533900"/>
            <a:ext cx="381000" cy="304800"/>
          </a:xfrm>
          <a:prstGeom prst="curvedConnector3">
            <a:avLst>
              <a:gd name="adj1" fmla="val 1345"/>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581106" y="1561306"/>
            <a:ext cx="762794" cy="76994"/>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620000" y="913606"/>
            <a:ext cx="152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D60093"/>
                </a:solidFill>
              </a:rPr>
              <a:t>Convex Set</a:t>
            </a:r>
            <a:endParaRPr lang="en-US" dirty="0">
              <a:solidFill>
                <a:srgbClr val="D60093"/>
              </a:solidFill>
            </a:endParaRPr>
          </a:p>
        </p:txBody>
      </p:sp>
      <p:cxnSp>
        <p:nvCxnSpPr>
          <p:cNvPr id="28" name="Straight Connector 27"/>
          <p:cNvCxnSpPr/>
          <p:nvPr/>
        </p:nvCxnSpPr>
        <p:spPr>
          <a:xfrm>
            <a:off x="3154680" y="4114800"/>
            <a:ext cx="1371600" cy="1588"/>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66800" y="4495800"/>
            <a:ext cx="914400" cy="1121"/>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800600" y="838200"/>
            <a:ext cx="4114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Use to determine convex/concave</a:t>
            </a:r>
            <a:endParaRPr lang="en-US" dirty="0">
              <a:solidFill>
                <a:srgbClr val="FFC000"/>
              </a:solidFill>
            </a:endParaRPr>
          </a:p>
        </p:txBody>
      </p:sp>
      <p:sp>
        <p:nvSpPr>
          <p:cNvPr id="3" name="Slide Number Placeholder 2"/>
          <p:cNvSpPr>
            <a:spLocks noGrp="1"/>
          </p:cNvSpPr>
          <p:nvPr>
            <p:ph type="sldNum" sz="quarter" idx="12"/>
          </p:nvPr>
        </p:nvSpPr>
        <p:spPr/>
        <p:txBody>
          <a:bodyPr/>
          <a:lstStyle/>
          <a:p>
            <a:fld id="{E187A8DF-0D36-4FD6-9E8E-6850BBE18C4A}" type="slidenum">
              <a:rPr lang="en-US" smtClean="0"/>
              <a:pPr/>
              <a:t>18</a:t>
            </a:fld>
            <a:endParaRPr lang="en-US"/>
          </a:p>
        </p:txBody>
      </p:sp>
    </p:spTree>
    <p:extLst>
      <p:ext uri="{BB962C8B-B14F-4D97-AF65-F5344CB8AC3E}">
        <p14:creationId xmlns="" xmlns:p14="http://schemas.microsoft.com/office/powerpoint/2010/main" val="30660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2.5"/>
                                          </p:val>
                                        </p:tav>
                                        <p:tav tm="100000">
                                          <p:val>
                                            <p:strVal val="#ppt_w"/>
                                          </p:val>
                                        </p:tav>
                                      </p:tavLst>
                                    </p:anim>
                                    <p:anim calcmode="lin" valueType="num">
                                      <p:cBhvr>
                                        <p:cTn id="8" dur="500" fill="hold"/>
                                        <p:tgtEl>
                                          <p:spTgt spid="10"/>
                                        </p:tgtEl>
                                        <p:attrNameLst>
                                          <p:attrName>ppt_h</p:attrName>
                                        </p:attrNameLst>
                                      </p:cBhvr>
                                      <p:tavLst>
                                        <p:tav tm="0">
                                          <p:val>
                                            <p:strVal val="#ppt_h*0.01"/>
                                          </p:val>
                                        </p:tav>
                                        <p:tav tm="100000">
                                          <p:val>
                                            <p:strVal val="#ppt_h"/>
                                          </p:val>
                                        </p:tav>
                                      </p:tavLst>
                                    </p:anim>
                                    <p:anim calcmode="lin" valueType="num">
                                      <p:cBhvr>
                                        <p:cTn id="9" dur="500" fill="hold"/>
                                        <p:tgtEl>
                                          <p:spTgt spid="10"/>
                                        </p:tgtEl>
                                        <p:attrNameLst>
                                          <p:attrName>ppt_x</p:attrName>
                                        </p:attrNameLst>
                                      </p:cBhvr>
                                      <p:tavLst>
                                        <p:tav tm="0">
                                          <p:val>
                                            <p:strVal val="#ppt_x"/>
                                          </p:val>
                                        </p:tav>
                                        <p:tav tm="100000">
                                          <p:val>
                                            <p:strVal val="#ppt_x"/>
                                          </p:val>
                                        </p:tav>
                                      </p:tavLst>
                                    </p:anim>
                                    <p:anim calcmode="lin" valueType="num">
                                      <p:cBhvr>
                                        <p:cTn id="10" dur="500" fill="hold"/>
                                        <p:tgtEl>
                                          <p:spTgt spid="10"/>
                                        </p:tgtEl>
                                        <p:attrNameLst>
                                          <p:attrName>ppt_y</p:attrName>
                                        </p:attrNameLst>
                                      </p:cBhvr>
                                      <p:tavLst>
                                        <p:tav tm="0">
                                          <p:val>
                                            <p:strVal val="#ppt_h+1"/>
                                          </p:val>
                                        </p:tav>
                                        <p:tav tm="100000">
                                          <p:val>
                                            <p:strVal val="#ppt_y"/>
                                          </p:val>
                                        </p:tav>
                                      </p:tavLst>
                                    </p:anim>
                                    <p:animEffect transition="in" filter="fade">
                                      <p:cBhvr>
                                        <p:cTn id="11" dur="500"/>
                                        <p:tgtEl>
                                          <p:spTgt spid="10"/>
                                        </p:tgtEl>
                                      </p:cBhvr>
                                    </p:animEffect>
                                  </p:childTnLst>
                                </p:cTn>
                              </p:par>
                            </p:childTnLst>
                          </p:cTn>
                        </p:par>
                        <p:par>
                          <p:cTn id="12" fill="hold">
                            <p:stCondLst>
                              <p:cond delay="500"/>
                            </p:stCondLst>
                            <p:childTnLst>
                              <p:par>
                                <p:cTn id="13" presetID="9" presetClass="entr" presetSubtype="0" fill="hold" grpId="0" nodeType="afterEffect">
                                  <p:stCondLst>
                                    <p:cond delay="500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par>
                                <p:cTn id="16" presetID="9" presetClass="entr" presetSubtype="0" fill="hold" nodeType="withEffect">
                                  <p:stCondLst>
                                    <p:cond delay="500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childTnLst>
                          </p:cTn>
                        </p:par>
                        <p:par>
                          <p:cTn id="19" fill="hold">
                            <p:stCondLst>
                              <p:cond delay="6000"/>
                            </p:stCondLst>
                            <p:childTnLst>
                              <p:par>
                                <p:cTn id="20" presetID="1" presetClass="exit" presetSubtype="0" fill="hold" grpId="0" nodeType="afterEffect">
                                  <p:stCondLst>
                                    <p:cond delay="0"/>
                                  </p:stCondLst>
                                  <p:childTnLst>
                                    <p:set>
                                      <p:cBhvr>
                                        <p:cTn id="21" dur="1" fill="hold">
                                          <p:stCondLst>
                                            <p:cond delay="0"/>
                                          </p:stCondLst>
                                        </p:cTn>
                                        <p:tgtEl>
                                          <p:spTgt spid="4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6"/>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23"/>
                                        </p:tgtEl>
                                        <p:attrNameLst>
                                          <p:attrName>style.visibility</p:attrName>
                                        </p:attrNameLst>
                                      </p:cBhvr>
                                      <p:to>
                                        <p:strVal val="hidden"/>
                                      </p:to>
                                    </p:set>
                                  </p:childTnLst>
                                </p:cTn>
                              </p:par>
                              <p:par>
                                <p:cTn id="28" presetID="2" presetClass="entr" presetSubtype="4" fill="hold" grpId="0" nodeType="with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 calcmode="lin" valueType="num">
                                      <p:cBhvr additive="base">
                                        <p:cTn id="3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4" fill="hold" grpId="0" nodeType="afterEffect">
                                  <p:stCondLst>
                                    <p:cond delay="50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
                                            <p:txEl>
                                              <p:pRg st="0" end="0"/>
                                            </p:txEl>
                                          </p:spTgt>
                                        </p:tgtEl>
                                        <p:attrNameLst>
                                          <p:attrName>style.visibility</p:attrName>
                                        </p:attrNameLst>
                                      </p:cBhvr>
                                      <p:to>
                                        <p:strVal val="visible"/>
                                      </p:to>
                                    </p:set>
                                    <p:anim calcmode="lin" valueType="num">
                                      <p:cBhvr additive="base">
                                        <p:cTn id="6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6">
                                            <p:txEl>
                                              <p:pRg st="0" end="0"/>
                                            </p:txEl>
                                          </p:spTgt>
                                        </p:tgtEl>
                                        <p:attrNameLst>
                                          <p:attrName>ppt_y</p:attrName>
                                        </p:attrNameLst>
                                      </p:cBhvr>
                                      <p:tavLst>
                                        <p:tav tm="0">
                                          <p:val>
                                            <p:strVal val="1+#ppt_h/2"/>
                                          </p:val>
                                        </p:tav>
                                        <p:tav tm="100000">
                                          <p:val>
                                            <p:strVal val="#ppt_y"/>
                                          </p:val>
                                        </p:tav>
                                      </p:tavLst>
                                    </p:anim>
                                  </p:childTnLst>
                                </p:cTn>
                              </p:par>
                              <p:par>
                                <p:cTn id="62" presetID="9" presetClass="emph" presetSubtype="0" nodeType="withEffect">
                                  <p:stCondLst>
                                    <p:cond delay="0"/>
                                  </p:stCondLst>
                                  <p:childTnLst>
                                    <p:set>
                                      <p:cBhvr rctx="PPT">
                                        <p:cTn id="63" dur="indefinite"/>
                                        <p:tgtEl>
                                          <p:spTgt spid="28"/>
                                        </p:tgtEl>
                                        <p:attrNameLst>
                                          <p:attrName>style.opacity</p:attrName>
                                        </p:attrNameLst>
                                      </p:cBhvr>
                                      <p:to>
                                        <p:strVal val="0.5"/>
                                      </p:to>
                                    </p:set>
                                    <p:animEffect filter="image" prLst="opacity: 0.5">
                                      <p:cBhvr rctx="IE">
                                        <p:cTn id="64" dur="indefinite"/>
                                        <p:tgtEl>
                                          <p:spTgt spid="28"/>
                                        </p:tgtEl>
                                      </p:cBhvr>
                                    </p:animEffect>
                                  </p:childTnLst>
                                </p:cTn>
                              </p:par>
                              <p:par>
                                <p:cTn id="65" presetID="9" presetClass="emph" presetSubtype="0" nodeType="withEffect">
                                  <p:stCondLst>
                                    <p:cond delay="0"/>
                                  </p:stCondLst>
                                  <p:childTnLst>
                                    <p:set>
                                      <p:cBhvr rctx="PPT">
                                        <p:cTn id="66" dur="indefinite"/>
                                        <p:tgtEl>
                                          <p:spTgt spid="29"/>
                                        </p:tgtEl>
                                        <p:attrNameLst>
                                          <p:attrName>style.opacity</p:attrName>
                                        </p:attrNameLst>
                                      </p:cBhvr>
                                      <p:to>
                                        <p:strVal val="0.5"/>
                                      </p:to>
                                    </p:set>
                                    <p:animEffect filter="image" prLst="opacity: 0.5">
                                      <p:cBhvr rctx="IE">
                                        <p:cTn id="67" dur="indefinite"/>
                                        <p:tgtEl>
                                          <p:spTgt spid="29"/>
                                        </p:tgtEl>
                                      </p:cBhvr>
                                    </p:animEffect>
                                  </p:childTnLst>
                                </p:cTn>
                              </p:par>
                              <p:par>
                                <p:cTn id="68" presetID="9" presetClass="emph" presetSubtype="0" nodeType="withEffect">
                                  <p:stCondLst>
                                    <p:cond delay="0"/>
                                  </p:stCondLst>
                                  <p:childTnLst>
                                    <p:set>
                                      <p:cBhvr rctx="PPT">
                                        <p:cTn id="69" dur="indefinite"/>
                                        <p:tgtEl>
                                          <p:spTgt spid="14"/>
                                        </p:tgtEl>
                                        <p:attrNameLst>
                                          <p:attrName>style.opacity</p:attrName>
                                        </p:attrNameLst>
                                      </p:cBhvr>
                                      <p:to>
                                        <p:strVal val="0.5"/>
                                      </p:to>
                                    </p:set>
                                    <p:animEffect filter="image" prLst="opacity: 0.5">
                                      <p:cBhvr rctx="IE">
                                        <p:cTn id="70" dur="indefinite"/>
                                        <p:tgtEl>
                                          <p:spTgt spid="14"/>
                                        </p:tgtEl>
                                      </p:cBhvr>
                                    </p:animEffect>
                                  </p:childTnLst>
                                </p:cTn>
                              </p:par>
                              <p:par>
                                <p:cTn id="71" presetID="9" presetClass="emph" presetSubtype="0" grpId="1" nodeType="withEffect">
                                  <p:stCondLst>
                                    <p:cond delay="0"/>
                                  </p:stCondLst>
                                  <p:childTnLst>
                                    <p:set>
                                      <p:cBhvr rctx="PPT">
                                        <p:cTn id="72" dur="indefinite"/>
                                        <p:tgtEl>
                                          <p:spTgt spid="12"/>
                                        </p:tgtEl>
                                        <p:attrNameLst>
                                          <p:attrName>style.opacity</p:attrName>
                                        </p:attrNameLst>
                                      </p:cBhvr>
                                      <p:to>
                                        <p:strVal val="0.5"/>
                                      </p:to>
                                    </p:set>
                                    <p:animEffect filter="image" prLst="opacity: 0.5">
                                      <p:cBhvr rctx="IE">
                                        <p:cTn id="73" dur="indefinite"/>
                                        <p:tgtEl>
                                          <p:spTgt spid="12"/>
                                        </p:tgtEl>
                                      </p:cBhvr>
                                    </p:animEffect>
                                  </p:childTnLst>
                                </p:cTn>
                              </p:par>
                            </p:childTnLst>
                          </p:cTn>
                        </p:par>
                        <p:par>
                          <p:cTn id="74" fill="hold">
                            <p:stCondLst>
                              <p:cond delay="500"/>
                            </p:stCondLst>
                            <p:childTnLst>
                              <p:par>
                                <p:cTn id="75" presetID="2" presetClass="entr" presetSubtype="4" fill="hold" grpId="0" nodeType="afterEffect">
                                  <p:stCondLst>
                                    <p:cond delay="0"/>
                                  </p:stCondLst>
                                  <p:childTnLst>
                                    <p:set>
                                      <p:cBhvr>
                                        <p:cTn id="76" dur="1" fill="hold">
                                          <p:stCondLst>
                                            <p:cond delay="0"/>
                                          </p:stCondLst>
                                        </p:cTn>
                                        <p:tgtEl>
                                          <p:spTgt spid="6">
                                            <p:txEl>
                                              <p:pRg st="1" end="1"/>
                                            </p:txEl>
                                          </p:spTgt>
                                        </p:tgtEl>
                                        <p:attrNameLst>
                                          <p:attrName>style.visibility</p:attrName>
                                        </p:attrNameLst>
                                      </p:cBhvr>
                                      <p:to>
                                        <p:strVal val="visible"/>
                                      </p:to>
                                    </p:set>
                                    <p:anim calcmode="lin" valueType="num">
                                      <p:cBhvr additive="base">
                                        <p:cTn id="7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10" grpId="0"/>
      <p:bldP spid="12" grpId="0"/>
      <p:bldP spid="12" grpId="1"/>
      <p:bldP spid="26" grpId="0"/>
      <p:bldP spid="26" grpId="1"/>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Hessian Function</a:t>
            </a:r>
            <a:endParaRPr lang="en-US" dirty="0"/>
          </a:p>
        </p:txBody>
      </p:sp>
      <p:sp>
        <p:nvSpPr>
          <p:cNvPr id="3" name="Content Placeholder 2"/>
          <p:cNvSpPr>
            <a:spLocks noGrp="1"/>
          </p:cNvSpPr>
          <p:nvPr>
            <p:ph idx="1"/>
          </p:nvPr>
        </p:nvSpPr>
        <p:spPr>
          <a:xfrm>
            <a:off x="1279524" y="1600200"/>
            <a:ext cx="7331075" cy="4525963"/>
          </a:xfrm>
        </p:spPr>
        <p:txBody>
          <a:bodyPr/>
          <a:lstStyle/>
          <a:p>
            <a:pPr marL="0" indent="0">
              <a:lnSpc>
                <a:spcPct val="150000"/>
              </a:lnSpc>
              <a:spcBef>
                <a:spcPts val="0"/>
              </a:spcBef>
              <a:buNone/>
            </a:pPr>
            <a:r>
              <a:rPr lang="en-US" dirty="0" smtClean="0">
                <a:latin typeface="Times New Roman" pitchFamily="18" charset="0"/>
                <a:cs typeface="Times New Roman" pitchFamily="18" charset="0"/>
              </a:rPr>
              <a:t>Hessian of  </a:t>
            </a:r>
            <a:r>
              <a:rPr lang="en-US" i="1" dirty="0" smtClean="0">
                <a:latin typeface="Times New Roman" pitchFamily="18" charset="0"/>
                <a:cs typeface="Times New Roman" pitchFamily="18" charset="0"/>
              </a:rPr>
              <a:t>f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is the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sym typeface="Symbol"/>
              </a:rPr>
              <a:t>n</a:t>
            </a:r>
            <a:r>
              <a:rPr lang="en-US" dirty="0" smtClean="0">
                <a:latin typeface="Times New Roman" pitchFamily="18" charset="0"/>
                <a:cs typeface="Times New Roman" pitchFamily="18" charset="0"/>
                <a:sym typeface="Symbol"/>
              </a:rPr>
              <a:t> matrix whose </a:t>
            </a:r>
            <a:r>
              <a:rPr lang="en-US" i="1" dirty="0" err="1" smtClean="0">
                <a:latin typeface="Times New Roman" pitchFamily="18" charset="0"/>
                <a:cs typeface="Times New Roman" pitchFamily="18" charset="0"/>
                <a:sym typeface="Symbol"/>
              </a:rPr>
              <a:t>ij</a:t>
            </a:r>
            <a:r>
              <a:rPr lang="en-US" baseline="30000" dirty="0" err="1" smtClean="0">
                <a:latin typeface="Times New Roman" pitchFamily="18" charset="0"/>
                <a:cs typeface="Times New Roman" pitchFamily="18" charset="0"/>
                <a:sym typeface="Symbol"/>
              </a:rPr>
              <a:t>th</a:t>
            </a:r>
            <a:r>
              <a:rPr lang="en-US" dirty="0" smtClean="0">
                <a:latin typeface="Times New Roman" pitchFamily="18" charset="0"/>
                <a:cs typeface="Times New Roman" pitchFamily="18" charset="0"/>
                <a:sym typeface="Symbol"/>
              </a:rPr>
              <a:t> entry is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187A8DF-0D36-4FD6-9E8E-6850BBE18C4A}" type="slidenum">
              <a:rPr lang="en-US" smtClean="0"/>
              <a:pPr/>
              <a:t>19</a:t>
            </a:fld>
            <a:endParaRPr lang="en-US"/>
          </a:p>
        </p:txBody>
      </p:sp>
      <p:graphicFrame>
        <p:nvGraphicFramePr>
          <p:cNvPr id="5" name="Object 4"/>
          <p:cNvGraphicFramePr>
            <a:graphicFrameLocks noChangeAspect="1"/>
          </p:cNvGraphicFramePr>
          <p:nvPr/>
        </p:nvGraphicFramePr>
        <p:xfrm>
          <a:off x="1371600" y="3352800"/>
          <a:ext cx="4643483" cy="2425700"/>
        </p:xfrm>
        <a:graphic>
          <a:graphicData uri="http://schemas.openxmlformats.org/presentationml/2006/ole">
            <p:oleObj spid="_x0000_s378926" name="Equation" r:id="rId3" imgW="1701800" imgH="889000" progId="Equation.3">
              <p:embed/>
            </p:oleObj>
          </a:graphicData>
        </a:graphic>
      </p:graphicFrame>
      <p:graphicFrame>
        <p:nvGraphicFramePr>
          <p:cNvPr id="378883" name="Object 3"/>
          <p:cNvGraphicFramePr>
            <a:graphicFrameLocks noChangeAspect="1"/>
          </p:cNvGraphicFramePr>
          <p:nvPr/>
        </p:nvGraphicFramePr>
        <p:xfrm>
          <a:off x="3962400" y="2267712"/>
          <a:ext cx="617710" cy="762000"/>
        </p:xfrm>
        <a:graphic>
          <a:graphicData uri="http://schemas.openxmlformats.org/presentationml/2006/ole">
            <p:oleObj spid="_x0000_s378927" name="Equation" r:id="rId4" imgW="380835" imgH="469696"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378883"/>
                                        </p:tgtEl>
                                        <p:attrNameLst>
                                          <p:attrName>style.visibility</p:attrName>
                                        </p:attrNameLst>
                                      </p:cBhvr>
                                      <p:to>
                                        <p:strVal val="visible"/>
                                      </p:to>
                                    </p:set>
                                    <p:anim calcmode="lin" valueType="num">
                                      <p:cBhvr>
                                        <p:cTn id="14" dur="500" fill="hold"/>
                                        <p:tgtEl>
                                          <p:spTgt spid="378883"/>
                                        </p:tgtEl>
                                        <p:attrNameLst>
                                          <p:attrName>ppt_w</p:attrName>
                                        </p:attrNameLst>
                                      </p:cBhvr>
                                      <p:tavLst>
                                        <p:tav tm="0">
                                          <p:val>
                                            <p:strVal val="#ppt_w*2.5"/>
                                          </p:val>
                                        </p:tav>
                                        <p:tav tm="100000">
                                          <p:val>
                                            <p:strVal val="#ppt_w"/>
                                          </p:val>
                                        </p:tav>
                                      </p:tavLst>
                                    </p:anim>
                                    <p:anim calcmode="lin" valueType="num">
                                      <p:cBhvr>
                                        <p:cTn id="15" dur="500" fill="hold"/>
                                        <p:tgtEl>
                                          <p:spTgt spid="378883"/>
                                        </p:tgtEl>
                                        <p:attrNameLst>
                                          <p:attrName>ppt_h</p:attrName>
                                        </p:attrNameLst>
                                      </p:cBhvr>
                                      <p:tavLst>
                                        <p:tav tm="0">
                                          <p:val>
                                            <p:strVal val="#ppt_h*0.01"/>
                                          </p:val>
                                        </p:tav>
                                        <p:tav tm="100000">
                                          <p:val>
                                            <p:strVal val="#ppt_h"/>
                                          </p:val>
                                        </p:tav>
                                      </p:tavLst>
                                    </p:anim>
                                    <p:anim calcmode="lin" valueType="num">
                                      <p:cBhvr>
                                        <p:cTn id="16" dur="500" fill="hold"/>
                                        <p:tgtEl>
                                          <p:spTgt spid="378883"/>
                                        </p:tgtEl>
                                        <p:attrNameLst>
                                          <p:attrName>ppt_x</p:attrName>
                                        </p:attrNameLst>
                                      </p:cBhvr>
                                      <p:tavLst>
                                        <p:tav tm="0">
                                          <p:val>
                                            <p:strVal val="#ppt_x"/>
                                          </p:val>
                                        </p:tav>
                                        <p:tav tm="100000">
                                          <p:val>
                                            <p:strVal val="#ppt_x"/>
                                          </p:val>
                                        </p:tav>
                                      </p:tavLst>
                                    </p:anim>
                                    <p:anim calcmode="lin" valueType="num">
                                      <p:cBhvr>
                                        <p:cTn id="17" dur="500" fill="hold"/>
                                        <p:tgtEl>
                                          <p:spTgt spid="378883"/>
                                        </p:tgtEl>
                                        <p:attrNameLst>
                                          <p:attrName>ppt_y</p:attrName>
                                        </p:attrNameLst>
                                      </p:cBhvr>
                                      <p:tavLst>
                                        <p:tav tm="0">
                                          <p:val>
                                            <p:strVal val="#ppt_h+1"/>
                                          </p:val>
                                        </p:tav>
                                        <p:tav tm="100000">
                                          <p:val>
                                            <p:strVal val="#ppt_y"/>
                                          </p:val>
                                        </p:tav>
                                      </p:tavLst>
                                    </p:anim>
                                    <p:animEffect transition="in" filter="fade">
                                      <p:cBhvr>
                                        <p:cTn id="18" dur="500"/>
                                        <p:tgtEl>
                                          <p:spTgt spid="378883"/>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strVal val="#ppt_w*2.5"/>
                                          </p:val>
                                        </p:tav>
                                        <p:tav tm="100000">
                                          <p:val>
                                            <p:strVal val="#ppt_w"/>
                                          </p:val>
                                        </p:tav>
                                      </p:tavLst>
                                    </p:anim>
                                    <p:anim calcmode="lin" valueType="num">
                                      <p:cBhvr>
                                        <p:cTn id="24" dur="500" fill="hold"/>
                                        <p:tgtEl>
                                          <p:spTgt spid="5"/>
                                        </p:tgtEl>
                                        <p:attrNameLst>
                                          <p:attrName>ppt_h</p:attrName>
                                        </p:attrNameLst>
                                      </p:cBhvr>
                                      <p:tavLst>
                                        <p:tav tm="0">
                                          <p:val>
                                            <p:strVal val="#ppt_h*0.01"/>
                                          </p:val>
                                        </p:tav>
                                        <p:tav tm="100000">
                                          <p:val>
                                            <p:strVal val="#ppt_h"/>
                                          </p:val>
                                        </p:tav>
                                      </p:tavLst>
                                    </p:anim>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h+1"/>
                                          </p:val>
                                        </p:tav>
                                        <p:tav tm="100000">
                                          <p:val>
                                            <p:strVal val="#ppt_y"/>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Diagram 88"/>
          <p:cNvGraphicFramePr/>
          <p:nvPr>
            <p:extLst>
              <p:ext uri="{D42A27DB-BD31-4B8C-83A1-F6EECF244321}">
                <p14:modId xmlns="" xmlns:p14="http://schemas.microsoft.com/office/powerpoint/2010/main" val="3665571877"/>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E187A8DF-0D36-4FD6-9E8E-6850BBE18C4A}"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9">
                                            <p:graphicEl>
                                              <a:dgm id="{E55D04D9-691A-43B0-BBF4-9B587D112773}"/>
                                            </p:graphicEl>
                                          </p:spTgt>
                                        </p:tgtEl>
                                        <p:attrNameLst>
                                          <p:attrName>style.visibility</p:attrName>
                                        </p:attrNameLst>
                                      </p:cBhvr>
                                      <p:to>
                                        <p:strVal val="visible"/>
                                      </p:to>
                                    </p:set>
                                    <p:animEffect transition="in" filter="slide(fromBottom)">
                                      <p:cBhvr>
                                        <p:cTn id="7" dur="500"/>
                                        <p:tgtEl>
                                          <p:spTgt spid="89">
                                            <p:graphicEl>
                                              <a:dgm id="{E55D04D9-691A-43B0-BBF4-9B587D11277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9">
                                            <p:graphicEl>
                                              <a:dgm id="{E9D5FB4B-34ED-4222-BE03-70CE47CA6B49}"/>
                                            </p:graphicEl>
                                          </p:spTgt>
                                        </p:tgtEl>
                                        <p:attrNameLst>
                                          <p:attrName>style.visibility</p:attrName>
                                        </p:attrNameLst>
                                      </p:cBhvr>
                                      <p:to>
                                        <p:strVal val="visible"/>
                                      </p:to>
                                    </p:set>
                                    <p:animEffect transition="in" filter="slide(fromBottom)">
                                      <p:cBhvr>
                                        <p:cTn id="12" dur="500"/>
                                        <p:tgtEl>
                                          <p:spTgt spid="89">
                                            <p:graphicEl>
                                              <a:dgm id="{E9D5FB4B-34ED-4222-BE03-70CE47CA6B49}"/>
                                            </p:graphic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9">
                                            <p:graphicEl>
                                              <a:dgm id="{B0A7AF1C-C128-4CE4-98D4-FA85435F36DB}"/>
                                            </p:graphicEl>
                                          </p:spTgt>
                                        </p:tgtEl>
                                        <p:attrNameLst>
                                          <p:attrName>style.visibility</p:attrName>
                                        </p:attrNameLst>
                                      </p:cBhvr>
                                      <p:to>
                                        <p:strVal val="visible"/>
                                      </p:to>
                                    </p:set>
                                    <p:animEffect transition="in" filter="slide(fromBottom)">
                                      <p:cBhvr>
                                        <p:cTn id="15" dur="500"/>
                                        <p:tgtEl>
                                          <p:spTgt spid="89">
                                            <p:graphicEl>
                                              <a:dgm id="{B0A7AF1C-C128-4CE4-98D4-FA85435F36D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89">
                                            <p:graphicEl>
                                              <a:dgm id="{C231E686-30B6-4FBB-B383-13DC2372CF18}"/>
                                            </p:graphicEl>
                                          </p:spTgt>
                                        </p:tgtEl>
                                        <p:attrNameLst>
                                          <p:attrName>style.visibility</p:attrName>
                                        </p:attrNameLst>
                                      </p:cBhvr>
                                      <p:to>
                                        <p:strVal val="visible"/>
                                      </p:to>
                                    </p:set>
                                    <p:animEffect transition="in" filter="slide(fromBottom)">
                                      <p:cBhvr>
                                        <p:cTn id="20" dur="500"/>
                                        <p:tgtEl>
                                          <p:spTgt spid="89">
                                            <p:graphicEl>
                                              <a:dgm id="{C231E686-30B6-4FBB-B383-13DC2372CF18}"/>
                                            </p:graphic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89">
                                            <p:graphicEl>
                                              <a:dgm id="{2B0C7EB2-4662-426C-BDC2-DC3A3D05F12E}"/>
                                            </p:graphicEl>
                                          </p:spTgt>
                                        </p:tgtEl>
                                        <p:attrNameLst>
                                          <p:attrName>style.visibility</p:attrName>
                                        </p:attrNameLst>
                                      </p:cBhvr>
                                      <p:to>
                                        <p:strVal val="visible"/>
                                      </p:to>
                                    </p:set>
                                    <p:animEffect transition="in" filter="slide(fromBottom)">
                                      <p:cBhvr>
                                        <p:cTn id="23" dur="500"/>
                                        <p:tgtEl>
                                          <p:spTgt spid="89">
                                            <p:graphicEl>
                                              <a:dgm id="{2B0C7EB2-4662-426C-BDC2-DC3A3D05F12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9">
                                            <p:graphicEl>
                                              <a:dgm id="{E7265102-4076-4477-B801-8CD20319064C}"/>
                                            </p:graphicEl>
                                          </p:spTgt>
                                        </p:tgtEl>
                                        <p:attrNameLst>
                                          <p:attrName>style.visibility</p:attrName>
                                        </p:attrNameLst>
                                      </p:cBhvr>
                                      <p:to>
                                        <p:strVal val="visible"/>
                                      </p:to>
                                    </p:set>
                                    <p:animEffect transition="in" filter="slide(fromBottom)">
                                      <p:cBhvr>
                                        <p:cTn id="28" dur="500"/>
                                        <p:tgtEl>
                                          <p:spTgt spid="89">
                                            <p:graphicEl>
                                              <a:dgm id="{E7265102-4076-4477-B801-8CD20319064C}"/>
                                            </p:graphic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89">
                                            <p:graphicEl>
                                              <a:dgm id="{0E57C972-3790-4DC4-8488-281CF3E374C3}"/>
                                            </p:graphicEl>
                                          </p:spTgt>
                                        </p:tgtEl>
                                        <p:attrNameLst>
                                          <p:attrName>style.visibility</p:attrName>
                                        </p:attrNameLst>
                                      </p:cBhvr>
                                      <p:to>
                                        <p:strVal val="visible"/>
                                      </p:to>
                                    </p:set>
                                    <p:animEffect transition="in" filter="slide(fromBottom)">
                                      <p:cBhvr>
                                        <p:cTn id="31" dur="500"/>
                                        <p:tgtEl>
                                          <p:spTgt spid="89">
                                            <p:graphicEl>
                                              <a:dgm id="{0E57C972-3790-4DC4-8488-281CF3E374C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89">
                                            <p:graphicEl>
                                              <a:dgm id="{70245138-1414-441D-B109-943565E62589}"/>
                                            </p:graphicEl>
                                          </p:spTgt>
                                        </p:tgtEl>
                                        <p:attrNameLst>
                                          <p:attrName>style.visibility</p:attrName>
                                        </p:attrNameLst>
                                      </p:cBhvr>
                                      <p:to>
                                        <p:strVal val="visible"/>
                                      </p:to>
                                    </p:set>
                                    <p:animEffect transition="in" filter="slide(fromBottom)">
                                      <p:cBhvr>
                                        <p:cTn id="36" dur="500"/>
                                        <p:tgtEl>
                                          <p:spTgt spid="89">
                                            <p:graphicEl>
                                              <a:dgm id="{70245138-1414-441D-B109-943565E62589}"/>
                                            </p:graphic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89">
                                            <p:graphicEl>
                                              <a:dgm id="{22885F44-5673-49EF-A015-BF0DF2428A34}"/>
                                            </p:graphicEl>
                                          </p:spTgt>
                                        </p:tgtEl>
                                        <p:attrNameLst>
                                          <p:attrName>style.visibility</p:attrName>
                                        </p:attrNameLst>
                                      </p:cBhvr>
                                      <p:to>
                                        <p:strVal val="visible"/>
                                      </p:to>
                                    </p:set>
                                    <p:animEffect transition="in" filter="slide(fromBottom)">
                                      <p:cBhvr>
                                        <p:cTn id="39" dur="500"/>
                                        <p:tgtEl>
                                          <p:spTgt spid="89">
                                            <p:graphicEl>
                                              <a:dgm id="{22885F44-5673-49EF-A015-BF0DF2428A34}"/>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89">
                                            <p:graphicEl>
                                              <a:dgm id="{3711313A-E67F-4A47-A966-5E44C074468E}"/>
                                            </p:graphicEl>
                                          </p:spTgt>
                                        </p:tgtEl>
                                        <p:attrNameLst>
                                          <p:attrName>style.visibility</p:attrName>
                                        </p:attrNameLst>
                                      </p:cBhvr>
                                      <p:to>
                                        <p:strVal val="visible"/>
                                      </p:to>
                                    </p:set>
                                    <p:animEffect transition="in" filter="slide(fromBottom)">
                                      <p:cBhvr>
                                        <p:cTn id="44" dur="500"/>
                                        <p:tgtEl>
                                          <p:spTgt spid="89">
                                            <p:graphicEl>
                                              <a:dgm id="{3711313A-E67F-4A47-A966-5E44C074468E}"/>
                                            </p:graphic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89">
                                            <p:graphicEl>
                                              <a:dgm id="{FF7A2906-A5A4-47DC-BED7-776F565540B4}"/>
                                            </p:graphicEl>
                                          </p:spTgt>
                                        </p:tgtEl>
                                        <p:attrNameLst>
                                          <p:attrName>style.visibility</p:attrName>
                                        </p:attrNameLst>
                                      </p:cBhvr>
                                      <p:to>
                                        <p:strVal val="visible"/>
                                      </p:to>
                                    </p:set>
                                    <p:animEffect transition="in" filter="slide(fromBottom)">
                                      <p:cBhvr>
                                        <p:cTn id="47" dur="500"/>
                                        <p:tgtEl>
                                          <p:spTgt spid="89">
                                            <p:graphicEl>
                                              <a:dgm id="{FF7A2906-A5A4-47DC-BED7-776F565540B4}"/>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89">
                                            <p:graphicEl>
                                              <a:dgm id="{BA1A1D8D-9D32-4C85-AC54-C244D40A41BF}"/>
                                            </p:graphicEl>
                                          </p:spTgt>
                                        </p:tgtEl>
                                        <p:attrNameLst>
                                          <p:attrName>style.visibility</p:attrName>
                                        </p:attrNameLst>
                                      </p:cBhvr>
                                      <p:to>
                                        <p:strVal val="visible"/>
                                      </p:to>
                                    </p:set>
                                    <p:animEffect transition="in" filter="slide(fromBottom)">
                                      <p:cBhvr>
                                        <p:cTn id="52" dur="500"/>
                                        <p:tgtEl>
                                          <p:spTgt spid="89">
                                            <p:graphicEl>
                                              <a:dgm id="{BA1A1D8D-9D32-4C85-AC54-C244D40A41BF}"/>
                                            </p:graphicEl>
                                          </p:spTgt>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89">
                                            <p:graphicEl>
                                              <a:dgm id="{7DA4865C-2363-4C73-89D2-B94A04916F51}"/>
                                            </p:graphicEl>
                                          </p:spTgt>
                                        </p:tgtEl>
                                        <p:attrNameLst>
                                          <p:attrName>style.visibility</p:attrName>
                                        </p:attrNameLst>
                                      </p:cBhvr>
                                      <p:to>
                                        <p:strVal val="visible"/>
                                      </p:to>
                                    </p:set>
                                    <p:animEffect transition="in" filter="slide(fromBottom)">
                                      <p:cBhvr>
                                        <p:cTn id="55" dur="500"/>
                                        <p:tgtEl>
                                          <p:spTgt spid="89">
                                            <p:graphicEl>
                                              <a:dgm id="{7DA4865C-2363-4C73-89D2-B94A04916F51}"/>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89">
                                            <p:graphicEl>
                                              <a:dgm id="{ED3E3CE7-6C85-41F1-A2C2-55572E1193FC}"/>
                                            </p:graphicEl>
                                          </p:spTgt>
                                        </p:tgtEl>
                                        <p:attrNameLst>
                                          <p:attrName>style.visibility</p:attrName>
                                        </p:attrNameLst>
                                      </p:cBhvr>
                                      <p:to>
                                        <p:strVal val="visible"/>
                                      </p:to>
                                    </p:set>
                                    <p:animEffect transition="in" filter="slide(fromBottom)">
                                      <p:cBhvr>
                                        <p:cTn id="60" dur="500"/>
                                        <p:tgtEl>
                                          <p:spTgt spid="89">
                                            <p:graphicEl>
                                              <a:dgm id="{ED3E3CE7-6C85-41F1-A2C2-55572E1193FC}"/>
                                            </p:graphicEl>
                                          </p:spTgt>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89">
                                            <p:graphicEl>
                                              <a:dgm id="{D4C997EE-A52B-487C-9490-FB8DF831904B}"/>
                                            </p:graphicEl>
                                          </p:spTgt>
                                        </p:tgtEl>
                                        <p:attrNameLst>
                                          <p:attrName>style.visibility</p:attrName>
                                        </p:attrNameLst>
                                      </p:cBhvr>
                                      <p:to>
                                        <p:strVal val="visible"/>
                                      </p:to>
                                    </p:set>
                                    <p:animEffect transition="in" filter="slide(fromBottom)">
                                      <p:cBhvr>
                                        <p:cTn id="63" dur="500"/>
                                        <p:tgtEl>
                                          <p:spTgt spid="89">
                                            <p:graphicEl>
                                              <a:dgm id="{D4C997EE-A52B-487C-9490-FB8DF831904B}"/>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89">
                                            <p:graphicEl>
                                              <a:dgm id="{DB6826D8-4EBB-4B9B-A673-B4944CBE49FC}"/>
                                            </p:graphicEl>
                                          </p:spTgt>
                                        </p:tgtEl>
                                        <p:attrNameLst>
                                          <p:attrName>style.visibility</p:attrName>
                                        </p:attrNameLst>
                                      </p:cBhvr>
                                      <p:to>
                                        <p:strVal val="visible"/>
                                      </p:to>
                                    </p:set>
                                    <p:animEffect transition="in" filter="slide(fromBottom)">
                                      <p:cBhvr>
                                        <p:cTn id="68" dur="500"/>
                                        <p:tgtEl>
                                          <p:spTgt spid="89">
                                            <p:graphicEl>
                                              <a:dgm id="{DB6826D8-4EBB-4B9B-A673-B4944CBE49FC}"/>
                                            </p:graphicEl>
                                          </p:spTgt>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89">
                                            <p:graphicEl>
                                              <a:dgm id="{6968CD6A-3A17-4E1A-8C54-1A9DC38D9618}"/>
                                            </p:graphicEl>
                                          </p:spTgt>
                                        </p:tgtEl>
                                        <p:attrNameLst>
                                          <p:attrName>style.visibility</p:attrName>
                                        </p:attrNameLst>
                                      </p:cBhvr>
                                      <p:to>
                                        <p:strVal val="visible"/>
                                      </p:to>
                                    </p:set>
                                    <p:animEffect transition="in" filter="slide(fromBottom)">
                                      <p:cBhvr>
                                        <p:cTn id="71" dur="500"/>
                                        <p:tgtEl>
                                          <p:spTgt spid="89">
                                            <p:graphicEl>
                                              <a:dgm id="{6968CD6A-3A17-4E1A-8C54-1A9DC38D9618}"/>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89">
                                            <p:graphicEl>
                                              <a:dgm id="{19FC0CA8-26AC-4A28-A3D8-A5C5E3B7C875}"/>
                                            </p:graphicEl>
                                          </p:spTgt>
                                        </p:tgtEl>
                                        <p:attrNameLst>
                                          <p:attrName>style.visibility</p:attrName>
                                        </p:attrNameLst>
                                      </p:cBhvr>
                                      <p:to>
                                        <p:strVal val="visible"/>
                                      </p:to>
                                    </p:set>
                                    <p:animEffect transition="in" filter="slide(fromBottom)">
                                      <p:cBhvr>
                                        <p:cTn id="76" dur="500"/>
                                        <p:tgtEl>
                                          <p:spTgt spid="89">
                                            <p:graphicEl>
                                              <a:dgm id="{19FC0CA8-26AC-4A28-A3D8-A5C5E3B7C875}"/>
                                            </p:graphicEl>
                                          </p:spTgt>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89">
                                            <p:graphicEl>
                                              <a:dgm id="{C4F57D09-F9FB-40FE-A32A-44E0831F8CD6}"/>
                                            </p:graphicEl>
                                          </p:spTgt>
                                        </p:tgtEl>
                                        <p:attrNameLst>
                                          <p:attrName>style.visibility</p:attrName>
                                        </p:attrNameLst>
                                      </p:cBhvr>
                                      <p:to>
                                        <p:strVal val="visible"/>
                                      </p:to>
                                    </p:set>
                                    <p:animEffect transition="in" filter="slide(fromBottom)">
                                      <p:cBhvr>
                                        <p:cTn id="79" dur="500"/>
                                        <p:tgtEl>
                                          <p:spTgt spid="89">
                                            <p:graphicEl>
                                              <a:dgm id="{C4F57D09-F9FB-40FE-A32A-44E0831F8CD6}"/>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89">
                                            <p:graphicEl>
                                              <a:dgm id="{AF1D5AF9-C8C1-4ED1-8DFF-48582A6AD567}"/>
                                            </p:graphicEl>
                                          </p:spTgt>
                                        </p:tgtEl>
                                        <p:attrNameLst>
                                          <p:attrName>style.visibility</p:attrName>
                                        </p:attrNameLst>
                                      </p:cBhvr>
                                      <p:to>
                                        <p:strVal val="visible"/>
                                      </p:to>
                                    </p:set>
                                    <p:animEffect transition="in" filter="slide(fromBottom)">
                                      <p:cBhvr>
                                        <p:cTn id="84" dur="500"/>
                                        <p:tgtEl>
                                          <p:spTgt spid="89">
                                            <p:graphicEl>
                                              <a:dgm id="{AF1D5AF9-C8C1-4ED1-8DFF-48582A6AD567}"/>
                                            </p:graphicEl>
                                          </p:spTgt>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89">
                                            <p:graphicEl>
                                              <a:dgm id="{5E005EE1-DE37-4C4D-9647-EC9C5C4F8F7D}"/>
                                            </p:graphicEl>
                                          </p:spTgt>
                                        </p:tgtEl>
                                        <p:attrNameLst>
                                          <p:attrName>style.visibility</p:attrName>
                                        </p:attrNameLst>
                                      </p:cBhvr>
                                      <p:to>
                                        <p:strVal val="visible"/>
                                      </p:to>
                                    </p:set>
                                    <p:animEffect transition="in" filter="slide(fromBottom)">
                                      <p:cBhvr>
                                        <p:cTn id="87" dur="500"/>
                                        <p:tgtEl>
                                          <p:spTgt spid="89">
                                            <p:graphicEl>
                                              <a:dgm id="{5E005EE1-DE37-4C4D-9647-EC9C5C4F8F7D}"/>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89">
                                            <p:graphicEl>
                                              <a:dgm id="{9C9B85F0-2677-4E77-9E4E-77EFE4FC7FFB}"/>
                                            </p:graphicEl>
                                          </p:spTgt>
                                        </p:tgtEl>
                                        <p:attrNameLst>
                                          <p:attrName>style.visibility</p:attrName>
                                        </p:attrNameLst>
                                      </p:cBhvr>
                                      <p:to>
                                        <p:strVal val="visible"/>
                                      </p:to>
                                    </p:set>
                                    <p:animEffect transition="in" filter="slide(fromBottom)">
                                      <p:cBhvr>
                                        <p:cTn id="92" dur="500"/>
                                        <p:tgtEl>
                                          <p:spTgt spid="89">
                                            <p:graphicEl>
                                              <a:dgm id="{9C9B85F0-2677-4E77-9E4E-77EFE4FC7FFB}"/>
                                            </p:graphicEl>
                                          </p:spTgt>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89">
                                            <p:graphicEl>
                                              <a:dgm id="{F4385C81-842B-4B51-BF10-AF3B3BDBED83}"/>
                                            </p:graphicEl>
                                          </p:spTgt>
                                        </p:tgtEl>
                                        <p:attrNameLst>
                                          <p:attrName>style.visibility</p:attrName>
                                        </p:attrNameLst>
                                      </p:cBhvr>
                                      <p:to>
                                        <p:strVal val="visible"/>
                                      </p:to>
                                    </p:set>
                                    <p:animEffect transition="in" filter="slide(fromBottom)">
                                      <p:cBhvr>
                                        <p:cTn id="95" dur="500"/>
                                        <p:tgtEl>
                                          <p:spTgt spid="89">
                                            <p:graphicEl>
                                              <a:dgm id="{F4385C81-842B-4B51-BF10-AF3B3BDBED83}"/>
                                            </p:graphicEl>
                                          </p:spTgt>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grpId="0" nodeType="clickEffect">
                                  <p:stCondLst>
                                    <p:cond delay="0"/>
                                  </p:stCondLst>
                                  <p:childTnLst>
                                    <p:set>
                                      <p:cBhvr>
                                        <p:cTn id="99" dur="1" fill="hold">
                                          <p:stCondLst>
                                            <p:cond delay="0"/>
                                          </p:stCondLst>
                                        </p:cTn>
                                        <p:tgtEl>
                                          <p:spTgt spid="89">
                                            <p:graphicEl>
                                              <a:dgm id="{0F34D188-9C08-4771-8C88-E835F661593D}"/>
                                            </p:graphicEl>
                                          </p:spTgt>
                                        </p:tgtEl>
                                        <p:attrNameLst>
                                          <p:attrName>style.visibility</p:attrName>
                                        </p:attrNameLst>
                                      </p:cBhvr>
                                      <p:to>
                                        <p:strVal val="visible"/>
                                      </p:to>
                                    </p:set>
                                    <p:animEffect transition="in" filter="slide(fromBottom)">
                                      <p:cBhvr>
                                        <p:cTn id="100" dur="500"/>
                                        <p:tgtEl>
                                          <p:spTgt spid="89">
                                            <p:graphicEl>
                                              <a:dgm id="{0F34D188-9C08-4771-8C88-E835F661593D}"/>
                                            </p:graphicEl>
                                          </p:spTgt>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89">
                                            <p:graphicEl>
                                              <a:dgm id="{F886F3B5-D86A-4F9B-A781-CCB718BC443D}"/>
                                            </p:graphicEl>
                                          </p:spTgt>
                                        </p:tgtEl>
                                        <p:attrNameLst>
                                          <p:attrName>style.visibility</p:attrName>
                                        </p:attrNameLst>
                                      </p:cBhvr>
                                      <p:to>
                                        <p:strVal val="visible"/>
                                      </p:to>
                                    </p:set>
                                    <p:animEffect transition="in" filter="slide(fromBottom)">
                                      <p:cBhvr>
                                        <p:cTn id="103" dur="500"/>
                                        <p:tgtEl>
                                          <p:spTgt spid="89">
                                            <p:graphicEl>
                                              <a:dgm id="{F886F3B5-D86A-4F9B-A781-CCB718BC443D}"/>
                                            </p:graphic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2" presetClass="entr" presetSubtype="4" fill="hold" grpId="0" nodeType="clickEffect">
                                  <p:stCondLst>
                                    <p:cond delay="0"/>
                                  </p:stCondLst>
                                  <p:childTnLst>
                                    <p:set>
                                      <p:cBhvr>
                                        <p:cTn id="107" dur="1" fill="hold">
                                          <p:stCondLst>
                                            <p:cond delay="0"/>
                                          </p:stCondLst>
                                        </p:cTn>
                                        <p:tgtEl>
                                          <p:spTgt spid="89">
                                            <p:graphicEl>
                                              <a:dgm id="{167EF126-2E4C-48D1-A0E3-5E50EAD21D72}"/>
                                            </p:graphicEl>
                                          </p:spTgt>
                                        </p:tgtEl>
                                        <p:attrNameLst>
                                          <p:attrName>style.visibility</p:attrName>
                                        </p:attrNameLst>
                                      </p:cBhvr>
                                      <p:to>
                                        <p:strVal val="visible"/>
                                      </p:to>
                                    </p:set>
                                    <p:animEffect transition="in" filter="slide(fromBottom)">
                                      <p:cBhvr>
                                        <p:cTn id="108" dur="500"/>
                                        <p:tgtEl>
                                          <p:spTgt spid="89">
                                            <p:graphicEl>
                                              <a:dgm id="{167EF126-2E4C-48D1-A0E3-5E50EAD21D72}"/>
                                            </p:graphicEl>
                                          </p:spTgt>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89">
                                            <p:graphicEl>
                                              <a:dgm id="{66545176-E198-498D-8276-61A991BFC249}"/>
                                            </p:graphicEl>
                                          </p:spTgt>
                                        </p:tgtEl>
                                        <p:attrNameLst>
                                          <p:attrName>style.visibility</p:attrName>
                                        </p:attrNameLst>
                                      </p:cBhvr>
                                      <p:to>
                                        <p:strVal val="visible"/>
                                      </p:to>
                                    </p:set>
                                    <p:animEffect transition="in" filter="slide(fromBottom)">
                                      <p:cBhvr>
                                        <p:cTn id="111" dur="500"/>
                                        <p:tgtEl>
                                          <p:spTgt spid="89">
                                            <p:graphicEl>
                                              <a:dgm id="{66545176-E198-498D-8276-61A991BFC249}"/>
                                            </p:graphic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2" presetClass="entr" presetSubtype="4" fill="hold" grpId="0" nodeType="clickEffect">
                                  <p:stCondLst>
                                    <p:cond delay="0"/>
                                  </p:stCondLst>
                                  <p:childTnLst>
                                    <p:set>
                                      <p:cBhvr>
                                        <p:cTn id="115" dur="1" fill="hold">
                                          <p:stCondLst>
                                            <p:cond delay="0"/>
                                          </p:stCondLst>
                                        </p:cTn>
                                        <p:tgtEl>
                                          <p:spTgt spid="89">
                                            <p:graphicEl>
                                              <a:dgm id="{14BE560D-0BEA-4424-8086-F7CCC9B3B552}"/>
                                            </p:graphicEl>
                                          </p:spTgt>
                                        </p:tgtEl>
                                        <p:attrNameLst>
                                          <p:attrName>style.visibility</p:attrName>
                                        </p:attrNameLst>
                                      </p:cBhvr>
                                      <p:to>
                                        <p:strVal val="visible"/>
                                      </p:to>
                                    </p:set>
                                    <p:animEffect transition="in" filter="slide(fromBottom)">
                                      <p:cBhvr>
                                        <p:cTn id="116" dur="500"/>
                                        <p:tgtEl>
                                          <p:spTgt spid="89">
                                            <p:graphicEl>
                                              <a:dgm id="{14BE560D-0BEA-4424-8086-F7CCC9B3B552}"/>
                                            </p:graphicEl>
                                          </p:spTgt>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89">
                                            <p:graphicEl>
                                              <a:dgm id="{A8FFEB88-16DD-4390-8947-B28DA774577B}"/>
                                            </p:graphicEl>
                                          </p:spTgt>
                                        </p:tgtEl>
                                        <p:attrNameLst>
                                          <p:attrName>style.visibility</p:attrName>
                                        </p:attrNameLst>
                                      </p:cBhvr>
                                      <p:to>
                                        <p:strVal val="visible"/>
                                      </p:to>
                                    </p:set>
                                    <p:animEffect transition="in" filter="slide(fromBottom)">
                                      <p:cBhvr>
                                        <p:cTn id="119" dur="500"/>
                                        <p:tgtEl>
                                          <p:spTgt spid="89">
                                            <p:graphicEl>
                                              <a:dgm id="{A8FFEB88-16DD-4390-8947-B28DA774577B}"/>
                                            </p:graphic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2" presetClass="entr" presetSubtype="4" fill="hold" grpId="0" nodeType="clickEffect">
                                  <p:stCondLst>
                                    <p:cond delay="0"/>
                                  </p:stCondLst>
                                  <p:childTnLst>
                                    <p:set>
                                      <p:cBhvr>
                                        <p:cTn id="123" dur="1" fill="hold">
                                          <p:stCondLst>
                                            <p:cond delay="0"/>
                                          </p:stCondLst>
                                        </p:cTn>
                                        <p:tgtEl>
                                          <p:spTgt spid="89">
                                            <p:graphicEl>
                                              <a:dgm id="{A6BD3EC1-7635-4B30-A9AF-2FFFA79C58A0}"/>
                                            </p:graphicEl>
                                          </p:spTgt>
                                        </p:tgtEl>
                                        <p:attrNameLst>
                                          <p:attrName>style.visibility</p:attrName>
                                        </p:attrNameLst>
                                      </p:cBhvr>
                                      <p:to>
                                        <p:strVal val="visible"/>
                                      </p:to>
                                    </p:set>
                                    <p:animEffect transition="in" filter="slide(fromBottom)">
                                      <p:cBhvr>
                                        <p:cTn id="124" dur="500"/>
                                        <p:tgtEl>
                                          <p:spTgt spid="89">
                                            <p:graphicEl>
                                              <a:dgm id="{A6BD3EC1-7635-4B30-A9AF-2FFFA79C58A0}"/>
                                            </p:graphicEl>
                                          </p:spTgt>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89">
                                            <p:graphicEl>
                                              <a:dgm id="{3E497CA5-7E9A-4EEF-B0B9-47263F52EE34}"/>
                                            </p:graphicEl>
                                          </p:spTgt>
                                        </p:tgtEl>
                                        <p:attrNameLst>
                                          <p:attrName>style.visibility</p:attrName>
                                        </p:attrNameLst>
                                      </p:cBhvr>
                                      <p:to>
                                        <p:strVal val="visible"/>
                                      </p:to>
                                    </p:set>
                                    <p:animEffect transition="in" filter="slide(fromBottom)">
                                      <p:cBhvr>
                                        <p:cTn id="127" dur="500"/>
                                        <p:tgtEl>
                                          <p:spTgt spid="89">
                                            <p:graphicEl>
                                              <a:dgm id="{3E497CA5-7E9A-4EEF-B0B9-47263F52EE34}"/>
                                            </p:graphic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4" fill="hold" grpId="0" nodeType="clickEffect">
                                  <p:stCondLst>
                                    <p:cond delay="0"/>
                                  </p:stCondLst>
                                  <p:childTnLst>
                                    <p:set>
                                      <p:cBhvr>
                                        <p:cTn id="131" dur="1" fill="hold">
                                          <p:stCondLst>
                                            <p:cond delay="0"/>
                                          </p:stCondLst>
                                        </p:cTn>
                                        <p:tgtEl>
                                          <p:spTgt spid="89">
                                            <p:graphicEl>
                                              <a:dgm id="{44CF33E1-463B-4630-9058-BA298CD91169}"/>
                                            </p:graphicEl>
                                          </p:spTgt>
                                        </p:tgtEl>
                                        <p:attrNameLst>
                                          <p:attrName>style.visibility</p:attrName>
                                        </p:attrNameLst>
                                      </p:cBhvr>
                                      <p:to>
                                        <p:strVal val="visible"/>
                                      </p:to>
                                    </p:set>
                                    <p:animEffect transition="in" filter="slide(fromBottom)">
                                      <p:cBhvr>
                                        <p:cTn id="132" dur="500"/>
                                        <p:tgtEl>
                                          <p:spTgt spid="89">
                                            <p:graphicEl>
                                              <a:dgm id="{44CF33E1-463B-4630-9058-BA298CD91169}"/>
                                            </p:graphicEl>
                                          </p:spTgt>
                                        </p:tgtEl>
                                      </p:cBhvr>
                                    </p:animEffect>
                                  </p:childTnLst>
                                </p:cTn>
                              </p:par>
                              <p:par>
                                <p:cTn id="133" presetID="12" presetClass="entr" presetSubtype="4" fill="hold" grpId="0" nodeType="withEffect">
                                  <p:stCondLst>
                                    <p:cond delay="0"/>
                                  </p:stCondLst>
                                  <p:childTnLst>
                                    <p:set>
                                      <p:cBhvr>
                                        <p:cTn id="134" dur="1" fill="hold">
                                          <p:stCondLst>
                                            <p:cond delay="0"/>
                                          </p:stCondLst>
                                        </p:cTn>
                                        <p:tgtEl>
                                          <p:spTgt spid="89">
                                            <p:graphicEl>
                                              <a:dgm id="{41A93B89-819D-4879-AE6F-6F1ACC463264}"/>
                                            </p:graphicEl>
                                          </p:spTgt>
                                        </p:tgtEl>
                                        <p:attrNameLst>
                                          <p:attrName>style.visibility</p:attrName>
                                        </p:attrNameLst>
                                      </p:cBhvr>
                                      <p:to>
                                        <p:strVal val="visible"/>
                                      </p:to>
                                    </p:set>
                                    <p:animEffect transition="in" filter="slide(fromBottom)">
                                      <p:cBhvr>
                                        <p:cTn id="135" dur="500"/>
                                        <p:tgtEl>
                                          <p:spTgt spid="89">
                                            <p:graphicEl>
                                              <a:dgm id="{41A93B89-819D-4879-AE6F-6F1ACC463264}"/>
                                            </p:graphic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2" presetClass="entr" presetSubtype="4" fill="hold" grpId="0" nodeType="clickEffect">
                                  <p:stCondLst>
                                    <p:cond delay="0"/>
                                  </p:stCondLst>
                                  <p:childTnLst>
                                    <p:set>
                                      <p:cBhvr>
                                        <p:cTn id="139" dur="1" fill="hold">
                                          <p:stCondLst>
                                            <p:cond delay="0"/>
                                          </p:stCondLst>
                                        </p:cTn>
                                        <p:tgtEl>
                                          <p:spTgt spid="89">
                                            <p:graphicEl>
                                              <a:dgm id="{CD68C452-E129-41F9-9383-6707E9FD1896}"/>
                                            </p:graphicEl>
                                          </p:spTgt>
                                        </p:tgtEl>
                                        <p:attrNameLst>
                                          <p:attrName>style.visibility</p:attrName>
                                        </p:attrNameLst>
                                      </p:cBhvr>
                                      <p:to>
                                        <p:strVal val="visible"/>
                                      </p:to>
                                    </p:set>
                                    <p:animEffect transition="in" filter="slide(fromBottom)">
                                      <p:cBhvr>
                                        <p:cTn id="140" dur="500"/>
                                        <p:tgtEl>
                                          <p:spTgt spid="89">
                                            <p:graphicEl>
                                              <a:dgm id="{CD68C452-E129-41F9-9383-6707E9FD1896}"/>
                                            </p:graphicEl>
                                          </p:spTgt>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89">
                                            <p:graphicEl>
                                              <a:dgm id="{3643D049-60B5-4E99-94B2-8FA3F644F8DA}"/>
                                            </p:graphicEl>
                                          </p:spTgt>
                                        </p:tgtEl>
                                        <p:attrNameLst>
                                          <p:attrName>style.visibility</p:attrName>
                                        </p:attrNameLst>
                                      </p:cBhvr>
                                      <p:to>
                                        <p:strVal val="visible"/>
                                      </p:to>
                                    </p:set>
                                    <p:animEffect transition="in" filter="slide(fromBottom)">
                                      <p:cBhvr>
                                        <p:cTn id="143" dur="500"/>
                                        <p:tgtEl>
                                          <p:spTgt spid="89">
                                            <p:graphicEl>
                                              <a:dgm id="{3643D049-60B5-4E99-94B2-8FA3F644F8DA}"/>
                                            </p:graphic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2" presetClass="entr" presetSubtype="4" fill="hold" grpId="0" nodeType="clickEffect">
                                  <p:stCondLst>
                                    <p:cond delay="0"/>
                                  </p:stCondLst>
                                  <p:childTnLst>
                                    <p:set>
                                      <p:cBhvr>
                                        <p:cTn id="147" dur="1" fill="hold">
                                          <p:stCondLst>
                                            <p:cond delay="0"/>
                                          </p:stCondLst>
                                        </p:cTn>
                                        <p:tgtEl>
                                          <p:spTgt spid="89">
                                            <p:graphicEl>
                                              <a:dgm id="{C372AE44-AE6C-49FF-9B64-3ADDAE836464}"/>
                                            </p:graphicEl>
                                          </p:spTgt>
                                        </p:tgtEl>
                                        <p:attrNameLst>
                                          <p:attrName>style.visibility</p:attrName>
                                        </p:attrNameLst>
                                      </p:cBhvr>
                                      <p:to>
                                        <p:strVal val="visible"/>
                                      </p:to>
                                    </p:set>
                                    <p:animEffect transition="in" filter="slide(fromBottom)">
                                      <p:cBhvr>
                                        <p:cTn id="148" dur="500"/>
                                        <p:tgtEl>
                                          <p:spTgt spid="89">
                                            <p:graphicEl>
                                              <a:dgm id="{C372AE44-AE6C-49FF-9B64-3ADDAE836464}"/>
                                            </p:graphicEl>
                                          </p:spTgt>
                                        </p:tgtEl>
                                      </p:cBhvr>
                                    </p:animEffect>
                                  </p:childTnLst>
                                </p:cTn>
                              </p:par>
                              <p:par>
                                <p:cTn id="149" presetID="12" presetClass="entr" presetSubtype="4" fill="hold" grpId="0" nodeType="withEffect">
                                  <p:stCondLst>
                                    <p:cond delay="0"/>
                                  </p:stCondLst>
                                  <p:childTnLst>
                                    <p:set>
                                      <p:cBhvr>
                                        <p:cTn id="150" dur="1" fill="hold">
                                          <p:stCondLst>
                                            <p:cond delay="0"/>
                                          </p:stCondLst>
                                        </p:cTn>
                                        <p:tgtEl>
                                          <p:spTgt spid="89">
                                            <p:graphicEl>
                                              <a:dgm id="{8C81E5EF-2602-4AA5-9FCF-7BBEE1B49D53}"/>
                                            </p:graphicEl>
                                          </p:spTgt>
                                        </p:tgtEl>
                                        <p:attrNameLst>
                                          <p:attrName>style.visibility</p:attrName>
                                        </p:attrNameLst>
                                      </p:cBhvr>
                                      <p:to>
                                        <p:strVal val="visible"/>
                                      </p:to>
                                    </p:set>
                                    <p:animEffect transition="in" filter="slide(fromBottom)">
                                      <p:cBhvr>
                                        <p:cTn id="151" dur="500"/>
                                        <p:tgtEl>
                                          <p:spTgt spid="89">
                                            <p:graphicEl>
                                              <a:dgm id="{8C81E5EF-2602-4AA5-9FCF-7BBEE1B49D53}"/>
                                            </p:graphicEl>
                                          </p:spTgt>
                                        </p:tgtEl>
                                      </p:cBhvr>
                                    </p:animEffect>
                                  </p:childTnLst>
                                </p:cTn>
                              </p:par>
                            </p:childTnLst>
                          </p:cTn>
                        </p:par>
                      </p:childTnLst>
                    </p:cTn>
                  </p:par>
                  <p:par>
                    <p:cTn id="152" fill="hold">
                      <p:stCondLst>
                        <p:cond delay="indefinite"/>
                      </p:stCondLst>
                      <p:childTnLst>
                        <p:par>
                          <p:cTn id="153" fill="hold">
                            <p:stCondLst>
                              <p:cond delay="0"/>
                            </p:stCondLst>
                            <p:childTnLst>
                              <p:par>
                                <p:cTn id="154" presetID="12" presetClass="entr" presetSubtype="4" fill="hold" grpId="0" nodeType="clickEffect">
                                  <p:stCondLst>
                                    <p:cond delay="0"/>
                                  </p:stCondLst>
                                  <p:childTnLst>
                                    <p:set>
                                      <p:cBhvr>
                                        <p:cTn id="155" dur="1" fill="hold">
                                          <p:stCondLst>
                                            <p:cond delay="0"/>
                                          </p:stCondLst>
                                        </p:cTn>
                                        <p:tgtEl>
                                          <p:spTgt spid="89">
                                            <p:graphicEl>
                                              <a:dgm id="{DD55429E-8EEB-401B-8B64-6C1B5F437138}"/>
                                            </p:graphicEl>
                                          </p:spTgt>
                                        </p:tgtEl>
                                        <p:attrNameLst>
                                          <p:attrName>style.visibility</p:attrName>
                                        </p:attrNameLst>
                                      </p:cBhvr>
                                      <p:to>
                                        <p:strVal val="visible"/>
                                      </p:to>
                                    </p:set>
                                    <p:animEffect transition="in" filter="slide(fromBottom)">
                                      <p:cBhvr>
                                        <p:cTn id="156" dur="500"/>
                                        <p:tgtEl>
                                          <p:spTgt spid="89">
                                            <p:graphicEl>
                                              <a:dgm id="{DD55429E-8EEB-401B-8B64-6C1B5F437138}"/>
                                            </p:graphicEl>
                                          </p:spTgt>
                                        </p:tgtEl>
                                      </p:cBhvr>
                                    </p:animEffect>
                                  </p:childTnLst>
                                </p:cTn>
                              </p:par>
                              <p:par>
                                <p:cTn id="157" presetID="12" presetClass="entr" presetSubtype="4" fill="hold" grpId="0" nodeType="withEffect">
                                  <p:stCondLst>
                                    <p:cond delay="0"/>
                                  </p:stCondLst>
                                  <p:childTnLst>
                                    <p:set>
                                      <p:cBhvr>
                                        <p:cTn id="158" dur="1" fill="hold">
                                          <p:stCondLst>
                                            <p:cond delay="0"/>
                                          </p:stCondLst>
                                        </p:cTn>
                                        <p:tgtEl>
                                          <p:spTgt spid="89">
                                            <p:graphicEl>
                                              <a:dgm id="{0745AC45-0F6D-449A-BF56-43D0E4B0FA58}"/>
                                            </p:graphicEl>
                                          </p:spTgt>
                                        </p:tgtEl>
                                        <p:attrNameLst>
                                          <p:attrName>style.visibility</p:attrName>
                                        </p:attrNameLst>
                                      </p:cBhvr>
                                      <p:to>
                                        <p:strVal val="visible"/>
                                      </p:to>
                                    </p:set>
                                    <p:animEffect transition="in" filter="slide(fromBottom)">
                                      <p:cBhvr>
                                        <p:cTn id="159" dur="500"/>
                                        <p:tgtEl>
                                          <p:spTgt spid="89">
                                            <p:graphicEl>
                                              <a:dgm id="{0745AC45-0F6D-449A-BF56-43D0E4B0FA58}"/>
                                            </p:graphicEl>
                                          </p:spTgt>
                                        </p:tgtEl>
                                      </p:cBhvr>
                                    </p:animEffect>
                                  </p:childTnLst>
                                </p:cTn>
                              </p:par>
                            </p:childTnLst>
                          </p:cTn>
                        </p:par>
                      </p:childTnLst>
                    </p:cTn>
                  </p:par>
                  <p:par>
                    <p:cTn id="160" fill="hold">
                      <p:stCondLst>
                        <p:cond delay="indefinite"/>
                      </p:stCondLst>
                      <p:childTnLst>
                        <p:par>
                          <p:cTn id="161" fill="hold">
                            <p:stCondLst>
                              <p:cond delay="0"/>
                            </p:stCondLst>
                            <p:childTnLst>
                              <p:par>
                                <p:cTn id="162" presetID="12" presetClass="entr" presetSubtype="4" fill="hold" grpId="0" nodeType="clickEffect">
                                  <p:stCondLst>
                                    <p:cond delay="0"/>
                                  </p:stCondLst>
                                  <p:childTnLst>
                                    <p:set>
                                      <p:cBhvr>
                                        <p:cTn id="163" dur="1" fill="hold">
                                          <p:stCondLst>
                                            <p:cond delay="0"/>
                                          </p:stCondLst>
                                        </p:cTn>
                                        <p:tgtEl>
                                          <p:spTgt spid="89">
                                            <p:graphicEl>
                                              <a:dgm id="{F46EA68A-B437-44F2-8639-357835666164}"/>
                                            </p:graphicEl>
                                          </p:spTgt>
                                        </p:tgtEl>
                                        <p:attrNameLst>
                                          <p:attrName>style.visibility</p:attrName>
                                        </p:attrNameLst>
                                      </p:cBhvr>
                                      <p:to>
                                        <p:strVal val="visible"/>
                                      </p:to>
                                    </p:set>
                                    <p:animEffect transition="in" filter="slide(fromBottom)">
                                      <p:cBhvr>
                                        <p:cTn id="164" dur="500"/>
                                        <p:tgtEl>
                                          <p:spTgt spid="89">
                                            <p:graphicEl>
                                              <a:dgm id="{F46EA68A-B437-44F2-8639-357835666164}"/>
                                            </p:graphicEl>
                                          </p:spTgt>
                                        </p:tgtEl>
                                      </p:cBhvr>
                                    </p:animEffect>
                                  </p:childTnLst>
                                </p:cTn>
                              </p:par>
                              <p:par>
                                <p:cTn id="165" presetID="12" presetClass="entr" presetSubtype="4" fill="hold" grpId="0" nodeType="withEffect">
                                  <p:stCondLst>
                                    <p:cond delay="0"/>
                                  </p:stCondLst>
                                  <p:childTnLst>
                                    <p:set>
                                      <p:cBhvr>
                                        <p:cTn id="166" dur="1" fill="hold">
                                          <p:stCondLst>
                                            <p:cond delay="0"/>
                                          </p:stCondLst>
                                        </p:cTn>
                                        <p:tgtEl>
                                          <p:spTgt spid="89">
                                            <p:graphicEl>
                                              <a:dgm id="{68C74A87-3E46-4AFA-A7C8-243169C3EC72}"/>
                                            </p:graphicEl>
                                          </p:spTgt>
                                        </p:tgtEl>
                                        <p:attrNameLst>
                                          <p:attrName>style.visibility</p:attrName>
                                        </p:attrNameLst>
                                      </p:cBhvr>
                                      <p:to>
                                        <p:strVal val="visible"/>
                                      </p:to>
                                    </p:set>
                                    <p:animEffect transition="in" filter="slide(fromBottom)">
                                      <p:cBhvr>
                                        <p:cTn id="167" dur="500"/>
                                        <p:tgtEl>
                                          <p:spTgt spid="89">
                                            <p:graphicEl>
                                              <a:dgm id="{68C74A87-3E46-4AFA-A7C8-243169C3EC72}"/>
                                            </p:graphic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2" presetClass="entr" presetSubtype="4" fill="hold" grpId="0" nodeType="clickEffect">
                                  <p:stCondLst>
                                    <p:cond delay="0"/>
                                  </p:stCondLst>
                                  <p:childTnLst>
                                    <p:set>
                                      <p:cBhvr>
                                        <p:cTn id="171" dur="1" fill="hold">
                                          <p:stCondLst>
                                            <p:cond delay="0"/>
                                          </p:stCondLst>
                                        </p:cTn>
                                        <p:tgtEl>
                                          <p:spTgt spid="89">
                                            <p:graphicEl>
                                              <a:dgm id="{DF392BA2-00CC-4267-A817-3906C2345325}"/>
                                            </p:graphicEl>
                                          </p:spTgt>
                                        </p:tgtEl>
                                        <p:attrNameLst>
                                          <p:attrName>style.visibility</p:attrName>
                                        </p:attrNameLst>
                                      </p:cBhvr>
                                      <p:to>
                                        <p:strVal val="visible"/>
                                      </p:to>
                                    </p:set>
                                    <p:animEffect transition="in" filter="slide(fromBottom)">
                                      <p:cBhvr>
                                        <p:cTn id="172" dur="500"/>
                                        <p:tgtEl>
                                          <p:spTgt spid="89">
                                            <p:graphicEl>
                                              <a:dgm id="{DF392BA2-00CC-4267-A817-3906C2345325}"/>
                                            </p:graphicEl>
                                          </p:spTgt>
                                        </p:tgtEl>
                                      </p:cBhvr>
                                    </p:animEffect>
                                  </p:childTnLst>
                                </p:cTn>
                              </p:par>
                              <p:par>
                                <p:cTn id="173" presetID="12" presetClass="entr" presetSubtype="4" fill="hold" grpId="0" nodeType="withEffect">
                                  <p:stCondLst>
                                    <p:cond delay="0"/>
                                  </p:stCondLst>
                                  <p:childTnLst>
                                    <p:set>
                                      <p:cBhvr>
                                        <p:cTn id="174" dur="1" fill="hold">
                                          <p:stCondLst>
                                            <p:cond delay="0"/>
                                          </p:stCondLst>
                                        </p:cTn>
                                        <p:tgtEl>
                                          <p:spTgt spid="89">
                                            <p:graphicEl>
                                              <a:dgm id="{61166BB6-8E98-438B-A973-D30CEA75CDDC}"/>
                                            </p:graphicEl>
                                          </p:spTgt>
                                        </p:tgtEl>
                                        <p:attrNameLst>
                                          <p:attrName>style.visibility</p:attrName>
                                        </p:attrNameLst>
                                      </p:cBhvr>
                                      <p:to>
                                        <p:strVal val="visible"/>
                                      </p:to>
                                    </p:set>
                                    <p:animEffect transition="in" filter="slide(fromBottom)">
                                      <p:cBhvr>
                                        <p:cTn id="175" dur="500"/>
                                        <p:tgtEl>
                                          <p:spTgt spid="89">
                                            <p:graphicEl>
                                              <a:dgm id="{61166BB6-8E98-438B-A973-D30CEA75CDDC}"/>
                                            </p:graphicEl>
                                          </p:spTgt>
                                        </p:tgtEl>
                                      </p:cBhvr>
                                    </p:animEffect>
                                  </p:childTnLst>
                                </p:cTn>
                              </p:par>
                            </p:childTnLst>
                          </p:cTn>
                        </p:par>
                      </p:childTnLst>
                    </p:cTn>
                  </p:par>
                  <p:par>
                    <p:cTn id="176" fill="hold">
                      <p:stCondLst>
                        <p:cond delay="indefinite"/>
                      </p:stCondLst>
                      <p:childTnLst>
                        <p:par>
                          <p:cTn id="177" fill="hold">
                            <p:stCondLst>
                              <p:cond delay="0"/>
                            </p:stCondLst>
                            <p:childTnLst>
                              <p:par>
                                <p:cTn id="178" presetID="12" presetClass="entr" presetSubtype="4" fill="hold" grpId="0" nodeType="clickEffect">
                                  <p:stCondLst>
                                    <p:cond delay="0"/>
                                  </p:stCondLst>
                                  <p:childTnLst>
                                    <p:set>
                                      <p:cBhvr>
                                        <p:cTn id="179" dur="1" fill="hold">
                                          <p:stCondLst>
                                            <p:cond delay="0"/>
                                          </p:stCondLst>
                                        </p:cTn>
                                        <p:tgtEl>
                                          <p:spTgt spid="89">
                                            <p:graphicEl>
                                              <a:dgm id="{1D84C746-E474-4C43-919C-9DF51D435014}"/>
                                            </p:graphicEl>
                                          </p:spTgt>
                                        </p:tgtEl>
                                        <p:attrNameLst>
                                          <p:attrName>style.visibility</p:attrName>
                                        </p:attrNameLst>
                                      </p:cBhvr>
                                      <p:to>
                                        <p:strVal val="visible"/>
                                      </p:to>
                                    </p:set>
                                    <p:animEffect transition="in" filter="slide(fromBottom)">
                                      <p:cBhvr>
                                        <p:cTn id="180" dur="500"/>
                                        <p:tgtEl>
                                          <p:spTgt spid="89">
                                            <p:graphicEl>
                                              <a:dgm id="{1D84C746-E474-4C43-919C-9DF51D435014}"/>
                                            </p:graphicEl>
                                          </p:spTgt>
                                        </p:tgtEl>
                                      </p:cBhvr>
                                    </p:animEffect>
                                  </p:childTnLst>
                                </p:cTn>
                              </p:par>
                              <p:par>
                                <p:cTn id="181" presetID="12" presetClass="entr" presetSubtype="4" fill="hold" grpId="0" nodeType="withEffect">
                                  <p:stCondLst>
                                    <p:cond delay="0"/>
                                  </p:stCondLst>
                                  <p:childTnLst>
                                    <p:set>
                                      <p:cBhvr>
                                        <p:cTn id="182" dur="1" fill="hold">
                                          <p:stCondLst>
                                            <p:cond delay="0"/>
                                          </p:stCondLst>
                                        </p:cTn>
                                        <p:tgtEl>
                                          <p:spTgt spid="89">
                                            <p:graphicEl>
                                              <a:dgm id="{200655F8-DA5E-42E2-97B9-448A1201534C}"/>
                                            </p:graphicEl>
                                          </p:spTgt>
                                        </p:tgtEl>
                                        <p:attrNameLst>
                                          <p:attrName>style.visibility</p:attrName>
                                        </p:attrNameLst>
                                      </p:cBhvr>
                                      <p:to>
                                        <p:strVal val="visible"/>
                                      </p:to>
                                    </p:set>
                                    <p:animEffect transition="in" filter="slide(fromBottom)">
                                      <p:cBhvr>
                                        <p:cTn id="183" dur="500"/>
                                        <p:tgtEl>
                                          <p:spTgt spid="89">
                                            <p:graphicEl>
                                              <a:dgm id="{200655F8-DA5E-42E2-97B9-448A1201534C}"/>
                                            </p:graphicEl>
                                          </p:spTgt>
                                        </p:tgtEl>
                                      </p:cBhvr>
                                    </p:animEffect>
                                  </p:childTnLst>
                                </p:cTn>
                              </p:par>
                            </p:childTnLst>
                          </p:cTn>
                        </p:par>
                      </p:childTnLst>
                    </p:cTn>
                  </p:par>
                  <p:par>
                    <p:cTn id="184" fill="hold">
                      <p:stCondLst>
                        <p:cond delay="indefinite"/>
                      </p:stCondLst>
                      <p:childTnLst>
                        <p:par>
                          <p:cTn id="185" fill="hold">
                            <p:stCondLst>
                              <p:cond delay="0"/>
                            </p:stCondLst>
                            <p:childTnLst>
                              <p:par>
                                <p:cTn id="186" presetID="12" presetClass="entr" presetSubtype="4" fill="hold" grpId="0" nodeType="clickEffect">
                                  <p:stCondLst>
                                    <p:cond delay="0"/>
                                  </p:stCondLst>
                                  <p:childTnLst>
                                    <p:set>
                                      <p:cBhvr>
                                        <p:cTn id="187" dur="1" fill="hold">
                                          <p:stCondLst>
                                            <p:cond delay="0"/>
                                          </p:stCondLst>
                                        </p:cTn>
                                        <p:tgtEl>
                                          <p:spTgt spid="89">
                                            <p:graphicEl>
                                              <a:dgm id="{013B93EC-8D17-40AB-A3DB-E524125A8205}"/>
                                            </p:graphicEl>
                                          </p:spTgt>
                                        </p:tgtEl>
                                        <p:attrNameLst>
                                          <p:attrName>style.visibility</p:attrName>
                                        </p:attrNameLst>
                                      </p:cBhvr>
                                      <p:to>
                                        <p:strVal val="visible"/>
                                      </p:to>
                                    </p:set>
                                    <p:animEffect transition="in" filter="slide(fromBottom)">
                                      <p:cBhvr>
                                        <p:cTn id="188" dur="500"/>
                                        <p:tgtEl>
                                          <p:spTgt spid="89">
                                            <p:graphicEl>
                                              <a:dgm id="{013B93EC-8D17-40AB-A3DB-E524125A8205}"/>
                                            </p:graphicEl>
                                          </p:spTgt>
                                        </p:tgtEl>
                                      </p:cBhvr>
                                    </p:animEffect>
                                  </p:childTnLst>
                                </p:cTn>
                              </p:par>
                              <p:par>
                                <p:cTn id="189" presetID="12" presetClass="entr" presetSubtype="4" fill="hold" grpId="0" nodeType="withEffect">
                                  <p:stCondLst>
                                    <p:cond delay="0"/>
                                  </p:stCondLst>
                                  <p:childTnLst>
                                    <p:set>
                                      <p:cBhvr>
                                        <p:cTn id="190" dur="1" fill="hold">
                                          <p:stCondLst>
                                            <p:cond delay="0"/>
                                          </p:stCondLst>
                                        </p:cTn>
                                        <p:tgtEl>
                                          <p:spTgt spid="89">
                                            <p:graphicEl>
                                              <a:dgm id="{AED5CADD-3953-4813-917B-E6CFB2364522}"/>
                                            </p:graphicEl>
                                          </p:spTgt>
                                        </p:tgtEl>
                                        <p:attrNameLst>
                                          <p:attrName>style.visibility</p:attrName>
                                        </p:attrNameLst>
                                      </p:cBhvr>
                                      <p:to>
                                        <p:strVal val="visible"/>
                                      </p:to>
                                    </p:set>
                                    <p:animEffect transition="in" filter="slide(fromBottom)">
                                      <p:cBhvr>
                                        <p:cTn id="191" dur="500"/>
                                        <p:tgtEl>
                                          <p:spTgt spid="89">
                                            <p:graphicEl>
                                              <a:dgm id="{AED5CADD-3953-4813-917B-E6CFB2364522}"/>
                                            </p:graphicEl>
                                          </p:spTgt>
                                        </p:tgtEl>
                                      </p:cBhvr>
                                    </p:animEffect>
                                  </p:childTnLst>
                                </p:cTn>
                              </p:par>
                            </p:childTnLst>
                          </p:cTn>
                        </p:par>
                      </p:childTnLst>
                    </p:cTn>
                  </p:par>
                  <p:par>
                    <p:cTn id="192" fill="hold">
                      <p:stCondLst>
                        <p:cond delay="indefinite"/>
                      </p:stCondLst>
                      <p:childTnLst>
                        <p:par>
                          <p:cTn id="193" fill="hold">
                            <p:stCondLst>
                              <p:cond delay="0"/>
                            </p:stCondLst>
                            <p:childTnLst>
                              <p:par>
                                <p:cTn id="194" presetID="12" presetClass="entr" presetSubtype="4" fill="hold" grpId="0" nodeType="clickEffect">
                                  <p:stCondLst>
                                    <p:cond delay="0"/>
                                  </p:stCondLst>
                                  <p:childTnLst>
                                    <p:set>
                                      <p:cBhvr>
                                        <p:cTn id="195" dur="1" fill="hold">
                                          <p:stCondLst>
                                            <p:cond delay="0"/>
                                          </p:stCondLst>
                                        </p:cTn>
                                        <p:tgtEl>
                                          <p:spTgt spid="89">
                                            <p:graphicEl>
                                              <a:dgm id="{496B3892-9C55-4042-B613-7E7022426D25}"/>
                                            </p:graphicEl>
                                          </p:spTgt>
                                        </p:tgtEl>
                                        <p:attrNameLst>
                                          <p:attrName>style.visibility</p:attrName>
                                        </p:attrNameLst>
                                      </p:cBhvr>
                                      <p:to>
                                        <p:strVal val="visible"/>
                                      </p:to>
                                    </p:set>
                                    <p:animEffect transition="in" filter="slide(fromBottom)">
                                      <p:cBhvr>
                                        <p:cTn id="196" dur="500"/>
                                        <p:tgtEl>
                                          <p:spTgt spid="89">
                                            <p:graphicEl>
                                              <a:dgm id="{496B3892-9C55-4042-B613-7E7022426D25}"/>
                                            </p:graphicEl>
                                          </p:spTgt>
                                        </p:tgtEl>
                                      </p:cBhvr>
                                    </p:animEffect>
                                  </p:childTnLst>
                                </p:cTn>
                              </p:par>
                              <p:par>
                                <p:cTn id="197" presetID="12" presetClass="entr" presetSubtype="4" fill="hold" grpId="0" nodeType="withEffect">
                                  <p:stCondLst>
                                    <p:cond delay="0"/>
                                  </p:stCondLst>
                                  <p:childTnLst>
                                    <p:set>
                                      <p:cBhvr>
                                        <p:cTn id="198" dur="1" fill="hold">
                                          <p:stCondLst>
                                            <p:cond delay="0"/>
                                          </p:stCondLst>
                                        </p:cTn>
                                        <p:tgtEl>
                                          <p:spTgt spid="89">
                                            <p:graphicEl>
                                              <a:dgm id="{416707BD-0E89-4C72-A268-89D97895A306}"/>
                                            </p:graphicEl>
                                          </p:spTgt>
                                        </p:tgtEl>
                                        <p:attrNameLst>
                                          <p:attrName>style.visibility</p:attrName>
                                        </p:attrNameLst>
                                      </p:cBhvr>
                                      <p:to>
                                        <p:strVal val="visible"/>
                                      </p:to>
                                    </p:set>
                                    <p:animEffect transition="in" filter="slide(fromBottom)">
                                      <p:cBhvr>
                                        <p:cTn id="199" dur="500"/>
                                        <p:tgtEl>
                                          <p:spTgt spid="89">
                                            <p:graphicEl>
                                              <a:dgm id="{416707BD-0E89-4C72-A268-89D97895A306}"/>
                                            </p:graphicEl>
                                          </p:spTgt>
                                        </p:tgtEl>
                                      </p:cBhvr>
                                    </p:animEffect>
                                  </p:childTnLst>
                                </p:cTn>
                              </p:par>
                            </p:childTnLst>
                          </p:cTn>
                        </p:par>
                      </p:childTnLst>
                    </p:cTn>
                  </p:par>
                  <p:par>
                    <p:cTn id="200" fill="hold">
                      <p:stCondLst>
                        <p:cond delay="indefinite"/>
                      </p:stCondLst>
                      <p:childTnLst>
                        <p:par>
                          <p:cTn id="201" fill="hold">
                            <p:stCondLst>
                              <p:cond delay="0"/>
                            </p:stCondLst>
                            <p:childTnLst>
                              <p:par>
                                <p:cTn id="202" presetID="12" presetClass="entr" presetSubtype="4" fill="hold" grpId="0" nodeType="clickEffect">
                                  <p:stCondLst>
                                    <p:cond delay="0"/>
                                  </p:stCondLst>
                                  <p:childTnLst>
                                    <p:set>
                                      <p:cBhvr>
                                        <p:cTn id="203" dur="1" fill="hold">
                                          <p:stCondLst>
                                            <p:cond delay="0"/>
                                          </p:stCondLst>
                                        </p:cTn>
                                        <p:tgtEl>
                                          <p:spTgt spid="89">
                                            <p:graphicEl>
                                              <a:dgm id="{C892B497-1237-46E5-9651-890F7F37C3A2}"/>
                                            </p:graphicEl>
                                          </p:spTgt>
                                        </p:tgtEl>
                                        <p:attrNameLst>
                                          <p:attrName>style.visibility</p:attrName>
                                        </p:attrNameLst>
                                      </p:cBhvr>
                                      <p:to>
                                        <p:strVal val="visible"/>
                                      </p:to>
                                    </p:set>
                                    <p:animEffect transition="in" filter="slide(fromBottom)">
                                      <p:cBhvr>
                                        <p:cTn id="204" dur="500"/>
                                        <p:tgtEl>
                                          <p:spTgt spid="89">
                                            <p:graphicEl>
                                              <a:dgm id="{C892B497-1237-46E5-9651-890F7F37C3A2}"/>
                                            </p:graphicEl>
                                          </p:spTgt>
                                        </p:tgtEl>
                                      </p:cBhvr>
                                    </p:animEffect>
                                  </p:childTnLst>
                                </p:cTn>
                              </p:par>
                              <p:par>
                                <p:cTn id="205" presetID="12" presetClass="entr" presetSubtype="4" fill="hold" grpId="0" nodeType="withEffect">
                                  <p:stCondLst>
                                    <p:cond delay="0"/>
                                  </p:stCondLst>
                                  <p:childTnLst>
                                    <p:set>
                                      <p:cBhvr>
                                        <p:cTn id="206" dur="1" fill="hold">
                                          <p:stCondLst>
                                            <p:cond delay="0"/>
                                          </p:stCondLst>
                                        </p:cTn>
                                        <p:tgtEl>
                                          <p:spTgt spid="89">
                                            <p:graphicEl>
                                              <a:dgm id="{9C6F55AC-44B5-4579-BE39-CEB21DEA3165}"/>
                                            </p:graphicEl>
                                          </p:spTgt>
                                        </p:tgtEl>
                                        <p:attrNameLst>
                                          <p:attrName>style.visibility</p:attrName>
                                        </p:attrNameLst>
                                      </p:cBhvr>
                                      <p:to>
                                        <p:strVal val="visible"/>
                                      </p:to>
                                    </p:set>
                                    <p:animEffect transition="in" filter="slide(fromBottom)">
                                      <p:cBhvr>
                                        <p:cTn id="207" dur="500"/>
                                        <p:tgtEl>
                                          <p:spTgt spid="89">
                                            <p:graphicEl>
                                              <a:dgm id="{9C6F55AC-44B5-4579-BE39-CEB21DEA3165}"/>
                                            </p:graphicEl>
                                          </p:spTgt>
                                        </p:tgtEl>
                                      </p:cBhvr>
                                    </p:animEffect>
                                  </p:childTnLst>
                                </p:cTn>
                              </p:par>
                            </p:childTnLst>
                          </p:cTn>
                        </p:par>
                      </p:childTnLst>
                    </p:cTn>
                  </p:par>
                  <p:par>
                    <p:cTn id="208" fill="hold">
                      <p:stCondLst>
                        <p:cond delay="indefinite"/>
                      </p:stCondLst>
                      <p:childTnLst>
                        <p:par>
                          <p:cTn id="209" fill="hold">
                            <p:stCondLst>
                              <p:cond delay="0"/>
                            </p:stCondLst>
                            <p:childTnLst>
                              <p:par>
                                <p:cTn id="210" presetID="12" presetClass="entr" presetSubtype="4" fill="hold" grpId="0" nodeType="clickEffect">
                                  <p:stCondLst>
                                    <p:cond delay="0"/>
                                  </p:stCondLst>
                                  <p:childTnLst>
                                    <p:set>
                                      <p:cBhvr>
                                        <p:cTn id="211" dur="1" fill="hold">
                                          <p:stCondLst>
                                            <p:cond delay="0"/>
                                          </p:stCondLst>
                                        </p:cTn>
                                        <p:tgtEl>
                                          <p:spTgt spid="89">
                                            <p:graphicEl>
                                              <a:dgm id="{2AFADEF7-BD7F-4B41-B845-82BE9EF9E42A}"/>
                                            </p:graphicEl>
                                          </p:spTgt>
                                        </p:tgtEl>
                                        <p:attrNameLst>
                                          <p:attrName>style.visibility</p:attrName>
                                        </p:attrNameLst>
                                      </p:cBhvr>
                                      <p:to>
                                        <p:strVal val="visible"/>
                                      </p:to>
                                    </p:set>
                                    <p:animEffect transition="in" filter="slide(fromBottom)">
                                      <p:cBhvr>
                                        <p:cTn id="212" dur="500"/>
                                        <p:tgtEl>
                                          <p:spTgt spid="89">
                                            <p:graphicEl>
                                              <a:dgm id="{2AFADEF7-BD7F-4B41-B845-82BE9EF9E42A}"/>
                                            </p:graphicEl>
                                          </p:spTgt>
                                        </p:tgtEl>
                                      </p:cBhvr>
                                    </p:animEffect>
                                  </p:childTnLst>
                                </p:cTn>
                              </p:par>
                              <p:par>
                                <p:cTn id="213" presetID="12" presetClass="entr" presetSubtype="4" fill="hold" grpId="0" nodeType="withEffect">
                                  <p:stCondLst>
                                    <p:cond delay="0"/>
                                  </p:stCondLst>
                                  <p:childTnLst>
                                    <p:set>
                                      <p:cBhvr>
                                        <p:cTn id="214" dur="1" fill="hold">
                                          <p:stCondLst>
                                            <p:cond delay="0"/>
                                          </p:stCondLst>
                                        </p:cTn>
                                        <p:tgtEl>
                                          <p:spTgt spid="89">
                                            <p:graphicEl>
                                              <a:dgm id="{F54C74F0-4BAA-421F-A2CA-D768D70B4A3B}"/>
                                            </p:graphicEl>
                                          </p:spTgt>
                                        </p:tgtEl>
                                        <p:attrNameLst>
                                          <p:attrName>style.visibility</p:attrName>
                                        </p:attrNameLst>
                                      </p:cBhvr>
                                      <p:to>
                                        <p:strVal val="visible"/>
                                      </p:to>
                                    </p:set>
                                    <p:animEffect transition="in" filter="slide(fromBottom)">
                                      <p:cBhvr>
                                        <p:cTn id="215" dur="500"/>
                                        <p:tgtEl>
                                          <p:spTgt spid="89">
                                            <p:graphicEl>
                                              <a:dgm id="{F54C74F0-4BAA-421F-A2CA-D768D70B4A3B}"/>
                                            </p:graphicEl>
                                          </p:spTgt>
                                        </p:tgtEl>
                                      </p:cBhvr>
                                    </p:animEffect>
                                  </p:childTnLst>
                                </p:cTn>
                              </p:par>
                            </p:childTnLst>
                          </p:cTn>
                        </p:par>
                      </p:childTnLst>
                    </p:cTn>
                  </p:par>
                  <p:par>
                    <p:cTn id="216" fill="hold">
                      <p:stCondLst>
                        <p:cond delay="indefinite"/>
                      </p:stCondLst>
                      <p:childTnLst>
                        <p:par>
                          <p:cTn id="217" fill="hold">
                            <p:stCondLst>
                              <p:cond delay="0"/>
                            </p:stCondLst>
                            <p:childTnLst>
                              <p:par>
                                <p:cTn id="218" presetID="12" presetClass="entr" presetSubtype="4" fill="hold" grpId="0" nodeType="clickEffect">
                                  <p:stCondLst>
                                    <p:cond delay="0"/>
                                  </p:stCondLst>
                                  <p:childTnLst>
                                    <p:set>
                                      <p:cBhvr>
                                        <p:cTn id="219" dur="1" fill="hold">
                                          <p:stCondLst>
                                            <p:cond delay="0"/>
                                          </p:stCondLst>
                                        </p:cTn>
                                        <p:tgtEl>
                                          <p:spTgt spid="89">
                                            <p:graphicEl>
                                              <a:dgm id="{0A0B6087-8192-4FE4-879E-F9106E7A588C}"/>
                                            </p:graphicEl>
                                          </p:spTgt>
                                        </p:tgtEl>
                                        <p:attrNameLst>
                                          <p:attrName>style.visibility</p:attrName>
                                        </p:attrNameLst>
                                      </p:cBhvr>
                                      <p:to>
                                        <p:strVal val="visible"/>
                                      </p:to>
                                    </p:set>
                                    <p:animEffect transition="in" filter="slide(fromBottom)">
                                      <p:cBhvr>
                                        <p:cTn id="220" dur="500"/>
                                        <p:tgtEl>
                                          <p:spTgt spid="89">
                                            <p:graphicEl>
                                              <a:dgm id="{0A0B6087-8192-4FE4-879E-F9106E7A588C}"/>
                                            </p:graphicEl>
                                          </p:spTgt>
                                        </p:tgtEl>
                                      </p:cBhvr>
                                    </p:animEffect>
                                  </p:childTnLst>
                                </p:cTn>
                              </p:par>
                              <p:par>
                                <p:cTn id="221" presetID="12" presetClass="entr" presetSubtype="4" fill="hold" grpId="0" nodeType="withEffect">
                                  <p:stCondLst>
                                    <p:cond delay="0"/>
                                  </p:stCondLst>
                                  <p:childTnLst>
                                    <p:set>
                                      <p:cBhvr>
                                        <p:cTn id="222" dur="1" fill="hold">
                                          <p:stCondLst>
                                            <p:cond delay="0"/>
                                          </p:stCondLst>
                                        </p:cTn>
                                        <p:tgtEl>
                                          <p:spTgt spid="89">
                                            <p:graphicEl>
                                              <a:dgm id="{D3EDA96D-6E7F-479F-9861-E583F20C0E1C}"/>
                                            </p:graphicEl>
                                          </p:spTgt>
                                        </p:tgtEl>
                                        <p:attrNameLst>
                                          <p:attrName>style.visibility</p:attrName>
                                        </p:attrNameLst>
                                      </p:cBhvr>
                                      <p:to>
                                        <p:strVal val="visible"/>
                                      </p:to>
                                    </p:set>
                                    <p:animEffect transition="in" filter="slide(fromBottom)">
                                      <p:cBhvr>
                                        <p:cTn id="223" dur="500"/>
                                        <p:tgtEl>
                                          <p:spTgt spid="89">
                                            <p:graphicEl>
                                              <a:dgm id="{D3EDA96D-6E7F-479F-9861-E583F20C0E1C}"/>
                                            </p:graphicEl>
                                          </p:spTgt>
                                        </p:tgtEl>
                                      </p:cBhvr>
                                    </p:animEffect>
                                  </p:childTnLst>
                                </p:cTn>
                              </p:par>
                            </p:childTnLst>
                          </p:cTn>
                        </p:par>
                      </p:childTnLst>
                    </p:cTn>
                  </p:par>
                  <p:par>
                    <p:cTn id="224" fill="hold">
                      <p:stCondLst>
                        <p:cond delay="indefinite"/>
                      </p:stCondLst>
                      <p:childTnLst>
                        <p:par>
                          <p:cTn id="225" fill="hold">
                            <p:stCondLst>
                              <p:cond delay="0"/>
                            </p:stCondLst>
                            <p:childTnLst>
                              <p:par>
                                <p:cTn id="226" presetID="12" presetClass="entr" presetSubtype="4" fill="hold" grpId="0" nodeType="clickEffect">
                                  <p:stCondLst>
                                    <p:cond delay="0"/>
                                  </p:stCondLst>
                                  <p:childTnLst>
                                    <p:set>
                                      <p:cBhvr>
                                        <p:cTn id="227" dur="1" fill="hold">
                                          <p:stCondLst>
                                            <p:cond delay="0"/>
                                          </p:stCondLst>
                                        </p:cTn>
                                        <p:tgtEl>
                                          <p:spTgt spid="89">
                                            <p:graphicEl>
                                              <a:dgm id="{3F6BAB93-ADBE-4E77-8815-D4158FAA3F0C}"/>
                                            </p:graphicEl>
                                          </p:spTgt>
                                        </p:tgtEl>
                                        <p:attrNameLst>
                                          <p:attrName>style.visibility</p:attrName>
                                        </p:attrNameLst>
                                      </p:cBhvr>
                                      <p:to>
                                        <p:strVal val="visible"/>
                                      </p:to>
                                    </p:set>
                                    <p:animEffect transition="in" filter="slide(fromBottom)">
                                      <p:cBhvr>
                                        <p:cTn id="228" dur="500"/>
                                        <p:tgtEl>
                                          <p:spTgt spid="89">
                                            <p:graphicEl>
                                              <a:dgm id="{3F6BAB93-ADBE-4E77-8815-D4158FAA3F0C}"/>
                                            </p:graphicEl>
                                          </p:spTgt>
                                        </p:tgtEl>
                                      </p:cBhvr>
                                    </p:animEffect>
                                  </p:childTnLst>
                                </p:cTn>
                              </p:par>
                              <p:par>
                                <p:cTn id="229" presetID="12" presetClass="entr" presetSubtype="4" fill="hold" grpId="0" nodeType="withEffect">
                                  <p:stCondLst>
                                    <p:cond delay="0"/>
                                  </p:stCondLst>
                                  <p:childTnLst>
                                    <p:set>
                                      <p:cBhvr>
                                        <p:cTn id="230" dur="1" fill="hold">
                                          <p:stCondLst>
                                            <p:cond delay="0"/>
                                          </p:stCondLst>
                                        </p:cTn>
                                        <p:tgtEl>
                                          <p:spTgt spid="89">
                                            <p:graphicEl>
                                              <a:dgm id="{540D588C-7FBE-4135-8EA9-16F5AAEE2618}"/>
                                            </p:graphicEl>
                                          </p:spTgt>
                                        </p:tgtEl>
                                        <p:attrNameLst>
                                          <p:attrName>style.visibility</p:attrName>
                                        </p:attrNameLst>
                                      </p:cBhvr>
                                      <p:to>
                                        <p:strVal val="visible"/>
                                      </p:to>
                                    </p:set>
                                    <p:animEffect transition="in" filter="slide(fromBottom)">
                                      <p:cBhvr>
                                        <p:cTn id="231" dur="500"/>
                                        <p:tgtEl>
                                          <p:spTgt spid="89">
                                            <p:graphicEl>
                                              <a:dgm id="{540D588C-7FBE-4135-8EA9-16F5AAEE261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9" grpId="0" uiExpand="1">
        <p:bldSub>
          <a:bldDgm bld="lvl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973" name="Object 605"/>
          <p:cNvGraphicFramePr>
            <a:graphicFrameLocks noChangeAspect="1"/>
          </p:cNvGraphicFramePr>
          <p:nvPr/>
        </p:nvGraphicFramePr>
        <p:xfrm>
          <a:off x="6289788" y="228599"/>
          <a:ext cx="2625612" cy="1371601"/>
        </p:xfrm>
        <a:graphic>
          <a:graphicData uri="http://schemas.openxmlformats.org/presentationml/2006/ole">
            <p:oleObj spid="_x0000_s59058" name="Equation" r:id="rId4" imgW="1701800" imgH="889000" progId="Equation.3">
              <p:embed/>
            </p:oleObj>
          </a:graphicData>
        </a:graphic>
      </p:graphicFrame>
      <p:sp>
        <p:nvSpPr>
          <p:cNvPr id="2" name="Title 1"/>
          <p:cNvSpPr>
            <a:spLocks noGrp="1"/>
          </p:cNvSpPr>
          <p:nvPr>
            <p:ph type="title"/>
          </p:nvPr>
        </p:nvSpPr>
        <p:spPr>
          <a:xfrm>
            <a:off x="990600" y="685800"/>
            <a:ext cx="7696199" cy="731838"/>
          </a:xfrm>
        </p:spPr>
        <p:txBody>
          <a:bodyPr/>
          <a:lstStyle/>
          <a:p>
            <a:r>
              <a:rPr lang="en-US" dirty="0" smtClean="0"/>
              <a:t>Hessian Function</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385394227"/>
              </p:ext>
            </p:extLst>
          </p:nvPr>
        </p:nvGraphicFramePr>
        <p:xfrm>
          <a:off x="990600" y="1676400"/>
          <a:ext cx="7713663" cy="3657600"/>
        </p:xfrm>
        <a:graphic>
          <a:graphicData uri="http://schemas.openxmlformats.org/drawingml/2006/table">
            <a:tbl>
              <a:tblPr firstRow="1" bandRow="1">
                <a:tableStyleId>{5C22544A-7EE6-4342-B048-85BDC9FD1C3A}</a:tableStyleId>
              </a:tblPr>
              <a:tblGrid>
                <a:gridCol w="2571221"/>
                <a:gridCol w="2571221"/>
                <a:gridCol w="2571221"/>
              </a:tblGrid>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2060"/>
                          </a:solidFill>
                          <a:latin typeface="Times New Roman" pitchFamily="18" charset="0"/>
                          <a:cs typeface="Times New Roman" pitchFamily="18" charset="0"/>
                        </a:rPr>
                        <a:t>1</a:t>
                      </a:r>
                      <a:r>
                        <a:rPr lang="en-US" sz="2400" baseline="30000" dirty="0" smtClean="0">
                          <a:solidFill>
                            <a:srgbClr val="002060"/>
                          </a:solidFill>
                          <a:latin typeface="Times New Roman" pitchFamily="18" charset="0"/>
                          <a:cs typeface="Times New Roman" pitchFamily="18" charset="0"/>
                        </a:rPr>
                        <a:t>st</a:t>
                      </a:r>
                      <a:r>
                        <a:rPr lang="en-US" sz="2400" dirty="0" smtClean="0">
                          <a:solidFill>
                            <a:srgbClr val="002060"/>
                          </a:solidFill>
                          <a:latin typeface="Times New Roman" pitchFamily="18" charset="0"/>
                          <a:cs typeface="Times New Roman" pitchFamily="18" charset="0"/>
                        </a:rPr>
                        <a:t> minor</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2060"/>
                          </a:solidFill>
                          <a:latin typeface="Times New Roman" pitchFamily="18" charset="0"/>
                          <a:cs typeface="Times New Roman" pitchFamily="18" charset="0"/>
                        </a:rPr>
                        <a:t>2</a:t>
                      </a:r>
                      <a:r>
                        <a:rPr lang="en-US" sz="2400" baseline="30000" dirty="0" smtClean="0">
                          <a:solidFill>
                            <a:srgbClr val="002060"/>
                          </a:solidFill>
                          <a:latin typeface="Times New Roman" pitchFamily="18" charset="0"/>
                          <a:cs typeface="Times New Roman" pitchFamily="18" charset="0"/>
                        </a:rPr>
                        <a:t>nd</a:t>
                      </a:r>
                      <a:r>
                        <a:rPr lang="en-US" sz="2400" dirty="0" smtClean="0">
                          <a:solidFill>
                            <a:srgbClr val="002060"/>
                          </a:solidFill>
                          <a:latin typeface="Times New Roman" pitchFamily="18" charset="0"/>
                          <a:cs typeface="Times New Roman" pitchFamily="18" charset="0"/>
                        </a:rPr>
                        <a:t> minor</a:t>
                      </a:r>
                    </a:p>
                  </a:txBody>
                  <a:tcPr anchor="ctr"/>
                </a:tc>
                <a:tc>
                  <a:txBody>
                    <a:bodyPr/>
                    <a:lstStyle/>
                    <a:p>
                      <a:pPr algn="ctr"/>
                      <a:r>
                        <a:rPr lang="en-US" sz="2400" dirty="0" smtClean="0">
                          <a:solidFill>
                            <a:srgbClr val="002060"/>
                          </a:solidFill>
                          <a:latin typeface="Times New Roman" pitchFamily="18" charset="0"/>
                          <a:cs typeface="Times New Roman" pitchFamily="18" charset="0"/>
                        </a:rPr>
                        <a:t>Function</a:t>
                      </a:r>
                      <a:endParaRPr lang="en-US" sz="2400" dirty="0">
                        <a:solidFill>
                          <a:srgbClr val="002060"/>
                        </a:solidFill>
                        <a:latin typeface="Times New Roman" pitchFamily="18" charset="0"/>
                        <a:cs typeface="Times New Roman" pitchFamily="18" charset="0"/>
                      </a:endParaRPr>
                    </a:p>
                  </a:txBody>
                  <a:tcPr anchor="ctr"/>
                </a:tc>
              </a:tr>
              <a:tr h="609600">
                <a:tc>
                  <a:txBody>
                    <a:bodyPr/>
                    <a:lstStyle/>
                    <a:p>
                      <a:pPr algn="ctr"/>
                      <a:r>
                        <a:rPr lang="en-US" sz="2400" dirty="0" smtClean="0">
                          <a:solidFill>
                            <a:schemeClr val="accent6">
                              <a:lumMod val="75000"/>
                            </a:schemeClr>
                          </a:solidFill>
                          <a:latin typeface="Times New Roman" pitchFamily="18" charset="0"/>
                          <a:cs typeface="Times New Roman" pitchFamily="18" charset="0"/>
                        </a:rPr>
                        <a:t>+</a:t>
                      </a:r>
                      <a:r>
                        <a:rPr lang="en-US" sz="2400" dirty="0" err="1" smtClean="0">
                          <a:solidFill>
                            <a:schemeClr val="accent6">
                              <a:lumMod val="75000"/>
                            </a:schemeClr>
                          </a:solidFill>
                          <a:latin typeface="Times New Roman" pitchFamily="18" charset="0"/>
                          <a:cs typeface="Times New Roman" pitchFamily="18" charset="0"/>
                        </a:rPr>
                        <a:t>ve</a:t>
                      </a:r>
                      <a:endParaRPr lang="en-US" sz="2400" dirty="0">
                        <a:solidFill>
                          <a:schemeClr val="accent6">
                            <a:lumMod val="75000"/>
                          </a:schemeClr>
                        </a:solidFill>
                        <a:latin typeface="Times New Roman" pitchFamily="18" charset="0"/>
                        <a:cs typeface="Times New Roman" pitchFamily="18" charset="0"/>
                      </a:endParaRPr>
                    </a:p>
                  </a:txBody>
                  <a:tcPr anchor="ctr"/>
                </a:tc>
                <a:tc>
                  <a:txBody>
                    <a:bodyPr/>
                    <a:lstStyle/>
                    <a:p>
                      <a:pPr algn="ctr"/>
                      <a:r>
                        <a:rPr lang="en-US" sz="2400" dirty="0" smtClean="0">
                          <a:solidFill>
                            <a:schemeClr val="accent6">
                              <a:lumMod val="75000"/>
                            </a:schemeClr>
                          </a:solidFill>
                          <a:latin typeface="Times New Roman" pitchFamily="18" charset="0"/>
                          <a:cs typeface="Times New Roman" pitchFamily="18" charset="0"/>
                        </a:rPr>
                        <a:t>+</a:t>
                      </a:r>
                      <a:r>
                        <a:rPr lang="en-US" sz="2400" dirty="0" err="1" smtClean="0">
                          <a:solidFill>
                            <a:schemeClr val="accent6">
                              <a:lumMod val="75000"/>
                            </a:schemeClr>
                          </a:solidFill>
                          <a:latin typeface="Times New Roman" pitchFamily="18" charset="0"/>
                          <a:cs typeface="Times New Roman" pitchFamily="18" charset="0"/>
                        </a:rPr>
                        <a:t>ve</a:t>
                      </a:r>
                      <a:r>
                        <a:rPr lang="en-US" sz="2400" dirty="0" smtClean="0">
                          <a:solidFill>
                            <a:schemeClr val="accent6">
                              <a:lumMod val="75000"/>
                            </a:schemeClr>
                          </a:solidFill>
                          <a:latin typeface="Times New Roman" pitchFamily="18" charset="0"/>
                          <a:cs typeface="Times New Roman" pitchFamily="18" charset="0"/>
                        </a:rPr>
                        <a:t> </a:t>
                      </a:r>
                      <a:r>
                        <a:rPr lang="en-US" sz="2400" baseline="0" dirty="0" smtClean="0">
                          <a:solidFill>
                            <a:schemeClr val="accent6">
                              <a:lumMod val="75000"/>
                            </a:schemeClr>
                          </a:solidFill>
                          <a:latin typeface="Times New Roman" pitchFamily="18" charset="0"/>
                          <a:cs typeface="Times New Roman" pitchFamily="18" charset="0"/>
                        </a:rPr>
                        <a:t> </a:t>
                      </a:r>
                      <a:r>
                        <a:rPr lang="en-US" sz="2400" dirty="0" smtClean="0">
                          <a:solidFill>
                            <a:schemeClr val="accent6">
                              <a:lumMod val="75000"/>
                            </a:schemeClr>
                          </a:solidFill>
                          <a:latin typeface="Times New Roman" pitchFamily="18" charset="0"/>
                          <a:cs typeface="Times New Roman" pitchFamily="18" charset="0"/>
                        </a:rPr>
                        <a:t>( &gt; 0 )</a:t>
                      </a:r>
                      <a:endParaRPr lang="en-US" sz="2400" dirty="0">
                        <a:solidFill>
                          <a:schemeClr val="accent6">
                            <a:lumMod val="75000"/>
                          </a:schemeClr>
                        </a:solidFill>
                        <a:latin typeface="Times New Roman" pitchFamily="18" charset="0"/>
                        <a:cs typeface="Times New Roman" pitchFamily="18" charset="0"/>
                      </a:endParaRPr>
                    </a:p>
                  </a:txBody>
                  <a:tcPr anchor="ctr"/>
                </a:tc>
                <a:tc>
                  <a:txBody>
                    <a:bodyPr/>
                    <a:lstStyle/>
                    <a:p>
                      <a:pPr algn="ctr"/>
                      <a:r>
                        <a:rPr lang="en-US" sz="2400" dirty="0" smtClean="0">
                          <a:solidFill>
                            <a:srgbClr val="002060"/>
                          </a:solidFill>
                          <a:latin typeface="Times New Roman" pitchFamily="18" charset="0"/>
                          <a:cs typeface="Times New Roman" pitchFamily="18" charset="0"/>
                        </a:rPr>
                        <a:t>Convex (min)</a:t>
                      </a:r>
                      <a:endParaRPr lang="en-US" sz="2400" dirty="0">
                        <a:solidFill>
                          <a:srgbClr val="002060"/>
                        </a:solidFill>
                        <a:latin typeface="Times New Roman" pitchFamily="18" charset="0"/>
                        <a:cs typeface="Times New Roman" pitchFamily="18" charset="0"/>
                      </a:endParaRPr>
                    </a:p>
                  </a:txBody>
                  <a:tcPr anchor="ctr"/>
                </a:tc>
              </a:tr>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rgbClr val="990000"/>
                          </a:solidFill>
                          <a:latin typeface="Times New Roman" pitchFamily="18" charset="0"/>
                          <a:cs typeface="Times New Roman" pitchFamily="18" charset="0"/>
                        </a:rPr>
                        <a:t>+</a:t>
                      </a:r>
                      <a:r>
                        <a:rPr lang="en-US" sz="2400" dirty="0" err="1" smtClean="0">
                          <a:solidFill>
                            <a:srgbClr val="990000"/>
                          </a:solidFill>
                          <a:latin typeface="Times New Roman" pitchFamily="18" charset="0"/>
                          <a:cs typeface="Times New Roman" pitchFamily="18" charset="0"/>
                        </a:rPr>
                        <a:t>ve</a:t>
                      </a:r>
                      <a:endParaRPr lang="en-US" sz="2400" dirty="0" smtClean="0">
                        <a:solidFill>
                          <a:srgbClr val="990000"/>
                        </a:solidFill>
                        <a:latin typeface="Times New Roman" pitchFamily="18" charset="0"/>
                        <a:cs typeface="Times New Roman" pitchFamily="18" charset="0"/>
                      </a:endParaRPr>
                    </a:p>
                  </a:txBody>
                  <a:tcPr anchor="ctr"/>
                </a:tc>
                <a:tc>
                  <a:txBody>
                    <a:bodyPr/>
                    <a:lstStyle/>
                    <a:p>
                      <a:pPr algn="ctr"/>
                      <a:r>
                        <a:rPr lang="en-US" sz="2400" b="1" dirty="0" smtClean="0">
                          <a:solidFill>
                            <a:srgbClr val="FF0000"/>
                          </a:solidFill>
                          <a:latin typeface="Times New Roman" pitchFamily="18" charset="0"/>
                          <a:cs typeface="Times New Roman" pitchFamily="18" charset="0"/>
                        </a:rPr>
                        <a:t>−</a:t>
                      </a:r>
                      <a:r>
                        <a:rPr lang="en-US" sz="2400" b="1" dirty="0" err="1" smtClean="0">
                          <a:solidFill>
                            <a:srgbClr val="FF0000"/>
                          </a:solidFill>
                          <a:latin typeface="Times New Roman" pitchFamily="18" charset="0"/>
                          <a:cs typeface="Times New Roman" pitchFamily="18" charset="0"/>
                        </a:rPr>
                        <a:t>ve</a:t>
                      </a:r>
                      <a:r>
                        <a:rPr lang="en-US" sz="2400" b="1" dirty="0" smtClean="0">
                          <a:solidFill>
                            <a:srgbClr val="FF0000"/>
                          </a:solidFill>
                          <a:latin typeface="Times New Roman" pitchFamily="18" charset="0"/>
                          <a:cs typeface="Times New Roman" pitchFamily="18" charset="0"/>
                        </a:rPr>
                        <a:t>  ( &lt; 0 )</a:t>
                      </a:r>
                      <a:endParaRPr lang="en-US" sz="2400" b="1" dirty="0">
                        <a:solidFill>
                          <a:srgbClr val="FF0000"/>
                        </a:solidFill>
                        <a:latin typeface="Times New Roman" pitchFamily="18" charset="0"/>
                        <a:cs typeface="Times New Roman" pitchFamily="18" charset="0"/>
                      </a:endParaRPr>
                    </a:p>
                  </a:txBody>
                  <a:tcPr anchor="ctr"/>
                </a:tc>
                <a:tc>
                  <a:txBody>
                    <a:bodyPr/>
                    <a:lstStyle/>
                    <a:p>
                      <a:pPr algn="ctr"/>
                      <a:endParaRPr lang="en-US" sz="2400" dirty="0">
                        <a:solidFill>
                          <a:srgbClr val="990000"/>
                        </a:solidFill>
                        <a:latin typeface="Times New Roman" pitchFamily="18" charset="0"/>
                        <a:cs typeface="Times New Roman" pitchFamily="18" charset="0"/>
                      </a:endParaRPr>
                    </a:p>
                  </a:txBody>
                  <a:tcPr anchor="ctr"/>
                </a:tc>
              </a:tr>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ve</a:t>
                      </a:r>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ve</a:t>
                      </a:r>
                      <a:endParaRPr lang="en-US" sz="2400" dirty="0" smtClean="0">
                        <a:solidFill>
                          <a:schemeClr val="tx1"/>
                        </a:solidFill>
                        <a:latin typeface="Times New Roman" pitchFamily="18" charset="0"/>
                        <a:cs typeface="Times New Roman" pitchFamily="18" charset="0"/>
                      </a:endParaRPr>
                    </a:p>
                  </a:txBody>
                  <a:tcPr anchor="ctr"/>
                </a:tc>
                <a:tc>
                  <a:txBody>
                    <a:bodyPr/>
                    <a:lstStyle/>
                    <a:p>
                      <a:pPr algn="ctr"/>
                      <a:r>
                        <a:rPr lang="en-US" sz="2400" dirty="0" smtClean="0">
                          <a:solidFill>
                            <a:schemeClr val="tx1"/>
                          </a:solidFill>
                          <a:latin typeface="Times New Roman" pitchFamily="18" charset="0"/>
                          <a:cs typeface="Times New Roman" pitchFamily="18" charset="0"/>
                        </a:rPr>
                        <a:t>= 0</a:t>
                      </a:r>
                      <a:endParaRPr lang="en-US" sz="2400" dirty="0">
                        <a:solidFill>
                          <a:schemeClr val="tx1"/>
                        </a:solidFill>
                        <a:latin typeface="Times New Roman" pitchFamily="18" charset="0"/>
                        <a:cs typeface="Times New Roman" pitchFamily="18" charset="0"/>
                      </a:endParaRPr>
                    </a:p>
                  </a:txBody>
                  <a:tcPr anchor="ctr"/>
                </a:tc>
                <a:tc>
                  <a:txBody>
                    <a:bodyPr/>
                    <a:lstStyle/>
                    <a:p>
                      <a:pPr algn="ctr"/>
                      <a:r>
                        <a:rPr lang="en-US" sz="2400" dirty="0" smtClean="0">
                          <a:solidFill>
                            <a:schemeClr val="tx1"/>
                          </a:solidFill>
                          <a:latin typeface="Times New Roman" pitchFamily="18" charset="0"/>
                          <a:cs typeface="Times New Roman" pitchFamily="18" charset="0"/>
                        </a:rPr>
                        <a:t>Convex / Concave</a:t>
                      </a:r>
                      <a:endParaRPr lang="en-US" sz="2400" dirty="0">
                        <a:solidFill>
                          <a:schemeClr val="tx1"/>
                        </a:solidFill>
                        <a:latin typeface="Times New Roman" pitchFamily="18" charset="0"/>
                        <a:cs typeface="Times New Roman" pitchFamily="18" charset="0"/>
                      </a:endParaRPr>
                    </a:p>
                  </a:txBody>
                  <a:tcPr anchor="ctr"/>
                </a:tc>
              </a:tr>
              <a:tr h="609600">
                <a:tc>
                  <a:txBody>
                    <a:bodyPr/>
                    <a:lstStyle/>
                    <a:p>
                      <a:pPr algn="ct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ve</a:t>
                      </a:r>
                      <a:endParaRPr lang="en-US" sz="2400" dirty="0">
                        <a:solidFill>
                          <a:srgbClr val="002060"/>
                        </a:solidFill>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ve</a:t>
                      </a:r>
                      <a:r>
                        <a:rPr lang="en-US" sz="2400" dirty="0" smtClean="0">
                          <a:solidFill>
                            <a:srgbClr val="002060"/>
                          </a:solidFill>
                          <a:latin typeface="Times New Roman" pitchFamily="18" charset="0"/>
                          <a:cs typeface="Times New Roman" pitchFamily="18" charset="0"/>
                        </a:rPr>
                        <a:t>  ( &gt; 0 )</a:t>
                      </a:r>
                    </a:p>
                  </a:txBody>
                  <a:tcPr anchor="ctr"/>
                </a:tc>
                <a:tc>
                  <a:txBody>
                    <a:bodyPr/>
                    <a:lstStyle/>
                    <a:p>
                      <a:pPr algn="ctr"/>
                      <a:r>
                        <a:rPr lang="en-US" sz="2400" smtClean="0">
                          <a:solidFill>
                            <a:srgbClr val="002060"/>
                          </a:solidFill>
                          <a:latin typeface="Times New Roman" pitchFamily="18" charset="0"/>
                          <a:cs typeface="Times New Roman" pitchFamily="18" charset="0"/>
                        </a:rPr>
                        <a:t>Concave (max)</a:t>
                      </a:r>
                      <a:endParaRPr lang="en-US" sz="2400" dirty="0">
                        <a:solidFill>
                          <a:srgbClr val="002060"/>
                        </a:solidFill>
                        <a:latin typeface="Times New Roman" pitchFamily="18" charset="0"/>
                        <a:cs typeface="Times New Roman" pitchFamily="18" charset="0"/>
                      </a:endParaRPr>
                    </a:p>
                  </a:txBody>
                  <a:tcPr anchor="ctr"/>
                </a:tc>
              </a:tr>
              <a:tr h="609600">
                <a:tc>
                  <a:txBody>
                    <a:bodyPr/>
                    <a:lstStyle/>
                    <a:p>
                      <a:pPr algn="ctr"/>
                      <a:r>
                        <a:rPr lang="en-US" sz="2400" dirty="0" smtClean="0">
                          <a:solidFill>
                            <a:schemeClr val="accent6">
                              <a:lumMod val="75000"/>
                            </a:schemeClr>
                          </a:solidFill>
                          <a:latin typeface="Times New Roman" pitchFamily="18" charset="0"/>
                          <a:cs typeface="Times New Roman" pitchFamily="18" charset="0"/>
                        </a:rPr>
                        <a:t>−</a:t>
                      </a:r>
                      <a:r>
                        <a:rPr lang="en-US" sz="2400" dirty="0" err="1" smtClean="0">
                          <a:solidFill>
                            <a:schemeClr val="accent6">
                              <a:lumMod val="75000"/>
                            </a:schemeClr>
                          </a:solidFill>
                          <a:latin typeface="Times New Roman" pitchFamily="18" charset="0"/>
                          <a:cs typeface="Times New Roman" pitchFamily="18" charset="0"/>
                        </a:rPr>
                        <a:t>ve</a:t>
                      </a:r>
                      <a:endParaRPr lang="en-US" sz="2400" dirty="0">
                        <a:solidFill>
                          <a:schemeClr val="accent6">
                            <a:lumMod val="75000"/>
                          </a:schemeClr>
                        </a:solidFill>
                        <a:latin typeface="Times New Roman" pitchFamily="18" charset="0"/>
                        <a:cs typeface="Times New Roman" pitchFamily="18" charset="0"/>
                      </a:endParaRPr>
                    </a:p>
                  </a:txBody>
                  <a:tcPr anchor="ctr"/>
                </a:tc>
                <a:tc>
                  <a:txBody>
                    <a:bodyPr/>
                    <a:lstStyle/>
                    <a:p>
                      <a:pPr algn="ctr"/>
                      <a:r>
                        <a:rPr lang="en-US" sz="2400" b="1" dirty="0" smtClean="0">
                          <a:solidFill>
                            <a:srgbClr val="FF0000"/>
                          </a:solidFill>
                          <a:latin typeface="Times New Roman" pitchFamily="18" charset="0"/>
                          <a:cs typeface="Times New Roman" pitchFamily="18" charset="0"/>
                        </a:rPr>
                        <a:t>−</a:t>
                      </a:r>
                      <a:r>
                        <a:rPr lang="en-US" sz="2400" b="1" dirty="0" err="1" smtClean="0">
                          <a:solidFill>
                            <a:srgbClr val="FF0000"/>
                          </a:solidFill>
                          <a:latin typeface="Times New Roman" pitchFamily="18" charset="0"/>
                          <a:cs typeface="Times New Roman" pitchFamily="18" charset="0"/>
                        </a:rPr>
                        <a:t>ve</a:t>
                      </a:r>
                      <a:r>
                        <a:rPr lang="en-US" sz="2400" b="1" dirty="0" smtClean="0">
                          <a:solidFill>
                            <a:srgbClr val="FF0000"/>
                          </a:solidFill>
                          <a:latin typeface="Times New Roman" pitchFamily="18" charset="0"/>
                          <a:cs typeface="Times New Roman" pitchFamily="18" charset="0"/>
                        </a:rPr>
                        <a:t>  ( &lt; 0 )</a:t>
                      </a:r>
                      <a:endParaRPr lang="en-US" sz="2400" b="1" dirty="0">
                        <a:solidFill>
                          <a:srgbClr val="FF0000"/>
                        </a:solidFill>
                        <a:latin typeface="Times New Roman" pitchFamily="18" charset="0"/>
                        <a:cs typeface="Times New Roman" pitchFamily="18" charset="0"/>
                      </a:endParaRPr>
                    </a:p>
                  </a:txBody>
                  <a:tcPr anchor="ctr"/>
                </a:tc>
                <a:tc>
                  <a:txBody>
                    <a:bodyPr/>
                    <a:lstStyle/>
                    <a:p>
                      <a:pPr algn="ctr"/>
                      <a:endParaRPr lang="en-US" sz="2400" dirty="0">
                        <a:solidFill>
                          <a:srgbClr val="002060"/>
                        </a:solidFill>
                        <a:latin typeface="Times New Roman" pitchFamily="18" charset="0"/>
                        <a:cs typeface="Times New Roman" pitchFamily="18" charset="0"/>
                      </a:endParaRPr>
                    </a:p>
                  </a:txBody>
                  <a:tcPr anchor="ctr"/>
                </a:tc>
              </a:tr>
            </a:tbl>
          </a:graphicData>
        </a:graphic>
      </p:graphicFrame>
      <p:graphicFrame>
        <p:nvGraphicFramePr>
          <p:cNvPr id="5" name="Object 4"/>
          <p:cNvGraphicFramePr>
            <a:graphicFrameLocks noChangeAspect="1"/>
          </p:cNvGraphicFramePr>
          <p:nvPr/>
        </p:nvGraphicFramePr>
        <p:xfrm>
          <a:off x="5029200" y="457200"/>
          <a:ext cx="1089660" cy="1005840"/>
        </p:xfrm>
        <a:graphic>
          <a:graphicData uri="http://schemas.openxmlformats.org/presentationml/2006/ole">
            <p:oleObj spid="_x0000_s59059" name="Equation" r:id="rId5" imgW="495085" imgH="457002" progId="Equation.3">
              <p:embed/>
            </p:oleObj>
          </a:graphicData>
        </a:graphic>
      </p:graphicFrame>
      <p:grpSp>
        <p:nvGrpSpPr>
          <p:cNvPr id="15" name="Group 14"/>
          <p:cNvGrpSpPr/>
          <p:nvPr/>
        </p:nvGrpSpPr>
        <p:grpSpPr>
          <a:xfrm>
            <a:off x="5135880" y="457200"/>
            <a:ext cx="883920" cy="990600"/>
            <a:chOff x="6126480" y="609600"/>
            <a:chExt cx="883920" cy="990600"/>
          </a:xfrm>
        </p:grpSpPr>
        <p:sp>
          <p:nvSpPr>
            <p:cNvPr id="6" name="Oval 5"/>
            <p:cNvSpPr/>
            <p:nvPr/>
          </p:nvSpPr>
          <p:spPr>
            <a:xfrm>
              <a:off x="6126480" y="609600"/>
              <a:ext cx="381000" cy="457200"/>
            </a:xfrm>
            <a:prstGeom prst="ellipse">
              <a:avLst/>
            </a:prstGeom>
            <a:no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29400" y="1143000"/>
              <a:ext cx="381000" cy="457200"/>
            </a:xfrm>
            <a:prstGeom prst="ellipse">
              <a:avLst/>
            </a:prstGeom>
            <a:no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flipV="1">
            <a:off x="2362200" y="685800"/>
            <a:ext cx="2773680" cy="1143000"/>
          </a:xfrm>
          <a:prstGeom prst="straightConnector1">
            <a:avLst/>
          </a:prstGeom>
          <a:ln w="25400">
            <a:solidFill>
              <a:srgbClr val="009999"/>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362200" y="1219200"/>
            <a:ext cx="3276600" cy="609600"/>
          </a:xfrm>
          <a:prstGeom prst="straightConnector1">
            <a:avLst/>
          </a:prstGeom>
          <a:ln w="25400">
            <a:solidFill>
              <a:srgbClr val="009999"/>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rot="-2580000">
            <a:off x="5326040" y="418205"/>
            <a:ext cx="457200" cy="1097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rot="2340000">
            <a:off x="5323526" y="402597"/>
            <a:ext cx="457200" cy="1097280"/>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Arrow Connector 21"/>
          <p:cNvCxnSpPr>
            <a:endCxn id="20" idx="4"/>
          </p:cNvCxnSpPr>
          <p:nvPr/>
        </p:nvCxnSpPr>
        <p:spPr>
          <a:xfrm rot="5400000" flipH="1" flipV="1">
            <a:off x="4778133" y="1400077"/>
            <a:ext cx="451190" cy="4062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096000" y="381000"/>
            <a:ext cx="1981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3300"/>
                </a:solidFill>
                <a:latin typeface="Times New Roman" pitchFamily="18" charset="0"/>
                <a:cs typeface="Times New Roman" pitchFamily="18" charset="0"/>
              </a:rPr>
              <a:t>Determinant:</a:t>
            </a:r>
          </a:p>
          <a:p>
            <a:pPr algn="ctr"/>
            <a:r>
              <a:rPr lang="en-US" sz="2400" i="1" dirty="0" smtClean="0">
                <a:solidFill>
                  <a:srgbClr val="003300"/>
                </a:solidFill>
                <a:latin typeface="Times New Roman" pitchFamily="18" charset="0"/>
                <a:cs typeface="Times New Roman" pitchFamily="18" charset="0"/>
              </a:rPr>
              <a:t>ad</a:t>
            </a:r>
            <a:r>
              <a:rPr lang="en-US" sz="2400" dirty="0" smtClean="0">
                <a:solidFill>
                  <a:srgbClr val="003300"/>
                </a:solidFill>
                <a:latin typeface="Times New Roman" pitchFamily="18" charset="0"/>
                <a:cs typeface="Times New Roman" pitchFamily="18" charset="0"/>
              </a:rPr>
              <a:t> – </a:t>
            </a:r>
            <a:r>
              <a:rPr lang="en-US" sz="2400" i="1" dirty="0" err="1" smtClean="0">
                <a:solidFill>
                  <a:srgbClr val="003300"/>
                </a:solidFill>
                <a:latin typeface="Times New Roman" pitchFamily="18" charset="0"/>
                <a:cs typeface="Times New Roman" pitchFamily="18" charset="0"/>
              </a:rPr>
              <a:t>bc</a:t>
            </a:r>
            <a:r>
              <a:rPr lang="en-US" sz="2400" dirty="0" smtClean="0">
                <a:solidFill>
                  <a:srgbClr val="003300"/>
                </a:solidFill>
                <a:latin typeface="Times New Roman" pitchFamily="18" charset="0"/>
                <a:cs typeface="Times New Roman" pitchFamily="18" charset="0"/>
              </a:rPr>
              <a:t> </a:t>
            </a:r>
            <a:endParaRPr lang="en-US" sz="2400" dirty="0">
              <a:solidFill>
                <a:srgbClr val="003300"/>
              </a:solidFill>
              <a:latin typeface="Times New Roman" pitchFamily="18" charset="0"/>
              <a:cs typeface="Times New Roman" pitchFamily="18" charset="0"/>
            </a:endParaRPr>
          </a:p>
        </p:txBody>
      </p:sp>
      <p:graphicFrame>
        <p:nvGraphicFramePr>
          <p:cNvPr id="28" name="Object 27"/>
          <p:cNvGraphicFramePr>
            <a:graphicFrameLocks noChangeAspect="1"/>
          </p:cNvGraphicFramePr>
          <p:nvPr>
            <p:extLst>
              <p:ext uri="{D42A27DB-BD31-4B8C-83A1-F6EECF244321}">
                <p14:modId xmlns="" xmlns:p14="http://schemas.microsoft.com/office/powerpoint/2010/main" val="2643089074"/>
              </p:ext>
            </p:extLst>
          </p:nvPr>
        </p:nvGraphicFramePr>
        <p:xfrm>
          <a:off x="824035" y="5715000"/>
          <a:ext cx="4756150" cy="549275"/>
        </p:xfrm>
        <a:graphic>
          <a:graphicData uri="http://schemas.openxmlformats.org/presentationml/2006/ole">
            <p:oleObj spid="_x0000_s59060" name="Equation" r:id="rId6" imgW="1981200" imgH="228600" progId="Equation.3">
              <p:embed/>
            </p:oleObj>
          </a:graphicData>
        </a:graphic>
      </p:graphicFrame>
      <p:graphicFrame>
        <p:nvGraphicFramePr>
          <p:cNvPr id="3" name="Object 2"/>
          <p:cNvGraphicFramePr>
            <a:graphicFrameLocks noChangeAspect="1"/>
          </p:cNvGraphicFramePr>
          <p:nvPr>
            <p:extLst>
              <p:ext uri="{D42A27DB-BD31-4B8C-83A1-F6EECF244321}">
                <p14:modId xmlns="" xmlns:p14="http://schemas.microsoft.com/office/powerpoint/2010/main" val="275233759"/>
              </p:ext>
            </p:extLst>
          </p:nvPr>
        </p:nvGraphicFramePr>
        <p:xfrm>
          <a:off x="5880028" y="5562600"/>
          <a:ext cx="2794000" cy="914400"/>
        </p:xfrm>
        <a:graphic>
          <a:graphicData uri="http://schemas.openxmlformats.org/presentationml/2006/ole">
            <p:oleObj spid="_x0000_s59061" name="Equation" r:id="rId7" imgW="1397000" imgH="457200" progId="Equation.3">
              <p:embed/>
            </p:oleObj>
          </a:graphicData>
        </a:graphic>
      </p:graphicFrame>
      <p:sp>
        <p:nvSpPr>
          <p:cNvPr id="8" name="Slide Number Placeholder 7"/>
          <p:cNvSpPr>
            <a:spLocks noGrp="1"/>
          </p:cNvSpPr>
          <p:nvPr>
            <p:ph type="sldNum" sz="quarter" idx="12"/>
          </p:nvPr>
        </p:nvSpPr>
        <p:spPr/>
        <p:txBody>
          <a:bodyPr/>
          <a:lstStyle/>
          <a:p>
            <a:fld id="{E187A8DF-0D36-4FD6-9E8E-6850BBE18C4A}" type="slidenum">
              <a:rPr lang="en-US" smtClean="0"/>
              <a:pPr/>
              <a:t>20</a:t>
            </a:fld>
            <a:endParaRPr lang="en-US"/>
          </a:p>
        </p:txBody>
      </p:sp>
      <p:sp>
        <p:nvSpPr>
          <p:cNvPr id="10" name="TextBox 9"/>
          <p:cNvSpPr txBox="1"/>
          <p:nvPr/>
        </p:nvSpPr>
        <p:spPr>
          <a:xfrm>
            <a:off x="967740" y="142486"/>
            <a:ext cx="3794760" cy="1477328"/>
          </a:xfrm>
          <a:prstGeom prst="rect">
            <a:avLst/>
          </a:prstGeom>
          <a:solidFill>
            <a:srgbClr val="FFFF00"/>
          </a:solidFill>
          <a:ln>
            <a:solidFill>
              <a:srgbClr val="00B050"/>
            </a:solidFill>
            <a:prstDash val="dashDot"/>
          </a:ln>
        </p:spPr>
        <p:txBody>
          <a:bodyPr wrap="square" rtlCol="0">
            <a:spAutoFit/>
          </a:bodyPr>
          <a:lstStyle/>
          <a:p>
            <a:r>
              <a:rPr lang="en-US" b="1" dirty="0" smtClean="0">
                <a:solidFill>
                  <a:srgbClr val="FF0000"/>
                </a:solidFill>
              </a:rPr>
              <a:t>!!! Both 1</a:t>
            </a:r>
            <a:r>
              <a:rPr lang="en-US" b="1" baseline="30000" dirty="0" smtClean="0">
                <a:solidFill>
                  <a:srgbClr val="FF0000"/>
                </a:solidFill>
              </a:rPr>
              <a:t>st</a:t>
            </a:r>
            <a:r>
              <a:rPr lang="en-US" b="1" dirty="0" smtClean="0">
                <a:solidFill>
                  <a:srgbClr val="FF0000"/>
                </a:solidFill>
              </a:rPr>
              <a:t> minor must be same sign, otherwise, 2</a:t>
            </a:r>
            <a:r>
              <a:rPr lang="en-US" b="1" baseline="30000" dirty="0" smtClean="0">
                <a:solidFill>
                  <a:srgbClr val="FF0000"/>
                </a:solidFill>
              </a:rPr>
              <a:t>nd</a:t>
            </a:r>
            <a:r>
              <a:rPr lang="en-US" b="1" dirty="0" smtClean="0">
                <a:solidFill>
                  <a:srgbClr val="FF0000"/>
                </a:solidFill>
              </a:rPr>
              <a:t> minor will always be in negative sign, then the function is neither convex nor concave !!!</a:t>
            </a:r>
            <a:endParaRPr lang="en-US" b="1" dirty="0">
              <a:solidFill>
                <a:srgbClr val="FF0000"/>
              </a:solidFill>
            </a:endParaRPr>
          </a:p>
        </p:txBody>
      </p:sp>
      <p:sp>
        <p:nvSpPr>
          <p:cNvPr id="19" name="Oval 18"/>
          <p:cNvSpPr/>
          <p:nvPr/>
        </p:nvSpPr>
        <p:spPr>
          <a:xfrm rot="1080626">
            <a:off x="1737360" y="2172466"/>
            <a:ext cx="818290" cy="1905000"/>
          </a:xfrm>
          <a:prstGeom prst="ellipse">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9" idx="1"/>
          </p:cNvCxnSpPr>
          <p:nvPr/>
        </p:nvCxnSpPr>
        <p:spPr>
          <a:xfrm rot="16200000" flipH="1" flipV="1">
            <a:off x="1322908" y="1986490"/>
            <a:ext cx="348202" cy="1165218"/>
          </a:xfrm>
          <a:prstGeom prst="straightConnector1">
            <a:avLst/>
          </a:prstGeom>
          <a:ln w="190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04800" y="2706469"/>
            <a:ext cx="1295400" cy="646331"/>
          </a:xfrm>
          <a:prstGeom prst="rect">
            <a:avLst/>
          </a:prstGeom>
          <a:noFill/>
        </p:spPr>
        <p:txBody>
          <a:bodyPr wrap="square" rtlCol="0">
            <a:spAutoFit/>
          </a:bodyPr>
          <a:lstStyle/>
          <a:p>
            <a:pPr algn="ctr"/>
            <a:r>
              <a:rPr lang="en-US" dirty="0" smtClean="0">
                <a:solidFill>
                  <a:srgbClr val="FF0000"/>
                </a:solidFill>
              </a:rPr>
              <a:t>Not concave</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xit" presetSubtype="4" fill="hold" nodeType="withEffect">
                                  <p:stCondLst>
                                    <p:cond delay="0"/>
                                  </p:stCondLst>
                                  <p:childTnLst>
                                    <p:anim calcmode="lin" valueType="num">
                                      <p:cBhvr additive="base">
                                        <p:cTn id="34" dur="500"/>
                                        <p:tgtEl>
                                          <p:spTgt spid="15"/>
                                        </p:tgtEl>
                                        <p:attrNameLst>
                                          <p:attrName>ppt_x</p:attrName>
                                        </p:attrNameLst>
                                      </p:cBhvr>
                                      <p:tavLst>
                                        <p:tav tm="0">
                                          <p:val>
                                            <p:strVal val="ppt_x"/>
                                          </p:val>
                                        </p:tav>
                                        <p:tav tm="100000">
                                          <p:val>
                                            <p:strVal val="ppt_x"/>
                                          </p:val>
                                        </p:tav>
                                      </p:tavLst>
                                    </p:anim>
                                    <p:anim calcmode="lin" valueType="num">
                                      <p:cBhvr additive="base">
                                        <p:cTn id="35" dur="500"/>
                                        <p:tgtEl>
                                          <p:spTgt spid="15"/>
                                        </p:tgtEl>
                                        <p:attrNameLst>
                                          <p:attrName>ppt_y</p:attrName>
                                        </p:attrNameLst>
                                      </p:cBhvr>
                                      <p:tavLst>
                                        <p:tav tm="0">
                                          <p:val>
                                            <p:strVal val="ppt_y"/>
                                          </p:val>
                                        </p:tav>
                                        <p:tav tm="100000">
                                          <p:val>
                                            <p:strVal val="1+ppt_h/2"/>
                                          </p:val>
                                        </p:tav>
                                      </p:tavLst>
                                    </p:anim>
                                    <p:set>
                                      <p:cBhvr>
                                        <p:cTn id="36" dur="1" fill="hold">
                                          <p:stCondLst>
                                            <p:cond delay="499"/>
                                          </p:stCondLst>
                                        </p:cTn>
                                        <p:tgtEl>
                                          <p:spTgt spid="15"/>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9"/>
                                        </p:tgtEl>
                                        <p:attrNameLst>
                                          <p:attrName>ppt_x</p:attrName>
                                        </p:attrNameLst>
                                      </p:cBhvr>
                                      <p:tavLst>
                                        <p:tav tm="0">
                                          <p:val>
                                            <p:strVal val="ppt_x"/>
                                          </p:val>
                                        </p:tav>
                                        <p:tav tm="100000">
                                          <p:val>
                                            <p:strVal val="ppt_x"/>
                                          </p:val>
                                        </p:tav>
                                      </p:tavLst>
                                    </p:anim>
                                    <p:anim calcmode="lin" valueType="num">
                                      <p:cBhvr additive="base">
                                        <p:cTn id="39" dur="500"/>
                                        <p:tgtEl>
                                          <p:spTgt spid="9"/>
                                        </p:tgtEl>
                                        <p:attrNameLst>
                                          <p:attrName>ppt_y</p:attrName>
                                        </p:attrNameLst>
                                      </p:cBhvr>
                                      <p:tavLst>
                                        <p:tav tm="0">
                                          <p:val>
                                            <p:strVal val="ppt_y"/>
                                          </p:val>
                                        </p:tav>
                                        <p:tav tm="100000">
                                          <p:val>
                                            <p:strVal val="1+ppt_h/2"/>
                                          </p:val>
                                        </p:tav>
                                      </p:tavLst>
                                    </p:anim>
                                    <p:set>
                                      <p:cBhvr>
                                        <p:cTn id="40" dur="1" fill="hold">
                                          <p:stCondLst>
                                            <p:cond delay="499"/>
                                          </p:stCondLst>
                                        </p:cTn>
                                        <p:tgtEl>
                                          <p:spTgt spid="9"/>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11"/>
                                        </p:tgtEl>
                                        <p:attrNameLst>
                                          <p:attrName>ppt_x</p:attrName>
                                        </p:attrNameLst>
                                      </p:cBhvr>
                                      <p:tavLst>
                                        <p:tav tm="0">
                                          <p:val>
                                            <p:strVal val="ppt_x"/>
                                          </p:val>
                                        </p:tav>
                                        <p:tav tm="100000">
                                          <p:val>
                                            <p:strVal val="ppt_x"/>
                                          </p:val>
                                        </p:tav>
                                      </p:tavLst>
                                    </p:anim>
                                    <p:anim calcmode="lin" valueType="num">
                                      <p:cBhvr additive="base">
                                        <p:cTn id="43" dur="500"/>
                                        <p:tgtEl>
                                          <p:spTgt spid="11"/>
                                        </p:tgtEl>
                                        <p:attrNameLst>
                                          <p:attrName>ppt_y</p:attrName>
                                        </p:attrNameLst>
                                      </p:cBhvr>
                                      <p:tavLst>
                                        <p:tav tm="0">
                                          <p:val>
                                            <p:strVal val="ppt_y"/>
                                          </p:val>
                                        </p:tav>
                                        <p:tav tm="100000">
                                          <p:val>
                                            <p:strVal val="1+ppt_h/2"/>
                                          </p:val>
                                        </p:tav>
                                      </p:tavLst>
                                    </p:anim>
                                    <p:set>
                                      <p:cBhvr>
                                        <p:cTn id="44" dur="1" fill="hold">
                                          <p:stCondLst>
                                            <p:cond delay="499"/>
                                          </p:stCondLst>
                                        </p:cTn>
                                        <p:tgtEl>
                                          <p:spTgt spid="11"/>
                                        </p:tgtEl>
                                        <p:attrNameLst>
                                          <p:attrName>style.visibility</p:attrName>
                                        </p:attrNameLst>
                                      </p:cBhvr>
                                      <p:to>
                                        <p:strVal val="hidden"/>
                                      </p:to>
                                    </p:set>
                                  </p:childTnLst>
                                </p:cTn>
                              </p:par>
                            </p:childTnLst>
                          </p:cTn>
                        </p:par>
                        <p:par>
                          <p:cTn id="45" fill="hold">
                            <p:stCondLst>
                              <p:cond delay="500"/>
                            </p:stCondLst>
                            <p:childTnLst>
                              <p:par>
                                <p:cTn id="46" presetID="2" presetClass="entr" presetSubtype="4" fill="hold" grpId="0" nodeType="afterEffect">
                                  <p:stCondLst>
                                    <p:cond delay="50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par>
                                <p:cTn id="50" presetID="1" presetClass="exit" presetSubtype="0" fill="hold" nodeType="withEffect">
                                  <p:stCondLst>
                                    <p:cond delay="500"/>
                                  </p:stCondLst>
                                  <p:childTnLst>
                                    <p:set>
                                      <p:cBhvr>
                                        <p:cTn id="51" dur="1" fill="hold">
                                          <p:stCondLst>
                                            <p:cond delay="0"/>
                                          </p:stCondLst>
                                        </p:cTn>
                                        <p:tgtEl>
                                          <p:spTgt spid="58973"/>
                                        </p:tgtEl>
                                        <p:attrNameLst>
                                          <p:attrName>style.visibility</p:attrName>
                                        </p:attrNameLst>
                                      </p:cBhvr>
                                      <p:to>
                                        <p:strVal val="hidden"/>
                                      </p:to>
                                    </p:set>
                                  </p:childTnLst>
                                </p:cTn>
                              </p:par>
                            </p:childTnLst>
                          </p:cTn>
                        </p:par>
                        <p:par>
                          <p:cTn id="52" fill="hold">
                            <p:stCondLst>
                              <p:cond delay="1500"/>
                            </p:stCondLst>
                            <p:childTnLst>
                              <p:par>
                                <p:cTn id="53" presetID="2" presetClass="entr" presetSubtype="4" fill="hold" grpId="0" nodeType="afterEffect">
                                  <p:stCondLst>
                                    <p:cond delay="50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par>
                          <p:cTn id="57" fill="hold">
                            <p:stCondLst>
                              <p:cond delay="2500"/>
                            </p:stCondLst>
                            <p:childTnLst>
                              <p:par>
                                <p:cTn id="58" presetID="2" presetClass="entr" presetSubtype="4" fill="hold" grpId="0" nodeType="afterEffect">
                                  <p:stCondLst>
                                    <p:cond delay="500"/>
                                  </p:stCondLst>
                                  <p:childTnLst>
                                    <p:set>
                                      <p:cBhvr>
                                        <p:cTn id="59" dur="1" fill="hold">
                                          <p:stCondLst>
                                            <p:cond delay="0"/>
                                          </p:stCondLst>
                                        </p:cTn>
                                        <p:tgtEl>
                                          <p:spTgt spid="20"/>
                                        </p:tgtEl>
                                        <p:attrNameLst>
                                          <p:attrName>style.visibility</p:attrName>
                                        </p:attrNameLst>
                                      </p:cBhvr>
                                      <p:to>
                                        <p:strVal val="visible"/>
                                      </p:to>
                                    </p:set>
                                    <p:anim calcmode="lin" valueType="num">
                                      <p:cBhvr additive="base">
                                        <p:cTn id="60" dur="500" fill="hold"/>
                                        <p:tgtEl>
                                          <p:spTgt spid="20"/>
                                        </p:tgtEl>
                                        <p:attrNameLst>
                                          <p:attrName>ppt_x</p:attrName>
                                        </p:attrNameLst>
                                      </p:cBhvr>
                                      <p:tavLst>
                                        <p:tav tm="0">
                                          <p:val>
                                            <p:strVal val="#ppt_x"/>
                                          </p:val>
                                        </p:tav>
                                        <p:tav tm="100000">
                                          <p:val>
                                            <p:strVal val="#ppt_x"/>
                                          </p:val>
                                        </p:tav>
                                      </p:tavLst>
                                    </p:anim>
                                    <p:anim calcmode="lin" valueType="num">
                                      <p:cBhvr additive="base">
                                        <p:cTn id="6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58" presetClass="entr" presetSubtype="0" accel="10000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strVal val="#ppt_w*2.5"/>
                                          </p:val>
                                        </p:tav>
                                        <p:tav tm="100000">
                                          <p:val>
                                            <p:strVal val="#ppt_w"/>
                                          </p:val>
                                        </p:tav>
                                      </p:tavLst>
                                    </p:anim>
                                    <p:anim calcmode="lin" valueType="num">
                                      <p:cBhvr>
                                        <p:cTn id="67" dur="500" fill="hold"/>
                                        <p:tgtEl>
                                          <p:spTgt spid="19"/>
                                        </p:tgtEl>
                                        <p:attrNameLst>
                                          <p:attrName>ppt_h</p:attrName>
                                        </p:attrNameLst>
                                      </p:cBhvr>
                                      <p:tavLst>
                                        <p:tav tm="0">
                                          <p:val>
                                            <p:strVal val="#ppt_h*0.01"/>
                                          </p:val>
                                        </p:tav>
                                        <p:tav tm="100000">
                                          <p:val>
                                            <p:strVal val="#ppt_h"/>
                                          </p:val>
                                        </p:tav>
                                      </p:tavLst>
                                    </p:anim>
                                    <p:anim calcmode="lin" valueType="num">
                                      <p:cBhvr>
                                        <p:cTn id="68" dur="500" fill="hold"/>
                                        <p:tgtEl>
                                          <p:spTgt spid="19"/>
                                        </p:tgtEl>
                                        <p:attrNameLst>
                                          <p:attrName>ppt_x</p:attrName>
                                        </p:attrNameLst>
                                      </p:cBhvr>
                                      <p:tavLst>
                                        <p:tav tm="0">
                                          <p:val>
                                            <p:strVal val="#ppt_x"/>
                                          </p:val>
                                        </p:tav>
                                        <p:tav tm="100000">
                                          <p:val>
                                            <p:strVal val="#ppt_x"/>
                                          </p:val>
                                        </p:tav>
                                      </p:tavLst>
                                    </p:anim>
                                    <p:anim calcmode="lin" valueType="num">
                                      <p:cBhvr>
                                        <p:cTn id="69" dur="500" fill="hold"/>
                                        <p:tgtEl>
                                          <p:spTgt spid="19"/>
                                        </p:tgtEl>
                                        <p:attrNameLst>
                                          <p:attrName>ppt_y</p:attrName>
                                        </p:attrNameLst>
                                      </p:cBhvr>
                                      <p:tavLst>
                                        <p:tav tm="0">
                                          <p:val>
                                            <p:strVal val="#ppt_h+1"/>
                                          </p:val>
                                        </p:tav>
                                        <p:tav tm="100000">
                                          <p:val>
                                            <p:strVal val="#ppt_y"/>
                                          </p:val>
                                        </p:tav>
                                      </p:tavLst>
                                    </p:anim>
                                    <p:animEffect transition="in" filter="fade">
                                      <p:cBhvr>
                                        <p:cTn id="70" dur="500"/>
                                        <p:tgtEl>
                                          <p:spTgt spid="19"/>
                                        </p:tgtEl>
                                      </p:cBhvr>
                                    </p:animEffect>
                                  </p:childTnLst>
                                </p:cTn>
                              </p:par>
                              <p:par>
                                <p:cTn id="71" presetID="58" presetClass="entr" presetSubtype="0" accel="100000"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strVal val="#ppt_w*2.5"/>
                                          </p:val>
                                        </p:tav>
                                        <p:tav tm="100000">
                                          <p:val>
                                            <p:strVal val="#ppt_w"/>
                                          </p:val>
                                        </p:tav>
                                      </p:tavLst>
                                    </p:anim>
                                    <p:anim calcmode="lin" valueType="num">
                                      <p:cBhvr>
                                        <p:cTn id="74" dur="500" fill="hold"/>
                                        <p:tgtEl>
                                          <p:spTgt spid="24"/>
                                        </p:tgtEl>
                                        <p:attrNameLst>
                                          <p:attrName>ppt_h</p:attrName>
                                        </p:attrNameLst>
                                      </p:cBhvr>
                                      <p:tavLst>
                                        <p:tav tm="0">
                                          <p:val>
                                            <p:strVal val="#ppt_h*0.01"/>
                                          </p:val>
                                        </p:tav>
                                        <p:tav tm="100000">
                                          <p:val>
                                            <p:strVal val="#ppt_h"/>
                                          </p:val>
                                        </p:tav>
                                      </p:tavLst>
                                    </p:anim>
                                    <p:anim calcmode="lin" valueType="num">
                                      <p:cBhvr>
                                        <p:cTn id="75" dur="500" fill="hold"/>
                                        <p:tgtEl>
                                          <p:spTgt spid="24"/>
                                        </p:tgtEl>
                                        <p:attrNameLst>
                                          <p:attrName>ppt_x</p:attrName>
                                        </p:attrNameLst>
                                      </p:cBhvr>
                                      <p:tavLst>
                                        <p:tav tm="0">
                                          <p:val>
                                            <p:strVal val="#ppt_x"/>
                                          </p:val>
                                        </p:tav>
                                        <p:tav tm="100000">
                                          <p:val>
                                            <p:strVal val="#ppt_x"/>
                                          </p:val>
                                        </p:tav>
                                      </p:tavLst>
                                    </p:anim>
                                    <p:anim calcmode="lin" valueType="num">
                                      <p:cBhvr>
                                        <p:cTn id="76" dur="500" fill="hold"/>
                                        <p:tgtEl>
                                          <p:spTgt spid="24"/>
                                        </p:tgtEl>
                                        <p:attrNameLst>
                                          <p:attrName>ppt_y</p:attrName>
                                        </p:attrNameLst>
                                      </p:cBhvr>
                                      <p:tavLst>
                                        <p:tav tm="0">
                                          <p:val>
                                            <p:strVal val="#ppt_h+1"/>
                                          </p:val>
                                        </p:tav>
                                        <p:tav tm="100000">
                                          <p:val>
                                            <p:strVal val="#ppt_y"/>
                                          </p:val>
                                        </p:tav>
                                      </p:tavLst>
                                    </p:anim>
                                    <p:animEffect transition="in" filter="fade">
                                      <p:cBhvr>
                                        <p:cTn id="77" dur="500"/>
                                        <p:tgtEl>
                                          <p:spTgt spid="24"/>
                                        </p:tgtEl>
                                      </p:cBhvr>
                                    </p:animEffect>
                                  </p:childTnLst>
                                </p:cTn>
                              </p:par>
                              <p:par>
                                <p:cTn id="78" presetID="58" presetClass="entr" presetSubtype="0" accel="10000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 calcmode="lin" valueType="num">
                                      <p:cBhvr>
                                        <p:cTn id="80" dur="500" fill="hold"/>
                                        <p:tgtEl>
                                          <p:spTgt spid="25"/>
                                        </p:tgtEl>
                                        <p:attrNameLst>
                                          <p:attrName>ppt_w</p:attrName>
                                        </p:attrNameLst>
                                      </p:cBhvr>
                                      <p:tavLst>
                                        <p:tav tm="0">
                                          <p:val>
                                            <p:strVal val="#ppt_w*2.5"/>
                                          </p:val>
                                        </p:tav>
                                        <p:tav tm="100000">
                                          <p:val>
                                            <p:strVal val="#ppt_w"/>
                                          </p:val>
                                        </p:tav>
                                      </p:tavLst>
                                    </p:anim>
                                    <p:anim calcmode="lin" valueType="num">
                                      <p:cBhvr>
                                        <p:cTn id="81" dur="500" fill="hold"/>
                                        <p:tgtEl>
                                          <p:spTgt spid="25"/>
                                        </p:tgtEl>
                                        <p:attrNameLst>
                                          <p:attrName>ppt_h</p:attrName>
                                        </p:attrNameLst>
                                      </p:cBhvr>
                                      <p:tavLst>
                                        <p:tav tm="0">
                                          <p:val>
                                            <p:strVal val="#ppt_h*0.01"/>
                                          </p:val>
                                        </p:tav>
                                        <p:tav tm="100000">
                                          <p:val>
                                            <p:strVal val="#ppt_h"/>
                                          </p:val>
                                        </p:tav>
                                      </p:tavLst>
                                    </p:anim>
                                    <p:anim calcmode="lin" valueType="num">
                                      <p:cBhvr>
                                        <p:cTn id="82" dur="500" fill="hold"/>
                                        <p:tgtEl>
                                          <p:spTgt spid="25"/>
                                        </p:tgtEl>
                                        <p:attrNameLst>
                                          <p:attrName>ppt_x</p:attrName>
                                        </p:attrNameLst>
                                      </p:cBhvr>
                                      <p:tavLst>
                                        <p:tav tm="0">
                                          <p:val>
                                            <p:strVal val="#ppt_x"/>
                                          </p:val>
                                        </p:tav>
                                        <p:tav tm="100000">
                                          <p:val>
                                            <p:strVal val="#ppt_x"/>
                                          </p:val>
                                        </p:tav>
                                      </p:tavLst>
                                    </p:anim>
                                    <p:anim calcmode="lin" valueType="num">
                                      <p:cBhvr>
                                        <p:cTn id="83" dur="500" fill="hold"/>
                                        <p:tgtEl>
                                          <p:spTgt spid="25"/>
                                        </p:tgtEl>
                                        <p:attrNameLst>
                                          <p:attrName>ppt_y</p:attrName>
                                        </p:attrNameLst>
                                      </p:cBhvr>
                                      <p:tavLst>
                                        <p:tav tm="0">
                                          <p:val>
                                            <p:strVal val="#ppt_h+1"/>
                                          </p:val>
                                        </p:tav>
                                        <p:tav tm="100000">
                                          <p:val>
                                            <p:strVal val="#ppt_y"/>
                                          </p:val>
                                        </p:tav>
                                      </p:tavLst>
                                    </p:anim>
                                    <p:animEffect transition="in" filter="fade">
                                      <p:cBhvr>
                                        <p:cTn id="84" dur="500"/>
                                        <p:tgtEl>
                                          <p:spTgt spid="2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anim calcmode="lin" valueType="num">
                                      <p:cBhvr additive="base">
                                        <p:cTn id="89" dur="500" fill="hold"/>
                                        <p:tgtEl>
                                          <p:spTgt spid="10"/>
                                        </p:tgtEl>
                                        <p:attrNameLst>
                                          <p:attrName>ppt_x</p:attrName>
                                        </p:attrNameLst>
                                      </p:cBhvr>
                                      <p:tavLst>
                                        <p:tav tm="0">
                                          <p:val>
                                            <p:strVal val="#ppt_x"/>
                                          </p:val>
                                        </p:tav>
                                        <p:tav tm="100000">
                                          <p:val>
                                            <p:strVal val="#ppt_x"/>
                                          </p:val>
                                        </p:tav>
                                      </p:tavLst>
                                    </p:anim>
                                    <p:anim calcmode="lin" valueType="num">
                                      <p:cBhvr additive="base">
                                        <p:cTn id="90" dur="500" fill="hold"/>
                                        <p:tgtEl>
                                          <p:spTgt spid="10"/>
                                        </p:tgtEl>
                                        <p:attrNameLst>
                                          <p:attrName>ppt_y</p:attrName>
                                        </p:attrNameLst>
                                      </p:cBhvr>
                                      <p:tavLst>
                                        <p:tav tm="0">
                                          <p:val>
                                            <p:strVal val="1+#ppt_h/2"/>
                                          </p:val>
                                        </p:tav>
                                        <p:tav tm="100000">
                                          <p:val>
                                            <p:strVal val="#ppt_y"/>
                                          </p:val>
                                        </p:tav>
                                      </p:tavLst>
                                    </p:anim>
                                  </p:childTnLst>
                                </p:cTn>
                              </p:par>
                              <p:par>
                                <p:cTn id="91" presetID="58" presetClass="entr" presetSubtype="0" accel="100000" fill="hold" nodeType="withEffect">
                                  <p:stCondLst>
                                    <p:cond delay="0"/>
                                  </p:stCondLst>
                                  <p:childTnLst>
                                    <p:set>
                                      <p:cBhvr>
                                        <p:cTn id="92" dur="1" fill="hold">
                                          <p:stCondLst>
                                            <p:cond delay="0"/>
                                          </p:stCondLst>
                                        </p:cTn>
                                        <p:tgtEl>
                                          <p:spTgt spid="58973"/>
                                        </p:tgtEl>
                                        <p:attrNameLst>
                                          <p:attrName>style.visibility</p:attrName>
                                        </p:attrNameLst>
                                      </p:cBhvr>
                                      <p:to>
                                        <p:strVal val="visible"/>
                                      </p:to>
                                    </p:set>
                                    <p:anim calcmode="lin" valueType="num">
                                      <p:cBhvr>
                                        <p:cTn id="93" dur="500" fill="hold"/>
                                        <p:tgtEl>
                                          <p:spTgt spid="58973"/>
                                        </p:tgtEl>
                                        <p:attrNameLst>
                                          <p:attrName>ppt_w</p:attrName>
                                        </p:attrNameLst>
                                      </p:cBhvr>
                                      <p:tavLst>
                                        <p:tav tm="0">
                                          <p:val>
                                            <p:strVal val="#ppt_w*2.5"/>
                                          </p:val>
                                        </p:tav>
                                        <p:tav tm="100000">
                                          <p:val>
                                            <p:strVal val="#ppt_w"/>
                                          </p:val>
                                        </p:tav>
                                      </p:tavLst>
                                    </p:anim>
                                    <p:anim calcmode="lin" valueType="num">
                                      <p:cBhvr>
                                        <p:cTn id="94" dur="500" fill="hold"/>
                                        <p:tgtEl>
                                          <p:spTgt spid="58973"/>
                                        </p:tgtEl>
                                        <p:attrNameLst>
                                          <p:attrName>ppt_h</p:attrName>
                                        </p:attrNameLst>
                                      </p:cBhvr>
                                      <p:tavLst>
                                        <p:tav tm="0">
                                          <p:val>
                                            <p:strVal val="#ppt_h*0.01"/>
                                          </p:val>
                                        </p:tav>
                                        <p:tav tm="100000">
                                          <p:val>
                                            <p:strVal val="#ppt_h"/>
                                          </p:val>
                                        </p:tav>
                                      </p:tavLst>
                                    </p:anim>
                                    <p:anim calcmode="lin" valueType="num">
                                      <p:cBhvr>
                                        <p:cTn id="95" dur="500" fill="hold"/>
                                        <p:tgtEl>
                                          <p:spTgt spid="58973"/>
                                        </p:tgtEl>
                                        <p:attrNameLst>
                                          <p:attrName>ppt_x</p:attrName>
                                        </p:attrNameLst>
                                      </p:cBhvr>
                                      <p:tavLst>
                                        <p:tav tm="0">
                                          <p:val>
                                            <p:strVal val="#ppt_x"/>
                                          </p:val>
                                        </p:tav>
                                        <p:tav tm="100000">
                                          <p:val>
                                            <p:strVal val="#ppt_x"/>
                                          </p:val>
                                        </p:tav>
                                      </p:tavLst>
                                    </p:anim>
                                    <p:anim calcmode="lin" valueType="num">
                                      <p:cBhvr>
                                        <p:cTn id="96" dur="500" fill="hold"/>
                                        <p:tgtEl>
                                          <p:spTgt spid="58973"/>
                                        </p:tgtEl>
                                        <p:attrNameLst>
                                          <p:attrName>ppt_y</p:attrName>
                                        </p:attrNameLst>
                                      </p:cBhvr>
                                      <p:tavLst>
                                        <p:tav tm="0">
                                          <p:val>
                                            <p:strVal val="#ppt_h+1"/>
                                          </p:val>
                                        </p:tav>
                                        <p:tav tm="100000">
                                          <p:val>
                                            <p:strVal val="#ppt_y"/>
                                          </p:val>
                                        </p:tav>
                                      </p:tavLst>
                                    </p:anim>
                                    <p:animEffect transition="in" filter="fade">
                                      <p:cBhvr>
                                        <p:cTn id="97" dur="500"/>
                                        <p:tgtEl>
                                          <p:spTgt spid="58973"/>
                                        </p:tgtEl>
                                      </p:cBhvr>
                                    </p:animEffect>
                                  </p:childTnLst>
                                </p:cTn>
                              </p:par>
                              <p:par>
                                <p:cTn id="98" presetID="2" presetClass="exit" presetSubtype="4" fill="hold" nodeType="withEffect">
                                  <p:stCondLst>
                                    <p:cond delay="0"/>
                                  </p:stCondLst>
                                  <p:childTnLst>
                                    <p:anim calcmode="lin" valueType="num">
                                      <p:cBhvr additive="base">
                                        <p:cTn id="99" dur="500"/>
                                        <p:tgtEl>
                                          <p:spTgt spid="22"/>
                                        </p:tgtEl>
                                        <p:attrNameLst>
                                          <p:attrName>ppt_x</p:attrName>
                                        </p:attrNameLst>
                                      </p:cBhvr>
                                      <p:tavLst>
                                        <p:tav tm="0">
                                          <p:val>
                                            <p:strVal val="ppt_x"/>
                                          </p:val>
                                        </p:tav>
                                        <p:tav tm="100000">
                                          <p:val>
                                            <p:strVal val="ppt_x"/>
                                          </p:val>
                                        </p:tav>
                                      </p:tavLst>
                                    </p:anim>
                                    <p:anim calcmode="lin" valueType="num">
                                      <p:cBhvr additive="base">
                                        <p:cTn id="100" dur="500"/>
                                        <p:tgtEl>
                                          <p:spTgt spid="22"/>
                                        </p:tgtEl>
                                        <p:attrNameLst>
                                          <p:attrName>ppt_y</p:attrName>
                                        </p:attrNameLst>
                                      </p:cBhvr>
                                      <p:tavLst>
                                        <p:tav tm="0">
                                          <p:val>
                                            <p:strVal val="ppt_y"/>
                                          </p:val>
                                        </p:tav>
                                        <p:tav tm="100000">
                                          <p:val>
                                            <p:strVal val="1+ppt_h/2"/>
                                          </p:val>
                                        </p:tav>
                                      </p:tavLst>
                                    </p:anim>
                                    <p:set>
                                      <p:cBhvr>
                                        <p:cTn id="101" dur="1" fill="hold">
                                          <p:stCondLst>
                                            <p:cond delay="499"/>
                                          </p:stCondLst>
                                        </p:cTn>
                                        <p:tgtEl>
                                          <p:spTgt spid="22"/>
                                        </p:tgtEl>
                                        <p:attrNameLst>
                                          <p:attrName>style.visibility</p:attrName>
                                        </p:attrNameLst>
                                      </p:cBhvr>
                                      <p:to>
                                        <p:strVal val="hidden"/>
                                      </p:to>
                                    </p:set>
                                  </p:childTnLst>
                                </p:cTn>
                              </p:par>
                              <p:par>
                                <p:cTn id="102" presetID="2" presetClass="exit" presetSubtype="4" fill="hold" grpId="1" nodeType="withEffect">
                                  <p:stCondLst>
                                    <p:cond delay="0"/>
                                  </p:stCondLst>
                                  <p:childTnLst>
                                    <p:anim calcmode="lin" valueType="num">
                                      <p:cBhvr additive="base">
                                        <p:cTn id="103" dur="500"/>
                                        <p:tgtEl>
                                          <p:spTgt spid="18"/>
                                        </p:tgtEl>
                                        <p:attrNameLst>
                                          <p:attrName>ppt_x</p:attrName>
                                        </p:attrNameLst>
                                      </p:cBhvr>
                                      <p:tavLst>
                                        <p:tav tm="0">
                                          <p:val>
                                            <p:strVal val="ppt_x"/>
                                          </p:val>
                                        </p:tav>
                                        <p:tav tm="100000">
                                          <p:val>
                                            <p:strVal val="ppt_x"/>
                                          </p:val>
                                        </p:tav>
                                      </p:tavLst>
                                    </p:anim>
                                    <p:anim calcmode="lin" valueType="num">
                                      <p:cBhvr additive="base">
                                        <p:cTn id="104" dur="500"/>
                                        <p:tgtEl>
                                          <p:spTgt spid="18"/>
                                        </p:tgtEl>
                                        <p:attrNameLst>
                                          <p:attrName>ppt_y</p:attrName>
                                        </p:attrNameLst>
                                      </p:cBhvr>
                                      <p:tavLst>
                                        <p:tav tm="0">
                                          <p:val>
                                            <p:strVal val="ppt_y"/>
                                          </p:val>
                                        </p:tav>
                                        <p:tav tm="100000">
                                          <p:val>
                                            <p:strVal val="1+ppt_h/2"/>
                                          </p:val>
                                        </p:tav>
                                      </p:tavLst>
                                    </p:anim>
                                    <p:set>
                                      <p:cBhvr>
                                        <p:cTn id="105" dur="1" fill="hold">
                                          <p:stCondLst>
                                            <p:cond delay="499"/>
                                          </p:stCondLst>
                                        </p:cTn>
                                        <p:tgtEl>
                                          <p:spTgt spid="18"/>
                                        </p:tgtEl>
                                        <p:attrNameLst>
                                          <p:attrName>style.visibility</p:attrName>
                                        </p:attrNameLst>
                                      </p:cBhvr>
                                      <p:to>
                                        <p:strVal val="hidden"/>
                                      </p:to>
                                    </p:set>
                                  </p:childTnLst>
                                </p:cTn>
                              </p:par>
                              <p:par>
                                <p:cTn id="106" presetID="2" presetClass="exit" presetSubtype="4" fill="hold" grpId="1" nodeType="withEffect">
                                  <p:stCondLst>
                                    <p:cond delay="0"/>
                                  </p:stCondLst>
                                  <p:childTnLst>
                                    <p:anim calcmode="lin" valueType="num">
                                      <p:cBhvr additive="base">
                                        <p:cTn id="107" dur="500"/>
                                        <p:tgtEl>
                                          <p:spTgt spid="20"/>
                                        </p:tgtEl>
                                        <p:attrNameLst>
                                          <p:attrName>ppt_x</p:attrName>
                                        </p:attrNameLst>
                                      </p:cBhvr>
                                      <p:tavLst>
                                        <p:tav tm="0">
                                          <p:val>
                                            <p:strVal val="ppt_x"/>
                                          </p:val>
                                        </p:tav>
                                        <p:tav tm="100000">
                                          <p:val>
                                            <p:strVal val="ppt_x"/>
                                          </p:val>
                                        </p:tav>
                                      </p:tavLst>
                                    </p:anim>
                                    <p:anim calcmode="lin" valueType="num">
                                      <p:cBhvr additive="base">
                                        <p:cTn id="108" dur="500"/>
                                        <p:tgtEl>
                                          <p:spTgt spid="20"/>
                                        </p:tgtEl>
                                        <p:attrNameLst>
                                          <p:attrName>ppt_y</p:attrName>
                                        </p:attrNameLst>
                                      </p:cBhvr>
                                      <p:tavLst>
                                        <p:tav tm="0">
                                          <p:val>
                                            <p:strVal val="ppt_y"/>
                                          </p:val>
                                        </p:tav>
                                        <p:tav tm="100000">
                                          <p:val>
                                            <p:strVal val="1+ppt_h/2"/>
                                          </p:val>
                                        </p:tav>
                                      </p:tavLst>
                                    </p:anim>
                                    <p:set>
                                      <p:cBhvr>
                                        <p:cTn id="109" dur="1" fill="hold">
                                          <p:stCondLst>
                                            <p:cond delay="499"/>
                                          </p:stCondLst>
                                        </p:cTn>
                                        <p:tgtEl>
                                          <p:spTgt spid="20"/>
                                        </p:tgtEl>
                                        <p:attrNameLst>
                                          <p:attrName>style.visibility</p:attrName>
                                        </p:attrNameLst>
                                      </p:cBhvr>
                                      <p:to>
                                        <p:strVal val="hidden"/>
                                      </p:to>
                                    </p:set>
                                  </p:childTnLst>
                                </p:cTn>
                              </p:par>
                              <p:par>
                                <p:cTn id="110" presetID="2" presetClass="exit" presetSubtype="4" fill="hold" grpId="1" nodeType="withEffect">
                                  <p:stCondLst>
                                    <p:cond delay="0"/>
                                  </p:stCondLst>
                                  <p:childTnLst>
                                    <p:anim calcmode="lin" valueType="num">
                                      <p:cBhvr additive="base">
                                        <p:cTn id="111" dur="500"/>
                                        <p:tgtEl>
                                          <p:spTgt spid="23"/>
                                        </p:tgtEl>
                                        <p:attrNameLst>
                                          <p:attrName>ppt_x</p:attrName>
                                        </p:attrNameLst>
                                      </p:cBhvr>
                                      <p:tavLst>
                                        <p:tav tm="0">
                                          <p:val>
                                            <p:strVal val="ppt_x"/>
                                          </p:val>
                                        </p:tav>
                                        <p:tav tm="100000">
                                          <p:val>
                                            <p:strVal val="ppt_x"/>
                                          </p:val>
                                        </p:tav>
                                      </p:tavLst>
                                    </p:anim>
                                    <p:anim calcmode="lin" valueType="num">
                                      <p:cBhvr additive="base">
                                        <p:cTn id="112" dur="500"/>
                                        <p:tgtEl>
                                          <p:spTgt spid="23"/>
                                        </p:tgtEl>
                                        <p:attrNameLst>
                                          <p:attrName>ppt_y</p:attrName>
                                        </p:attrNameLst>
                                      </p:cBhvr>
                                      <p:tavLst>
                                        <p:tav tm="0">
                                          <p:val>
                                            <p:strVal val="ppt_y"/>
                                          </p:val>
                                        </p:tav>
                                        <p:tav tm="100000">
                                          <p:val>
                                            <p:strVal val="1+ppt_h/2"/>
                                          </p:val>
                                        </p:tav>
                                      </p:tavLst>
                                    </p:anim>
                                    <p:set>
                                      <p:cBhvr>
                                        <p:cTn id="113" dur="1" fill="hold">
                                          <p:stCondLst>
                                            <p:cond delay="499"/>
                                          </p:stCondLst>
                                        </p:cTn>
                                        <p:tgtEl>
                                          <p:spTgt spid="23"/>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5"/>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24"/>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19"/>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25"/>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28"/>
                                        </p:tgtEl>
                                        <p:attrNameLst>
                                          <p:attrName>style.visibility</p:attrName>
                                        </p:attrNameLst>
                                      </p:cBhvr>
                                      <p:to>
                                        <p:strVal val="visible"/>
                                      </p:to>
                                    </p:set>
                                    <p:anim calcmode="lin" valueType="num">
                                      <p:cBhvr additive="base">
                                        <p:cTn id="126" dur="500" fill="hold"/>
                                        <p:tgtEl>
                                          <p:spTgt spid="28"/>
                                        </p:tgtEl>
                                        <p:attrNameLst>
                                          <p:attrName>ppt_x</p:attrName>
                                        </p:attrNameLst>
                                      </p:cBhvr>
                                      <p:tavLst>
                                        <p:tav tm="0">
                                          <p:val>
                                            <p:strVal val="#ppt_x"/>
                                          </p:val>
                                        </p:tav>
                                        <p:tav tm="100000">
                                          <p:val>
                                            <p:strVal val="#ppt_x"/>
                                          </p:val>
                                        </p:tav>
                                      </p:tavLst>
                                    </p:anim>
                                    <p:anim calcmode="lin" valueType="num">
                                      <p:cBhvr additive="base">
                                        <p:cTn id="1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3"/>
                                        </p:tgtEl>
                                        <p:attrNameLst>
                                          <p:attrName>style.visibility</p:attrName>
                                        </p:attrNameLst>
                                      </p:cBhvr>
                                      <p:to>
                                        <p:strVal val="visible"/>
                                      </p:to>
                                    </p:set>
                                    <p:anim calcmode="lin" valueType="num">
                                      <p:cBhvr additive="base">
                                        <p:cTn id="132" dur="500" fill="hold"/>
                                        <p:tgtEl>
                                          <p:spTgt spid="3"/>
                                        </p:tgtEl>
                                        <p:attrNameLst>
                                          <p:attrName>ppt_x</p:attrName>
                                        </p:attrNameLst>
                                      </p:cBhvr>
                                      <p:tavLst>
                                        <p:tav tm="0">
                                          <p:val>
                                            <p:strVal val="#ppt_x"/>
                                          </p:val>
                                        </p:tav>
                                        <p:tav tm="100000">
                                          <p:val>
                                            <p:strVal val="#ppt_x"/>
                                          </p:val>
                                        </p:tav>
                                      </p:tavLst>
                                    </p:anim>
                                    <p:anim calcmode="lin" valueType="num">
                                      <p:cBhvr additive="base">
                                        <p:cTn id="1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0" grpId="0" animBg="1"/>
      <p:bldP spid="20" grpId="1" animBg="1"/>
      <p:bldP spid="23" grpId="0"/>
      <p:bldP spid="23" grpId="1"/>
      <p:bldP spid="10" grpId="0" animBg="1"/>
      <p:bldP spid="19" grpId="0" animBg="1"/>
      <p:bldP spid="19" grpId="1" animBg="1"/>
      <p:bldP spid="25" grpId="0"/>
      <p:bldP spid="2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Local Extremum</a:t>
            </a:r>
            <a:endParaRPr lang="en-US"/>
          </a:p>
        </p:txBody>
      </p:sp>
      <p:sp>
        <p:nvSpPr>
          <p:cNvPr id="3" name="Content Placeholder 2"/>
          <p:cNvSpPr>
            <a:spLocks noGrp="1"/>
          </p:cNvSpPr>
          <p:nvPr>
            <p:ph idx="1"/>
          </p:nvPr>
        </p:nvSpPr>
        <p:spPr>
          <a:xfrm>
            <a:off x="990600" y="1600200"/>
            <a:ext cx="7713440" cy="4525963"/>
          </a:xfrm>
        </p:spPr>
        <p:txBody>
          <a:bodyPr/>
          <a:lstStyle/>
          <a:p>
            <a:pPr algn="just">
              <a:buClr>
                <a:srgbClr val="FF0000"/>
              </a:buClr>
              <a:buFont typeface="Wingdings" pitchFamily="2" charset="2"/>
              <a:buChar char="¤"/>
            </a:pPr>
            <a:r>
              <a:rPr lang="en-US" dirty="0" smtClean="0"/>
              <a:t>For any NLP (maximization), a feasible point </a:t>
            </a:r>
            <a:r>
              <a:rPr lang="en-US" sz="2400" i="1" dirty="0" smtClean="0">
                <a:latin typeface="Times New Roman" pitchFamily="18" charset="0"/>
                <a:cs typeface="Times New Roman" pitchFamily="18" charset="0"/>
              </a:rPr>
              <a:t>x</a:t>
            </a:r>
            <a:r>
              <a:rPr lang="en-US" sz="2400" i="1" dirty="0" smtClean="0">
                <a:latin typeface="TimesNewRomanPS-Italic"/>
              </a:rPr>
              <a:t> </a:t>
            </a:r>
            <a:r>
              <a:rPr lang="en-US" sz="2400" dirty="0" smtClean="0">
                <a:latin typeface="TimesNewRomanPS-Italic"/>
              </a:rPr>
              <a:t>=</a:t>
            </a:r>
            <a:r>
              <a:rPr lang="en-US" sz="2400" i="1" dirty="0" smtClean="0">
                <a:latin typeface="TimesNewRomanPS-Italic"/>
              </a:rPr>
              <a:t> </a:t>
            </a:r>
            <a:r>
              <a:rPr lang="en-US" sz="2400" dirty="0" smtClean="0">
                <a:latin typeface="TimesNewRomanPS"/>
              </a:rPr>
              <a:t>(</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 . , </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n</a:t>
            </a:r>
            <a:r>
              <a:rPr lang="en-US" sz="2400" dirty="0" smtClean="0">
                <a:latin typeface="TimesNewRomanPS"/>
              </a:rPr>
              <a:t>) </a:t>
            </a:r>
            <a:r>
              <a:rPr lang="en-US" dirty="0" smtClean="0"/>
              <a:t>is a local maximum </a:t>
            </a:r>
            <a:r>
              <a:rPr lang="en-US" b="1" dirty="0" smtClean="0"/>
              <a:t>if</a:t>
            </a:r>
            <a:r>
              <a:rPr lang="en-US" dirty="0" smtClean="0"/>
              <a:t> for sufficiently small </a:t>
            </a:r>
            <a:r>
              <a:rPr lang="el-GR" dirty="0" smtClean="0">
                <a:latin typeface="Times New Roman" pitchFamily="18" charset="0"/>
                <a:cs typeface="Times New Roman" pitchFamily="18" charset="0"/>
              </a:rPr>
              <a:t>ϵ</a:t>
            </a:r>
            <a:r>
              <a:rPr lang="en-US" sz="2400" dirty="0" smtClean="0">
                <a:latin typeface="Times New Roman" pitchFamily="18" charset="0"/>
                <a:cs typeface="Times New Roman" pitchFamily="18" charset="0"/>
              </a:rPr>
              <a:t>,</a:t>
            </a:r>
            <a:r>
              <a:rPr lang="en-US" sz="2400" dirty="0" smtClean="0">
                <a:latin typeface="TimesNewRomanPS"/>
              </a:rPr>
              <a:t> </a:t>
            </a:r>
            <a:r>
              <a:rPr lang="en-US" dirty="0" smtClean="0"/>
              <a:t>any feasible point</a:t>
            </a:r>
          </a:p>
          <a:p>
            <a:pPr>
              <a:buNone/>
            </a:pPr>
            <a:r>
              <a:rPr lang="en-US" sz="2400" i="1" dirty="0" smtClean="0">
                <a:latin typeface="Times New Roman" pitchFamily="18" charset="0"/>
                <a:cs typeface="Times New Roman" pitchFamily="18" charset="0"/>
              </a:rPr>
              <a:t>	x</a:t>
            </a:r>
            <a:r>
              <a:rPr lang="en-US" sz="2400" dirty="0" smtClean="0">
                <a:latin typeface="Times New Roman" pitchFamily="18" charset="0"/>
                <a:cs typeface="Times New Roman" pitchFamily="18" charset="0"/>
              </a:rPr>
              <a:t>′</a:t>
            </a:r>
            <a:r>
              <a:rPr lang="en-US" sz="2400" dirty="0" smtClean="0">
                <a:latin typeface="MathematicalPi-One"/>
              </a:rPr>
              <a:t> = </a:t>
            </a:r>
            <a:r>
              <a:rPr lang="en-US" sz="2400" dirty="0" smtClean="0">
                <a:latin typeface="TimesNewRomanPS"/>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 . , </a:t>
            </a:r>
            <a:r>
              <a:rPr lang="en-US" sz="2400" i="1" dirty="0" err="1" smtClean="0">
                <a:latin typeface="Times New Roman" pitchFamily="18" charset="0"/>
                <a:cs typeface="Times New Roman" pitchFamily="18" charset="0"/>
              </a:rPr>
              <a:t>x</a:t>
            </a:r>
            <a:r>
              <a:rPr lang="en-US" sz="2400" dirty="0" err="1" smtClean="0">
                <a:latin typeface="Times New Roman" pitchFamily="18" charset="0"/>
                <a:cs typeface="Times New Roman" pitchFamily="18" charset="0"/>
              </a:rPr>
              <a:t>′</a:t>
            </a:r>
            <a:r>
              <a:rPr lang="en-US" sz="2400" i="1" baseline="-25000" dirty="0" err="1" smtClean="0">
                <a:latin typeface="Times New Roman" pitchFamily="18" charset="0"/>
                <a:cs typeface="Times New Roman" pitchFamily="18" charset="0"/>
              </a:rPr>
              <a:t>n</a:t>
            </a:r>
            <a:r>
              <a:rPr lang="en-US" sz="2400" dirty="0" smtClean="0">
                <a:latin typeface="TimesNewRomanPS"/>
              </a:rPr>
              <a:t>) </a:t>
            </a:r>
            <a:r>
              <a:rPr lang="en-US" dirty="0" smtClean="0"/>
              <a:t>having</a:t>
            </a:r>
            <a:endParaRPr lang="en-US" sz="2400" dirty="0" smtClean="0">
              <a:latin typeface="TimesNewRomanPS"/>
            </a:endParaRPr>
          </a:p>
          <a:p>
            <a:pPr>
              <a:buNone/>
            </a:pPr>
            <a:r>
              <a:rPr lang="en-US" sz="2400" dirty="0" smtClean="0">
                <a:latin typeface="TimesNewRomanPS"/>
              </a:rPr>
              <a:t>	|</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 </a:t>
            </a:r>
            <a:r>
              <a:rPr lang="en-US" sz="2400" i="1" dirty="0" smtClean="0">
                <a:latin typeface="Times New Roman"/>
                <a:cs typeface="Times New Roman"/>
              </a:rPr>
              <a:t>− </a:t>
            </a:r>
            <a:r>
              <a:rPr lang="en-US" sz="2400" i="1" dirty="0" err="1" smtClean="0">
                <a:latin typeface="Times New Roman" pitchFamily="18" charset="0"/>
                <a:cs typeface="Times New Roman" pitchFamily="18" charset="0"/>
              </a:rPr>
              <a:t>x</a:t>
            </a:r>
            <a:r>
              <a:rPr lang="en-US" sz="2400" dirty="0" err="1" smtClean="0">
                <a:latin typeface="Times New Roman" pitchFamily="18" charset="0"/>
                <a:cs typeface="Times New Roman" pitchFamily="18" charset="0"/>
              </a:rPr>
              <a:t>′</a:t>
            </a:r>
            <a:r>
              <a:rPr lang="en-US" sz="2400" i="1" baseline="-25000" dirty="0" err="1"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 </a:t>
            </a:r>
            <a:r>
              <a:rPr lang="en-US" sz="2400" dirty="0" smtClean="0">
                <a:latin typeface="TimesNewRomanPS-Italic"/>
              </a:rPr>
              <a:t>|</a:t>
            </a:r>
            <a:r>
              <a:rPr lang="en-US" sz="2400" dirty="0" smtClean="0">
                <a:latin typeface="MathematicalPi-Three"/>
              </a:rPr>
              <a:t>&lt;</a:t>
            </a:r>
            <a:r>
              <a:rPr lang="en-US" dirty="0" smtClean="0">
                <a:latin typeface="MathematicalPi-Three"/>
              </a:rPr>
              <a:t> </a:t>
            </a:r>
            <a:r>
              <a:rPr lang="el-GR" dirty="0" smtClean="0">
                <a:latin typeface="Times New Roman" pitchFamily="18" charset="0"/>
                <a:cs typeface="Times New Roman" pitchFamily="18" charset="0"/>
              </a:rPr>
              <a:t>ϵ</a:t>
            </a:r>
            <a:r>
              <a:rPr lang="en-US" sz="2400" dirty="0" smtClean="0">
                <a:latin typeface="MathematicalPi-Three"/>
                <a:sym typeface="Symbol"/>
              </a:rPr>
              <a:t> </a:t>
            </a:r>
            <a:r>
              <a:rPr lang="en-US" sz="2400" dirty="0" smtClean="0">
                <a:latin typeface="TimesNewRomanPS"/>
              </a:rPr>
              <a:t>(</a:t>
            </a:r>
            <a:r>
              <a:rPr lang="en-US" sz="2400" i="1" dirty="0" err="1"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 </a:t>
            </a:r>
            <a:r>
              <a:rPr lang="en-US" sz="2400" dirty="0" smtClean="0">
                <a:latin typeface="TimesNewRomanPS-Italic"/>
              </a:rPr>
              <a:t>= </a:t>
            </a:r>
            <a:r>
              <a:rPr lang="en-US" sz="2400" dirty="0" smtClean="0">
                <a:latin typeface="Times New Roman" pitchFamily="18" charset="0"/>
                <a:cs typeface="Times New Roman" pitchFamily="18" charset="0"/>
              </a:rPr>
              <a:t>1, 2, . . . , </a:t>
            </a:r>
            <a:r>
              <a:rPr lang="en-US" sz="2400" i="1" dirty="0" smtClean="0">
                <a:latin typeface="Times New Roman" pitchFamily="18" charset="0"/>
                <a:cs typeface="Times New Roman" pitchFamily="18" charset="0"/>
              </a:rPr>
              <a:t>n</a:t>
            </a:r>
            <a:r>
              <a:rPr lang="en-US" sz="2400" dirty="0" smtClean="0">
                <a:latin typeface="TimesNewRomanPS"/>
              </a:rPr>
              <a:t>) </a:t>
            </a:r>
            <a:r>
              <a:rPr lang="en-US" dirty="0" smtClean="0"/>
              <a:t>satisfies</a:t>
            </a:r>
            <a:r>
              <a:rPr lang="en-US" sz="2400" dirty="0" smtClean="0">
                <a:latin typeface="TimesNewRomanPS"/>
              </a:rPr>
              <a:t> </a:t>
            </a:r>
            <a:r>
              <a:rPr lang="en-US" sz="2400" i="1" dirty="0" smtClean="0">
                <a:latin typeface="Times New Roman" pitchFamily="18" charset="0"/>
                <a:cs typeface="Times New Roman" pitchFamily="18" charset="0"/>
              </a:rPr>
              <a:t>f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 </a:t>
            </a:r>
            <a:r>
              <a:rPr lang="en-US" sz="2400" i="1" dirty="0" smtClean="0">
                <a:latin typeface="Times New Roman" pitchFamily="18" charset="0"/>
                <a:cs typeface="Times New Roman" pitchFamily="18" charset="0"/>
              </a:rPr>
              <a:t>f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sz="2400" dirty="0" smtClean="0"/>
          </a:p>
          <a:p>
            <a:pPr>
              <a:buClr>
                <a:srgbClr val="00B050"/>
              </a:buClr>
              <a:buFont typeface="Wingdings 2" pitchFamily="18" charset="2"/>
              <a:buChar char="â"/>
            </a:pPr>
            <a:r>
              <a:rPr lang="en-US" sz="2400" dirty="0" smtClean="0"/>
              <a:t>A point that is a local maximum or minimum also called local, relative, </a:t>
            </a:r>
            <a:r>
              <a:rPr lang="en-US" sz="2400" dirty="0" err="1" smtClean="0"/>
              <a:t>extremum</a:t>
            </a:r>
            <a:endParaRPr lang="en-US" sz="2400" dirty="0"/>
          </a:p>
        </p:txBody>
      </p:sp>
      <p:sp>
        <p:nvSpPr>
          <p:cNvPr id="4" name="Slide Number Placeholder 3"/>
          <p:cNvSpPr>
            <a:spLocks noGrp="1"/>
          </p:cNvSpPr>
          <p:nvPr>
            <p:ph type="sldNum" sz="quarter" idx="12"/>
          </p:nvPr>
        </p:nvSpPr>
        <p:spPr/>
        <p:txBody>
          <a:bodyPr/>
          <a:lstStyle/>
          <a:p>
            <a:fld id="{E187A8DF-0D36-4FD6-9E8E-6850BBE18C4A}"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524" y="685800"/>
            <a:ext cx="7102475" cy="5440363"/>
          </a:xfrm>
        </p:spPr>
        <p:txBody>
          <a:bodyPr anchor="ctr"/>
          <a:lstStyle/>
          <a:p>
            <a:pPr>
              <a:buNone/>
            </a:pPr>
            <a:r>
              <a:rPr lang="en-US" sz="4400" b="1" dirty="0" smtClean="0">
                <a:solidFill>
                  <a:srgbClr val="339966"/>
                </a:solidFill>
              </a:rPr>
              <a:t>Unconstraint NLP</a:t>
            </a:r>
            <a:endParaRPr lang="en-US" sz="4400" b="1" dirty="0">
              <a:solidFill>
                <a:srgbClr val="339966"/>
              </a:solidFill>
            </a:endParaRPr>
          </a:p>
        </p:txBody>
      </p:sp>
      <p:sp>
        <p:nvSpPr>
          <p:cNvPr id="2" name="Slide Number Placeholder 1"/>
          <p:cNvSpPr>
            <a:spLocks noGrp="1"/>
          </p:cNvSpPr>
          <p:nvPr>
            <p:ph type="sldNum" sz="quarter" idx="12"/>
          </p:nvPr>
        </p:nvSpPr>
        <p:spPr/>
        <p:txBody>
          <a:bodyPr/>
          <a:lstStyle/>
          <a:p>
            <a:fld id="{E187A8DF-0D36-4FD6-9E8E-6850BBE18C4A}"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Solving NLP with 1 variable</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dirty="0" smtClean="0">
                <a:solidFill>
                  <a:srgbClr val="7030A0"/>
                </a:solidFill>
              </a:rPr>
              <a:t>Solve NLP: max (min) </a:t>
            </a:r>
            <a:r>
              <a:rPr lang="en-US" i="1" dirty="0" smtClean="0">
                <a:solidFill>
                  <a:srgbClr val="7030A0"/>
                </a:solidFill>
                <a:latin typeface="Times New Roman" pitchFamily="18" charset="0"/>
                <a:cs typeface="Times New Roman" pitchFamily="18" charset="0"/>
              </a:rPr>
              <a:t>f</a:t>
            </a:r>
            <a:r>
              <a:rPr lang="en-US" dirty="0" smtClean="0">
                <a:solidFill>
                  <a:srgbClr val="7030A0"/>
                </a:solidFill>
              </a:rPr>
              <a:t>(</a:t>
            </a:r>
            <a:r>
              <a:rPr lang="en-US" i="1" dirty="0" smtClean="0">
                <a:solidFill>
                  <a:srgbClr val="7030A0"/>
                </a:solidFill>
                <a:latin typeface="Times New Roman" pitchFamily="18" charset="0"/>
                <a:cs typeface="Times New Roman" pitchFamily="18" charset="0"/>
              </a:rPr>
              <a:t>x</a:t>
            </a:r>
            <a:r>
              <a:rPr lang="en-US" dirty="0" smtClean="0">
                <a:solidFill>
                  <a:srgbClr val="7030A0"/>
                </a:solidFill>
              </a:rPr>
              <a:t>) </a:t>
            </a:r>
            <a:r>
              <a:rPr lang="en-US" dirty="0" err="1" smtClean="0">
                <a:solidFill>
                  <a:srgbClr val="7030A0"/>
                </a:solidFill>
              </a:rPr>
              <a:t>s.t</a:t>
            </a:r>
            <a:r>
              <a:rPr lang="en-US" dirty="0" smtClean="0">
                <a:solidFill>
                  <a:srgbClr val="7030A0"/>
                </a:solidFill>
              </a:rPr>
              <a:t> </a:t>
            </a:r>
            <a:r>
              <a:rPr lang="en-US" i="1" dirty="0" smtClean="0">
                <a:solidFill>
                  <a:srgbClr val="7030A0"/>
                </a:solidFill>
                <a:latin typeface="Times New Roman" pitchFamily="18" charset="0"/>
                <a:cs typeface="Times New Roman" pitchFamily="18" charset="0"/>
              </a:rPr>
              <a:t>x</a:t>
            </a:r>
            <a:r>
              <a:rPr lang="en-US" dirty="0" smtClean="0">
                <a:solidFill>
                  <a:srgbClr val="7030A0"/>
                </a:solidFill>
              </a:rPr>
              <a:t> </a:t>
            </a:r>
            <a:r>
              <a:rPr lang="en-US" dirty="0" smtClean="0">
                <a:solidFill>
                  <a:srgbClr val="7030A0"/>
                </a:solidFill>
                <a:sym typeface="Symbol"/>
              </a:rPr>
              <a:t> [</a:t>
            </a:r>
            <a:r>
              <a:rPr lang="en-US" i="1" dirty="0" smtClean="0">
                <a:solidFill>
                  <a:srgbClr val="7030A0"/>
                </a:solidFill>
                <a:latin typeface="Times New Roman" pitchFamily="18" charset="0"/>
                <a:cs typeface="Times New Roman" pitchFamily="18" charset="0"/>
                <a:sym typeface="Symbol"/>
              </a:rPr>
              <a:t>a</a:t>
            </a:r>
            <a:r>
              <a:rPr lang="en-US" dirty="0" smtClean="0">
                <a:solidFill>
                  <a:srgbClr val="7030A0"/>
                </a:solidFill>
                <a:sym typeface="Symbol"/>
              </a:rPr>
              <a:t>, </a:t>
            </a:r>
            <a:r>
              <a:rPr lang="en-US" i="1" dirty="0" smtClean="0">
                <a:solidFill>
                  <a:srgbClr val="7030A0"/>
                </a:solidFill>
                <a:latin typeface="Times New Roman" pitchFamily="18" charset="0"/>
                <a:cs typeface="Times New Roman" pitchFamily="18" charset="0"/>
                <a:sym typeface="Symbol"/>
              </a:rPr>
              <a:t>b</a:t>
            </a:r>
            <a:r>
              <a:rPr lang="en-US" dirty="0" smtClean="0">
                <a:solidFill>
                  <a:srgbClr val="7030A0"/>
                </a:solidFill>
                <a:sym typeface="Symbol"/>
              </a:rPr>
              <a:t>]</a:t>
            </a:r>
          </a:p>
          <a:p>
            <a:pPr>
              <a:spcBef>
                <a:spcPts val="0"/>
              </a:spcBef>
              <a:buNone/>
            </a:pPr>
            <a:endParaRPr lang="en-US" sz="1800" dirty="0" smtClean="0">
              <a:solidFill>
                <a:srgbClr val="7030A0"/>
              </a:solidFill>
            </a:endParaRPr>
          </a:p>
          <a:p>
            <a:pPr>
              <a:buClr>
                <a:srgbClr val="C00000"/>
              </a:buClr>
              <a:buFont typeface="Wingdings" pitchFamily="2" charset="2"/>
              <a:buChar char="Ø"/>
            </a:pPr>
            <a:r>
              <a:rPr lang="en-US" dirty="0" smtClean="0"/>
              <a:t>3 type of </a:t>
            </a:r>
            <a:r>
              <a:rPr lang="en-US" dirty="0" err="1" smtClean="0"/>
              <a:t>extremum</a:t>
            </a:r>
            <a:r>
              <a:rPr lang="en-US" dirty="0" smtClean="0"/>
              <a:t> candidates (local max or min point for NLP)</a:t>
            </a:r>
          </a:p>
          <a:p>
            <a:pPr lvl="1">
              <a:spcBef>
                <a:spcPts val="600"/>
              </a:spcBef>
              <a:buClr>
                <a:srgbClr val="FF66FF"/>
              </a:buClr>
              <a:buFontTx/>
              <a:buChar char="℗"/>
            </a:pPr>
            <a:r>
              <a:rPr lang="en-US" sz="2600" dirty="0" smtClean="0"/>
              <a:t>CASE 1:  </a:t>
            </a:r>
            <a:r>
              <a:rPr lang="en-US" sz="2600" i="1" dirty="0" smtClean="0">
                <a:solidFill>
                  <a:srgbClr val="FF0000"/>
                </a:solidFill>
                <a:latin typeface="Times New Roman" pitchFamily="18" charset="0"/>
                <a:cs typeface="Times New Roman" pitchFamily="18" charset="0"/>
              </a:rPr>
              <a:t>a</a:t>
            </a:r>
            <a:r>
              <a:rPr lang="en-US" sz="2600" dirty="0" smtClean="0">
                <a:solidFill>
                  <a:srgbClr val="FF0000"/>
                </a:solidFill>
              </a:rPr>
              <a:t> &lt; </a:t>
            </a:r>
            <a:r>
              <a:rPr lang="en-US" sz="2600" i="1" dirty="0" smtClean="0">
                <a:solidFill>
                  <a:srgbClr val="FF0000"/>
                </a:solidFill>
                <a:latin typeface="Times New Roman" pitchFamily="18" charset="0"/>
                <a:cs typeface="Times New Roman" pitchFamily="18" charset="0"/>
              </a:rPr>
              <a:t>x</a:t>
            </a:r>
            <a:r>
              <a:rPr lang="en-US" sz="2600" dirty="0" smtClean="0">
                <a:solidFill>
                  <a:srgbClr val="FF0000"/>
                </a:solidFill>
              </a:rPr>
              <a:t> &lt; </a:t>
            </a:r>
            <a:r>
              <a:rPr lang="en-US" sz="2600" i="1" dirty="0" smtClean="0">
                <a:solidFill>
                  <a:srgbClr val="FF0000"/>
                </a:solidFill>
                <a:latin typeface="Times New Roman" pitchFamily="18" charset="0"/>
                <a:cs typeface="Times New Roman" pitchFamily="18" charset="0"/>
              </a:rPr>
              <a:t>b</a:t>
            </a:r>
            <a:r>
              <a:rPr lang="en-US" sz="2600" dirty="0" smtClean="0">
                <a:solidFill>
                  <a:srgbClr val="FF0000"/>
                </a:solidFill>
                <a:latin typeface="Times New Roman" pitchFamily="18" charset="0"/>
                <a:cs typeface="Times New Roman" pitchFamily="18" charset="0"/>
              </a:rPr>
              <a:t> </a:t>
            </a:r>
            <a:r>
              <a:rPr lang="en-US" sz="2800" dirty="0" smtClean="0">
                <a:ea typeface="+mn-ea"/>
                <a:cs typeface="+mn-cs"/>
              </a:rPr>
              <a:t>&amp; </a:t>
            </a:r>
            <a:r>
              <a:rPr lang="en-US" sz="2600" i="1" dirty="0" smtClean="0">
                <a:solidFill>
                  <a:srgbClr val="FF0000"/>
                </a:solidFill>
                <a:latin typeface="Times New Roman" pitchFamily="18" charset="0"/>
                <a:cs typeface="Times New Roman" pitchFamily="18" charset="0"/>
              </a:rPr>
              <a:t>f </a:t>
            </a:r>
            <a:r>
              <a:rPr lang="en-US" sz="2600" dirty="0" smtClean="0">
                <a:solidFill>
                  <a:srgbClr val="FF0000"/>
                </a:solidFill>
                <a:latin typeface="Times New Roman" pitchFamily="18" charset="0"/>
                <a:cs typeface="Times New Roman" pitchFamily="18" charset="0"/>
              </a:rPr>
              <a:t>'</a:t>
            </a:r>
            <a:r>
              <a:rPr lang="en-US" sz="2600" dirty="0" smtClean="0">
                <a:solidFill>
                  <a:srgbClr val="FF0000"/>
                </a:solidFill>
              </a:rPr>
              <a:t>(</a:t>
            </a:r>
            <a:r>
              <a:rPr lang="en-US" sz="2600" i="1" dirty="0" smtClean="0">
                <a:solidFill>
                  <a:srgbClr val="FF0000"/>
                </a:solidFill>
                <a:latin typeface="Times New Roman" pitchFamily="18" charset="0"/>
                <a:cs typeface="Times New Roman" pitchFamily="18" charset="0"/>
              </a:rPr>
              <a:t>x</a:t>
            </a:r>
            <a:r>
              <a:rPr lang="en-US" sz="2600" dirty="0" smtClean="0">
                <a:solidFill>
                  <a:srgbClr val="FF0000"/>
                </a:solidFill>
              </a:rPr>
              <a:t>) = 0 </a:t>
            </a:r>
            <a:r>
              <a:rPr lang="en-US" sz="2600" dirty="0" smtClean="0"/>
              <a:t>exist</a:t>
            </a:r>
          </a:p>
          <a:p>
            <a:pPr lvl="1">
              <a:spcBef>
                <a:spcPts val="600"/>
              </a:spcBef>
              <a:buClr>
                <a:srgbClr val="FF66FF"/>
              </a:buClr>
              <a:buFontTx/>
              <a:buChar char="℗"/>
            </a:pPr>
            <a:r>
              <a:rPr lang="en-US" sz="2600" dirty="0" smtClean="0"/>
              <a:t>CASE 2: </a:t>
            </a:r>
            <a:r>
              <a:rPr lang="en-US" sz="2600" dirty="0" smtClean="0">
                <a:solidFill>
                  <a:srgbClr val="002060"/>
                </a:solidFill>
              </a:rPr>
              <a:t> </a:t>
            </a:r>
            <a:r>
              <a:rPr lang="en-US" sz="2600" i="1" dirty="0" smtClean="0">
                <a:solidFill>
                  <a:srgbClr val="FF0000"/>
                </a:solidFill>
                <a:latin typeface="Times New Roman" pitchFamily="18" charset="0"/>
                <a:cs typeface="Times New Roman" pitchFamily="18" charset="0"/>
              </a:rPr>
              <a:t>f </a:t>
            </a:r>
            <a:r>
              <a:rPr lang="en-US" sz="2600" dirty="0" smtClean="0">
                <a:solidFill>
                  <a:srgbClr val="FF0000"/>
                </a:solidFill>
                <a:latin typeface="Times New Roman" pitchFamily="18" charset="0"/>
                <a:cs typeface="Times New Roman" pitchFamily="18" charset="0"/>
              </a:rPr>
              <a:t>'</a:t>
            </a:r>
            <a:r>
              <a:rPr lang="en-US" sz="2600" dirty="0" smtClean="0">
                <a:solidFill>
                  <a:srgbClr val="FF0000"/>
                </a:solidFill>
              </a:rPr>
              <a:t>(</a:t>
            </a:r>
            <a:r>
              <a:rPr lang="en-US" sz="2600" i="1" dirty="0" smtClean="0">
                <a:solidFill>
                  <a:srgbClr val="FF0000"/>
                </a:solidFill>
                <a:latin typeface="Times New Roman" pitchFamily="18" charset="0"/>
                <a:cs typeface="Times New Roman" pitchFamily="18" charset="0"/>
              </a:rPr>
              <a:t>x</a:t>
            </a:r>
            <a:r>
              <a:rPr lang="en-US" sz="2600" dirty="0" smtClean="0">
                <a:solidFill>
                  <a:srgbClr val="FF0000"/>
                </a:solidFill>
              </a:rPr>
              <a:t>) doesn’t exist</a:t>
            </a:r>
          </a:p>
          <a:p>
            <a:pPr lvl="1">
              <a:spcBef>
                <a:spcPts val="600"/>
              </a:spcBef>
              <a:buClr>
                <a:srgbClr val="FF66FF"/>
              </a:buClr>
              <a:buFontTx/>
              <a:buChar char="℗"/>
            </a:pPr>
            <a:r>
              <a:rPr lang="en-US" sz="2600" dirty="0" smtClean="0"/>
              <a:t>CASE 3:  Endpoints of the interval [</a:t>
            </a:r>
            <a:r>
              <a:rPr lang="en-US" sz="2600" i="1" dirty="0" smtClean="0">
                <a:solidFill>
                  <a:srgbClr val="FF0000"/>
                </a:solidFill>
                <a:latin typeface="Times New Roman" pitchFamily="18" charset="0"/>
                <a:cs typeface="Times New Roman" pitchFamily="18" charset="0"/>
              </a:rPr>
              <a:t>a</a:t>
            </a:r>
            <a:r>
              <a:rPr lang="en-US" sz="2600" dirty="0" smtClean="0"/>
              <a:t>,</a:t>
            </a:r>
            <a:r>
              <a:rPr lang="en-US" sz="2600" dirty="0" smtClean="0">
                <a:solidFill>
                  <a:srgbClr val="FF0000"/>
                </a:solidFill>
              </a:rPr>
              <a:t> </a:t>
            </a:r>
            <a:r>
              <a:rPr lang="en-US" sz="2600" i="1" dirty="0" smtClean="0">
                <a:solidFill>
                  <a:srgbClr val="FF0000"/>
                </a:solidFill>
                <a:latin typeface="Times New Roman" pitchFamily="18" charset="0"/>
                <a:cs typeface="Times New Roman" pitchFamily="18" charset="0"/>
              </a:rPr>
              <a:t>b</a:t>
            </a:r>
            <a:r>
              <a:rPr lang="en-US" sz="2600" dirty="0" smtClean="0"/>
              <a:t>]</a:t>
            </a:r>
            <a:endParaRPr lang="en-US" sz="2600" dirty="0"/>
          </a:p>
        </p:txBody>
      </p:sp>
      <p:sp>
        <p:nvSpPr>
          <p:cNvPr id="4" name="Oval 3"/>
          <p:cNvSpPr/>
          <p:nvPr/>
        </p:nvSpPr>
        <p:spPr>
          <a:xfrm>
            <a:off x="4846320" y="3337560"/>
            <a:ext cx="1371600" cy="609600"/>
          </a:xfrm>
          <a:prstGeom prst="ellipse">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5"/>
          </p:cNvCxnSpPr>
          <p:nvPr/>
        </p:nvCxnSpPr>
        <p:spPr>
          <a:xfrm rot="16200000" flipH="1">
            <a:off x="6418206" y="3456734"/>
            <a:ext cx="117588" cy="919892"/>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766560" y="3611880"/>
            <a:ext cx="2057400" cy="624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008000"/>
                </a:solidFill>
              </a:rPr>
              <a:t>stationary </a:t>
            </a:r>
            <a:r>
              <a:rPr lang="en-US" sz="2200" b="1" dirty="0" err="1" smtClean="0">
                <a:solidFill>
                  <a:srgbClr val="008000"/>
                </a:solidFill>
              </a:rPr>
              <a:t>pt</a:t>
            </a:r>
            <a:endParaRPr lang="en-US" sz="2200" b="1" dirty="0">
              <a:solidFill>
                <a:srgbClr val="008000"/>
              </a:solidFill>
            </a:endParaRPr>
          </a:p>
        </p:txBody>
      </p:sp>
      <p:sp>
        <p:nvSpPr>
          <p:cNvPr id="5" name="Slide Number Placeholder 4"/>
          <p:cNvSpPr>
            <a:spLocks noGrp="1"/>
          </p:cNvSpPr>
          <p:nvPr>
            <p:ph type="sldNum" sz="quarter" idx="12"/>
          </p:nvPr>
        </p:nvSpPr>
        <p:spPr/>
        <p:txBody>
          <a:bodyPr/>
          <a:lstStyle/>
          <a:p>
            <a:fld id="{E187A8DF-0D36-4FD6-9E8E-6850BBE18C4A}"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8" presetClass="entr" presetSubtype="0" accel="100000"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p:cTn id="50"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51"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54" dur="500"/>
                                        <p:tgtEl>
                                          <p:spTgt spid="3">
                                            <p:txEl>
                                              <p:pRg st="4" end="4"/>
                                            </p:txEl>
                                          </p:spTgt>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58" presetClass="entr" presetSubtype="0" accel="100000"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p:cTn id="65"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66"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6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8"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6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10" grpId="0"/>
      <p:bldP spid="1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Solving NLP with 1 variable</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smtClean="0">
                <a:solidFill>
                  <a:srgbClr val="7030A0"/>
                </a:solidFill>
              </a:rPr>
              <a:t>Solve NLP: max (min) </a:t>
            </a:r>
            <a:r>
              <a:rPr lang="en-US" i="1" smtClean="0">
                <a:solidFill>
                  <a:srgbClr val="7030A0"/>
                </a:solidFill>
                <a:latin typeface="Times New Roman" pitchFamily="18" charset="0"/>
                <a:cs typeface="Times New Roman" pitchFamily="18" charset="0"/>
              </a:rPr>
              <a:t>f</a:t>
            </a:r>
            <a:r>
              <a:rPr lang="en-US" smtClean="0">
                <a:solidFill>
                  <a:srgbClr val="7030A0"/>
                </a:solidFill>
              </a:rPr>
              <a:t>(</a:t>
            </a:r>
            <a:r>
              <a:rPr lang="en-US" i="1" smtClean="0">
                <a:solidFill>
                  <a:srgbClr val="7030A0"/>
                </a:solidFill>
                <a:latin typeface="Times New Roman" pitchFamily="18" charset="0"/>
                <a:cs typeface="Times New Roman" pitchFamily="18" charset="0"/>
              </a:rPr>
              <a:t>x</a:t>
            </a:r>
            <a:r>
              <a:rPr lang="en-US" smtClean="0">
                <a:solidFill>
                  <a:srgbClr val="7030A0"/>
                </a:solidFill>
              </a:rPr>
              <a:t>) s.t </a:t>
            </a:r>
            <a:r>
              <a:rPr lang="en-US" i="1" smtClean="0">
                <a:solidFill>
                  <a:srgbClr val="7030A0"/>
                </a:solidFill>
                <a:latin typeface="Times New Roman" pitchFamily="18" charset="0"/>
                <a:cs typeface="Times New Roman" pitchFamily="18" charset="0"/>
              </a:rPr>
              <a:t>x</a:t>
            </a:r>
            <a:r>
              <a:rPr lang="en-US" smtClean="0">
                <a:solidFill>
                  <a:srgbClr val="7030A0"/>
                </a:solidFill>
              </a:rPr>
              <a:t> </a:t>
            </a:r>
            <a:r>
              <a:rPr lang="en-US" smtClean="0">
                <a:solidFill>
                  <a:srgbClr val="7030A0"/>
                </a:solidFill>
                <a:sym typeface="Symbol"/>
              </a:rPr>
              <a:t> [</a:t>
            </a:r>
            <a:r>
              <a:rPr lang="en-US" i="1" smtClean="0">
                <a:solidFill>
                  <a:srgbClr val="7030A0"/>
                </a:solidFill>
                <a:latin typeface="Times New Roman" pitchFamily="18" charset="0"/>
                <a:cs typeface="Times New Roman" pitchFamily="18" charset="0"/>
                <a:sym typeface="Symbol"/>
              </a:rPr>
              <a:t>a</a:t>
            </a:r>
            <a:r>
              <a:rPr lang="en-US" smtClean="0">
                <a:solidFill>
                  <a:srgbClr val="7030A0"/>
                </a:solidFill>
                <a:sym typeface="Symbol"/>
              </a:rPr>
              <a:t>, </a:t>
            </a:r>
            <a:r>
              <a:rPr lang="en-US" i="1" smtClean="0">
                <a:solidFill>
                  <a:srgbClr val="7030A0"/>
                </a:solidFill>
                <a:latin typeface="Times New Roman" pitchFamily="18" charset="0"/>
                <a:cs typeface="Times New Roman" pitchFamily="18" charset="0"/>
                <a:sym typeface="Symbol"/>
              </a:rPr>
              <a:t>b</a:t>
            </a:r>
            <a:r>
              <a:rPr lang="en-US" smtClean="0">
                <a:solidFill>
                  <a:srgbClr val="7030A0"/>
                </a:solidFill>
                <a:sym typeface="Symbol"/>
              </a:rPr>
              <a:t>]</a:t>
            </a:r>
          </a:p>
          <a:p>
            <a:pPr lvl="1" indent="-404813">
              <a:spcBef>
                <a:spcPts val="600"/>
              </a:spcBef>
              <a:buNone/>
            </a:pPr>
            <a:r>
              <a:rPr lang="en-US" sz="2600" smtClean="0"/>
              <a:t>CASE 1: </a:t>
            </a:r>
          </a:p>
          <a:p>
            <a:pPr lvl="1" indent="-404813">
              <a:spcBef>
                <a:spcPts val="600"/>
              </a:spcBef>
              <a:buNone/>
            </a:pPr>
            <a:r>
              <a:rPr lang="en-US" sz="2600" i="1" smtClean="0">
                <a:latin typeface="Times New Roman" pitchFamily="18" charset="0"/>
                <a:cs typeface="Times New Roman" pitchFamily="18" charset="0"/>
              </a:rPr>
              <a:t>a</a:t>
            </a:r>
            <a:r>
              <a:rPr lang="en-US" sz="2600" smtClean="0"/>
              <a:t> &lt; </a:t>
            </a:r>
            <a:r>
              <a:rPr lang="en-US" sz="2600" i="1" smtClean="0">
                <a:latin typeface="Times New Roman" pitchFamily="18" charset="0"/>
                <a:cs typeface="Times New Roman" pitchFamily="18" charset="0"/>
              </a:rPr>
              <a:t>x</a:t>
            </a:r>
            <a:r>
              <a:rPr lang="en-US" sz="2600" smtClean="0"/>
              <a:t> &lt; </a:t>
            </a:r>
            <a:r>
              <a:rPr lang="en-US" sz="2600" i="1" smtClean="0">
                <a:latin typeface="Times New Roman" pitchFamily="18" charset="0"/>
                <a:cs typeface="Times New Roman" pitchFamily="18" charset="0"/>
              </a:rPr>
              <a:t>b</a:t>
            </a:r>
            <a:r>
              <a:rPr lang="en-US" sz="2600" smtClean="0"/>
              <a:t> </a:t>
            </a:r>
          </a:p>
        </p:txBody>
      </p:sp>
      <p:grpSp>
        <p:nvGrpSpPr>
          <p:cNvPr id="8" name="Group 7"/>
          <p:cNvGrpSpPr/>
          <p:nvPr/>
        </p:nvGrpSpPr>
        <p:grpSpPr>
          <a:xfrm>
            <a:off x="609600" y="2209800"/>
            <a:ext cx="8413280" cy="4297680"/>
            <a:chOff x="609600" y="2255520"/>
            <a:chExt cx="8413280" cy="4297680"/>
          </a:xfrm>
        </p:grpSpPr>
        <p:pic>
          <p:nvPicPr>
            <p:cNvPr id="17412" name="Picture 4"/>
            <p:cNvPicPr>
              <a:picLocks noChangeAspect="1" noChangeArrowheads="1"/>
            </p:cNvPicPr>
            <p:nvPr/>
          </p:nvPicPr>
          <p:blipFill>
            <a:blip r:embed="rId3">
              <a:clrChange>
                <a:clrFrom>
                  <a:srgbClr val="FFFFFF"/>
                </a:clrFrom>
                <a:clrTo>
                  <a:srgbClr val="FFFFFF">
                    <a:alpha val="0"/>
                  </a:srgbClr>
                </a:clrTo>
              </a:clrChange>
            </a:blip>
            <a:srcRect b="11765"/>
            <a:stretch>
              <a:fillRect/>
            </a:stretch>
          </p:blipFill>
          <p:spPr bwMode="auto">
            <a:xfrm>
              <a:off x="3962400" y="2255520"/>
              <a:ext cx="5060480" cy="4297680"/>
            </a:xfrm>
            <a:prstGeom prst="rect">
              <a:avLst/>
            </a:prstGeom>
            <a:noFill/>
            <a:ln w="9525">
              <a:noFill/>
              <a:miter lim="800000"/>
              <a:headEnd/>
              <a:tailEnd/>
            </a:ln>
            <a:effectLst/>
          </p:spPr>
        </p:pic>
        <p:pic>
          <p:nvPicPr>
            <p:cNvPr id="17413"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09600" y="4648200"/>
              <a:ext cx="3906177" cy="1828800"/>
            </a:xfrm>
            <a:prstGeom prst="rect">
              <a:avLst/>
            </a:prstGeom>
            <a:noFill/>
            <a:ln w="9525">
              <a:noFill/>
              <a:miter lim="800000"/>
              <a:headEnd/>
              <a:tailEnd/>
            </a:ln>
            <a:effectLst/>
          </p:spPr>
        </p:pic>
      </p:grpSp>
      <p:grpSp>
        <p:nvGrpSpPr>
          <p:cNvPr id="11" name="Group 10"/>
          <p:cNvGrpSpPr/>
          <p:nvPr/>
        </p:nvGrpSpPr>
        <p:grpSpPr>
          <a:xfrm>
            <a:off x="685800" y="2209800"/>
            <a:ext cx="8229600" cy="4206240"/>
            <a:chOff x="685800" y="2346960"/>
            <a:chExt cx="8229600" cy="4206240"/>
          </a:xfrm>
        </p:grpSpPr>
        <p:pic>
          <p:nvPicPr>
            <p:cNvPr id="17414" name="Picture 6"/>
            <p:cNvPicPr>
              <a:picLocks noChangeAspect="1" noChangeArrowheads="1"/>
            </p:cNvPicPr>
            <p:nvPr/>
          </p:nvPicPr>
          <p:blipFill>
            <a:blip r:embed="rId5">
              <a:clrChange>
                <a:clrFrom>
                  <a:srgbClr val="FFFFFF"/>
                </a:clrFrom>
                <a:clrTo>
                  <a:srgbClr val="FFFFFF">
                    <a:alpha val="0"/>
                  </a:srgbClr>
                </a:clrTo>
              </a:clrChange>
            </a:blip>
            <a:srcRect b="9864"/>
            <a:stretch>
              <a:fillRect/>
            </a:stretch>
          </p:blipFill>
          <p:spPr bwMode="auto">
            <a:xfrm>
              <a:off x="3816193" y="2346960"/>
              <a:ext cx="5099207" cy="4206240"/>
            </a:xfrm>
            <a:prstGeom prst="rect">
              <a:avLst/>
            </a:prstGeom>
            <a:noFill/>
            <a:ln w="9525">
              <a:noFill/>
              <a:miter lim="800000"/>
              <a:headEnd/>
              <a:tailEnd/>
            </a:ln>
            <a:effectLst/>
          </p:spPr>
        </p:pic>
        <p:pic>
          <p:nvPicPr>
            <p:cNvPr id="17415"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85800" y="4724400"/>
              <a:ext cx="4110276" cy="1828800"/>
            </a:xfrm>
            <a:prstGeom prst="rect">
              <a:avLst/>
            </a:prstGeom>
            <a:noFill/>
            <a:ln w="9525">
              <a:noFill/>
              <a:miter lim="800000"/>
              <a:headEnd/>
              <a:tailEnd/>
            </a:ln>
            <a:effectLst/>
          </p:spPr>
        </p:pic>
      </p:grpSp>
      <p:sp>
        <p:nvSpPr>
          <p:cNvPr id="4" name="Slide Number Placeholder 3"/>
          <p:cNvSpPr>
            <a:spLocks noGrp="1"/>
          </p:cNvSpPr>
          <p:nvPr>
            <p:ph type="sldNum" sz="quarter" idx="12"/>
          </p:nvPr>
        </p:nvSpPr>
        <p:spPr/>
        <p:txBody>
          <a:bodyPr/>
          <a:lstStyle/>
          <a:p>
            <a:fld id="{E187A8DF-0D36-4FD6-9E8E-6850BBE18C4A}"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Solving NLP with 1 variable</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smtClean="0">
                <a:solidFill>
                  <a:srgbClr val="7030A0"/>
                </a:solidFill>
              </a:rPr>
              <a:t>Solve NLP: max (min) </a:t>
            </a:r>
            <a:r>
              <a:rPr lang="en-US" i="1" smtClean="0">
                <a:solidFill>
                  <a:srgbClr val="7030A0"/>
                </a:solidFill>
                <a:latin typeface="Times New Roman" pitchFamily="18" charset="0"/>
                <a:cs typeface="Times New Roman" pitchFamily="18" charset="0"/>
              </a:rPr>
              <a:t>f</a:t>
            </a:r>
            <a:r>
              <a:rPr lang="en-US" smtClean="0">
                <a:solidFill>
                  <a:srgbClr val="7030A0"/>
                </a:solidFill>
              </a:rPr>
              <a:t>(</a:t>
            </a:r>
            <a:r>
              <a:rPr lang="en-US" i="1" smtClean="0">
                <a:solidFill>
                  <a:srgbClr val="7030A0"/>
                </a:solidFill>
                <a:latin typeface="Times New Roman" pitchFamily="18" charset="0"/>
                <a:cs typeface="Times New Roman" pitchFamily="18" charset="0"/>
              </a:rPr>
              <a:t>x</a:t>
            </a:r>
            <a:r>
              <a:rPr lang="en-US" smtClean="0">
                <a:solidFill>
                  <a:srgbClr val="7030A0"/>
                </a:solidFill>
              </a:rPr>
              <a:t>) s.t </a:t>
            </a:r>
            <a:r>
              <a:rPr lang="en-US" i="1" smtClean="0">
                <a:solidFill>
                  <a:srgbClr val="7030A0"/>
                </a:solidFill>
                <a:latin typeface="Times New Roman" pitchFamily="18" charset="0"/>
                <a:cs typeface="Times New Roman" pitchFamily="18" charset="0"/>
              </a:rPr>
              <a:t>x</a:t>
            </a:r>
            <a:r>
              <a:rPr lang="en-US" smtClean="0">
                <a:solidFill>
                  <a:srgbClr val="7030A0"/>
                </a:solidFill>
              </a:rPr>
              <a:t> </a:t>
            </a:r>
            <a:r>
              <a:rPr lang="en-US" smtClean="0">
                <a:solidFill>
                  <a:srgbClr val="7030A0"/>
                </a:solidFill>
                <a:sym typeface="Symbol"/>
              </a:rPr>
              <a:t> [</a:t>
            </a:r>
            <a:r>
              <a:rPr lang="en-US" i="1" smtClean="0">
                <a:solidFill>
                  <a:srgbClr val="7030A0"/>
                </a:solidFill>
                <a:latin typeface="Times New Roman" pitchFamily="18" charset="0"/>
                <a:cs typeface="Times New Roman" pitchFamily="18" charset="0"/>
                <a:sym typeface="Symbol"/>
              </a:rPr>
              <a:t>a</a:t>
            </a:r>
            <a:r>
              <a:rPr lang="en-US" smtClean="0">
                <a:solidFill>
                  <a:srgbClr val="7030A0"/>
                </a:solidFill>
                <a:sym typeface="Symbol"/>
              </a:rPr>
              <a:t>, </a:t>
            </a:r>
            <a:r>
              <a:rPr lang="en-US" i="1" smtClean="0">
                <a:solidFill>
                  <a:srgbClr val="7030A0"/>
                </a:solidFill>
                <a:latin typeface="Times New Roman" pitchFamily="18" charset="0"/>
                <a:cs typeface="Times New Roman" pitchFamily="18" charset="0"/>
                <a:sym typeface="Symbol"/>
              </a:rPr>
              <a:t>b</a:t>
            </a:r>
            <a:r>
              <a:rPr lang="en-US" smtClean="0">
                <a:solidFill>
                  <a:srgbClr val="7030A0"/>
                </a:solidFill>
                <a:sym typeface="Symbol"/>
              </a:rPr>
              <a:t>]</a:t>
            </a:r>
          </a:p>
          <a:p>
            <a:pPr lvl="1" indent="-404813">
              <a:spcBef>
                <a:spcPts val="600"/>
              </a:spcBef>
              <a:buNone/>
            </a:pPr>
            <a:r>
              <a:rPr lang="en-US" sz="2600" smtClean="0"/>
              <a:t>CASE 1: </a:t>
            </a:r>
          </a:p>
          <a:p>
            <a:pPr lvl="1" indent="-404813">
              <a:spcBef>
                <a:spcPts val="600"/>
              </a:spcBef>
              <a:buNone/>
            </a:pPr>
            <a:r>
              <a:rPr lang="en-US" sz="2600" i="1" smtClean="0">
                <a:solidFill>
                  <a:srgbClr val="FF0000"/>
                </a:solidFill>
                <a:latin typeface="Times New Roman" pitchFamily="18" charset="0"/>
                <a:cs typeface="Times New Roman" pitchFamily="18" charset="0"/>
              </a:rPr>
              <a:t>f </a:t>
            </a:r>
            <a:r>
              <a:rPr lang="en-US" sz="2600" smtClean="0">
                <a:solidFill>
                  <a:srgbClr val="FF0000"/>
                </a:solidFill>
                <a:latin typeface="Times New Roman" pitchFamily="18" charset="0"/>
                <a:cs typeface="Times New Roman" pitchFamily="18" charset="0"/>
              </a:rPr>
              <a:t>'</a:t>
            </a:r>
            <a:r>
              <a:rPr lang="en-US" sz="2600" smtClean="0">
                <a:solidFill>
                  <a:srgbClr val="FF0000"/>
                </a:solidFill>
              </a:rPr>
              <a:t>(</a:t>
            </a:r>
            <a:r>
              <a:rPr lang="en-US" sz="2600" i="1" smtClean="0">
                <a:solidFill>
                  <a:srgbClr val="FF0000"/>
                </a:solidFill>
                <a:latin typeface="Times New Roman" pitchFamily="18" charset="0"/>
                <a:cs typeface="Times New Roman" pitchFamily="18" charset="0"/>
              </a:rPr>
              <a:t>x</a:t>
            </a:r>
            <a:r>
              <a:rPr lang="en-US" sz="2600" smtClean="0">
                <a:solidFill>
                  <a:srgbClr val="FF0000"/>
                </a:solidFill>
              </a:rPr>
              <a:t>) = 0</a:t>
            </a:r>
            <a:endParaRPr lang="en-US" sz="2600" smtClean="0"/>
          </a:p>
        </p:txBody>
      </p:sp>
      <p:grpSp>
        <p:nvGrpSpPr>
          <p:cNvPr id="12" name="Group 11"/>
          <p:cNvGrpSpPr/>
          <p:nvPr/>
        </p:nvGrpSpPr>
        <p:grpSpPr>
          <a:xfrm>
            <a:off x="304800" y="2133600"/>
            <a:ext cx="8686800" cy="4419600"/>
            <a:chOff x="304800" y="2286000"/>
            <a:chExt cx="8686800" cy="4419600"/>
          </a:xfrm>
        </p:grpSpPr>
        <p:pic>
          <p:nvPicPr>
            <p:cNvPr id="18434" name="Picture 2"/>
            <p:cNvPicPr>
              <a:picLocks noChangeAspect="1" noChangeArrowheads="1"/>
            </p:cNvPicPr>
            <p:nvPr/>
          </p:nvPicPr>
          <p:blipFill>
            <a:blip r:embed="rId3">
              <a:clrChange>
                <a:clrFrom>
                  <a:srgbClr val="FFFFFF"/>
                </a:clrFrom>
                <a:clrTo>
                  <a:srgbClr val="FFFFFF">
                    <a:alpha val="0"/>
                  </a:srgbClr>
                </a:clrTo>
              </a:clrChange>
            </a:blip>
            <a:srcRect b="8333"/>
            <a:stretch>
              <a:fillRect/>
            </a:stretch>
          </p:blipFill>
          <p:spPr bwMode="auto">
            <a:xfrm>
              <a:off x="3717174" y="2286000"/>
              <a:ext cx="5274426" cy="429768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04800" y="4876800"/>
              <a:ext cx="3730756" cy="1828800"/>
            </a:xfrm>
            <a:prstGeom prst="rect">
              <a:avLst/>
            </a:prstGeom>
            <a:noFill/>
            <a:ln w="9525">
              <a:noFill/>
              <a:miter lim="800000"/>
              <a:headEnd/>
              <a:tailEnd/>
            </a:ln>
            <a:effectLst/>
          </p:spPr>
        </p:pic>
      </p:grpSp>
      <p:grpSp>
        <p:nvGrpSpPr>
          <p:cNvPr id="16" name="Group 15"/>
          <p:cNvGrpSpPr/>
          <p:nvPr/>
        </p:nvGrpSpPr>
        <p:grpSpPr>
          <a:xfrm>
            <a:off x="346362" y="2042160"/>
            <a:ext cx="8264238" cy="4572000"/>
            <a:chOff x="346362" y="2133600"/>
            <a:chExt cx="8264238" cy="4663440"/>
          </a:xfrm>
        </p:grpSpPr>
        <p:pic>
          <p:nvPicPr>
            <p:cNvPr id="18436" name="Picture 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878576" y="2133600"/>
              <a:ext cx="4732024" cy="4663440"/>
            </a:xfrm>
            <a:prstGeom prst="rect">
              <a:avLst/>
            </a:prstGeom>
            <a:noFill/>
            <a:ln w="9525">
              <a:noFill/>
              <a:miter lim="800000"/>
              <a:headEnd/>
              <a:tailEnd/>
            </a:ln>
            <a:effectLst/>
          </p:spPr>
        </p:pic>
        <p:pic>
          <p:nvPicPr>
            <p:cNvPr id="18438" name="Picture 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46362" y="4876799"/>
              <a:ext cx="3768438" cy="1828800"/>
            </a:xfrm>
            <a:prstGeom prst="rect">
              <a:avLst/>
            </a:prstGeom>
            <a:noFill/>
            <a:ln w="9525">
              <a:noFill/>
              <a:miter lim="800000"/>
              <a:headEnd/>
              <a:tailEnd/>
            </a:ln>
            <a:effectLst/>
          </p:spPr>
        </p:pic>
      </p:grpSp>
      <p:grpSp>
        <p:nvGrpSpPr>
          <p:cNvPr id="10" name="Group 9"/>
          <p:cNvGrpSpPr/>
          <p:nvPr/>
        </p:nvGrpSpPr>
        <p:grpSpPr>
          <a:xfrm>
            <a:off x="381000" y="2678008"/>
            <a:ext cx="8530106" cy="3798992"/>
            <a:chOff x="381000" y="2667000"/>
            <a:chExt cx="8530106" cy="3798992"/>
          </a:xfrm>
        </p:grpSpPr>
        <p:pic>
          <p:nvPicPr>
            <p:cNvPr id="11" name="Picture 2"/>
            <p:cNvPicPr>
              <a:picLocks noChangeAspect="1" noChangeArrowheads="1"/>
            </p:cNvPicPr>
            <p:nvPr/>
          </p:nvPicPr>
          <p:blipFill>
            <a:blip r:embed="rId7">
              <a:clrChange>
                <a:clrFrom>
                  <a:srgbClr val="FFFFFF"/>
                </a:clrFrom>
                <a:clrTo>
                  <a:srgbClr val="FFFFFF">
                    <a:alpha val="0"/>
                  </a:srgbClr>
                </a:clrTo>
              </a:clrChange>
            </a:blip>
            <a:srcRect b="3380"/>
            <a:stretch>
              <a:fillRect/>
            </a:stretch>
          </p:blipFill>
          <p:spPr bwMode="auto">
            <a:xfrm>
              <a:off x="3733791" y="2667000"/>
              <a:ext cx="5177315" cy="3798992"/>
            </a:xfrm>
            <a:prstGeom prst="rect">
              <a:avLst/>
            </a:prstGeom>
            <a:noFill/>
            <a:ln w="9525">
              <a:noFill/>
              <a:miter lim="800000"/>
              <a:headEnd/>
              <a:tailEnd/>
            </a:ln>
            <a:effectLst/>
          </p:spPr>
        </p:pic>
        <p:pic>
          <p:nvPicPr>
            <p:cNvPr id="13" name="Picture 3"/>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81000" y="4160520"/>
              <a:ext cx="4177363" cy="1280160"/>
            </a:xfrm>
            <a:prstGeom prst="rect">
              <a:avLst/>
            </a:prstGeom>
            <a:noFill/>
            <a:ln w="9525">
              <a:noFill/>
              <a:miter lim="800000"/>
              <a:headEnd/>
              <a:tailEnd/>
            </a:ln>
            <a:effectLst/>
          </p:spPr>
        </p:pic>
      </p:grpSp>
      <p:pic>
        <p:nvPicPr>
          <p:cNvPr id="14" name="Picture 4"/>
          <p:cNvPicPr>
            <a:picLocks noChangeAspect="1" noChangeArrowheads="1"/>
          </p:cNvPicPr>
          <p:nvPr/>
        </p:nvPicPr>
        <p:blipFill>
          <a:blip r:embed="rId9"/>
          <a:srcRect/>
          <a:stretch>
            <a:fillRect/>
          </a:stretch>
        </p:blipFill>
        <p:spPr bwMode="auto">
          <a:xfrm>
            <a:off x="594360" y="137160"/>
            <a:ext cx="7727986" cy="2895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187A8DF-0D36-4FD6-9E8E-6850BBE18C4A}"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1000" fill="hold"/>
                                        <p:tgtEl>
                                          <p:spTgt spid="16"/>
                                        </p:tgtEl>
                                        <p:attrNameLst>
                                          <p:attrName>ppt_x</p:attrName>
                                        </p:attrNameLst>
                                      </p:cBhvr>
                                      <p:tavLst>
                                        <p:tav tm="0">
                                          <p:val>
                                            <p:strVal val="#ppt_x"/>
                                          </p:val>
                                        </p:tav>
                                        <p:tav tm="100000">
                                          <p:val>
                                            <p:strVal val="#ppt_x"/>
                                          </p:val>
                                        </p:tav>
                                      </p:tavLst>
                                    </p:anim>
                                    <p:anim calcmode="lin" valueType="num">
                                      <p:cBhvr additive="base">
                                        <p:cTn id="1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6"/>
                                        </p:tgtEl>
                                        <p:attrNameLst>
                                          <p:attrName>ppt_x</p:attrName>
                                        </p:attrNameLst>
                                      </p:cBhvr>
                                      <p:tavLst>
                                        <p:tav tm="0">
                                          <p:val>
                                            <p:strVal val="ppt_x"/>
                                          </p:val>
                                        </p:tav>
                                        <p:tav tm="100000">
                                          <p:val>
                                            <p:strVal val="ppt_x"/>
                                          </p:val>
                                        </p:tav>
                                      </p:tavLst>
                                    </p:anim>
                                    <p:anim calcmode="lin" valueType="num">
                                      <p:cBhvr additive="base">
                                        <p:cTn id="23" dur="500"/>
                                        <p:tgtEl>
                                          <p:spTgt spid="16"/>
                                        </p:tgtEl>
                                        <p:attrNameLst>
                                          <p:attrName>ppt_y</p:attrName>
                                        </p:attrNameLst>
                                      </p:cBhvr>
                                      <p:tavLst>
                                        <p:tav tm="0">
                                          <p:val>
                                            <p:strVal val="ppt_y"/>
                                          </p:val>
                                        </p:tav>
                                        <p:tav tm="100000">
                                          <p:val>
                                            <p:strVal val="1+ppt_h/2"/>
                                          </p:val>
                                        </p:tav>
                                      </p:tavLst>
                                    </p:anim>
                                    <p:set>
                                      <p:cBhvr>
                                        <p:cTn id="24" dur="1" fill="hold">
                                          <p:stCondLst>
                                            <p:cond delay="499"/>
                                          </p:stCondLst>
                                        </p:cTn>
                                        <p:tgtEl>
                                          <p:spTgt spid="16"/>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Solving NLP with 1 variable</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smtClean="0">
                <a:solidFill>
                  <a:srgbClr val="7030A0"/>
                </a:solidFill>
              </a:rPr>
              <a:t>Solve NLP: max (min) </a:t>
            </a:r>
            <a:r>
              <a:rPr lang="en-US" i="1" smtClean="0">
                <a:solidFill>
                  <a:srgbClr val="7030A0"/>
                </a:solidFill>
                <a:latin typeface="Times New Roman" pitchFamily="18" charset="0"/>
                <a:cs typeface="Times New Roman" pitchFamily="18" charset="0"/>
              </a:rPr>
              <a:t>f</a:t>
            </a:r>
            <a:r>
              <a:rPr lang="en-US" smtClean="0">
                <a:solidFill>
                  <a:srgbClr val="7030A0"/>
                </a:solidFill>
              </a:rPr>
              <a:t>(</a:t>
            </a:r>
            <a:r>
              <a:rPr lang="en-US" i="1" smtClean="0">
                <a:solidFill>
                  <a:srgbClr val="7030A0"/>
                </a:solidFill>
                <a:latin typeface="Times New Roman" pitchFamily="18" charset="0"/>
                <a:cs typeface="Times New Roman" pitchFamily="18" charset="0"/>
              </a:rPr>
              <a:t>x</a:t>
            </a:r>
            <a:r>
              <a:rPr lang="en-US" smtClean="0">
                <a:solidFill>
                  <a:srgbClr val="7030A0"/>
                </a:solidFill>
              </a:rPr>
              <a:t>) s.t </a:t>
            </a:r>
            <a:r>
              <a:rPr lang="en-US" i="1" smtClean="0">
                <a:solidFill>
                  <a:srgbClr val="7030A0"/>
                </a:solidFill>
                <a:latin typeface="Times New Roman" pitchFamily="18" charset="0"/>
                <a:cs typeface="Times New Roman" pitchFamily="18" charset="0"/>
              </a:rPr>
              <a:t>x</a:t>
            </a:r>
            <a:r>
              <a:rPr lang="en-US" smtClean="0">
                <a:solidFill>
                  <a:srgbClr val="7030A0"/>
                </a:solidFill>
              </a:rPr>
              <a:t> </a:t>
            </a:r>
            <a:r>
              <a:rPr lang="en-US" smtClean="0">
                <a:solidFill>
                  <a:srgbClr val="7030A0"/>
                </a:solidFill>
                <a:sym typeface="Symbol"/>
              </a:rPr>
              <a:t> [</a:t>
            </a:r>
            <a:r>
              <a:rPr lang="en-US" i="1" smtClean="0">
                <a:solidFill>
                  <a:srgbClr val="7030A0"/>
                </a:solidFill>
                <a:latin typeface="Times New Roman" pitchFamily="18" charset="0"/>
                <a:cs typeface="Times New Roman" pitchFamily="18" charset="0"/>
                <a:sym typeface="Symbol"/>
              </a:rPr>
              <a:t>a</a:t>
            </a:r>
            <a:r>
              <a:rPr lang="en-US" smtClean="0">
                <a:solidFill>
                  <a:srgbClr val="7030A0"/>
                </a:solidFill>
                <a:sym typeface="Symbol"/>
              </a:rPr>
              <a:t>, </a:t>
            </a:r>
            <a:r>
              <a:rPr lang="en-US" i="1" smtClean="0">
                <a:solidFill>
                  <a:srgbClr val="7030A0"/>
                </a:solidFill>
                <a:latin typeface="Times New Roman" pitchFamily="18" charset="0"/>
                <a:cs typeface="Times New Roman" pitchFamily="18" charset="0"/>
                <a:sym typeface="Symbol"/>
              </a:rPr>
              <a:t>b</a:t>
            </a:r>
            <a:r>
              <a:rPr lang="en-US" smtClean="0">
                <a:solidFill>
                  <a:srgbClr val="7030A0"/>
                </a:solidFill>
                <a:sym typeface="Symbol"/>
              </a:rPr>
              <a:t>]</a:t>
            </a:r>
          </a:p>
          <a:p>
            <a:pPr lvl="1" indent="-404813">
              <a:spcBef>
                <a:spcPts val="600"/>
              </a:spcBef>
              <a:buNone/>
            </a:pPr>
            <a:r>
              <a:rPr lang="en-US" sz="2600" smtClean="0"/>
              <a:t>CASE 2:  </a:t>
            </a:r>
            <a:r>
              <a:rPr lang="en-US" sz="2600" i="1" smtClean="0">
                <a:solidFill>
                  <a:srgbClr val="FF0000"/>
                </a:solidFill>
                <a:latin typeface="Times New Roman" pitchFamily="18" charset="0"/>
                <a:cs typeface="Times New Roman" pitchFamily="18" charset="0"/>
              </a:rPr>
              <a:t>f </a:t>
            </a:r>
            <a:r>
              <a:rPr lang="en-US" sz="2600" smtClean="0">
                <a:solidFill>
                  <a:srgbClr val="FF0000"/>
                </a:solidFill>
                <a:latin typeface="Times New Roman" pitchFamily="18" charset="0"/>
                <a:cs typeface="Times New Roman" pitchFamily="18" charset="0"/>
              </a:rPr>
              <a:t>'</a:t>
            </a:r>
            <a:r>
              <a:rPr lang="en-US" sz="2600" smtClean="0">
                <a:solidFill>
                  <a:srgbClr val="FF0000"/>
                </a:solidFill>
              </a:rPr>
              <a:t>(</a:t>
            </a:r>
            <a:r>
              <a:rPr lang="en-US" sz="2600" i="1" smtClean="0">
                <a:solidFill>
                  <a:srgbClr val="FF0000"/>
                </a:solidFill>
                <a:latin typeface="Times New Roman" pitchFamily="18" charset="0"/>
                <a:cs typeface="Times New Roman" pitchFamily="18" charset="0"/>
              </a:rPr>
              <a:t>x</a:t>
            </a:r>
            <a:r>
              <a:rPr lang="en-US" sz="2600" smtClean="0">
                <a:solidFill>
                  <a:srgbClr val="FF0000"/>
                </a:solidFill>
              </a:rPr>
              <a:t>) doesn’t exist</a:t>
            </a:r>
            <a:endParaRPr lang="en-US" sz="2600" smtClean="0"/>
          </a:p>
        </p:txBody>
      </p:sp>
      <p:pic>
        <p:nvPicPr>
          <p:cNvPr id="17414" name="Picture 6"/>
          <p:cNvPicPr>
            <a:picLocks noChangeAspect="1" noChangeArrowheads="1"/>
          </p:cNvPicPr>
          <p:nvPr/>
        </p:nvPicPr>
        <p:blipFill>
          <a:blip r:embed="rId3">
            <a:clrChange>
              <a:clrFrom>
                <a:srgbClr val="FFFFFF"/>
              </a:clrFrom>
              <a:clrTo>
                <a:srgbClr val="FFFFFF">
                  <a:alpha val="0"/>
                </a:srgbClr>
              </a:clrTo>
            </a:clrChange>
          </a:blip>
          <a:srcRect b="3609"/>
          <a:stretch>
            <a:fillRect/>
          </a:stretch>
        </p:blipFill>
        <p:spPr bwMode="auto">
          <a:xfrm>
            <a:off x="1238574" y="3048000"/>
            <a:ext cx="6762426" cy="3474720"/>
          </a:xfrm>
          <a:prstGeom prst="rect">
            <a:avLst/>
          </a:prstGeom>
          <a:noFill/>
          <a:ln w="9525">
            <a:noFill/>
            <a:miter lim="800000"/>
            <a:headEnd/>
            <a:tailEnd/>
          </a:ln>
          <a:effectLst/>
        </p:spPr>
      </p:pic>
      <p:pic>
        <p:nvPicPr>
          <p:cNvPr id="17415"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56058" y="2971800"/>
            <a:ext cx="6897342" cy="3566160"/>
          </a:xfrm>
          <a:prstGeom prst="rect">
            <a:avLst/>
          </a:prstGeom>
          <a:noFill/>
          <a:ln w="9525">
            <a:noFill/>
            <a:miter lim="800000"/>
            <a:headEnd/>
            <a:tailEnd/>
          </a:ln>
          <a:effectLst/>
        </p:spPr>
      </p:pic>
      <p:pic>
        <p:nvPicPr>
          <p:cNvPr id="17416" name="Picture 8"/>
          <p:cNvPicPr>
            <a:picLocks noChangeAspect="1" noChangeArrowheads="1"/>
          </p:cNvPicPr>
          <p:nvPr/>
        </p:nvPicPr>
        <p:blipFill>
          <a:blip r:embed="rId5"/>
          <a:srcRect r="16553"/>
          <a:stretch>
            <a:fillRect/>
          </a:stretch>
        </p:blipFill>
        <p:spPr bwMode="auto">
          <a:xfrm>
            <a:off x="1066800" y="76200"/>
            <a:ext cx="7298634" cy="2926080"/>
          </a:xfrm>
          <a:prstGeom prst="rect">
            <a:avLst/>
          </a:prstGeom>
          <a:noFill/>
          <a:ln w="9525">
            <a:noFill/>
            <a:miter lim="800000"/>
            <a:headEnd/>
            <a:tailEnd/>
          </a:ln>
          <a:effectLst/>
        </p:spPr>
      </p:pic>
      <p:sp>
        <p:nvSpPr>
          <p:cNvPr id="18" name="Rectangle 17"/>
          <p:cNvSpPr/>
          <p:nvPr/>
        </p:nvSpPr>
        <p:spPr>
          <a:xfrm>
            <a:off x="990600" y="1981200"/>
            <a:ext cx="7239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E187A8DF-0D36-4FD6-9E8E-6850BBE18C4A}" type="slidenum">
              <a:rPr lang="en-US" smtClean="0"/>
              <a:pPr/>
              <a:t>26</a:t>
            </a:fld>
            <a:endParaRPr lang="en-US"/>
          </a:p>
        </p:txBody>
      </p:sp>
      <p:sp>
        <p:nvSpPr>
          <p:cNvPr id="9" name="Rectangle 8"/>
          <p:cNvSpPr/>
          <p:nvPr/>
        </p:nvSpPr>
        <p:spPr>
          <a:xfrm>
            <a:off x="1066800" y="1066800"/>
            <a:ext cx="7239000" cy="83820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additive="base">
                                        <p:cTn id="7" dur="500" fill="hold"/>
                                        <p:tgtEl>
                                          <p:spTgt spid="17414"/>
                                        </p:tgtEl>
                                        <p:attrNameLst>
                                          <p:attrName>ppt_x</p:attrName>
                                        </p:attrNameLst>
                                      </p:cBhvr>
                                      <p:tavLst>
                                        <p:tav tm="0">
                                          <p:val>
                                            <p:strVal val="#ppt_x"/>
                                          </p:val>
                                        </p:tav>
                                        <p:tav tm="100000">
                                          <p:val>
                                            <p:strVal val="#ppt_x"/>
                                          </p:val>
                                        </p:tav>
                                      </p:tavLst>
                                    </p:anim>
                                    <p:anim calcmode="lin" valueType="num">
                                      <p:cBhvr additive="base">
                                        <p:cTn id="8"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6"/>
                                        </p:tgtEl>
                                        <p:attrNameLst>
                                          <p:attrName>style.visibility</p:attrName>
                                        </p:attrNameLst>
                                      </p:cBhvr>
                                      <p:to>
                                        <p:strVal val="visible"/>
                                      </p:to>
                                    </p:set>
                                    <p:anim calcmode="lin" valueType="num">
                                      <p:cBhvr additive="base">
                                        <p:cTn id="13" dur="500" fill="hold"/>
                                        <p:tgtEl>
                                          <p:spTgt spid="17416"/>
                                        </p:tgtEl>
                                        <p:attrNameLst>
                                          <p:attrName>ppt_x</p:attrName>
                                        </p:attrNameLst>
                                      </p:cBhvr>
                                      <p:tavLst>
                                        <p:tav tm="0">
                                          <p:val>
                                            <p:strVal val="#ppt_x"/>
                                          </p:val>
                                        </p:tav>
                                        <p:tav tm="100000">
                                          <p:val>
                                            <p:strVal val="#ppt_x"/>
                                          </p:val>
                                        </p:tav>
                                      </p:tavLst>
                                    </p:anim>
                                    <p:anim calcmode="lin" valueType="num">
                                      <p:cBhvr additive="base">
                                        <p:cTn id="14" dur="500" fill="hold"/>
                                        <p:tgtEl>
                                          <p:spTgt spid="174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7414"/>
                                        </p:tgtEl>
                                        <p:attrNameLst>
                                          <p:attrName>ppt_x</p:attrName>
                                        </p:attrNameLst>
                                      </p:cBhvr>
                                      <p:tavLst>
                                        <p:tav tm="0">
                                          <p:val>
                                            <p:strVal val="ppt_x"/>
                                          </p:val>
                                        </p:tav>
                                        <p:tav tm="100000">
                                          <p:val>
                                            <p:strVal val="ppt_x"/>
                                          </p:val>
                                        </p:tav>
                                      </p:tavLst>
                                    </p:anim>
                                    <p:anim calcmode="lin" valueType="num">
                                      <p:cBhvr additive="base">
                                        <p:cTn id="23" dur="500"/>
                                        <p:tgtEl>
                                          <p:spTgt spid="17414"/>
                                        </p:tgtEl>
                                        <p:attrNameLst>
                                          <p:attrName>ppt_y</p:attrName>
                                        </p:attrNameLst>
                                      </p:cBhvr>
                                      <p:tavLst>
                                        <p:tav tm="0">
                                          <p:val>
                                            <p:strVal val="ppt_y"/>
                                          </p:val>
                                        </p:tav>
                                        <p:tav tm="100000">
                                          <p:val>
                                            <p:strVal val="1+ppt_h/2"/>
                                          </p:val>
                                        </p:tav>
                                      </p:tavLst>
                                    </p:anim>
                                    <p:set>
                                      <p:cBhvr>
                                        <p:cTn id="24" dur="1" fill="hold">
                                          <p:stCondLst>
                                            <p:cond delay="499"/>
                                          </p:stCondLst>
                                        </p:cTn>
                                        <p:tgtEl>
                                          <p:spTgt spid="17414"/>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17415"/>
                                        </p:tgtEl>
                                        <p:attrNameLst>
                                          <p:attrName>style.visibility</p:attrName>
                                        </p:attrNameLst>
                                      </p:cBhvr>
                                      <p:to>
                                        <p:strVal val="visible"/>
                                      </p:to>
                                    </p:set>
                                    <p:anim calcmode="lin" valueType="num">
                                      <p:cBhvr additive="base">
                                        <p:cTn id="27" dur="500" fill="hold"/>
                                        <p:tgtEl>
                                          <p:spTgt spid="17415"/>
                                        </p:tgtEl>
                                        <p:attrNameLst>
                                          <p:attrName>ppt_x</p:attrName>
                                        </p:attrNameLst>
                                      </p:cBhvr>
                                      <p:tavLst>
                                        <p:tav tm="0">
                                          <p:val>
                                            <p:strVal val="#ppt_x"/>
                                          </p:val>
                                        </p:tav>
                                        <p:tav tm="100000">
                                          <p:val>
                                            <p:strVal val="#ppt_x"/>
                                          </p:val>
                                        </p:tav>
                                      </p:tavLst>
                                    </p:anim>
                                    <p:anim calcmode="lin" valueType="num">
                                      <p:cBhvr additive="base">
                                        <p:cTn id="28" dur="500" fill="hold"/>
                                        <p:tgtEl>
                                          <p:spTgt spid="17415"/>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1" presetClass="exit" presetSubtype="0" fill="hold" grpId="1" nodeType="afterEffect">
                                  <p:stCondLst>
                                    <p:cond delay="3000"/>
                                  </p:stCondLst>
                                  <p:childTnLst>
                                    <p:set>
                                      <p:cBhvr>
                                        <p:cTn id="31" dur="1" fill="hold">
                                          <p:stCondLst>
                                            <p:cond delay="0"/>
                                          </p:stCondLst>
                                        </p:cTn>
                                        <p:tgtEl>
                                          <p:spTgt spid="18"/>
                                        </p:tgtEl>
                                        <p:attrNameLst>
                                          <p:attrName>style.visibility</p:attrName>
                                        </p:attrNameLst>
                                      </p:cBhvr>
                                      <p:to>
                                        <p:strVal val="hidden"/>
                                      </p:to>
                                    </p:se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Solving NLP with 1 variable</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dirty="0" smtClean="0">
                <a:solidFill>
                  <a:srgbClr val="7030A0"/>
                </a:solidFill>
              </a:rPr>
              <a:t>Solve NLP: max (min) </a:t>
            </a:r>
            <a:r>
              <a:rPr lang="en-US" i="1" dirty="0" smtClean="0">
                <a:solidFill>
                  <a:srgbClr val="7030A0"/>
                </a:solidFill>
                <a:latin typeface="Times New Roman" pitchFamily="18" charset="0"/>
                <a:cs typeface="Times New Roman" pitchFamily="18" charset="0"/>
              </a:rPr>
              <a:t>f</a:t>
            </a:r>
            <a:r>
              <a:rPr lang="en-US" dirty="0" smtClean="0">
                <a:solidFill>
                  <a:srgbClr val="7030A0"/>
                </a:solidFill>
              </a:rPr>
              <a:t>(</a:t>
            </a:r>
            <a:r>
              <a:rPr lang="en-US" i="1" dirty="0" smtClean="0">
                <a:solidFill>
                  <a:srgbClr val="7030A0"/>
                </a:solidFill>
                <a:latin typeface="Times New Roman" pitchFamily="18" charset="0"/>
                <a:cs typeface="Times New Roman" pitchFamily="18" charset="0"/>
              </a:rPr>
              <a:t>x</a:t>
            </a:r>
            <a:r>
              <a:rPr lang="en-US" dirty="0" smtClean="0">
                <a:solidFill>
                  <a:srgbClr val="7030A0"/>
                </a:solidFill>
              </a:rPr>
              <a:t>) s.t </a:t>
            </a:r>
            <a:r>
              <a:rPr lang="en-US" i="1" dirty="0" smtClean="0">
                <a:solidFill>
                  <a:srgbClr val="7030A0"/>
                </a:solidFill>
                <a:latin typeface="Times New Roman" pitchFamily="18" charset="0"/>
                <a:cs typeface="Times New Roman" pitchFamily="18" charset="0"/>
              </a:rPr>
              <a:t>x</a:t>
            </a:r>
            <a:r>
              <a:rPr lang="en-US" dirty="0" smtClean="0">
                <a:solidFill>
                  <a:srgbClr val="7030A0"/>
                </a:solidFill>
              </a:rPr>
              <a:t> </a:t>
            </a:r>
            <a:r>
              <a:rPr lang="en-US" dirty="0" smtClean="0">
                <a:solidFill>
                  <a:srgbClr val="7030A0"/>
                </a:solidFill>
                <a:sym typeface="Symbol"/>
              </a:rPr>
              <a:t> [</a:t>
            </a:r>
            <a:r>
              <a:rPr lang="en-US" i="1" dirty="0" smtClean="0">
                <a:solidFill>
                  <a:srgbClr val="7030A0"/>
                </a:solidFill>
                <a:latin typeface="Times New Roman" pitchFamily="18" charset="0"/>
                <a:cs typeface="Times New Roman" pitchFamily="18" charset="0"/>
                <a:sym typeface="Symbol"/>
              </a:rPr>
              <a:t>a</a:t>
            </a:r>
            <a:r>
              <a:rPr lang="en-US" dirty="0" smtClean="0">
                <a:solidFill>
                  <a:srgbClr val="7030A0"/>
                </a:solidFill>
                <a:sym typeface="Symbol"/>
              </a:rPr>
              <a:t>, </a:t>
            </a:r>
            <a:r>
              <a:rPr lang="en-US" i="1" dirty="0" smtClean="0">
                <a:solidFill>
                  <a:srgbClr val="7030A0"/>
                </a:solidFill>
                <a:latin typeface="Times New Roman" pitchFamily="18" charset="0"/>
                <a:cs typeface="Times New Roman" pitchFamily="18" charset="0"/>
                <a:sym typeface="Symbol"/>
              </a:rPr>
              <a:t>b</a:t>
            </a:r>
            <a:r>
              <a:rPr lang="en-US" dirty="0" smtClean="0">
                <a:solidFill>
                  <a:srgbClr val="7030A0"/>
                </a:solidFill>
                <a:sym typeface="Symbol"/>
              </a:rPr>
              <a:t>]</a:t>
            </a:r>
          </a:p>
          <a:p>
            <a:pPr lvl="1" indent="-404813">
              <a:spcBef>
                <a:spcPts val="600"/>
              </a:spcBef>
              <a:buNone/>
            </a:pPr>
            <a:r>
              <a:rPr lang="en-US" sz="2600" dirty="0" smtClean="0"/>
              <a:t>CASE 3:  </a:t>
            </a:r>
            <a:r>
              <a:rPr lang="en-US" sz="2800" dirty="0" smtClean="0">
                <a:solidFill>
                  <a:srgbClr val="FF0000"/>
                </a:solidFill>
                <a:ea typeface="+mn-ea"/>
                <a:cs typeface="+mn-cs"/>
              </a:rPr>
              <a:t>End pints</a:t>
            </a:r>
            <a:r>
              <a:rPr lang="en-US" sz="2800" i="1" dirty="0" smtClean="0">
                <a:solidFill>
                  <a:srgbClr val="FF0000"/>
                </a:solidFill>
                <a:latin typeface="Times New Roman" pitchFamily="18" charset="0"/>
                <a:cs typeface="Times New Roman" pitchFamily="18" charset="0"/>
              </a:rPr>
              <a:t> a </a:t>
            </a:r>
            <a:r>
              <a:rPr lang="en-US" sz="2800" dirty="0" smtClean="0">
                <a:solidFill>
                  <a:srgbClr val="FF0000"/>
                </a:solidFill>
              </a:rPr>
              <a:t>and </a:t>
            </a:r>
            <a:r>
              <a:rPr lang="en-US" sz="2800" i="1" dirty="0" smtClean="0">
                <a:solidFill>
                  <a:srgbClr val="FF0000"/>
                </a:solidFill>
                <a:latin typeface="Times New Roman" pitchFamily="18" charset="0"/>
                <a:cs typeface="Times New Roman" pitchFamily="18" charset="0"/>
              </a:rPr>
              <a:t>b </a:t>
            </a:r>
            <a:r>
              <a:rPr lang="en-US" sz="2800" dirty="0" smtClean="0">
                <a:solidFill>
                  <a:srgbClr val="FF0000"/>
                </a:solidFill>
                <a:cs typeface="Times New Roman" pitchFamily="18" charset="0"/>
              </a:rPr>
              <a:t>of interval [</a:t>
            </a:r>
            <a:r>
              <a:rPr lang="en-US" sz="2800" i="1" dirty="0" smtClean="0">
                <a:solidFill>
                  <a:srgbClr val="FF0000"/>
                </a:solidFill>
                <a:latin typeface="Times New Roman" pitchFamily="18" charset="0"/>
                <a:cs typeface="Times New Roman" pitchFamily="18" charset="0"/>
              </a:rPr>
              <a:t>a</a:t>
            </a:r>
            <a:r>
              <a:rPr lang="en-US" sz="2800" dirty="0" smtClean="0">
                <a:solidFill>
                  <a:srgbClr val="FF0000"/>
                </a:solidFill>
                <a:cs typeface="Times New Roman" pitchFamily="18" charset="0"/>
              </a:rPr>
              <a:t>, </a:t>
            </a:r>
            <a:r>
              <a:rPr lang="en-US" sz="2800" i="1" dirty="0" smtClean="0">
                <a:solidFill>
                  <a:srgbClr val="FF0000"/>
                </a:solidFill>
                <a:latin typeface="Times New Roman" pitchFamily="18" charset="0"/>
                <a:cs typeface="Times New Roman" pitchFamily="18" charset="0"/>
              </a:rPr>
              <a:t>b</a:t>
            </a:r>
            <a:r>
              <a:rPr lang="en-US" sz="2800" dirty="0" smtClean="0">
                <a:solidFill>
                  <a:srgbClr val="FF0000"/>
                </a:solidFill>
                <a:cs typeface="Times New Roman" pitchFamily="18" charset="0"/>
              </a:rPr>
              <a:t>]</a:t>
            </a:r>
            <a:endParaRPr lang="en-US" sz="2800" dirty="0" smtClean="0">
              <a:solidFill>
                <a:srgbClr val="FF0000"/>
              </a:solidFill>
            </a:endParaRPr>
          </a:p>
        </p:txBody>
      </p:sp>
      <p:grpSp>
        <p:nvGrpSpPr>
          <p:cNvPr id="9" name="Group 8"/>
          <p:cNvGrpSpPr/>
          <p:nvPr/>
        </p:nvGrpSpPr>
        <p:grpSpPr>
          <a:xfrm>
            <a:off x="457200" y="2819400"/>
            <a:ext cx="8524013" cy="3743359"/>
            <a:chOff x="457200" y="3048000"/>
            <a:chExt cx="8524013" cy="3743359"/>
          </a:xfrm>
        </p:grpSpPr>
        <p:pic>
          <p:nvPicPr>
            <p:cNvPr id="18435" name="Picture 3"/>
            <p:cNvPicPr>
              <a:picLocks noChangeAspect="1" noChangeArrowheads="1"/>
            </p:cNvPicPr>
            <p:nvPr/>
          </p:nvPicPr>
          <p:blipFill>
            <a:blip r:embed="rId3">
              <a:clrChange>
                <a:clrFrom>
                  <a:srgbClr val="FFFFFF"/>
                </a:clrFrom>
                <a:clrTo>
                  <a:srgbClr val="FFFFFF">
                    <a:alpha val="0"/>
                  </a:srgbClr>
                </a:clrTo>
              </a:clrChange>
            </a:blip>
            <a:srcRect b="16769"/>
            <a:stretch>
              <a:fillRect/>
            </a:stretch>
          </p:blipFill>
          <p:spPr bwMode="auto">
            <a:xfrm>
              <a:off x="457200" y="3048000"/>
              <a:ext cx="4085129" cy="3743359"/>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clrChange>
                <a:clrFrom>
                  <a:srgbClr val="FFFFFF"/>
                </a:clrFrom>
                <a:clrTo>
                  <a:srgbClr val="FFFFFF">
                    <a:alpha val="0"/>
                  </a:srgbClr>
                </a:clrTo>
              </a:clrChange>
            </a:blip>
            <a:srcRect l="12152" b="17143"/>
            <a:stretch>
              <a:fillRect/>
            </a:stretch>
          </p:blipFill>
          <p:spPr bwMode="auto">
            <a:xfrm>
              <a:off x="4787429" y="3048000"/>
              <a:ext cx="4193784" cy="3738541"/>
            </a:xfrm>
            <a:prstGeom prst="rect">
              <a:avLst/>
            </a:prstGeom>
            <a:noFill/>
            <a:ln w="9525">
              <a:noFill/>
              <a:miter lim="800000"/>
              <a:headEnd/>
              <a:tailEnd/>
            </a:ln>
            <a:effectLst/>
          </p:spPr>
        </p:pic>
      </p:grpSp>
      <p:grpSp>
        <p:nvGrpSpPr>
          <p:cNvPr id="12" name="Group 11"/>
          <p:cNvGrpSpPr/>
          <p:nvPr/>
        </p:nvGrpSpPr>
        <p:grpSpPr>
          <a:xfrm>
            <a:off x="457200" y="2743200"/>
            <a:ext cx="8388398" cy="3840480"/>
            <a:chOff x="457200" y="2971799"/>
            <a:chExt cx="8388398" cy="3840480"/>
          </a:xfrm>
        </p:grpSpPr>
        <p:pic>
          <p:nvPicPr>
            <p:cNvPr id="18437" name="Picture 5"/>
            <p:cNvPicPr>
              <a:picLocks noChangeAspect="1" noChangeArrowheads="1"/>
            </p:cNvPicPr>
            <p:nvPr/>
          </p:nvPicPr>
          <p:blipFill>
            <a:blip r:embed="rId5">
              <a:clrChange>
                <a:clrFrom>
                  <a:srgbClr val="FFFFFF"/>
                </a:clrFrom>
                <a:clrTo>
                  <a:srgbClr val="FFFFFF">
                    <a:alpha val="0"/>
                  </a:srgbClr>
                </a:clrTo>
              </a:clrChange>
            </a:blip>
            <a:srcRect t="4444" b="6977"/>
            <a:stretch>
              <a:fillRect/>
            </a:stretch>
          </p:blipFill>
          <p:spPr bwMode="auto">
            <a:xfrm>
              <a:off x="457200" y="3048000"/>
              <a:ext cx="3918928" cy="3749040"/>
            </a:xfrm>
            <a:prstGeom prst="rect">
              <a:avLst/>
            </a:prstGeom>
            <a:noFill/>
            <a:ln w="9525">
              <a:noFill/>
              <a:miter lim="800000"/>
              <a:headEnd/>
              <a:tailEnd/>
            </a:ln>
            <a:effectLst/>
          </p:spPr>
        </p:pic>
        <p:pic>
          <p:nvPicPr>
            <p:cNvPr id="18438" name="Picture 6"/>
            <p:cNvPicPr>
              <a:picLocks noChangeAspect="1" noChangeArrowheads="1"/>
            </p:cNvPicPr>
            <p:nvPr/>
          </p:nvPicPr>
          <p:blipFill>
            <a:blip r:embed="rId6">
              <a:clrChange>
                <a:clrFrom>
                  <a:srgbClr val="FFFFFF"/>
                </a:clrFrom>
                <a:clrTo>
                  <a:srgbClr val="FFFFFF">
                    <a:alpha val="0"/>
                  </a:srgbClr>
                </a:clrTo>
              </a:clrChange>
            </a:blip>
            <a:srcRect b="6990"/>
            <a:stretch>
              <a:fillRect/>
            </a:stretch>
          </p:blipFill>
          <p:spPr bwMode="auto">
            <a:xfrm>
              <a:off x="4876800" y="2971799"/>
              <a:ext cx="3968798" cy="3840480"/>
            </a:xfrm>
            <a:prstGeom prst="rect">
              <a:avLst/>
            </a:prstGeom>
            <a:noFill/>
            <a:ln w="9525">
              <a:noFill/>
              <a:miter lim="800000"/>
              <a:headEnd/>
              <a:tailEnd/>
            </a:ln>
            <a:effectLst/>
          </p:spPr>
        </p:pic>
      </p:grpSp>
      <p:sp>
        <p:nvSpPr>
          <p:cNvPr id="4" name="Slide Number Placeholder 3"/>
          <p:cNvSpPr>
            <a:spLocks noGrp="1"/>
          </p:cNvSpPr>
          <p:nvPr>
            <p:ph type="sldNum" sz="quarter" idx="12"/>
          </p:nvPr>
        </p:nvSpPr>
        <p:spPr/>
        <p:txBody>
          <a:bodyPr/>
          <a:lstStyle/>
          <a:p>
            <a:fld id="{E187A8DF-0D36-4FD6-9E8E-6850BBE18C4A}"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Solving NLP with 1 variable</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dirty="0" smtClean="0">
                <a:solidFill>
                  <a:srgbClr val="7030A0"/>
                </a:solidFill>
              </a:rPr>
              <a:t>Solve NLP: max (min) </a:t>
            </a:r>
            <a:r>
              <a:rPr lang="en-US" i="1" dirty="0" smtClean="0">
                <a:solidFill>
                  <a:srgbClr val="7030A0"/>
                </a:solidFill>
                <a:latin typeface="Times New Roman" pitchFamily="18" charset="0"/>
                <a:cs typeface="Times New Roman" pitchFamily="18" charset="0"/>
              </a:rPr>
              <a:t>f</a:t>
            </a:r>
            <a:r>
              <a:rPr lang="en-US" dirty="0" smtClean="0">
                <a:solidFill>
                  <a:srgbClr val="7030A0"/>
                </a:solidFill>
              </a:rPr>
              <a:t>(</a:t>
            </a:r>
            <a:r>
              <a:rPr lang="en-US" i="1" dirty="0" smtClean="0">
                <a:solidFill>
                  <a:srgbClr val="7030A0"/>
                </a:solidFill>
                <a:latin typeface="Times New Roman" pitchFamily="18" charset="0"/>
                <a:cs typeface="Times New Roman" pitchFamily="18" charset="0"/>
              </a:rPr>
              <a:t>x</a:t>
            </a:r>
            <a:r>
              <a:rPr lang="en-US" dirty="0" smtClean="0">
                <a:solidFill>
                  <a:srgbClr val="7030A0"/>
                </a:solidFill>
              </a:rPr>
              <a:t>) s.t </a:t>
            </a:r>
            <a:r>
              <a:rPr lang="en-US" i="1" dirty="0" smtClean="0">
                <a:solidFill>
                  <a:srgbClr val="7030A0"/>
                </a:solidFill>
                <a:latin typeface="Times New Roman" pitchFamily="18" charset="0"/>
                <a:cs typeface="Times New Roman" pitchFamily="18" charset="0"/>
              </a:rPr>
              <a:t>x</a:t>
            </a:r>
            <a:r>
              <a:rPr lang="en-US" dirty="0" smtClean="0">
                <a:solidFill>
                  <a:srgbClr val="7030A0"/>
                </a:solidFill>
              </a:rPr>
              <a:t> </a:t>
            </a:r>
            <a:r>
              <a:rPr lang="en-US" dirty="0" smtClean="0">
                <a:solidFill>
                  <a:srgbClr val="7030A0"/>
                </a:solidFill>
                <a:sym typeface="Symbol"/>
              </a:rPr>
              <a:t> [</a:t>
            </a:r>
            <a:r>
              <a:rPr lang="en-US" i="1" dirty="0" smtClean="0">
                <a:solidFill>
                  <a:srgbClr val="7030A0"/>
                </a:solidFill>
                <a:latin typeface="Times New Roman" pitchFamily="18" charset="0"/>
                <a:cs typeface="Times New Roman" pitchFamily="18" charset="0"/>
                <a:sym typeface="Symbol"/>
              </a:rPr>
              <a:t>a</a:t>
            </a:r>
            <a:r>
              <a:rPr lang="en-US" dirty="0" smtClean="0">
                <a:solidFill>
                  <a:srgbClr val="7030A0"/>
                </a:solidFill>
                <a:sym typeface="Symbol"/>
              </a:rPr>
              <a:t>, </a:t>
            </a:r>
            <a:r>
              <a:rPr lang="en-US" i="1" dirty="0" smtClean="0">
                <a:solidFill>
                  <a:srgbClr val="7030A0"/>
                </a:solidFill>
                <a:latin typeface="Times New Roman" pitchFamily="18" charset="0"/>
                <a:cs typeface="Times New Roman" pitchFamily="18" charset="0"/>
                <a:sym typeface="Symbol"/>
              </a:rPr>
              <a:t>b</a:t>
            </a:r>
            <a:r>
              <a:rPr lang="en-US" dirty="0" smtClean="0">
                <a:solidFill>
                  <a:srgbClr val="7030A0"/>
                </a:solidFill>
                <a:sym typeface="Symbol"/>
              </a:rPr>
              <a:t>]</a:t>
            </a:r>
          </a:p>
          <a:p>
            <a:pPr indent="-7938">
              <a:buNone/>
            </a:pPr>
            <a:r>
              <a:rPr lang="en-US" dirty="0" smtClean="0">
                <a:solidFill>
                  <a:srgbClr val="3333FF"/>
                </a:solidFill>
                <a:sym typeface="Symbol"/>
              </a:rPr>
              <a:t>If </a:t>
            </a:r>
            <a:r>
              <a:rPr lang="en-US" i="1" dirty="0" smtClean="0">
                <a:solidFill>
                  <a:srgbClr val="3333FF"/>
                </a:solidFill>
                <a:latin typeface="Times New Roman" pitchFamily="18" charset="0"/>
                <a:cs typeface="Times New Roman" pitchFamily="18" charset="0"/>
                <a:sym typeface="Symbol"/>
              </a:rPr>
              <a:t>a</a:t>
            </a:r>
            <a:r>
              <a:rPr lang="en-US" dirty="0" smtClean="0">
                <a:solidFill>
                  <a:srgbClr val="3333FF"/>
                </a:solidFill>
                <a:latin typeface="Times New Roman" pitchFamily="18" charset="0"/>
                <a:cs typeface="Times New Roman" pitchFamily="18" charset="0"/>
                <a:sym typeface="Symbol"/>
              </a:rPr>
              <a:t> = − </a:t>
            </a:r>
            <a:r>
              <a:rPr lang="en-US" dirty="0" smtClean="0">
                <a:solidFill>
                  <a:srgbClr val="3333FF"/>
                </a:solidFill>
                <a:cs typeface="Times New Roman" pitchFamily="18" charset="0"/>
                <a:sym typeface="Symbol"/>
              </a:rPr>
              <a:t>or</a:t>
            </a:r>
            <a:r>
              <a:rPr lang="en-US" dirty="0" smtClean="0">
                <a:solidFill>
                  <a:srgbClr val="3333FF"/>
                </a:solidFill>
                <a:latin typeface="Times New Roman" pitchFamily="18" charset="0"/>
                <a:cs typeface="Times New Roman" pitchFamily="18" charset="0"/>
                <a:sym typeface="Symbol"/>
              </a:rPr>
              <a:t> </a:t>
            </a:r>
            <a:r>
              <a:rPr lang="en-US" i="1" dirty="0" smtClean="0">
                <a:solidFill>
                  <a:srgbClr val="3333FF"/>
                </a:solidFill>
                <a:latin typeface="Times New Roman" pitchFamily="18" charset="0"/>
                <a:cs typeface="Times New Roman" pitchFamily="18" charset="0"/>
                <a:sym typeface="Symbol"/>
              </a:rPr>
              <a:t>b</a:t>
            </a:r>
            <a:r>
              <a:rPr lang="en-US" dirty="0" smtClean="0">
                <a:solidFill>
                  <a:srgbClr val="3333FF"/>
                </a:solidFill>
                <a:latin typeface="Times New Roman" pitchFamily="18" charset="0"/>
                <a:cs typeface="Times New Roman" pitchFamily="18" charset="0"/>
                <a:sym typeface="Symbol"/>
              </a:rPr>
              <a:t> = </a:t>
            </a:r>
            <a:r>
              <a:rPr lang="en-US" dirty="0" smtClean="0">
                <a:solidFill>
                  <a:srgbClr val="3333FF"/>
                </a:solidFill>
                <a:sym typeface="Symbol"/>
              </a:rPr>
              <a:t>, then the NLP may have no optimal solution.</a:t>
            </a:r>
          </a:p>
        </p:txBody>
      </p:sp>
      <p:sp>
        <p:nvSpPr>
          <p:cNvPr id="4" name="Slide Number Placeholder 3"/>
          <p:cNvSpPr>
            <a:spLocks noGrp="1"/>
          </p:cNvSpPr>
          <p:nvPr>
            <p:ph type="sldNum" sz="quarter" idx="12"/>
          </p:nvPr>
        </p:nvSpPr>
        <p:spPr/>
        <p:txBody>
          <a:bodyPr/>
          <a:lstStyle/>
          <a:p>
            <a:fld id="{E187A8DF-0D36-4FD6-9E8E-6850BBE18C4A}" type="slidenum">
              <a:rPr lang="en-US" smtClean="0"/>
              <a:pPr/>
              <a:t>28</a:t>
            </a:fld>
            <a:endParaRPr lang="en-US"/>
          </a:p>
        </p:txBody>
      </p:sp>
      <p:pic>
        <p:nvPicPr>
          <p:cNvPr id="203778" name="Picture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r="47517" b="16052"/>
          <a:stretch/>
        </p:blipFill>
        <p:spPr bwMode="auto">
          <a:xfrm>
            <a:off x="4429938" y="2505075"/>
            <a:ext cx="4714062" cy="36541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t="87154" r="47517"/>
          <a:stretch/>
        </p:blipFill>
        <p:spPr bwMode="auto">
          <a:xfrm>
            <a:off x="4429938" y="5791200"/>
            <a:ext cx="4714062" cy="559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4169251" y="2505075"/>
            <a:ext cx="4582886" cy="3895039"/>
            <a:chOff x="4169251" y="2505075"/>
            <a:chExt cx="4582886" cy="3895039"/>
          </a:xfrm>
        </p:grpSpPr>
        <p:pic>
          <p:nvPicPr>
            <p:cNvPr id="203779" name="Picture 3"/>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l="58286" b="15473"/>
            <a:stretch/>
          </p:blipFill>
          <p:spPr bwMode="auto">
            <a:xfrm>
              <a:off x="4180137" y="2505075"/>
              <a:ext cx="4572000" cy="36793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 name="Picture 3"/>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l="58286" t="85137" r="24383"/>
            <a:stretch/>
          </p:blipFill>
          <p:spPr bwMode="auto">
            <a:xfrm>
              <a:off x="4169251" y="5753131"/>
              <a:ext cx="1899580" cy="6469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3780"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507491" y="5897880"/>
              <a:ext cx="411480" cy="2099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 xmlns:p14="http://schemas.microsoft.com/office/powerpoint/2010/main" val="254768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3778"/>
                                        </p:tgtEl>
                                        <p:attrNameLst>
                                          <p:attrName>style.visibility</p:attrName>
                                        </p:attrNameLst>
                                      </p:cBhvr>
                                      <p:to>
                                        <p:strVal val="visible"/>
                                      </p:to>
                                    </p:set>
                                    <p:anim calcmode="lin" valueType="num">
                                      <p:cBhvr additive="base">
                                        <p:cTn id="12" dur="500" fill="hold"/>
                                        <p:tgtEl>
                                          <p:spTgt spid="203778"/>
                                        </p:tgtEl>
                                        <p:attrNameLst>
                                          <p:attrName>ppt_x</p:attrName>
                                        </p:attrNameLst>
                                      </p:cBhvr>
                                      <p:tavLst>
                                        <p:tav tm="0">
                                          <p:val>
                                            <p:strVal val="#ppt_x"/>
                                          </p:val>
                                        </p:tav>
                                        <p:tav tm="100000">
                                          <p:val>
                                            <p:strVal val="#ppt_x"/>
                                          </p:val>
                                        </p:tav>
                                      </p:tavLst>
                                    </p:anim>
                                    <p:anim calcmode="lin" valueType="num">
                                      <p:cBhvr additive="base">
                                        <p:cTn id="13" dur="500" fill="hold"/>
                                        <p:tgtEl>
                                          <p:spTgt spid="20377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xit" presetSubtype="4" fill="hold" nodeType="withEffect">
                                  <p:stCondLst>
                                    <p:cond delay="0"/>
                                  </p:stCondLst>
                                  <p:childTnLst>
                                    <p:anim calcmode="lin" valueType="num">
                                      <p:cBhvr additive="base">
                                        <p:cTn id="25" dur="500"/>
                                        <p:tgtEl>
                                          <p:spTgt spid="203778"/>
                                        </p:tgtEl>
                                        <p:attrNameLst>
                                          <p:attrName>ppt_x</p:attrName>
                                        </p:attrNameLst>
                                      </p:cBhvr>
                                      <p:tavLst>
                                        <p:tav tm="0">
                                          <p:val>
                                            <p:strVal val="ppt_x"/>
                                          </p:val>
                                        </p:tav>
                                        <p:tav tm="100000">
                                          <p:val>
                                            <p:strVal val="ppt_x"/>
                                          </p:val>
                                        </p:tav>
                                      </p:tavLst>
                                    </p:anim>
                                    <p:anim calcmode="lin" valueType="num">
                                      <p:cBhvr additive="base">
                                        <p:cTn id="26" dur="500"/>
                                        <p:tgtEl>
                                          <p:spTgt spid="203778"/>
                                        </p:tgtEl>
                                        <p:attrNameLst>
                                          <p:attrName>ppt_y</p:attrName>
                                        </p:attrNameLst>
                                      </p:cBhvr>
                                      <p:tavLst>
                                        <p:tav tm="0">
                                          <p:val>
                                            <p:strVal val="ppt_y"/>
                                          </p:val>
                                        </p:tav>
                                        <p:tav tm="100000">
                                          <p:val>
                                            <p:strVal val="1+ppt_h/2"/>
                                          </p:val>
                                        </p:tav>
                                      </p:tavLst>
                                    </p:anim>
                                    <p:set>
                                      <p:cBhvr>
                                        <p:cTn id="27" dur="1" fill="hold">
                                          <p:stCondLst>
                                            <p:cond delay="499"/>
                                          </p:stCondLst>
                                        </p:cTn>
                                        <p:tgtEl>
                                          <p:spTgt spid="203778"/>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7"/>
                                        </p:tgtEl>
                                        <p:attrNameLst>
                                          <p:attrName>ppt_x</p:attrName>
                                        </p:attrNameLst>
                                      </p:cBhvr>
                                      <p:tavLst>
                                        <p:tav tm="0">
                                          <p:val>
                                            <p:strVal val="ppt_x"/>
                                          </p:val>
                                        </p:tav>
                                        <p:tav tm="100000">
                                          <p:val>
                                            <p:strVal val="ppt_x"/>
                                          </p:val>
                                        </p:tav>
                                      </p:tavLst>
                                    </p:anim>
                                    <p:anim calcmode="lin" valueType="num">
                                      <p:cBhvr additive="base">
                                        <p:cTn id="30" dur="500"/>
                                        <p:tgtEl>
                                          <p:spTgt spid="17"/>
                                        </p:tgtEl>
                                        <p:attrNameLst>
                                          <p:attrName>ppt_y</p:attrName>
                                        </p:attrNameLst>
                                      </p:cBhvr>
                                      <p:tavLst>
                                        <p:tav tm="0">
                                          <p:val>
                                            <p:strVal val="ppt_y"/>
                                          </p:val>
                                        </p:tav>
                                        <p:tav tm="100000">
                                          <p:val>
                                            <p:strVal val="1+ppt_h/2"/>
                                          </p:val>
                                        </p:tav>
                                      </p:tavLst>
                                    </p:anim>
                                    <p:set>
                                      <p:cBhvr>
                                        <p:cTn id="3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187A8DF-0D36-4FD6-9E8E-6850BBE18C4A}" type="slidenum">
              <a:rPr lang="en-US" smtClean="0"/>
              <a:pPr/>
              <a:t>29</a:t>
            </a:fld>
            <a:endParaRPr lang="en-US"/>
          </a:p>
        </p:txBody>
      </p:sp>
      <p:pic>
        <p:nvPicPr>
          <p:cNvPr id="201730" name="Picture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t="37817"/>
          <a:stretch/>
        </p:blipFill>
        <p:spPr bwMode="auto">
          <a:xfrm>
            <a:off x="990600" y="602839"/>
            <a:ext cx="7696200" cy="7687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1731" name="Picture 3"/>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b="68501"/>
          <a:stretch/>
        </p:blipFill>
        <p:spPr bwMode="auto">
          <a:xfrm>
            <a:off x="465144" y="1447800"/>
            <a:ext cx="8602656" cy="16983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t="34317" b="48951"/>
          <a:stretch/>
        </p:blipFill>
        <p:spPr bwMode="auto">
          <a:xfrm>
            <a:off x="457200" y="3146156"/>
            <a:ext cx="8275906" cy="8679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1732" name="Picture 4"/>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990600" y="264481"/>
            <a:ext cx="7696200" cy="2784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t="51050" b="41182"/>
          <a:stretch/>
        </p:blipFill>
        <p:spPr bwMode="auto">
          <a:xfrm>
            <a:off x="457200" y="4014060"/>
            <a:ext cx="8275906" cy="402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t="58817" b="28933"/>
          <a:stretch/>
        </p:blipFill>
        <p:spPr bwMode="auto">
          <a:xfrm>
            <a:off x="457200" y="4417017"/>
            <a:ext cx="8275906" cy="635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t="71067"/>
          <a:stretch/>
        </p:blipFill>
        <p:spPr bwMode="auto">
          <a:xfrm>
            <a:off x="457200" y="5052446"/>
            <a:ext cx="8275906" cy="15007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4245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ppt_x"/>
                                          </p:val>
                                        </p:tav>
                                        <p:tav tm="100000">
                                          <p:val>
                                            <p:strVal val="#ppt_x"/>
                                          </p:val>
                                        </p:tav>
                                      </p:tavLst>
                                    </p:anim>
                                    <p:anim calcmode="lin" valueType="num">
                                      <p:cBhvr additive="base">
                                        <p:cTn id="8" dur="500" fill="hold"/>
                                        <p:tgtEl>
                                          <p:spTgt spid="2017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0"/>
                                        </p:tgtEl>
                                        <p:attrNameLst>
                                          <p:attrName>style.visibility</p:attrName>
                                        </p:attrNameLst>
                                      </p:cBhvr>
                                      <p:to>
                                        <p:strVal val="visible"/>
                                      </p:to>
                                    </p:set>
                                    <p:anim calcmode="lin" valueType="num">
                                      <p:cBhvr additive="base">
                                        <p:cTn id="11" dur="500" fill="hold"/>
                                        <p:tgtEl>
                                          <p:spTgt spid="201730"/>
                                        </p:tgtEl>
                                        <p:attrNameLst>
                                          <p:attrName>ppt_x</p:attrName>
                                        </p:attrNameLst>
                                      </p:cBhvr>
                                      <p:tavLst>
                                        <p:tav tm="0">
                                          <p:val>
                                            <p:strVal val="#ppt_x"/>
                                          </p:val>
                                        </p:tav>
                                        <p:tav tm="100000">
                                          <p:val>
                                            <p:strVal val="#ppt_x"/>
                                          </p:val>
                                        </p:tav>
                                      </p:tavLst>
                                    </p:anim>
                                    <p:anim calcmode="lin" valueType="num">
                                      <p:cBhvr additive="base">
                                        <p:cTn id="12" dur="500" fill="hold"/>
                                        <p:tgtEl>
                                          <p:spTgt spid="2017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1731"/>
                                        </p:tgtEl>
                                        <p:attrNameLst>
                                          <p:attrName>style.visibility</p:attrName>
                                        </p:attrNameLst>
                                      </p:cBhvr>
                                      <p:to>
                                        <p:strVal val="visible"/>
                                      </p:to>
                                    </p:set>
                                    <p:anim calcmode="lin" valueType="num">
                                      <p:cBhvr additive="base">
                                        <p:cTn id="17" dur="500" fill="hold"/>
                                        <p:tgtEl>
                                          <p:spTgt spid="201731"/>
                                        </p:tgtEl>
                                        <p:attrNameLst>
                                          <p:attrName>ppt_x</p:attrName>
                                        </p:attrNameLst>
                                      </p:cBhvr>
                                      <p:tavLst>
                                        <p:tav tm="0">
                                          <p:val>
                                            <p:strVal val="#ppt_x"/>
                                          </p:val>
                                        </p:tav>
                                        <p:tav tm="100000">
                                          <p:val>
                                            <p:strVal val="#ppt_x"/>
                                          </p:val>
                                        </p:tav>
                                      </p:tavLst>
                                    </p:anim>
                                    <p:anim calcmode="lin" valueType="num">
                                      <p:cBhvr additive="base">
                                        <p:cTn id="18" dur="500" fill="hold"/>
                                        <p:tgtEl>
                                          <p:spTgt spid="2017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3810000" y="304800"/>
            <a:ext cx="1219200" cy="609600"/>
          </a:xfrm>
          <a:prstGeom prst="cube">
            <a:avLst/>
          </a:prstGeom>
          <a:solidFill>
            <a:srgbClr val="66FFFF"/>
          </a:solid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632B8D"/>
                </a:solidFill>
                <a:latin typeface="Algerian" pitchFamily="82" charset="0"/>
              </a:rPr>
              <a:t>NLP</a:t>
            </a:r>
            <a:endParaRPr lang="en-US" sz="2400" dirty="0">
              <a:solidFill>
                <a:srgbClr val="632B8D"/>
              </a:solidFill>
              <a:latin typeface="Algerian" pitchFamily="82" charset="0"/>
            </a:endParaRPr>
          </a:p>
        </p:txBody>
      </p:sp>
      <p:cxnSp>
        <p:nvCxnSpPr>
          <p:cNvPr id="4" name="Straight Connector 3"/>
          <p:cNvCxnSpPr/>
          <p:nvPr/>
        </p:nvCxnSpPr>
        <p:spPr>
          <a:xfrm rot="5400000">
            <a:off x="4076700" y="1257300"/>
            <a:ext cx="685800" cy="1588"/>
          </a:xfrm>
          <a:prstGeom prst="line">
            <a:avLst/>
          </a:prstGeom>
          <a:ln w="222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10800000" flipV="1">
            <a:off x="1447800" y="1600200"/>
            <a:ext cx="2971800" cy="381000"/>
          </a:xfrm>
          <a:prstGeom prst="straightConnector1">
            <a:avLst/>
          </a:prstGeom>
          <a:ln w="2222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flipV="1">
            <a:off x="2438400" y="1600198"/>
            <a:ext cx="1981200" cy="1447802"/>
          </a:xfrm>
          <a:prstGeom prst="straightConnector1">
            <a:avLst/>
          </a:prstGeom>
          <a:ln w="2222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7" idx="0"/>
          </p:cNvCxnSpPr>
          <p:nvPr/>
        </p:nvCxnSpPr>
        <p:spPr>
          <a:xfrm rot="5400000">
            <a:off x="2724149" y="2190749"/>
            <a:ext cx="2286002" cy="1104900"/>
          </a:xfrm>
          <a:prstGeom prst="straightConnector1">
            <a:avLst/>
          </a:prstGeom>
          <a:ln w="2222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705100" y="3314698"/>
            <a:ext cx="3429002" cy="2"/>
          </a:xfrm>
          <a:prstGeom prst="straightConnector1">
            <a:avLst/>
          </a:prstGeom>
          <a:ln w="2222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19600" y="1600198"/>
            <a:ext cx="2438400" cy="1981202"/>
          </a:xfrm>
          <a:prstGeom prst="straightConnector1">
            <a:avLst/>
          </a:prstGeom>
          <a:ln w="2222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19600" y="1600198"/>
            <a:ext cx="2743200" cy="228602"/>
          </a:xfrm>
          <a:prstGeom prst="straightConnector1">
            <a:avLst/>
          </a:prstGeom>
          <a:ln w="2222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1676400" y="1600198"/>
            <a:ext cx="2743200" cy="1066802"/>
          </a:xfrm>
          <a:prstGeom prst="straightConnector1">
            <a:avLst/>
          </a:prstGeom>
          <a:ln w="2222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3352798" y="2666998"/>
            <a:ext cx="2895604" cy="762000"/>
          </a:xfrm>
          <a:prstGeom prst="straightConnector1">
            <a:avLst/>
          </a:prstGeom>
          <a:ln w="2222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419600" y="1600200"/>
            <a:ext cx="1752600" cy="762000"/>
          </a:xfrm>
          <a:prstGeom prst="straightConnector1">
            <a:avLst/>
          </a:prstGeom>
          <a:ln w="2222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6200" y="1752600"/>
            <a:ext cx="1447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99CC"/>
                </a:solidFill>
              </a:rPr>
              <a:t>1 Variable</a:t>
            </a:r>
            <a:endParaRPr lang="en-US" sz="2000" dirty="0">
              <a:solidFill>
                <a:srgbClr val="0099CC"/>
              </a:solidFill>
            </a:endParaRPr>
          </a:p>
        </p:txBody>
      </p:sp>
      <p:sp>
        <p:nvSpPr>
          <p:cNvPr id="55" name="Rectangle 54"/>
          <p:cNvSpPr/>
          <p:nvPr/>
        </p:nvSpPr>
        <p:spPr>
          <a:xfrm>
            <a:off x="381000" y="2377440"/>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336600"/>
                </a:solidFill>
              </a:rPr>
              <a:t>Several Variable</a:t>
            </a:r>
            <a:endParaRPr lang="en-US" sz="2000" dirty="0">
              <a:solidFill>
                <a:srgbClr val="336600"/>
              </a:solidFill>
            </a:endParaRPr>
          </a:p>
        </p:txBody>
      </p:sp>
      <p:sp>
        <p:nvSpPr>
          <p:cNvPr id="56" name="Rectangle 55"/>
          <p:cNvSpPr/>
          <p:nvPr/>
        </p:nvSpPr>
        <p:spPr>
          <a:xfrm>
            <a:off x="990600" y="3124200"/>
            <a:ext cx="2590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339966"/>
                </a:solidFill>
              </a:rPr>
              <a:t>Golden Section Search</a:t>
            </a:r>
            <a:endParaRPr lang="en-US" sz="2000" dirty="0">
              <a:solidFill>
                <a:srgbClr val="339966"/>
              </a:solidFill>
            </a:endParaRPr>
          </a:p>
        </p:txBody>
      </p:sp>
      <p:sp>
        <p:nvSpPr>
          <p:cNvPr id="57" name="Rectangle 56"/>
          <p:cNvSpPr/>
          <p:nvPr/>
        </p:nvSpPr>
        <p:spPr>
          <a:xfrm>
            <a:off x="2590800" y="3886200"/>
            <a:ext cx="1447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70C0"/>
                </a:solidFill>
              </a:rPr>
              <a:t>Steepest Ascent</a:t>
            </a:r>
            <a:endParaRPr lang="en-US" sz="2000" dirty="0">
              <a:solidFill>
                <a:srgbClr val="0070C0"/>
              </a:solidFill>
            </a:endParaRPr>
          </a:p>
        </p:txBody>
      </p:sp>
      <p:sp>
        <p:nvSpPr>
          <p:cNvPr id="58" name="Rectangle 57"/>
          <p:cNvSpPr/>
          <p:nvPr/>
        </p:nvSpPr>
        <p:spPr>
          <a:xfrm>
            <a:off x="4495800" y="4419600"/>
            <a:ext cx="2895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rgbClr val="FF9933"/>
                </a:solidFill>
              </a:rPr>
              <a:t>Karush</a:t>
            </a:r>
            <a:r>
              <a:rPr lang="en-US" sz="2000" dirty="0" smtClean="0">
                <a:solidFill>
                  <a:srgbClr val="FF9933"/>
                </a:solidFill>
              </a:rPr>
              <a:t>-Kuhn-Tucker</a:t>
            </a:r>
            <a:endParaRPr lang="en-US" sz="2000" dirty="0">
              <a:solidFill>
                <a:srgbClr val="FF9933"/>
              </a:solidFill>
            </a:endParaRPr>
          </a:p>
        </p:txBody>
      </p:sp>
      <p:sp>
        <p:nvSpPr>
          <p:cNvPr id="59" name="Rectangle 58"/>
          <p:cNvSpPr/>
          <p:nvPr/>
        </p:nvSpPr>
        <p:spPr>
          <a:xfrm>
            <a:off x="3429000" y="5181600"/>
            <a:ext cx="1447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FF"/>
                </a:solidFill>
              </a:rPr>
              <a:t>Lagrange Multipliers</a:t>
            </a:r>
            <a:endParaRPr lang="en-US" sz="2000" dirty="0">
              <a:solidFill>
                <a:srgbClr val="0000FF"/>
              </a:solidFill>
            </a:endParaRPr>
          </a:p>
        </p:txBody>
      </p:sp>
      <p:sp>
        <p:nvSpPr>
          <p:cNvPr id="60" name="Rectangle 59"/>
          <p:cNvSpPr/>
          <p:nvPr/>
        </p:nvSpPr>
        <p:spPr>
          <a:xfrm>
            <a:off x="5943600" y="2362200"/>
            <a:ext cx="1981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00000"/>
                </a:solidFill>
              </a:rPr>
              <a:t>Separable Programming</a:t>
            </a:r>
            <a:endParaRPr lang="en-US" sz="2000" dirty="0">
              <a:solidFill>
                <a:srgbClr val="C00000"/>
              </a:solidFill>
            </a:endParaRPr>
          </a:p>
        </p:txBody>
      </p:sp>
      <p:sp>
        <p:nvSpPr>
          <p:cNvPr id="61" name="Rectangle 60"/>
          <p:cNvSpPr/>
          <p:nvPr/>
        </p:nvSpPr>
        <p:spPr>
          <a:xfrm>
            <a:off x="6553200" y="3581400"/>
            <a:ext cx="2133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632B8D"/>
                </a:solidFill>
              </a:rPr>
              <a:t>Pareto Optimality and Tradeoff Curves</a:t>
            </a:r>
            <a:endParaRPr lang="en-US" sz="2000" dirty="0">
              <a:solidFill>
                <a:srgbClr val="632B8D"/>
              </a:solidFill>
            </a:endParaRPr>
          </a:p>
        </p:txBody>
      </p:sp>
      <p:sp>
        <p:nvSpPr>
          <p:cNvPr id="62" name="Rectangle 61"/>
          <p:cNvSpPr/>
          <p:nvPr/>
        </p:nvSpPr>
        <p:spPr>
          <a:xfrm>
            <a:off x="6934200" y="1676400"/>
            <a:ext cx="2057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Quadratic Programming</a:t>
            </a:r>
            <a:endParaRPr lang="en-US" sz="2000" dirty="0">
              <a:solidFill>
                <a:srgbClr val="FF0000"/>
              </a:solidFill>
            </a:endParaRPr>
          </a:p>
        </p:txBody>
      </p:sp>
      <p:cxnSp>
        <p:nvCxnSpPr>
          <p:cNvPr id="71" name="Straight Arrow Connector 70"/>
          <p:cNvCxnSpPr/>
          <p:nvPr/>
        </p:nvCxnSpPr>
        <p:spPr>
          <a:xfrm rot="16200000" flipH="1">
            <a:off x="4191000" y="1828800"/>
            <a:ext cx="1676400" cy="1219200"/>
          </a:xfrm>
          <a:prstGeom prst="straightConnector1">
            <a:avLst/>
          </a:prstGeom>
          <a:ln w="2222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105400" y="3505200"/>
            <a:ext cx="1447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D60093"/>
                </a:solidFill>
              </a:rPr>
              <a:t>Feasible Direction Method</a:t>
            </a:r>
            <a:endParaRPr lang="en-US" sz="2000" dirty="0">
              <a:solidFill>
                <a:srgbClr val="D60093"/>
              </a:solidFill>
            </a:endParaRPr>
          </a:p>
        </p:txBody>
      </p:sp>
      <p:sp>
        <p:nvSpPr>
          <p:cNvPr id="80" name="Right Brace 79"/>
          <p:cNvSpPr>
            <a:spLocks noChangeAspect="1"/>
          </p:cNvSpPr>
          <p:nvPr/>
        </p:nvSpPr>
        <p:spPr>
          <a:xfrm rot="6582058">
            <a:off x="1616866" y="2320297"/>
            <a:ext cx="446316" cy="3749040"/>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ight Brace 80"/>
          <p:cNvSpPr>
            <a:spLocks noChangeAspect="1"/>
          </p:cNvSpPr>
          <p:nvPr/>
        </p:nvSpPr>
        <p:spPr>
          <a:xfrm rot="4119782">
            <a:off x="6251006" y="2544971"/>
            <a:ext cx="442861" cy="522229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rot="1200000">
            <a:off x="466517" y="4288584"/>
            <a:ext cx="2438400" cy="484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F0"/>
                </a:solidFill>
              </a:rPr>
              <a:t>Unconstraint</a:t>
            </a:r>
            <a:endParaRPr lang="en-US" sz="2400" b="1" dirty="0">
              <a:solidFill>
                <a:srgbClr val="00B0F0"/>
              </a:solidFill>
            </a:endParaRPr>
          </a:p>
        </p:txBody>
      </p:sp>
      <p:sp>
        <p:nvSpPr>
          <p:cNvPr id="83" name="Rectangle 82"/>
          <p:cNvSpPr/>
          <p:nvPr/>
        </p:nvSpPr>
        <p:spPr>
          <a:xfrm rot="20272669">
            <a:off x="5633300" y="5257646"/>
            <a:ext cx="1951586" cy="567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FF"/>
                </a:solidFill>
              </a:rPr>
              <a:t>Constraint</a:t>
            </a:r>
            <a:endParaRPr lang="en-US" sz="2400" b="1" dirty="0">
              <a:solidFill>
                <a:srgbClr val="FF00FF"/>
              </a:solidFill>
            </a:endParaRPr>
          </a:p>
        </p:txBody>
      </p:sp>
      <p:sp>
        <p:nvSpPr>
          <p:cNvPr id="3" name="Slide Number Placeholder 2"/>
          <p:cNvSpPr>
            <a:spLocks noGrp="1"/>
          </p:cNvSpPr>
          <p:nvPr>
            <p:ph type="sldNum" sz="quarter" idx="12"/>
          </p:nvPr>
        </p:nvSpPr>
        <p:spPr/>
        <p:txBody>
          <a:bodyPr/>
          <a:lstStyle/>
          <a:p>
            <a:fld id="{E187A8DF-0D36-4FD6-9E8E-6850BBE18C4A}" type="slidenum">
              <a:rPr lang="en-US" smtClean="0"/>
              <a:pPr/>
              <a:t>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Bottom)">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slide(fromBottom)">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slide(fromBottom)">
                                      <p:cBhvr>
                                        <p:cTn id="24" dur="500"/>
                                        <p:tgtEl>
                                          <p:spTgt spid="24"/>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slide(fromBottom)">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lide(fromBottom)">
                                      <p:cBhvr>
                                        <p:cTn id="32" dur="500"/>
                                        <p:tgtEl>
                                          <p:spTgt spid="8"/>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slide(fromBottom)">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slide(fromBottom)">
                                      <p:cBhvr>
                                        <p:cTn id="40" dur="500"/>
                                        <p:tgtEl>
                                          <p:spTgt spid="10"/>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slide(fromBottom)">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slide(fromBottom)">
                                      <p:cBhvr>
                                        <p:cTn id="48" dur="500"/>
                                        <p:tgtEl>
                                          <p:spTgt spid="80"/>
                                        </p:tgtEl>
                                      </p:cBhvr>
                                    </p:animEffect>
                                  </p:childTnLst>
                                </p:cTn>
                              </p:par>
                            </p:childTnLst>
                          </p:cTn>
                        </p:par>
                        <p:par>
                          <p:cTn id="49" fill="hold">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slide(fromBottom)">
                                      <p:cBhvr>
                                        <p:cTn id="52" dur="500"/>
                                        <p:tgtEl>
                                          <p:spTgt spid="8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slide(fromBottom)">
                                      <p:cBhvr>
                                        <p:cTn id="57" dur="500"/>
                                        <p:tgtEl>
                                          <p:spTgt spid="12"/>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slide(fromBottom)">
                                      <p:cBhvr>
                                        <p:cTn id="60" dur="500"/>
                                        <p:tgtEl>
                                          <p:spTgt spid="59"/>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slide(fromBottom)">
                                      <p:cBhvr>
                                        <p:cTn id="65" dur="500"/>
                                        <p:tgtEl>
                                          <p:spTgt spid="38"/>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slide(fromBottom)">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slide(fromBottom)">
                                      <p:cBhvr>
                                        <p:cTn id="73" dur="500"/>
                                        <p:tgtEl>
                                          <p:spTgt spid="71"/>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slide(fromBottom)">
                                      <p:cBhvr>
                                        <p:cTn id="76" dur="500"/>
                                        <p:tgtEl>
                                          <p:spTgt spid="77"/>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slide(fromBottom)">
                                      <p:cBhvr>
                                        <p:cTn id="81" dur="500"/>
                                        <p:tgtEl>
                                          <p:spTgt spid="14"/>
                                        </p:tgtEl>
                                      </p:cBhvr>
                                    </p:animEffect>
                                  </p:childTnLst>
                                </p:cTn>
                              </p:par>
                              <p:par>
                                <p:cTn id="82" presetID="12" presetClass="entr" presetSubtype="4"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slide(fromBottom)">
                                      <p:cBhvr>
                                        <p:cTn id="84" dur="500"/>
                                        <p:tgtEl>
                                          <p:spTgt spid="61"/>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nodeType="click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slide(fromBottom)">
                                      <p:cBhvr>
                                        <p:cTn id="89" dur="500"/>
                                        <p:tgtEl>
                                          <p:spTgt spid="53"/>
                                        </p:tgtEl>
                                      </p:cBhvr>
                                    </p:animEffect>
                                  </p:childTnLst>
                                </p:cTn>
                              </p:par>
                              <p:par>
                                <p:cTn id="90" presetID="12" presetClass="entr" presetSubtype="4" fill="hold" grpId="0" nodeType="with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slide(fromBottom)">
                                      <p:cBhvr>
                                        <p:cTn id="92" dur="500"/>
                                        <p:tgtEl>
                                          <p:spTgt spid="60"/>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slide(fromBottom)">
                                      <p:cBhvr>
                                        <p:cTn id="97" dur="500"/>
                                        <p:tgtEl>
                                          <p:spTgt spid="17"/>
                                        </p:tgtEl>
                                      </p:cBhvr>
                                    </p:animEffect>
                                  </p:childTnLst>
                                </p:cTn>
                              </p:par>
                              <p:par>
                                <p:cTn id="98" presetID="12" presetClass="entr" presetSubtype="4"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slide(fromBottom)">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grpId="0" nodeType="click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slide(fromBottom)">
                                      <p:cBhvr>
                                        <p:cTn id="105" dur="500"/>
                                        <p:tgtEl>
                                          <p:spTgt spid="81"/>
                                        </p:tgtEl>
                                      </p:cBhvr>
                                    </p:animEffect>
                                  </p:childTnLst>
                                </p:cTn>
                              </p:par>
                            </p:childTnLst>
                          </p:cTn>
                        </p:par>
                        <p:par>
                          <p:cTn id="106" fill="hold">
                            <p:stCondLst>
                              <p:cond delay="500"/>
                            </p:stCondLst>
                            <p:childTnLst>
                              <p:par>
                                <p:cTn id="107" presetID="12" presetClass="entr" presetSubtype="4" fill="hold" grpId="0" nodeType="afterEffect">
                                  <p:stCondLst>
                                    <p:cond delay="0"/>
                                  </p:stCondLst>
                                  <p:childTnLst>
                                    <p:set>
                                      <p:cBhvr>
                                        <p:cTn id="108" dur="1" fill="hold">
                                          <p:stCondLst>
                                            <p:cond delay="0"/>
                                          </p:stCondLst>
                                        </p:cTn>
                                        <p:tgtEl>
                                          <p:spTgt spid="83"/>
                                        </p:tgtEl>
                                        <p:attrNameLst>
                                          <p:attrName>style.visibility</p:attrName>
                                        </p:attrNameLst>
                                      </p:cBhvr>
                                      <p:to>
                                        <p:strVal val="visible"/>
                                      </p:to>
                                    </p:set>
                                    <p:animEffect transition="in" filter="slide(fromBottom)">
                                      <p:cBhvr>
                                        <p:cTn id="10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4" grpId="0"/>
      <p:bldP spid="55" grpId="0"/>
      <p:bldP spid="56" grpId="0"/>
      <p:bldP spid="57" grpId="0"/>
      <p:bldP spid="58" grpId="0"/>
      <p:bldP spid="59" grpId="0"/>
      <p:bldP spid="60" grpId="0"/>
      <p:bldP spid="61" grpId="0"/>
      <p:bldP spid="62" grpId="0"/>
      <p:bldP spid="77" grpId="0"/>
      <p:bldP spid="80" grpId="0" animBg="1"/>
      <p:bldP spid="81" grpId="0" animBg="1"/>
      <p:bldP spid="82" grpId="0"/>
      <p:bldP spid="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57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991225" y="1981200"/>
            <a:ext cx="1247775"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990600" y="685800"/>
            <a:ext cx="7696199" cy="731838"/>
          </a:xfrm>
        </p:spPr>
        <p:txBody>
          <a:bodyPr/>
          <a:lstStyle/>
          <a:p>
            <a:r>
              <a:rPr lang="en-US" smtClean="0"/>
              <a:t>Solving NLPs with Excel</a:t>
            </a:r>
            <a:endParaRPr lang="en-US"/>
          </a:p>
        </p:txBody>
      </p:sp>
      <p:sp>
        <p:nvSpPr>
          <p:cNvPr id="3" name="Content Placeholder 2"/>
          <p:cNvSpPr>
            <a:spLocks noGrp="1"/>
          </p:cNvSpPr>
          <p:nvPr>
            <p:ph idx="1"/>
          </p:nvPr>
        </p:nvSpPr>
        <p:spPr>
          <a:xfrm>
            <a:off x="990600" y="1600200"/>
            <a:ext cx="7713440" cy="4525963"/>
          </a:xfrm>
        </p:spPr>
        <p:txBody>
          <a:bodyPr/>
          <a:lstStyle/>
          <a:p>
            <a:pPr marL="457200" indent="-457200">
              <a:buClr>
                <a:srgbClr val="002060"/>
              </a:buClr>
              <a:buFont typeface="Webdings" pitchFamily="18" charset="2"/>
              <a:buChar char=""/>
            </a:pPr>
            <a:r>
              <a:rPr lang="en-US" dirty="0" smtClean="0"/>
              <a:t>Add in Excel Solver:</a:t>
            </a:r>
          </a:p>
          <a:p>
            <a:pPr marL="685800" indent="-457200">
              <a:buClr>
                <a:srgbClr val="7030A0"/>
              </a:buClr>
              <a:buFont typeface="Webdings" pitchFamily="18" charset="2"/>
              <a:buChar char=""/>
            </a:pPr>
            <a:r>
              <a:rPr lang="en-US" dirty="0" smtClean="0"/>
              <a:t>Microsoft office File Tab    	        </a:t>
            </a:r>
            <a:r>
              <a:rPr lang="en-US" dirty="0" smtClean="0">
                <a:sym typeface="Wingdings" pitchFamily="2" charset="2"/>
              </a:rPr>
              <a:t> Options  Add-ins  </a:t>
            </a:r>
            <a:r>
              <a:rPr lang="en-US" b="1" dirty="0" smtClean="0">
                <a:solidFill>
                  <a:srgbClr val="FF0000"/>
                </a:solidFill>
                <a:sym typeface="Wingdings" pitchFamily="2" charset="2"/>
              </a:rPr>
              <a:t>Manage</a:t>
            </a:r>
            <a:r>
              <a:rPr lang="en-US" dirty="0" smtClean="0">
                <a:sym typeface="Wingdings" pitchFamily="2" charset="2"/>
              </a:rPr>
              <a:t> box  Excel Add-ins  Go</a:t>
            </a:r>
          </a:p>
          <a:p>
            <a:pPr marL="685800" indent="-457200">
              <a:buClr>
                <a:srgbClr val="7030A0"/>
              </a:buClr>
              <a:buFont typeface="Webdings" pitchFamily="18" charset="2"/>
              <a:buChar char=""/>
            </a:pPr>
            <a:r>
              <a:rPr lang="en-US" b="1" dirty="0" smtClean="0">
                <a:solidFill>
                  <a:srgbClr val="FF0000"/>
                </a:solidFill>
                <a:sym typeface="Wingdings" pitchFamily="2" charset="2"/>
              </a:rPr>
              <a:t>Add-ins available </a:t>
            </a:r>
            <a:r>
              <a:rPr lang="en-US" dirty="0" smtClean="0">
                <a:sym typeface="Wingdings" pitchFamily="2" charset="2"/>
              </a:rPr>
              <a:t>box  Solver Add-in  Ok</a:t>
            </a:r>
            <a:endParaRPr lang="en-US" dirty="0" smtClean="0"/>
          </a:p>
          <a:p>
            <a:pPr marL="457200" indent="-457200">
              <a:buClr>
                <a:srgbClr val="002060"/>
              </a:buClr>
              <a:buFont typeface="Webdings" pitchFamily="18" charset="2"/>
              <a:buChar char="Ñ"/>
            </a:pPr>
            <a:r>
              <a:rPr lang="en-US" b="1" dirty="0" smtClean="0">
                <a:solidFill>
                  <a:srgbClr val="0070C0"/>
                </a:solidFill>
              </a:rPr>
              <a:t>Data</a:t>
            </a:r>
            <a:r>
              <a:rPr lang="en-US" dirty="0" smtClean="0"/>
              <a:t> Tab </a:t>
            </a:r>
            <a:r>
              <a:rPr lang="en-US" dirty="0" smtClean="0">
                <a:sym typeface="Wingdings" pitchFamily="2" charset="2"/>
              </a:rPr>
              <a:t> </a:t>
            </a:r>
            <a:r>
              <a:rPr lang="en-US" b="1" dirty="0" smtClean="0">
                <a:solidFill>
                  <a:srgbClr val="0070C0"/>
                </a:solidFill>
                <a:sym typeface="Wingdings" pitchFamily="2" charset="2"/>
              </a:rPr>
              <a:t>Analysis</a:t>
            </a:r>
            <a:r>
              <a:rPr lang="en-US" dirty="0" smtClean="0">
                <a:sym typeface="Wingdings" pitchFamily="2" charset="2"/>
              </a:rPr>
              <a:t> Group  </a:t>
            </a:r>
            <a:r>
              <a:rPr lang="en-US" b="1" dirty="0" smtClean="0">
                <a:solidFill>
                  <a:srgbClr val="0070C0"/>
                </a:solidFill>
                <a:sym typeface="Wingdings" pitchFamily="2" charset="2"/>
              </a:rPr>
              <a:t>Solver</a:t>
            </a:r>
            <a:endParaRPr lang="en-US" b="1" dirty="0">
              <a:solidFill>
                <a:srgbClr val="0070C0"/>
              </a:solidFill>
            </a:endParaRPr>
          </a:p>
        </p:txBody>
      </p:sp>
      <p:pic>
        <p:nvPicPr>
          <p:cNvPr id="17412" name="Picture 4"/>
          <p:cNvPicPr>
            <a:picLocks noChangeAspect="1" noChangeArrowheads="1"/>
          </p:cNvPicPr>
          <p:nvPr/>
        </p:nvPicPr>
        <p:blipFill>
          <a:blip r:embed="rId4"/>
          <a:srcRect/>
          <a:stretch>
            <a:fillRect/>
          </a:stretch>
        </p:blipFill>
        <p:spPr bwMode="auto">
          <a:xfrm>
            <a:off x="5181600" y="3017520"/>
            <a:ext cx="3840480" cy="452628"/>
          </a:xfrm>
          <a:prstGeom prst="rect">
            <a:avLst/>
          </a:prstGeom>
          <a:noFill/>
          <a:ln w="9525">
            <a:noFill/>
            <a:miter lim="800000"/>
            <a:headEnd/>
            <a:tailEnd/>
          </a:ln>
          <a:effectLst/>
        </p:spPr>
      </p:pic>
      <p:pic>
        <p:nvPicPr>
          <p:cNvPr id="17413" name="Picture 5"/>
          <p:cNvPicPr>
            <a:picLocks noChangeAspect="1" noChangeArrowheads="1"/>
          </p:cNvPicPr>
          <p:nvPr/>
        </p:nvPicPr>
        <p:blipFill>
          <a:blip r:embed="rId5"/>
          <a:srcRect/>
          <a:stretch>
            <a:fillRect/>
          </a:stretch>
        </p:blipFill>
        <p:spPr bwMode="auto">
          <a:xfrm>
            <a:off x="6705600" y="3962400"/>
            <a:ext cx="1982410" cy="2514600"/>
          </a:xfrm>
          <a:prstGeom prst="rect">
            <a:avLst/>
          </a:prstGeom>
          <a:noFill/>
          <a:ln w="9525">
            <a:noFill/>
            <a:miter lim="800000"/>
            <a:headEnd/>
            <a:tailEnd/>
          </a:ln>
          <a:effectLst/>
        </p:spPr>
      </p:pic>
      <p:grpSp>
        <p:nvGrpSpPr>
          <p:cNvPr id="10" name="Group 9"/>
          <p:cNvGrpSpPr/>
          <p:nvPr/>
        </p:nvGrpSpPr>
        <p:grpSpPr>
          <a:xfrm>
            <a:off x="1600200" y="4922520"/>
            <a:ext cx="6248400" cy="1554480"/>
            <a:chOff x="1600200" y="4922520"/>
            <a:chExt cx="6248400" cy="1554480"/>
          </a:xfrm>
        </p:grpSpPr>
        <p:pic>
          <p:nvPicPr>
            <p:cNvPr id="17414" name="Picture 6"/>
            <p:cNvPicPr>
              <a:picLocks noChangeAspect="1" noChangeArrowheads="1"/>
            </p:cNvPicPr>
            <p:nvPr/>
          </p:nvPicPr>
          <p:blipFill>
            <a:blip r:embed="rId6"/>
            <a:srcRect/>
            <a:stretch>
              <a:fillRect/>
            </a:stretch>
          </p:blipFill>
          <p:spPr bwMode="auto">
            <a:xfrm>
              <a:off x="1600200" y="4922520"/>
              <a:ext cx="6231094" cy="1554480"/>
            </a:xfrm>
            <a:prstGeom prst="rect">
              <a:avLst/>
            </a:prstGeom>
            <a:noFill/>
            <a:ln w="9525">
              <a:noFill/>
              <a:miter lim="800000"/>
              <a:headEnd/>
              <a:tailEnd/>
            </a:ln>
            <a:effectLst/>
          </p:spPr>
        </p:pic>
        <p:sp>
          <p:nvSpPr>
            <p:cNvPr id="9" name="Oval 8"/>
            <p:cNvSpPr/>
            <p:nvPr/>
          </p:nvSpPr>
          <p:spPr>
            <a:xfrm>
              <a:off x="6705600" y="4953000"/>
              <a:ext cx="1143000" cy="152400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E187A8DF-0D36-4FD6-9E8E-6850BBE18C4A}"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17412"/>
                                        </p:tgtEl>
                                        <p:attrNameLst>
                                          <p:attrName>style.visibility</p:attrName>
                                        </p:attrNameLst>
                                      </p:cBhvr>
                                      <p:to>
                                        <p:strVal val="visible"/>
                                      </p:to>
                                    </p:set>
                                    <p:anim calcmode="lin" valueType="num">
                                      <p:cBhvr additive="base">
                                        <p:cTn id="24" dur="500" fill="hold"/>
                                        <p:tgtEl>
                                          <p:spTgt spid="17412"/>
                                        </p:tgtEl>
                                        <p:attrNameLst>
                                          <p:attrName>ppt_x</p:attrName>
                                        </p:attrNameLst>
                                      </p:cBhvr>
                                      <p:tavLst>
                                        <p:tav tm="0">
                                          <p:val>
                                            <p:strVal val="#ppt_x"/>
                                          </p:val>
                                        </p:tav>
                                        <p:tav tm="100000">
                                          <p:val>
                                            <p:strVal val="#ppt_x"/>
                                          </p:val>
                                        </p:tav>
                                      </p:tavLst>
                                    </p:anim>
                                    <p:anim calcmode="lin" valueType="num">
                                      <p:cBhvr additive="base">
                                        <p:cTn id="25"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8" presetClass="entr" presetSubtype="0" accel="10000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31"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3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34" dur="500"/>
                                        <p:tgtEl>
                                          <p:spTgt spid="3">
                                            <p:txEl>
                                              <p:pRg st="2" end="2"/>
                                            </p:txEl>
                                          </p:spTgt>
                                        </p:tgtEl>
                                      </p:cBhvr>
                                    </p:animEffect>
                                  </p:childTnLst>
                                </p:cTn>
                              </p:par>
                            </p:childTnLst>
                          </p:cTn>
                        </p:par>
                        <p:par>
                          <p:cTn id="35" fill="hold">
                            <p:stCondLst>
                              <p:cond delay="500"/>
                            </p:stCondLst>
                            <p:childTnLst>
                              <p:par>
                                <p:cTn id="36" presetID="2" presetClass="entr" presetSubtype="4" fill="hold" nodeType="afterEffect">
                                  <p:stCondLst>
                                    <p:cond delay="3000"/>
                                  </p:stCondLst>
                                  <p:childTnLst>
                                    <p:set>
                                      <p:cBhvr>
                                        <p:cTn id="37" dur="1" fill="hold">
                                          <p:stCondLst>
                                            <p:cond delay="0"/>
                                          </p:stCondLst>
                                        </p:cTn>
                                        <p:tgtEl>
                                          <p:spTgt spid="17413"/>
                                        </p:tgtEl>
                                        <p:attrNameLst>
                                          <p:attrName>style.visibility</p:attrName>
                                        </p:attrNameLst>
                                      </p:cBhvr>
                                      <p:to>
                                        <p:strVal val="visible"/>
                                      </p:to>
                                    </p:set>
                                    <p:anim calcmode="lin" valueType="num">
                                      <p:cBhvr additive="base">
                                        <p:cTn id="38" dur="500" fill="hold"/>
                                        <p:tgtEl>
                                          <p:spTgt spid="17413"/>
                                        </p:tgtEl>
                                        <p:attrNameLst>
                                          <p:attrName>ppt_x</p:attrName>
                                        </p:attrNameLst>
                                      </p:cBhvr>
                                      <p:tavLst>
                                        <p:tav tm="0">
                                          <p:val>
                                            <p:strVal val="#ppt_x"/>
                                          </p:val>
                                        </p:tav>
                                        <p:tav tm="100000">
                                          <p:val>
                                            <p:strVal val="#ppt_x"/>
                                          </p:val>
                                        </p:tav>
                                      </p:tavLst>
                                    </p:anim>
                                    <p:anim calcmode="lin" valueType="num">
                                      <p:cBhvr additive="base">
                                        <p:cTn id="39" dur="500" fill="hold"/>
                                        <p:tgtEl>
                                          <p:spTgt spid="1741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7413"/>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58" presetClass="entr" presetSubtype="0" accel="10000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 calcmode="lin" valueType="num">
                                      <p:cBhvr>
                                        <p:cTn id="44"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45"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4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7"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48" dur="500"/>
                                        <p:tgtEl>
                                          <p:spTgt spid="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Solving NLPs with Excel </a:t>
            </a:r>
            <a:endParaRPr lang="en-US"/>
          </a:p>
        </p:txBody>
      </p:sp>
      <p:sp>
        <p:nvSpPr>
          <p:cNvPr id="3" name="Content Placeholder 2"/>
          <p:cNvSpPr>
            <a:spLocks noGrp="1"/>
          </p:cNvSpPr>
          <p:nvPr>
            <p:ph idx="1"/>
          </p:nvPr>
        </p:nvSpPr>
        <p:spPr>
          <a:xfrm>
            <a:off x="990600" y="1600200"/>
            <a:ext cx="7713440" cy="4525963"/>
          </a:xfrm>
        </p:spPr>
        <p:txBody>
          <a:bodyPr/>
          <a:lstStyle/>
          <a:p>
            <a:endParaRPr lang="en-US"/>
          </a:p>
        </p:txBody>
      </p:sp>
      <p:pic>
        <p:nvPicPr>
          <p:cNvPr id="18434" name="Picture 2"/>
          <p:cNvPicPr>
            <a:picLocks noChangeAspect="1" noChangeArrowheads="1"/>
          </p:cNvPicPr>
          <p:nvPr/>
        </p:nvPicPr>
        <p:blipFill>
          <a:blip r:embed="rId3"/>
          <a:srcRect/>
          <a:stretch>
            <a:fillRect/>
          </a:stretch>
        </p:blipFill>
        <p:spPr bwMode="auto">
          <a:xfrm>
            <a:off x="1" y="3200400"/>
            <a:ext cx="6491548" cy="36576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4"/>
          <a:srcRect/>
          <a:stretch>
            <a:fillRect/>
          </a:stretch>
        </p:blipFill>
        <p:spPr bwMode="auto">
          <a:xfrm>
            <a:off x="4876800" y="1295400"/>
            <a:ext cx="4179871" cy="246888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187A8DF-0D36-4FD6-9E8E-6850BBE18C4A}"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dissolve">
                                      <p:cBhvr>
                                        <p:cTn id="7" dur="500"/>
                                        <p:tgtEl>
                                          <p:spTgt spid="18435"/>
                                        </p:tgtEl>
                                      </p:cBhvr>
                                    </p:animEffect>
                                  </p:childTnLst>
                                </p:cTn>
                              </p:par>
                            </p:childTnLst>
                          </p:cTn>
                        </p:par>
                        <p:par>
                          <p:cTn id="8" fill="hold">
                            <p:stCondLst>
                              <p:cond delay="500"/>
                            </p:stCondLst>
                            <p:childTnLst>
                              <p:par>
                                <p:cTn id="9" presetID="9" presetClass="entr" presetSubtype="0" fill="hold" nodeType="afterEffect">
                                  <p:stCondLst>
                                    <p:cond delay="2000"/>
                                  </p:stCondLst>
                                  <p:childTnLst>
                                    <p:set>
                                      <p:cBhvr>
                                        <p:cTn id="10" dur="1" fill="hold">
                                          <p:stCondLst>
                                            <p:cond delay="0"/>
                                          </p:stCondLst>
                                        </p:cTn>
                                        <p:tgtEl>
                                          <p:spTgt spid="18434"/>
                                        </p:tgtEl>
                                        <p:attrNameLst>
                                          <p:attrName>style.visibility</p:attrName>
                                        </p:attrNameLst>
                                      </p:cBhvr>
                                      <p:to>
                                        <p:strVal val="visible"/>
                                      </p:to>
                                    </p:set>
                                    <p:animEffect transition="in" filter="dissolve">
                                      <p:cBhvr>
                                        <p:cTn id="11"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Solving NLPs with Excel</a:t>
            </a:r>
            <a:endParaRPr lang="en-US"/>
          </a:p>
        </p:txBody>
      </p:sp>
      <p:sp>
        <p:nvSpPr>
          <p:cNvPr id="3" name="Content Placeholder 2"/>
          <p:cNvSpPr>
            <a:spLocks noGrp="1"/>
          </p:cNvSpPr>
          <p:nvPr>
            <p:ph idx="1"/>
          </p:nvPr>
        </p:nvSpPr>
        <p:spPr>
          <a:xfrm>
            <a:off x="990600" y="1600200"/>
            <a:ext cx="7713440" cy="4525963"/>
          </a:xfrm>
        </p:spPr>
        <p:txBody>
          <a:bodyPr/>
          <a:lstStyle/>
          <a:p>
            <a:pPr>
              <a:buFont typeface="Wingdings" pitchFamily="2" charset="2"/>
              <a:buChar char=""/>
            </a:pPr>
            <a:r>
              <a:rPr lang="en-US" smtClean="0"/>
              <a:t>Examples</a:t>
            </a:r>
          </a:p>
          <a:p>
            <a:pPr>
              <a:buFont typeface="Wingdings" pitchFamily="2" charset="2"/>
              <a:buChar char=""/>
            </a:pPr>
            <a:endParaRPr lang="en-US" smtClean="0"/>
          </a:p>
          <a:p>
            <a:pPr>
              <a:buFont typeface="Wingdings" pitchFamily="2" charset="2"/>
              <a:buChar char=""/>
            </a:pPr>
            <a:r>
              <a:rPr lang="en-US" smtClean="0"/>
              <a:t>Lab</a:t>
            </a:r>
            <a:endParaRPr lang="en-US"/>
          </a:p>
        </p:txBody>
      </p:sp>
      <p:sp>
        <p:nvSpPr>
          <p:cNvPr id="4" name="Slide Number Placeholder 3"/>
          <p:cNvSpPr>
            <a:spLocks noGrp="1"/>
          </p:cNvSpPr>
          <p:nvPr>
            <p:ph type="sldNum" sz="quarter" idx="12"/>
          </p:nvPr>
        </p:nvSpPr>
        <p:spPr/>
        <p:txBody>
          <a:bodyPr/>
          <a:lstStyle/>
          <a:p>
            <a:fld id="{E187A8DF-0D36-4FD6-9E8E-6850BBE18C4A}"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Golden Section Search</a:t>
            </a:r>
            <a:endParaRPr lang="en-US"/>
          </a:p>
        </p:txBody>
      </p:sp>
      <p:sp>
        <p:nvSpPr>
          <p:cNvPr id="3" name="Content Placeholder 2"/>
          <p:cNvSpPr>
            <a:spLocks noGrp="1"/>
          </p:cNvSpPr>
          <p:nvPr>
            <p:ph idx="1"/>
          </p:nvPr>
        </p:nvSpPr>
        <p:spPr>
          <a:xfrm>
            <a:off x="990600" y="1600200"/>
            <a:ext cx="7713440" cy="4525963"/>
          </a:xfrm>
        </p:spPr>
        <p:txBody>
          <a:bodyPr/>
          <a:lstStyle/>
          <a:p>
            <a:pPr>
              <a:buClr>
                <a:srgbClr val="FF9900"/>
              </a:buClr>
              <a:buFont typeface="Wingdings" pitchFamily="2" charset="2"/>
              <a:buChar char=""/>
            </a:pPr>
            <a:r>
              <a:rPr lang="en-US" dirty="0" smtClean="0"/>
              <a:t> If </a:t>
            </a:r>
            <a:r>
              <a:rPr lang="en-US" i="1" dirty="0" smtClean="0">
                <a:latin typeface="Times New Roman" pitchFamily="18" charset="0"/>
                <a:cs typeface="Times New Roman" pitchFamily="18" charset="0"/>
              </a:rPr>
              <a:t>f </a:t>
            </a:r>
            <a:r>
              <a:rPr lang="en-US" dirty="0" smtClean="0"/>
              <a:t>'(</a:t>
            </a:r>
            <a:r>
              <a:rPr lang="en-US" i="1" dirty="0" smtClean="0">
                <a:latin typeface="Times New Roman" pitchFamily="18" charset="0"/>
                <a:cs typeface="Times New Roman" pitchFamily="18" charset="0"/>
              </a:rPr>
              <a:t>x</a:t>
            </a:r>
            <a:r>
              <a:rPr lang="en-US" dirty="0" smtClean="0"/>
              <a:t>) doesn’t exist or</a:t>
            </a:r>
          </a:p>
          <a:p>
            <a:pPr>
              <a:buClr>
                <a:srgbClr val="FF9900"/>
              </a:buClr>
              <a:buFont typeface="Wingdings" pitchFamily="2" charset="2"/>
              <a:buChar char=""/>
            </a:pPr>
            <a:r>
              <a:rPr lang="en-US" dirty="0" smtClean="0"/>
              <a:t> Difficult to solve </a:t>
            </a:r>
            <a:r>
              <a:rPr lang="en-US" i="1" dirty="0" smtClean="0">
                <a:latin typeface="Times New Roman" pitchFamily="18" charset="0"/>
                <a:cs typeface="Times New Roman" pitchFamily="18" charset="0"/>
              </a:rPr>
              <a:t>f </a:t>
            </a:r>
            <a:r>
              <a:rPr lang="en-US" dirty="0" smtClean="0"/>
              <a:t>'(</a:t>
            </a:r>
            <a:r>
              <a:rPr lang="en-US" i="1" dirty="0" smtClean="0">
                <a:latin typeface="Times New Roman" pitchFamily="18" charset="0"/>
                <a:cs typeface="Times New Roman" pitchFamily="18" charset="0"/>
              </a:rPr>
              <a:t>x</a:t>
            </a:r>
            <a:r>
              <a:rPr lang="en-US" dirty="0" smtClean="0"/>
              <a:t>) = 0</a:t>
            </a:r>
          </a:p>
          <a:p>
            <a:pPr>
              <a:buClr>
                <a:srgbClr val="FF9900"/>
              </a:buClr>
              <a:buFont typeface="Wingdings" pitchFamily="2" charset="2"/>
              <a:buChar char=""/>
            </a:pPr>
            <a:r>
              <a:rPr lang="en-US" dirty="0" smtClean="0">
                <a:latin typeface="Times New Roman" pitchFamily="18" charset="0"/>
                <a:cs typeface="Times New Roman" pitchFamily="18" charset="0"/>
              </a:rPr>
              <a:t> If  </a:t>
            </a:r>
            <a:r>
              <a:rPr lang="en-US" i="1" dirty="0" smtClean="0">
                <a:latin typeface="Times New Roman" pitchFamily="18" charset="0"/>
                <a:cs typeface="Times New Roman" pitchFamily="18" charset="0"/>
              </a:rPr>
              <a:t>f</a:t>
            </a:r>
            <a:r>
              <a:rPr lang="en-US" dirty="0" smtClean="0"/>
              <a:t>(</a:t>
            </a:r>
            <a:r>
              <a:rPr lang="en-US" i="1" dirty="0" smtClean="0">
                <a:latin typeface="Times New Roman" pitchFamily="18" charset="0"/>
                <a:cs typeface="Times New Roman" pitchFamily="18" charset="0"/>
              </a:rPr>
              <a:t>x</a:t>
            </a:r>
            <a:r>
              <a:rPr lang="en-US" dirty="0" smtClean="0"/>
              <a:t>) = </a:t>
            </a:r>
            <a:r>
              <a:rPr lang="en-US" dirty="0" err="1" smtClean="0">
                <a:solidFill>
                  <a:srgbClr val="0070C0"/>
                </a:solidFill>
              </a:rPr>
              <a:t>unimodal</a:t>
            </a:r>
            <a:r>
              <a:rPr lang="en-US" dirty="0" smtClean="0"/>
              <a:t> </a:t>
            </a:r>
            <a:r>
              <a:rPr lang="en-US" u="sng" dirty="0" smtClean="0"/>
              <a:t>fn</a:t>
            </a:r>
            <a:r>
              <a:rPr lang="en-US" dirty="0" smtClean="0"/>
              <a:t> [only 1 local max]</a:t>
            </a:r>
          </a:p>
          <a:p>
            <a:pPr>
              <a:spcBef>
                <a:spcPts val="0"/>
              </a:spcBef>
            </a:pPr>
            <a:endParaRPr lang="en-US" sz="1600" dirty="0" smtClean="0"/>
          </a:p>
          <a:p>
            <a:pPr>
              <a:spcBef>
                <a:spcPts val="0"/>
              </a:spcBef>
              <a:buNone/>
            </a:pPr>
            <a:r>
              <a:rPr lang="en-US" dirty="0" smtClean="0"/>
              <a:t>CASE 1</a:t>
            </a:r>
            <a:endParaRPr lang="en-US" dirty="0"/>
          </a:p>
        </p:txBody>
      </p:sp>
      <p:pic>
        <p:nvPicPr>
          <p:cNvPr id="1945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90600" y="3886200"/>
            <a:ext cx="7839184" cy="2560320"/>
          </a:xfrm>
          <a:prstGeom prst="rect">
            <a:avLst/>
          </a:prstGeom>
          <a:noFill/>
          <a:ln w="9525">
            <a:noFill/>
            <a:miter lim="800000"/>
            <a:headEnd/>
            <a:tailEnd/>
          </a:ln>
          <a:effectLst/>
        </p:spPr>
      </p:pic>
      <p:grpSp>
        <p:nvGrpSpPr>
          <p:cNvPr id="9" name="Group 8"/>
          <p:cNvGrpSpPr/>
          <p:nvPr/>
        </p:nvGrpSpPr>
        <p:grpSpPr>
          <a:xfrm>
            <a:off x="4572000" y="3352800"/>
            <a:ext cx="3048000" cy="2026920"/>
            <a:chOff x="4572000" y="3352800"/>
            <a:chExt cx="3048000" cy="2026920"/>
          </a:xfrm>
        </p:grpSpPr>
        <p:sp>
          <p:nvSpPr>
            <p:cNvPr id="5" name="Oval 4"/>
            <p:cNvSpPr/>
            <p:nvPr/>
          </p:nvSpPr>
          <p:spPr>
            <a:xfrm>
              <a:off x="4626864" y="4846320"/>
              <a:ext cx="762000" cy="533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6"/>
            </p:cNvCxnSpPr>
            <p:nvPr/>
          </p:nvCxnSpPr>
          <p:spPr>
            <a:xfrm flipV="1">
              <a:off x="5388864" y="3810000"/>
              <a:ext cx="249936" cy="13030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0" y="3352800"/>
              <a:ext cx="3048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rgbClr val="FF0000"/>
                  </a:solidFill>
                </a:rPr>
                <a:t>Interval of uncertainty</a:t>
              </a:r>
              <a:endParaRPr lang="en-US" sz="2000" b="1">
                <a:solidFill>
                  <a:srgbClr val="FF0000"/>
                </a:solidFill>
              </a:endParaRPr>
            </a:p>
          </p:txBody>
        </p:sp>
      </p:grpSp>
      <p:sp>
        <p:nvSpPr>
          <p:cNvPr id="4" name="Slide Number Placeholder 3"/>
          <p:cNvSpPr>
            <a:spLocks noGrp="1"/>
          </p:cNvSpPr>
          <p:nvPr>
            <p:ph type="sldNum" sz="quarter" idx="12"/>
          </p:nvPr>
        </p:nvSpPr>
        <p:spPr/>
        <p:txBody>
          <a:bodyPr/>
          <a:lstStyle/>
          <a:p>
            <a:fld id="{E187A8DF-0D36-4FD6-9E8E-6850BBE18C4A}" type="slidenum">
              <a:rPr lang="en-US" smtClean="0"/>
              <a:pPr/>
              <a:t>33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459"/>
                                        </p:tgtEl>
                                        <p:attrNameLst>
                                          <p:attrName>style.visibility</p:attrName>
                                        </p:attrNameLst>
                                      </p:cBhvr>
                                      <p:to>
                                        <p:strVal val="visible"/>
                                      </p:to>
                                    </p:set>
                                    <p:anim calcmode="lin" valueType="num">
                                      <p:cBhvr additive="base">
                                        <p:cTn id="43" dur="500" fill="hold"/>
                                        <p:tgtEl>
                                          <p:spTgt spid="19459"/>
                                        </p:tgtEl>
                                        <p:attrNameLst>
                                          <p:attrName>ppt_x</p:attrName>
                                        </p:attrNameLst>
                                      </p:cBhvr>
                                      <p:tavLst>
                                        <p:tav tm="0">
                                          <p:val>
                                            <p:strVal val="#ppt_x"/>
                                          </p:val>
                                        </p:tav>
                                        <p:tav tm="100000">
                                          <p:val>
                                            <p:strVal val="#ppt_x"/>
                                          </p:val>
                                        </p:tav>
                                      </p:tavLst>
                                    </p:anim>
                                    <p:anim calcmode="lin" valueType="num">
                                      <p:cBhvr additive="base">
                                        <p:cTn id="44"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Golden Section Search</a:t>
            </a:r>
            <a:endParaRPr lang="en-US"/>
          </a:p>
        </p:txBody>
      </p:sp>
      <p:sp>
        <p:nvSpPr>
          <p:cNvPr id="3" name="Content Placeholder 2"/>
          <p:cNvSpPr>
            <a:spLocks noGrp="1"/>
          </p:cNvSpPr>
          <p:nvPr>
            <p:ph idx="1"/>
          </p:nvPr>
        </p:nvSpPr>
        <p:spPr>
          <a:xfrm>
            <a:off x="990600" y="1600200"/>
            <a:ext cx="7713440" cy="4525963"/>
          </a:xfrm>
        </p:spPr>
        <p:txBody>
          <a:bodyPr/>
          <a:lstStyle/>
          <a:p>
            <a:pPr>
              <a:buClr>
                <a:srgbClr val="FF9900"/>
              </a:buClr>
              <a:buFont typeface="Wingdings" pitchFamily="2" charset="2"/>
              <a:buChar char=""/>
            </a:pPr>
            <a:r>
              <a:rPr lang="en-US" dirty="0" smtClean="0"/>
              <a:t> If </a:t>
            </a:r>
            <a:r>
              <a:rPr lang="en-US" i="1" dirty="0" smtClean="0">
                <a:latin typeface="Times New Roman" pitchFamily="18" charset="0"/>
                <a:cs typeface="Times New Roman" pitchFamily="18" charset="0"/>
              </a:rPr>
              <a:t>f </a:t>
            </a:r>
            <a:r>
              <a:rPr lang="en-US" dirty="0" smtClean="0"/>
              <a:t>'(</a:t>
            </a:r>
            <a:r>
              <a:rPr lang="en-US" i="1" dirty="0" smtClean="0">
                <a:latin typeface="Times New Roman" pitchFamily="18" charset="0"/>
                <a:cs typeface="Times New Roman" pitchFamily="18" charset="0"/>
              </a:rPr>
              <a:t>x</a:t>
            </a:r>
            <a:r>
              <a:rPr lang="en-US" dirty="0" smtClean="0"/>
              <a:t>) doesn’t exist or</a:t>
            </a:r>
          </a:p>
          <a:p>
            <a:pPr>
              <a:buClr>
                <a:srgbClr val="FF9900"/>
              </a:buClr>
              <a:buFont typeface="Wingdings" pitchFamily="2" charset="2"/>
              <a:buChar char=""/>
            </a:pPr>
            <a:r>
              <a:rPr lang="en-US" dirty="0" smtClean="0"/>
              <a:t> Difficult to solve </a:t>
            </a:r>
            <a:r>
              <a:rPr lang="en-US" i="1" dirty="0" smtClean="0">
                <a:latin typeface="Times New Roman" pitchFamily="18" charset="0"/>
                <a:cs typeface="Times New Roman" pitchFamily="18" charset="0"/>
              </a:rPr>
              <a:t>f </a:t>
            </a:r>
            <a:r>
              <a:rPr lang="en-US" dirty="0" smtClean="0"/>
              <a:t>'(</a:t>
            </a:r>
            <a:r>
              <a:rPr lang="en-US" i="1" dirty="0" smtClean="0">
                <a:latin typeface="Times New Roman" pitchFamily="18" charset="0"/>
                <a:cs typeface="Times New Roman" pitchFamily="18" charset="0"/>
              </a:rPr>
              <a:t>x</a:t>
            </a:r>
            <a:r>
              <a:rPr lang="en-US" dirty="0" smtClean="0"/>
              <a:t>) = 0</a:t>
            </a:r>
          </a:p>
          <a:p>
            <a:pPr>
              <a:buClr>
                <a:srgbClr val="FF9900"/>
              </a:buClr>
              <a:buFont typeface="Wingdings" pitchFamily="2" charset="2"/>
              <a:buChar char=""/>
            </a:pPr>
            <a:r>
              <a:rPr lang="en-US" dirty="0" smtClean="0">
                <a:latin typeface="Times New Roman" pitchFamily="18" charset="0"/>
                <a:cs typeface="Times New Roman" pitchFamily="18" charset="0"/>
              </a:rPr>
              <a:t> If  </a:t>
            </a:r>
            <a:r>
              <a:rPr lang="en-US" i="1" dirty="0" smtClean="0">
                <a:latin typeface="Times New Roman" pitchFamily="18" charset="0"/>
                <a:cs typeface="Times New Roman" pitchFamily="18" charset="0"/>
              </a:rPr>
              <a:t>f</a:t>
            </a:r>
            <a:r>
              <a:rPr lang="en-US" dirty="0" smtClean="0"/>
              <a:t>(</a:t>
            </a:r>
            <a:r>
              <a:rPr lang="en-US" i="1" dirty="0" smtClean="0">
                <a:latin typeface="Times New Roman" pitchFamily="18" charset="0"/>
                <a:cs typeface="Times New Roman" pitchFamily="18" charset="0"/>
              </a:rPr>
              <a:t>x</a:t>
            </a:r>
            <a:r>
              <a:rPr lang="en-US" dirty="0" smtClean="0"/>
              <a:t>) = </a:t>
            </a:r>
            <a:r>
              <a:rPr lang="en-US" dirty="0" err="1" smtClean="0">
                <a:solidFill>
                  <a:srgbClr val="0070C0"/>
                </a:solidFill>
              </a:rPr>
              <a:t>unimodal</a:t>
            </a:r>
            <a:r>
              <a:rPr lang="en-US" dirty="0" smtClean="0"/>
              <a:t> </a:t>
            </a:r>
            <a:r>
              <a:rPr lang="en-US" u="sng" dirty="0" smtClean="0"/>
              <a:t>fn</a:t>
            </a:r>
            <a:r>
              <a:rPr lang="en-US" dirty="0" smtClean="0"/>
              <a:t> [only 1 local max]</a:t>
            </a:r>
          </a:p>
          <a:p>
            <a:pPr>
              <a:spcBef>
                <a:spcPts val="0"/>
              </a:spcBef>
            </a:pPr>
            <a:endParaRPr lang="en-US" sz="1600" dirty="0" smtClean="0"/>
          </a:p>
          <a:p>
            <a:pPr>
              <a:spcBef>
                <a:spcPts val="0"/>
              </a:spcBef>
              <a:buNone/>
            </a:pPr>
            <a:r>
              <a:rPr lang="en-US" dirty="0" smtClean="0"/>
              <a:t>CASE 2</a:t>
            </a:r>
          </a:p>
          <a:p>
            <a:pPr>
              <a:spcBef>
                <a:spcPts val="0"/>
              </a:spcBef>
              <a:buNone/>
            </a:pPr>
            <a:endParaRPr lang="en-US" dirty="0"/>
          </a:p>
        </p:txBody>
      </p:sp>
      <p:pic>
        <p:nvPicPr>
          <p:cNvPr id="2048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28800" y="3352800"/>
            <a:ext cx="6134165" cy="3383280"/>
          </a:xfrm>
          <a:prstGeom prst="rect">
            <a:avLst/>
          </a:prstGeom>
          <a:noFill/>
          <a:ln w="9525">
            <a:noFill/>
            <a:miter lim="800000"/>
            <a:headEnd/>
            <a:tailEnd/>
          </a:ln>
          <a:effectLst/>
        </p:spPr>
      </p:pic>
      <p:grpSp>
        <p:nvGrpSpPr>
          <p:cNvPr id="5" name="Group 4"/>
          <p:cNvGrpSpPr/>
          <p:nvPr/>
        </p:nvGrpSpPr>
        <p:grpSpPr>
          <a:xfrm flipH="1">
            <a:off x="4892040" y="3474720"/>
            <a:ext cx="3048000" cy="2042160"/>
            <a:chOff x="4572000" y="3352800"/>
            <a:chExt cx="3048000" cy="2042160"/>
          </a:xfrm>
        </p:grpSpPr>
        <p:sp>
          <p:nvSpPr>
            <p:cNvPr id="6" name="Oval 5"/>
            <p:cNvSpPr/>
            <p:nvPr/>
          </p:nvSpPr>
          <p:spPr>
            <a:xfrm>
              <a:off x="4572000" y="4846320"/>
              <a:ext cx="914400" cy="548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6" idx="6"/>
            </p:cNvCxnSpPr>
            <p:nvPr/>
          </p:nvCxnSpPr>
          <p:spPr>
            <a:xfrm rot="10800000" flipH="1">
              <a:off x="5486400" y="3810000"/>
              <a:ext cx="249936" cy="13106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0" y="3352800"/>
              <a:ext cx="3048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rgbClr val="FF0000"/>
                  </a:solidFill>
                </a:rPr>
                <a:t>Interval of uncertainty</a:t>
              </a:r>
              <a:endParaRPr lang="en-US" sz="2000" b="1">
                <a:solidFill>
                  <a:srgbClr val="FF0000"/>
                </a:solidFill>
              </a:endParaRPr>
            </a:p>
          </p:txBody>
        </p:sp>
      </p:grpSp>
      <p:sp>
        <p:nvSpPr>
          <p:cNvPr id="4" name="Slide Number Placeholder 3"/>
          <p:cNvSpPr>
            <a:spLocks noGrp="1"/>
          </p:cNvSpPr>
          <p:nvPr>
            <p:ph type="sldNum" sz="quarter" idx="12"/>
          </p:nvPr>
        </p:nvSpPr>
        <p:spPr/>
        <p:txBody>
          <a:bodyPr/>
          <a:lstStyle/>
          <a:p>
            <a:fld id="{E187A8DF-0D36-4FD6-9E8E-6850BBE18C4A}"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Golden Section Search</a:t>
            </a:r>
            <a:endParaRPr lang="en-US"/>
          </a:p>
        </p:txBody>
      </p:sp>
      <p:sp>
        <p:nvSpPr>
          <p:cNvPr id="3" name="Content Placeholder 2"/>
          <p:cNvSpPr>
            <a:spLocks noGrp="1"/>
          </p:cNvSpPr>
          <p:nvPr>
            <p:ph idx="1"/>
          </p:nvPr>
        </p:nvSpPr>
        <p:spPr>
          <a:xfrm>
            <a:off x="990600" y="1600200"/>
            <a:ext cx="7713440" cy="4525963"/>
          </a:xfrm>
        </p:spPr>
        <p:txBody>
          <a:bodyPr/>
          <a:lstStyle/>
          <a:p>
            <a:pPr>
              <a:buClr>
                <a:srgbClr val="FF9900"/>
              </a:buClr>
              <a:buFont typeface="Wingdings" pitchFamily="2" charset="2"/>
              <a:buChar char=""/>
            </a:pPr>
            <a:r>
              <a:rPr lang="en-US" dirty="0" smtClean="0"/>
              <a:t> If </a:t>
            </a:r>
            <a:r>
              <a:rPr lang="en-US" i="1" dirty="0" smtClean="0">
                <a:latin typeface="Times New Roman" pitchFamily="18" charset="0"/>
                <a:cs typeface="Times New Roman" pitchFamily="18" charset="0"/>
              </a:rPr>
              <a:t>f </a:t>
            </a:r>
            <a:r>
              <a:rPr lang="en-US" dirty="0" smtClean="0"/>
              <a:t>'(</a:t>
            </a:r>
            <a:r>
              <a:rPr lang="en-US" i="1" dirty="0" smtClean="0">
                <a:latin typeface="Times New Roman" pitchFamily="18" charset="0"/>
                <a:cs typeface="Times New Roman" pitchFamily="18" charset="0"/>
              </a:rPr>
              <a:t>x</a:t>
            </a:r>
            <a:r>
              <a:rPr lang="en-US" dirty="0" smtClean="0"/>
              <a:t>) doesn’t exist or</a:t>
            </a:r>
          </a:p>
          <a:p>
            <a:pPr>
              <a:buClr>
                <a:srgbClr val="FF9900"/>
              </a:buClr>
              <a:buFont typeface="Wingdings" pitchFamily="2" charset="2"/>
              <a:buChar char=""/>
            </a:pPr>
            <a:r>
              <a:rPr lang="en-US" dirty="0" smtClean="0"/>
              <a:t> Difficult to solve </a:t>
            </a:r>
            <a:r>
              <a:rPr lang="en-US" i="1" dirty="0" smtClean="0">
                <a:latin typeface="Times New Roman" pitchFamily="18" charset="0"/>
                <a:cs typeface="Times New Roman" pitchFamily="18" charset="0"/>
              </a:rPr>
              <a:t>f </a:t>
            </a:r>
            <a:r>
              <a:rPr lang="en-US" dirty="0" smtClean="0"/>
              <a:t>'(</a:t>
            </a:r>
            <a:r>
              <a:rPr lang="en-US" i="1" dirty="0" smtClean="0">
                <a:latin typeface="Times New Roman" pitchFamily="18" charset="0"/>
                <a:cs typeface="Times New Roman" pitchFamily="18" charset="0"/>
              </a:rPr>
              <a:t>x</a:t>
            </a:r>
            <a:r>
              <a:rPr lang="en-US" dirty="0" smtClean="0"/>
              <a:t>) = 0</a:t>
            </a:r>
          </a:p>
          <a:p>
            <a:pPr>
              <a:buClr>
                <a:srgbClr val="FF9900"/>
              </a:buClr>
              <a:buFont typeface="Wingdings" pitchFamily="2" charset="2"/>
              <a:buChar char=""/>
            </a:pPr>
            <a:r>
              <a:rPr lang="en-US" dirty="0" smtClean="0">
                <a:latin typeface="Times New Roman" pitchFamily="18" charset="0"/>
                <a:cs typeface="Times New Roman" pitchFamily="18" charset="0"/>
              </a:rPr>
              <a:t> If  </a:t>
            </a:r>
            <a:r>
              <a:rPr lang="en-US" i="1" dirty="0" smtClean="0">
                <a:latin typeface="Times New Roman" pitchFamily="18" charset="0"/>
                <a:cs typeface="Times New Roman" pitchFamily="18" charset="0"/>
              </a:rPr>
              <a:t>f</a:t>
            </a:r>
            <a:r>
              <a:rPr lang="en-US" dirty="0" smtClean="0"/>
              <a:t>(</a:t>
            </a:r>
            <a:r>
              <a:rPr lang="en-US" i="1" dirty="0" smtClean="0">
                <a:latin typeface="Times New Roman" pitchFamily="18" charset="0"/>
                <a:cs typeface="Times New Roman" pitchFamily="18" charset="0"/>
              </a:rPr>
              <a:t>x</a:t>
            </a:r>
            <a:r>
              <a:rPr lang="en-US" dirty="0" smtClean="0"/>
              <a:t>) = </a:t>
            </a:r>
            <a:r>
              <a:rPr lang="en-US" dirty="0" err="1" smtClean="0">
                <a:solidFill>
                  <a:srgbClr val="0070C0"/>
                </a:solidFill>
              </a:rPr>
              <a:t>unimodal</a:t>
            </a:r>
            <a:r>
              <a:rPr lang="en-US" dirty="0" smtClean="0"/>
              <a:t> </a:t>
            </a:r>
            <a:r>
              <a:rPr lang="en-US" u="sng" dirty="0" smtClean="0"/>
              <a:t>fn</a:t>
            </a:r>
            <a:r>
              <a:rPr lang="en-US" dirty="0" smtClean="0"/>
              <a:t> [only 1 local max]</a:t>
            </a:r>
          </a:p>
          <a:p>
            <a:pPr>
              <a:spcBef>
                <a:spcPts val="0"/>
              </a:spcBef>
            </a:pPr>
            <a:endParaRPr lang="en-US" sz="1600" dirty="0" smtClean="0"/>
          </a:p>
          <a:p>
            <a:pPr>
              <a:spcBef>
                <a:spcPts val="0"/>
              </a:spcBef>
              <a:buNone/>
            </a:pPr>
            <a:r>
              <a:rPr lang="en-US" dirty="0" smtClean="0"/>
              <a:t>CASE 3</a:t>
            </a:r>
            <a:endParaRPr lang="en-US" dirty="0"/>
          </a:p>
        </p:txBody>
      </p:sp>
      <p:pic>
        <p:nvPicPr>
          <p:cNvPr id="2150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 y="3809999"/>
            <a:ext cx="8389385" cy="2834640"/>
          </a:xfrm>
          <a:prstGeom prst="rect">
            <a:avLst/>
          </a:prstGeom>
          <a:noFill/>
          <a:ln w="9525">
            <a:noFill/>
            <a:miter lim="800000"/>
            <a:headEnd/>
            <a:tailEnd/>
          </a:ln>
          <a:effectLst/>
        </p:spPr>
      </p:pic>
      <p:grpSp>
        <p:nvGrpSpPr>
          <p:cNvPr id="5" name="Group 4"/>
          <p:cNvGrpSpPr/>
          <p:nvPr/>
        </p:nvGrpSpPr>
        <p:grpSpPr>
          <a:xfrm>
            <a:off x="4495800" y="3352800"/>
            <a:ext cx="3048000" cy="2026920"/>
            <a:chOff x="4572000" y="3352800"/>
            <a:chExt cx="3048000" cy="2026920"/>
          </a:xfrm>
        </p:grpSpPr>
        <p:sp>
          <p:nvSpPr>
            <p:cNvPr id="6" name="Oval 5"/>
            <p:cNvSpPr/>
            <p:nvPr/>
          </p:nvSpPr>
          <p:spPr>
            <a:xfrm>
              <a:off x="4626864" y="4846320"/>
              <a:ext cx="762000" cy="533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6" idx="6"/>
            </p:cNvCxnSpPr>
            <p:nvPr/>
          </p:nvCxnSpPr>
          <p:spPr>
            <a:xfrm flipV="1">
              <a:off x="5388864" y="3810000"/>
              <a:ext cx="249936" cy="13030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0" y="3352800"/>
              <a:ext cx="3048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rgbClr val="FF0000"/>
                  </a:solidFill>
                </a:rPr>
                <a:t>Interval of uncertainty</a:t>
              </a:r>
              <a:endParaRPr lang="en-US" sz="2000" b="1">
                <a:solidFill>
                  <a:srgbClr val="FF0000"/>
                </a:solidFill>
              </a:endParaRPr>
            </a:p>
          </p:txBody>
        </p:sp>
      </p:grpSp>
      <p:sp>
        <p:nvSpPr>
          <p:cNvPr id="4" name="Slide Number Placeholder 3"/>
          <p:cNvSpPr>
            <a:spLocks noGrp="1"/>
          </p:cNvSpPr>
          <p:nvPr>
            <p:ph type="sldNum" sz="quarter" idx="12"/>
          </p:nvPr>
        </p:nvSpPr>
        <p:spPr/>
        <p:txBody>
          <a:bodyPr/>
          <a:lstStyle/>
          <a:p>
            <a:fld id="{E187A8DF-0D36-4FD6-9E8E-6850BBE18C4A}"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Golden Section Search</a:t>
            </a:r>
            <a:endParaRPr lang="en-US"/>
          </a:p>
        </p:txBody>
      </p:sp>
      <p:sp>
        <p:nvSpPr>
          <p:cNvPr id="3" name="Content Placeholder 2"/>
          <p:cNvSpPr>
            <a:spLocks noGrp="1"/>
          </p:cNvSpPr>
          <p:nvPr>
            <p:ph idx="1"/>
          </p:nvPr>
        </p:nvSpPr>
        <p:spPr>
          <a:xfrm>
            <a:off x="990600" y="1600200"/>
            <a:ext cx="7713440" cy="4525963"/>
          </a:xfrm>
        </p:spPr>
        <p:txBody>
          <a:bodyPr/>
          <a:lstStyle/>
          <a:p>
            <a:pPr>
              <a:buFont typeface="Wingdings" pitchFamily="2" charset="2"/>
              <a:buChar char=""/>
            </a:pPr>
            <a:r>
              <a:rPr lang="en-US" dirty="0" smtClean="0"/>
              <a:t>Steps to reduce interval of uncertainty:</a:t>
            </a:r>
          </a:p>
          <a:p>
            <a:pPr>
              <a:buFont typeface="Wingdings" pitchFamily="2" charset="2"/>
              <a:buChar char=""/>
            </a:pPr>
            <a:endParaRPr lang="en-US" sz="1800" dirty="0" smtClean="0"/>
          </a:p>
          <a:p>
            <a:pPr marL="520700" indent="-520700" algn="just">
              <a:buNone/>
            </a:pPr>
            <a:r>
              <a:rPr lang="en-US" sz="2400" dirty="0" smtClean="0"/>
              <a:t>S1: Begin with the region of uncertainty for </a:t>
            </a:r>
            <a:r>
              <a:rPr lang="en-US" sz="2400" i="1" dirty="0" smtClean="0">
                <a:latin typeface="Times New Roman" pitchFamily="18" charset="0"/>
                <a:cs typeface="Times New Roman" pitchFamily="18" charset="0"/>
              </a:rPr>
              <a:t>x</a:t>
            </a:r>
            <a:r>
              <a:rPr lang="en-US" sz="2400" dirty="0" smtClean="0"/>
              <a:t> being [a, b]. Evaluate </a:t>
            </a:r>
            <a:r>
              <a:rPr lang="en-US" sz="2400" i="1" dirty="0" smtClean="0">
                <a:latin typeface="Times New Roman" pitchFamily="18" charset="0"/>
                <a:cs typeface="Times New Roman" pitchFamily="18" charset="0"/>
              </a:rPr>
              <a:t>f</a:t>
            </a:r>
            <a:r>
              <a:rPr lang="en-US" sz="2400" dirty="0" smtClean="0"/>
              <a:t> (</a:t>
            </a:r>
            <a:r>
              <a:rPr lang="en-US" sz="2400" i="1" dirty="0" smtClean="0">
                <a:latin typeface="Times New Roman" pitchFamily="18" charset="0"/>
                <a:cs typeface="Times New Roman" pitchFamily="18" charset="0"/>
              </a:rPr>
              <a:t>x</a:t>
            </a:r>
            <a:r>
              <a:rPr lang="en-US" sz="2400" dirty="0" smtClean="0"/>
              <a:t>) at two judiciously chosen points </a:t>
            </a:r>
            <a:r>
              <a:rPr lang="en-US" sz="2400" i="1" dirty="0" smtClean="0">
                <a:latin typeface="Times New Roman" pitchFamily="18" charset="0"/>
                <a:cs typeface="Times New Roman" pitchFamily="18" charset="0"/>
              </a:rPr>
              <a:t>x</a:t>
            </a:r>
            <a:r>
              <a:rPr lang="en-US" sz="2400" baseline="-25000" dirty="0" smtClean="0"/>
              <a:t>1</a:t>
            </a:r>
            <a:r>
              <a:rPr lang="en-US" sz="2400" dirty="0" smtClean="0"/>
              <a:t> and </a:t>
            </a:r>
            <a:r>
              <a:rPr lang="en-US" sz="2400" i="1" dirty="0" smtClean="0">
                <a:latin typeface="Times New Roman" pitchFamily="18" charset="0"/>
                <a:cs typeface="Times New Roman" pitchFamily="18" charset="0"/>
              </a:rPr>
              <a:t>x</a:t>
            </a:r>
            <a:r>
              <a:rPr lang="en-US" sz="2400" baseline="-25000" dirty="0" smtClean="0"/>
              <a:t>2</a:t>
            </a:r>
            <a:r>
              <a:rPr lang="en-US" sz="2400" dirty="0" smtClean="0"/>
              <a:t>.</a:t>
            </a:r>
          </a:p>
          <a:p>
            <a:pPr algn="just">
              <a:spcBef>
                <a:spcPts val="0"/>
              </a:spcBef>
              <a:buFont typeface="Wingdings" pitchFamily="2" charset="2"/>
              <a:buChar char=""/>
            </a:pPr>
            <a:endParaRPr lang="en-US" sz="1800" dirty="0" smtClean="0"/>
          </a:p>
          <a:p>
            <a:pPr marL="520700" indent="-520700" algn="just">
              <a:buNone/>
            </a:pPr>
            <a:r>
              <a:rPr lang="en-US" sz="2400" dirty="0" smtClean="0"/>
              <a:t>S2: Determine which of Cases 1–3 holds, and find a reduced interval of  uncertainty.</a:t>
            </a:r>
          </a:p>
          <a:p>
            <a:pPr algn="just">
              <a:spcBef>
                <a:spcPts val="0"/>
              </a:spcBef>
              <a:buFont typeface="Wingdings" pitchFamily="2" charset="2"/>
              <a:buChar char=""/>
            </a:pPr>
            <a:endParaRPr lang="en-US" sz="1800" dirty="0" smtClean="0"/>
          </a:p>
          <a:p>
            <a:pPr marL="520700" indent="-520700" algn="just">
              <a:buNone/>
            </a:pPr>
            <a:r>
              <a:rPr lang="en-US" sz="2400" dirty="0" smtClean="0"/>
              <a:t>S3: Evaluate </a:t>
            </a:r>
            <a:r>
              <a:rPr lang="en-US" sz="2400" i="1" dirty="0" smtClean="0">
                <a:latin typeface="Times New Roman" pitchFamily="18" charset="0"/>
                <a:cs typeface="Times New Roman" pitchFamily="18" charset="0"/>
              </a:rPr>
              <a:t>f</a:t>
            </a:r>
            <a:r>
              <a:rPr lang="en-US" sz="2400" dirty="0" smtClean="0"/>
              <a:t> (</a:t>
            </a:r>
            <a:r>
              <a:rPr lang="en-US" sz="2400" i="1" dirty="0" smtClean="0">
                <a:latin typeface="Times New Roman" pitchFamily="18" charset="0"/>
                <a:cs typeface="Times New Roman" pitchFamily="18" charset="0"/>
              </a:rPr>
              <a:t>x</a:t>
            </a:r>
            <a:r>
              <a:rPr lang="en-US" sz="2400" dirty="0" smtClean="0"/>
              <a:t>) at two new points (the algorithm specifies how the two new points are chosen). Return to S2 unless the length of the interval of uncertainty is sufficiently small.</a:t>
            </a:r>
          </a:p>
        </p:txBody>
      </p:sp>
      <p:sp>
        <p:nvSpPr>
          <p:cNvPr id="5" name="Rounded Rectangle 4"/>
          <p:cNvSpPr/>
          <p:nvPr/>
        </p:nvSpPr>
        <p:spPr>
          <a:xfrm>
            <a:off x="1066800" y="762000"/>
            <a:ext cx="7620000" cy="1447800"/>
          </a:xfrm>
          <a:prstGeom prst="roundRect">
            <a:avLst>
              <a:gd name="adj" fmla="val 0"/>
            </a:avLst>
          </a:prstGeom>
          <a:solidFill>
            <a:srgbClr val="FFF8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smtClean="0">
                <a:solidFill>
                  <a:srgbClr val="FF66FF"/>
                </a:solidFill>
                <a:latin typeface="Times New Roman" pitchFamily="18" charset="0"/>
                <a:cs typeface="Times New Roman" pitchFamily="18" charset="0"/>
              </a:rPr>
              <a:t>[unimodal function </a:t>
            </a:r>
            <a:r>
              <a:rPr lang="en-US" sz="2800" i="1" smtClean="0">
                <a:solidFill>
                  <a:srgbClr val="FF66FF"/>
                </a:solidFill>
                <a:latin typeface="Times New Roman" pitchFamily="18" charset="0"/>
                <a:cs typeface="Times New Roman" pitchFamily="18" charset="0"/>
              </a:rPr>
              <a:t>f </a:t>
            </a:r>
            <a:r>
              <a:rPr lang="en-US" sz="2800" smtClean="0">
                <a:solidFill>
                  <a:srgbClr val="FF66FF"/>
                </a:solidFill>
                <a:latin typeface="Times New Roman" pitchFamily="18" charset="0"/>
                <a:cs typeface="Times New Roman" pitchFamily="18" charset="0"/>
              </a:rPr>
              <a:t>(</a:t>
            </a:r>
            <a:r>
              <a:rPr lang="en-US" sz="2800" i="1" smtClean="0">
                <a:solidFill>
                  <a:srgbClr val="FF66FF"/>
                </a:solidFill>
                <a:latin typeface="Times New Roman" pitchFamily="18" charset="0"/>
                <a:cs typeface="Times New Roman" pitchFamily="18" charset="0"/>
              </a:rPr>
              <a:t>x</a:t>
            </a:r>
            <a:r>
              <a:rPr lang="en-US" sz="2800" smtClean="0">
                <a:solidFill>
                  <a:srgbClr val="FF66FF"/>
                </a:solidFill>
                <a:latin typeface="Times New Roman" pitchFamily="18" charset="0"/>
                <a:cs typeface="Times New Roman" pitchFamily="18" charset="0"/>
              </a:rPr>
              <a:t>)]</a:t>
            </a:r>
            <a:r>
              <a:rPr lang="en-US" sz="2800" smtClean="0">
                <a:solidFill>
                  <a:srgbClr val="FF0000"/>
                </a:solidFill>
                <a:latin typeface="Times New Roman" pitchFamily="18" charset="0"/>
                <a:cs typeface="Times New Roman" pitchFamily="18" charset="0"/>
              </a:rPr>
              <a:t> When two new points are chosen at Step 3, one will always coincide with a point at which we have previously evaluated </a:t>
            </a:r>
            <a:r>
              <a:rPr lang="en-US" sz="2800" i="1" smtClean="0">
                <a:solidFill>
                  <a:srgbClr val="FF0000"/>
                </a:solidFill>
                <a:latin typeface="Times New Roman" pitchFamily="18" charset="0"/>
                <a:cs typeface="Times New Roman" pitchFamily="18" charset="0"/>
              </a:rPr>
              <a:t>f</a:t>
            </a:r>
            <a:r>
              <a:rPr lang="en-US" sz="2800" smtClean="0">
                <a:solidFill>
                  <a:srgbClr val="FF0000"/>
                </a:solidFill>
                <a:latin typeface="Times New Roman" pitchFamily="18" charset="0"/>
                <a:cs typeface="Times New Roman" pitchFamily="18" charset="0"/>
              </a:rPr>
              <a:t> (</a:t>
            </a:r>
            <a:r>
              <a:rPr lang="en-US" sz="2800" i="1" smtClean="0">
                <a:solidFill>
                  <a:srgbClr val="FF0000"/>
                </a:solidFill>
                <a:latin typeface="Times New Roman" pitchFamily="18" charset="0"/>
                <a:cs typeface="Times New Roman" pitchFamily="18" charset="0"/>
              </a:rPr>
              <a:t>x</a:t>
            </a:r>
            <a:r>
              <a:rPr lang="en-US" sz="2800" smtClean="0">
                <a:solidFill>
                  <a:srgbClr val="FF0000"/>
                </a:solidFill>
                <a:latin typeface="Times New Roman" pitchFamily="18" charset="0"/>
                <a:cs typeface="Times New Roman" pitchFamily="18" charset="0"/>
              </a:rPr>
              <a:t>).</a:t>
            </a:r>
            <a:endParaRPr lang="en-US" sz="2800">
              <a:solidFill>
                <a:srgbClr val="FF0000"/>
              </a:solidFill>
              <a:latin typeface="Times New Roman" pitchFamily="18" charset="0"/>
              <a:cs typeface="Times New Roman" pitchFamily="18" charset="0"/>
            </a:endParaRPr>
          </a:p>
        </p:txBody>
      </p:sp>
      <p:grpSp>
        <p:nvGrpSpPr>
          <p:cNvPr id="22" name="Group 21"/>
          <p:cNvGrpSpPr/>
          <p:nvPr/>
        </p:nvGrpSpPr>
        <p:grpSpPr>
          <a:xfrm>
            <a:off x="899160" y="1485900"/>
            <a:ext cx="7863840" cy="4991100"/>
            <a:chOff x="899160" y="1485900"/>
            <a:chExt cx="7863840" cy="4991100"/>
          </a:xfrm>
        </p:grpSpPr>
        <p:sp>
          <p:nvSpPr>
            <p:cNvPr id="4" name="Rounded Rectangle 3"/>
            <p:cNvSpPr/>
            <p:nvPr/>
          </p:nvSpPr>
          <p:spPr>
            <a:xfrm>
              <a:off x="899160" y="4922520"/>
              <a:ext cx="7863840" cy="1554480"/>
            </a:xfrm>
            <a:prstGeom prst="roundRect">
              <a:avLst>
                <a:gd name="adj" fmla="val 28761"/>
              </a:avLst>
            </a:prstGeom>
            <a:noFill/>
            <a:ln w="317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urved Connector 6"/>
            <p:cNvCxnSpPr>
              <a:stCxn id="4" idx="1"/>
            </p:cNvCxnSpPr>
            <p:nvPr/>
          </p:nvCxnSpPr>
          <p:spPr>
            <a:xfrm rot="10800000" flipH="1">
              <a:off x="899160" y="1485900"/>
              <a:ext cx="167640" cy="4213860"/>
            </a:xfrm>
            <a:prstGeom prst="curvedConnector3">
              <a:avLst>
                <a:gd name="adj1" fmla="val -380078"/>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 name="Slide Number Placeholder 5"/>
          <p:cNvSpPr>
            <a:spLocks noGrp="1"/>
          </p:cNvSpPr>
          <p:nvPr>
            <p:ph type="sldNum" sz="quarter" idx="12"/>
          </p:nvPr>
        </p:nvSpPr>
        <p:spPr/>
        <p:txBody>
          <a:bodyPr/>
          <a:lstStyle/>
          <a:p>
            <a:fld id="{E187A8DF-0D36-4FD6-9E8E-6850BBE18C4A}"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p:cTn id="16"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5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1000" fill="hold"/>
                                        <p:tgtEl>
                                          <p:spTgt spid="5"/>
                                        </p:tgtEl>
                                        <p:attrNameLst>
                                          <p:attrName>ppt_x</p:attrName>
                                        </p:attrNameLst>
                                      </p:cBhvr>
                                      <p:tavLst>
                                        <p:tav tm="0">
                                          <p:val>
                                            <p:strVal val="#ppt_x"/>
                                          </p:val>
                                        </p:tav>
                                        <p:tav tm="100000">
                                          <p:val>
                                            <p:strVal val="#ppt_x"/>
                                          </p:val>
                                        </p:tav>
                                      </p:tavLst>
                                    </p:anim>
                                    <p:anim calcmode="lin" valueType="num">
                                      <p:cBhvr additive="base">
                                        <p:cTn id="40"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Golden Section Search</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dirty="0" smtClean="0"/>
              <a:t>Move:</a:t>
            </a:r>
          </a:p>
          <a:p>
            <a:pPr algn="just">
              <a:buFont typeface="Wingdings" pitchFamily="2" charset="2"/>
              <a:buChar char=""/>
            </a:pPr>
            <a:r>
              <a:rPr lang="en-US" sz="2400" b="1" dirty="0" smtClean="0">
                <a:solidFill>
                  <a:srgbClr val="1A56A1"/>
                </a:solidFill>
                <a:latin typeface="AkzidenzGroteskBE-XBdCn"/>
              </a:rPr>
              <a:t>New Left-Hand Point : </a:t>
            </a:r>
            <a:r>
              <a:rPr lang="en-US" dirty="0" smtClean="0">
                <a:solidFill>
                  <a:srgbClr val="231A09"/>
                </a:solidFill>
                <a:latin typeface="TimesNewRomanPS"/>
              </a:rPr>
              <a:t>Move a distance equal to a fraction </a:t>
            </a:r>
            <a:r>
              <a:rPr lang="en-US" i="1" dirty="0" smtClean="0">
                <a:solidFill>
                  <a:srgbClr val="231A09"/>
                </a:solidFill>
                <a:latin typeface="TimesNewRomanPS-Italic"/>
              </a:rPr>
              <a:t>r </a:t>
            </a:r>
            <a:r>
              <a:rPr lang="en-US" dirty="0" smtClean="0">
                <a:solidFill>
                  <a:srgbClr val="231A09"/>
                </a:solidFill>
                <a:latin typeface="TimesNewRomanPS"/>
              </a:rPr>
              <a:t>of the current interval of uncertainty </a:t>
            </a:r>
            <a:r>
              <a:rPr lang="en-US" b="1" dirty="0" smtClean="0">
                <a:solidFill>
                  <a:srgbClr val="7030A0"/>
                </a:solidFill>
                <a:latin typeface="TimesNewRomanPS"/>
              </a:rPr>
              <a:t>from the right</a:t>
            </a:r>
            <a:r>
              <a:rPr lang="en-US" dirty="0" smtClean="0">
                <a:solidFill>
                  <a:srgbClr val="231A09"/>
                </a:solidFill>
                <a:latin typeface="TimesNewRomanPS"/>
              </a:rPr>
              <a:t> endpoint of the interval of uncertainty.</a:t>
            </a:r>
          </a:p>
          <a:p>
            <a:pPr algn="just">
              <a:spcBef>
                <a:spcPts val="0"/>
              </a:spcBef>
              <a:buFont typeface="Wingdings" pitchFamily="2" charset="2"/>
              <a:buChar char=""/>
            </a:pPr>
            <a:endParaRPr lang="en-US" sz="2000" dirty="0" smtClean="0">
              <a:solidFill>
                <a:srgbClr val="231A09"/>
              </a:solidFill>
              <a:latin typeface="TimesNewRomanPS"/>
            </a:endParaRPr>
          </a:p>
          <a:p>
            <a:pPr algn="just">
              <a:buFont typeface="Wingdings" pitchFamily="2" charset="2"/>
              <a:buChar char=""/>
            </a:pPr>
            <a:r>
              <a:rPr lang="en-US" sz="2400" b="1" dirty="0" smtClean="0">
                <a:solidFill>
                  <a:srgbClr val="1A56A1"/>
                </a:solidFill>
                <a:latin typeface="AkzidenzGroteskBE-XBdCn"/>
              </a:rPr>
              <a:t>New Right-Hand Point : </a:t>
            </a:r>
            <a:r>
              <a:rPr lang="en-US" dirty="0" smtClean="0">
                <a:solidFill>
                  <a:srgbClr val="231A09"/>
                </a:solidFill>
                <a:latin typeface="TimesNewRomanPS"/>
              </a:rPr>
              <a:t>Move a distance equal to a fraction </a:t>
            </a:r>
            <a:r>
              <a:rPr lang="en-US" i="1" dirty="0" smtClean="0">
                <a:solidFill>
                  <a:srgbClr val="231A09"/>
                </a:solidFill>
                <a:latin typeface="TimesNewRomanPS-Italic"/>
              </a:rPr>
              <a:t>r </a:t>
            </a:r>
            <a:r>
              <a:rPr lang="en-US" dirty="0" smtClean="0">
                <a:solidFill>
                  <a:srgbClr val="231A09"/>
                </a:solidFill>
                <a:latin typeface="TimesNewRomanPS"/>
              </a:rPr>
              <a:t>of the current interval of uncertainty </a:t>
            </a:r>
            <a:r>
              <a:rPr lang="en-US" b="1" dirty="0" smtClean="0">
                <a:solidFill>
                  <a:schemeClr val="accent6">
                    <a:lumMod val="50000"/>
                  </a:schemeClr>
                </a:solidFill>
                <a:latin typeface="TimesNewRomanPS"/>
              </a:rPr>
              <a:t>from the left</a:t>
            </a:r>
            <a:r>
              <a:rPr lang="en-US" dirty="0" smtClean="0">
                <a:solidFill>
                  <a:srgbClr val="231A09"/>
                </a:solidFill>
                <a:latin typeface="TimesNewRomanPS"/>
              </a:rPr>
              <a:t> endpoint of the interval.</a:t>
            </a:r>
            <a:endParaRPr lang="en-US" dirty="0" smtClean="0"/>
          </a:p>
        </p:txBody>
      </p:sp>
      <p:sp>
        <p:nvSpPr>
          <p:cNvPr id="4" name="Slide Number Placeholder 3"/>
          <p:cNvSpPr>
            <a:spLocks noGrp="1"/>
          </p:cNvSpPr>
          <p:nvPr>
            <p:ph type="sldNum" sz="quarter" idx="12"/>
          </p:nvPr>
        </p:nvSpPr>
        <p:spPr/>
        <p:txBody>
          <a:bodyPr/>
          <a:lstStyle/>
          <a:p>
            <a:fld id="{E187A8DF-0D36-4FD6-9E8E-6850BBE18C4A}"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Golden Section Search</a:t>
            </a:r>
            <a:endParaRPr lang="en-US"/>
          </a:p>
        </p:txBody>
      </p:sp>
      <p:sp>
        <p:nvSpPr>
          <p:cNvPr id="3" name="Content Placeholder 2"/>
          <p:cNvSpPr>
            <a:spLocks noGrp="1"/>
          </p:cNvSpPr>
          <p:nvPr>
            <p:ph idx="1"/>
          </p:nvPr>
        </p:nvSpPr>
        <p:spPr>
          <a:xfrm>
            <a:off x="990600" y="1600200"/>
            <a:ext cx="7713440" cy="4525963"/>
          </a:xfrm>
        </p:spPr>
        <p:txBody>
          <a:bodyPr/>
          <a:lstStyle/>
          <a:p>
            <a:pPr>
              <a:buNone/>
            </a:pPr>
            <a:endParaRPr lang="en-US" dirty="0"/>
          </a:p>
        </p:txBody>
      </p:sp>
      <p:pic>
        <p:nvPicPr>
          <p:cNvPr id="18434" name="Picture 2"/>
          <p:cNvPicPr>
            <a:picLocks noChangeAspect="1" noChangeArrowheads="1"/>
          </p:cNvPicPr>
          <p:nvPr/>
        </p:nvPicPr>
        <p:blipFill>
          <a:blip r:embed="rId3">
            <a:clrChange>
              <a:clrFrom>
                <a:srgbClr val="FFFFFF"/>
              </a:clrFrom>
              <a:clrTo>
                <a:srgbClr val="FFFFFF">
                  <a:alpha val="0"/>
                </a:srgbClr>
              </a:clrTo>
            </a:clrChange>
          </a:blip>
          <a:srcRect r="2385"/>
          <a:stretch>
            <a:fillRect/>
          </a:stretch>
        </p:blipFill>
        <p:spPr bwMode="auto">
          <a:xfrm>
            <a:off x="762000" y="2438400"/>
            <a:ext cx="8128000" cy="1828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187A8DF-0D36-4FD6-9E8E-6850BBE18C4A}"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rotWithShape="1">
          <a:blip r:embed="rId3">
            <a:clrChange>
              <a:clrFrom>
                <a:srgbClr val="FFFFFF"/>
              </a:clrFrom>
              <a:clrTo>
                <a:srgbClr val="FFFFFF">
                  <a:alpha val="0"/>
                </a:srgbClr>
              </a:clrTo>
            </a:clrChange>
          </a:blip>
          <a:srcRect l="26787" r="2386"/>
          <a:stretch/>
        </p:blipFill>
        <p:spPr bwMode="auto">
          <a:xfrm>
            <a:off x="762000" y="2164772"/>
            <a:ext cx="6858000" cy="1946562"/>
          </a:xfrm>
          <a:prstGeom prst="rect">
            <a:avLst/>
          </a:prstGeom>
          <a:noFill/>
          <a:ln w="9525">
            <a:noFill/>
            <a:miter lim="800000"/>
            <a:headEnd/>
            <a:tailEnd/>
          </a:ln>
          <a:effectLst/>
        </p:spPr>
      </p:pic>
      <p:sp>
        <p:nvSpPr>
          <p:cNvPr id="2" name="Title 1"/>
          <p:cNvSpPr>
            <a:spLocks noGrp="1"/>
          </p:cNvSpPr>
          <p:nvPr>
            <p:ph type="title"/>
          </p:nvPr>
        </p:nvSpPr>
        <p:spPr>
          <a:xfrm>
            <a:off x="990600" y="685800"/>
            <a:ext cx="7696199" cy="731838"/>
          </a:xfrm>
        </p:spPr>
        <p:txBody>
          <a:bodyPr/>
          <a:lstStyle/>
          <a:p>
            <a:r>
              <a:rPr lang="en-US" smtClean="0"/>
              <a:t>Golden Section Search</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dirty="0" smtClean="0"/>
              <a:t>Algorithm for CASE 1: </a:t>
            </a:r>
            <a:r>
              <a:rPr lang="en-US" i="1" kern="1200" dirty="0" smtClean="0">
                <a:latin typeface="Times New Roman" pitchFamily="18" charset="0"/>
                <a:cs typeface="Times New Roman" pitchFamily="18" charset="0"/>
              </a:rPr>
              <a:t>f </a:t>
            </a:r>
            <a:r>
              <a:rPr lang="en-US" kern="1200" dirty="0" smtClean="0">
                <a:latin typeface="Times New Roman" pitchFamily="18" charset="0"/>
                <a:cs typeface="Times New Roman" pitchFamily="18" charset="0"/>
              </a:rPr>
              <a:t>(</a:t>
            </a:r>
            <a:r>
              <a:rPr lang="en-US" i="1" kern="1200" dirty="0" smtClean="0">
                <a:latin typeface="Times New Roman" pitchFamily="18" charset="0"/>
                <a:cs typeface="Times New Roman" pitchFamily="18" charset="0"/>
              </a:rPr>
              <a:t>x</a:t>
            </a:r>
            <a:r>
              <a:rPr lang="en-US" kern="1200" baseline="-25000" dirty="0" smtClean="0">
                <a:latin typeface="Times New Roman" pitchFamily="18" charset="0"/>
                <a:cs typeface="Times New Roman" pitchFamily="18" charset="0"/>
              </a:rPr>
              <a:t>1</a:t>
            </a:r>
            <a:r>
              <a:rPr lang="en-US" kern="1200" dirty="0" smtClean="0">
                <a:latin typeface="Times New Roman" pitchFamily="18" charset="0"/>
                <a:cs typeface="Times New Roman" pitchFamily="18" charset="0"/>
              </a:rPr>
              <a:t>) &lt; </a:t>
            </a:r>
            <a:r>
              <a:rPr lang="en-US" i="1" kern="1200" dirty="0" smtClean="0">
                <a:latin typeface="Times New Roman" pitchFamily="18" charset="0"/>
                <a:cs typeface="Times New Roman" pitchFamily="18" charset="0"/>
              </a:rPr>
              <a:t>f </a:t>
            </a:r>
            <a:r>
              <a:rPr lang="en-US" kern="1200" dirty="0" smtClean="0">
                <a:latin typeface="Times New Roman" pitchFamily="18" charset="0"/>
                <a:cs typeface="Times New Roman" pitchFamily="18" charset="0"/>
              </a:rPr>
              <a:t>(</a:t>
            </a:r>
            <a:r>
              <a:rPr lang="en-US" i="1" kern="1200" dirty="0" smtClean="0">
                <a:latin typeface="Times New Roman" pitchFamily="18" charset="0"/>
                <a:cs typeface="Times New Roman" pitchFamily="18" charset="0"/>
              </a:rPr>
              <a:t>x</a:t>
            </a:r>
            <a:r>
              <a:rPr lang="en-US" kern="1200" baseline="-25000" dirty="0" smtClean="0">
                <a:latin typeface="Times New Roman" pitchFamily="18" charset="0"/>
                <a:cs typeface="Times New Roman" pitchFamily="18" charset="0"/>
              </a:rPr>
              <a:t>2</a:t>
            </a:r>
            <a:r>
              <a:rPr lang="en-US" kern="1200" dirty="0" smtClean="0">
                <a:latin typeface="Times New Roman" pitchFamily="18" charset="0"/>
                <a:cs typeface="Times New Roman" pitchFamily="18" charset="0"/>
              </a:rPr>
              <a:t>)</a:t>
            </a:r>
            <a:endParaRPr lang="en-US" dirty="0"/>
          </a:p>
        </p:txBody>
      </p:sp>
      <p:sp>
        <p:nvSpPr>
          <p:cNvPr id="4" name="Slide Number Placeholder 3"/>
          <p:cNvSpPr>
            <a:spLocks noGrp="1"/>
          </p:cNvSpPr>
          <p:nvPr>
            <p:ph type="sldNum" sz="quarter" idx="12"/>
          </p:nvPr>
        </p:nvSpPr>
        <p:spPr/>
        <p:txBody>
          <a:bodyPr/>
          <a:lstStyle/>
          <a:p>
            <a:fld id="{E187A8DF-0D36-4FD6-9E8E-6850BBE18C4A}" type="slidenum">
              <a:rPr lang="en-US" smtClean="0"/>
              <a:pPr/>
              <a:t>39</a:t>
            </a:fld>
            <a:endParaRPr lang="en-US"/>
          </a:p>
        </p:txBody>
      </p:sp>
      <p:sp>
        <p:nvSpPr>
          <p:cNvPr id="5" name="Rectangle 4"/>
          <p:cNvSpPr/>
          <p:nvPr/>
        </p:nvSpPr>
        <p:spPr>
          <a:xfrm>
            <a:off x="6096000" y="373380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sym typeface="Wingdings"/>
              </a:rPr>
              <a:t></a:t>
            </a:r>
            <a:endParaRPr lang="en-US" sz="2400" dirty="0">
              <a:solidFill>
                <a:srgbClr val="FF0000"/>
              </a:solidFill>
            </a:endParaRPr>
          </a:p>
        </p:txBody>
      </p:sp>
      <p:cxnSp>
        <p:nvCxnSpPr>
          <p:cNvPr id="7" name="Straight Arrow Connector 6"/>
          <p:cNvCxnSpPr/>
          <p:nvPr/>
        </p:nvCxnSpPr>
        <p:spPr>
          <a:xfrm>
            <a:off x="1371600" y="3276600"/>
            <a:ext cx="16002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85800" y="4038600"/>
            <a:ext cx="76962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If </a:t>
            </a:r>
            <a:r>
              <a:rPr lang="en-US" sz="2800" i="1" dirty="0" smtClean="0">
                <a:latin typeface="Times New Roman" pitchFamily="18" charset="0"/>
                <a:cs typeface="Times New Roman" pitchFamily="18" charset="0"/>
              </a:rPr>
              <a:t>f</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x</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&lt; </a:t>
            </a:r>
            <a:r>
              <a:rPr lang="en-US" sz="2800" i="1" dirty="0" smtClean="0">
                <a:latin typeface="Times New Roman" pitchFamily="18" charset="0"/>
                <a:cs typeface="Times New Roman" pitchFamily="18" charset="0"/>
              </a:rPr>
              <a:t>f</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x</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new interval of uncertainty is (</a:t>
            </a:r>
            <a:r>
              <a:rPr lang="en-US" sz="2800" i="1" dirty="0" smtClean="0">
                <a:latin typeface="Times New Roman" pitchFamily="18" charset="0"/>
                <a:cs typeface="Times New Roman" pitchFamily="18" charset="0"/>
              </a:rPr>
              <a:t>x</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b] </a:t>
            </a:r>
            <a:endParaRPr lang="en-US" sz="2800" dirty="0">
              <a:latin typeface="Times New Roman" pitchFamily="18" charset="0"/>
              <a:cs typeface="Times New Roman" pitchFamily="18" charset="0"/>
            </a:endParaRPr>
          </a:p>
        </p:txBody>
      </p:sp>
      <p:pic>
        <p:nvPicPr>
          <p:cNvPr id="14" name="Picture 2"/>
          <p:cNvPicPr>
            <a:picLocks noChangeAspect="1" noChangeArrowheads="1"/>
          </p:cNvPicPr>
          <p:nvPr/>
        </p:nvPicPr>
        <p:blipFill rotWithShape="1">
          <a:blip r:embed="rId4">
            <a:clrChange>
              <a:clrFrom>
                <a:srgbClr val="FFFFFF"/>
              </a:clrFrom>
              <a:clrTo>
                <a:srgbClr val="FFFFFF">
                  <a:alpha val="0"/>
                </a:srgbClr>
              </a:clrTo>
            </a:clrChange>
          </a:blip>
          <a:srcRect l="31827" t="-330" b="54504"/>
          <a:stretch/>
        </p:blipFill>
        <p:spPr bwMode="auto">
          <a:xfrm>
            <a:off x="3191712" y="4561820"/>
            <a:ext cx="4885488" cy="2137061"/>
          </a:xfrm>
          <a:prstGeom prst="rect">
            <a:avLst/>
          </a:prstGeom>
          <a:noFill/>
          <a:ln w="9525">
            <a:noFill/>
            <a:miter lim="800000"/>
            <a:headEnd/>
            <a:tailEnd/>
          </a:ln>
          <a:effectLst/>
        </p:spPr>
      </p:pic>
    </p:spTree>
    <p:extLst>
      <p:ext uri="{BB962C8B-B14F-4D97-AF65-F5344CB8AC3E}">
        <p14:creationId xmlns="" xmlns:p14="http://schemas.microsoft.com/office/powerpoint/2010/main" val="172625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Review</a:t>
            </a:r>
            <a:endParaRPr lang="en-US" dirty="0"/>
          </a:p>
        </p:txBody>
      </p:sp>
      <p:sp>
        <p:nvSpPr>
          <p:cNvPr id="3" name="Content Placeholder 2"/>
          <p:cNvSpPr>
            <a:spLocks noGrp="1"/>
          </p:cNvSpPr>
          <p:nvPr>
            <p:ph idx="1"/>
          </p:nvPr>
        </p:nvSpPr>
        <p:spPr>
          <a:xfrm>
            <a:off x="990600" y="1600200"/>
            <a:ext cx="7713440" cy="4525963"/>
          </a:xfrm>
        </p:spPr>
        <p:txBody>
          <a:bodyPr/>
          <a:lstStyle/>
          <a:p>
            <a:pPr>
              <a:buFont typeface="Wingdings" pitchFamily="2" charset="2"/>
              <a:buChar char="ü"/>
            </a:pPr>
            <a:r>
              <a:rPr lang="en-US" sz="2400" dirty="0" smtClean="0"/>
              <a:t>Linear programming:-</a:t>
            </a:r>
          </a:p>
          <a:p>
            <a:pPr indent="0">
              <a:buNone/>
            </a:pPr>
            <a:r>
              <a:rPr lang="en-US" sz="2400" dirty="0" smtClean="0"/>
              <a:t>Max/min linear function </a:t>
            </a:r>
            <a:r>
              <a:rPr lang="en-US" sz="2400" dirty="0" err="1" smtClean="0"/>
              <a:t>s.t</a:t>
            </a:r>
            <a:r>
              <a:rPr lang="en-US" sz="2400" dirty="0" smtClean="0"/>
              <a:t>. linear constraints</a:t>
            </a:r>
          </a:p>
          <a:p>
            <a:pPr indent="0">
              <a:buNone/>
            </a:pPr>
            <a:endParaRPr lang="en-US" sz="2400" dirty="0"/>
          </a:p>
          <a:p>
            <a:pPr>
              <a:buClr>
                <a:srgbClr val="C00000"/>
              </a:buClr>
              <a:buFont typeface="Century Gothic" pitchFamily="34" charset="0"/>
              <a:buChar char="!"/>
            </a:pPr>
            <a:r>
              <a:rPr lang="en-US" sz="2400" dirty="0" smtClean="0"/>
              <a:t>Objective function may not be a linear function </a:t>
            </a:r>
          </a:p>
          <a:p>
            <a:pPr indent="0">
              <a:buClr>
                <a:srgbClr val="C00000"/>
              </a:buClr>
              <a:buNone/>
            </a:pPr>
            <a:r>
              <a:rPr lang="en-US" sz="2400" dirty="0" smtClean="0"/>
              <a:t>or</a:t>
            </a:r>
          </a:p>
          <a:p>
            <a:pPr>
              <a:buClr>
                <a:srgbClr val="C00000"/>
              </a:buClr>
              <a:buFont typeface="Century Gothic" pitchFamily="34" charset="0"/>
              <a:buChar char="!"/>
            </a:pPr>
            <a:r>
              <a:rPr lang="en-US" sz="2400" dirty="0" smtClean="0"/>
              <a:t>Some of the constraints may not be linear constraints</a:t>
            </a:r>
          </a:p>
          <a:p>
            <a:pPr>
              <a:buFont typeface="Century Gothic" pitchFamily="34" charset="0"/>
              <a:buChar char="!"/>
            </a:pPr>
            <a:endParaRPr lang="en-US" sz="2400" dirty="0"/>
          </a:p>
          <a:p>
            <a:pPr>
              <a:buFont typeface="Wingdings" pitchFamily="2" charset="2"/>
              <a:buChar char="Ø"/>
            </a:pPr>
            <a:r>
              <a:rPr lang="en-US" sz="2400" dirty="0" smtClean="0"/>
              <a:t>Nonlinear programming problem (NLP)</a:t>
            </a:r>
            <a:endParaRPr lang="en-US" sz="2400" dirty="0"/>
          </a:p>
        </p:txBody>
      </p:sp>
      <p:sp>
        <p:nvSpPr>
          <p:cNvPr id="4" name="Slide Number Placeholder 3"/>
          <p:cNvSpPr>
            <a:spLocks noGrp="1"/>
          </p:cNvSpPr>
          <p:nvPr>
            <p:ph type="sldNum" sz="quarter" idx="12"/>
          </p:nvPr>
        </p:nvSpPr>
        <p:spPr/>
        <p:txBody>
          <a:bodyPr/>
          <a:lstStyle/>
          <a:p>
            <a:fld id="{E187A8DF-0D36-4FD6-9E8E-6850BBE18C4A}"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8" presetClass="entr" presetSubtype="0" accel="10000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44"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8" presetClass="entr" presetSubtype="0" accel="10000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p:cTn id="52"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53"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5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Golden Section Search</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smtClean="0"/>
              <a:t>Algorithm for CASE 2 &amp; 3: </a:t>
            </a:r>
            <a:r>
              <a:rPr lang="en-US" i="1" kern="1200" smtClean="0">
                <a:latin typeface="Times New Roman" pitchFamily="18" charset="0"/>
                <a:cs typeface="Times New Roman" pitchFamily="18" charset="0"/>
              </a:rPr>
              <a:t>f </a:t>
            </a:r>
            <a:r>
              <a:rPr lang="en-US" kern="1200" smtClean="0">
                <a:latin typeface="Times New Roman" pitchFamily="18" charset="0"/>
                <a:cs typeface="Times New Roman" pitchFamily="18" charset="0"/>
              </a:rPr>
              <a:t>(</a:t>
            </a:r>
            <a:r>
              <a:rPr lang="en-US" i="1" kern="1200" smtClean="0">
                <a:latin typeface="Times New Roman" pitchFamily="18" charset="0"/>
                <a:cs typeface="Times New Roman" pitchFamily="18" charset="0"/>
              </a:rPr>
              <a:t>x</a:t>
            </a:r>
            <a:r>
              <a:rPr lang="en-US" kern="1200" baseline="-25000" smtClean="0">
                <a:latin typeface="Times New Roman" pitchFamily="18" charset="0"/>
                <a:cs typeface="Times New Roman" pitchFamily="18" charset="0"/>
              </a:rPr>
              <a:t>1</a:t>
            </a:r>
            <a:r>
              <a:rPr lang="en-US" kern="1200" smtClean="0">
                <a:latin typeface="Times New Roman" pitchFamily="18" charset="0"/>
                <a:cs typeface="Times New Roman" pitchFamily="18" charset="0"/>
              </a:rPr>
              <a:t>) ≥ </a:t>
            </a:r>
            <a:r>
              <a:rPr lang="en-US" i="1" kern="1200" smtClean="0">
                <a:latin typeface="Times New Roman" pitchFamily="18" charset="0"/>
                <a:cs typeface="Times New Roman" pitchFamily="18" charset="0"/>
              </a:rPr>
              <a:t>f </a:t>
            </a:r>
            <a:r>
              <a:rPr lang="en-US" kern="1200" smtClean="0">
                <a:latin typeface="Times New Roman" pitchFamily="18" charset="0"/>
                <a:cs typeface="Times New Roman" pitchFamily="18" charset="0"/>
              </a:rPr>
              <a:t>(</a:t>
            </a:r>
            <a:r>
              <a:rPr lang="en-US" i="1" kern="1200" smtClean="0">
                <a:latin typeface="Times New Roman" pitchFamily="18" charset="0"/>
                <a:cs typeface="Times New Roman" pitchFamily="18" charset="0"/>
              </a:rPr>
              <a:t>x</a:t>
            </a:r>
            <a:r>
              <a:rPr lang="en-US" kern="1200" baseline="-25000" smtClean="0">
                <a:latin typeface="Times New Roman" pitchFamily="18" charset="0"/>
                <a:cs typeface="Times New Roman" pitchFamily="18" charset="0"/>
              </a:rPr>
              <a:t>2</a:t>
            </a:r>
            <a:r>
              <a:rPr lang="en-US" kern="1200" smtClean="0">
                <a:latin typeface="Times New Roman" pitchFamily="18" charset="0"/>
                <a:cs typeface="Times New Roman" pitchFamily="18" charset="0"/>
              </a:rPr>
              <a:t>)</a:t>
            </a:r>
            <a:r>
              <a:rPr lang="en-US" smtClean="0"/>
              <a:t> </a:t>
            </a:r>
            <a:endParaRPr lang="en-US"/>
          </a:p>
        </p:txBody>
      </p:sp>
      <p:sp>
        <p:nvSpPr>
          <p:cNvPr id="4" name="Slide Number Placeholder 3"/>
          <p:cNvSpPr>
            <a:spLocks noGrp="1"/>
          </p:cNvSpPr>
          <p:nvPr>
            <p:ph type="sldNum" sz="quarter" idx="12"/>
          </p:nvPr>
        </p:nvSpPr>
        <p:spPr/>
        <p:txBody>
          <a:bodyPr/>
          <a:lstStyle/>
          <a:p>
            <a:fld id="{E187A8DF-0D36-4FD6-9E8E-6850BBE18C4A}" type="slidenum">
              <a:rPr lang="en-US" smtClean="0"/>
              <a:pPr/>
              <a:t>40</a:t>
            </a:fld>
            <a:endParaRPr lang="en-US"/>
          </a:p>
        </p:txBody>
      </p:sp>
      <p:pic>
        <p:nvPicPr>
          <p:cNvPr id="14" name="Picture 2"/>
          <p:cNvPicPr>
            <a:picLocks noChangeAspect="1" noChangeArrowheads="1"/>
          </p:cNvPicPr>
          <p:nvPr/>
        </p:nvPicPr>
        <p:blipFill rotWithShape="1">
          <a:blip r:embed="rId3">
            <a:clrChange>
              <a:clrFrom>
                <a:srgbClr val="FFFFFF"/>
              </a:clrFrom>
              <a:clrTo>
                <a:srgbClr val="FFFFFF">
                  <a:alpha val="0"/>
                </a:srgbClr>
              </a:clrTo>
            </a:clrChange>
          </a:blip>
          <a:srcRect l="26787" r="2386"/>
          <a:stretch/>
        </p:blipFill>
        <p:spPr bwMode="auto">
          <a:xfrm>
            <a:off x="1371601" y="2133600"/>
            <a:ext cx="6858000" cy="1946562"/>
          </a:xfrm>
          <a:prstGeom prst="rect">
            <a:avLst/>
          </a:prstGeom>
          <a:noFill/>
          <a:ln w="9525">
            <a:noFill/>
            <a:miter lim="800000"/>
            <a:headEnd/>
            <a:tailEnd/>
          </a:ln>
          <a:effectLst/>
        </p:spPr>
      </p:pic>
      <p:sp>
        <p:nvSpPr>
          <p:cNvPr id="15" name="Rectangle 14"/>
          <p:cNvSpPr/>
          <p:nvPr/>
        </p:nvSpPr>
        <p:spPr>
          <a:xfrm>
            <a:off x="4428929" y="213360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sym typeface="Wingdings"/>
              </a:rPr>
              <a:t></a:t>
            </a:r>
            <a:endParaRPr lang="en-US" sz="2400" dirty="0">
              <a:solidFill>
                <a:srgbClr val="FF0000"/>
              </a:solidFill>
            </a:endParaRPr>
          </a:p>
        </p:txBody>
      </p:sp>
      <p:cxnSp>
        <p:nvCxnSpPr>
          <p:cNvPr id="16" name="Straight Arrow Connector 15"/>
          <p:cNvCxnSpPr/>
          <p:nvPr/>
        </p:nvCxnSpPr>
        <p:spPr>
          <a:xfrm flipH="1">
            <a:off x="6143429" y="2878281"/>
            <a:ext cx="16002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200" y="3962400"/>
            <a:ext cx="76962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If </a:t>
            </a:r>
            <a:r>
              <a:rPr lang="en-US" sz="2800" i="1" dirty="0" smtClean="0">
                <a:latin typeface="Times New Roman" pitchFamily="18" charset="0"/>
                <a:cs typeface="Times New Roman" pitchFamily="18" charset="0"/>
              </a:rPr>
              <a:t>f</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x</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&gt; </a:t>
            </a:r>
            <a:r>
              <a:rPr lang="en-US" sz="2800" i="1" dirty="0" smtClean="0">
                <a:latin typeface="Times New Roman" pitchFamily="18" charset="0"/>
                <a:cs typeface="Times New Roman" pitchFamily="18" charset="0"/>
              </a:rPr>
              <a:t>f</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x</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new interval of uncertainty is [</a:t>
            </a:r>
            <a:r>
              <a:rPr lang="en-US" sz="2800" i="1"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x</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pic>
        <p:nvPicPr>
          <p:cNvPr id="18" name="Picture 2"/>
          <p:cNvPicPr>
            <a:picLocks noChangeAspect="1" noChangeArrowheads="1"/>
          </p:cNvPicPr>
          <p:nvPr/>
        </p:nvPicPr>
        <p:blipFill rotWithShape="1">
          <a:blip r:embed="rId4">
            <a:clrChange>
              <a:clrFrom>
                <a:srgbClr val="FFFFFF"/>
              </a:clrFrom>
              <a:clrTo>
                <a:srgbClr val="FFFFFF">
                  <a:alpha val="0"/>
                </a:srgbClr>
              </a:clrTo>
            </a:clrChange>
          </a:blip>
          <a:srcRect l="33035" t="50000" b="3357"/>
          <a:stretch/>
        </p:blipFill>
        <p:spPr bwMode="auto">
          <a:xfrm>
            <a:off x="1371601" y="4450984"/>
            <a:ext cx="4771828" cy="2175164"/>
          </a:xfrm>
          <a:prstGeom prst="rect">
            <a:avLst/>
          </a:prstGeom>
          <a:noFill/>
          <a:ln w="9525">
            <a:noFill/>
            <a:miter lim="800000"/>
            <a:headEnd/>
            <a:tailEnd/>
          </a:ln>
          <a:effectLst/>
        </p:spPr>
      </p:pic>
      <p:pic>
        <p:nvPicPr>
          <p:cNvPr id="379906"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447800" y="5562600"/>
            <a:ext cx="228600" cy="200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379906"/>
                                        </p:tgtEl>
                                        <p:attrNameLst>
                                          <p:attrName>style.visibility</p:attrName>
                                        </p:attrNameLst>
                                      </p:cBhvr>
                                      <p:to>
                                        <p:strVal val="visible"/>
                                      </p:to>
                                    </p:set>
                                    <p:animEffect transition="in" filter="fade">
                                      <p:cBhvr>
                                        <p:cTn id="31" dur="500"/>
                                        <p:tgtEl>
                                          <p:spTgt spid="379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87A8DF-0D36-4FD6-9E8E-6850BBE18C4A}" type="slidenum">
              <a:rPr lang="en-US" smtClean="0"/>
              <a:pPr/>
              <a:t>41</a:t>
            </a:fld>
            <a:endParaRPr lang="en-US"/>
          </a:p>
        </p:txBody>
      </p:sp>
      <p:pic>
        <p:nvPicPr>
          <p:cNvPr id="2058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bwMode="auto">
          <a:xfrm>
            <a:off x="457200" y="356838"/>
            <a:ext cx="8347621" cy="200536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827" name="Picture 3"/>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b="42972"/>
          <a:stretch/>
        </p:blipFill>
        <p:spPr bwMode="auto">
          <a:xfrm>
            <a:off x="228600" y="2438400"/>
            <a:ext cx="8497348" cy="1843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828"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838200" y="5654040"/>
            <a:ext cx="8023859" cy="8229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t="57028"/>
          <a:stretch/>
        </p:blipFill>
        <p:spPr bwMode="auto">
          <a:xfrm>
            <a:off x="228600" y="4282068"/>
            <a:ext cx="8497348" cy="13892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5826"/>
                                        </p:tgtEl>
                                        <p:attrNameLst>
                                          <p:attrName>style.visibility</p:attrName>
                                        </p:attrNameLst>
                                      </p:cBhvr>
                                      <p:to>
                                        <p:strVal val="visible"/>
                                      </p:to>
                                    </p:set>
                                    <p:anim calcmode="lin" valueType="num">
                                      <p:cBhvr additive="base">
                                        <p:cTn id="7" dur="500" fill="hold"/>
                                        <p:tgtEl>
                                          <p:spTgt spid="205826"/>
                                        </p:tgtEl>
                                        <p:attrNameLst>
                                          <p:attrName>ppt_x</p:attrName>
                                        </p:attrNameLst>
                                      </p:cBhvr>
                                      <p:tavLst>
                                        <p:tav tm="0">
                                          <p:val>
                                            <p:strVal val="#ppt_x"/>
                                          </p:val>
                                        </p:tav>
                                        <p:tav tm="100000">
                                          <p:val>
                                            <p:strVal val="#ppt_x"/>
                                          </p:val>
                                        </p:tav>
                                      </p:tavLst>
                                    </p:anim>
                                    <p:anim calcmode="lin" valueType="num">
                                      <p:cBhvr additive="base">
                                        <p:cTn id="8" dur="500" fill="hold"/>
                                        <p:tgtEl>
                                          <p:spTgt spid="2058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827"/>
                                        </p:tgtEl>
                                        <p:attrNameLst>
                                          <p:attrName>style.visibility</p:attrName>
                                        </p:attrNameLst>
                                      </p:cBhvr>
                                      <p:to>
                                        <p:strVal val="visible"/>
                                      </p:to>
                                    </p:set>
                                    <p:anim calcmode="lin" valueType="num">
                                      <p:cBhvr additive="base">
                                        <p:cTn id="13" dur="500" fill="hold"/>
                                        <p:tgtEl>
                                          <p:spTgt spid="205827"/>
                                        </p:tgtEl>
                                        <p:attrNameLst>
                                          <p:attrName>ppt_x</p:attrName>
                                        </p:attrNameLst>
                                      </p:cBhvr>
                                      <p:tavLst>
                                        <p:tav tm="0">
                                          <p:val>
                                            <p:strVal val="#ppt_x"/>
                                          </p:val>
                                        </p:tav>
                                        <p:tav tm="100000">
                                          <p:val>
                                            <p:strVal val="#ppt_x"/>
                                          </p:val>
                                        </p:tav>
                                      </p:tavLst>
                                    </p:anim>
                                    <p:anim calcmode="lin" valueType="num">
                                      <p:cBhvr additive="base">
                                        <p:cTn id="14" dur="500" fill="hold"/>
                                        <p:tgtEl>
                                          <p:spTgt spid="2058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828"/>
                                        </p:tgtEl>
                                        <p:attrNameLst>
                                          <p:attrName>style.visibility</p:attrName>
                                        </p:attrNameLst>
                                      </p:cBhvr>
                                      <p:to>
                                        <p:strVal val="visible"/>
                                      </p:to>
                                    </p:set>
                                    <p:anim calcmode="lin" valueType="num">
                                      <p:cBhvr additive="base">
                                        <p:cTn id="25" dur="500" fill="hold"/>
                                        <p:tgtEl>
                                          <p:spTgt spid="205828"/>
                                        </p:tgtEl>
                                        <p:attrNameLst>
                                          <p:attrName>ppt_x</p:attrName>
                                        </p:attrNameLst>
                                      </p:cBhvr>
                                      <p:tavLst>
                                        <p:tav tm="0">
                                          <p:val>
                                            <p:strVal val="#ppt_x"/>
                                          </p:val>
                                        </p:tav>
                                        <p:tav tm="100000">
                                          <p:val>
                                            <p:strVal val="#ppt_x"/>
                                          </p:val>
                                        </p:tav>
                                      </p:tavLst>
                                    </p:anim>
                                    <p:anim calcmode="lin" valueType="num">
                                      <p:cBhvr additive="base">
                                        <p:cTn id="26"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87A8DF-0D36-4FD6-9E8E-6850BBE18C4A}" type="slidenum">
              <a:rPr lang="en-US" smtClean="0"/>
              <a:pPr/>
              <a:t>42</a:t>
            </a:fld>
            <a:endParaRPr lang="en-US"/>
          </a:p>
        </p:txBody>
      </p:sp>
      <p:pic>
        <p:nvPicPr>
          <p:cNvPr id="206850"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b="4458"/>
          <a:stretch/>
        </p:blipFill>
        <p:spPr bwMode="auto">
          <a:xfrm>
            <a:off x="609600" y="349624"/>
            <a:ext cx="8001000" cy="6432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685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33400" y="2462199"/>
            <a:ext cx="8153400" cy="1728801"/>
          </a:xfrm>
          <a:prstGeom prst="rect">
            <a:avLst/>
          </a:prstGeom>
          <a:noFill/>
          <a:ln w="57150">
            <a:solidFill>
              <a:srgbClr val="FF33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3919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additive="base">
                                        <p:cTn id="7" dur="500" fill="hold"/>
                                        <p:tgtEl>
                                          <p:spTgt spid="206850"/>
                                        </p:tgtEl>
                                        <p:attrNameLst>
                                          <p:attrName>ppt_x</p:attrName>
                                        </p:attrNameLst>
                                      </p:cBhvr>
                                      <p:tavLst>
                                        <p:tav tm="0">
                                          <p:val>
                                            <p:strVal val="#ppt_x"/>
                                          </p:val>
                                        </p:tav>
                                        <p:tav tm="100000">
                                          <p:val>
                                            <p:strVal val="#ppt_x"/>
                                          </p:val>
                                        </p:tav>
                                      </p:tavLst>
                                    </p:anim>
                                    <p:anim calcmode="lin" valueType="num">
                                      <p:cBhvr additive="base">
                                        <p:cTn id="8" dur="500" fill="hold"/>
                                        <p:tgtEl>
                                          <p:spTgt spid="2068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6851"/>
                                        </p:tgtEl>
                                        <p:attrNameLst>
                                          <p:attrName>style.visibility</p:attrName>
                                        </p:attrNameLst>
                                      </p:cBhvr>
                                      <p:to>
                                        <p:strVal val="visible"/>
                                      </p:to>
                                    </p:set>
                                    <p:anim calcmode="lin" valueType="num">
                                      <p:cBhvr additive="base">
                                        <p:cTn id="13" dur="500" fill="hold"/>
                                        <p:tgtEl>
                                          <p:spTgt spid="206851"/>
                                        </p:tgtEl>
                                        <p:attrNameLst>
                                          <p:attrName>ppt_x</p:attrName>
                                        </p:attrNameLst>
                                      </p:cBhvr>
                                      <p:tavLst>
                                        <p:tav tm="0">
                                          <p:val>
                                            <p:strVal val="#ppt_x"/>
                                          </p:val>
                                        </p:tav>
                                        <p:tav tm="100000">
                                          <p:val>
                                            <p:strVal val="#ppt_x"/>
                                          </p:val>
                                        </p:tav>
                                      </p:tavLst>
                                    </p:anim>
                                    <p:anim calcmode="lin" valueType="num">
                                      <p:cBhvr additive="base">
                                        <p:cTn id="14" dur="500" fill="hold"/>
                                        <p:tgtEl>
                                          <p:spTgt spid="206851"/>
                                        </p:tgtEl>
                                        <p:attrNameLst>
                                          <p:attrName>ppt_y</p:attrName>
                                        </p:attrNameLst>
                                      </p:cBhvr>
                                      <p:tavLst>
                                        <p:tav tm="0">
                                          <p:val>
                                            <p:strVal val="1+#ppt_h/2"/>
                                          </p:val>
                                        </p:tav>
                                        <p:tav tm="100000">
                                          <p:val>
                                            <p:strVal val="#ppt_y"/>
                                          </p:val>
                                        </p:tav>
                                      </p:tavLst>
                                    </p:anim>
                                  </p:childTnLst>
                                </p:cTn>
                              </p:par>
                              <p:par>
                                <p:cTn id="15" presetID="9" presetClass="emph" presetSubtype="0" nodeType="withEffect">
                                  <p:stCondLst>
                                    <p:cond delay="0"/>
                                  </p:stCondLst>
                                  <p:childTnLst>
                                    <p:set>
                                      <p:cBhvr rctx="PPT">
                                        <p:cTn id="16" dur="indefinite"/>
                                        <p:tgtEl>
                                          <p:spTgt spid="206850"/>
                                        </p:tgtEl>
                                        <p:attrNameLst>
                                          <p:attrName>style.opacity</p:attrName>
                                        </p:attrNameLst>
                                      </p:cBhvr>
                                      <p:to>
                                        <p:strVal val="0.5"/>
                                      </p:to>
                                    </p:set>
                                    <p:animEffect filter="image" prLst="opacity: 0.5">
                                      <p:cBhvr rctx="IE">
                                        <p:cTn id="17" dur="indefinite"/>
                                        <p:tgtEl>
                                          <p:spTgt spid="206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Golden Section Search</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dirty="0" smtClean="0"/>
              <a:t>Example (using Excel)</a:t>
            </a:r>
          </a:p>
          <a:p>
            <a:pPr>
              <a:buClr>
                <a:srgbClr val="008000"/>
              </a:buClr>
              <a:buFont typeface="Wingdings" pitchFamily="2" charset="2"/>
              <a:buChar char="v"/>
            </a:pPr>
            <a:r>
              <a:rPr lang="en-US" dirty="0" smtClean="0">
                <a:solidFill>
                  <a:srgbClr val="231A09"/>
                </a:solidFill>
                <a:latin typeface="Times New Roman" pitchFamily="18" charset="0"/>
                <a:cs typeface="Times New Roman" pitchFamily="18" charset="0"/>
              </a:rPr>
              <a:t>max  </a:t>
            </a:r>
            <a:r>
              <a:rPr lang="en-US" dirty="0" smtClean="0">
                <a:solidFill>
                  <a:srgbClr val="231A09"/>
                </a:solidFill>
                <a:latin typeface="Times New Roman" pitchFamily="18" charset="0"/>
                <a:cs typeface="Times New Roman" pitchFamily="18" charset="0"/>
                <a:sym typeface="Symbol"/>
              </a:rPr>
              <a:t></a:t>
            </a:r>
            <a:r>
              <a:rPr lang="en-US" i="1" dirty="0" smtClean="0">
                <a:solidFill>
                  <a:srgbClr val="231A09"/>
                </a:solidFill>
                <a:latin typeface="Times New Roman" pitchFamily="18" charset="0"/>
                <a:cs typeface="Times New Roman" pitchFamily="18" charset="0"/>
              </a:rPr>
              <a:t>x</a:t>
            </a:r>
            <a:r>
              <a:rPr lang="en-US" baseline="30000" dirty="0" smtClean="0">
                <a:solidFill>
                  <a:srgbClr val="231A09"/>
                </a:solidFill>
                <a:latin typeface="Times New Roman" pitchFamily="18" charset="0"/>
                <a:cs typeface="Times New Roman" pitchFamily="18" charset="0"/>
              </a:rPr>
              <a:t>2</a:t>
            </a:r>
            <a:r>
              <a:rPr lang="en-US" i="1" dirty="0" smtClean="0">
                <a:solidFill>
                  <a:srgbClr val="231A09"/>
                </a:solidFill>
                <a:latin typeface="Times New Roman" pitchFamily="18" charset="0"/>
                <a:cs typeface="Times New Roman" pitchFamily="18" charset="0"/>
              </a:rPr>
              <a:t> </a:t>
            </a:r>
            <a:r>
              <a:rPr lang="en-US" dirty="0" smtClean="0">
                <a:solidFill>
                  <a:srgbClr val="231A09"/>
                </a:solidFill>
                <a:latin typeface="Times New Roman" pitchFamily="18" charset="0"/>
                <a:cs typeface="Times New Roman" pitchFamily="18" charset="0"/>
                <a:sym typeface="Symbol"/>
              </a:rPr>
              <a:t> </a:t>
            </a:r>
            <a:r>
              <a:rPr lang="en-US" dirty="0" smtClean="0">
                <a:solidFill>
                  <a:srgbClr val="231A09"/>
                </a:solidFill>
                <a:latin typeface="Times New Roman" pitchFamily="18" charset="0"/>
                <a:cs typeface="Times New Roman" pitchFamily="18" charset="0"/>
              </a:rPr>
              <a:t>1  </a:t>
            </a:r>
            <a:r>
              <a:rPr lang="en-US" dirty="0" err="1" smtClean="0">
                <a:solidFill>
                  <a:srgbClr val="231A09"/>
                </a:solidFill>
                <a:latin typeface="Times New Roman" pitchFamily="18" charset="0"/>
                <a:cs typeface="Times New Roman" pitchFamily="18" charset="0"/>
              </a:rPr>
              <a:t>s.t</a:t>
            </a:r>
            <a:r>
              <a:rPr lang="en-US" dirty="0" smtClean="0">
                <a:solidFill>
                  <a:srgbClr val="231A09"/>
                </a:solidFill>
                <a:latin typeface="Times New Roman" pitchFamily="18" charset="0"/>
                <a:cs typeface="Times New Roman" pitchFamily="18" charset="0"/>
              </a:rPr>
              <a:t>.  </a:t>
            </a:r>
            <a:r>
              <a:rPr lang="en-US" dirty="0" smtClean="0">
                <a:solidFill>
                  <a:srgbClr val="231A09"/>
                </a:solidFill>
                <a:latin typeface="Times New Roman" pitchFamily="18" charset="0"/>
                <a:cs typeface="Times New Roman" pitchFamily="18" charset="0"/>
                <a:sym typeface="Symbol"/>
              </a:rPr>
              <a:t></a:t>
            </a:r>
            <a:r>
              <a:rPr lang="en-US" dirty="0" smtClean="0">
                <a:solidFill>
                  <a:srgbClr val="231A09"/>
                </a:solidFill>
                <a:latin typeface="Times New Roman" pitchFamily="18" charset="0"/>
                <a:cs typeface="Times New Roman" pitchFamily="18" charset="0"/>
              </a:rPr>
              <a:t>1 ≤ </a:t>
            </a:r>
            <a:r>
              <a:rPr lang="en-US" i="1" dirty="0" smtClean="0">
                <a:solidFill>
                  <a:srgbClr val="231A09"/>
                </a:solidFill>
                <a:latin typeface="Times New Roman" pitchFamily="18" charset="0"/>
                <a:cs typeface="Times New Roman" pitchFamily="18" charset="0"/>
              </a:rPr>
              <a:t>x </a:t>
            </a:r>
            <a:r>
              <a:rPr lang="en-US" dirty="0" smtClean="0">
                <a:solidFill>
                  <a:srgbClr val="231A09"/>
                </a:solidFill>
                <a:latin typeface="Times New Roman" pitchFamily="18" charset="0"/>
                <a:cs typeface="Times New Roman" pitchFamily="18" charset="0"/>
              </a:rPr>
              <a:t>≤ 0.75</a:t>
            </a:r>
          </a:p>
          <a:p>
            <a:pPr indent="7938">
              <a:buClr>
                <a:srgbClr val="008000"/>
              </a:buClr>
              <a:buNone/>
            </a:pPr>
            <a:r>
              <a:rPr lang="en-US" dirty="0" smtClean="0">
                <a:solidFill>
                  <a:srgbClr val="231A09"/>
                </a:solidFill>
                <a:latin typeface="Times New Roman" pitchFamily="18" charset="0"/>
                <a:cs typeface="Times New Roman" pitchFamily="18" charset="0"/>
              </a:rPr>
              <a:t>with the final interval of uncertainty having a length less than 0.25.</a:t>
            </a:r>
          </a:p>
          <a:p>
            <a:pPr indent="7938">
              <a:buClr>
                <a:srgbClr val="008000"/>
              </a:buClr>
              <a:buNone/>
            </a:pPr>
            <a:r>
              <a:rPr lang="en-US" i="1" dirty="0" smtClean="0">
                <a:solidFill>
                  <a:srgbClr val="0070C0"/>
                </a:solidFill>
                <a:latin typeface="Times New Roman" pitchFamily="18" charset="0"/>
                <a:cs typeface="Times New Roman" pitchFamily="18" charset="0"/>
              </a:rPr>
              <a:t>a</a:t>
            </a:r>
            <a:r>
              <a:rPr lang="en-US" dirty="0" smtClean="0">
                <a:solidFill>
                  <a:srgbClr val="0070C0"/>
                </a:solidFill>
                <a:latin typeface="Times New Roman" pitchFamily="18" charset="0"/>
                <a:cs typeface="Times New Roman" pitchFamily="18" charset="0"/>
              </a:rPr>
              <a:t> = </a:t>
            </a:r>
            <a:r>
              <a:rPr lang="en-US" dirty="0" smtClean="0">
                <a:solidFill>
                  <a:srgbClr val="0070C0"/>
                </a:solidFill>
                <a:latin typeface="Times New Roman" pitchFamily="18" charset="0"/>
                <a:cs typeface="Times New Roman" pitchFamily="18" charset="0"/>
                <a:sym typeface="Symbol"/>
              </a:rPr>
              <a:t></a:t>
            </a:r>
            <a:r>
              <a:rPr lang="en-US" dirty="0" smtClean="0">
                <a:solidFill>
                  <a:srgbClr val="0070C0"/>
                </a:solidFill>
                <a:latin typeface="Times New Roman" pitchFamily="18" charset="0"/>
                <a:cs typeface="Times New Roman" pitchFamily="18" charset="0"/>
              </a:rPr>
              <a:t>1</a:t>
            </a:r>
            <a:r>
              <a:rPr lang="en-US" dirty="0" smtClean="0">
                <a:solidFill>
                  <a:srgbClr val="002060"/>
                </a:solidFill>
                <a:latin typeface="Times New Roman" pitchFamily="18" charset="0"/>
                <a:cs typeface="Times New Roman" pitchFamily="18" charset="0"/>
              </a:rPr>
              <a:t>,  </a:t>
            </a:r>
            <a:r>
              <a:rPr lang="en-US" i="1" dirty="0" smtClean="0">
                <a:solidFill>
                  <a:srgbClr val="7030A0"/>
                </a:solidFill>
                <a:latin typeface="Times New Roman" pitchFamily="18" charset="0"/>
                <a:cs typeface="Times New Roman" pitchFamily="18" charset="0"/>
              </a:rPr>
              <a:t>b</a:t>
            </a:r>
            <a:r>
              <a:rPr lang="en-US" dirty="0" smtClean="0">
                <a:solidFill>
                  <a:srgbClr val="7030A0"/>
                </a:solidFill>
                <a:latin typeface="Times New Roman" pitchFamily="18" charset="0"/>
                <a:cs typeface="Times New Roman" pitchFamily="18" charset="0"/>
              </a:rPr>
              <a:t> = 0.75</a:t>
            </a:r>
            <a:r>
              <a:rPr lang="en-US" dirty="0" smtClean="0">
                <a:solidFill>
                  <a:srgbClr val="002060"/>
                </a:solidFill>
                <a:latin typeface="Times New Roman" pitchFamily="18" charset="0"/>
                <a:cs typeface="Times New Roman" pitchFamily="18" charset="0"/>
              </a:rPr>
              <a:t>, </a:t>
            </a:r>
            <a:r>
              <a:rPr lang="en-US" i="1" dirty="0" smtClean="0">
                <a:solidFill>
                  <a:srgbClr val="FF0000"/>
                </a:solidFill>
                <a:latin typeface="Times New Roman" pitchFamily="18" charset="0"/>
                <a:cs typeface="Times New Roman" pitchFamily="18" charset="0"/>
              </a:rPr>
              <a:t>b</a:t>
            </a:r>
            <a:r>
              <a:rPr lang="en-US" dirty="0" smtClean="0">
                <a:solidFill>
                  <a:srgbClr val="FF0000"/>
                </a:solidFill>
                <a:latin typeface="Times New Roman" pitchFamily="18" charset="0"/>
                <a:cs typeface="Times New Roman" pitchFamily="18" charset="0"/>
              </a:rPr>
              <a:t> – </a:t>
            </a:r>
            <a:r>
              <a:rPr lang="en-US" i="1" dirty="0" smtClean="0">
                <a:solidFill>
                  <a:srgbClr val="FF0000"/>
                </a:solidFill>
                <a:latin typeface="Times New Roman" pitchFamily="18" charset="0"/>
                <a:cs typeface="Times New Roman" pitchFamily="18" charset="0"/>
              </a:rPr>
              <a:t>a</a:t>
            </a:r>
            <a:r>
              <a:rPr lang="en-US" dirty="0" smtClean="0">
                <a:solidFill>
                  <a:srgbClr val="FF0000"/>
                </a:solidFill>
                <a:latin typeface="Times New Roman" pitchFamily="18" charset="0"/>
                <a:cs typeface="Times New Roman" pitchFamily="18" charset="0"/>
              </a:rPr>
              <a:t> = 1.75</a:t>
            </a:r>
          </a:p>
          <a:p>
            <a:pPr>
              <a:buClr>
                <a:srgbClr val="008000"/>
              </a:buClr>
              <a:buFont typeface="Wingdings" pitchFamily="2" charset="2"/>
              <a:buChar char="v"/>
            </a:pPr>
            <a:r>
              <a:rPr lang="en-US" dirty="0" smtClean="0">
                <a:latin typeface="Times New Roman" pitchFamily="18" charset="0"/>
                <a:cs typeface="Times New Roman" pitchFamily="18" charset="0"/>
              </a:rPr>
              <a:t>Determine </a:t>
            </a:r>
            <a:r>
              <a:rPr lang="en-US" i="1" dirty="0" smtClean="0">
                <a:latin typeface="Times New Roman" pitchFamily="18" charset="0"/>
                <a:cs typeface="Times New Roman" pitchFamily="18" charset="0"/>
              </a:rPr>
              <a:t>k </a:t>
            </a:r>
            <a:r>
              <a:rPr lang="en-US" dirty="0" smtClean="0">
                <a:latin typeface="Times New Roman" pitchFamily="18" charset="0"/>
                <a:cs typeface="Times New Roman" pitchFamily="18" charset="0"/>
              </a:rPr>
              <a:t>iteration: </a:t>
            </a:r>
            <a:r>
              <a:rPr lang="en-US" i="1" dirty="0" err="1" smtClean="0">
                <a:latin typeface="Times New Roman" pitchFamily="18" charset="0"/>
                <a:cs typeface="Times New Roman" pitchFamily="18" charset="0"/>
              </a:rPr>
              <a:t>r</a:t>
            </a:r>
            <a:r>
              <a:rPr lang="en-US" i="1" baseline="30000" dirty="0" err="1" smtClean="0">
                <a:latin typeface="Times New Roman" pitchFamily="18" charset="0"/>
                <a:cs typeface="Times New Roman" pitchFamily="18" charset="0"/>
              </a:rPr>
              <a:t>k</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&lt; 0.25</a:t>
            </a:r>
          </a:p>
          <a:p>
            <a:pPr indent="7938">
              <a:buNone/>
            </a:pPr>
            <a:r>
              <a:rPr lang="en-US" dirty="0" smtClean="0">
                <a:latin typeface="Times New Roman" pitchFamily="18" charset="0"/>
                <a:cs typeface="Times New Roman" pitchFamily="18" charset="0"/>
              </a:rPr>
              <a:t>(0.618</a:t>
            </a:r>
            <a:r>
              <a:rPr lang="en-US" i="1" baseline="30000"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(1.75) &lt; 0.25              	[</a:t>
            </a:r>
            <a:r>
              <a:rPr lang="en-US" i="1" dirty="0" smtClean="0">
                <a:latin typeface="Times New Roman" pitchFamily="18" charset="0"/>
                <a:cs typeface="Times New Roman" pitchFamily="18" charset="0"/>
              </a:rPr>
              <a:t>r</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 1]</a:t>
            </a:r>
          </a:p>
          <a:p>
            <a:pPr indent="7938">
              <a:buNone/>
            </a:pP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ln</a:t>
            </a:r>
            <a:r>
              <a:rPr lang="en-US" dirty="0" smtClean="0">
                <a:latin typeface="Times New Roman" pitchFamily="18" charset="0"/>
                <a:cs typeface="Times New Roman" pitchFamily="18" charset="0"/>
              </a:rPr>
              <a:t> 0.618 &lt; </a:t>
            </a:r>
            <a:r>
              <a:rPr lang="en-US" dirty="0" err="1" smtClean="0">
                <a:latin typeface="Times New Roman" pitchFamily="18" charset="0"/>
                <a:cs typeface="Times New Roman" pitchFamily="18" charset="0"/>
              </a:rPr>
              <a:t>ln</a:t>
            </a:r>
            <a:r>
              <a:rPr lang="en-US" dirty="0" smtClean="0">
                <a:latin typeface="Times New Roman" pitchFamily="18" charset="0"/>
                <a:cs typeface="Times New Roman" pitchFamily="18" charset="0"/>
              </a:rPr>
              <a:t> (0.25</a:t>
            </a: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1.75)</a:t>
            </a:r>
          </a:p>
          <a:p>
            <a:pPr indent="7938">
              <a:buNone/>
            </a:pP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&gt; 4.0625</a:t>
            </a:r>
          </a:p>
        </p:txBody>
      </p:sp>
      <p:sp>
        <p:nvSpPr>
          <p:cNvPr id="17" name="Rectangle 16"/>
          <p:cNvSpPr/>
          <p:nvPr/>
        </p:nvSpPr>
        <p:spPr>
          <a:xfrm>
            <a:off x="2590800" y="3581400"/>
            <a:ext cx="1447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962400" y="3581400"/>
            <a:ext cx="1752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2971802" y="2057400"/>
            <a:ext cx="2971798" cy="1676400"/>
            <a:chOff x="2971802" y="2057400"/>
            <a:chExt cx="2971798" cy="1676400"/>
          </a:xfrm>
        </p:grpSpPr>
        <p:sp>
          <p:nvSpPr>
            <p:cNvPr id="6" name="Oval 5"/>
            <p:cNvSpPr/>
            <p:nvPr/>
          </p:nvSpPr>
          <p:spPr>
            <a:xfrm>
              <a:off x="5257800" y="2057400"/>
              <a:ext cx="685800" cy="64008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10800000" flipV="1">
              <a:off x="2971802" y="2514600"/>
              <a:ext cx="2285998" cy="121920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752601" y="2133600"/>
            <a:ext cx="2636519" cy="1600200"/>
            <a:chOff x="1752601" y="2133600"/>
            <a:chExt cx="2636519" cy="1600200"/>
          </a:xfrm>
        </p:grpSpPr>
        <p:sp>
          <p:nvSpPr>
            <p:cNvPr id="5" name="Oval 4"/>
            <p:cNvSpPr/>
            <p:nvPr/>
          </p:nvSpPr>
          <p:spPr>
            <a:xfrm>
              <a:off x="3931920" y="2133600"/>
              <a:ext cx="457200" cy="4572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5" idx="3"/>
            </p:cNvCxnSpPr>
            <p:nvPr/>
          </p:nvCxnSpPr>
          <p:spPr>
            <a:xfrm rot="5400000">
              <a:off x="2270761" y="2005685"/>
              <a:ext cx="1209955" cy="224627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E187A8DF-0D36-4FD6-9E8E-6850BBE18C4A}"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58" presetClass="entr" presetSubtype="0" accel="100000" fill="hold" grpId="0" nodeType="after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40"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43" dur="500"/>
                                        <p:tgtEl>
                                          <p:spTgt spid="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ppt_x"/>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par>
                                <p:cTn id="50" presetID="1" presetClass="exit" presetSubtype="0" fill="hold" grpId="0" nodeType="withEffect">
                                  <p:stCondLst>
                                    <p:cond delay="500"/>
                                  </p:stCondLst>
                                  <p:childTnLst>
                                    <p:set>
                                      <p:cBhvr>
                                        <p:cTn id="51" dur="1" fill="hold">
                                          <p:stCondLst>
                                            <p:cond delay="0"/>
                                          </p:stCondLst>
                                        </p:cTn>
                                        <p:tgtEl>
                                          <p:spTgt spid="17"/>
                                        </p:tgtEl>
                                        <p:attrNameLst>
                                          <p:attrName>style.visibility</p:attrName>
                                        </p:attrNameLst>
                                      </p:cBhvr>
                                      <p:to>
                                        <p:strVal val="hidden"/>
                                      </p:to>
                                    </p:set>
                                  </p:childTnLst>
                                </p:cTn>
                              </p:par>
                            </p:childTnLst>
                          </p:cTn>
                        </p:par>
                        <p:par>
                          <p:cTn id="52" fill="hold">
                            <p:stCondLst>
                              <p:cond delay="500"/>
                            </p:stCondLst>
                            <p:childTnLst>
                              <p:par>
                                <p:cTn id="53" presetID="1" presetClass="exit" presetSubtype="0" fill="hold" grpId="0" nodeType="afterEffect">
                                  <p:stCondLst>
                                    <p:cond delay="1500"/>
                                  </p:stCondLst>
                                  <p:childTnLst>
                                    <p:set>
                                      <p:cBhvr>
                                        <p:cTn id="54" dur="1" fill="hold">
                                          <p:stCondLst>
                                            <p:cond delay="0"/>
                                          </p:stCondLst>
                                        </p:cTn>
                                        <p:tgtEl>
                                          <p:spTgt spid="18"/>
                                        </p:tgtEl>
                                        <p:attrNameLst>
                                          <p:attrName>style.visibility</p:attrName>
                                        </p:attrNameLst>
                                      </p:cBhvr>
                                      <p:to>
                                        <p:strVal val="hidden"/>
                                      </p:to>
                                    </p:set>
                                  </p:childTnLst>
                                </p:cTn>
                              </p:par>
                            </p:childTnLst>
                          </p:cTn>
                        </p:par>
                        <p:par>
                          <p:cTn id="55" fill="hold">
                            <p:stCondLst>
                              <p:cond delay="2000"/>
                            </p:stCondLst>
                            <p:childTnLst>
                              <p:par>
                                <p:cTn id="56" presetID="1" presetClass="exit" presetSubtype="0" fill="hold" nodeType="afterEffect">
                                  <p:stCondLst>
                                    <p:cond delay="0"/>
                                  </p:stCondLst>
                                  <p:childTnLst>
                                    <p:set>
                                      <p:cBhvr>
                                        <p:cTn id="57" dur="1" fill="hold">
                                          <p:stCondLst>
                                            <p:cond delay="0"/>
                                          </p:stCondLst>
                                        </p:cTn>
                                        <p:tgtEl>
                                          <p:spTgt spid="13"/>
                                        </p:tgtEl>
                                        <p:attrNameLst>
                                          <p:attrName>style.visibility</p:attrName>
                                        </p:attrNameLst>
                                      </p:cBhvr>
                                      <p:to>
                                        <p:strVal val="hidden"/>
                                      </p:to>
                                    </p:set>
                                  </p:childTnLst>
                                </p:cTn>
                              </p:par>
                            </p:childTnLst>
                          </p:cTn>
                        </p:par>
                        <p:par>
                          <p:cTn id="58" fill="hold">
                            <p:stCondLst>
                              <p:cond delay="2000"/>
                            </p:stCondLst>
                            <p:childTnLst>
                              <p:par>
                                <p:cTn id="59" presetID="1" presetClass="exit" presetSubtype="0" fill="hold" nodeType="afterEffect">
                                  <p:stCondLst>
                                    <p:cond delay="0"/>
                                  </p:stCondLst>
                                  <p:childTnLst>
                                    <p:set>
                                      <p:cBhvr>
                                        <p:cTn id="60" dur="1" fill="hold">
                                          <p:stCondLst>
                                            <p:cond delay="0"/>
                                          </p:stCondLst>
                                        </p:cTn>
                                        <p:tgtEl>
                                          <p:spTgt spid="1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58" presetClass="entr" presetSubtype="0" accel="10000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 calcmode="lin" valueType="num">
                                      <p:cBhvr>
                                        <p:cTn id="65"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66"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6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8"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69" dur="500"/>
                                        <p:tgtEl>
                                          <p:spTgt spid="3">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58" presetClass="entr" presetSubtype="0" accel="100000" fill="hold" grpId="0" nodeType="clickEffect">
                                  <p:stCondLst>
                                    <p:cond delay="0"/>
                                  </p:stCondLst>
                                  <p:childTnLst>
                                    <p:set>
                                      <p:cBhvr>
                                        <p:cTn id="73" dur="1" fill="hold">
                                          <p:stCondLst>
                                            <p:cond delay="0"/>
                                          </p:stCondLst>
                                        </p:cTn>
                                        <p:tgtEl>
                                          <p:spTgt spid="3">
                                            <p:txEl>
                                              <p:pRg st="5" end="5"/>
                                            </p:txEl>
                                          </p:spTgt>
                                        </p:tgtEl>
                                        <p:attrNameLst>
                                          <p:attrName>style.visibility</p:attrName>
                                        </p:attrNameLst>
                                      </p:cBhvr>
                                      <p:to>
                                        <p:strVal val="visible"/>
                                      </p:to>
                                    </p:set>
                                    <p:anim calcmode="lin" valueType="num">
                                      <p:cBhvr>
                                        <p:cTn id="74"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75"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7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7"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78" dur="500"/>
                                        <p:tgtEl>
                                          <p:spTgt spid="3">
                                            <p:txEl>
                                              <p:pRg st="5" end="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8" presetClass="entr" presetSubtype="0" accel="100000" fill="hold" grpId="0" nodeType="clickEffect">
                                  <p:stCondLst>
                                    <p:cond delay="0"/>
                                  </p:stCondLst>
                                  <p:childTnLst>
                                    <p:set>
                                      <p:cBhvr>
                                        <p:cTn id="82" dur="1" fill="hold">
                                          <p:stCondLst>
                                            <p:cond delay="0"/>
                                          </p:stCondLst>
                                        </p:cTn>
                                        <p:tgtEl>
                                          <p:spTgt spid="3">
                                            <p:txEl>
                                              <p:pRg st="6" end="6"/>
                                            </p:txEl>
                                          </p:spTgt>
                                        </p:tgtEl>
                                        <p:attrNameLst>
                                          <p:attrName>style.visibility</p:attrName>
                                        </p:attrNameLst>
                                      </p:cBhvr>
                                      <p:to>
                                        <p:strVal val="visible"/>
                                      </p:to>
                                    </p:set>
                                    <p:anim calcmode="lin" valueType="num">
                                      <p:cBhvr>
                                        <p:cTn id="83"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84"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8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6"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87" dur="500"/>
                                        <p:tgtEl>
                                          <p:spTgt spid="3">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8" presetClass="entr" presetSubtype="0" accel="100000" fill="hold" grpId="0" nodeType="clickEffect">
                                  <p:stCondLst>
                                    <p:cond delay="0"/>
                                  </p:stCondLst>
                                  <p:childTnLst>
                                    <p:set>
                                      <p:cBhvr>
                                        <p:cTn id="91" dur="1" fill="hold">
                                          <p:stCondLst>
                                            <p:cond delay="0"/>
                                          </p:stCondLst>
                                        </p:cTn>
                                        <p:tgtEl>
                                          <p:spTgt spid="3">
                                            <p:txEl>
                                              <p:pRg st="7" end="7"/>
                                            </p:txEl>
                                          </p:spTgt>
                                        </p:tgtEl>
                                        <p:attrNameLst>
                                          <p:attrName>style.visibility</p:attrName>
                                        </p:attrNameLst>
                                      </p:cBhvr>
                                      <p:to>
                                        <p:strVal val="visible"/>
                                      </p:to>
                                    </p:set>
                                    <p:anim calcmode="lin" valueType="num">
                                      <p:cBhvr>
                                        <p:cTn id="92"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93"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9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5"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9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p:cNvPicPr>
            <a:picLocks noChangeAspect="1" noChangeArrowheads="1"/>
          </p:cNvPicPr>
          <p:nvPr/>
        </p:nvPicPr>
        <p:blipFill>
          <a:blip r:embed="rId3"/>
          <a:srcRect/>
          <a:stretch>
            <a:fillRect/>
          </a:stretch>
        </p:blipFill>
        <p:spPr bwMode="auto">
          <a:xfrm>
            <a:off x="23813" y="2590800"/>
            <a:ext cx="9096375" cy="3876675"/>
          </a:xfrm>
          <a:prstGeom prst="rect">
            <a:avLst/>
          </a:prstGeom>
          <a:noFill/>
          <a:ln w="9525">
            <a:noFill/>
            <a:miter lim="800000"/>
            <a:headEnd/>
            <a:tailEnd/>
          </a:ln>
          <a:effectLst/>
        </p:spPr>
      </p:pic>
      <p:pic>
        <p:nvPicPr>
          <p:cNvPr id="493570" name="Picture 2"/>
          <p:cNvPicPr>
            <a:picLocks noChangeAspect="1" noChangeArrowheads="1"/>
          </p:cNvPicPr>
          <p:nvPr/>
        </p:nvPicPr>
        <p:blipFill rotWithShape="1">
          <a:blip r:embed="rId4">
            <a:extLst>
              <a:ext uri="{28A0092B-C50C-407E-A947-70E740481C1C}">
                <a14:useLocalDpi xmlns="" xmlns:a14="http://schemas.microsoft.com/office/drawing/2010/main" val="0"/>
              </a:ext>
            </a:extLst>
          </a:blip>
          <a:srcRect t="32119"/>
          <a:stretch/>
        </p:blipFill>
        <p:spPr bwMode="auto">
          <a:xfrm>
            <a:off x="76200" y="4874641"/>
            <a:ext cx="8991600" cy="19163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990600" y="685800"/>
            <a:ext cx="7696199" cy="731838"/>
          </a:xfrm>
        </p:spPr>
        <p:txBody>
          <a:bodyPr/>
          <a:lstStyle/>
          <a:p>
            <a:r>
              <a:rPr lang="en-US" dirty="0" smtClean="0"/>
              <a:t>Golden Section Search</a:t>
            </a:r>
            <a:endParaRPr lang="en-US" dirty="0"/>
          </a:p>
        </p:txBody>
      </p:sp>
      <p:sp>
        <p:nvSpPr>
          <p:cNvPr id="3" name="Content Placeholder 2"/>
          <p:cNvSpPr>
            <a:spLocks noGrp="1"/>
          </p:cNvSpPr>
          <p:nvPr>
            <p:ph idx="1"/>
          </p:nvPr>
        </p:nvSpPr>
        <p:spPr>
          <a:xfrm>
            <a:off x="990600" y="1600200"/>
            <a:ext cx="7924800" cy="4525963"/>
          </a:xfrm>
        </p:spPr>
        <p:txBody>
          <a:bodyPr/>
          <a:lstStyle/>
          <a:p>
            <a:pPr>
              <a:buNone/>
            </a:pPr>
            <a:r>
              <a:rPr lang="en-US" dirty="0" smtClean="0"/>
              <a:t>Example (using Excel)</a:t>
            </a:r>
          </a:p>
          <a:p>
            <a:pPr>
              <a:spcBef>
                <a:spcPts val="0"/>
              </a:spcBef>
              <a:buNone/>
            </a:pPr>
            <a:r>
              <a:rPr lang="en-US" dirty="0" smtClean="0">
                <a:solidFill>
                  <a:srgbClr val="231A09"/>
                </a:solidFill>
                <a:latin typeface="Times New Roman" pitchFamily="18" charset="0"/>
                <a:cs typeface="Times New Roman" pitchFamily="18" charset="0"/>
              </a:rPr>
              <a:t>max </a:t>
            </a:r>
            <a:r>
              <a:rPr lang="en-US" dirty="0" smtClean="0">
                <a:solidFill>
                  <a:srgbClr val="231A09"/>
                </a:solidFill>
                <a:latin typeface="Times New Roman" pitchFamily="18" charset="0"/>
                <a:cs typeface="Times New Roman" pitchFamily="18" charset="0"/>
                <a:sym typeface="Symbol"/>
              </a:rPr>
              <a:t></a:t>
            </a:r>
            <a:r>
              <a:rPr lang="en-US" i="1" dirty="0" smtClean="0">
                <a:solidFill>
                  <a:srgbClr val="231A09"/>
                </a:solidFill>
                <a:latin typeface="Times New Roman" pitchFamily="18" charset="0"/>
                <a:cs typeface="Times New Roman" pitchFamily="18" charset="0"/>
              </a:rPr>
              <a:t>x</a:t>
            </a:r>
            <a:r>
              <a:rPr lang="en-US" baseline="30000" dirty="0" smtClean="0">
                <a:solidFill>
                  <a:srgbClr val="231A09"/>
                </a:solidFill>
                <a:latin typeface="Times New Roman" pitchFamily="18" charset="0"/>
                <a:cs typeface="Times New Roman" pitchFamily="18" charset="0"/>
              </a:rPr>
              <a:t>2</a:t>
            </a:r>
            <a:r>
              <a:rPr lang="en-US" i="1" dirty="0" smtClean="0">
                <a:solidFill>
                  <a:srgbClr val="231A09"/>
                </a:solidFill>
                <a:latin typeface="Times New Roman" pitchFamily="18" charset="0"/>
                <a:cs typeface="Times New Roman" pitchFamily="18" charset="0"/>
              </a:rPr>
              <a:t> </a:t>
            </a:r>
            <a:r>
              <a:rPr lang="en-US" dirty="0" smtClean="0">
                <a:solidFill>
                  <a:srgbClr val="231A09"/>
                </a:solidFill>
                <a:latin typeface="Times New Roman" pitchFamily="18" charset="0"/>
                <a:cs typeface="Times New Roman" pitchFamily="18" charset="0"/>
                <a:sym typeface="Symbol"/>
              </a:rPr>
              <a:t> </a:t>
            </a:r>
            <a:r>
              <a:rPr lang="en-US" dirty="0" smtClean="0">
                <a:solidFill>
                  <a:srgbClr val="231A09"/>
                </a:solidFill>
                <a:latin typeface="Times New Roman" pitchFamily="18" charset="0"/>
                <a:cs typeface="Times New Roman" pitchFamily="18" charset="0"/>
              </a:rPr>
              <a:t>1, </a:t>
            </a:r>
            <a:r>
              <a:rPr lang="en-US" dirty="0" err="1" smtClean="0">
                <a:solidFill>
                  <a:srgbClr val="231A09"/>
                </a:solidFill>
                <a:latin typeface="Times New Roman" pitchFamily="18" charset="0"/>
                <a:cs typeface="Times New Roman" pitchFamily="18" charset="0"/>
              </a:rPr>
              <a:t>s.t</a:t>
            </a:r>
            <a:r>
              <a:rPr lang="en-US" dirty="0" smtClean="0">
                <a:solidFill>
                  <a:srgbClr val="231A09"/>
                </a:solidFill>
                <a:latin typeface="Times New Roman" pitchFamily="18" charset="0"/>
                <a:cs typeface="Times New Roman" pitchFamily="18" charset="0"/>
              </a:rPr>
              <a:t>. </a:t>
            </a:r>
            <a:r>
              <a:rPr lang="en-US" dirty="0" smtClean="0">
                <a:solidFill>
                  <a:srgbClr val="231A09"/>
                </a:solidFill>
                <a:latin typeface="Times New Roman" pitchFamily="18" charset="0"/>
                <a:cs typeface="Times New Roman" pitchFamily="18" charset="0"/>
                <a:sym typeface="Symbol"/>
              </a:rPr>
              <a:t></a:t>
            </a:r>
            <a:r>
              <a:rPr lang="en-US" dirty="0" smtClean="0">
                <a:solidFill>
                  <a:srgbClr val="231A09"/>
                </a:solidFill>
                <a:latin typeface="Times New Roman" pitchFamily="18" charset="0"/>
                <a:cs typeface="Times New Roman" pitchFamily="18" charset="0"/>
              </a:rPr>
              <a:t>1 ≤ </a:t>
            </a:r>
            <a:r>
              <a:rPr lang="en-US" i="1" dirty="0" smtClean="0">
                <a:solidFill>
                  <a:srgbClr val="231A09"/>
                </a:solidFill>
                <a:latin typeface="Times New Roman" pitchFamily="18" charset="0"/>
                <a:cs typeface="Times New Roman" pitchFamily="18" charset="0"/>
              </a:rPr>
              <a:t>x </a:t>
            </a:r>
            <a:r>
              <a:rPr lang="en-US" dirty="0" smtClean="0">
                <a:solidFill>
                  <a:srgbClr val="231A09"/>
                </a:solidFill>
                <a:latin typeface="Times New Roman" pitchFamily="18" charset="0"/>
                <a:cs typeface="Times New Roman" pitchFamily="18" charset="0"/>
              </a:rPr>
              <a:t>≤ 0.75, final interval&lt; 0.25.</a:t>
            </a:r>
          </a:p>
        </p:txBody>
      </p:sp>
      <p:pic>
        <p:nvPicPr>
          <p:cNvPr id="6" name="Picture 5"/>
          <p:cNvPicPr>
            <a:picLocks noChangeAspect="1" noChangeArrowheads="1"/>
          </p:cNvPicPr>
          <p:nvPr/>
        </p:nvPicPr>
        <p:blipFill>
          <a:blip r:embed="rId5"/>
          <a:srcRect/>
          <a:stretch>
            <a:fillRect/>
          </a:stretch>
        </p:blipFill>
        <p:spPr bwMode="auto">
          <a:xfrm>
            <a:off x="0" y="2558161"/>
            <a:ext cx="9144000" cy="2223464"/>
          </a:xfrm>
          <a:prstGeom prst="rect">
            <a:avLst/>
          </a:prstGeom>
          <a:noFill/>
          <a:ln w="9525">
            <a:noFill/>
            <a:miter lim="800000"/>
            <a:headEnd/>
            <a:tailEnd/>
          </a:ln>
          <a:effectLst/>
        </p:spPr>
      </p:pic>
      <p:grpSp>
        <p:nvGrpSpPr>
          <p:cNvPr id="17" name="Group 16"/>
          <p:cNvGrpSpPr/>
          <p:nvPr/>
        </p:nvGrpSpPr>
        <p:grpSpPr>
          <a:xfrm>
            <a:off x="380999" y="3048000"/>
            <a:ext cx="7604761" cy="2715768"/>
            <a:chOff x="380999" y="3048000"/>
            <a:chExt cx="7604761" cy="2715768"/>
          </a:xfrm>
        </p:grpSpPr>
        <p:sp>
          <p:nvSpPr>
            <p:cNvPr id="7" name="Oval 6"/>
            <p:cNvSpPr/>
            <p:nvPr/>
          </p:nvSpPr>
          <p:spPr>
            <a:xfrm>
              <a:off x="3352800" y="3048000"/>
              <a:ext cx="1066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2"/>
            </p:cNvCxnSpPr>
            <p:nvPr/>
          </p:nvCxnSpPr>
          <p:spPr>
            <a:xfrm rot="10800000" flipV="1">
              <a:off x="1600202" y="3200400"/>
              <a:ext cx="1752598"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80999" y="5458968"/>
              <a:ext cx="121920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uble Bracket 13"/>
            <p:cNvSpPr/>
            <p:nvPr/>
          </p:nvSpPr>
          <p:spPr>
            <a:xfrm>
              <a:off x="5623560" y="3078480"/>
              <a:ext cx="2362200" cy="274320"/>
            </a:xfrm>
            <a:prstGeom prst="bracketPair">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 name="Group 30"/>
          <p:cNvGrpSpPr/>
          <p:nvPr/>
        </p:nvGrpSpPr>
        <p:grpSpPr>
          <a:xfrm>
            <a:off x="1905000" y="3078480"/>
            <a:ext cx="6080760" cy="2685288"/>
            <a:chOff x="1905000" y="3078480"/>
            <a:chExt cx="6080760" cy="2685288"/>
          </a:xfrm>
        </p:grpSpPr>
        <p:sp>
          <p:nvSpPr>
            <p:cNvPr id="19" name="Oval 18"/>
            <p:cNvSpPr/>
            <p:nvPr/>
          </p:nvSpPr>
          <p:spPr>
            <a:xfrm>
              <a:off x="2179320" y="3078480"/>
              <a:ext cx="640080" cy="27432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9" idx="6"/>
            </p:cNvCxnSpPr>
            <p:nvPr/>
          </p:nvCxnSpPr>
          <p:spPr>
            <a:xfrm flipH="1">
              <a:off x="2743200" y="3215640"/>
              <a:ext cx="76200" cy="28956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905000" y="5458968"/>
              <a:ext cx="1371600" cy="3048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uble Bracket 21"/>
            <p:cNvSpPr/>
            <p:nvPr/>
          </p:nvSpPr>
          <p:spPr>
            <a:xfrm>
              <a:off x="5623560" y="3078480"/>
              <a:ext cx="2362200" cy="274320"/>
            </a:xfrm>
            <a:prstGeom prst="bracketPair">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E187A8DF-0D36-4FD6-9E8E-6850BBE18C4A}"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9460"/>
                                        </p:tgtEl>
                                        <p:attrNameLst>
                                          <p:attrName>style.visibility</p:attrName>
                                        </p:attrNameLst>
                                      </p:cBhvr>
                                      <p:to>
                                        <p:strVal val="visible"/>
                                      </p:to>
                                    </p:set>
                                    <p:anim calcmode="lin" valueType="num">
                                      <p:cBhvr additive="base">
                                        <p:cTn id="16" dur="500" fill="hold"/>
                                        <p:tgtEl>
                                          <p:spTgt spid="19460"/>
                                        </p:tgtEl>
                                        <p:attrNameLst>
                                          <p:attrName>ppt_x</p:attrName>
                                        </p:attrNameLst>
                                      </p:cBhvr>
                                      <p:tavLst>
                                        <p:tav tm="0">
                                          <p:val>
                                            <p:strVal val="#ppt_x"/>
                                          </p:val>
                                        </p:tav>
                                        <p:tav tm="100000">
                                          <p:val>
                                            <p:strVal val="#ppt_x"/>
                                          </p:val>
                                        </p:tav>
                                      </p:tavLst>
                                    </p:anim>
                                    <p:anim calcmode="lin" valueType="num">
                                      <p:cBhvr additive="base">
                                        <p:cTn id="17"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493570"/>
                                        </p:tgtEl>
                                        <p:attrNameLst>
                                          <p:attrName>style.visibility</p:attrName>
                                        </p:attrNameLst>
                                      </p:cBhvr>
                                      <p:to>
                                        <p:strVal val="visible"/>
                                      </p:to>
                                    </p:set>
                                    <p:anim calcmode="lin" valueType="num">
                                      <p:cBhvr additive="base">
                                        <p:cTn id="27" dur="500" fill="hold"/>
                                        <p:tgtEl>
                                          <p:spTgt spid="493570"/>
                                        </p:tgtEl>
                                        <p:attrNameLst>
                                          <p:attrName>ppt_x</p:attrName>
                                        </p:attrNameLst>
                                      </p:cBhvr>
                                      <p:tavLst>
                                        <p:tav tm="0">
                                          <p:val>
                                            <p:strVal val="#ppt_x"/>
                                          </p:val>
                                        </p:tav>
                                        <p:tav tm="100000">
                                          <p:val>
                                            <p:strVal val="#ppt_x"/>
                                          </p:val>
                                        </p:tav>
                                      </p:tavLst>
                                    </p:anim>
                                    <p:anim calcmode="lin" valueType="num">
                                      <p:cBhvr additive="base">
                                        <p:cTn id="28" dur="500" fill="hold"/>
                                        <p:tgtEl>
                                          <p:spTgt spid="49357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Solve NLP with several variables </a:t>
            </a:r>
            <a:r>
              <a:rPr lang="en-US" sz="2800" dirty="0" smtClean="0"/>
              <a:t>(Unconstrained)</a:t>
            </a:r>
            <a:endParaRPr lang="en-US" dirty="0"/>
          </a:p>
        </p:txBody>
      </p:sp>
      <p:sp>
        <p:nvSpPr>
          <p:cNvPr id="3" name="Content Placeholder 2"/>
          <p:cNvSpPr>
            <a:spLocks noGrp="1"/>
          </p:cNvSpPr>
          <p:nvPr>
            <p:ph idx="1"/>
          </p:nvPr>
        </p:nvSpPr>
        <p:spPr>
          <a:xfrm>
            <a:off x="990600" y="1600200"/>
            <a:ext cx="7713440" cy="4525963"/>
          </a:xfrm>
        </p:spPr>
        <p:txBody>
          <a:bodyPr/>
          <a:lstStyle/>
          <a:p>
            <a:pPr>
              <a:buNone/>
            </a:pPr>
            <a:r>
              <a:rPr lang="en-US" dirty="0" smtClean="0"/>
              <a:t>Max </a:t>
            </a:r>
            <a:r>
              <a:rPr lang="en-US" i="1" dirty="0" smtClean="0">
                <a:latin typeface="Times New Roman" pitchFamily="18" charset="0"/>
                <a:cs typeface="Times New Roman" pitchFamily="18" charset="0"/>
              </a:rPr>
              <a:t>z</a:t>
            </a:r>
            <a:r>
              <a:rPr lang="en-US" dirty="0" smtClean="0"/>
              <a:t> = </a:t>
            </a:r>
            <a:r>
              <a:rPr lang="en-US" i="1" dirty="0" smtClean="0">
                <a:latin typeface="Times New Roman" pitchFamily="18" charset="0"/>
                <a:cs typeface="Times New Roman" pitchFamily="18" charset="0"/>
              </a:rPr>
              <a:t>f </a:t>
            </a:r>
            <a:r>
              <a:rPr lang="en-US" dirty="0" smtClean="0"/>
              <a:t>(</a:t>
            </a:r>
            <a:r>
              <a:rPr lang="en-US" i="1" dirty="0" smtClean="0">
                <a:latin typeface="Times New Roman" pitchFamily="18" charset="0"/>
                <a:cs typeface="Times New Roman" pitchFamily="18" charset="0"/>
              </a:rPr>
              <a:t>x</a:t>
            </a:r>
            <a:r>
              <a:rPr lang="en-US" baseline="-25000" dirty="0" smtClean="0"/>
              <a:t>1</a:t>
            </a:r>
            <a:r>
              <a:rPr lang="en-US" dirty="0" smtClean="0"/>
              <a:t>, </a:t>
            </a:r>
            <a:r>
              <a:rPr lang="en-US" i="1" dirty="0" smtClean="0">
                <a:latin typeface="Times New Roman" pitchFamily="18" charset="0"/>
                <a:cs typeface="Times New Roman" pitchFamily="18" charset="0"/>
              </a:rPr>
              <a:t>x</a:t>
            </a:r>
            <a:r>
              <a:rPr lang="en-US" baseline="-25000" dirty="0" smtClean="0"/>
              <a:t>2</a:t>
            </a:r>
            <a:r>
              <a:rPr lang="en-US" dirty="0" smtClean="0"/>
              <a:t>, …, </a:t>
            </a:r>
            <a:r>
              <a:rPr lang="en-US" i="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n</a:t>
            </a:r>
            <a:r>
              <a:rPr lang="en-US" dirty="0" smtClean="0"/>
              <a:t>) </a:t>
            </a:r>
            <a:r>
              <a:rPr lang="en-US" dirty="0" err="1" smtClean="0"/>
              <a:t>s.t.</a:t>
            </a:r>
            <a:r>
              <a:rPr lang="en-US" dirty="0" smtClean="0"/>
              <a:t> (</a:t>
            </a:r>
            <a:r>
              <a:rPr lang="en-US" i="1" dirty="0" smtClean="0">
                <a:latin typeface="Times New Roman" pitchFamily="18" charset="0"/>
                <a:cs typeface="Times New Roman" pitchFamily="18" charset="0"/>
              </a:rPr>
              <a:t>x</a:t>
            </a:r>
            <a:r>
              <a:rPr lang="en-US" baseline="-25000" dirty="0" smtClean="0"/>
              <a:t>1</a:t>
            </a:r>
            <a:r>
              <a:rPr lang="en-US" dirty="0" smtClean="0"/>
              <a:t>, </a:t>
            </a:r>
            <a:r>
              <a:rPr lang="en-US" i="1" dirty="0" smtClean="0">
                <a:latin typeface="Times New Roman" pitchFamily="18" charset="0"/>
                <a:cs typeface="Times New Roman" pitchFamily="18" charset="0"/>
              </a:rPr>
              <a:t>x</a:t>
            </a:r>
            <a:r>
              <a:rPr lang="en-US" baseline="-25000" dirty="0" smtClean="0"/>
              <a:t>2</a:t>
            </a:r>
            <a:r>
              <a:rPr lang="en-US" dirty="0" smtClean="0"/>
              <a:t>, …, </a:t>
            </a:r>
            <a:r>
              <a:rPr lang="en-US" i="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n</a:t>
            </a:r>
            <a:r>
              <a:rPr lang="en-US" dirty="0" smtClean="0"/>
              <a:t>) </a:t>
            </a:r>
            <a:r>
              <a:rPr lang="en-US" dirty="0" smtClean="0">
                <a:sym typeface="Symbol"/>
              </a:rPr>
              <a:t></a:t>
            </a:r>
            <a:r>
              <a:rPr lang="en-US" dirty="0" smtClean="0"/>
              <a:t> </a:t>
            </a:r>
            <a:r>
              <a:rPr lang="en-US" i="1" dirty="0" err="1" smtClean="0">
                <a:latin typeface="Times New Roman" pitchFamily="18" charset="0"/>
                <a:cs typeface="Times New Roman" pitchFamily="18" charset="0"/>
              </a:rPr>
              <a:t>R</a:t>
            </a:r>
            <a:r>
              <a:rPr lang="en-US" i="1" baseline="30000" dirty="0" err="1" smtClean="0">
                <a:latin typeface="Times New Roman" pitchFamily="18" charset="0"/>
                <a:cs typeface="Times New Roman" pitchFamily="18" charset="0"/>
              </a:rPr>
              <a:t>n</a:t>
            </a:r>
            <a:endParaRPr lang="en-US" i="1" baseline="30000" dirty="0" smtClean="0">
              <a:latin typeface="Times New Roman" pitchFamily="18" charset="0"/>
              <a:cs typeface="Times New Roman" pitchFamily="18" charset="0"/>
            </a:endParaRPr>
          </a:p>
          <a:p>
            <a:pPr>
              <a:buClr>
                <a:schemeClr val="accent6">
                  <a:lumMod val="75000"/>
                </a:schemeClr>
              </a:buClr>
              <a:buFont typeface="Webdings" pitchFamily="18" charset="2"/>
              <a:buChar char=""/>
            </a:pPr>
            <a:r>
              <a:rPr lang="en-US" sz="2400" dirty="0" smtClean="0">
                <a:cs typeface="Times New Roman" pitchFamily="18" charset="0"/>
              </a:rPr>
              <a:t>Assume 1</a:t>
            </a:r>
            <a:r>
              <a:rPr lang="en-US" sz="2400" baseline="30000" dirty="0" smtClean="0">
                <a:cs typeface="Times New Roman" pitchFamily="18" charset="0"/>
              </a:rPr>
              <a:t>st</a:t>
            </a:r>
            <a:r>
              <a:rPr lang="en-US" sz="2400" dirty="0" smtClean="0">
                <a:cs typeface="Times New Roman" pitchFamily="18" charset="0"/>
              </a:rPr>
              <a:t> &amp; 2</a:t>
            </a:r>
            <a:r>
              <a:rPr lang="en-US" sz="2400" baseline="30000" dirty="0" smtClean="0">
                <a:cs typeface="Times New Roman" pitchFamily="18" charset="0"/>
              </a:rPr>
              <a:t>nd</a:t>
            </a:r>
            <a:r>
              <a:rPr lang="en-US" sz="2400" dirty="0" smtClean="0">
                <a:cs typeface="Times New Roman" pitchFamily="18" charset="0"/>
              </a:rPr>
              <a:t> order partial derivative exist, continuous at all points.</a:t>
            </a:r>
          </a:p>
          <a:p>
            <a:pPr>
              <a:buClr>
                <a:schemeClr val="accent6">
                  <a:lumMod val="75000"/>
                </a:schemeClr>
              </a:buClr>
              <a:buFont typeface="Webdings" pitchFamily="18" charset="2"/>
              <a:buChar char=""/>
            </a:pPr>
            <a:r>
              <a:rPr lang="en-US" sz="2400" dirty="0" smtClean="0">
                <a:cs typeface="Times New Roman" pitchFamily="18" charset="0"/>
              </a:rPr>
              <a:t>If    is a local </a:t>
            </a:r>
            <a:r>
              <a:rPr lang="en-US" sz="2400" dirty="0" err="1" smtClean="0">
                <a:cs typeface="Times New Roman" pitchFamily="18" charset="0"/>
              </a:rPr>
              <a:t>extremum</a:t>
            </a:r>
            <a:r>
              <a:rPr lang="en-US" sz="2400" dirty="0" smtClean="0">
                <a:cs typeface="Times New Roman" pitchFamily="18" charset="0"/>
              </a:rPr>
              <a:t> for </a:t>
            </a:r>
            <a:r>
              <a:rPr lang="en-US" sz="2400" dirty="0" err="1" smtClean="0">
                <a:cs typeface="Times New Roman" pitchFamily="18" charset="0"/>
              </a:rPr>
              <a:t>unimodal</a:t>
            </a:r>
            <a:r>
              <a:rPr lang="en-US" sz="2400" dirty="0" smtClean="0">
                <a:cs typeface="Times New Roman" pitchFamily="18" charset="0"/>
              </a:rPr>
              <a:t> </a:t>
            </a:r>
            <a:r>
              <a:rPr lang="en-US" sz="2400" u="sng" dirty="0" err="1" smtClean="0">
                <a:cs typeface="Times New Roman" pitchFamily="18" charset="0"/>
              </a:rPr>
              <a:t>fn</a:t>
            </a:r>
            <a:r>
              <a:rPr lang="en-US" sz="2400" dirty="0" smtClean="0">
                <a:cs typeface="Times New Roman" pitchFamily="18" charset="0"/>
              </a:rPr>
              <a:t>, then </a:t>
            </a:r>
          </a:p>
          <a:p>
            <a:pPr>
              <a:buClr>
                <a:schemeClr val="accent6">
                  <a:lumMod val="75000"/>
                </a:schemeClr>
              </a:buClr>
              <a:buFont typeface="Webdings" pitchFamily="18" charset="2"/>
              <a:buChar char=""/>
            </a:pPr>
            <a:endParaRPr lang="en-US" sz="1800" dirty="0" smtClean="0">
              <a:cs typeface="Times New Roman" pitchFamily="18" charset="0"/>
            </a:endParaRPr>
          </a:p>
          <a:p>
            <a:pPr>
              <a:buClr>
                <a:schemeClr val="accent6">
                  <a:lumMod val="75000"/>
                </a:schemeClr>
              </a:buClr>
              <a:buFont typeface="Webdings" pitchFamily="18" charset="2"/>
              <a:buChar char=""/>
            </a:pPr>
            <a:endParaRPr lang="en-US" sz="2000" dirty="0" smtClean="0">
              <a:cs typeface="Times New Roman" pitchFamily="18" charset="0"/>
            </a:endParaRPr>
          </a:p>
          <a:p>
            <a:pPr>
              <a:buClr>
                <a:schemeClr val="accent6">
                  <a:lumMod val="75000"/>
                </a:schemeClr>
              </a:buClr>
              <a:buFont typeface="Webdings" pitchFamily="18" charset="2"/>
              <a:buChar char="4"/>
            </a:pPr>
            <a:r>
              <a:rPr lang="en-US" sz="2400" dirty="0" smtClean="0"/>
              <a:t>If </a:t>
            </a:r>
            <a:r>
              <a:rPr lang="en-US" sz="2400" i="1" dirty="0" err="1" smtClean="0">
                <a:latin typeface="Times New Roman" pitchFamily="18" charset="0"/>
                <a:cs typeface="Times New Roman" pitchFamily="18" charset="0"/>
              </a:rPr>
              <a:t>H</a:t>
            </a:r>
            <a:r>
              <a:rPr lang="en-US" sz="2400" i="1" baseline="-25000" dirty="0" err="1" smtClean="0">
                <a:latin typeface="Times New Roman" pitchFamily="18" charset="0"/>
                <a:cs typeface="Times New Roman" pitchFamily="18" charset="0"/>
              </a:rPr>
              <a:t>k</a:t>
            </a:r>
            <a:r>
              <a:rPr lang="en-US" sz="2400" dirty="0" smtClean="0"/>
              <a:t>(</a:t>
            </a:r>
            <a:r>
              <a:rPr lang="en-US" sz="2400" i="1" dirty="0" smtClean="0">
                <a:latin typeface="Times New Roman" pitchFamily="18" charset="0"/>
                <a:cs typeface="Times New Roman" pitchFamily="18" charset="0"/>
              </a:rPr>
              <a:t>x</a:t>
            </a:r>
            <a:r>
              <a:rPr lang="en-US" sz="2400" dirty="0" smtClean="0"/>
              <a:t>)&gt;0, </a:t>
            </a:r>
            <a:r>
              <a:rPr lang="en-US" sz="2400" i="1" dirty="0" smtClean="0">
                <a:latin typeface="Times New Roman" pitchFamily="18" charset="0"/>
                <a:cs typeface="Times New Roman" pitchFamily="18" charset="0"/>
              </a:rPr>
              <a:t>k </a:t>
            </a:r>
            <a:r>
              <a:rPr lang="en-US" sz="2400" dirty="0" smtClean="0"/>
              <a:t>=1, 2, . . . , </a:t>
            </a:r>
            <a:r>
              <a:rPr lang="en-US" sz="2400" i="1" dirty="0" smtClean="0">
                <a:latin typeface="Times New Roman" pitchFamily="18" charset="0"/>
                <a:cs typeface="Times New Roman" pitchFamily="18" charset="0"/>
              </a:rPr>
              <a:t>n</a:t>
            </a:r>
            <a:r>
              <a:rPr lang="en-US" sz="2400" dirty="0" smtClean="0"/>
              <a:t>,</a:t>
            </a:r>
            <a:r>
              <a:rPr lang="en-US" sz="2400" i="1" dirty="0" smtClean="0"/>
              <a:t> </a:t>
            </a:r>
            <a:r>
              <a:rPr lang="en-US" sz="2400" dirty="0" smtClean="0"/>
              <a:t>then a stationary point   is a local </a:t>
            </a:r>
            <a:r>
              <a:rPr lang="en-US" sz="2400" dirty="0" smtClean="0">
                <a:solidFill>
                  <a:srgbClr val="FF0000"/>
                </a:solidFill>
              </a:rPr>
              <a:t>min</a:t>
            </a:r>
            <a:r>
              <a:rPr lang="en-US" sz="2400" dirty="0" smtClean="0"/>
              <a:t> for NLP </a:t>
            </a:r>
            <a:r>
              <a:rPr lang="en-US" sz="2400" i="1" dirty="0" smtClean="0">
                <a:latin typeface="Times New Roman" pitchFamily="18" charset="0"/>
                <a:cs typeface="Times New Roman" pitchFamily="18" charset="0"/>
              </a:rPr>
              <a:t>z</a:t>
            </a:r>
            <a:r>
              <a:rPr lang="en-US" sz="2400" dirty="0" smtClean="0"/>
              <a:t> = </a:t>
            </a:r>
            <a:r>
              <a:rPr lang="en-US" sz="2400" i="1" dirty="0" smtClean="0">
                <a:latin typeface="Times New Roman" pitchFamily="18" charset="0"/>
                <a:cs typeface="Times New Roman" pitchFamily="18" charset="0"/>
              </a:rPr>
              <a:t>f </a:t>
            </a:r>
            <a:r>
              <a:rPr lang="en-US" sz="2400" dirty="0" smtClean="0"/>
              <a:t>(</a:t>
            </a:r>
            <a:r>
              <a:rPr lang="en-US" sz="2400" i="1" dirty="0" smtClean="0">
                <a:latin typeface="Times New Roman" pitchFamily="18" charset="0"/>
                <a:cs typeface="Times New Roman" pitchFamily="18" charset="0"/>
              </a:rPr>
              <a:t>x</a:t>
            </a:r>
            <a:r>
              <a:rPr lang="en-US" sz="2400" baseline="-25000" dirty="0" smtClean="0"/>
              <a:t>1</a:t>
            </a:r>
            <a:r>
              <a:rPr lang="en-US" sz="2400" dirty="0" smtClean="0"/>
              <a:t>, </a:t>
            </a:r>
            <a:r>
              <a:rPr lang="en-US" sz="2400" i="1" dirty="0" smtClean="0">
                <a:latin typeface="Times New Roman" pitchFamily="18" charset="0"/>
                <a:cs typeface="Times New Roman" pitchFamily="18" charset="0"/>
              </a:rPr>
              <a:t>x</a:t>
            </a:r>
            <a:r>
              <a:rPr lang="en-US" sz="2400" baseline="-25000" dirty="0" smtClean="0"/>
              <a:t>2</a:t>
            </a:r>
            <a:r>
              <a:rPr lang="en-US" sz="2400" dirty="0" smtClean="0"/>
              <a:t>, …, </a:t>
            </a:r>
            <a:r>
              <a:rPr lang="en-US" sz="2400" i="1" dirty="0" err="1" smtClean="0">
                <a:latin typeface="Times New Roman" pitchFamily="18" charset="0"/>
                <a:cs typeface="Times New Roman" pitchFamily="18" charset="0"/>
              </a:rPr>
              <a:t>x</a:t>
            </a:r>
            <a:r>
              <a:rPr lang="en-US" sz="2400" i="1" baseline="-25000" dirty="0" err="1" smtClean="0">
                <a:latin typeface="Times New Roman" pitchFamily="18" charset="0"/>
                <a:cs typeface="Times New Roman" pitchFamily="18" charset="0"/>
              </a:rPr>
              <a:t>n</a:t>
            </a:r>
            <a:r>
              <a:rPr lang="en-US" sz="2400" dirty="0" smtClean="0"/>
              <a:t>).</a:t>
            </a:r>
          </a:p>
          <a:p>
            <a:pPr indent="1588">
              <a:buClr>
                <a:schemeClr val="accent6">
                  <a:lumMod val="75000"/>
                </a:schemeClr>
              </a:buClr>
              <a:buNone/>
            </a:pPr>
            <a:endParaRPr lang="en-US" sz="2400" dirty="0" smtClean="0"/>
          </a:p>
          <a:p>
            <a:pPr>
              <a:buClr>
                <a:schemeClr val="accent6">
                  <a:lumMod val="75000"/>
                </a:schemeClr>
              </a:buClr>
              <a:buFont typeface="Webdings" pitchFamily="18" charset="2"/>
              <a:buChar char="4"/>
            </a:pPr>
            <a:r>
              <a:rPr lang="en-US" sz="2400" i="1" dirty="0" smtClean="0">
                <a:latin typeface="Times New Roman" pitchFamily="18" charset="0"/>
                <a:cs typeface="Times New Roman" pitchFamily="18" charset="0"/>
              </a:rPr>
              <a:t>k</a:t>
            </a:r>
            <a:r>
              <a:rPr lang="en-US" sz="2400" dirty="0" smtClean="0">
                <a:cs typeface="Times New Roman" pitchFamily="18" charset="0"/>
              </a:rPr>
              <a:t> =1, 2, . . . , </a:t>
            </a:r>
            <a:r>
              <a:rPr lang="en-US" sz="2400" i="1" dirty="0" smtClean="0">
                <a:latin typeface="Times New Roman" pitchFamily="18" charset="0"/>
                <a:cs typeface="Times New Roman" pitchFamily="18" charset="0"/>
              </a:rPr>
              <a:t>n</a:t>
            </a:r>
            <a:r>
              <a:rPr lang="en-US" sz="2400" dirty="0" smtClean="0">
                <a:cs typeface="Times New Roman" pitchFamily="18" charset="0"/>
              </a:rPr>
              <a:t>, </a:t>
            </a:r>
            <a:r>
              <a:rPr lang="en-US" sz="2400" i="1" dirty="0" err="1" smtClean="0">
                <a:latin typeface="Times New Roman" pitchFamily="18" charset="0"/>
                <a:cs typeface="Times New Roman" pitchFamily="18" charset="0"/>
              </a:rPr>
              <a:t>H</a:t>
            </a:r>
            <a:r>
              <a:rPr lang="en-US" sz="2400" i="1" baseline="-25000" dirty="0" err="1" smtClean="0">
                <a:latin typeface="Times New Roman" pitchFamily="18" charset="0"/>
                <a:cs typeface="Times New Roman" pitchFamily="18" charset="0"/>
              </a:rPr>
              <a:t>k</a:t>
            </a:r>
            <a:r>
              <a:rPr lang="en-US" sz="2400" dirty="0" smtClean="0">
                <a:cs typeface="Times New Roman" pitchFamily="18" charset="0"/>
              </a:rPr>
              <a:t>(</a:t>
            </a:r>
            <a:r>
              <a:rPr lang="en-US" sz="2400" i="1" dirty="0" smtClean="0">
                <a:latin typeface="Times New Roman" pitchFamily="18" charset="0"/>
                <a:cs typeface="Times New Roman" pitchFamily="18" charset="0"/>
              </a:rPr>
              <a:t>  </a:t>
            </a:r>
            <a:r>
              <a:rPr lang="en-US" sz="2400" dirty="0" smtClean="0">
                <a:cs typeface="Times New Roman" pitchFamily="18" charset="0"/>
              </a:rPr>
              <a:t>) ≠ 0, and has the same sign as (</a:t>
            </a:r>
            <a:r>
              <a:rPr lang="en-US" sz="2400" dirty="0" smtClean="0">
                <a:cs typeface="Times New Roman" pitchFamily="18" charset="0"/>
                <a:sym typeface="Symbol"/>
              </a:rPr>
              <a:t></a:t>
            </a:r>
            <a:r>
              <a:rPr lang="en-US" sz="2400" dirty="0" smtClean="0">
                <a:cs typeface="Times New Roman" pitchFamily="18" charset="0"/>
              </a:rPr>
              <a:t>1)</a:t>
            </a:r>
            <a:r>
              <a:rPr lang="en-US" sz="2400" i="1" baseline="30000" dirty="0" smtClean="0">
                <a:latin typeface="Times New Roman" pitchFamily="18" charset="0"/>
                <a:cs typeface="Times New Roman" pitchFamily="18" charset="0"/>
              </a:rPr>
              <a:t>k</a:t>
            </a:r>
            <a:r>
              <a:rPr lang="en-US" sz="2400" dirty="0" smtClean="0">
                <a:cs typeface="Times New Roman" pitchFamily="18" charset="0"/>
              </a:rPr>
              <a:t>, then a stationary point    is a local </a:t>
            </a:r>
            <a:r>
              <a:rPr lang="en-US" sz="2400" dirty="0" smtClean="0">
                <a:solidFill>
                  <a:srgbClr val="FF0000"/>
                </a:solidFill>
                <a:cs typeface="Times New Roman" pitchFamily="18" charset="0"/>
              </a:rPr>
              <a:t>max</a:t>
            </a:r>
            <a:r>
              <a:rPr lang="en-US" sz="2400" dirty="0" smtClean="0">
                <a:cs typeface="Times New Roman" pitchFamily="18" charset="0"/>
              </a:rPr>
              <a:t>.</a:t>
            </a:r>
          </a:p>
        </p:txBody>
      </p:sp>
      <p:graphicFrame>
        <p:nvGraphicFramePr>
          <p:cNvPr id="4" name="Object 3"/>
          <p:cNvGraphicFramePr>
            <a:graphicFrameLocks noChangeAspect="1"/>
          </p:cNvGraphicFramePr>
          <p:nvPr/>
        </p:nvGraphicFramePr>
        <p:xfrm>
          <a:off x="1645920" y="2926080"/>
          <a:ext cx="215153" cy="365760"/>
        </p:xfrm>
        <a:graphic>
          <a:graphicData uri="http://schemas.openxmlformats.org/presentationml/2006/ole">
            <p:oleObj spid="_x0000_s201386" name="Equation" r:id="rId4" imgW="126780" imgH="215526" progId="Equation.3">
              <p:embed/>
            </p:oleObj>
          </a:graphicData>
        </a:graphic>
      </p:graphicFrame>
      <p:graphicFrame>
        <p:nvGraphicFramePr>
          <p:cNvPr id="5" name="Object 4"/>
          <p:cNvGraphicFramePr>
            <a:graphicFrameLocks noChangeAspect="1"/>
          </p:cNvGraphicFramePr>
          <p:nvPr/>
        </p:nvGraphicFramePr>
        <p:xfrm>
          <a:off x="3886200" y="3352800"/>
          <a:ext cx="1143000" cy="822960"/>
        </p:xfrm>
        <a:graphic>
          <a:graphicData uri="http://schemas.openxmlformats.org/presentationml/2006/ole">
            <p:oleObj spid="_x0000_s201387" name="Equation" r:id="rId5" imgW="634725" imgH="457002" progId="Equation.3">
              <p:embed/>
            </p:oleObj>
          </a:graphicData>
        </a:graphic>
      </p:graphicFrame>
      <p:sp>
        <p:nvSpPr>
          <p:cNvPr id="6" name="Rectangle 5"/>
          <p:cNvSpPr/>
          <p:nvPr/>
        </p:nvSpPr>
        <p:spPr>
          <a:xfrm>
            <a:off x="5334000" y="3505200"/>
            <a:ext cx="3124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FF0000"/>
                </a:solidFill>
                <a:latin typeface="Segoe Print" pitchFamily="2" charset="0"/>
              </a:rPr>
              <a:t>Stationary point</a:t>
            </a:r>
            <a:endParaRPr lang="en-US" sz="2400">
              <a:solidFill>
                <a:srgbClr val="FF0000"/>
              </a:solidFill>
              <a:latin typeface="Segoe Print" pitchFamily="2" charset="0"/>
            </a:endParaRPr>
          </a:p>
        </p:txBody>
      </p:sp>
      <p:grpSp>
        <p:nvGrpSpPr>
          <p:cNvPr id="11" name="Group 10"/>
          <p:cNvGrpSpPr/>
          <p:nvPr/>
        </p:nvGrpSpPr>
        <p:grpSpPr>
          <a:xfrm>
            <a:off x="1447800" y="3429000"/>
            <a:ext cx="1524000" cy="1127760"/>
            <a:chOff x="1447800" y="3429000"/>
            <a:chExt cx="1524000" cy="1127760"/>
          </a:xfrm>
        </p:grpSpPr>
        <p:sp>
          <p:nvSpPr>
            <p:cNvPr id="7" name="Oval 6"/>
            <p:cNvSpPr/>
            <p:nvPr/>
          </p:nvSpPr>
          <p:spPr>
            <a:xfrm>
              <a:off x="1600200" y="4023360"/>
              <a:ext cx="762000" cy="533400"/>
            </a:xfrm>
            <a:prstGeom prst="ellipse">
              <a:avLst/>
            </a:prstGeom>
            <a:noFill/>
            <a:ln>
              <a:solidFill>
                <a:srgbClr val="04B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0"/>
            </p:cNvCxnSpPr>
            <p:nvPr/>
          </p:nvCxnSpPr>
          <p:spPr>
            <a:xfrm rot="5400000" flipH="1" flipV="1">
              <a:off x="1836420" y="3878580"/>
              <a:ext cx="289560" cy="1588"/>
            </a:xfrm>
            <a:prstGeom prst="straightConnector1">
              <a:avLst/>
            </a:prstGeom>
            <a:ln w="28575">
              <a:solidFill>
                <a:srgbClr val="04B89A"/>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47800" y="3429000"/>
              <a:ext cx="152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rPr>
                <a:t>Hessian </a:t>
              </a:r>
              <a:r>
                <a:rPr lang="en-US" b="1" u="sng" dirty="0" smtClean="0">
                  <a:solidFill>
                    <a:srgbClr val="0070C0"/>
                  </a:solidFill>
                </a:rPr>
                <a:t>fn</a:t>
              </a:r>
              <a:endParaRPr lang="en-US" b="1" u="sng" dirty="0">
                <a:solidFill>
                  <a:srgbClr val="0070C0"/>
                </a:solidFill>
              </a:endParaRPr>
            </a:p>
          </p:txBody>
        </p:sp>
      </p:grpSp>
      <p:graphicFrame>
        <p:nvGraphicFramePr>
          <p:cNvPr id="18437" name="Object 5"/>
          <p:cNvGraphicFramePr>
            <a:graphicFrameLocks noChangeAspect="1"/>
          </p:cNvGraphicFramePr>
          <p:nvPr>
            <p:extLst>
              <p:ext uri="{D42A27DB-BD31-4B8C-83A1-F6EECF244321}">
                <p14:modId xmlns="" xmlns:p14="http://schemas.microsoft.com/office/powerpoint/2010/main" val="2045244584"/>
              </p:ext>
            </p:extLst>
          </p:nvPr>
        </p:nvGraphicFramePr>
        <p:xfrm>
          <a:off x="3886200" y="5348287"/>
          <a:ext cx="214312" cy="366713"/>
        </p:xfrm>
        <a:graphic>
          <a:graphicData uri="http://schemas.openxmlformats.org/presentationml/2006/ole">
            <p:oleObj spid="_x0000_s201388" name="Equation" r:id="rId6" imgW="126780" imgH="215526" progId="Equation.3">
              <p:embed/>
            </p:oleObj>
          </a:graphicData>
        </a:graphic>
      </p:graphicFrame>
      <p:graphicFrame>
        <p:nvGraphicFramePr>
          <p:cNvPr id="18438" name="Object 6"/>
          <p:cNvGraphicFramePr>
            <a:graphicFrameLocks noChangeAspect="1"/>
          </p:cNvGraphicFramePr>
          <p:nvPr/>
        </p:nvGraphicFramePr>
        <p:xfrm>
          <a:off x="5623560" y="5669280"/>
          <a:ext cx="214312" cy="366713"/>
        </p:xfrm>
        <a:graphic>
          <a:graphicData uri="http://schemas.openxmlformats.org/presentationml/2006/ole">
            <p:oleObj spid="_x0000_s201389" name="Equation" r:id="rId7" imgW="126780" imgH="215526" progId="Equation.3">
              <p:embed/>
            </p:oleObj>
          </a:graphicData>
        </a:graphic>
      </p:graphicFrame>
      <p:graphicFrame>
        <p:nvGraphicFramePr>
          <p:cNvPr id="18439" name="Object 7"/>
          <p:cNvGraphicFramePr>
            <a:graphicFrameLocks noChangeAspect="1"/>
          </p:cNvGraphicFramePr>
          <p:nvPr>
            <p:extLst>
              <p:ext uri="{D42A27DB-BD31-4B8C-83A1-F6EECF244321}">
                <p14:modId xmlns="" xmlns:p14="http://schemas.microsoft.com/office/powerpoint/2010/main" val="4036809233"/>
              </p:ext>
            </p:extLst>
          </p:nvPr>
        </p:nvGraphicFramePr>
        <p:xfrm>
          <a:off x="8320087" y="4052888"/>
          <a:ext cx="214313" cy="366712"/>
        </p:xfrm>
        <a:graphic>
          <a:graphicData uri="http://schemas.openxmlformats.org/presentationml/2006/ole">
            <p:oleObj spid="_x0000_s201390" name="Equation" r:id="rId8" imgW="126780" imgH="215526" progId="Equation.3">
              <p:embed/>
            </p:oleObj>
          </a:graphicData>
        </a:graphic>
      </p:graphicFrame>
      <p:grpSp>
        <p:nvGrpSpPr>
          <p:cNvPr id="20" name="Group 19"/>
          <p:cNvGrpSpPr/>
          <p:nvPr/>
        </p:nvGrpSpPr>
        <p:grpSpPr>
          <a:xfrm>
            <a:off x="1447800" y="4724400"/>
            <a:ext cx="5410200" cy="609600"/>
            <a:chOff x="1447800" y="4724400"/>
            <a:chExt cx="5410200" cy="609600"/>
          </a:xfrm>
        </p:grpSpPr>
        <p:sp>
          <p:nvSpPr>
            <p:cNvPr id="14" name="Rectangle 13"/>
            <p:cNvSpPr/>
            <p:nvPr/>
          </p:nvSpPr>
          <p:spPr>
            <a:xfrm>
              <a:off x="1447800" y="4724400"/>
              <a:ext cx="5410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smtClean="0">
                  <a:solidFill>
                    <a:srgbClr val="D60093"/>
                  </a:solidFill>
                  <a:latin typeface="Times New Roman" pitchFamily="18" charset="0"/>
                  <a:cs typeface="Times New Roman" pitchFamily="18" charset="0"/>
                </a:rPr>
                <a:t>H</a:t>
              </a:r>
              <a:r>
                <a:rPr lang="en-US" sz="2400" baseline="-25000" dirty="0" smtClean="0">
                  <a:solidFill>
                    <a:srgbClr val="D60093"/>
                  </a:solidFill>
                  <a:latin typeface="Times New Roman" pitchFamily="18" charset="0"/>
                  <a:cs typeface="Times New Roman" pitchFamily="18" charset="0"/>
                </a:rPr>
                <a:t>1</a:t>
              </a:r>
              <a:r>
                <a:rPr lang="en-US" sz="2400" dirty="0" smtClean="0">
                  <a:solidFill>
                    <a:srgbClr val="D60093"/>
                  </a:solidFill>
                  <a:latin typeface="Times New Roman" pitchFamily="18" charset="0"/>
                  <a:cs typeface="Times New Roman" pitchFamily="18" charset="0"/>
                </a:rPr>
                <a:t>&gt;0, </a:t>
              </a:r>
              <a:r>
                <a:rPr lang="en-US" sz="2400" i="1" dirty="0" smtClean="0">
                  <a:solidFill>
                    <a:srgbClr val="D60093"/>
                  </a:solidFill>
                  <a:latin typeface="Times New Roman" pitchFamily="18" charset="0"/>
                  <a:cs typeface="Times New Roman" pitchFamily="18" charset="0"/>
                </a:rPr>
                <a:t>H</a:t>
              </a:r>
              <a:r>
                <a:rPr lang="en-US" sz="2400" baseline="-25000" dirty="0" smtClean="0">
                  <a:solidFill>
                    <a:srgbClr val="D60093"/>
                  </a:solidFill>
                  <a:latin typeface="Times New Roman" pitchFamily="18" charset="0"/>
                  <a:cs typeface="Times New Roman" pitchFamily="18" charset="0"/>
                </a:rPr>
                <a:t>2</a:t>
              </a:r>
              <a:r>
                <a:rPr lang="en-US" sz="2400" dirty="0" smtClean="0">
                  <a:solidFill>
                    <a:srgbClr val="D60093"/>
                  </a:solidFill>
                  <a:latin typeface="Times New Roman" pitchFamily="18" charset="0"/>
                  <a:cs typeface="Times New Roman" pitchFamily="18" charset="0"/>
                </a:rPr>
                <a:t>&gt;0, ….. </a:t>
              </a:r>
              <a:r>
                <a:rPr lang="en-US" sz="2400" dirty="0" smtClean="0">
                  <a:solidFill>
                    <a:schemeClr val="accent6">
                      <a:lumMod val="75000"/>
                    </a:schemeClr>
                  </a:solidFill>
                  <a:latin typeface="Times New Roman" pitchFamily="18" charset="0"/>
                  <a:cs typeface="Times New Roman" pitchFamily="18" charset="0"/>
                  <a:sym typeface="Symbol"/>
                </a:rPr>
                <a:t>    local minimum</a:t>
              </a:r>
              <a:endParaRPr lang="en-US" sz="2400" dirty="0">
                <a:solidFill>
                  <a:schemeClr val="accent6">
                    <a:lumMod val="75000"/>
                  </a:schemeClr>
                </a:solidFill>
                <a:latin typeface="Times New Roman" pitchFamily="18" charset="0"/>
                <a:cs typeface="Times New Roman" pitchFamily="18" charset="0"/>
              </a:endParaRPr>
            </a:p>
          </p:txBody>
        </p:sp>
        <p:graphicFrame>
          <p:nvGraphicFramePr>
            <p:cNvPr id="18442" name="Object 10"/>
            <p:cNvGraphicFramePr>
              <a:graphicFrameLocks noChangeAspect="1"/>
            </p:cNvGraphicFramePr>
            <p:nvPr/>
          </p:nvGraphicFramePr>
          <p:xfrm>
            <a:off x="3931920" y="4828032"/>
            <a:ext cx="214313" cy="366713"/>
          </p:xfrm>
          <a:graphic>
            <a:graphicData uri="http://schemas.openxmlformats.org/presentationml/2006/ole">
              <p:oleObj spid="_x0000_s201391" name="Equation" r:id="rId9" imgW="126780" imgH="215526" progId="Equation.3">
                <p:embed/>
              </p:oleObj>
            </a:graphicData>
          </a:graphic>
        </p:graphicFrame>
      </p:grpSp>
      <p:grpSp>
        <p:nvGrpSpPr>
          <p:cNvPr id="21" name="Group 20"/>
          <p:cNvGrpSpPr/>
          <p:nvPr/>
        </p:nvGrpSpPr>
        <p:grpSpPr>
          <a:xfrm>
            <a:off x="1447800" y="5943600"/>
            <a:ext cx="6172200" cy="609600"/>
            <a:chOff x="1447800" y="5943600"/>
            <a:chExt cx="6172200" cy="609600"/>
          </a:xfrm>
        </p:grpSpPr>
        <p:sp>
          <p:nvSpPr>
            <p:cNvPr id="15" name="Rectangle 14"/>
            <p:cNvSpPr/>
            <p:nvPr/>
          </p:nvSpPr>
          <p:spPr>
            <a:xfrm>
              <a:off x="1447800" y="5943600"/>
              <a:ext cx="6172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smtClean="0">
                  <a:solidFill>
                    <a:srgbClr val="D60093"/>
                  </a:solidFill>
                  <a:latin typeface="Times New Roman" pitchFamily="18" charset="0"/>
                  <a:cs typeface="Times New Roman" pitchFamily="18" charset="0"/>
                </a:rPr>
                <a:t>H</a:t>
              </a:r>
              <a:r>
                <a:rPr lang="en-US" sz="2400" baseline="-25000" dirty="0" smtClean="0">
                  <a:solidFill>
                    <a:srgbClr val="D60093"/>
                  </a:solidFill>
                  <a:latin typeface="Times New Roman" pitchFamily="18" charset="0"/>
                  <a:cs typeface="Times New Roman" pitchFamily="18" charset="0"/>
                </a:rPr>
                <a:t>1</a:t>
              </a:r>
              <a:r>
                <a:rPr lang="en-US" sz="2400" dirty="0" smtClean="0">
                  <a:solidFill>
                    <a:srgbClr val="008000"/>
                  </a:solidFill>
                  <a:latin typeface="Times New Roman" pitchFamily="18" charset="0"/>
                  <a:cs typeface="Times New Roman" pitchFamily="18" charset="0"/>
                </a:rPr>
                <a:t>&lt;</a:t>
              </a:r>
              <a:r>
                <a:rPr lang="en-US" sz="2400" dirty="0" smtClean="0">
                  <a:solidFill>
                    <a:srgbClr val="D60093"/>
                  </a:solidFill>
                  <a:latin typeface="Times New Roman" pitchFamily="18" charset="0"/>
                  <a:cs typeface="Times New Roman" pitchFamily="18" charset="0"/>
                </a:rPr>
                <a:t>0, </a:t>
              </a:r>
              <a:r>
                <a:rPr lang="en-US" sz="2400" i="1" dirty="0" smtClean="0">
                  <a:solidFill>
                    <a:srgbClr val="D60093"/>
                  </a:solidFill>
                  <a:latin typeface="Times New Roman" pitchFamily="18" charset="0"/>
                  <a:cs typeface="Times New Roman" pitchFamily="18" charset="0"/>
                </a:rPr>
                <a:t>H</a:t>
              </a:r>
              <a:r>
                <a:rPr lang="en-US" sz="2400" baseline="-25000" dirty="0" smtClean="0">
                  <a:solidFill>
                    <a:srgbClr val="D60093"/>
                  </a:solidFill>
                  <a:latin typeface="Times New Roman" pitchFamily="18" charset="0"/>
                  <a:cs typeface="Times New Roman" pitchFamily="18" charset="0"/>
                </a:rPr>
                <a:t>2</a:t>
              </a:r>
              <a:r>
                <a:rPr lang="en-US" sz="2400" dirty="0" smtClean="0">
                  <a:solidFill>
                    <a:srgbClr val="FF0000"/>
                  </a:solidFill>
                  <a:latin typeface="Times New Roman" pitchFamily="18" charset="0"/>
                  <a:cs typeface="Times New Roman" pitchFamily="18" charset="0"/>
                </a:rPr>
                <a:t>&gt;</a:t>
              </a:r>
              <a:r>
                <a:rPr lang="en-US" sz="2400" dirty="0" smtClean="0">
                  <a:solidFill>
                    <a:srgbClr val="D60093"/>
                  </a:solidFill>
                  <a:latin typeface="Times New Roman" pitchFamily="18" charset="0"/>
                  <a:cs typeface="Times New Roman" pitchFamily="18" charset="0"/>
                </a:rPr>
                <a:t>0, </a:t>
              </a:r>
              <a:r>
                <a:rPr lang="en-US" sz="2400" i="1" dirty="0" smtClean="0">
                  <a:solidFill>
                    <a:srgbClr val="D60093"/>
                  </a:solidFill>
                  <a:latin typeface="Times New Roman" pitchFamily="18" charset="0"/>
                  <a:cs typeface="Times New Roman" pitchFamily="18" charset="0"/>
                </a:rPr>
                <a:t>H</a:t>
              </a:r>
              <a:r>
                <a:rPr lang="en-US" sz="2400" baseline="-25000" dirty="0" smtClean="0">
                  <a:solidFill>
                    <a:srgbClr val="D60093"/>
                  </a:solidFill>
                  <a:latin typeface="Times New Roman" pitchFamily="18" charset="0"/>
                  <a:cs typeface="Times New Roman" pitchFamily="18" charset="0"/>
                </a:rPr>
                <a:t>3</a:t>
              </a:r>
              <a:r>
                <a:rPr lang="en-US" sz="2400" dirty="0" smtClean="0">
                  <a:solidFill>
                    <a:srgbClr val="008000"/>
                  </a:solidFill>
                  <a:latin typeface="Times New Roman" pitchFamily="18" charset="0"/>
                  <a:cs typeface="Times New Roman" pitchFamily="18" charset="0"/>
                </a:rPr>
                <a:t>&lt;</a:t>
              </a:r>
              <a:r>
                <a:rPr lang="en-US" sz="2400" dirty="0" smtClean="0">
                  <a:solidFill>
                    <a:srgbClr val="D60093"/>
                  </a:solidFill>
                  <a:latin typeface="Times New Roman" pitchFamily="18" charset="0"/>
                  <a:cs typeface="Times New Roman" pitchFamily="18" charset="0"/>
                </a:rPr>
                <a:t>0….. </a:t>
              </a:r>
              <a:r>
                <a:rPr lang="en-US" sz="2400" dirty="0" smtClean="0">
                  <a:solidFill>
                    <a:schemeClr val="accent6">
                      <a:lumMod val="75000"/>
                    </a:schemeClr>
                  </a:solidFill>
                  <a:latin typeface="Times New Roman" pitchFamily="18" charset="0"/>
                  <a:cs typeface="Times New Roman" pitchFamily="18" charset="0"/>
                  <a:sym typeface="Symbol"/>
                </a:rPr>
                <a:t>    local maximum</a:t>
              </a:r>
              <a:endParaRPr lang="en-US" sz="2400" dirty="0">
                <a:solidFill>
                  <a:schemeClr val="accent6">
                    <a:lumMod val="75000"/>
                  </a:schemeClr>
                </a:solidFill>
                <a:latin typeface="Times New Roman" pitchFamily="18" charset="0"/>
                <a:cs typeface="Times New Roman" pitchFamily="18" charset="0"/>
              </a:endParaRPr>
            </a:p>
          </p:txBody>
        </p:sp>
        <p:graphicFrame>
          <p:nvGraphicFramePr>
            <p:cNvPr id="18443" name="Object 11"/>
            <p:cNvGraphicFramePr>
              <a:graphicFrameLocks noChangeAspect="1"/>
            </p:cNvGraphicFramePr>
            <p:nvPr/>
          </p:nvGraphicFramePr>
          <p:xfrm>
            <a:off x="4648200" y="6080760"/>
            <a:ext cx="214313" cy="366713"/>
          </p:xfrm>
          <a:graphic>
            <a:graphicData uri="http://schemas.openxmlformats.org/presentationml/2006/ole">
              <p:oleObj spid="_x0000_s201392" name="Equation" r:id="rId10" imgW="126780" imgH="215526" progId="Equation.3">
                <p:embed/>
              </p:oleObj>
            </a:graphicData>
          </a:graphic>
        </p:graphicFrame>
      </p:grpSp>
      <p:cxnSp>
        <p:nvCxnSpPr>
          <p:cNvPr id="27" name="Shape 26"/>
          <p:cNvCxnSpPr/>
          <p:nvPr/>
        </p:nvCxnSpPr>
        <p:spPr>
          <a:xfrm rot="10800000" flipV="1">
            <a:off x="1447802" y="4434840"/>
            <a:ext cx="3276599" cy="598339"/>
          </a:xfrm>
          <a:prstGeom prst="bentConnector3">
            <a:avLst>
              <a:gd name="adj1" fmla="val 107394"/>
            </a:avLst>
          </a:prstGeom>
          <a:ln>
            <a:solidFill>
              <a:srgbClr val="99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hape 26"/>
          <p:cNvCxnSpPr/>
          <p:nvPr/>
        </p:nvCxnSpPr>
        <p:spPr>
          <a:xfrm rot="10800000" flipV="1">
            <a:off x="1447800" y="5715000"/>
            <a:ext cx="3276599" cy="598339"/>
          </a:xfrm>
          <a:prstGeom prst="bentConnector3">
            <a:avLst>
              <a:gd name="adj1" fmla="val 107394"/>
            </a:avLst>
          </a:prstGeom>
          <a:ln>
            <a:solidFill>
              <a:srgbClr val="99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E187A8DF-0D36-4FD6-9E8E-6850BBE18C4A}" type="slidenum">
              <a:rPr lang="en-US" smtClean="0"/>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par>
                                <p:cTn id="30" presetID="58" presetClass="entr" presetSubtype="0" accel="10000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strVal val="#ppt_w*2.5"/>
                                          </p:val>
                                        </p:tav>
                                        <p:tav tm="100000">
                                          <p:val>
                                            <p:strVal val="#ppt_w"/>
                                          </p:val>
                                        </p:tav>
                                      </p:tavLst>
                                    </p:anim>
                                    <p:anim calcmode="lin" valueType="num">
                                      <p:cBhvr>
                                        <p:cTn id="33" dur="500" fill="hold"/>
                                        <p:tgtEl>
                                          <p:spTgt spid="4"/>
                                        </p:tgtEl>
                                        <p:attrNameLst>
                                          <p:attrName>ppt_h</p:attrName>
                                        </p:attrNameLst>
                                      </p:cBhvr>
                                      <p:tavLst>
                                        <p:tav tm="0">
                                          <p:val>
                                            <p:strVal val="#ppt_h*0.01"/>
                                          </p:val>
                                        </p:tav>
                                        <p:tav tm="100000">
                                          <p:val>
                                            <p:strVal val="#ppt_h"/>
                                          </p:val>
                                        </p:tav>
                                      </p:tavLst>
                                    </p:anim>
                                    <p:anim calcmode="lin" valueType="num">
                                      <p:cBhvr>
                                        <p:cTn id="34" dur="500" fill="hold"/>
                                        <p:tgtEl>
                                          <p:spTgt spid="4"/>
                                        </p:tgtEl>
                                        <p:attrNameLst>
                                          <p:attrName>ppt_x</p:attrName>
                                        </p:attrNameLst>
                                      </p:cBhvr>
                                      <p:tavLst>
                                        <p:tav tm="0">
                                          <p:val>
                                            <p:strVal val="#ppt_x"/>
                                          </p:val>
                                        </p:tav>
                                        <p:tav tm="100000">
                                          <p:val>
                                            <p:strVal val="#ppt_x"/>
                                          </p:val>
                                        </p:tav>
                                      </p:tavLst>
                                    </p:anim>
                                    <p:anim calcmode="lin" valueType="num">
                                      <p:cBhvr>
                                        <p:cTn id="35" dur="500" fill="hold"/>
                                        <p:tgtEl>
                                          <p:spTgt spid="4"/>
                                        </p:tgtEl>
                                        <p:attrNameLst>
                                          <p:attrName>ppt_y</p:attrName>
                                        </p:attrNameLst>
                                      </p:cBhvr>
                                      <p:tavLst>
                                        <p:tav tm="0">
                                          <p:val>
                                            <p:strVal val="#ppt_h+1"/>
                                          </p:val>
                                        </p:tav>
                                        <p:tav tm="100000">
                                          <p:val>
                                            <p:strVal val="#ppt_y"/>
                                          </p:val>
                                        </p:tav>
                                      </p:tavLst>
                                    </p:anim>
                                    <p:animEffect transition="in" filter="fade">
                                      <p:cBhvr>
                                        <p:cTn id="36" dur="500"/>
                                        <p:tgtEl>
                                          <p:spTgt spid="4"/>
                                        </p:tgtEl>
                                      </p:cBhvr>
                                    </p:animEffect>
                                  </p:childTnLst>
                                </p:cTn>
                              </p:par>
                            </p:childTnLst>
                          </p:cTn>
                        </p:par>
                        <p:par>
                          <p:cTn id="37" fill="hold">
                            <p:stCondLst>
                              <p:cond delay="500"/>
                            </p:stCondLst>
                            <p:childTnLst>
                              <p:par>
                                <p:cTn id="38" presetID="58" presetClass="entr" presetSubtype="0" accel="100000" fill="hold" nodeType="afterEffect">
                                  <p:stCondLst>
                                    <p:cond delay="150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strVal val="#ppt_w*2.5"/>
                                          </p:val>
                                        </p:tav>
                                        <p:tav tm="100000">
                                          <p:val>
                                            <p:strVal val="#ppt_w"/>
                                          </p:val>
                                        </p:tav>
                                      </p:tavLst>
                                    </p:anim>
                                    <p:anim calcmode="lin" valueType="num">
                                      <p:cBhvr>
                                        <p:cTn id="41" dur="500" fill="hold"/>
                                        <p:tgtEl>
                                          <p:spTgt spid="5"/>
                                        </p:tgtEl>
                                        <p:attrNameLst>
                                          <p:attrName>ppt_h</p:attrName>
                                        </p:attrNameLst>
                                      </p:cBhvr>
                                      <p:tavLst>
                                        <p:tav tm="0">
                                          <p:val>
                                            <p:strVal val="#ppt_h*0.01"/>
                                          </p:val>
                                        </p:tav>
                                        <p:tav tm="100000">
                                          <p:val>
                                            <p:strVal val="#ppt_h"/>
                                          </p:val>
                                        </p:tav>
                                      </p:tavLst>
                                    </p:anim>
                                    <p:anim calcmode="lin" valueType="num">
                                      <p:cBhvr>
                                        <p:cTn id="42" dur="500" fill="hold"/>
                                        <p:tgtEl>
                                          <p:spTgt spid="5"/>
                                        </p:tgtEl>
                                        <p:attrNameLst>
                                          <p:attrName>ppt_x</p:attrName>
                                        </p:attrNameLst>
                                      </p:cBhvr>
                                      <p:tavLst>
                                        <p:tav tm="0">
                                          <p:val>
                                            <p:strVal val="#ppt_x"/>
                                          </p:val>
                                        </p:tav>
                                        <p:tav tm="100000">
                                          <p:val>
                                            <p:strVal val="#ppt_x"/>
                                          </p:val>
                                        </p:tav>
                                      </p:tavLst>
                                    </p:anim>
                                    <p:anim calcmode="lin" valueType="num">
                                      <p:cBhvr>
                                        <p:cTn id="43" dur="500" fill="hold"/>
                                        <p:tgtEl>
                                          <p:spTgt spid="5"/>
                                        </p:tgtEl>
                                        <p:attrNameLst>
                                          <p:attrName>ppt_y</p:attrName>
                                        </p:attrNameLst>
                                      </p:cBhvr>
                                      <p:tavLst>
                                        <p:tav tm="0">
                                          <p:val>
                                            <p:strVal val="#ppt_h+1"/>
                                          </p:val>
                                        </p:tav>
                                        <p:tav tm="100000">
                                          <p:val>
                                            <p:strVal val="#ppt_y"/>
                                          </p:val>
                                        </p:tav>
                                      </p:tavLst>
                                    </p:anim>
                                    <p:animEffect transition="in" filter="fade">
                                      <p:cBhvr>
                                        <p:cTn id="44" dur="500"/>
                                        <p:tgtEl>
                                          <p:spTgt spid="5"/>
                                        </p:tgtEl>
                                      </p:cBhvr>
                                    </p:animEffect>
                                  </p:childTnLst>
                                </p:cTn>
                              </p:par>
                            </p:childTnLst>
                          </p:cTn>
                        </p:par>
                        <p:par>
                          <p:cTn id="45" fill="hold">
                            <p:stCondLst>
                              <p:cond delay="2500"/>
                            </p:stCondLst>
                            <p:childTnLst>
                              <p:par>
                                <p:cTn id="46" presetID="2" presetClass="entr" presetSubtype="4" fill="hold" grpId="0" nodeType="afterEffect">
                                  <p:stCondLst>
                                    <p:cond delay="200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8" presetClass="entr" presetSubtype="0" accel="10000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p:cTn id="54"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55"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5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58" dur="500"/>
                                        <p:tgtEl>
                                          <p:spTgt spid="3">
                                            <p:txEl>
                                              <p:pRg st="5" end="5"/>
                                            </p:txEl>
                                          </p:spTgt>
                                        </p:tgtEl>
                                      </p:cBhvr>
                                    </p:animEffect>
                                  </p:childTnLst>
                                </p:cTn>
                              </p:par>
                              <p:par>
                                <p:cTn id="59" presetID="58" presetClass="entr" presetSubtype="0" accel="100000" fill="hold" nodeType="withEffect">
                                  <p:stCondLst>
                                    <p:cond delay="0"/>
                                  </p:stCondLst>
                                  <p:childTnLst>
                                    <p:set>
                                      <p:cBhvr>
                                        <p:cTn id="60" dur="1" fill="hold">
                                          <p:stCondLst>
                                            <p:cond delay="0"/>
                                          </p:stCondLst>
                                        </p:cTn>
                                        <p:tgtEl>
                                          <p:spTgt spid="18439"/>
                                        </p:tgtEl>
                                        <p:attrNameLst>
                                          <p:attrName>style.visibility</p:attrName>
                                        </p:attrNameLst>
                                      </p:cBhvr>
                                      <p:to>
                                        <p:strVal val="visible"/>
                                      </p:to>
                                    </p:set>
                                    <p:anim calcmode="lin" valueType="num">
                                      <p:cBhvr>
                                        <p:cTn id="61" dur="500" fill="hold"/>
                                        <p:tgtEl>
                                          <p:spTgt spid="18439"/>
                                        </p:tgtEl>
                                        <p:attrNameLst>
                                          <p:attrName>ppt_w</p:attrName>
                                        </p:attrNameLst>
                                      </p:cBhvr>
                                      <p:tavLst>
                                        <p:tav tm="0">
                                          <p:val>
                                            <p:strVal val="#ppt_w*2.5"/>
                                          </p:val>
                                        </p:tav>
                                        <p:tav tm="100000">
                                          <p:val>
                                            <p:strVal val="#ppt_w"/>
                                          </p:val>
                                        </p:tav>
                                      </p:tavLst>
                                    </p:anim>
                                    <p:anim calcmode="lin" valueType="num">
                                      <p:cBhvr>
                                        <p:cTn id="62" dur="500" fill="hold"/>
                                        <p:tgtEl>
                                          <p:spTgt spid="18439"/>
                                        </p:tgtEl>
                                        <p:attrNameLst>
                                          <p:attrName>ppt_h</p:attrName>
                                        </p:attrNameLst>
                                      </p:cBhvr>
                                      <p:tavLst>
                                        <p:tav tm="0">
                                          <p:val>
                                            <p:strVal val="#ppt_h*0.01"/>
                                          </p:val>
                                        </p:tav>
                                        <p:tav tm="100000">
                                          <p:val>
                                            <p:strVal val="#ppt_h"/>
                                          </p:val>
                                        </p:tav>
                                      </p:tavLst>
                                    </p:anim>
                                    <p:anim calcmode="lin" valueType="num">
                                      <p:cBhvr>
                                        <p:cTn id="63" dur="500" fill="hold"/>
                                        <p:tgtEl>
                                          <p:spTgt spid="18439"/>
                                        </p:tgtEl>
                                        <p:attrNameLst>
                                          <p:attrName>ppt_x</p:attrName>
                                        </p:attrNameLst>
                                      </p:cBhvr>
                                      <p:tavLst>
                                        <p:tav tm="0">
                                          <p:val>
                                            <p:strVal val="#ppt_x"/>
                                          </p:val>
                                        </p:tav>
                                        <p:tav tm="100000">
                                          <p:val>
                                            <p:strVal val="#ppt_x"/>
                                          </p:val>
                                        </p:tav>
                                      </p:tavLst>
                                    </p:anim>
                                    <p:anim calcmode="lin" valueType="num">
                                      <p:cBhvr>
                                        <p:cTn id="64" dur="500" fill="hold"/>
                                        <p:tgtEl>
                                          <p:spTgt spid="18439"/>
                                        </p:tgtEl>
                                        <p:attrNameLst>
                                          <p:attrName>ppt_y</p:attrName>
                                        </p:attrNameLst>
                                      </p:cBhvr>
                                      <p:tavLst>
                                        <p:tav tm="0">
                                          <p:val>
                                            <p:strVal val="#ppt_h+1"/>
                                          </p:val>
                                        </p:tav>
                                        <p:tav tm="100000">
                                          <p:val>
                                            <p:strVal val="#ppt_y"/>
                                          </p:val>
                                        </p:tav>
                                      </p:tavLst>
                                    </p:anim>
                                    <p:animEffect transition="in" filter="fade">
                                      <p:cBhvr>
                                        <p:cTn id="65" dur="500"/>
                                        <p:tgtEl>
                                          <p:spTgt spid="18439"/>
                                        </p:tgtEl>
                                      </p:cBhvr>
                                    </p:animEffect>
                                  </p:childTnLst>
                                </p:cTn>
                              </p:par>
                            </p:childTnLst>
                          </p:cTn>
                        </p:par>
                        <p:par>
                          <p:cTn id="66" fill="hold">
                            <p:stCondLst>
                              <p:cond delay="500"/>
                            </p:stCondLst>
                            <p:childTnLst>
                              <p:par>
                                <p:cTn id="67" presetID="2" presetClass="entr" presetSubtype="4" fill="hold" nodeType="afterEffect">
                                  <p:stCondLst>
                                    <p:cond delay="100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fill="hold"/>
                                        <p:tgtEl>
                                          <p:spTgt spid="11"/>
                                        </p:tgtEl>
                                        <p:attrNameLst>
                                          <p:attrName>ppt_x</p:attrName>
                                        </p:attrNameLst>
                                      </p:cBhvr>
                                      <p:tavLst>
                                        <p:tav tm="0">
                                          <p:val>
                                            <p:strVal val="#ppt_x"/>
                                          </p:val>
                                        </p:tav>
                                        <p:tav tm="100000">
                                          <p:val>
                                            <p:strVal val="#ppt_x"/>
                                          </p:val>
                                        </p:tav>
                                      </p:tavLst>
                                    </p:anim>
                                    <p:anim calcmode="lin" valueType="num">
                                      <p:cBhvr additive="base">
                                        <p:cTn id="70" dur="500" fill="hold"/>
                                        <p:tgtEl>
                                          <p:spTgt spid="1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12" presetClass="entr" presetSubtype="4"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slide(fromBottom)">
                                      <p:cBhvr>
                                        <p:cTn id="75" dur="500"/>
                                        <p:tgtEl>
                                          <p:spTgt spid="27"/>
                                        </p:tgtEl>
                                      </p:cBhvr>
                                    </p:animEffect>
                                  </p:childTnLst>
                                </p:cTn>
                              </p:par>
                            </p:childTnLst>
                          </p:cTn>
                        </p:par>
                        <p:par>
                          <p:cTn id="76" fill="hold">
                            <p:stCondLst>
                              <p:cond delay="500"/>
                            </p:stCondLst>
                            <p:childTnLst>
                              <p:par>
                                <p:cTn id="77" presetID="2" presetClass="entr" presetSubtype="4" fill="hold"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9" presetClass="emph" presetSubtype="0" nodeType="clickEffect">
                                  <p:stCondLst>
                                    <p:cond delay="0"/>
                                  </p:stCondLst>
                                  <p:childTnLst>
                                    <p:set>
                                      <p:cBhvr rctx="PPT">
                                        <p:cTn id="84" dur="indefinite"/>
                                        <p:tgtEl>
                                          <p:spTgt spid="27"/>
                                        </p:tgtEl>
                                        <p:attrNameLst>
                                          <p:attrName>style.opacity</p:attrName>
                                        </p:attrNameLst>
                                      </p:cBhvr>
                                      <p:to>
                                        <p:strVal val="0.5"/>
                                      </p:to>
                                    </p:set>
                                    <p:animEffect filter="image" prLst="opacity: 0.5">
                                      <p:cBhvr rctx="IE">
                                        <p:cTn id="85" dur="indefinite"/>
                                        <p:tgtEl>
                                          <p:spTgt spid="27"/>
                                        </p:tgtEl>
                                      </p:cBhvr>
                                    </p:animEffect>
                                  </p:childTnLst>
                                </p:cTn>
                              </p:par>
                              <p:par>
                                <p:cTn id="86" presetID="9" presetClass="emph" presetSubtype="0" nodeType="withEffect">
                                  <p:stCondLst>
                                    <p:cond delay="0"/>
                                  </p:stCondLst>
                                  <p:childTnLst>
                                    <p:set>
                                      <p:cBhvr rctx="PPT">
                                        <p:cTn id="87" dur="indefinite"/>
                                        <p:tgtEl>
                                          <p:spTgt spid="20"/>
                                        </p:tgtEl>
                                        <p:attrNameLst>
                                          <p:attrName>style.opacity</p:attrName>
                                        </p:attrNameLst>
                                      </p:cBhvr>
                                      <p:to>
                                        <p:strVal val="0.5"/>
                                      </p:to>
                                    </p:set>
                                    <p:animEffect filter="image" prLst="opacity: 0.5">
                                      <p:cBhvr rctx="IE">
                                        <p:cTn id="88" dur="indefinite"/>
                                        <p:tgtEl>
                                          <p:spTgt spid="20"/>
                                        </p:tgtEl>
                                      </p:cBhvr>
                                    </p:animEffect>
                                  </p:childTnLst>
                                </p:cTn>
                              </p:par>
                              <p:par>
                                <p:cTn id="89" presetID="58" presetClass="entr" presetSubtype="0" accel="100000" fill="hold" grpId="0" nodeType="with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anim calcmode="lin" valueType="num">
                                      <p:cBhvr>
                                        <p:cTn id="91"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92"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9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4"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95" dur="500"/>
                                        <p:tgtEl>
                                          <p:spTgt spid="3">
                                            <p:txEl>
                                              <p:pRg st="7" end="7"/>
                                            </p:txEl>
                                          </p:spTgt>
                                        </p:tgtEl>
                                      </p:cBhvr>
                                    </p:animEffect>
                                  </p:childTnLst>
                                </p:cTn>
                              </p:par>
                              <p:par>
                                <p:cTn id="96" presetID="58" presetClass="entr" presetSubtype="0" accel="100000" fill="hold" nodeType="withEffect">
                                  <p:stCondLst>
                                    <p:cond delay="0"/>
                                  </p:stCondLst>
                                  <p:childTnLst>
                                    <p:set>
                                      <p:cBhvr>
                                        <p:cTn id="97" dur="1" fill="hold">
                                          <p:stCondLst>
                                            <p:cond delay="0"/>
                                          </p:stCondLst>
                                        </p:cTn>
                                        <p:tgtEl>
                                          <p:spTgt spid="18437"/>
                                        </p:tgtEl>
                                        <p:attrNameLst>
                                          <p:attrName>style.visibility</p:attrName>
                                        </p:attrNameLst>
                                      </p:cBhvr>
                                      <p:to>
                                        <p:strVal val="visible"/>
                                      </p:to>
                                    </p:set>
                                    <p:anim calcmode="lin" valueType="num">
                                      <p:cBhvr>
                                        <p:cTn id="98" dur="500" fill="hold"/>
                                        <p:tgtEl>
                                          <p:spTgt spid="18437"/>
                                        </p:tgtEl>
                                        <p:attrNameLst>
                                          <p:attrName>ppt_w</p:attrName>
                                        </p:attrNameLst>
                                      </p:cBhvr>
                                      <p:tavLst>
                                        <p:tav tm="0">
                                          <p:val>
                                            <p:strVal val="#ppt_w*2.5"/>
                                          </p:val>
                                        </p:tav>
                                        <p:tav tm="100000">
                                          <p:val>
                                            <p:strVal val="#ppt_w"/>
                                          </p:val>
                                        </p:tav>
                                      </p:tavLst>
                                    </p:anim>
                                    <p:anim calcmode="lin" valueType="num">
                                      <p:cBhvr>
                                        <p:cTn id="99" dur="500" fill="hold"/>
                                        <p:tgtEl>
                                          <p:spTgt spid="18437"/>
                                        </p:tgtEl>
                                        <p:attrNameLst>
                                          <p:attrName>ppt_h</p:attrName>
                                        </p:attrNameLst>
                                      </p:cBhvr>
                                      <p:tavLst>
                                        <p:tav tm="0">
                                          <p:val>
                                            <p:strVal val="#ppt_h*0.01"/>
                                          </p:val>
                                        </p:tav>
                                        <p:tav tm="100000">
                                          <p:val>
                                            <p:strVal val="#ppt_h"/>
                                          </p:val>
                                        </p:tav>
                                      </p:tavLst>
                                    </p:anim>
                                    <p:anim calcmode="lin" valueType="num">
                                      <p:cBhvr>
                                        <p:cTn id="100" dur="500" fill="hold"/>
                                        <p:tgtEl>
                                          <p:spTgt spid="18437"/>
                                        </p:tgtEl>
                                        <p:attrNameLst>
                                          <p:attrName>ppt_x</p:attrName>
                                        </p:attrNameLst>
                                      </p:cBhvr>
                                      <p:tavLst>
                                        <p:tav tm="0">
                                          <p:val>
                                            <p:strVal val="#ppt_x"/>
                                          </p:val>
                                        </p:tav>
                                        <p:tav tm="100000">
                                          <p:val>
                                            <p:strVal val="#ppt_x"/>
                                          </p:val>
                                        </p:tav>
                                      </p:tavLst>
                                    </p:anim>
                                    <p:anim calcmode="lin" valueType="num">
                                      <p:cBhvr>
                                        <p:cTn id="101" dur="500" fill="hold"/>
                                        <p:tgtEl>
                                          <p:spTgt spid="18437"/>
                                        </p:tgtEl>
                                        <p:attrNameLst>
                                          <p:attrName>ppt_y</p:attrName>
                                        </p:attrNameLst>
                                      </p:cBhvr>
                                      <p:tavLst>
                                        <p:tav tm="0">
                                          <p:val>
                                            <p:strVal val="#ppt_h+1"/>
                                          </p:val>
                                        </p:tav>
                                        <p:tav tm="100000">
                                          <p:val>
                                            <p:strVal val="#ppt_y"/>
                                          </p:val>
                                        </p:tav>
                                      </p:tavLst>
                                    </p:anim>
                                    <p:animEffect transition="in" filter="fade">
                                      <p:cBhvr>
                                        <p:cTn id="102" dur="500"/>
                                        <p:tgtEl>
                                          <p:spTgt spid="18437"/>
                                        </p:tgtEl>
                                      </p:cBhvr>
                                    </p:animEffect>
                                  </p:childTnLst>
                                </p:cTn>
                              </p:par>
                              <p:par>
                                <p:cTn id="103" presetID="58" presetClass="entr" presetSubtype="0" accel="100000" fill="hold" nodeType="withEffect">
                                  <p:stCondLst>
                                    <p:cond delay="0"/>
                                  </p:stCondLst>
                                  <p:childTnLst>
                                    <p:set>
                                      <p:cBhvr>
                                        <p:cTn id="104" dur="1" fill="hold">
                                          <p:stCondLst>
                                            <p:cond delay="0"/>
                                          </p:stCondLst>
                                        </p:cTn>
                                        <p:tgtEl>
                                          <p:spTgt spid="18438"/>
                                        </p:tgtEl>
                                        <p:attrNameLst>
                                          <p:attrName>style.visibility</p:attrName>
                                        </p:attrNameLst>
                                      </p:cBhvr>
                                      <p:to>
                                        <p:strVal val="visible"/>
                                      </p:to>
                                    </p:set>
                                    <p:anim calcmode="lin" valueType="num">
                                      <p:cBhvr>
                                        <p:cTn id="105" dur="500" fill="hold"/>
                                        <p:tgtEl>
                                          <p:spTgt spid="18438"/>
                                        </p:tgtEl>
                                        <p:attrNameLst>
                                          <p:attrName>ppt_w</p:attrName>
                                        </p:attrNameLst>
                                      </p:cBhvr>
                                      <p:tavLst>
                                        <p:tav tm="0">
                                          <p:val>
                                            <p:strVal val="#ppt_w*2.5"/>
                                          </p:val>
                                        </p:tav>
                                        <p:tav tm="100000">
                                          <p:val>
                                            <p:strVal val="#ppt_w"/>
                                          </p:val>
                                        </p:tav>
                                      </p:tavLst>
                                    </p:anim>
                                    <p:anim calcmode="lin" valueType="num">
                                      <p:cBhvr>
                                        <p:cTn id="106" dur="500" fill="hold"/>
                                        <p:tgtEl>
                                          <p:spTgt spid="18438"/>
                                        </p:tgtEl>
                                        <p:attrNameLst>
                                          <p:attrName>ppt_h</p:attrName>
                                        </p:attrNameLst>
                                      </p:cBhvr>
                                      <p:tavLst>
                                        <p:tav tm="0">
                                          <p:val>
                                            <p:strVal val="#ppt_h*0.01"/>
                                          </p:val>
                                        </p:tav>
                                        <p:tav tm="100000">
                                          <p:val>
                                            <p:strVal val="#ppt_h"/>
                                          </p:val>
                                        </p:tav>
                                      </p:tavLst>
                                    </p:anim>
                                    <p:anim calcmode="lin" valueType="num">
                                      <p:cBhvr>
                                        <p:cTn id="107" dur="500" fill="hold"/>
                                        <p:tgtEl>
                                          <p:spTgt spid="18438"/>
                                        </p:tgtEl>
                                        <p:attrNameLst>
                                          <p:attrName>ppt_x</p:attrName>
                                        </p:attrNameLst>
                                      </p:cBhvr>
                                      <p:tavLst>
                                        <p:tav tm="0">
                                          <p:val>
                                            <p:strVal val="#ppt_x"/>
                                          </p:val>
                                        </p:tav>
                                        <p:tav tm="100000">
                                          <p:val>
                                            <p:strVal val="#ppt_x"/>
                                          </p:val>
                                        </p:tav>
                                      </p:tavLst>
                                    </p:anim>
                                    <p:anim calcmode="lin" valueType="num">
                                      <p:cBhvr>
                                        <p:cTn id="108" dur="500" fill="hold"/>
                                        <p:tgtEl>
                                          <p:spTgt spid="18438"/>
                                        </p:tgtEl>
                                        <p:attrNameLst>
                                          <p:attrName>ppt_y</p:attrName>
                                        </p:attrNameLst>
                                      </p:cBhvr>
                                      <p:tavLst>
                                        <p:tav tm="0">
                                          <p:val>
                                            <p:strVal val="#ppt_h+1"/>
                                          </p:val>
                                        </p:tav>
                                        <p:tav tm="100000">
                                          <p:val>
                                            <p:strVal val="#ppt_y"/>
                                          </p:val>
                                        </p:tav>
                                      </p:tavLst>
                                    </p:anim>
                                    <p:animEffect transition="in" filter="fade">
                                      <p:cBhvr>
                                        <p:cTn id="109" dur="500"/>
                                        <p:tgtEl>
                                          <p:spTgt spid="18438"/>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4" fill="hold" nodeType="click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slide(fromBottom)">
                                      <p:cBhvr>
                                        <p:cTn id="114" dur="500"/>
                                        <p:tgtEl>
                                          <p:spTgt spid="34"/>
                                        </p:tgtEl>
                                      </p:cBhvr>
                                    </p:animEffect>
                                  </p:childTnLst>
                                </p:cTn>
                              </p:par>
                            </p:childTnLst>
                          </p:cTn>
                        </p:par>
                        <p:par>
                          <p:cTn id="115" fill="hold">
                            <p:stCondLst>
                              <p:cond delay="500"/>
                            </p:stCondLst>
                            <p:childTnLst>
                              <p:par>
                                <p:cTn id="116" presetID="2" presetClass="entr" presetSubtype="4" fill="hold" nodeType="afterEffect">
                                  <p:stCondLst>
                                    <p:cond delay="0"/>
                                  </p:stCondLst>
                                  <p:childTnLst>
                                    <p:set>
                                      <p:cBhvr>
                                        <p:cTn id="117" dur="1" fill="hold">
                                          <p:stCondLst>
                                            <p:cond delay="0"/>
                                          </p:stCondLst>
                                        </p:cTn>
                                        <p:tgtEl>
                                          <p:spTgt spid="21"/>
                                        </p:tgtEl>
                                        <p:attrNameLst>
                                          <p:attrName>style.visibility</p:attrName>
                                        </p:attrNameLst>
                                      </p:cBhvr>
                                      <p:to>
                                        <p:strVal val="visible"/>
                                      </p:to>
                                    </p:set>
                                    <p:anim calcmode="lin" valueType="num">
                                      <p:cBhvr additive="base">
                                        <p:cTn id="118" dur="500" fill="hold"/>
                                        <p:tgtEl>
                                          <p:spTgt spid="21"/>
                                        </p:tgtEl>
                                        <p:attrNameLst>
                                          <p:attrName>ppt_x</p:attrName>
                                        </p:attrNameLst>
                                      </p:cBhvr>
                                      <p:tavLst>
                                        <p:tav tm="0">
                                          <p:val>
                                            <p:strVal val="#ppt_x"/>
                                          </p:val>
                                        </p:tav>
                                        <p:tav tm="100000">
                                          <p:val>
                                            <p:strVal val="#ppt_x"/>
                                          </p:val>
                                        </p:tav>
                                      </p:tavLst>
                                    </p:anim>
                                    <p:anim calcmode="lin" valueType="num">
                                      <p:cBhvr additive="base">
                                        <p:cTn id="1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Solve NLP with several variables </a:t>
            </a:r>
            <a:r>
              <a:rPr lang="en-US" sz="2800" smtClean="0"/>
              <a:t>(Unconstrained)</a:t>
            </a:r>
            <a:endParaRPr lang="en-US"/>
          </a:p>
        </p:txBody>
      </p:sp>
      <p:sp>
        <p:nvSpPr>
          <p:cNvPr id="3" name="Content Placeholder 2"/>
          <p:cNvSpPr>
            <a:spLocks noGrp="1"/>
          </p:cNvSpPr>
          <p:nvPr>
            <p:ph idx="1"/>
          </p:nvPr>
        </p:nvSpPr>
        <p:spPr>
          <a:xfrm>
            <a:off x="990600" y="1600200"/>
            <a:ext cx="7713440" cy="4525963"/>
          </a:xfrm>
        </p:spPr>
        <p:txBody>
          <a:bodyPr/>
          <a:lstStyle/>
          <a:p>
            <a:pPr>
              <a:buNone/>
            </a:pPr>
            <a:r>
              <a:rPr lang="en-US" dirty="0" smtClean="0"/>
              <a:t>Example:</a:t>
            </a:r>
          </a:p>
          <a:p>
            <a:pPr marL="0" indent="0" algn="just">
              <a:buNone/>
            </a:pPr>
            <a:r>
              <a:rPr lang="en-US" sz="2000" dirty="0">
                <a:latin typeface="Times New Roman" pitchFamily="18" charset="0"/>
                <a:cs typeface="Times New Roman" pitchFamily="18" charset="0"/>
              </a:rPr>
              <a:t>A monopolist producing a single product has two types of customers. If </a:t>
            </a:r>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units are </a:t>
            </a:r>
            <a:r>
              <a:rPr lang="en-US" sz="2000" dirty="0" smtClean="0">
                <a:latin typeface="Times New Roman" pitchFamily="18" charset="0"/>
                <a:cs typeface="Times New Roman" pitchFamily="18" charset="0"/>
              </a:rPr>
              <a:t>produced for </a:t>
            </a:r>
            <a:r>
              <a:rPr lang="en-US" sz="2000" dirty="0">
                <a:latin typeface="Times New Roman" pitchFamily="18" charset="0"/>
                <a:cs typeface="Times New Roman" pitchFamily="18" charset="0"/>
              </a:rPr>
              <a:t>customer 1, then customer 1 is willing to pay a price of 70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4</a:t>
            </a:r>
            <a:r>
              <a:rPr lang="en-US" sz="2000" i="1"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dollars.</a:t>
            </a:r>
          </a:p>
          <a:p>
            <a:pPr marL="0" indent="0" algn="just">
              <a:buNone/>
            </a:pP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If </a:t>
            </a:r>
            <a:r>
              <a:rPr lang="en-US" sz="2000" i="1" dirty="0" smtClean="0">
                <a:latin typeface="Times New Roman" pitchFamily="18" charset="0"/>
                <a:cs typeface="Times New Roman" pitchFamily="18" charset="0"/>
              </a:rPr>
              <a:t>q</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units </a:t>
            </a:r>
            <a:r>
              <a:rPr lang="en-US" sz="2000" dirty="0">
                <a:latin typeface="Times New Roman" pitchFamily="18" charset="0"/>
                <a:cs typeface="Times New Roman" pitchFamily="18" charset="0"/>
              </a:rPr>
              <a:t>are produced for </a:t>
            </a:r>
            <a:r>
              <a:rPr lang="en-US" sz="2000" dirty="0" smtClean="0">
                <a:latin typeface="Times New Roman" pitchFamily="18" charset="0"/>
                <a:cs typeface="Times New Roman" pitchFamily="18" charset="0"/>
              </a:rPr>
              <a:t>customer 2</a:t>
            </a:r>
            <a:r>
              <a:rPr lang="en-US" sz="2000" dirty="0">
                <a:latin typeface="Times New Roman" pitchFamily="18" charset="0"/>
                <a:cs typeface="Times New Roman" pitchFamily="18" charset="0"/>
              </a:rPr>
              <a:t>, then </a:t>
            </a:r>
            <a:r>
              <a:rPr lang="en-US" sz="2000" dirty="0" smtClean="0">
                <a:latin typeface="Times New Roman" pitchFamily="18" charset="0"/>
                <a:cs typeface="Times New Roman" pitchFamily="18" charset="0"/>
              </a:rPr>
              <a:t>customer 2 </a:t>
            </a:r>
            <a:r>
              <a:rPr lang="en-US" sz="2000" dirty="0">
                <a:latin typeface="Times New Roman" pitchFamily="18" charset="0"/>
                <a:cs typeface="Times New Roman" pitchFamily="18" charset="0"/>
              </a:rPr>
              <a:t>is willing to pay a price of 150 </a:t>
            </a:r>
            <a:r>
              <a:rPr lang="en-US" sz="2000" dirty="0" smtClean="0">
                <a:latin typeface="Times New Roman" pitchFamily="18" charset="0"/>
                <a:cs typeface="Times New Roman" pitchFamily="18" charset="0"/>
              </a:rPr>
              <a:t>− 15</a:t>
            </a:r>
            <a:r>
              <a:rPr lang="en-US" sz="2000" i="1" dirty="0" smtClean="0">
                <a:latin typeface="Times New Roman" pitchFamily="18" charset="0"/>
                <a:cs typeface="Times New Roman" pitchFamily="18" charset="0"/>
              </a:rPr>
              <a:t>q</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dollars.</a:t>
            </a:r>
          </a:p>
          <a:p>
            <a:pPr marL="0" indent="0" algn="just">
              <a:buNone/>
            </a:pP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For </a:t>
            </a:r>
            <a:r>
              <a:rPr lang="en-US" sz="2000" i="1" dirty="0">
                <a:latin typeface="Times New Roman" pitchFamily="18" charset="0"/>
                <a:cs typeface="Times New Roman" pitchFamily="18" charset="0"/>
              </a:rPr>
              <a:t>q </a:t>
            </a:r>
            <a:r>
              <a:rPr lang="en-US" sz="2000" dirty="0" smtClean="0">
                <a:latin typeface="Times New Roman" pitchFamily="18" charset="0"/>
                <a:cs typeface="Times New Roman" pitchFamily="18" charset="0"/>
              </a:rPr>
              <a:t>&gt; 0</a:t>
            </a:r>
            <a:r>
              <a:rPr lang="en-US" sz="2000" dirty="0">
                <a:latin typeface="Times New Roman" pitchFamily="18" charset="0"/>
                <a:cs typeface="Times New Roman" pitchFamily="18" charset="0"/>
              </a:rPr>
              <a:t>, the cost of manufacturing </a:t>
            </a:r>
            <a:r>
              <a:rPr lang="en-US" sz="2000" i="1" dirty="0">
                <a:latin typeface="Times New Roman" pitchFamily="18" charset="0"/>
                <a:cs typeface="Times New Roman" pitchFamily="18" charset="0"/>
              </a:rPr>
              <a:t>q </a:t>
            </a:r>
            <a:r>
              <a:rPr lang="en-US" sz="2000" dirty="0">
                <a:latin typeface="Times New Roman" pitchFamily="18" charset="0"/>
                <a:cs typeface="Times New Roman" pitchFamily="18" charset="0"/>
              </a:rPr>
              <a:t>units is 100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15</a:t>
            </a:r>
            <a:r>
              <a:rPr lang="en-US" sz="2000" i="1" dirty="0">
                <a:latin typeface="Times New Roman" pitchFamily="18" charset="0"/>
                <a:cs typeface="Times New Roman" pitchFamily="18" charset="0"/>
              </a:rPr>
              <a:t>q </a:t>
            </a:r>
            <a:r>
              <a:rPr lang="en-US" sz="2000" dirty="0">
                <a:latin typeface="Times New Roman" pitchFamily="18" charset="0"/>
                <a:cs typeface="Times New Roman" pitchFamily="18" charset="0"/>
              </a:rPr>
              <a:t>dollars. To </a:t>
            </a:r>
            <a:r>
              <a:rPr lang="en-US" sz="2000" dirty="0" smtClean="0">
                <a:latin typeface="Times New Roman" pitchFamily="18" charset="0"/>
                <a:cs typeface="Times New Roman" pitchFamily="18" charset="0"/>
              </a:rPr>
              <a:t>maximize profit</a:t>
            </a:r>
            <a:r>
              <a:rPr lang="en-US" sz="2000" dirty="0">
                <a:latin typeface="Times New Roman" pitchFamily="18" charset="0"/>
                <a:cs typeface="Times New Roman" pitchFamily="18" charset="0"/>
              </a:rPr>
              <a:t>, how much should the monopolist sell to each customer?</a:t>
            </a:r>
            <a:endParaRPr lang="en-US" sz="2000" dirty="0" smtClean="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E187A8DF-0D36-4FD6-9E8E-6850BBE18C4A}"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600200"/>
            <a:ext cx="7713440" cy="4525963"/>
          </a:xfrm>
        </p:spPr>
        <p:txBody>
          <a:bodyPr/>
          <a:lstStyle/>
          <a:p>
            <a:pPr>
              <a:buNone/>
            </a:pPr>
            <a:r>
              <a:rPr lang="fr-FR" sz="2400" i="1" dirty="0" smtClean="0">
                <a:solidFill>
                  <a:srgbClr val="0070C0"/>
                </a:solidFill>
                <a:latin typeface="Times New Roman" pitchFamily="18" charset="0"/>
                <a:cs typeface="Times New Roman" pitchFamily="18" charset="0"/>
              </a:rPr>
              <a:t>f </a:t>
            </a:r>
            <a:r>
              <a:rPr lang="fr-FR" sz="2400" dirty="0" smtClean="0">
                <a:solidFill>
                  <a:srgbClr val="0070C0"/>
                </a:solidFill>
                <a:latin typeface="Times New Roman" pitchFamily="18" charset="0"/>
                <a:cs typeface="Times New Roman" pitchFamily="18" charset="0"/>
              </a:rPr>
              <a:t>(</a:t>
            </a:r>
            <a:r>
              <a:rPr lang="fr-FR" sz="2400" i="1" dirty="0" smtClean="0">
                <a:solidFill>
                  <a:srgbClr val="0070C0"/>
                </a:solidFill>
                <a:latin typeface="Times New Roman" pitchFamily="18" charset="0"/>
                <a:cs typeface="Times New Roman" pitchFamily="18" charset="0"/>
              </a:rPr>
              <a:t>q</a:t>
            </a:r>
            <a:r>
              <a:rPr lang="fr-FR" sz="2400" baseline="-25000" dirty="0" smtClean="0">
                <a:solidFill>
                  <a:srgbClr val="0070C0"/>
                </a:solidFill>
                <a:latin typeface="Times New Roman" pitchFamily="18" charset="0"/>
                <a:cs typeface="Times New Roman" pitchFamily="18" charset="0"/>
              </a:rPr>
              <a:t>1</a:t>
            </a:r>
            <a:r>
              <a:rPr lang="fr-FR" sz="2400" dirty="0" smtClean="0">
                <a:solidFill>
                  <a:srgbClr val="0070C0"/>
                </a:solidFill>
                <a:latin typeface="Times New Roman" pitchFamily="18" charset="0"/>
                <a:cs typeface="Times New Roman" pitchFamily="18" charset="0"/>
              </a:rPr>
              <a:t>, </a:t>
            </a:r>
            <a:r>
              <a:rPr lang="fr-FR" sz="2400" i="1" dirty="0" smtClean="0">
                <a:solidFill>
                  <a:srgbClr val="0070C0"/>
                </a:solidFill>
                <a:latin typeface="Times New Roman" pitchFamily="18" charset="0"/>
                <a:cs typeface="Times New Roman" pitchFamily="18" charset="0"/>
              </a:rPr>
              <a:t>q</a:t>
            </a:r>
            <a:r>
              <a:rPr lang="fr-FR" sz="2400" baseline="-25000" dirty="0" smtClean="0">
                <a:solidFill>
                  <a:srgbClr val="0070C0"/>
                </a:solidFill>
                <a:latin typeface="Times New Roman" pitchFamily="18" charset="0"/>
                <a:cs typeface="Times New Roman" pitchFamily="18" charset="0"/>
              </a:rPr>
              <a:t>2</a:t>
            </a:r>
            <a:r>
              <a:rPr lang="fr-FR" sz="2400" dirty="0" smtClean="0">
                <a:solidFill>
                  <a:srgbClr val="0070C0"/>
                </a:solidFill>
                <a:latin typeface="Times New Roman" pitchFamily="18" charset="0"/>
                <a:cs typeface="Times New Roman" pitchFamily="18" charset="0"/>
              </a:rPr>
              <a:t>) = </a:t>
            </a:r>
            <a:r>
              <a:rPr lang="fr-FR" sz="2400" i="1" dirty="0" smtClean="0">
                <a:solidFill>
                  <a:srgbClr val="0070C0"/>
                </a:solidFill>
                <a:latin typeface="Times New Roman" pitchFamily="18" charset="0"/>
                <a:cs typeface="Times New Roman" pitchFamily="18" charset="0"/>
              </a:rPr>
              <a:t>q</a:t>
            </a:r>
            <a:r>
              <a:rPr lang="fr-FR" sz="2400" baseline="-25000" dirty="0" smtClean="0">
                <a:solidFill>
                  <a:srgbClr val="0070C0"/>
                </a:solidFill>
                <a:latin typeface="Times New Roman" pitchFamily="18" charset="0"/>
                <a:cs typeface="Times New Roman" pitchFamily="18" charset="0"/>
              </a:rPr>
              <a:t>1</a:t>
            </a:r>
            <a:r>
              <a:rPr lang="fr-FR" sz="2400" dirty="0" smtClean="0">
                <a:solidFill>
                  <a:srgbClr val="0070C0"/>
                </a:solidFill>
                <a:latin typeface="Times New Roman" pitchFamily="18" charset="0"/>
                <a:cs typeface="Times New Roman" pitchFamily="18" charset="0"/>
              </a:rPr>
              <a:t>(70 </a:t>
            </a:r>
            <a:r>
              <a:rPr lang="fr-FR" sz="2400" dirty="0" smtClean="0">
                <a:solidFill>
                  <a:srgbClr val="0070C0"/>
                </a:solidFill>
                <a:latin typeface="Times New Roman" pitchFamily="18" charset="0"/>
                <a:cs typeface="Times New Roman" pitchFamily="18" charset="0"/>
                <a:sym typeface="Symbol"/>
              </a:rPr>
              <a:t> </a:t>
            </a:r>
            <a:r>
              <a:rPr lang="fr-FR" sz="2400" dirty="0" smtClean="0">
                <a:solidFill>
                  <a:srgbClr val="0070C0"/>
                </a:solidFill>
                <a:latin typeface="Times New Roman" pitchFamily="18" charset="0"/>
                <a:cs typeface="Times New Roman" pitchFamily="18" charset="0"/>
              </a:rPr>
              <a:t>4</a:t>
            </a:r>
            <a:r>
              <a:rPr lang="fr-FR" sz="2400" i="1" dirty="0" smtClean="0">
                <a:solidFill>
                  <a:srgbClr val="0070C0"/>
                </a:solidFill>
                <a:latin typeface="Times New Roman" pitchFamily="18" charset="0"/>
                <a:cs typeface="Times New Roman" pitchFamily="18" charset="0"/>
              </a:rPr>
              <a:t>q</a:t>
            </a:r>
            <a:r>
              <a:rPr lang="fr-FR" sz="2400" baseline="-25000" dirty="0" smtClean="0">
                <a:solidFill>
                  <a:srgbClr val="0070C0"/>
                </a:solidFill>
                <a:latin typeface="Times New Roman" pitchFamily="18" charset="0"/>
                <a:cs typeface="Times New Roman" pitchFamily="18" charset="0"/>
              </a:rPr>
              <a:t>1</a:t>
            </a:r>
            <a:r>
              <a:rPr lang="fr-FR" sz="2400" dirty="0" smtClean="0">
                <a:solidFill>
                  <a:srgbClr val="0070C0"/>
                </a:solidFill>
                <a:latin typeface="Times New Roman" pitchFamily="18" charset="0"/>
                <a:cs typeface="Times New Roman" pitchFamily="18" charset="0"/>
              </a:rPr>
              <a:t>) + </a:t>
            </a:r>
            <a:r>
              <a:rPr lang="fr-FR" sz="2400" i="1" dirty="0" smtClean="0">
                <a:solidFill>
                  <a:srgbClr val="0070C0"/>
                </a:solidFill>
                <a:latin typeface="Times New Roman" pitchFamily="18" charset="0"/>
                <a:cs typeface="Times New Roman" pitchFamily="18" charset="0"/>
              </a:rPr>
              <a:t>q</a:t>
            </a:r>
            <a:r>
              <a:rPr lang="fr-FR" sz="2400" baseline="-25000" dirty="0" smtClean="0">
                <a:solidFill>
                  <a:srgbClr val="0070C0"/>
                </a:solidFill>
                <a:latin typeface="Times New Roman" pitchFamily="18" charset="0"/>
                <a:cs typeface="Times New Roman" pitchFamily="18" charset="0"/>
              </a:rPr>
              <a:t>2</a:t>
            </a:r>
            <a:r>
              <a:rPr lang="fr-FR" sz="2400" dirty="0" smtClean="0">
                <a:solidFill>
                  <a:srgbClr val="0070C0"/>
                </a:solidFill>
                <a:latin typeface="Times New Roman" pitchFamily="18" charset="0"/>
                <a:cs typeface="Times New Roman" pitchFamily="18" charset="0"/>
              </a:rPr>
              <a:t>(150 </a:t>
            </a:r>
            <a:r>
              <a:rPr lang="fr-FR" sz="2400" dirty="0" smtClean="0">
                <a:solidFill>
                  <a:srgbClr val="0070C0"/>
                </a:solidFill>
                <a:latin typeface="Times New Roman" pitchFamily="18" charset="0"/>
                <a:cs typeface="Times New Roman" pitchFamily="18" charset="0"/>
                <a:sym typeface="Symbol"/>
              </a:rPr>
              <a:t></a:t>
            </a:r>
            <a:r>
              <a:rPr lang="fr-FR" sz="2400" dirty="0" smtClean="0">
                <a:solidFill>
                  <a:srgbClr val="0070C0"/>
                </a:solidFill>
                <a:latin typeface="Times New Roman" pitchFamily="18" charset="0"/>
                <a:cs typeface="Times New Roman" pitchFamily="18" charset="0"/>
              </a:rPr>
              <a:t> 15</a:t>
            </a:r>
            <a:r>
              <a:rPr lang="fr-FR" sz="2400" i="1" dirty="0" smtClean="0">
                <a:solidFill>
                  <a:srgbClr val="0070C0"/>
                </a:solidFill>
                <a:latin typeface="Times New Roman" pitchFamily="18" charset="0"/>
                <a:cs typeface="Times New Roman" pitchFamily="18" charset="0"/>
              </a:rPr>
              <a:t>q</a:t>
            </a:r>
            <a:r>
              <a:rPr lang="fr-FR" sz="2400" baseline="-25000" dirty="0" smtClean="0">
                <a:solidFill>
                  <a:srgbClr val="0070C0"/>
                </a:solidFill>
                <a:latin typeface="Times New Roman" pitchFamily="18" charset="0"/>
                <a:cs typeface="Times New Roman" pitchFamily="18" charset="0"/>
              </a:rPr>
              <a:t>2</a:t>
            </a:r>
            <a:r>
              <a:rPr lang="fr-FR" sz="2400" dirty="0" smtClean="0">
                <a:solidFill>
                  <a:srgbClr val="0070C0"/>
                </a:solidFill>
                <a:latin typeface="Times New Roman" pitchFamily="18" charset="0"/>
                <a:cs typeface="Times New Roman" pitchFamily="18" charset="0"/>
              </a:rPr>
              <a:t>) </a:t>
            </a:r>
            <a:r>
              <a:rPr lang="fr-FR" sz="2400" dirty="0" smtClean="0">
                <a:solidFill>
                  <a:srgbClr val="0070C0"/>
                </a:solidFill>
                <a:latin typeface="Times New Roman" pitchFamily="18" charset="0"/>
                <a:cs typeface="Times New Roman" pitchFamily="18" charset="0"/>
                <a:sym typeface="Symbol"/>
              </a:rPr>
              <a:t></a:t>
            </a:r>
            <a:r>
              <a:rPr lang="fr-FR" sz="2400" dirty="0" smtClean="0">
                <a:solidFill>
                  <a:srgbClr val="0070C0"/>
                </a:solidFill>
                <a:latin typeface="Times New Roman" pitchFamily="18" charset="0"/>
                <a:cs typeface="Times New Roman" pitchFamily="18" charset="0"/>
              </a:rPr>
              <a:t> 100 </a:t>
            </a:r>
            <a:r>
              <a:rPr lang="fr-FR" sz="2400" dirty="0" smtClean="0">
                <a:solidFill>
                  <a:srgbClr val="0070C0"/>
                </a:solidFill>
                <a:latin typeface="Times New Roman" pitchFamily="18" charset="0"/>
                <a:cs typeface="Times New Roman" pitchFamily="18" charset="0"/>
                <a:sym typeface="Symbol"/>
              </a:rPr>
              <a:t></a:t>
            </a:r>
            <a:r>
              <a:rPr lang="fr-FR" sz="2400" dirty="0" smtClean="0">
                <a:solidFill>
                  <a:srgbClr val="0070C0"/>
                </a:solidFill>
                <a:latin typeface="Times New Roman" pitchFamily="18" charset="0"/>
                <a:cs typeface="Times New Roman" pitchFamily="18" charset="0"/>
              </a:rPr>
              <a:t> 15</a:t>
            </a:r>
            <a:r>
              <a:rPr lang="fr-FR" sz="2400" i="1" dirty="0" smtClean="0">
                <a:solidFill>
                  <a:srgbClr val="0070C0"/>
                </a:solidFill>
                <a:latin typeface="Times New Roman" pitchFamily="18" charset="0"/>
                <a:cs typeface="Times New Roman" pitchFamily="18" charset="0"/>
              </a:rPr>
              <a:t>q</a:t>
            </a:r>
            <a:r>
              <a:rPr lang="fr-FR" sz="2400" baseline="-25000" dirty="0" smtClean="0">
                <a:solidFill>
                  <a:srgbClr val="0070C0"/>
                </a:solidFill>
                <a:latin typeface="Times New Roman" pitchFamily="18" charset="0"/>
                <a:cs typeface="Times New Roman" pitchFamily="18" charset="0"/>
              </a:rPr>
              <a:t>1</a:t>
            </a:r>
            <a:r>
              <a:rPr lang="fr-FR" sz="2400" dirty="0" smtClean="0">
                <a:solidFill>
                  <a:srgbClr val="0070C0"/>
                </a:solidFill>
                <a:latin typeface="Times New Roman" pitchFamily="18" charset="0"/>
                <a:cs typeface="Times New Roman" pitchFamily="18" charset="0"/>
              </a:rPr>
              <a:t> </a:t>
            </a:r>
            <a:r>
              <a:rPr lang="fr-FR" sz="2400" dirty="0" smtClean="0">
                <a:solidFill>
                  <a:srgbClr val="0070C0"/>
                </a:solidFill>
                <a:latin typeface="Times New Roman" pitchFamily="18" charset="0"/>
                <a:cs typeface="Times New Roman" pitchFamily="18" charset="0"/>
                <a:sym typeface="Symbol"/>
              </a:rPr>
              <a:t> </a:t>
            </a:r>
            <a:r>
              <a:rPr lang="fr-FR" sz="2400" dirty="0" smtClean="0">
                <a:solidFill>
                  <a:srgbClr val="0070C0"/>
                </a:solidFill>
                <a:latin typeface="Times New Roman" pitchFamily="18" charset="0"/>
                <a:cs typeface="Times New Roman" pitchFamily="18" charset="0"/>
              </a:rPr>
              <a:t>15</a:t>
            </a:r>
            <a:r>
              <a:rPr lang="fr-FR" sz="2400" i="1" dirty="0" smtClean="0">
                <a:solidFill>
                  <a:srgbClr val="0070C0"/>
                </a:solidFill>
                <a:latin typeface="Times New Roman" pitchFamily="18" charset="0"/>
                <a:cs typeface="Times New Roman" pitchFamily="18" charset="0"/>
              </a:rPr>
              <a:t>q</a:t>
            </a:r>
            <a:r>
              <a:rPr lang="fr-FR" sz="2400" baseline="-25000" dirty="0" smtClean="0">
                <a:solidFill>
                  <a:srgbClr val="0070C0"/>
                </a:solidFill>
                <a:latin typeface="Times New Roman" pitchFamily="18" charset="0"/>
                <a:cs typeface="Times New Roman" pitchFamily="18" charset="0"/>
              </a:rPr>
              <a:t>2</a:t>
            </a:r>
          </a:p>
          <a:p>
            <a:pPr>
              <a:buNone/>
            </a:pPr>
            <a:r>
              <a:rPr lang="fr-FR" sz="2400" dirty="0" smtClean="0">
                <a:latin typeface="Times New Roman" pitchFamily="18" charset="0"/>
                <a:cs typeface="Times New Roman" pitchFamily="18" charset="0"/>
              </a:rPr>
              <a:t>Find stationary points  and 2</a:t>
            </a:r>
            <a:r>
              <a:rPr lang="fr-FR" sz="2400" baseline="30000" dirty="0" smtClean="0">
                <a:latin typeface="Times New Roman" pitchFamily="18" charset="0"/>
                <a:cs typeface="Times New Roman" pitchFamily="18" charset="0"/>
              </a:rPr>
              <a:t>nd</a:t>
            </a:r>
            <a:r>
              <a:rPr lang="fr-FR" sz="2400" dirty="0" smtClean="0">
                <a:latin typeface="Times New Roman" pitchFamily="18" charset="0"/>
                <a:cs typeface="Times New Roman" pitchFamily="18" charset="0"/>
              </a:rPr>
              <a:t> order partial derivatives:</a:t>
            </a:r>
          </a:p>
          <a:p>
            <a:pPr>
              <a:buNone/>
            </a:pPr>
            <a:endParaRPr lang="fr-FR" sz="2400" dirty="0" smtClean="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 xmlns:p14="http://schemas.microsoft.com/office/powerpoint/2010/main" val="1062142736"/>
              </p:ext>
            </p:extLst>
          </p:nvPr>
        </p:nvGraphicFramePr>
        <p:xfrm>
          <a:off x="990600" y="2438400"/>
          <a:ext cx="6527800" cy="914400"/>
        </p:xfrm>
        <a:graphic>
          <a:graphicData uri="http://schemas.openxmlformats.org/presentationml/2006/ole">
            <p:oleObj spid="_x0000_s209278" name="Equation" r:id="rId4" imgW="3263900" imgH="457200" progId="Equation.3">
              <p:embed/>
            </p:oleObj>
          </a:graphicData>
        </a:graphic>
      </p:graphicFrame>
      <p:graphicFrame>
        <p:nvGraphicFramePr>
          <p:cNvPr id="5" name="Object 4"/>
          <p:cNvGraphicFramePr>
            <a:graphicFrameLocks noChangeAspect="1"/>
          </p:cNvGraphicFramePr>
          <p:nvPr>
            <p:extLst>
              <p:ext uri="{D42A27DB-BD31-4B8C-83A1-F6EECF244321}">
                <p14:modId xmlns="" xmlns:p14="http://schemas.microsoft.com/office/powerpoint/2010/main" val="3494409369"/>
              </p:ext>
            </p:extLst>
          </p:nvPr>
        </p:nvGraphicFramePr>
        <p:xfrm>
          <a:off x="1854200" y="4834266"/>
          <a:ext cx="2946400" cy="914400"/>
        </p:xfrm>
        <a:graphic>
          <a:graphicData uri="http://schemas.openxmlformats.org/presentationml/2006/ole">
            <p:oleObj spid="_x0000_s209279" name="Equation" r:id="rId5" imgW="1473200" imgH="457200" progId="Equation.3">
              <p:embed/>
            </p:oleObj>
          </a:graphicData>
        </a:graphic>
      </p:graphicFrame>
      <p:graphicFrame>
        <p:nvGraphicFramePr>
          <p:cNvPr id="6" name="Object 5"/>
          <p:cNvGraphicFramePr>
            <a:graphicFrameLocks noChangeAspect="1"/>
          </p:cNvGraphicFramePr>
          <p:nvPr/>
        </p:nvGraphicFramePr>
        <p:xfrm>
          <a:off x="533400" y="5760720"/>
          <a:ext cx="8366760" cy="822960"/>
        </p:xfrm>
        <a:graphic>
          <a:graphicData uri="http://schemas.openxmlformats.org/presentationml/2006/ole">
            <p:oleObj spid="_x0000_s209280" name="Equation" r:id="rId6" imgW="4648200" imgH="457200" progId="Equation.3">
              <p:embed/>
            </p:oleObj>
          </a:graphicData>
        </a:graphic>
      </p:graphicFrame>
      <p:sp>
        <p:nvSpPr>
          <p:cNvPr id="7" name="Slide Number Placeholder 6"/>
          <p:cNvSpPr>
            <a:spLocks noGrp="1"/>
          </p:cNvSpPr>
          <p:nvPr>
            <p:ph type="sldNum" sz="quarter" idx="12"/>
          </p:nvPr>
        </p:nvSpPr>
        <p:spPr/>
        <p:txBody>
          <a:bodyPr/>
          <a:lstStyle/>
          <a:p>
            <a:fld id="{E187A8DF-0D36-4FD6-9E8E-6850BBE18C4A}" type="slidenum">
              <a:rPr lang="en-US" smtClean="0"/>
              <a:pPr/>
              <a:t>47</a:t>
            </a:fld>
            <a:endParaRPr lang="en-US"/>
          </a:p>
        </p:txBody>
      </p:sp>
      <p:graphicFrame>
        <p:nvGraphicFramePr>
          <p:cNvPr id="8" name="Object 7"/>
          <p:cNvGraphicFramePr>
            <a:graphicFrameLocks noChangeAspect="1"/>
          </p:cNvGraphicFramePr>
          <p:nvPr>
            <p:extLst>
              <p:ext uri="{D42A27DB-BD31-4B8C-83A1-F6EECF244321}">
                <p14:modId xmlns="" xmlns:p14="http://schemas.microsoft.com/office/powerpoint/2010/main" val="3393005457"/>
              </p:ext>
            </p:extLst>
          </p:nvPr>
        </p:nvGraphicFramePr>
        <p:xfrm>
          <a:off x="914400" y="3429000"/>
          <a:ext cx="6680192" cy="914400"/>
        </p:xfrm>
        <a:graphic>
          <a:graphicData uri="http://schemas.openxmlformats.org/presentationml/2006/ole">
            <p:oleObj spid="_x0000_s209281" name="Equation" r:id="rId7" imgW="3340100" imgH="457200" progId="Equation.3">
              <p:embed/>
            </p:oleObj>
          </a:graphicData>
        </a:graphic>
      </p:graphicFrame>
      <p:sp>
        <p:nvSpPr>
          <p:cNvPr id="9" name="Oval 8"/>
          <p:cNvSpPr/>
          <p:nvPr/>
        </p:nvSpPr>
        <p:spPr>
          <a:xfrm rot="18527518">
            <a:off x="3827875" y="4678818"/>
            <a:ext cx="472252" cy="12329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3053349">
            <a:off x="3733979" y="4678818"/>
            <a:ext cx="472252" cy="1232954"/>
          </a:xfrm>
          <a:prstGeom prst="ellipse">
            <a:avLst/>
          </a:prstGeom>
          <a:no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800600" y="5181600"/>
            <a:ext cx="4254691" cy="400110"/>
          </a:xfrm>
          <a:prstGeom prst="rect">
            <a:avLst/>
          </a:prstGeom>
          <a:noFill/>
        </p:spPr>
        <p:txBody>
          <a:bodyPr wrap="none" rtlCol="0">
            <a:spAutoFit/>
          </a:bodyPr>
          <a:lstStyle/>
          <a:p>
            <a:r>
              <a:rPr lang="en-US" sz="2000" dirty="0" smtClean="0">
                <a:solidFill>
                  <a:schemeClr val="accent6">
                    <a:lumMod val="50000"/>
                  </a:schemeClr>
                </a:solidFill>
              </a:rPr>
              <a:t>2</a:t>
            </a:r>
            <a:r>
              <a:rPr lang="en-US" sz="2000" baseline="30000" dirty="0" smtClean="0">
                <a:solidFill>
                  <a:schemeClr val="accent6">
                    <a:lumMod val="50000"/>
                  </a:schemeClr>
                </a:solidFill>
              </a:rPr>
              <a:t>nd</a:t>
            </a:r>
            <a:r>
              <a:rPr lang="en-US" sz="2000" dirty="0" smtClean="0">
                <a:solidFill>
                  <a:schemeClr val="accent6">
                    <a:lumMod val="50000"/>
                  </a:schemeClr>
                </a:solidFill>
              </a:rPr>
              <a:t> Minor = (−8)(−30) − 0 = 240 &gt;0</a:t>
            </a:r>
            <a:endParaRPr lang="en-US" sz="2000" dirty="0">
              <a:solidFill>
                <a:schemeClr val="accent6">
                  <a:lumMod val="50000"/>
                </a:schemeClr>
              </a:solidFill>
            </a:endParaRPr>
          </a:p>
        </p:txBody>
      </p:sp>
      <p:sp>
        <p:nvSpPr>
          <p:cNvPr id="12" name="TextBox 11"/>
          <p:cNvSpPr txBox="1"/>
          <p:nvPr/>
        </p:nvSpPr>
        <p:spPr>
          <a:xfrm>
            <a:off x="4800600" y="4876800"/>
            <a:ext cx="4062331" cy="400110"/>
          </a:xfrm>
          <a:prstGeom prst="rect">
            <a:avLst/>
          </a:prstGeom>
          <a:noFill/>
        </p:spPr>
        <p:txBody>
          <a:bodyPr wrap="none" rtlCol="0">
            <a:spAutoFit/>
          </a:bodyPr>
          <a:lstStyle/>
          <a:p>
            <a:r>
              <a:rPr lang="en-US" sz="2000" dirty="0" smtClean="0">
                <a:solidFill>
                  <a:schemeClr val="accent6">
                    <a:lumMod val="50000"/>
                  </a:schemeClr>
                </a:solidFill>
              </a:rPr>
              <a:t>1</a:t>
            </a:r>
            <a:r>
              <a:rPr lang="en-US" sz="2000" baseline="30000" dirty="0" smtClean="0">
                <a:solidFill>
                  <a:schemeClr val="accent6">
                    <a:lumMod val="50000"/>
                  </a:schemeClr>
                </a:solidFill>
              </a:rPr>
              <a:t>st</a:t>
            </a:r>
            <a:r>
              <a:rPr lang="en-US" sz="2000" dirty="0" smtClean="0">
                <a:solidFill>
                  <a:schemeClr val="accent6">
                    <a:lumMod val="50000"/>
                  </a:schemeClr>
                </a:solidFill>
              </a:rPr>
              <a:t> Minor = −8 and −30, both &lt; 0</a:t>
            </a:r>
            <a:endParaRPr lang="en-US" sz="2000" dirty="0">
              <a:solidFill>
                <a:schemeClr val="accent6">
                  <a:lumMod val="50000"/>
                </a:schemeClr>
              </a:solidFill>
            </a:endParaRPr>
          </a:p>
        </p:txBody>
      </p:sp>
      <p:sp>
        <p:nvSpPr>
          <p:cNvPr id="13" name="TextBox 12"/>
          <p:cNvSpPr txBox="1"/>
          <p:nvPr/>
        </p:nvSpPr>
        <p:spPr>
          <a:xfrm>
            <a:off x="4800600" y="4876800"/>
            <a:ext cx="4254691" cy="707886"/>
          </a:xfrm>
          <a:prstGeom prst="rect">
            <a:avLst/>
          </a:prstGeom>
          <a:noFill/>
        </p:spPr>
        <p:txBody>
          <a:bodyPr wrap="square" rtlCol="0">
            <a:spAutoFit/>
          </a:bodyPr>
          <a:lstStyle/>
          <a:p>
            <a:r>
              <a:rPr lang="en-US" sz="2000" dirty="0" smtClean="0"/>
              <a:t>1</a:t>
            </a:r>
            <a:r>
              <a:rPr lang="en-US" sz="2000" baseline="30000" dirty="0" smtClean="0"/>
              <a:t>st</a:t>
            </a:r>
            <a:r>
              <a:rPr lang="en-US" sz="2000" dirty="0" smtClean="0"/>
              <a:t> Minor &lt; 0,</a:t>
            </a:r>
          </a:p>
          <a:p>
            <a:r>
              <a:rPr lang="en-US" sz="2000" dirty="0" smtClean="0"/>
              <a:t>2</a:t>
            </a:r>
            <a:r>
              <a:rPr lang="en-US" sz="2000" baseline="30000" dirty="0" smtClean="0"/>
              <a:t>nd</a:t>
            </a:r>
            <a:r>
              <a:rPr lang="en-US" sz="2000" dirty="0" smtClean="0"/>
              <a:t> Minor &gt; 0, </a:t>
            </a:r>
            <a:r>
              <a:rPr lang="en-US" sz="2000" dirty="0" smtClean="0">
                <a:sym typeface="Symbol"/>
              </a:rPr>
              <a:t> </a:t>
            </a:r>
            <a:r>
              <a:rPr lang="en-US" sz="2000" dirty="0" smtClean="0"/>
              <a:t>max function</a:t>
            </a:r>
            <a:endParaRPr lang="en-US" sz="2000" dirty="0"/>
          </a:p>
        </p:txBody>
      </p:sp>
      <p:sp>
        <p:nvSpPr>
          <p:cNvPr id="14" name="TextBox 13"/>
          <p:cNvSpPr txBox="1"/>
          <p:nvPr/>
        </p:nvSpPr>
        <p:spPr>
          <a:xfrm>
            <a:off x="228600" y="1600200"/>
            <a:ext cx="838200" cy="461665"/>
          </a:xfrm>
          <a:prstGeom prst="rect">
            <a:avLst/>
          </a:prstGeom>
          <a:noFill/>
        </p:spPr>
        <p:txBody>
          <a:bodyPr wrap="square" rtlCol="0">
            <a:spAutoFit/>
          </a:bodyPr>
          <a:lstStyle/>
          <a:p>
            <a:r>
              <a:rPr lang="en-US" sz="2400" dirty="0" smtClean="0">
                <a:solidFill>
                  <a:srgbClr val="0070C0"/>
                </a:solidFill>
              </a:rPr>
              <a:t>max</a:t>
            </a:r>
            <a:endParaRPr lang="en-US" sz="2400" dirty="0">
              <a:solidFill>
                <a:srgbClr val="0070C0"/>
              </a:solidFill>
            </a:endParaRPr>
          </a:p>
        </p:txBody>
      </p:sp>
      <p:graphicFrame>
        <p:nvGraphicFramePr>
          <p:cNvPr id="208921" name="Object 25"/>
          <p:cNvGraphicFramePr>
            <a:graphicFrameLocks noChangeAspect="1"/>
          </p:cNvGraphicFramePr>
          <p:nvPr>
            <p:extLst>
              <p:ext uri="{D42A27DB-BD31-4B8C-83A1-F6EECF244321}">
                <p14:modId xmlns="" xmlns:p14="http://schemas.microsoft.com/office/powerpoint/2010/main" val="1089529757"/>
              </p:ext>
            </p:extLst>
          </p:nvPr>
        </p:nvGraphicFramePr>
        <p:xfrm>
          <a:off x="814387" y="4267200"/>
          <a:ext cx="1243013" cy="914400"/>
        </p:xfrm>
        <a:graphic>
          <a:graphicData uri="http://schemas.openxmlformats.org/presentationml/2006/ole">
            <p:oleObj spid="_x0000_s209282" name="Equation" r:id="rId8" imgW="622300" imgH="457200" progId="Equation.3">
              <p:embed/>
            </p:oleObj>
          </a:graphicData>
        </a:graphic>
      </p:graphicFrame>
      <p:pic>
        <p:nvPicPr>
          <p:cNvPr id="208997" name="Picture 101"/>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 xmlns:a14="http://schemas.microsoft.com/office/drawing/2010/main" val="0"/>
              </a:ext>
            </a:extLst>
          </a:blip>
          <a:srcRect t="25311"/>
          <a:stretch/>
        </p:blipFill>
        <p:spPr bwMode="auto">
          <a:xfrm>
            <a:off x="990599" y="347414"/>
            <a:ext cx="7491331" cy="1252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0137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8997"/>
                                        </p:tgtEl>
                                        <p:attrNameLst>
                                          <p:attrName>style.visibility</p:attrName>
                                        </p:attrNameLst>
                                      </p:cBhvr>
                                      <p:to>
                                        <p:strVal val="visible"/>
                                      </p:to>
                                    </p:set>
                                    <p:anim calcmode="lin" valueType="num">
                                      <p:cBhvr additive="base">
                                        <p:cTn id="7" dur="500" fill="hold"/>
                                        <p:tgtEl>
                                          <p:spTgt spid="208997"/>
                                        </p:tgtEl>
                                        <p:attrNameLst>
                                          <p:attrName>ppt_x</p:attrName>
                                        </p:attrNameLst>
                                      </p:cBhvr>
                                      <p:tavLst>
                                        <p:tav tm="0">
                                          <p:val>
                                            <p:strVal val="#ppt_x"/>
                                          </p:val>
                                        </p:tav>
                                        <p:tav tm="100000">
                                          <p:val>
                                            <p:strVal val="#ppt_x"/>
                                          </p:val>
                                        </p:tav>
                                      </p:tavLst>
                                    </p:anim>
                                    <p:anim calcmode="lin" valueType="num">
                                      <p:cBhvr additive="base">
                                        <p:cTn id="8" dur="500" fill="hold"/>
                                        <p:tgtEl>
                                          <p:spTgt spid="2089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8" presetClass="entr" presetSubtype="0" accel="10000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14"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7" dur="500"/>
                                        <p:tgtEl>
                                          <p:spTgt spid="3">
                                            <p:txEl>
                                              <p:pRg st="0" end="0"/>
                                            </p:txEl>
                                          </p:spTgt>
                                        </p:tgtEl>
                                      </p:cBhvr>
                                    </p:animEffect>
                                  </p:childTnLst>
                                </p:cTn>
                              </p:par>
                              <p:par>
                                <p:cTn id="18" presetID="58" presetClass="entr" presetSubtype="0" accel="10000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strVal val="#ppt_w*2.5"/>
                                          </p:val>
                                        </p:tav>
                                        <p:tav tm="100000">
                                          <p:val>
                                            <p:strVal val="#ppt_w"/>
                                          </p:val>
                                        </p:tav>
                                      </p:tavLst>
                                    </p:anim>
                                    <p:anim calcmode="lin" valueType="num">
                                      <p:cBhvr>
                                        <p:cTn id="21" dur="500" fill="hold"/>
                                        <p:tgtEl>
                                          <p:spTgt spid="14"/>
                                        </p:tgtEl>
                                        <p:attrNameLst>
                                          <p:attrName>ppt_h</p:attrName>
                                        </p:attrNameLst>
                                      </p:cBhvr>
                                      <p:tavLst>
                                        <p:tav tm="0">
                                          <p:val>
                                            <p:strVal val="#ppt_h*0.01"/>
                                          </p:val>
                                        </p:tav>
                                        <p:tav tm="100000">
                                          <p:val>
                                            <p:strVal val="#ppt_h"/>
                                          </p:val>
                                        </p:tav>
                                      </p:tavLst>
                                    </p:anim>
                                    <p:anim calcmode="lin" valueType="num">
                                      <p:cBhvr>
                                        <p:cTn id="22" dur="500" fill="hold"/>
                                        <p:tgtEl>
                                          <p:spTgt spid="14"/>
                                        </p:tgtEl>
                                        <p:attrNameLst>
                                          <p:attrName>ppt_x</p:attrName>
                                        </p:attrNameLst>
                                      </p:cBhvr>
                                      <p:tavLst>
                                        <p:tav tm="0">
                                          <p:val>
                                            <p:strVal val="#ppt_x"/>
                                          </p:val>
                                        </p:tav>
                                        <p:tav tm="100000">
                                          <p:val>
                                            <p:strVal val="#ppt_x"/>
                                          </p:val>
                                        </p:tav>
                                      </p:tavLst>
                                    </p:anim>
                                    <p:anim calcmode="lin" valueType="num">
                                      <p:cBhvr>
                                        <p:cTn id="23" dur="500" fill="hold"/>
                                        <p:tgtEl>
                                          <p:spTgt spid="14"/>
                                        </p:tgtEl>
                                        <p:attrNameLst>
                                          <p:attrName>ppt_y</p:attrName>
                                        </p:attrNameLst>
                                      </p:cBhvr>
                                      <p:tavLst>
                                        <p:tav tm="0">
                                          <p:val>
                                            <p:strVal val="#ppt_h+1"/>
                                          </p:val>
                                        </p:tav>
                                        <p:tav tm="100000">
                                          <p:val>
                                            <p:strVal val="#ppt_y"/>
                                          </p:val>
                                        </p:tav>
                                      </p:tavLst>
                                    </p:anim>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58" presetClass="entr" presetSubtype="0" accel="10000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30"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33" dur="50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08921"/>
                                        </p:tgtEl>
                                        <p:attrNameLst>
                                          <p:attrName>style.visibility</p:attrName>
                                        </p:attrNameLst>
                                      </p:cBhvr>
                                      <p:to>
                                        <p:strVal val="visible"/>
                                      </p:to>
                                    </p:set>
                                    <p:anim calcmode="lin" valueType="num">
                                      <p:cBhvr additive="base">
                                        <p:cTn id="50" dur="500" fill="hold"/>
                                        <p:tgtEl>
                                          <p:spTgt spid="208921"/>
                                        </p:tgtEl>
                                        <p:attrNameLst>
                                          <p:attrName>ppt_x</p:attrName>
                                        </p:attrNameLst>
                                      </p:cBhvr>
                                      <p:tavLst>
                                        <p:tav tm="0">
                                          <p:val>
                                            <p:strVal val="#ppt_x"/>
                                          </p:val>
                                        </p:tav>
                                        <p:tav tm="100000">
                                          <p:val>
                                            <p:strVal val="#ppt_x"/>
                                          </p:val>
                                        </p:tav>
                                      </p:tavLst>
                                    </p:anim>
                                    <p:anim calcmode="lin" valueType="num">
                                      <p:cBhvr additive="base">
                                        <p:cTn id="51" dur="500" fill="hold"/>
                                        <p:tgtEl>
                                          <p:spTgt spid="20892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ppt_x"/>
                                          </p:val>
                                        </p:tav>
                                        <p:tav tm="100000">
                                          <p:val>
                                            <p:strVal val="#ppt_x"/>
                                          </p:val>
                                        </p:tav>
                                      </p:tavLst>
                                    </p:anim>
                                    <p:anim calcmode="lin" valueType="num">
                                      <p:cBhvr additive="base">
                                        <p:cTn id="5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500" fill="hold"/>
                                        <p:tgtEl>
                                          <p:spTgt spid="9"/>
                                        </p:tgtEl>
                                        <p:attrNameLst>
                                          <p:attrName>ppt_x</p:attrName>
                                        </p:attrNameLst>
                                      </p:cBhvr>
                                      <p:tavLst>
                                        <p:tav tm="0">
                                          <p:val>
                                            <p:strVal val="#ppt_x"/>
                                          </p:val>
                                        </p:tav>
                                        <p:tav tm="100000">
                                          <p:val>
                                            <p:strVal val="#ppt_x"/>
                                          </p:val>
                                        </p:tav>
                                      </p:tavLst>
                                    </p:anim>
                                    <p:anim calcmode="lin" valueType="num">
                                      <p:cBhvr additive="base">
                                        <p:cTn id="63" dur="500" fill="hold"/>
                                        <p:tgtEl>
                                          <p:spTgt spid="9"/>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2" presetClass="entr" presetSubtype="4"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1+#ppt_h/2"/>
                                          </p:val>
                                        </p:tav>
                                        <p:tav tm="100000">
                                          <p:val>
                                            <p:strVal val="#ppt_y"/>
                                          </p:val>
                                        </p:tav>
                                      </p:tavLst>
                                    </p:anim>
                                  </p:childTnLst>
                                </p:cTn>
                              </p:par>
                            </p:childTnLst>
                          </p:cTn>
                        </p:par>
                        <p:par>
                          <p:cTn id="75" fill="hold">
                            <p:stCondLst>
                              <p:cond delay="500"/>
                            </p:stCondLst>
                            <p:childTnLst>
                              <p:par>
                                <p:cTn id="76" presetID="2" presetClass="entr" presetSubtype="4"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 calcmode="lin" valueType="num">
                                      <p:cBhvr additive="base">
                                        <p:cTn id="78" dur="500" fill="hold"/>
                                        <p:tgtEl>
                                          <p:spTgt spid="11"/>
                                        </p:tgtEl>
                                        <p:attrNameLst>
                                          <p:attrName>ppt_x</p:attrName>
                                        </p:attrNameLst>
                                      </p:cBhvr>
                                      <p:tavLst>
                                        <p:tav tm="0">
                                          <p:val>
                                            <p:strVal val="#ppt_x"/>
                                          </p:val>
                                        </p:tav>
                                        <p:tav tm="100000">
                                          <p:val>
                                            <p:strVal val="#ppt_x"/>
                                          </p:val>
                                        </p:tav>
                                      </p:tavLst>
                                    </p:anim>
                                    <p:anim calcmode="lin" valueType="num">
                                      <p:cBhvr additive="base">
                                        <p:cTn id="7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3"/>
                                        </p:tgtEl>
                                        <p:attrNameLst>
                                          <p:attrName>style.visibility</p:attrName>
                                        </p:attrNameLst>
                                      </p:cBhvr>
                                      <p:to>
                                        <p:strVal val="visible"/>
                                      </p:to>
                                    </p:set>
                                  </p:childTnLst>
                                </p:cTn>
                              </p:par>
                              <p:par>
                                <p:cTn id="84" presetID="1" presetClass="exit" presetSubtype="0" fill="hold" grpId="1" nodeType="withEffect">
                                  <p:stCondLst>
                                    <p:cond delay="0"/>
                                  </p:stCondLst>
                                  <p:childTnLst>
                                    <p:set>
                                      <p:cBhvr>
                                        <p:cTn id="85" dur="1" fill="hold">
                                          <p:stCondLst>
                                            <p:cond delay="0"/>
                                          </p:stCondLst>
                                        </p:cTn>
                                        <p:tgtEl>
                                          <p:spTgt spid="12"/>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 calcmode="lin" valueType="num">
                                      <p:cBhvr additive="base">
                                        <p:cTn id="92" dur="500" fill="hold"/>
                                        <p:tgtEl>
                                          <p:spTgt spid="6"/>
                                        </p:tgtEl>
                                        <p:attrNameLst>
                                          <p:attrName>ppt_x</p:attrName>
                                        </p:attrNameLst>
                                      </p:cBhvr>
                                      <p:tavLst>
                                        <p:tav tm="0">
                                          <p:val>
                                            <p:strVal val="#ppt_x"/>
                                          </p:val>
                                        </p:tav>
                                        <p:tav tm="100000">
                                          <p:val>
                                            <p:strVal val="#ppt_x"/>
                                          </p:val>
                                        </p:tav>
                                      </p:tavLst>
                                    </p:anim>
                                    <p:anim calcmode="lin" valueType="num">
                                      <p:cBhvr additive="base">
                                        <p:cTn id="9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1" grpId="0"/>
      <p:bldP spid="11" grpId="1"/>
      <p:bldP spid="12" grpId="0"/>
      <p:bldP spid="12" grpId="1"/>
      <p:bldP spid="13"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Steepest Ascent</a:t>
            </a:r>
            <a:endParaRPr lang="en-US" dirty="0"/>
          </a:p>
        </p:txBody>
      </p:sp>
      <p:sp>
        <p:nvSpPr>
          <p:cNvPr id="3" name="Content Placeholder 2"/>
          <p:cNvSpPr>
            <a:spLocks noGrp="1"/>
          </p:cNvSpPr>
          <p:nvPr>
            <p:ph idx="1"/>
          </p:nvPr>
        </p:nvSpPr>
        <p:spPr>
          <a:xfrm>
            <a:off x="990600" y="1600200"/>
            <a:ext cx="7713440" cy="4525963"/>
          </a:xfrm>
        </p:spPr>
        <p:txBody>
          <a:bodyPr/>
          <a:lstStyle/>
          <a:p>
            <a:pPr>
              <a:buFont typeface="Wingdings 2" pitchFamily="18" charset="2"/>
              <a:buChar char=""/>
            </a:pPr>
            <a:r>
              <a:rPr lang="en-US" dirty="0" smtClean="0"/>
              <a:t>Approximate function’s stationary point.</a:t>
            </a:r>
          </a:p>
          <a:p>
            <a:pPr>
              <a:buFont typeface="Wingdings 2" pitchFamily="18" charset="2"/>
              <a:buChar char=""/>
            </a:pPr>
            <a:r>
              <a:rPr lang="en-US" dirty="0" smtClean="0"/>
              <a:t>Also called gradient search</a:t>
            </a:r>
          </a:p>
          <a:p>
            <a:pPr>
              <a:buClr>
                <a:srgbClr val="FFC000"/>
              </a:buClr>
              <a:buFont typeface="Wingdings 2" pitchFamily="18" charset="2"/>
              <a:buChar char="ö"/>
            </a:pPr>
            <a:r>
              <a:rPr lang="en-US" dirty="0" smtClean="0"/>
              <a:t>Vector </a:t>
            </a:r>
            <a:r>
              <a:rPr lang="en-US" dirty="0" smtClean="0">
                <a:latin typeface="Times New Roman" pitchFamily="18" charset="0"/>
                <a:cs typeface="Times New Roman" pitchFamily="18" charset="0"/>
              </a:rPr>
              <a:t>x</a:t>
            </a:r>
            <a:r>
              <a:rPr lang="en-US" dirty="0" smtClean="0"/>
              <a:t> = (</a:t>
            </a:r>
            <a:r>
              <a:rPr lang="en-US" i="1" dirty="0" smtClean="0">
                <a:latin typeface="Times New Roman" pitchFamily="18" charset="0"/>
                <a:cs typeface="Times New Roman" pitchFamily="18" charset="0"/>
              </a:rPr>
              <a:t>x</a:t>
            </a:r>
            <a:r>
              <a:rPr lang="en-US" baseline="-25000" dirty="0" smtClean="0"/>
              <a:t>1</a:t>
            </a:r>
            <a:r>
              <a:rPr lang="en-US" dirty="0" smtClean="0"/>
              <a:t>, </a:t>
            </a:r>
            <a:r>
              <a:rPr lang="en-US" i="1" dirty="0" smtClean="0">
                <a:latin typeface="Times New Roman" pitchFamily="18" charset="0"/>
                <a:cs typeface="Times New Roman" pitchFamily="18" charset="0"/>
              </a:rPr>
              <a:t>x</a:t>
            </a:r>
            <a:r>
              <a:rPr lang="en-US" baseline="-25000" dirty="0" smtClean="0"/>
              <a:t>2</a:t>
            </a:r>
            <a:r>
              <a:rPr lang="en-US" dirty="0" smtClean="0"/>
              <a:t>, …,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dirty="0" smtClean="0"/>
              <a:t>) </a:t>
            </a:r>
            <a:r>
              <a:rPr lang="en-US" dirty="0" smtClean="0">
                <a:sym typeface="Symbol"/>
              </a:rPr>
              <a:t></a:t>
            </a:r>
            <a:r>
              <a:rPr lang="en-US" dirty="0" smtClean="0"/>
              <a:t> </a:t>
            </a:r>
            <a:r>
              <a:rPr lang="en-US" i="1" dirty="0" err="1" smtClean="0">
                <a:latin typeface="Times New Roman" pitchFamily="18" charset="0"/>
                <a:cs typeface="Times New Roman" pitchFamily="18" charset="0"/>
              </a:rPr>
              <a:t>R</a:t>
            </a:r>
            <a:r>
              <a:rPr lang="en-US" i="1" baseline="30000" dirty="0" err="1" smtClean="0">
                <a:latin typeface="Times New Roman" pitchFamily="18" charset="0"/>
                <a:cs typeface="Times New Roman" pitchFamily="18" charset="0"/>
              </a:rPr>
              <a:t>n</a:t>
            </a:r>
            <a:endParaRPr lang="en-US" i="1" baseline="30000" dirty="0" smtClean="0">
              <a:latin typeface="Times New Roman" pitchFamily="18" charset="0"/>
              <a:cs typeface="Times New Roman" pitchFamily="18" charset="0"/>
            </a:endParaRPr>
          </a:p>
          <a:p>
            <a:pPr>
              <a:spcBef>
                <a:spcPts val="0"/>
              </a:spcBef>
              <a:buClr>
                <a:srgbClr val="FFC000"/>
              </a:buClr>
              <a:buFont typeface="Wingdings 2" pitchFamily="18" charset="2"/>
              <a:buChar char="ö"/>
            </a:pPr>
            <a:endParaRPr lang="en-US" sz="1800" i="1" dirty="0" smtClean="0">
              <a:cs typeface="Times New Roman" pitchFamily="18" charset="0"/>
            </a:endParaRPr>
          </a:p>
          <a:p>
            <a:pPr>
              <a:buClr>
                <a:srgbClr val="FFC000"/>
              </a:buClr>
              <a:buFont typeface="Wingdings 2" pitchFamily="18" charset="2"/>
              <a:buChar char="ö"/>
            </a:pPr>
            <a:r>
              <a:rPr lang="en-US" dirty="0" smtClean="0"/>
              <a:t>Length, </a:t>
            </a:r>
          </a:p>
          <a:p>
            <a:pPr>
              <a:spcBef>
                <a:spcPts val="0"/>
              </a:spcBef>
              <a:buClr>
                <a:srgbClr val="FFC000"/>
              </a:buClr>
              <a:buFont typeface="Wingdings 2" pitchFamily="18" charset="2"/>
              <a:buChar char="ö"/>
            </a:pPr>
            <a:endParaRPr lang="en-US" sz="1800" dirty="0" smtClean="0"/>
          </a:p>
          <a:p>
            <a:pPr>
              <a:buClr>
                <a:srgbClr val="FFC000"/>
              </a:buClr>
              <a:buFont typeface="Wingdings 2" pitchFamily="18" charset="2"/>
              <a:buChar char="ö"/>
            </a:pPr>
            <a:r>
              <a:rPr lang="en-US" dirty="0" smtClean="0"/>
              <a:t>Normalized:          [to find unit vector]</a:t>
            </a:r>
          </a:p>
          <a:p>
            <a:pPr>
              <a:spcBef>
                <a:spcPts val="0"/>
              </a:spcBef>
              <a:buClr>
                <a:srgbClr val="FFC000"/>
              </a:buClr>
              <a:buFont typeface="Wingdings 2" pitchFamily="18" charset="2"/>
              <a:buChar char="ö"/>
            </a:pPr>
            <a:endParaRPr lang="en-US" sz="1800" dirty="0" smtClean="0"/>
          </a:p>
          <a:p>
            <a:pPr>
              <a:buClr>
                <a:srgbClr val="FFC000"/>
              </a:buClr>
              <a:buFont typeface="Wingdings 2" pitchFamily="18" charset="2"/>
              <a:buChar char="ö"/>
            </a:pPr>
            <a:r>
              <a:rPr lang="en-US" dirty="0" smtClean="0"/>
              <a:t>Gradient vector: </a:t>
            </a:r>
          </a:p>
          <a:p>
            <a:pPr>
              <a:spcBef>
                <a:spcPts val="0"/>
              </a:spcBef>
              <a:buClr>
                <a:srgbClr val="FFC000"/>
              </a:buClr>
              <a:buFont typeface="Wingdings 2" pitchFamily="18" charset="2"/>
              <a:buChar char="ö"/>
            </a:pPr>
            <a:endParaRPr lang="en-US" sz="1800" dirty="0" smtClean="0"/>
          </a:p>
          <a:p>
            <a:pPr>
              <a:buClr>
                <a:srgbClr val="FFC000"/>
              </a:buClr>
              <a:buFont typeface="Wingdings 2" pitchFamily="18" charset="2"/>
              <a:buChar char="ö"/>
            </a:pPr>
            <a:r>
              <a:rPr lang="en-US" dirty="0" smtClean="0"/>
              <a:t>Direction: </a:t>
            </a:r>
            <a:r>
              <a:rPr lang="en-US" i="1" dirty="0" smtClean="0"/>
              <a:t>d</a:t>
            </a:r>
            <a:r>
              <a:rPr lang="en-US" dirty="0" smtClean="0"/>
              <a:t> =  </a:t>
            </a:r>
          </a:p>
        </p:txBody>
      </p:sp>
      <p:graphicFrame>
        <p:nvGraphicFramePr>
          <p:cNvPr id="66563" name="Object 2"/>
          <p:cNvGraphicFramePr>
            <a:graphicFrameLocks noChangeAspect="1"/>
          </p:cNvGraphicFramePr>
          <p:nvPr/>
        </p:nvGraphicFramePr>
        <p:xfrm>
          <a:off x="2743200" y="3332115"/>
          <a:ext cx="2743200" cy="554085"/>
        </p:xfrm>
        <a:graphic>
          <a:graphicData uri="http://schemas.openxmlformats.org/presentationml/2006/ole">
            <p:oleObj spid="_x0000_s67535" name="Equation" r:id="rId3" imgW="1447172" imgH="291973" progId="Equation.3">
              <p:embed/>
            </p:oleObj>
          </a:graphicData>
        </a:graphic>
      </p:graphicFrame>
      <p:graphicFrame>
        <p:nvGraphicFramePr>
          <p:cNvPr id="5" name="Object 4"/>
          <p:cNvGraphicFramePr>
            <a:graphicFrameLocks noChangeAspect="1"/>
          </p:cNvGraphicFramePr>
          <p:nvPr/>
        </p:nvGraphicFramePr>
        <p:xfrm>
          <a:off x="3581400" y="3947160"/>
          <a:ext cx="517287" cy="1005840"/>
        </p:xfrm>
        <a:graphic>
          <a:graphicData uri="http://schemas.openxmlformats.org/presentationml/2006/ole">
            <p:oleObj spid="_x0000_s67536" name="Equation" r:id="rId4" imgW="228501" imgH="444307" progId="Equation.3">
              <p:embed/>
            </p:oleObj>
          </a:graphicData>
        </a:graphic>
      </p:graphicFrame>
      <p:graphicFrame>
        <p:nvGraphicFramePr>
          <p:cNvPr id="6" name="Object 5"/>
          <p:cNvGraphicFramePr>
            <a:graphicFrameLocks noChangeAspect="1"/>
          </p:cNvGraphicFramePr>
          <p:nvPr/>
        </p:nvGraphicFramePr>
        <p:xfrm>
          <a:off x="4406900" y="4787900"/>
          <a:ext cx="4416425" cy="1003300"/>
        </p:xfrm>
        <a:graphic>
          <a:graphicData uri="http://schemas.openxmlformats.org/presentationml/2006/ole">
            <p:oleObj spid="_x0000_s67537" name="Equation" r:id="rId5" imgW="2120900" imgH="482600" progId="Equation.3">
              <p:embed/>
            </p:oleObj>
          </a:graphicData>
        </a:graphic>
      </p:graphicFrame>
      <p:graphicFrame>
        <p:nvGraphicFramePr>
          <p:cNvPr id="66566" name="Object 6"/>
          <p:cNvGraphicFramePr>
            <a:graphicFrameLocks noChangeAspect="1"/>
          </p:cNvGraphicFramePr>
          <p:nvPr/>
        </p:nvGraphicFramePr>
        <p:xfrm>
          <a:off x="3748088" y="5638800"/>
          <a:ext cx="1177925" cy="1003300"/>
        </p:xfrm>
        <a:graphic>
          <a:graphicData uri="http://schemas.openxmlformats.org/presentationml/2006/ole">
            <p:oleObj spid="_x0000_s67538" name="Equation" r:id="rId6" imgW="520474" imgH="444307" progId="Equation.3">
              <p:embed/>
            </p:oleObj>
          </a:graphicData>
        </a:graphic>
      </p:graphicFrame>
      <p:sp>
        <p:nvSpPr>
          <p:cNvPr id="4" name="Slide Number Placeholder 3"/>
          <p:cNvSpPr>
            <a:spLocks noGrp="1"/>
          </p:cNvSpPr>
          <p:nvPr>
            <p:ph type="sldNum" sz="quarter" idx="12"/>
          </p:nvPr>
        </p:nvSpPr>
        <p:spPr/>
        <p:txBody>
          <a:bodyPr/>
          <a:lstStyle/>
          <a:p>
            <a:fld id="{E187A8DF-0D36-4FD6-9E8E-6850BBE18C4A}"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4" end="4"/>
                                            </p:txEl>
                                          </p:spTgt>
                                        </p:tgtEl>
                                      </p:cBhvr>
                                    </p:animEffect>
                                  </p:childTnLst>
                                </p:cTn>
                              </p:par>
                              <p:par>
                                <p:cTn id="39" presetID="58" presetClass="entr" presetSubtype="0" accel="100000" fill="hold" nodeType="withEffect">
                                  <p:stCondLst>
                                    <p:cond delay="0"/>
                                  </p:stCondLst>
                                  <p:childTnLst>
                                    <p:set>
                                      <p:cBhvr>
                                        <p:cTn id="40" dur="1" fill="hold">
                                          <p:stCondLst>
                                            <p:cond delay="0"/>
                                          </p:stCondLst>
                                        </p:cTn>
                                        <p:tgtEl>
                                          <p:spTgt spid="66563"/>
                                        </p:tgtEl>
                                        <p:attrNameLst>
                                          <p:attrName>style.visibility</p:attrName>
                                        </p:attrNameLst>
                                      </p:cBhvr>
                                      <p:to>
                                        <p:strVal val="visible"/>
                                      </p:to>
                                    </p:set>
                                    <p:anim calcmode="lin" valueType="num">
                                      <p:cBhvr>
                                        <p:cTn id="41" dur="500" fill="hold"/>
                                        <p:tgtEl>
                                          <p:spTgt spid="66563"/>
                                        </p:tgtEl>
                                        <p:attrNameLst>
                                          <p:attrName>ppt_w</p:attrName>
                                        </p:attrNameLst>
                                      </p:cBhvr>
                                      <p:tavLst>
                                        <p:tav tm="0">
                                          <p:val>
                                            <p:strVal val="#ppt_w*2.5"/>
                                          </p:val>
                                        </p:tav>
                                        <p:tav tm="100000">
                                          <p:val>
                                            <p:strVal val="#ppt_w"/>
                                          </p:val>
                                        </p:tav>
                                      </p:tavLst>
                                    </p:anim>
                                    <p:anim calcmode="lin" valueType="num">
                                      <p:cBhvr>
                                        <p:cTn id="42" dur="500" fill="hold"/>
                                        <p:tgtEl>
                                          <p:spTgt spid="66563"/>
                                        </p:tgtEl>
                                        <p:attrNameLst>
                                          <p:attrName>ppt_h</p:attrName>
                                        </p:attrNameLst>
                                      </p:cBhvr>
                                      <p:tavLst>
                                        <p:tav tm="0">
                                          <p:val>
                                            <p:strVal val="#ppt_h*0.01"/>
                                          </p:val>
                                        </p:tav>
                                        <p:tav tm="100000">
                                          <p:val>
                                            <p:strVal val="#ppt_h"/>
                                          </p:val>
                                        </p:tav>
                                      </p:tavLst>
                                    </p:anim>
                                    <p:anim calcmode="lin" valueType="num">
                                      <p:cBhvr>
                                        <p:cTn id="43" dur="500" fill="hold"/>
                                        <p:tgtEl>
                                          <p:spTgt spid="66563"/>
                                        </p:tgtEl>
                                        <p:attrNameLst>
                                          <p:attrName>ppt_x</p:attrName>
                                        </p:attrNameLst>
                                      </p:cBhvr>
                                      <p:tavLst>
                                        <p:tav tm="0">
                                          <p:val>
                                            <p:strVal val="#ppt_x"/>
                                          </p:val>
                                        </p:tav>
                                        <p:tav tm="100000">
                                          <p:val>
                                            <p:strVal val="#ppt_x"/>
                                          </p:val>
                                        </p:tav>
                                      </p:tavLst>
                                    </p:anim>
                                    <p:anim calcmode="lin" valueType="num">
                                      <p:cBhvr>
                                        <p:cTn id="44" dur="500" fill="hold"/>
                                        <p:tgtEl>
                                          <p:spTgt spid="66563"/>
                                        </p:tgtEl>
                                        <p:attrNameLst>
                                          <p:attrName>ppt_y</p:attrName>
                                        </p:attrNameLst>
                                      </p:cBhvr>
                                      <p:tavLst>
                                        <p:tav tm="0">
                                          <p:val>
                                            <p:strVal val="#ppt_h+1"/>
                                          </p:val>
                                        </p:tav>
                                        <p:tav tm="100000">
                                          <p:val>
                                            <p:strVal val="#ppt_y"/>
                                          </p:val>
                                        </p:tav>
                                      </p:tavLst>
                                    </p:anim>
                                    <p:animEffect transition="in" filter="fade">
                                      <p:cBhvr>
                                        <p:cTn id="45" dur="500"/>
                                        <p:tgtEl>
                                          <p:spTgt spid="66563"/>
                                        </p:tgtEl>
                                      </p:cBhvr>
                                    </p:animEffect>
                                  </p:childTnLst>
                                </p:cTn>
                              </p:par>
                            </p:childTnLst>
                          </p:cTn>
                        </p:par>
                      </p:childTnLst>
                    </p:cTn>
                  </p:par>
                  <p:par>
                    <p:cTn id="46" fill="hold">
                      <p:stCondLst>
                        <p:cond delay="indefinite"/>
                      </p:stCondLst>
                      <p:childTnLst>
                        <p:par>
                          <p:cTn id="47" fill="hold">
                            <p:stCondLst>
                              <p:cond delay="0"/>
                            </p:stCondLst>
                            <p:childTnLst>
                              <p:par>
                                <p:cTn id="48" presetID="58" presetClass="entr" presetSubtype="0" accel="10000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51"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5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54" dur="500"/>
                                        <p:tgtEl>
                                          <p:spTgt spid="3">
                                            <p:txEl>
                                              <p:pRg st="6" end="6"/>
                                            </p:txEl>
                                          </p:spTgt>
                                        </p:tgtEl>
                                      </p:cBhvr>
                                    </p:animEffect>
                                  </p:childTnLst>
                                </p:cTn>
                              </p:par>
                              <p:par>
                                <p:cTn id="55" presetID="58" presetClass="entr" presetSubtype="0" accel="10000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strVal val="#ppt_w*2.5"/>
                                          </p:val>
                                        </p:tav>
                                        <p:tav tm="100000">
                                          <p:val>
                                            <p:strVal val="#ppt_w"/>
                                          </p:val>
                                        </p:tav>
                                      </p:tavLst>
                                    </p:anim>
                                    <p:anim calcmode="lin" valueType="num">
                                      <p:cBhvr>
                                        <p:cTn id="58" dur="500" fill="hold"/>
                                        <p:tgtEl>
                                          <p:spTgt spid="5"/>
                                        </p:tgtEl>
                                        <p:attrNameLst>
                                          <p:attrName>ppt_h</p:attrName>
                                        </p:attrNameLst>
                                      </p:cBhvr>
                                      <p:tavLst>
                                        <p:tav tm="0">
                                          <p:val>
                                            <p:strVal val="#ppt_h*0.01"/>
                                          </p:val>
                                        </p:tav>
                                        <p:tav tm="100000">
                                          <p:val>
                                            <p:strVal val="#ppt_h"/>
                                          </p:val>
                                        </p:tav>
                                      </p:tavLst>
                                    </p:anim>
                                    <p:anim calcmode="lin" valueType="num">
                                      <p:cBhvr>
                                        <p:cTn id="59" dur="500" fill="hold"/>
                                        <p:tgtEl>
                                          <p:spTgt spid="5"/>
                                        </p:tgtEl>
                                        <p:attrNameLst>
                                          <p:attrName>ppt_x</p:attrName>
                                        </p:attrNameLst>
                                      </p:cBhvr>
                                      <p:tavLst>
                                        <p:tav tm="0">
                                          <p:val>
                                            <p:strVal val="#ppt_x"/>
                                          </p:val>
                                        </p:tav>
                                        <p:tav tm="100000">
                                          <p:val>
                                            <p:strVal val="#ppt_x"/>
                                          </p:val>
                                        </p:tav>
                                      </p:tavLst>
                                    </p:anim>
                                    <p:anim calcmode="lin" valueType="num">
                                      <p:cBhvr>
                                        <p:cTn id="60" dur="500" fill="hold"/>
                                        <p:tgtEl>
                                          <p:spTgt spid="5"/>
                                        </p:tgtEl>
                                        <p:attrNameLst>
                                          <p:attrName>ppt_y</p:attrName>
                                        </p:attrNameLst>
                                      </p:cBhvr>
                                      <p:tavLst>
                                        <p:tav tm="0">
                                          <p:val>
                                            <p:strVal val="#ppt_h+1"/>
                                          </p:val>
                                        </p:tav>
                                        <p:tav tm="100000">
                                          <p:val>
                                            <p:strVal val="#ppt_y"/>
                                          </p:val>
                                        </p:tav>
                                      </p:tavLst>
                                    </p:anim>
                                    <p:animEffect transition="in" filter="fade">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58" presetClass="entr" presetSubtype="0" accel="100000" fill="hold" grpId="0"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 calcmode="lin" valueType="num">
                                      <p:cBhvr>
                                        <p:cTn id="66"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67"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6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9"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70" dur="500"/>
                                        <p:tgtEl>
                                          <p:spTgt spid="3">
                                            <p:txEl>
                                              <p:pRg st="8" end="8"/>
                                            </p:txEl>
                                          </p:spTgt>
                                        </p:tgtEl>
                                      </p:cBhvr>
                                    </p:animEffect>
                                  </p:childTnLst>
                                </p:cTn>
                              </p:par>
                              <p:par>
                                <p:cTn id="71" presetID="58" presetClass="entr" presetSubtype="0" accel="10000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500" fill="hold"/>
                                        <p:tgtEl>
                                          <p:spTgt spid="6"/>
                                        </p:tgtEl>
                                        <p:attrNameLst>
                                          <p:attrName>ppt_w</p:attrName>
                                        </p:attrNameLst>
                                      </p:cBhvr>
                                      <p:tavLst>
                                        <p:tav tm="0">
                                          <p:val>
                                            <p:strVal val="#ppt_w*2.5"/>
                                          </p:val>
                                        </p:tav>
                                        <p:tav tm="100000">
                                          <p:val>
                                            <p:strVal val="#ppt_w"/>
                                          </p:val>
                                        </p:tav>
                                      </p:tavLst>
                                    </p:anim>
                                    <p:anim calcmode="lin" valueType="num">
                                      <p:cBhvr>
                                        <p:cTn id="74" dur="500" fill="hold"/>
                                        <p:tgtEl>
                                          <p:spTgt spid="6"/>
                                        </p:tgtEl>
                                        <p:attrNameLst>
                                          <p:attrName>ppt_h</p:attrName>
                                        </p:attrNameLst>
                                      </p:cBhvr>
                                      <p:tavLst>
                                        <p:tav tm="0">
                                          <p:val>
                                            <p:strVal val="#ppt_h*0.01"/>
                                          </p:val>
                                        </p:tav>
                                        <p:tav tm="100000">
                                          <p:val>
                                            <p:strVal val="#ppt_h"/>
                                          </p:val>
                                        </p:tav>
                                      </p:tavLst>
                                    </p:anim>
                                    <p:anim calcmode="lin" valueType="num">
                                      <p:cBhvr>
                                        <p:cTn id="75" dur="500" fill="hold"/>
                                        <p:tgtEl>
                                          <p:spTgt spid="6"/>
                                        </p:tgtEl>
                                        <p:attrNameLst>
                                          <p:attrName>ppt_x</p:attrName>
                                        </p:attrNameLst>
                                      </p:cBhvr>
                                      <p:tavLst>
                                        <p:tav tm="0">
                                          <p:val>
                                            <p:strVal val="#ppt_x"/>
                                          </p:val>
                                        </p:tav>
                                        <p:tav tm="100000">
                                          <p:val>
                                            <p:strVal val="#ppt_x"/>
                                          </p:val>
                                        </p:tav>
                                      </p:tavLst>
                                    </p:anim>
                                    <p:anim calcmode="lin" valueType="num">
                                      <p:cBhvr>
                                        <p:cTn id="76" dur="500" fill="hold"/>
                                        <p:tgtEl>
                                          <p:spTgt spid="6"/>
                                        </p:tgtEl>
                                        <p:attrNameLst>
                                          <p:attrName>ppt_y</p:attrName>
                                        </p:attrNameLst>
                                      </p:cBhvr>
                                      <p:tavLst>
                                        <p:tav tm="0">
                                          <p:val>
                                            <p:strVal val="#ppt_h+1"/>
                                          </p:val>
                                        </p:tav>
                                        <p:tav tm="100000">
                                          <p:val>
                                            <p:strVal val="#ppt_y"/>
                                          </p:val>
                                        </p:tav>
                                      </p:tavLst>
                                    </p:anim>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58" presetClass="entr" presetSubtype="0" accel="100000" fill="hold" grpId="0" nodeType="clickEffect">
                                  <p:stCondLst>
                                    <p:cond delay="0"/>
                                  </p:stCondLst>
                                  <p:childTnLst>
                                    <p:set>
                                      <p:cBhvr>
                                        <p:cTn id="81" dur="1" fill="hold">
                                          <p:stCondLst>
                                            <p:cond delay="0"/>
                                          </p:stCondLst>
                                        </p:cTn>
                                        <p:tgtEl>
                                          <p:spTgt spid="3">
                                            <p:txEl>
                                              <p:pRg st="10" end="10"/>
                                            </p:txEl>
                                          </p:spTgt>
                                        </p:tgtEl>
                                        <p:attrNameLst>
                                          <p:attrName>style.visibility</p:attrName>
                                        </p:attrNameLst>
                                      </p:cBhvr>
                                      <p:to>
                                        <p:strVal val="visible"/>
                                      </p:to>
                                    </p:set>
                                    <p:anim calcmode="lin" valueType="num">
                                      <p:cBhvr>
                                        <p:cTn id="82" dur="500" fill="hold"/>
                                        <p:tgtEl>
                                          <p:spTgt spid="3">
                                            <p:txEl>
                                              <p:pRg st="10" end="10"/>
                                            </p:txEl>
                                          </p:spTgt>
                                        </p:tgtEl>
                                        <p:attrNameLst>
                                          <p:attrName>ppt_w</p:attrName>
                                        </p:attrNameLst>
                                      </p:cBhvr>
                                      <p:tavLst>
                                        <p:tav tm="0">
                                          <p:val>
                                            <p:strVal val="#ppt_w*2.5"/>
                                          </p:val>
                                        </p:tav>
                                        <p:tav tm="100000">
                                          <p:val>
                                            <p:strVal val="#ppt_w"/>
                                          </p:val>
                                        </p:tav>
                                      </p:tavLst>
                                    </p:anim>
                                    <p:anim calcmode="lin" valueType="num">
                                      <p:cBhvr>
                                        <p:cTn id="83" dur="500" fill="hold"/>
                                        <p:tgtEl>
                                          <p:spTgt spid="3">
                                            <p:txEl>
                                              <p:pRg st="10" end="10"/>
                                            </p:txEl>
                                          </p:spTgt>
                                        </p:tgtEl>
                                        <p:attrNameLst>
                                          <p:attrName>ppt_h</p:attrName>
                                        </p:attrNameLst>
                                      </p:cBhvr>
                                      <p:tavLst>
                                        <p:tav tm="0">
                                          <p:val>
                                            <p:strVal val="#ppt_h*0.01"/>
                                          </p:val>
                                        </p:tav>
                                        <p:tav tm="100000">
                                          <p:val>
                                            <p:strVal val="#ppt_h"/>
                                          </p:val>
                                        </p:tav>
                                      </p:tavLst>
                                    </p:anim>
                                    <p:anim calcmode="lin" valueType="num">
                                      <p:cBhvr>
                                        <p:cTn id="8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5" dur="500" fill="hold"/>
                                        <p:tgtEl>
                                          <p:spTgt spid="3">
                                            <p:txEl>
                                              <p:pRg st="10" end="10"/>
                                            </p:txEl>
                                          </p:spTgt>
                                        </p:tgtEl>
                                        <p:attrNameLst>
                                          <p:attrName>ppt_y</p:attrName>
                                        </p:attrNameLst>
                                      </p:cBhvr>
                                      <p:tavLst>
                                        <p:tav tm="0">
                                          <p:val>
                                            <p:strVal val="#ppt_h+1"/>
                                          </p:val>
                                        </p:tav>
                                        <p:tav tm="100000">
                                          <p:val>
                                            <p:strVal val="#ppt_y"/>
                                          </p:val>
                                        </p:tav>
                                      </p:tavLst>
                                    </p:anim>
                                    <p:animEffect transition="in" filter="fade">
                                      <p:cBhvr>
                                        <p:cTn id="86" dur="500"/>
                                        <p:tgtEl>
                                          <p:spTgt spid="3">
                                            <p:txEl>
                                              <p:pRg st="10" end="10"/>
                                            </p:txEl>
                                          </p:spTgt>
                                        </p:tgtEl>
                                      </p:cBhvr>
                                    </p:animEffect>
                                  </p:childTnLst>
                                </p:cTn>
                              </p:par>
                              <p:par>
                                <p:cTn id="87" presetID="58" presetClass="entr" presetSubtype="0" accel="100000" fill="hold" nodeType="withEffect">
                                  <p:stCondLst>
                                    <p:cond delay="0"/>
                                  </p:stCondLst>
                                  <p:childTnLst>
                                    <p:set>
                                      <p:cBhvr>
                                        <p:cTn id="88" dur="1" fill="hold">
                                          <p:stCondLst>
                                            <p:cond delay="0"/>
                                          </p:stCondLst>
                                        </p:cTn>
                                        <p:tgtEl>
                                          <p:spTgt spid="66566"/>
                                        </p:tgtEl>
                                        <p:attrNameLst>
                                          <p:attrName>style.visibility</p:attrName>
                                        </p:attrNameLst>
                                      </p:cBhvr>
                                      <p:to>
                                        <p:strVal val="visible"/>
                                      </p:to>
                                    </p:set>
                                    <p:anim calcmode="lin" valueType="num">
                                      <p:cBhvr>
                                        <p:cTn id="89" dur="500" fill="hold"/>
                                        <p:tgtEl>
                                          <p:spTgt spid="66566"/>
                                        </p:tgtEl>
                                        <p:attrNameLst>
                                          <p:attrName>ppt_w</p:attrName>
                                        </p:attrNameLst>
                                      </p:cBhvr>
                                      <p:tavLst>
                                        <p:tav tm="0">
                                          <p:val>
                                            <p:strVal val="#ppt_w*2.5"/>
                                          </p:val>
                                        </p:tav>
                                        <p:tav tm="100000">
                                          <p:val>
                                            <p:strVal val="#ppt_w"/>
                                          </p:val>
                                        </p:tav>
                                      </p:tavLst>
                                    </p:anim>
                                    <p:anim calcmode="lin" valueType="num">
                                      <p:cBhvr>
                                        <p:cTn id="90" dur="500" fill="hold"/>
                                        <p:tgtEl>
                                          <p:spTgt spid="66566"/>
                                        </p:tgtEl>
                                        <p:attrNameLst>
                                          <p:attrName>ppt_h</p:attrName>
                                        </p:attrNameLst>
                                      </p:cBhvr>
                                      <p:tavLst>
                                        <p:tav tm="0">
                                          <p:val>
                                            <p:strVal val="#ppt_h*0.01"/>
                                          </p:val>
                                        </p:tav>
                                        <p:tav tm="100000">
                                          <p:val>
                                            <p:strVal val="#ppt_h"/>
                                          </p:val>
                                        </p:tav>
                                      </p:tavLst>
                                    </p:anim>
                                    <p:anim calcmode="lin" valueType="num">
                                      <p:cBhvr>
                                        <p:cTn id="91" dur="500" fill="hold"/>
                                        <p:tgtEl>
                                          <p:spTgt spid="66566"/>
                                        </p:tgtEl>
                                        <p:attrNameLst>
                                          <p:attrName>ppt_x</p:attrName>
                                        </p:attrNameLst>
                                      </p:cBhvr>
                                      <p:tavLst>
                                        <p:tav tm="0">
                                          <p:val>
                                            <p:strVal val="#ppt_x"/>
                                          </p:val>
                                        </p:tav>
                                        <p:tav tm="100000">
                                          <p:val>
                                            <p:strVal val="#ppt_x"/>
                                          </p:val>
                                        </p:tav>
                                      </p:tavLst>
                                    </p:anim>
                                    <p:anim calcmode="lin" valueType="num">
                                      <p:cBhvr>
                                        <p:cTn id="92" dur="500" fill="hold"/>
                                        <p:tgtEl>
                                          <p:spTgt spid="66566"/>
                                        </p:tgtEl>
                                        <p:attrNameLst>
                                          <p:attrName>ppt_y</p:attrName>
                                        </p:attrNameLst>
                                      </p:cBhvr>
                                      <p:tavLst>
                                        <p:tav tm="0">
                                          <p:val>
                                            <p:strVal val="#ppt_h+1"/>
                                          </p:val>
                                        </p:tav>
                                        <p:tav tm="100000">
                                          <p:val>
                                            <p:strVal val="#ppt_y"/>
                                          </p:val>
                                        </p:tav>
                                      </p:tavLst>
                                    </p:anim>
                                    <p:animEffect transition="in" filter="fade">
                                      <p:cBhvr>
                                        <p:cTn id="93"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Steepest Ascent</a:t>
            </a:r>
            <a:endParaRPr lang="en-US" dirty="0"/>
          </a:p>
        </p:txBody>
      </p:sp>
      <p:sp>
        <p:nvSpPr>
          <p:cNvPr id="3" name="Content Placeholder 2"/>
          <p:cNvSpPr>
            <a:spLocks noGrp="1"/>
          </p:cNvSpPr>
          <p:nvPr>
            <p:ph idx="1"/>
          </p:nvPr>
        </p:nvSpPr>
        <p:spPr>
          <a:xfrm>
            <a:off x="990600" y="1600200"/>
            <a:ext cx="7713440" cy="4525963"/>
          </a:xfrm>
        </p:spPr>
        <p:txBody>
          <a:bodyPr/>
          <a:lstStyle/>
          <a:p>
            <a:pPr>
              <a:buNone/>
            </a:pPr>
            <a:r>
              <a:rPr lang="en-US" dirty="0" smtClean="0"/>
              <a:t>Steps:</a:t>
            </a:r>
          </a:p>
          <a:p>
            <a:pPr marL="396875" indent="-396875">
              <a:buFont typeface="+mj-lt"/>
              <a:buAutoNum type="arabicPeriod"/>
            </a:pPr>
            <a:r>
              <a:rPr lang="en-US" dirty="0" smtClean="0"/>
              <a:t>Given point </a:t>
            </a:r>
            <a:r>
              <a:rPr lang="en-US" dirty="0" smtClean="0">
                <a:solidFill>
                  <a:srgbClr val="D60093"/>
                </a:solidFill>
              </a:rPr>
              <a:t>v</a:t>
            </a:r>
            <a:r>
              <a:rPr lang="en-US" baseline="-25000" dirty="0" smtClean="0">
                <a:solidFill>
                  <a:srgbClr val="D60093"/>
                </a:solidFill>
              </a:rPr>
              <a:t>0</a:t>
            </a:r>
          </a:p>
          <a:p>
            <a:pPr marL="396875" indent="-396875">
              <a:buFont typeface="+mj-lt"/>
              <a:buAutoNum type="arabicPeriod"/>
            </a:pPr>
            <a:r>
              <a:rPr lang="en-US" dirty="0" smtClean="0"/>
              <a:t>Define gradient vector  </a:t>
            </a:r>
            <a:r>
              <a:rPr lang="en-US" dirty="0" smtClean="0">
                <a:sym typeface="Symbol"/>
              </a:rPr>
              <a:t></a:t>
            </a:r>
            <a:r>
              <a:rPr lang="en-US" i="1" dirty="0" smtClean="0">
                <a:latin typeface="Times New Roman" pitchFamily="18" charset="0"/>
                <a:cs typeface="Times New Roman" pitchFamily="18" charset="0"/>
                <a:sym typeface="Symbol"/>
              </a:rPr>
              <a:t>f</a:t>
            </a:r>
            <a:r>
              <a:rPr lang="en-US" dirty="0" smtClean="0">
                <a:sym typeface="Symbol"/>
              </a:rPr>
              <a:t>(</a:t>
            </a:r>
            <a:r>
              <a:rPr lang="en-US" i="1" dirty="0" smtClean="0">
                <a:latin typeface="Times New Roman" pitchFamily="18" charset="0"/>
                <a:cs typeface="Times New Roman" pitchFamily="18" charset="0"/>
                <a:sym typeface="Symbol"/>
              </a:rPr>
              <a:t>x</a:t>
            </a:r>
            <a:r>
              <a:rPr lang="en-US" dirty="0" smtClean="0">
                <a:sym typeface="Symbol"/>
              </a:rPr>
              <a:t>)</a:t>
            </a:r>
            <a:endParaRPr lang="en-US" dirty="0" smtClean="0"/>
          </a:p>
          <a:p>
            <a:pPr marL="396875" indent="-396875">
              <a:buFont typeface="+mj-lt"/>
              <a:buAutoNum type="arabicPeriod"/>
            </a:pPr>
            <a:r>
              <a:rPr lang="en-US" dirty="0" smtClean="0">
                <a:sym typeface="Symbol"/>
              </a:rPr>
              <a:t>Calc direction </a:t>
            </a:r>
            <a:r>
              <a:rPr lang="en-US" i="1" dirty="0" smtClean="0">
                <a:solidFill>
                  <a:srgbClr val="336600"/>
                </a:solidFill>
                <a:latin typeface="Times New Roman" pitchFamily="18" charset="0"/>
                <a:cs typeface="Times New Roman" pitchFamily="18" charset="0"/>
                <a:sym typeface="Symbol"/>
              </a:rPr>
              <a:t>d</a:t>
            </a:r>
            <a:r>
              <a:rPr lang="en-US" i="1" dirty="0" smtClean="0">
                <a:sym typeface="Symbol"/>
              </a:rPr>
              <a:t> = </a:t>
            </a:r>
            <a:r>
              <a:rPr lang="en-US" dirty="0" smtClean="0">
                <a:sym typeface="Symbol"/>
              </a:rPr>
              <a:t></a:t>
            </a:r>
            <a:r>
              <a:rPr lang="en-US" i="1" dirty="0" smtClean="0">
                <a:latin typeface="Times New Roman" pitchFamily="18" charset="0"/>
                <a:cs typeface="Times New Roman" pitchFamily="18" charset="0"/>
                <a:sym typeface="Symbol"/>
              </a:rPr>
              <a:t>f</a:t>
            </a:r>
            <a:r>
              <a:rPr lang="en-US" dirty="0" smtClean="0">
                <a:sym typeface="Symbol"/>
              </a:rPr>
              <a:t>(</a:t>
            </a:r>
            <a:r>
              <a:rPr lang="en-US" dirty="0" smtClean="0">
                <a:latin typeface="Times New Roman" pitchFamily="18" charset="0"/>
                <a:cs typeface="Times New Roman" pitchFamily="18" charset="0"/>
                <a:sym typeface="Symbol"/>
              </a:rPr>
              <a:t>v</a:t>
            </a:r>
            <a:r>
              <a:rPr lang="en-US" i="1" baseline="-25000" dirty="0" smtClean="0">
                <a:latin typeface="Times New Roman" pitchFamily="18" charset="0"/>
                <a:cs typeface="Times New Roman" pitchFamily="18" charset="0"/>
                <a:sym typeface="Symbol"/>
              </a:rPr>
              <a:t>i</a:t>
            </a:r>
            <a:r>
              <a:rPr lang="en-US" dirty="0" smtClean="0">
                <a:sym typeface="Symbol"/>
              </a:rPr>
              <a:t>)</a:t>
            </a:r>
            <a:endParaRPr lang="en-US" i="1" dirty="0" smtClean="0">
              <a:sym typeface="Symbol"/>
            </a:endParaRPr>
          </a:p>
          <a:p>
            <a:pPr marL="396875" indent="-396875">
              <a:buFont typeface="+mj-lt"/>
              <a:buAutoNum type="arabicPeriod"/>
            </a:pPr>
            <a:r>
              <a:rPr lang="en-US" dirty="0" smtClean="0"/>
              <a:t>Move </a:t>
            </a:r>
            <a:r>
              <a:rPr lang="en-US" dirty="0" smtClean="0">
                <a:solidFill>
                  <a:srgbClr val="D60093"/>
                </a:solidFill>
              </a:rPr>
              <a:t>v</a:t>
            </a:r>
            <a:r>
              <a:rPr lang="en-US" dirty="0" smtClean="0"/>
              <a:t> with small distance </a:t>
            </a:r>
            <a:r>
              <a:rPr lang="en-US" dirty="0" smtClean="0">
                <a:sym typeface="Symbol"/>
              </a:rPr>
              <a:t> in direction </a:t>
            </a:r>
            <a:r>
              <a:rPr lang="en-US" i="1" dirty="0" smtClean="0">
                <a:solidFill>
                  <a:srgbClr val="008000"/>
                </a:solidFill>
                <a:latin typeface="Times New Roman" pitchFamily="18" charset="0"/>
                <a:cs typeface="Times New Roman" pitchFamily="18" charset="0"/>
                <a:sym typeface="Symbol"/>
              </a:rPr>
              <a:t>d</a:t>
            </a:r>
            <a:r>
              <a:rPr lang="en-US" dirty="0" smtClean="0">
                <a:sym typeface="Symbol"/>
              </a:rPr>
              <a:t>. New point: </a:t>
            </a:r>
            <a:r>
              <a:rPr lang="en-US" dirty="0" smtClean="0">
                <a:solidFill>
                  <a:srgbClr val="D60093"/>
                </a:solidFill>
                <a:latin typeface="Times New Roman" pitchFamily="18" charset="0"/>
                <a:cs typeface="Times New Roman" pitchFamily="18" charset="0"/>
                <a:sym typeface="Symbol"/>
              </a:rPr>
              <a:t>v</a:t>
            </a:r>
            <a:r>
              <a:rPr lang="en-US" i="1" baseline="-25000" dirty="0" smtClean="0">
                <a:latin typeface="Times New Roman" pitchFamily="18" charset="0"/>
                <a:cs typeface="Times New Roman" pitchFamily="18" charset="0"/>
                <a:sym typeface="Symbol"/>
              </a:rPr>
              <a:t>i</a:t>
            </a:r>
            <a:r>
              <a:rPr lang="en-US" baseline="-25000" dirty="0" smtClean="0">
                <a:latin typeface="Times New Roman" pitchFamily="18" charset="0"/>
                <a:cs typeface="Times New Roman" pitchFamily="18" charset="0"/>
                <a:sym typeface="Symbol"/>
              </a:rPr>
              <a:t>+1</a:t>
            </a:r>
            <a:r>
              <a:rPr lang="en-US" dirty="0" smtClean="0">
                <a:latin typeface="Times New Roman" pitchFamily="18" charset="0"/>
                <a:cs typeface="Times New Roman" pitchFamily="18" charset="0"/>
                <a:sym typeface="Symbol"/>
              </a:rPr>
              <a:t> = </a:t>
            </a:r>
            <a:r>
              <a:rPr lang="en-US" dirty="0" smtClean="0">
                <a:solidFill>
                  <a:srgbClr val="D60093"/>
                </a:solidFill>
                <a:latin typeface="Times New Roman" pitchFamily="18" charset="0"/>
                <a:cs typeface="Times New Roman" pitchFamily="18" charset="0"/>
                <a:sym typeface="Symbol"/>
              </a:rPr>
              <a:t>v</a:t>
            </a:r>
            <a:r>
              <a:rPr lang="en-US" i="1" baseline="-25000" dirty="0"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 + </a:t>
            </a:r>
            <a:r>
              <a:rPr lang="en-US" i="1" dirty="0" err="1" smtClean="0">
                <a:latin typeface="Times New Roman" pitchFamily="18" charset="0"/>
                <a:cs typeface="Times New Roman" pitchFamily="18" charset="0"/>
                <a:sym typeface="Symbol"/>
              </a:rPr>
              <a:t>t</a:t>
            </a:r>
            <a:r>
              <a:rPr lang="en-US" i="1" baseline="-25000" dirty="0" err="1" smtClean="0">
                <a:latin typeface="Times New Roman" pitchFamily="18" charset="0"/>
                <a:cs typeface="Times New Roman" pitchFamily="18" charset="0"/>
                <a:sym typeface="Symbol"/>
              </a:rPr>
              <a:t>i</a:t>
            </a:r>
            <a:r>
              <a:rPr lang="en-US" dirty="0" err="1" smtClean="0">
                <a:latin typeface="Times New Roman" pitchFamily="18" charset="0"/>
                <a:cs typeface="Times New Roman" pitchFamily="18" charset="0"/>
                <a:sym typeface="Symbol"/>
              </a:rPr>
              <a:t></a:t>
            </a:r>
            <a:r>
              <a:rPr lang="en-US" i="1" dirty="0" err="1" smtClean="0">
                <a:latin typeface="Times New Roman" pitchFamily="18" charset="0"/>
                <a:cs typeface="Times New Roman" pitchFamily="18" charset="0"/>
                <a:sym typeface="Symbol"/>
              </a:rPr>
              <a:t>f</a:t>
            </a:r>
            <a:r>
              <a:rPr lang="en-US" dirty="0" smtClean="0">
                <a:latin typeface="Times New Roman" pitchFamily="18" charset="0"/>
                <a:cs typeface="Times New Roman" pitchFamily="18" charset="0"/>
                <a:sym typeface="Symbol"/>
              </a:rPr>
              <a:t> (</a:t>
            </a:r>
            <a:r>
              <a:rPr lang="en-US" dirty="0" smtClean="0">
                <a:solidFill>
                  <a:srgbClr val="D60093"/>
                </a:solidFill>
                <a:latin typeface="Times New Roman" pitchFamily="18" charset="0"/>
                <a:cs typeface="Times New Roman" pitchFamily="18" charset="0"/>
                <a:sym typeface="Symbol"/>
              </a:rPr>
              <a:t>v</a:t>
            </a:r>
            <a:r>
              <a:rPr lang="en-US" i="1" baseline="-25000" dirty="0"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a:t>
            </a:r>
          </a:p>
          <a:p>
            <a:pPr marL="396875" indent="-396875">
              <a:buFont typeface="+mj-lt"/>
              <a:buAutoNum type="arabicPeriod"/>
            </a:pPr>
            <a:r>
              <a:rPr lang="en-US" dirty="0" smtClean="0">
                <a:cs typeface="Times New Roman" pitchFamily="18" charset="0"/>
                <a:sym typeface="Symbol"/>
              </a:rPr>
              <a:t>Terminate when  </a:t>
            </a:r>
            <a:r>
              <a:rPr lang="en-US" dirty="0" smtClean="0">
                <a:latin typeface="Cambria Math"/>
                <a:ea typeface="Cambria Math"/>
                <a:cs typeface="Times New Roman" pitchFamily="18" charset="0"/>
                <a:sym typeface="Symbol"/>
              </a:rPr>
              <a:t>‖</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sym typeface="Symbol"/>
              </a:rPr>
              <a:t>f</a:t>
            </a:r>
            <a:r>
              <a:rPr lang="en-US" dirty="0" smtClean="0">
                <a:latin typeface="Times New Roman" pitchFamily="18" charset="0"/>
                <a:cs typeface="Times New Roman" pitchFamily="18" charset="0"/>
                <a:sym typeface="Symbol"/>
              </a:rPr>
              <a:t> (v</a:t>
            </a:r>
            <a:r>
              <a:rPr lang="en-US" i="1" baseline="-25000" dirty="0"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a:t>
            </a:r>
            <a:r>
              <a:rPr lang="en-US" dirty="0" smtClean="0">
                <a:latin typeface="Cambria Math"/>
                <a:ea typeface="Cambria Math"/>
                <a:cs typeface="Times New Roman" pitchFamily="18" charset="0"/>
                <a:sym typeface="Symbol"/>
              </a:rPr>
              <a:t>‖ </a:t>
            </a:r>
            <a:r>
              <a:rPr lang="en-US" dirty="0" smtClean="0">
                <a:ea typeface="Cambria Math"/>
                <a:cs typeface="Times New Roman" pitchFamily="18" charset="0"/>
                <a:sym typeface="Symbol"/>
              </a:rPr>
              <a:t>&lt; certain value</a:t>
            </a:r>
          </a:p>
          <a:p>
            <a:pPr marL="347663" indent="0">
              <a:buNone/>
            </a:pPr>
            <a:r>
              <a:rPr lang="en-US" dirty="0" smtClean="0">
                <a:solidFill>
                  <a:srgbClr val="7030A0"/>
                </a:solidFill>
                <a:ea typeface="Cambria Math"/>
                <a:cs typeface="Times New Roman" pitchFamily="18" charset="0"/>
                <a:sym typeface="Symbol"/>
              </a:rPr>
              <a:t>else</a:t>
            </a:r>
          </a:p>
          <a:p>
            <a:pPr marL="514350" indent="-514350">
              <a:buFont typeface="+mj-lt"/>
              <a:buAutoNum type="arabicPeriod" startAt="6"/>
            </a:pPr>
            <a:r>
              <a:rPr lang="en-US" dirty="0" smtClean="0">
                <a:ea typeface="Cambria Math"/>
                <a:cs typeface="Times New Roman" pitchFamily="18" charset="0"/>
                <a:sym typeface="Symbol"/>
              </a:rPr>
              <a:t>Go back step 4.</a:t>
            </a:r>
            <a:endParaRPr lang="en-US" dirty="0" smtClean="0"/>
          </a:p>
        </p:txBody>
      </p:sp>
      <p:sp>
        <p:nvSpPr>
          <p:cNvPr id="5" name="Oval 4"/>
          <p:cNvSpPr/>
          <p:nvPr/>
        </p:nvSpPr>
        <p:spPr>
          <a:xfrm>
            <a:off x="5257800" y="4187952"/>
            <a:ext cx="411480" cy="411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5"/>
          </p:cNvCxnSpPr>
          <p:nvPr/>
        </p:nvCxnSpPr>
        <p:spPr>
          <a:xfrm rot="5400000">
            <a:off x="4921696" y="5180076"/>
            <a:ext cx="1328228" cy="464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0" y="5776210"/>
            <a:ext cx="2910490" cy="776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Times New Roman" pitchFamily="18" charset="0"/>
                <a:cs typeface="Times New Roman" pitchFamily="18" charset="0"/>
              </a:rPr>
              <a:t>Solve by line search such as Golden Section Search </a:t>
            </a:r>
            <a:endParaRPr lang="en-US" dirty="0">
              <a:solidFill>
                <a:srgbClr val="FF0000"/>
              </a:solidFill>
              <a:latin typeface="Times New Roman" pitchFamily="18" charset="0"/>
              <a:cs typeface="Times New Roman" pitchFamily="18" charset="0"/>
            </a:endParaRPr>
          </a:p>
        </p:txBody>
      </p:sp>
      <p:sp>
        <p:nvSpPr>
          <p:cNvPr id="10" name="Content Placeholder 2"/>
          <p:cNvSpPr txBox="1">
            <a:spLocks/>
          </p:cNvSpPr>
          <p:nvPr/>
        </p:nvSpPr>
        <p:spPr bwMode="auto">
          <a:xfrm>
            <a:off x="6078760" y="5016938"/>
            <a:ext cx="2608040" cy="698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indent="0">
              <a:lnSpc>
                <a:spcPct val="80000"/>
              </a:lnSpc>
              <a:spcBef>
                <a:spcPts val="0"/>
              </a:spcBef>
              <a:buNone/>
            </a:pPr>
            <a:r>
              <a:rPr lang="en-US" dirty="0"/>
              <a:t>or sufficiently close to 0 </a:t>
            </a:r>
          </a:p>
        </p:txBody>
      </p:sp>
      <p:sp>
        <p:nvSpPr>
          <p:cNvPr id="4" name="Slide Number Placeholder 3"/>
          <p:cNvSpPr>
            <a:spLocks noGrp="1"/>
          </p:cNvSpPr>
          <p:nvPr>
            <p:ph type="sldNum" sz="quarter" idx="12"/>
          </p:nvPr>
        </p:nvSpPr>
        <p:spPr/>
        <p:txBody>
          <a:bodyPr/>
          <a:lstStyle/>
          <a:p>
            <a:fld id="{E187A8DF-0D36-4FD6-9E8E-6850BBE18C4A}"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8" presetClass="entr" presetSubtype="0" accel="10000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44"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
                                          </p:val>
                                        </p:tav>
                                        <p:tav tm="100000">
                                          <p:val>
                                            <p:strVal val="#ppt_x"/>
                                          </p:val>
                                        </p:tav>
                                      </p:tavLst>
                                    </p:anim>
                                    <p:anim calcmode="lin" valueType="num">
                                      <p:cBhvr additive="base">
                                        <p:cTn id="53" dur="500" fill="hold"/>
                                        <p:tgtEl>
                                          <p:spTgt spid="5"/>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ppt_x"/>
                                          </p:val>
                                        </p:tav>
                                        <p:tav tm="100000">
                                          <p:val>
                                            <p:strVal val="#ppt_x"/>
                                          </p:val>
                                        </p:tav>
                                      </p:tavLst>
                                    </p:anim>
                                    <p:anim calcmode="lin" valueType="num">
                                      <p:cBhvr additive="base">
                                        <p:cTn id="58" dur="500" fill="hold"/>
                                        <p:tgtEl>
                                          <p:spTgt spid="7"/>
                                        </p:tgtEl>
                                        <p:attrNameLst>
                                          <p:attrName>ppt_y</p:attrName>
                                        </p:attrNameLst>
                                      </p:cBhvr>
                                      <p:tavLst>
                                        <p:tav tm="0">
                                          <p:val>
                                            <p:strVal val="1+#ppt_h/2"/>
                                          </p:val>
                                        </p:tav>
                                        <p:tav tm="100000">
                                          <p:val>
                                            <p:strVal val="#ppt_y"/>
                                          </p:val>
                                        </p:tav>
                                      </p:tavLst>
                                    </p:anim>
                                  </p:childTnLst>
                                </p:cTn>
                              </p:par>
                            </p:childTnLst>
                          </p:cTn>
                        </p:par>
                        <p:par>
                          <p:cTn id="59" fill="hold">
                            <p:stCondLst>
                              <p:cond delay="1000"/>
                            </p:stCondLst>
                            <p:childTnLst>
                              <p:par>
                                <p:cTn id="60" presetID="2" presetClass="entr" presetSubtype="4" fill="hold" grpId="0" nodeType="afterEffect">
                                  <p:stCondLst>
                                    <p:cond delay="0"/>
                                  </p:stCondLst>
                                  <p:childTnLst>
                                    <p:set>
                                      <p:cBhvr>
                                        <p:cTn id="61" dur="1" fill="hold">
                                          <p:stCondLst>
                                            <p:cond delay="0"/>
                                          </p:stCondLst>
                                        </p:cTn>
                                        <p:tgtEl>
                                          <p:spTgt spid="8"/>
                                        </p:tgtEl>
                                        <p:attrNameLst>
                                          <p:attrName>style.visibility</p:attrName>
                                        </p:attrNameLst>
                                      </p:cBhvr>
                                      <p:to>
                                        <p:strVal val="visible"/>
                                      </p:to>
                                    </p:set>
                                    <p:anim calcmode="lin" valueType="num">
                                      <p:cBhvr additive="base">
                                        <p:cTn id="62" dur="500" fill="hold"/>
                                        <p:tgtEl>
                                          <p:spTgt spid="8"/>
                                        </p:tgtEl>
                                        <p:attrNameLst>
                                          <p:attrName>ppt_x</p:attrName>
                                        </p:attrNameLst>
                                      </p:cBhvr>
                                      <p:tavLst>
                                        <p:tav tm="0">
                                          <p:val>
                                            <p:strVal val="#ppt_x"/>
                                          </p:val>
                                        </p:tav>
                                        <p:tav tm="100000">
                                          <p:val>
                                            <p:strVal val="#ppt_x"/>
                                          </p:val>
                                        </p:tav>
                                      </p:tavLst>
                                    </p:anim>
                                    <p:anim calcmode="lin" valueType="num">
                                      <p:cBhvr additive="base">
                                        <p:cTn id="6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8" presetClass="entr" presetSubtype="0" accel="100000" fill="hold" grpId="0"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 calcmode="lin" valueType="num">
                                      <p:cBhvr>
                                        <p:cTn id="68"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69"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7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1"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72" dur="500"/>
                                        <p:tgtEl>
                                          <p:spTgt spid="3">
                                            <p:txEl>
                                              <p:pRg st="5" end="5"/>
                                            </p:txEl>
                                          </p:spTgt>
                                        </p:tgtEl>
                                      </p:cBhvr>
                                    </p:animEffect>
                                  </p:childTnLst>
                                </p:cTn>
                              </p:par>
                            </p:childTnLst>
                          </p:cTn>
                        </p:par>
                        <p:par>
                          <p:cTn id="73" fill="hold">
                            <p:stCondLst>
                              <p:cond delay="500"/>
                            </p:stCondLst>
                            <p:childTnLst>
                              <p:par>
                                <p:cTn id="74" presetID="58" presetClass="entr" presetSubtype="0" accel="100000" fill="hold" grpId="0" nodeType="afterEffect">
                                  <p:stCondLst>
                                    <p:cond delay="0"/>
                                  </p:stCondLst>
                                  <p:childTnLst>
                                    <p:set>
                                      <p:cBhvr>
                                        <p:cTn id="75" dur="1" fill="hold">
                                          <p:stCondLst>
                                            <p:cond delay="0"/>
                                          </p:stCondLst>
                                        </p:cTn>
                                        <p:tgtEl>
                                          <p:spTgt spid="10">
                                            <p:txEl>
                                              <p:pRg st="0" end="0"/>
                                            </p:txEl>
                                          </p:spTgt>
                                        </p:tgtEl>
                                        <p:attrNameLst>
                                          <p:attrName>style.visibility</p:attrName>
                                        </p:attrNameLst>
                                      </p:cBhvr>
                                      <p:to>
                                        <p:strVal val="visible"/>
                                      </p:to>
                                    </p:set>
                                    <p:anim calcmode="lin" valueType="num">
                                      <p:cBhvr>
                                        <p:cTn id="76" dur="500" fill="hold"/>
                                        <p:tgtEl>
                                          <p:spTgt spid="10">
                                            <p:txEl>
                                              <p:pRg st="0" end="0"/>
                                            </p:txEl>
                                          </p:spTgt>
                                        </p:tgtEl>
                                        <p:attrNameLst>
                                          <p:attrName>ppt_w</p:attrName>
                                        </p:attrNameLst>
                                      </p:cBhvr>
                                      <p:tavLst>
                                        <p:tav tm="0">
                                          <p:val>
                                            <p:strVal val="#ppt_w*2.5"/>
                                          </p:val>
                                        </p:tav>
                                        <p:tav tm="100000">
                                          <p:val>
                                            <p:strVal val="#ppt_w"/>
                                          </p:val>
                                        </p:tav>
                                      </p:tavLst>
                                    </p:anim>
                                    <p:anim calcmode="lin" valueType="num">
                                      <p:cBhvr>
                                        <p:cTn id="77" dur="500" fill="hold"/>
                                        <p:tgtEl>
                                          <p:spTgt spid="10">
                                            <p:txEl>
                                              <p:pRg st="0" end="0"/>
                                            </p:txEl>
                                          </p:spTgt>
                                        </p:tgtEl>
                                        <p:attrNameLst>
                                          <p:attrName>ppt_h</p:attrName>
                                        </p:attrNameLst>
                                      </p:cBhvr>
                                      <p:tavLst>
                                        <p:tav tm="0">
                                          <p:val>
                                            <p:strVal val="#ppt_h*0.01"/>
                                          </p:val>
                                        </p:tav>
                                        <p:tav tm="100000">
                                          <p:val>
                                            <p:strVal val="#ppt_h"/>
                                          </p:val>
                                        </p:tav>
                                      </p:tavLst>
                                    </p:anim>
                                    <p:anim calcmode="lin" valueType="num">
                                      <p:cBhvr>
                                        <p:cTn id="7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10">
                                            <p:txEl>
                                              <p:pRg st="0" end="0"/>
                                            </p:txEl>
                                          </p:spTgt>
                                        </p:tgtEl>
                                        <p:attrNameLst>
                                          <p:attrName>ppt_y</p:attrName>
                                        </p:attrNameLst>
                                      </p:cBhvr>
                                      <p:tavLst>
                                        <p:tav tm="0">
                                          <p:val>
                                            <p:strVal val="#ppt_h+1"/>
                                          </p:val>
                                        </p:tav>
                                        <p:tav tm="100000">
                                          <p:val>
                                            <p:strVal val="#ppt_y"/>
                                          </p:val>
                                        </p:tav>
                                      </p:tavLst>
                                    </p:anim>
                                    <p:animEffect transition="in" filter="fade">
                                      <p:cBhvr>
                                        <p:cTn id="80" dur="500"/>
                                        <p:tgtEl>
                                          <p:spTgt spid="10">
                                            <p:txEl>
                                              <p:pRg st="0" end="0"/>
                                            </p:txEl>
                                          </p:spTgt>
                                        </p:tgtEl>
                                      </p:cBhvr>
                                    </p:animEffec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7"/>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58" presetClass="entr" presetSubtype="0" accel="100000" fill="hold" grpId="0" nodeType="click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 calcmode="lin" valueType="num">
                                      <p:cBhvr>
                                        <p:cTn id="91"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92"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9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4"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95" dur="500"/>
                                        <p:tgtEl>
                                          <p:spTgt spid="3">
                                            <p:txEl>
                                              <p:pRg st="6" end="6"/>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58" presetClass="entr" presetSubtype="0" accel="100000" fill="hold" grpId="0" nodeType="clickEffect">
                                  <p:stCondLst>
                                    <p:cond delay="0"/>
                                  </p:stCondLst>
                                  <p:childTnLst>
                                    <p:set>
                                      <p:cBhvr>
                                        <p:cTn id="99" dur="1" fill="hold">
                                          <p:stCondLst>
                                            <p:cond delay="0"/>
                                          </p:stCondLst>
                                        </p:cTn>
                                        <p:tgtEl>
                                          <p:spTgt spid="3">
                                            <p:txEl>
                                              <p:pRg st="7" end="7"/>
                                            </p:txEl>
                                          </p:spTgt>
                                        </p:tgtEl>
                                        <p:attrNameLst>
                                          <p:attrName>style.visibility</p:attrName>
                                        </p:attrNameLst>
                                      </p:cBhvr>
                                      <p:to>
                                        <p:strVal val="visible"/>
                                      </p:to>
                                    </p:set>
                                    <p:anim calcmode="lin" valueType="num">
                                      <p:cBhvr>
                                        <p:cTn id="100"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101"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10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03"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10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P spid="8" grpId="0"/>
      <p:bldP spid="8" grpId="1"/>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Review</a:t>
            </a:r>
            <a:endParaRPr lang="en-US"/>
          </a:p>
        </p:txBody>
      </p:sp>
      <p:sp>
        <p:nvSpPr>
          <p:cNvPr id="3" name="Content Placeholder 2"/>
          <p:cNvSpPr>
            <a:spLocks noGrp="1"/>
          </p:cNvSpPr>
          <p:nvPr>
            <p:ph idx="1"/>
          </p:nvPr>
        </p:nvSpPr>
        <p:spPr>
          <a:xfrm>
            <a:off x="990600" y="1600200"/>
            <a:ext cx="7713440" cy="4525963"/>
          </a:xfrm>
        </p:spPr>
        <p:txBody>
          <a:bodyPr/>
          <a:lstStyle/>
          <a:p>
            <a:pPr>
              <a:buFont typeface="Wingdings" pitchFamily="2" charset="2"/>
              <a:buChar char="ü"/>
            </a:pPr>
            <a:r>
              <a:rPr lang="en-US" sz="2400" smtClean="0"/>
              <a:t>Basic knowledge:-</a:t>
            </a:r>
          </a:p>
          <a:p>
            <a:pPr>
              <a:spcBef>
                <a:spcPts val="0"/>
              </a:spcBef>
              <a:buFont typeface="Webdings" pitchFamily="18" charset="2"/>
              <a:buChar char=""/>
            </a:pPr>
            <a:r>
              <a:rPr lang="en-US" sz="2400" smtClean="0">
                <a:solidFill>
                  <a:srgbClr val="0070C0"/>
                </a:solidFill>
              </a:rPr>
              <a:t>Limits </a:t>
            </a:r>
          </a:p>
          <a:p>
            <a:pPr>
              <a:spcBef>
                <a:spcPts val="0"/>
              </a:spcBef>
              <a:buFont typeface="Webdings" pitchFamily="18" charset="2"/>
              <a:buChar char=""/>
            </a:pPr>
            <a:endParaRPr lang="en-US" sz="2400" smtClean="0"/>
          </a:p>
          <a:p>
            <a:pPr>
              <a:spcBef>
                <a:spcPts val="0"/>
              </a:spcBef>
              <a:buFont typeface="Webdings" pitchFamily="18" charset="2"/>
              <a:buChar char=""/>
            </a:pPr>
            <a:endParaRPr lang="en-US" sz="2400" smtClean="0"/>
          </a:p>
          <a:p>
            <a:pPr>
              <a:spcBef>
                <a:spcPts val="0"/>
              </a:spcBef>
              <a:buFont typeface="Webdings" pitchFamily="18" charset="2"/>
              <a:buChar char=""/>
            </a:pPr>
            <a:r>
              <a:rPr lang="en-US" sz="2400" smtClean="0">
                <a:solidFill>
                  <a:srgbClr val="0070C0"/>
                </a:solidFill>
              </a:rPr>
              <a:t>Continuity</a:t>
            </a:r>
          </a:p>
          <a:p>
            <a:pPr>
              <a:spcBef>
                <a:spcPts val="0"/>
              </a:spcBef>
              <a:buFont typeface="Webdings" pitchFamily="18" charset="2"/>
              <a:buChar char=""/>
            </a:pPr>
            <a:endParaRPr lang="en-US" sz="2400" smtClean="0"/>
          </a:p>
          <a:p>
            <a:pPr>
              <a:spcBef>
                <a:spcPts val="0"/>
              </a:spcBef>
              <a:buFont typeface="Webdings" pitchFamily="18" charset="2"/>
              <a:buChar char=""/>
            </a:pPr>
            <a:endParaRPr lang="en-US" sz="2400" smtClean="0"/>
          </a:p>
          <a:p>
            <a:pPr>
              <a:spcBef>
                <a:spcPts val="0"/>
              </a:spcBef>
              <a:buFont typeface="Webdings" pitchFamily="18" charset="2"/>
              <a:buChar char=""/>
            </a:pPr>
            <a:r>
              <a:rPr lang="en-US" sz="2400" smtClean="0">
                <a:solidFill>
                  <a:srgbClr val="0070C0"/>
                </a:solidFill>
              </a:rPr>
              <a:t>Differentiation</a:t>
            </a:r>
          </a:p>
          <a:p>
            <a:pPr>
              <a:spcBef>
                <a:spcPts val="0"/>
              </a:spcBef>
              <a:buFont typeface="Webdings" pitchFamily="18" charset="2"/>
              <a:buChar char=""/>
            </a:pPr>
            <a:endParaRPr lang="en-US" sz="2400" smtClean="0"/>
          </a:p>
          <a:p>
            <a:pPr>
              <a:spcBef>
                <a:spcPts val="0"/>
              </a:spcBef>
              <a:buFont typeface="Webdings" pitchFamily="18" charset="2"/>
              <a:buChar char=""/>
            </a:pPr>
            <a:endParaRPr lang="en-US" sz="2400" smtClean="0">
              <a:solidFill>
                <a:srgbClr val="0070C0"/>
              </a:solidFill>
            </a:endParaRPr>
          </a:p>
          <a:p>
            <a:pPr>
              <a:spcBef>
                <a:spcPts val="0"/>
              </a:spcBef>
              <a:buFont typeface="Webdings" pitchFamily="18" charset="2"/>
              <a:buChar char=""/>
            </a:pPr>
            <a:r>
              <a:rPr lang="en-US" sz="2400" smtClean="0">
                <a:solidFill>
                  <a:srgbClr val="0070C0"/>
                </a:solidFill>
              </a:rPr>
              <a:t>Partial Derivative</a:t>
            </a:r>
            <a:endParaRPr lang="en-US" sz="2400">
              <a:solidFill>
                <a:srgbClr val="0070C0"/>
              </a:solidFill>
            </a:endParaRPr>
          </a:p>
        </p:txBody>
      </p:sp>
      <p:graphicFrame>
        <p:nvGraphicFramePr>
          <p:cNvPr id="4" name="Object 3"/>
          <p:cNvGraphicFramePr>
            <a:graphicFrameLocks noChangeAspect="1"/>
          </p:cNvGraphicFramePr>
          <p:nvPr/>
        </p:nvGraphicFramePr>
        <p:xfrm>
          <a:off x="2971800" y="2133600"/>
          <a:ext cx="1546168" cy="548640"/>
        </p:xfrm>
        <a:graphic>
          <a:graphicData uri="http://schemas.openxmlformats.org/presentationml/2006/ole">
            <p:oleObj spid="_x0000_s1999" name="Equation" r:id="rId4" imgW="787400" imgH="279400" progId="Equation.3">
              <p:embed/>
            </p:oleObj>
          </a:graphicData>
        </a:graphic>
      </p:graphicFrame>
      <p:graphicFrame>
        <p:nvGraphicFramePr>
          <p:cNvPr id="1027" name="Object 3"/>
          <p:cNvGraphicFramePr>
            <a:graphicFrameLocks noChangeAspect="1"/>
          </p:cNvGraphicFramePr>
          <p:nvPr/>
        </p:nvGraphicFramePr>
        <p:xfrm>
          <a:off x="3657600" y="3276600"/>
          <a:ext cx="1971675" cy="549275"/>
        </p:xfrm>
        <a:graphic>
          <a:graphicData uri="http://schemas.openxmlformats.org/presentationml/2006/ole">
            <p:oleObj spid="_x0000_s2000" name="Equation" r:id="rId5" imgW="1002865" imgH="279279" progId="Equation.3">
              <p:embed/>
            </p:oleObj>
          </a:graphicData>
        </a:graphic>
      </p:graphicFrame>
      <p:graphicFrame>
        <p:nvGraphicFramePr>
          <p:cNvPr id="1028" name="Object 4"/>
          <p:cNvGraphicFramePr>
            <a:graphicFrameLocks noChangeAspect="1"/>
          </p:cNvGraphicFramePr>
          <p:nvPr/>
        </p:nvGraphicFramePr>
        <p:xfrm>
          <a:off x="4038600" y="4267200"/>
          <a:ext cx="2644775" cy="774700"/>
        </p:xfrm>
        <a:graphic>
          <a:graphicData uri="http://schemas.openxmlformats.org/presentationml/2006/ole">
            <p:oleObj spid="_x0000_s2001" name="Equation" r:id="rId6" imgW="1345616" imgH="393529" progId="Equation.3">
              <p:embed/>
            </p:oleObj>
          </a:graphicData>
        </a:graphic>
      </p:graphicFrame>
      <p:graphicFrame>
        <p:nvGraphicFramePr>
          <p:cNvPr id="1029" name="Object 5"/>
          <p:cNvGraphicFramePr>
            <a:graphicFrameLocks noChangeAspect="1"/>
          </p:cNvGraphicFramePr>
          <p:nvPr/>
        </p:nvGraphicFramePr>
        <p:xfrm>
          <a:off x="1828800" y="5715000"/>
          <a:ext cx="6662737" cy="849312"/>
        </p:xfrm>
        <a:graphic>
          <a:graphicData uri="http://schemas.openxmlformats.org/presentationml/2006/ole">
            <p:oleObj spid="_x0000_s2002" name="Equation" r:id="rId7" imgW="3390900" imgH="431800" progId="Equation.3">
              <p:embed/>
            </p:oleObj>
          </a:graphicData>
        </a:graphic>
      </p:graphicFrame>
      <p:sp>
        <p:nvSpPr>
          <p:cNvPr id="5" name="Slide Number Placeholder 4"/>
          <p:cNvSpPr>
            <a:spLocks noGrp="1"/>
          </p:cNvSpPr>
          <p:nvPr>
            <p:ph type="sldNum" sz="quarter" idx="12"/>
          </p:nvPr>
        </p:nvSpPr>
        <p:spPr/>
        <p:txBody>
          <a:bodyPr/>
          <a:lstStyle/>
          <a:p>
            <a:fld id="{E187A8DF-0D36-4FD6-9E8E-6850BBE18C4A}"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par>
                                <p:cTn id="21" presetID="58" presetClass="entr" presetSubtype="0" accel="10000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strVal val="#ppt_w*2.5"/>
                                          </p:val>
                                        </p:tav>
                                        <p:tav tm="100000">
                                          <p:val>
                                            <p:strVal val="#ppt_w"/>
                                          </p:val>
                                        </p:tav>
                                      </p:tavLst>
                                    </p:anim>
                                    <p:anim calcmode="lin" valueType="num">
                                      <p:cBhvr>
                                        <p:cTn id="24" dur="500" fill="hold"/>
                                        <p:tgtEl>
                                          <p:spTgt spid="4"/>
                                        </p:tgtEl>
                                        <p:attrNameLst>
                                          <p:attrName>ppt_h</p:attrName>
                                        </p:attrNameLst>
                                      </p:cBhvr>
                                      <p:tavLst>
                                        <p:tav tm="0">
                                          <p:val>
                                            <p:strVal val="#ppt_h*0.01"/>
                                          </p:val>
                                        </p:tav>
                                        <p:tav tm="100000">
                                          <p:val>
                                            <p:strVal val="#ppt_h"/>
                                          </p:val>
                                        </p:tav>
                                      </p:tavLst>
                                    </p:anim>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h+1"/>
                                          </p:val>
                                        </p:tav>
                                        <p:tav tm="100000">
                                          <p:val>
                                            <p:strVal val="#ppt_y"/>
                                          </p:val>
                                        </p:tav>
                                      </p:tavLst>
                                    </p:anim>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4" end="4"/>
                                            </p:txEl>
                                          </p:spTgt>
                                        </p:tgtEl>
                                      </p:cBhvr>
                                    </p:animEffect>
                                  </p:childTnLst>
                                </p:cTn>
                              </p:par>
                              <p:par>
                                <p:cTn id="37" presetID="58" presetClass="entr" presetSubtype="0" accel="100000" fill="hold" nodeType="withEffect">
                                  <p:stCondLst>
                                    <p:cond delay="0"/>
                                  </p:stCondLst>
                                  <p:childTnLst>
                                    <p:set>
                                      <p:cBhvr>
                                        <p:cTn id="38" dur="1" fill="hold">
                                          <p:stCondLst>
                                            <p:cond delay="0"/>
                                          </p:stCondLst>
                                        </p:cTn>
                                        <p:tgtEl>
                                          <p:spTgt spid="1027"/>
                                        </p:tgtEl>
                                        <p:attrNameLst>
                                          <p:attrName>style.visibility</p:attrName>
                                        </p:attrNameLst>
                                      </p:cBhvr>
                                      <p:to>
                                        <p:strVal val="visible"/>
                                      </p:to>
                                    </p:set>
                                    <p:anim calcmode="lin" valueType="num">
                                      <p:cBhvr>
                                        <p:cTn id="39" dur="500" fill="hold"/>
                                        <p:tgtEl>
                                          <p:spTgt spid="1027"/>
                                        </p:tgtEl>
                                        <p:attrNameLst>
                                          <p:attrName>ppt_w</p:attrName>
                                        </p:attrNameLst>
                                      </p:cBhvr>
                                      <p:tavLst>
                                        <p:tav tm="0">
                                          <p:val>
                                            <p:strVal val="#ppt_w*2.5"/>
                                          </p:val>
                                        </p:tav>
                                        <p:tav tm="100000">
                                          <p:val>
                                            <p:strVal val="#ppt_w"/>
                                          </p:val>
                                        </p:tav>
                                      </p:tavLst>
                                    </p:anim>
                                    <p:anim calcmode="lin" valueType="num">
                                      <p:cBhvr>
                                        <p:cTn id="40" dur="500" fill="hold"/>
                                        <p:tgtEl>
                                          <p:spTgt spid="1027"/>
                                        </p:tgtEl>
                                        <p:attrNameLst>
                                          <p:attrName>ppt_h</p:attrName>
                                        </p:attrNameLst>
                                      </p:cBhvr>
                                      <p:tavLst>
                                        <p:tav tm="0">
                                          <p:val>
                                            <p:strVal val="#ppt_h*0.01"/>
                                          </p:val>
                                        </p:tav>
                                        <p:tav tm="100000">
                                          <p:val>
                                            <p:strVal val="#ppt_h"/>
                                          </p:val>
                                        </p:tav>
                                      </p:tavLst>
                                    </p:anim>
                                    <p:anim calcmode="lin" valueType="num">
                                      <p:cBhvr>
                                        <p:cTn id="41" dur="500" fill="hold"/>
                                        <p:tgtEl>
                                          <p:spTgt spid="1027"/>
                                        </p:tgtEl>
                                        <p:attrNameLst>
                                          <p:attrName>ppt_x</p:attrName>
                                        </p:attrNameLst>
                                      </p:cBhvr>
                                      <p:tavLst>
                                        <p:tav tm="0">
                                          <p:val>
                                            <p:strVal val="#ppt_x"/>
                                          </p:val>
                                        </p:tav>
                                        <p:tav tm="100000">
                                          <p:val>
                                            <p:strVal val="#ppt_x"/>
                                          </p:val>
                                        </p:tav>
                                      </p:tavLst>
                                    </p:anim>
                                    <p:anim calcmode="lin" valueType="num">
                                      <p:cBhvr>
                                        <p:cTn id="42" dur="500" fill="hold"/>
                                        <p:tgtEl>
                                          <p:spTgt spid="1027"/>
                                        </p:tgtEl>
                                        <p:attrNameLst>
                                          <p:attrName>ppt_y</p:attrName>
                                        </p:attrNameLst>
                                      </p:cBhvr>
                                      <p:tavLst>
                                        <p:tav tm="0">
                                          <p:val>
                                            <p:strVal val="#ppt_h+1"/>
                                          </p:val>
                                        </p:tav>
                                        <p:tav tm="100000">
                                          <p:val>
                                            <p:strVal val="#ppt_y"/>
                                          </p:val>
                                        </p:tav>
                                      </p:tavLst>
                                    </p:anim>
                                    <p:animEffect transition="in" filter="fade">
                                      <p:cBhvr>
                                        <p:cTn id="43" dur="500"/>
                                        <p:tgtEl>
                                          <p:spTgt spid="1027"/>
                                        </p:tgtEl>
                                      </p:cBhvr>
                                    </p:animEffect>
                                  </p:childTnLst>
                                </p:cTn>
                              </p:par>
                            </p:childTnLst>
                          </p:cTn>
                        </p:par>
                      </p:childTnLst>
                    </p:cTn>
                  </p:par>
                  <p:par>
                    <p:cTn id="44" fill="hold">
                      <p:stCondLst>
                        <p:cond delay="indefinite"/>
                      </p:stCondLst>
                      <p:childTnLst>
                        <p:par>
                          <p:cTn id="45" fill="hold">
                            <p:stCondLst>
                              <p:cond delay="0"/>
                            </p:stCondLst>
                            <p:childTnLst>
                              <p:par>
                                <p:cTn id="46" presetID="58" presetClass="entr" presetSubtype="0" accel="10000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p:cTn id="48"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49"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52" dur="500"/>
                                        <p:tgtEl>
                                          <p:spTgt spid="3">
                                            <p:txEl>
                                              <p:pRg st="7" end="7"/>
                                            </p:txEl>
                                          </p:spTgt>
                                        </p:tgtEl>
                                      </p:cBhvr>
                                    </p:animEffect>
                                  </p:childTnLst>
                                </p:cTn>
                              </p:par>
                              <p:par>
                                <p:cTn id="53" presetID="58" presetClass="entr" presetSubtype="0" accel="100000" fill="hold" nodeType="withEffect">
                                  <p:stCondLst>
                                    <p:cond delay="0"/>
                                  </p:stCondLst>
                                  <p:childTnLst>
                                    <p:set>
                                      <p:cBhvr>
                                        <p:cTn id="54" dur="1" fill="hold">
                                          <p:stCondLst>
                                            <p:cond delay="0"/>
                                          </p:stCondLst>
                                        </p:cTn>
                                        <p:tgtEl>
                                          <p:spTgt spid="1028"/>
                                        </p:tgtEl>
                                        <p:attrNameLst>
                                          <p:attrName>style.visibility</p:attrName>
                                        </p:attrNameLst>
                                      </p:cBhvr>
                                      <p:to>
                                        <p:strVal val="visible"/>
                                      </p:to>
                                    </p:set>
                                    <p:anim calcmode="lin" valueType="num">
                                      <p:cBhvr>
                                        <p:cTn id="55" dur="500" fill="hold"/>
                                        <p:tgtEl>
                                          <p:spTgt spid="1028"/>
                                        </p:tgtEl>
                                        <p:attrNameLst>
                                          <p:attrName>ppt_w</p:attrName>
                                        </p:attrNameLst>
                                      </p:cBhvr>
                                      <p:tavLst>
                                        <p:tav tm="0">
                                          <p:val>
                                            <p:strVal val="#ppt_w*2.5"/>
                                          </p:val>
                                        </p:tav>
                                        <p:tav tm="100000">
                                          <p:val>
                                            <p:strVal val="#ppt_w"/>
                                          </p:val>
                                        </p:tav>
                                      </p:tavLst>
                                    </p:anim>
                                    <p:anim calcmode="lin" valueType="num">
                                      <p:cBhvr>
                                        <p:cTn id="56" dur="500" fill="hold"/>
                                        <p:tgtEl>
                                          <p:spTgt spid="1028"/>
                                        </p:tgtEl>
                                        <p:attrNameLst>
                                          <p:attrName>ppt_h</p:attrName>
                                        </p:attrNameLst>
                                      </p:cBhvr>
                                      <p:tavLst>
                                        <p:tav tm="0">
                                          <p:val>
                                            <p:strVal val="#ppt_h*0.01"/>
                                          </p:val>
                                        </p:tav>
                                        <p:tav tm="100000">
                                          <p:val>
                                            <p:strVal val="#ppt_h"/>
                                          </p:val>
                                        </p:tav>
                                      </p:tavLst>
                                    </p:anim>
                                    <p:anim calcmode="lin" valueType="num">
                                      <p:cBhvr>
                                        <p:cTn id="57" dur="500" fill="hold"/>
                                        <p:tgtEl>
                                          <p:spTgt spid="1028"/>
                                        </p:tgtEl>
                                        <p:attrNameLst>
                                          <p:attrName>ppt_x</p:attrName>
                                        </p:attrNameLst>
                                      </p:cBhvr>
                                      <p:tavLst>
                                        <p:tav tm="0">
                                          <p:val>
                                            <p:strVal val="#ppt_x"/>
                                          </p:val>
                                        </p:tav>
                                        <p:tav tm="100000">
                                          <p:val>
                                            <p:strVal val="#ppt_x"/>
                                          </p:val>
                                        </p:tav>
                                      </p:tavLst>
                                    </p:anim>
                                    <p:anim calcmode="lin" valueType="num">
                                      <p:cBhvr>
                                        <p:cTn id="58" dur="500" fill="hold"/>
                                        <p:tgtEl>
                                          <p:spTgt spid="1028"/>
                                        </p:tgtEl>
                                        <p:attrNameLst>
                                          <p:attrName>ppt_y</p:attrName>
                                        </p:attrNameLst>
                                      </p:cBhvr>
                                      <p:tavLst>
                                        <p:tav tm="0">
                                          <p:val>
                                            <p:strVal val="#ppt_h+1"/>
                                          </p:val>
                                        </p:tav>
                                        <p:tav tm="100000">
                                          <p:val>
                                            <p:strVal val="#ppt_y"/>
                                          </p:val>
                                        </p:tav>
                                      </p:tavLst>
                                    </p:anim>
                                    <p:animEffect transition="in" filter="fade">
                                      <p:cBhvr>
                                        <p:cTn id="59" dur="500"/>
                                        <p:tgtEl>
                                          <p:spTgt spid="1028"/>
                                        </p:tgtEl>
                                      </p:cBhvr>
                                    </p:animEffect>
                                  </p:childTnLst>
                                </p:cTn>
                              </p:par>
                            </p:childTnLst>
                          </p:cTn>
                        </p:par>
                      </p:childTnLst>
                    </p:cTn>
                  </p:par>
                  <p:par>
                    <p:cTn id="60" fill="hold">
                      <p:stCondLst>
                        <p:cond delay="indefinite"/>
                      </p:stCondLst>
                      <p:childTnLst>
                        <p:par>
                          <p:cTn id="61" fill="hold">
                            <p:stCondLst>
                              <p:cond delay="0"/>
                            </p:stCondLst>
                            <p:childTnLst>
                              <p:par>
                                <p:cTn id="62" presetID="58" presetClass="entr" presetSubtype="0" accel="100000"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 calcmode="lin" valueType="num">
                                      <p:cBhvr>
                                        <p:cTn id="64" dur="500" fill="hold"/>
                                        <p:tgtEl>
                                          <p:spTgt spid="3">
                                            <p:txEl>
                                              <p:pRg st="10" end="10"/>
                                            </p:txEl>
                                          </p:spTgt>
                                        </p:tgtEl>
                                        <p:attrNameLst>
                                          <p:attrName>ppt_w</p:attrName>
                                        </p:attrNameLst>
                                      </p:cBhvr>
                                      <p:tavLst>
                                        <p:tav tm="0">
                                          <p:val>
                                            <p:strVal val="#ppt_w*2.5"/>
                                          </p:val>
                                        </p:tav>
                                        <p:tav tm="100000">
                                          <p:val>
                                            <p:strVal val="#ppt_w"/>
                                          </p:val>
                                        </p:tav>
                                      </p:tavLst>
                                    </p:anim>
                                    <p:anim calcmode="lin" valueType="num">
                                      <p:cBhvr>
                                        <p:cTn id="65" dur="500" fill="hold"/>
                                        <p:tgtEl>
                                          <p:spTgt spid="3">
                                            <p:txEl>
                                              <p:pRg st="10" end="10"/>
                                            </p:txEl>
                                          </p:spTgt>
                                        </p:tgtEl>
                                        <p:attrNameLst>
                                          <p:attrName>ppt_h</p:attrName>
                                        </p:attrNameLst>
                                      </p:cBhvr>
                                      <p:tavLst>
                                        <p:tav tm="0">
                                          <p:val>
                                            <p:strVal val="#ppt_h*0.01"/>
                                          </p:val>
                                        </p:tav>
                                        <p:tav tm="100000">
                                          <p:val>
                                            <p:strVal val="#ppt_h"/>
                                          </p:val>
                                        </p:tav>
                                      </p:tavLst>
                                    </p:anim>
                                    <p:anim calcmode="lin" valueType="num">
                                      <p:cBhvr>
                                        <p:cTn id="6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500" fill="hold"/>
                                        <p:tgtEl>
                                          <p:spTgt spid="3">
                                            <p:txEl>
                                              <p:pRg st="10" end="10"/>
                                            </p:txEl>
                                          </p:spTgt>
                                        </p:tgtEl>
                                        <p:attrNameLst>
                                          <p:attrName>ppt_y</p:attrName>
                                        </p:attrNameLst>
                                      </p:cBhvr>
                                      <p:tavLst>
                                        <p:tav tm="0">
                                          <p:val>
                                            <p:strVal val="#ppt_h+1"/>
                                          </p:val>
                                        </p:tav>
                                        <p:tav tm="100000">
                                          <p:val>
                                            <p:strVal val="#ppt_y"/>
                                          </p:val>
                                        </p:tav>
                                      </p:tavLst>
                                    </p:anim>
                                    <p:animEffect transition="in" filter="fade">
                                      <p:cBhvr>
                                        <p:cTn id="68" dur="500"/>
                                        <p:tgtEl>
                                          <p:spTgt spid="3">
                                            <p:txEl>
                                              <p:pRg st="10" end="10"/>
                                            </p:txEl>
                                          </p:spTgt>
                                        </p:tgtEl>
                                      </p:cBhvr>
                                    </p:animEffect>
                                  </p:childTnLst>
                                </p:cTn>
                              </p:par>
                              <p:par>
                                <p:cTn id="69" presetID="58" presetClass="entr" presetSubtype="0" accel="100000" fill="hold" nodeType="withEffect">
                                  <p:stCondLst>
                                    <p:cond delay="0"/>
                                  </p:stCondLst>
                                  <p:childTnLst>
                                    <p:set>
                                      <p:cBhvr>
                                        <p:cTn id="70" dur="1" fill="hold">
                                          <p:stCondLst>
                                            <p:cond delay="0"/>
                                          </p:stCondLst>
                                        </p:cTn>
                                        <p:tgtEl>
                                          <p:spTgt spid="1029"/>
                                        </p:tgtEl>
                                        <p:attrNameLst>
                                          <p:attrName>style.visibility</p:attrName>
                                        </p:attrNameLst>
                                      </p:cBhvr>
                                      <p:to>
                                        <p:strVal val="visible"/>
                                      </p:to>
                                    </p:set>
                                    <p:anim calcmode="lin" valueType="num">
                                      <p:cBhvr>
                                        <p:cTn id="71" dur="500" fill="hold"/>
                                        <p:tgtEl>
                                          <p:spTgt spid="1029"/>
                                        </p:tgtEl>
                                        <p:attrNameLst>
                                          <p:attrName>ppt_w</p:attrName>
                                        </p:attrNameLst>
                                      </p:cBhvr>
                                      <p:tavLst>
                                        <p:tav tm="0">
                                          <p:val>
                                            <p:strVal val="#ppt_w*2.5"/>
                                          </p:val>
                                        </p:tav>
                                        <p:tav tm="100000">
                                          <p:val>
                                            <p:strVal val="#ppt_w"/>
                                          </p:val>
                                        </p:tav>
                                      </p:tavLst>
                                    </p:anim>
                                    <p:anim calcmode="lin" valueType="num">
                                      <p:cBhvr>
                                        <p:cTn id="72" dur="500" fill="hold"/>
                                        <p:tgtEl>
                                          <p:spTgt spid="1029"/>
                                        </p:tgtEl>
                                        <p:attrNameLst>
                                          <p:attrName>ppt_h</p:attrName>
                                        </p:attrNameLst>
                                      </p:cBhvr>
                                      <p:tavLst>
                                        <p:tav tm="0">
                                          <p:val>
                                            <p:strVal val="#ppt_h*0.01"/>
                                          </p:val>
                                        </p:tav>
                                        <p:tav tm="100000">
                                          <p:val>
                                            <p:strVal val="#ppt_h"/>
                                          </p:val>
                                        </p:tav>
                                      </p:tavLst>
                                    </p:anim>
                                    <p:anim calcmode="lin" valueType="num">
                                      <p:cBhvr>
                                        <p:cTn id="73" dur="500" fill="hold"/>
                                        <p:tgtEl>
                                          <p:spTgt spid="1029"/>
                                        </p:tgtEl>
                                        <p:attrNameLst>
                                          <p:attrName>ppt_x</p:attrName>
                                        </p:attrNameLst>
                                      </p:cBhvr>
                                      <p:tavLst>
                                        <p:tav tm="0">
                                          <p:val>
                                            <p:strVal val="#ppt_x"/>
                                          </p:val>
                                        </p:tav>
                                        <p:tav tm="100000">
                                          <p:val>
                                            <p:strVal val="#ppt_x"/>
                                          </p:val>
                                        </p:tav>
                                      </p:tavLst>
                                    </p:anim>
                                    <p:anim calcmode="lin" valueType="num">
                                      <p:cBhvr>
                                        <p:cTn id="74" dur="500" fill="hold"/>
                                        <p:tgtEl>
                                          <p:spTgt spid="1029"/>
                                        </p:tgtEl>
                                        <p:attrNameLst>
                                          <p:attrName>ppt_y</p:attrName>
                                        </p:attrNameLst>
                                      </p:cBhvr>
                                      <p:tavLst>
                                        <p:tav tm="0">
                                          <p:val>
                                            <p:strVal val="#ppt_h+1"/>
                                          </p:val>
                                        </p:tav>
                                        <p:tav tm="100000">
                                          <p:val>
                                            <p:strVal val="#ppt_y"/>
                                          </p:val>
                                        </p:tav>
                                      </p:tavLst>
                                    </p:anim>
                                    <p:animEffect transition="in" filter="fade">
                                      <p:cBhvr>
                                        <p:cTn id="75"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600200"/>
            <a:ext cx="7818120" cy="4525963"/>
          </a:xfrm>
        </p:spPr>
        <p:txBody>
          <a:bodyPr/>
          <a:lstStyle/>
          <a:p>
            <a:pPr indent="-4763">
              <a:spcBef>
                <a:spcPts val="0"/>
              </a:spcBef>
              <a:buNone/>
            </a:pPr>
            <a:r>
              <a:rPr lang="en-US" dirty="0" smtClean="0">
                <a:latin typeface="Times New Roman" pitchFamily="18" charset="0"/>
                <a:cs typeface="Times New Roman" pitchFamily="18" charset="0"/>
              </a:rPr>
              <a:t>Any start point, v</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(1 , 1)</a:t>
            </a:r>
          </a:p>
          <a:p>
            <a:pPr indent="-1588">
              <a:spcBef>
                <a:spcPts val="0"/>
              </a:spcBef>
              <a:spcAft>
                <a:spcPts val="600"/>
              </a:spcAft>
              <a:buNone/>
            </a:pPr>
            <a:r>
              <a:rPr lang="en-US" sz="2600" dirty="0" smtClean="0">
                <a:latin typeface="Times New Roman" pitchFamily="18" charset="0"/>
                <a:cs typeface="Times New Roman" pitchFamily="18" charset="0"/>
                <a:sym typeface="Symbol"/>
              </a:rPr>
              <a:t></a:t>
            </a:r>
            <a:r>
              <a:rPr lang="en-US" sz="2600" i="1" dirty="0" smtClean="0">
                <a:latin typeface="Times New Roman" pitchFamily="18" charset="0"/>
                <a:cs typeface="Times New Roman" pitchFamily="18" charset="0"/>
              </a:rPr>
              <a:t>f </a:t>
            </a:r>
            <a:r>
              <a:rPr lang="en-US" sz="2600" dirty="0" smtClean="0">
                <a:latin typeface="Times New Roman" pitchFamily="18" charset="0"/>
                <a:cs typeface="Times New Roman" pitchFamily="18" charset="0"/>
              </a:rPr>
              <a:t>(</a:t>
            </a:r>
            <a:r>
              <a:rPr lang="en-US" sz="2600" i="1" dirty="0" smtClean="0">
                <a:latin typeface="Times New Roman" pitchFamily="18" charset="0"/>
                <a:cs typeface="Times New Roman" pitchFamily="18" charset="0"/>
              </a:rPr>
              <a:t>x</a:t>
            </a:r>
            <a:r>
              <a:rPr lang="en-US" sz="2600" baseline="-25000" dirty="0" smtClean="0">
                <a:latin typeface="Times New Roman" pitchFamily="18" charset="0"/>
                <a:cs typeface="Times New Roman" pitchFamily="18" charset="0"/>
              </a:rPr>
              <a:t>1</a:t>
            </a:r>
            <a:r>
              <a:rPr lang="en-US" sz="2600" dirty="0" smtClean="0">
                <a:latin typeface="Times New Roman" pitchFamily="18" charset="0"/>
                <a:cs typeface="Times New Roman" pitchFamily="18" charset="0"/>
              </a:rPr>
              <a:t>,</a:t>
            </a:r>
            <a:r>
              <a:rPr lang="en-US" sz="2600" i="1" dirty="0" smtClean="0">
                <a:latin typeface="Times New Roman" pitchFamily="18" charset="0"/>
                <a:cs typeface="Times New Roman" pitchFamily="18" charset="0"/>
              </a:rPr>
              <a:t> x</a:t>
            </a:r>
            <a:r>
              <a:rPr lang="en-US" sz="2600" baseline="-25000" dirty="0" smtClean="0">
                <a:latin typeface="Times New Roman" pitchFamily="18" charset="0"/>
                <a:cs typeface="Times New Roman" pitchFamily="18" charset="0"/>
              </a:rPr>
              <a:t>2</a:t>
            </a:r>
            <a:r>
              <a:rPr lang="en-US" sz="2600" dirty="0" smtClean="0">
                <a:latin typeface="Times New Roman" pitchFamily="18" charset="0"/>
                <a:cs typeface="Times New Roman" pitchFamily="18" charset="0"/>
              </a:rPr>
              <a:t>) = [</a:t>
            </a:r>
            <a:r>
              <a:rPr lang="en-US" sz="2600" dirty="0" smtClean="0">
                <a:sym typeface="Symbol"/>
              </a:rPr>
              <a:t> </a:t>
            </a:r>
            <a:r>
              <a:rPr lang="en-US" sz="2600" dirty="0" smtClean="0">
                <a:latin typeface="Times New Roman" pitchFamily="18" charset="0"/>
                <a:cs typeface="Times New Roman" pitchFamily="18" charset="0"/>
              </a:rPr>
              <a:t>2(</a:t>
            </a:r>
            <a:r>
              <a:rPr lang="en-US" sz="2600" i="1" dirty="0" smtClean="0">
                <a:latin typeface="Times New Roman" pitchFamily="18" charset="0"/>
                <a:cs typeface="Times New Roman" pitchFamily="18" charset="0"/>
              </a:rPr>
              <a:t>x</a:t>
            </a:r>
            <a:r>
              <a:rPr lang="en-US" sz="2600" baseline="-25000" dirty="0" smtClean="0">
                <a:latin typeface="Times New Roman" pitchFamily="18" charset="0"/>
                <a:cs typeface="Times New Roman" pitchFamily="18" charset="0"/>
              </a:rPr>
              <a:t>1</a:t>
            </a:r>
            <a:r>
              <a:rPr lang="en-US" sz="2600" dirty="0" smtClean="0">
                <a:sym typeface="Symbol"/>
              </a:rPr>
              <a:t>  </a:t>
            </a:r>
            <a:r>
              <a:rPr lang="en-US" sz="2600" dirty="0" smtClean="0">
                <a:latin typeface="Times New Roman" pitchFamily="18" charset="0"/>
                <a:cs typeface="Times New Roman" pitchFamily="18" charset="0"/>
              </a:rPr>
              <a:t>3), </a:t>
            </a:r>
            <a:r>
              <a:rPr lang="en-US" sz="2600" dirty="0" smtClean="0">
                <a:sym typeface="Symbol"/>
              </a:rPr>
              <a:t> </a:t>
            </a:r>
            <a:r>
              <a:rPr lang="en-US" sz="2600" dirty="0" smtClean="0">
                <a:latin typeface="Times New Roman" pitchFamily="18" charset="0"/>
                <a:cs typeface="Times New Roman" pitchFamily="18" charset="0"/>
              </a:rPr>
              <a:t>2(</a:t>
            </a:r>
            <a:r>
              <a:rPr lang="en-US" sz="2600" i="1" dirty="0" smtClean="0">
                <a:latin typeface="Times New Roman" pitchFamily="18" charset="0"/>
                <a:cs typeface="Times New Roman" pitchFamily="18" charset="0"/>
              </a:rPr>
              <a:t>x</a:t>
            </a:r>
            <a:r>
              <a:rPr lang="en-US" sz="2600" baseline="-25000" dirty="0" smtClean="0">
                <a:latin typeface="Times New Roman" pitchFamily="18" charset="0"/>
                <a:cs typeface="Times New Roman" pitchFamily="18" charset="0"/>
              </a:rPr>
              <a:t>2</a:t>
            </a:r>
            <a:r>
              <a:rPr lang="en-US" sz="2600" dirty="0" smtClean="0">
                <a:latin typeface="Times New Roman" pitchFamily="18" charset="0"/>
                <a:cs typeface="Times New Roman" pitchFamily="18" charset="0"/>
              </a:rPr>
              <a:t> </a:t>
            </a:r>
            <a:r>
              <a:rPr lang="en-US" sz="2600" dirty="0" smtClean="0">
                <a:sym typeface="Symbol"/>
              </a:rPr>
              <a:t></a:t>
            </a:r>
            <a:r>
              <a:rPr lang="en-US" sz="2600" dirty="0" smtClean="0">
                <a:latin typeface="Times New Roman" pitchFamily="18" charset="0"/>
                <a:cs typeface="Times New Roman" pitchFamily="18" charset="0"/>
              </a:rPr>
              <a:t> 2)]</a:t>
            </a:r>
          </a:p>
          <a:p>
            <a:pPr indent="-1588">
              <a:spcBef>
                <a:spcPts val="0"/>
              </a:spcBef>
              <a:spcAft>
                <a:spcPts val="600"/>
              </a:spcAft>
              <a:buNone/>
            </a:pPr>
            <a:r>
              <a:rPr lang="en-US" sz="2600" dirty="0" smtClean="0">
                <a:latin typeface="Times New Roman" pitchFamily="18" charset="0"/>
                <a:cs typeface="Times New Roman" pitchFamily="18" charset="0"/>
                <a:sym typeface="Symbol"/>
              </a:rPr>
              <a:t></a:t>
            </a:r>
            <a:r>
              <a:rPr lang="en-US" sz="2600" i="1" dirty="0" smtClean="0">
                <a:latin typeface="Times New Roman" pitchFamily="18" charset="0"/>
                <a:cs typeface="Times New Roman" pitchFamily="18" charset="0"/>
              </a:rPr>
              <a:t>f </a:t>
            </a:r>
            <a:r>
              <a:rPr lang="en-US" sz="2600" dirty="0" smtClean="0">
                <a:latin typeface="Times New Roman" pitchFamily="18" charset="0"/>
                <a:cs typeface="Times New Roman" pitchFamily="18" charset="0"/>
              </a:rPr>
              <a:t>(v</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 </a:t>
            </a:r>
            <a:r>
              <a:rPr lang="en-US" sz="2600" dirty="0" smtClean="0">
                <a:latin typeface="Times New Roman" pitchFamily="18" charset="0"/>
                <a:cs typeface="Times New Roman" pitchFamily="18" charset="0"/>
                <a:sym typeface="Symbol"/>
              </a:rPr>
              <a:t></a:t>
            </a:r>
            <a:r>
              <a:rPr lang="en-US" sz="2600" i="1" dirty="0" smtClean="0">
                <a:latin typeface="Times New Roman" pitchFamily="18" charset="0"/>
                <a:cs typeface="Times New Roman" pitchFamily="18" charset="0"/>
              </a:rPr>
              <a:t>f </a:t>
            </a:r>
            <a:r>
              <a:rPr lang="en-US" sz="2600" dirty="0" smtClean="0">
                <a:latin typeface="Times New Roman" pitchFamily="18" charset="0"/>
                <a:cs typeface="Times New Roman" pitchFamily="18" charset="0"/>
              </a:rPr>
              <a:t>(</a:t>
            </a:r>
            <a:r>
              <a:rPr lang="en-US" sz="2600" dirty="0" smtClean="0">
                <a:solidFill>
                  <a:srgbClr val="FF0000"/>
                </a:solidFill>
                <a:latin typeface="Times New Roman" pitchFamily="18" charset="0"/>
                <a:cs typeface="Times New Roman" pitchFamily="18" charset="0"/>
              </a:rPr>
              <a:t>1 </a:t>
            </a:r>
            <a:r>
              <a:rPr lang="en-US" sz="2600" dirty="0" smtClean="0">
                <a:latin typeface="Times New Roman" pitchFamily="18" charset="0"/>
                <a:cs typeface="Times New Roman" pitchFamily="18" charset="0"/>
              </a:rPr>
              <a:t>,</a:t>
            </a:r>
            <a:r>
              <a:rPr lang="en-US" sz="2600" i="1" dirty="0" smtClean="0">
                <a:latin typeface="Times New Roman" pitchFamily="18" charset="0"/>
                <a:cs typeface="Times New Roman" pitchFamily="18" charset="0"/>
              </a:rPr>
              <a:t> </a:t>
            </a:r>
            <a:r>
              <a:rPr lang="en-US" sz="2600" dirty="0" smtClean="0">
                <a:solidFill>
                  <a:srgbClr val="7030A0"/>
                </a:solidFill>
                <a:latin typeface="Times New Roman" pitchFamily="18" charset="0"/>
                <a:cs typeface="Times New Roman" pitchFamily="18" charset="0"/>
              </a:rPr>
              <a:t>1</a:t>
            </a:r>
            <a:r>
              <a:rPr lang="en-US" sz="2600" dirty="0" smtClean="0">
                <a:latin typeface="Times New Roman" pitchFamily="18" charset="0"/>
                <a:cs typeface="Times New Roman" pitchFamily="18" charset="0"/>
              </a:rPr>
              <a:t>)   = [</a:t>
            </a:r>
            <a:r>
              <a:rPr lang="en-US" sz="2600" dirty="0" smtClean="0">
                <a:sym typeface="Symbol"/>
              </a:rPr>
              <a:t> </a:t>
            </a:r>
            <a:r>
              <a:rPr lang="en-US" sz="2600" dirty="0" smtClean="0">
                <a:latin typeface="Times New Roman" pitchFamily="18" charset="0"/>
                <a:cs typeface="Times New Roman" pitchFamily="18" charset="0"/>
              </a:rPr>
              <a:t>2(</a:t>
            </a:r>
            <a:r>
              <a:rPr lang="en-US" sz="2600" dirty="0" smtClean="0">
                <a:solidFill>
                  <a:srgbClr val="FF0000"/>
                </a:solidFill>
                <a:latin typeface="Times New Roman" pitchFamily="18" charset="0"/>
                <a:cs typeface="Times New Roman" pitchFamily="18" charset="0"/>
              </a:rPr>
              <a:t>1</a:t>
            </a:r>
            <a:r>
              <a:rPr lang="en-US" sz="2600" dirty="0" smtClean="0">
                <a:sym typeface="Symbol"/>
              </a:rPr>
              <a:t>  </a:t>
            </a:r>
            <a:r>
              <a:rPr lang="en-US" sz="2600" dirty="0" smtClean="0">
                <a:latin typeface="Times New Roman" pitchFamily="18" charset="0"/>
                <a:cs typeface="Times New Roman" pitchFamily="18" charset="0"/>
              </a:rPr>
              <a:t>3), </a:t>
            </a:r>
            <a:r>
              <a:rPr lang="en-US" sz="2600" dirty="0" smtClean="0">
                <a:sym typeface="Symbol"/>
              </a:rPr>
              <a:t> </a:t>
            </a:r>
            <a:r>
              <a:rPr lang="en-US" sz="2600" dirty="0" smtClean="0">
                <a:latin typeface="Times New Roman" pitchFamily="18" charset="0"/>
                <a:cs typeface="Times New Roman" pitchFamily="18" charset="0"/>
              </a:rPr>
              <a:t>2(</a:t>
            </a:r>
            <a:r>
              <a:rPr lang="en-US" sz="2600" dirty="0" smtClean="0">
                <a:solidFill>
                  <a:srgbClr val="7030A0"/>
                </a:solidFill>
                <a:latin typeface="Times New Roman" pitchFamily="18" charset="0"/>
                <a:cs typeface="Times New Roman" pitchFamily="18" charset="0"/>
              </a:rPr>
              <a:t>1</a:t>
            </a:r>
            <a:r>
              <a:rPr lang="en-US" sz="2600" dirty="0" smtClean="0">
                <a:latin typeface="Times New Roman" pitchFamily="18" charset="0"/>
                <a:cs typeface="Times New Roman" pitchFamily="18" charset="0"/>
              </a:rPr>
              <a:t> </a:t>
            </a:r>
            <a:r>
              <a:rPr lang="en-US" sz="2600" dirty="0" smtClean="0">
                <a:sym typeface="Symbol"/>
              </a:rPr>
              <a:t></a:t>
            </a:r>
            <a:r>
              <a:rPr lang="en-US" sz="2600" dirty="0" smtClean="0">
                <a:latin typeface="Times New Roman" pitchFamily="18" charset="0"/>
                <a:cs typeface="Times New Roman" pitchFamily="18" charset="0"/>
              </a:rPr>
              <a:t> 2)] = (</a:t>
            </a:r>
            <a:r>
              <a:rPr lang="en-US" sz="2600" dirty="0" smtClean="0">
                <a:solidFill>
                  <a:srgbClr val="0054A8"/>
                </a:solidFill>
                <a:latin typeface="Times New Roman" pitchFamily="18" charset="0"/>
                <a:cs typeface="Times New Roman" pitchFamily="18" charset="0"/>
              </a:rPr>
              <a:t>4</a:t>
            </a:r>
            <a:r>
              <a:rPr lang="en-US" sz="2600" dirty="0" smtClean="0">
                <a:latin typeface="Times New Roman" pitchFamily="18" charset="0"/>
                <a:cs typeface="Times New Roman" pitchFamily="18" charset="0"/>
              </a:rPr>
              <a:t>, </a:t>
            </a:r>
            <a:r>
              <a:rPr lang="en-US" sz="2600" dirty="0" smtClean="0">
                <a:solidFill>
                  <a:srgbClr val="0054A8"/>
                </a:solidFill>
                <a:latin typeface="Times New Roman" pitchFamily="18" charset="0"/>
                <a:cs typeface="Times New Roman" pitchFamily="18" charset="0"/>
              </a:rPr>
              <a:t>2</a:t>
            </a:r>
            <a:r>
              <a:rPr lang="en-US" sz="2600" dirty="0" smtClean="0">
                <a:latin typeface="Times New Roman" pitchFamily="18" charset="0"/>
                <a:cs typeface="Times New Roman" pitchFamily="18" charset="0"/>
              </a:rPr>
              <a:t>)</a:t>
            </a:r>
          </a:p>
          <a:p>
            <a:pPr marL="346075" indent="-1588">
              <a:spcBef>
                <a:spcPts val="0"/>
              </a:spcBef>
              <a:buNone/>
            </a:pPr>
            <a:r>
              <a:rPr lang="en-US" sz="2600" dirty="0" smtClean="0">
                <a:solidFill>
                  <a:srgbClr val="C00000"/>
                </a:solidFill>
                <a:latin typeface="Times New Roman" pitchFamily="18" charset="0"/>
                <a:cs typeface="Times New Roman" pitchFamily="18" charset="0"/>
              </a:rPr>
              <a:t>Max</a:t>
            </a:r>
            <a:r>
              <a:rPr lang="en-US" sz="2600" i="1" dirty="0" smtClean="0">
                <a:latin typeface="Times New Roman" pitchFamily="18" charset="0"/>
                <a:cs typeface="Times New Roman" pitchFamily="18" charset="0"/>
              </a:rPr>
              <a:t>   f</a:t>
            </a:r>
            <a:r>
              <a:rPr lang="en-US" sz="2600" dirty="0" smtClean="0">
                <a:latin typeface="Times New Roman" pitchFamily="18" charset="0"/>
                <a:cs typeface="Times New Roman" pitchFamily="18" charset="0"/>
              </a:rPr>
              <a:t> (</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 </a:t>
            </a:r>
            <a:r>
              <a:rPr lang="en-US" sz="2600" i="1" dirty="0" smtClean="0">
                <a:latin typeface="Times New Roman" pitchFamily="18" charset="0"/>
                <a:cs typeface="Times New Roman" pitchFamily="18" charset="0"/>
              </a:rPr>
              <a:t>f</a:t>
            </a:r>
            <a:r>
              <a:rPr lang="en-US" sz="2600" dirty="0" smtClean="0">
                <a:latin typeface="Times New Roman" pitchFamily="18" charset="0"/>
                <a:cs typeface="Times New Roman" pitchFamily="18" charset="0"/>
              </a:rPr>
              <a:t> [ v</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 </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sym typeface="Symbol"/>
              </a:rPr>
              <a:t> </a:t>
            </a:r>
            <a:r>
              <a:rPr lang="en-US" sz="2600" i="1" dirty="0" smtClean="0">
                <a:latin typeface="Times New Roman" pitchFamily="18" charset="0"/>
                <a:cs typeface="Times New Roman" pitchFamily="18" charset="0"/>
              </a:rPr>
              <a:t>f </a:t>
            </a:r>
            <a:r>
              <a:rPr lang="en-US" sz="2600" dirty="0" smtClean="0">
                <a:latin typeface="Times New Roman" pitchFamily="18" charset="0"/>
                <a:cs typeface="Times New Roman" pitchFamily="18" charset="0"/>
              </a:rPr>
              <a:t>(v</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a:t>
            </a:r>
          </a:p>
          <a:p>
            <a:pPr marL="1833563" indent="-1588">
              <a:spcBef>
                <a:spcPts val="0"/>
              </a:spcBef>
              <a:buNone/>
            </a:pPr>
            <a:r>
              <a:rPr lang="en-US" sz="2600" dirty="0" smtClean="0">
                <a:latin typeface="Times New Roman" pitchFamily="18" charset="0"/>
                <a:cs typeface="Times New Roman" pitchFamily="18" charset="0"/>
              </a:rPr>
              <a:t>= </a:t>
            </a:r>
            <a:r>
              <a:rPr lang="en-US" sz="2600" i="1" dirty="0" smtClean="0">
                <a:latin typeface="Times New Roman" pitchFamily="18" charset="0"/>
                <a:cs typeface="Times New Roman" pitchFamily="18" charset="0"/>
              </a:rPr>
              <a:t>f</a:t>
            </a:r>
            <a:r>
              <a:rPr lang="en-US" sz="2600" dirty="0" smtClean="0">
                <a:latin typeface="Times New Roman" pitchFamily="18" charset="0"/>
                <a:cs typeface="Times New Roman" pitchFamily="18" charset="0"/>
              </a:rPr>
              <a:t> [(</a:t>
            </a:r>
            <a:r>
              <a:rPr lang="en-US" sz="2600" dirty="0" smtClean="0">
                <a:solidFill>
                  <a:srgbClr val="FF0000"/>
                </a:solidFill>
                <a:latin typeface="Times New Roman" pitchFamily="18" charset="0"/>
                <a:cs typeface="Times New Roman" pitchFamily="18" charset="0"/>
              </a:rPr>
              <a:t>1 </a:t>
            </a:r>
            <a:r>
              <a:rPr lang="en-US" sz="2600" dirty="0" smtClean="0">
                <a:latin typeface="Times New Roman" pitchFamily="18" charset="0"/>
                <a:cs typeface="Times New Roman" pitchFamily="18" charset="0"/>
              </a:rPr>
              <a:t>, </a:t>
            </a:r>
            <a:r>
              <a:rPr lang="en-US" sz="2600" dirty="0" smtClean="0">
                <a:solidFill>
                  <a:srgbClr val="FF0000"/>
                </a:solidFill>
                <a:latin typeface="Times New Roman" pitchFamily="18" charset="0"/>
                <a:cs typeface="Times New Roman" pitchFamily="18" charset="0"/>
              </a:rPr>
              <a:t>1</a:t>
            </a:r>
            <a:r>
              <a:rPr lang="en-US" sz="2600" dirty="0" smtClean="0">
                <a:latin typeface="Times New Roman" pitchFamily="18" charset="0"/>
                <a:cs typeface="Times New Roman" pitchFamily="18" charset="0"/>
              </a:rPr>
              <a:t>) + </a:t>
            </a:r>
            <a:r>
              <a:rPr lang="en-US" sz="2600" i="1" dirty="0" smtClean="0">
                <a:solidFill>
                  <a:srgbClr val="800000"/>
                </a:solidFill>
                <a:latin typeface="Times New Roman" pitchFamily="18" charset="0"/>
                <a:cs typeface="Times New Roman" pitchFamily="18" charset="0"/>
              </a:rPr>
              <a:t>t</a:t>
            </a:r>
            <a:r>
              <a:rPr lang="en-US" sz="2600" baseline="-25000" dirty="0" smtClean="0">
                <a:solidFill>
                  <a:srgbClr val="800000"/>
                </a:solidFill>
                <a:latin typeface="Times New Roman" pitchFamily="18" charset="0"/>
                <a:cs typeface="Times New Roman" pitchFamily="18" charset="0"/>
              </a:rPr>
              <a:t>0</a:t>
            </a:r>
            <a:r>
              <a:rPr lang="en-US" sz="2600" dirty="0" smtClean="0">
                <a:latin typeface="Times New Roman" pitchFamily="18" charset="0"/>
                <a:cs typeface="Times New Roman" pitchFamily="18" charset="0"/>
              </a:rPr>
              <a:t>(</a:t>
            </a:r>
            <a:r>
              <a:rPr lang="en-US" sz="2600" dirty="0" smtClean="0">
                <a:solidFill>
                  <a:srgbClr val="0054A8"/>
                </a:solidFill>
                <a:latin typeface="Times New Roman" pitchFamily="18" charset="0"/>
                <a:cs typeface="Times New Roman" pitchFamily="18" charset="0"/>
              </a:rPr>
              <a:t>4 </a:t>
            </a:r>
            <a:r>
              <a:rPr lang="en-US" sz="2600" dirty="0" smtClean="0">
                <a:latin typeface="Times New Roman" pitchFamily="18" charset="0"/>
                <a:cs typeface="Times New Roman" pitchFamily="18" charset="0"/>
              </a:rPr>
              <a:t>, </a:t>
            </a:r>
            <a:r>
              <a:rPr lang="en-US" sz="2600" dirty="0" smtClean="0">
                <a:solidFill>
                  <a:srgbClr val="0054A8"/>
                </a:solidFill>
                <a:latin typeface="Times New Roman" pitchFamily="18" charset="0"/>
                <a:cs typeface="Times New Roman" pitchFamily="18" charset="0"/>
              </a:rPr>
              <a:t>2</a:t>
            </a:r>
            <a:r>
              <a:rPr lang="en-US" sz="2600" dirty="0" smtClean="0">
                <a:latin typeface="Times New Roman" pitchFamily="18" charset="0"/>
                <a:cs typeface="Times New Roman" pitchFamily="18" charset="0"/>
              </a:rPr>
              <a:t>)] = </a:t>
            </a:r>
            <a:r>
              <a:rPr lang="en-US" sz="2600" i="1" dirty="0" smtClean="0">
                <a:latin typeface="Times New Roman" pitchFamily="18" charset="0"/>
                <a:cs typeface="Times New Roman" pitchFamily="18" charset="0"/>
              </a:rPr>
              <a:t>f</a:t>
            </a:r>
            <a:r>
              <a:rPr lang="en-US" sz="2600" dirty="0" smtClean="0">
                <a:solidFill>
                  <a:srgbClr val="7030A0"/>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r>
              <a:rPr lang="en-US" sz="2600" dirty="0" smtClean="0">
                <a:solidFill>
                  <a:srgbClr val="FF0000"/>
                </a:solidFill>
                <a:latin typeface="Times New Roman" pitchFamily="18" charset="0"/>
                <a:cs typeface="Times New Roman" pitchFamily="18" charset="0"/>
              </a:rPr>
              <a:t>1</a:t>
            </a:r>
            <a:r>
              <a:rPr lang="en-US" sz="2600" dirty="0" smtClean="0">
                <a:latin typeface="Times New Roman" pitchFamily="18" charset="0"/>
                <a:cs typeface="Times New Roman" pitchFamily="18" charset="0"/>
              </a:rPr>
              <a:t> + </a:t>
            </a:r>
            <a:r>
              <a:rPr lang="en-US" sz="2600" dirty="0" smtClean="0">
                <a:solidFill>
                  <a:srgbClr val="0054A8"/>
                </a:solidFill>
                <a:latin typeface="Times New Roman" pitchFamily="18" charset="0"/>
                <a:cs typeface="Times New Roman" pitchFamily="18" charset="0"/>
              </a:rPr>
              <a:t>4</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 </a:t>
            </a:r>
            <a:r>
              <a:rPr lang="en-US" sz="2600" dirty="0" smtClean="0">
                <a:solidFill>
                  <a:srgbClr val="FF0000"/>
                </a:solidFill>
                <a:latin typeface="Times New Roman" pitchFamily="18" charset="0"/>
                <a:cs typeface="Times New Roman" pitchFamily="18" charset="0"/>
              </a:rPr>
              <a:t>1</a:t>
            </a:r>
            <a:r>
              <a:rPr lang="en-US" sz="2600" dirty="0" smtClean="0">
                <a:latin typeface="Times New Roman" pitchFamily="18" charset="0"/>
                <a:cs typeface="Times New Roman" pitchFamily="18" charset="0"/>
              </a:rPr>
              <a:t> + </a:t>
            </a:r>
            <a:r>
              <a:rPr lang="en-US" sz="2600" dirty="0" smtClean="0">
                <a:solidFill>
                  <a:srgbClr val="0054A8"/>
                </a:solidFill>
                <a:latin typeface="Times New Roman" pitchFamily="18" charset="0"/>
                <a:cs typeface="Times New Roman" pitchFamily="18" charset="0"/>
              </a:rPr>
              <a:t>2</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a:t>
            </a:r>
          </a:p>
          <a:p>
            <a:pPr marL="1825625" indent="-1588">
              <a:spcBef>
                <a:spcPts val="0"/>
              </a:spcBef>
              <a:buNone/>
            </a:pP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dirty="0">
                <a:solidFill>
                  <a:srgbClr val="0054A8"/>
                </a:solidFill>
                <a:latin typeface="Times New Roman" pitchFamily="18" charset="0"/>
                <a:cs typeface="Times New Roman" pitchFamily="18" charset="0"/>
              </a:rPr>
              <a:t>4</a:t>
            </a:r>
            <a:r>
              <a:rPr lang="en-US" sz="2400" i="1" dirty="0">
                <a:solidFill>
                  <a:srgbClr val="800000"/>
                </a:solidFill>
                <a:latin typeface="Times New Roman" pitchFamily="18" charset="0"/>
                <a:cs typeface="Times New Roman" pitchFamily="18" charset="0"/>
              </a:rPr>
              <a:t>t</a:t>
            </a:r>
            <a:r>
              <a:rPr lang="en-US" sz="2400" baseline="-25000" dirty="0">
                <a:solidFill>
                  <a:srgbClr val="800000"/>
                </a:solidFill>
                <a:latin typeface="Times New Roman" pitchFamily="18" charset="0"/>
                <a:cs typeface="Times New Roman" pitchFamily="18" charset="0"/>
              </a:rPr>
              <a:t>0</a:t>
            </a:r>
            <a:r>
              <a:rPr lang="en-US" sz="2400" dirty="0">
                <a:latin typeface="Times New Roman" pitchFamily="18" charset="0"/>
                <a:cs typeface="Times New Roman" pitchFamily="18" charset="0"/>
              </a:rPr>
              <a:t>) − 3]</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 [(</a:t>
            </a:r>
            <a:r>
              <a:rPr lang="en-US" sz="2400" dirty="0">
                <a:solidFill>
                  <a:srgbClr val="FF0000"/>
                </a:solidFill>
                <a:latin typeface="Times New Roman" pitchFamily="18" charset="0"/>
                <a:cs typeface="Times New Roman" pitchFamily="18" charset="0"/>
              </a:rPr>
              <a:t>1</a:t>
            </a:r>
            <a:r>
              <a:rPr lang="en-US" sz="2400" dirty="0">
                <a:latin typeface="Times New Roman" pitchFamily="18" charset="0"/>
                <a:cs typeface="Times New Roman" pitchFamily="18" charset="0"/>
              </a:rPr>
              <a:t> + </a:t>
            </a:r>
            <a:r>
              <a:rPr lang="en-US" sz="2400" dirty="0">
                <a:solidFill>
                  <a:srgbClr val="0054A8"/>
                </a:solidFill>
                <a:latin typeface="Times New Roman" pitchFamily="18" charset="0"/>
                <a:cs typeface="Times New Roman" pitchFamily="18" charset="0"/>
              </a:rPr>
              <a:t>2</a:t>
            </a:r>
            <a:r>
              <a:rPr lang="en-US" sz="2400" i="1" dirty="0">
                <a:solidFill>
                  <a:srgbClr val="800000"/>
                </a:solidFill>
                <a:latin typeface="Times New Roman" pitchFamily="18" charset="0"/>
                <a:cs typeface="Times New Roman" pitchFamily="18" charset="0"/>
              </a:rPr>
              <a:t>t</a:t>
            </a:r>
            <a:r>
              <a:rPr lang="en-US" sz="2400" baseline="-25000" dirty="0">
                <a:solidFill>
                  <a:srgbClr val="800000"/>
                </a:solidFill>
                <a:latin typeface="Times New Roman" pitchFamily="18" charset="0"/>
                <a:cs typeface="Times New Roman" pitchFamily="18" charset="0"/>
              </a:rPr>
              <a:t>0</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endParaRPr lang="en-US" sz="2400" i="1" dirty="0">
              <a:latin typeface="Times New Roman" pitchFamily="18" charset="0"/>
              <a:cs typeface="Times New Roman" pitchFamily="18" charset="0"/>
            </a:endParaRPr>
          </a:p>
          <a:p>
            <a:pPr marL="1830388" indent="-1588">
              <a:spcBef>
                <a:spcPts val="0"/>
              </a:spcBef>
              <a:spcAft>
                <a:spcPts val="600"/>
              </a:spcAft>
              <a:buNone/>
            </a:pPr>
            <a:r>
              <a:rPr lang="en-US" sz="2600" dirty="0" smtClean="0">
                <a:latin typeface="Times New Roman" pitchFamily="18" charset="0"/>
                <a:cs typeface="Times New Roman" pitchFamily="18" charset="0"/>
              </a:rPr>
              <a:t>= </a:t>
            </a:r>
            <a:r>
              <a:rPr lang="en-US" sz="2600" dirty="0" smtClean="0">
                <a:sym typeface="Symbol"/>
              </a:rPr>
              <a:t></a:t>
            </a:r>
            <a:r>
              <a:rPr lang="en-US" sz="2600" dirty="0" smtClean="0">
                <a:latin typeface="Times New Roman" pitchFamily="18" charset="0"/>
                <a:cs typeface="Times New Roman" pitchFamily="18" charset="0"/>
              </a:rPr>
              <a:t> (</a:t>
            </a:r>
            <a:r>
              <a:rPr lang="en-US" sz="2600" dirty="0" smtClean="0">
                <a:sym typeface="Symbol"/>
              </a:rPr>
              <a:t> </a:t>
            </a:r>
            <a:r>
              <a:rPr lang="en-US" sz="2600" dirty="0" smtClean="0">
                <a:latin typeface="Times New Roman" pitchFamily="18" charset="0"/>
                <a:cs typeface="Times New Roman" pitchFamily="18" charset="0"/>
              </a:rPr>
              <a:t>2 + 4</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a:t>
            </a:r>
            <a:r>
              <a:rPr lang="en-US" sz="2600" baseline="30000" dirty="0" smtClean="0">
                <a:latin typeface="Times New Roman" pitchFamily="18" charset="0"/>
                <a:cs typeface="Times New Roman" pitchFamily="18" charset="0"/>
              </a:rPr>
              <a:t>2</a:t>
            </a:r>
            <a:r>
              <a:rPr lang="en-US" sz="2600" dirty="0" smtClean="0">
                <a:latin typeface="Times New Roman" pitchFamily="18" charset="0"/>
                <a:cs typeface="Times New Roman" pitchFamily="18" charset="0"/>
              </a:rPr>
              <a:t> </a:t>
            </a:r>
            <a:r>
              <a:rPr lang="en-US" sz="2600" dirty="0" smtClean="0">
                <a:sym typeface="Symbol"/>
              </a:rPr>
              <a:t></a:t>
            </a:r>
            <a:r>
              <a:rPr lang="en-US" sz="2600" dirty="0" smtClean="0">
                <a:latin typeface="Times New Roman" pitchFamily="18" charset="0"/>
                <a:cs typeface="Times New Roman" pitchFamily="18" charset="0"/>
              </a:rPr>
              <a:t> (</a:t>
            </a:r>
            <a:r>
              <a:rPr lang="en-US" sz="2600" dirty="0" smtClean="0">
                <a:sym typeface="Symbol"/>
              </a:rPr>
              <a:t> </a:t>
            </a:r>
            <a:r>
              <a:rPr lang="en-US" sz="2600" dirty="0" smtClean="0">
                <a:latin typeface="Times New Roman" pitchFamily="18" charset="0"/>
                <a:cs typeface="Times New Roman" pitchFamily="18" charset="0"/>
              </a:rPr>
              <a:t>1 + 2</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a:t>
            </a:r>
            <a:r>
              <a:rPr lang="en-US" sz="2600" baseline="30000" dirty="0" smtClean="0">
                <a:latin typeface="Times New Roman" pitchFamily="18" charset="0"/>
                <a:cs typeface="Times New Roman" pitchFamily="18" charset="0"/>
              </a:rPr>
              <a:t>2</a:t>
            </a:r>
          </a:p>
          <a:p>
            <a:pPr marL="395288" indent="-1588">
              <a:buNone/>
            </a:pPr>
            <a:r>
              <a:rPr lang="en-US" sz="2600" i="1" dirty="0" smtClean="0">
                <a:latin typeface="Times New Roman" pitchFamily="18" charset="0"/>
                <a:cs typeface="Times New Roman" pitchFamily="18" charset="0"/>
              </a:rPr>
              <a:t>        f </a:t>
            </a:r>
            <a:r>
              <a:rPr lang="en-US" sz="2600" dirty="0" smtClean="0">
                <a:solidFill>
                  <a:srgbClr val="FF0000"/>
                </a:solidFill>
                <a:latin typeface="Times New Roman" pitchFamily="18" charset="0"/>
                <a:cs typeface="Times New Roman" pitchFamily="18" charset="0"/>
              </a:rPr>
              <a:t>'</a:t>
            </a:r>
            <a:r>
              <a:rPr lang="en-US" sz="2600" dirty="0" smtClean="0">
                <a:latin typeface="Times New Roman" pitchFamily="18" charset="0"/>
                <a:cs typeface="Times New Roman" pitchFamily="18" charset="0"/>
              </a:rPr>
              <a:t>(</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 </a:t>
            </a:r>
            <a:r>
              <a:rPr lang="en-US" sz="2600" dirty="0" smtClean="0">
                <a:sym typeface="Symbol"/>
              </a:rPr>
              <a:t> </a:t>
            </a:r>
            <a:r>
              <a:rPr lang="en-US" sz="2600" dirty="0" smtClean="0">
                <a:latin typeface="Times New Roman" pitchFamily="18" charset="0"/>
                <a:cs typeface="Times New Roman" pitchFamily="18" charset="0"/>
              </a:rPr>
              <a:t>2(</a:t>
            </a:r>
            <a:r>
              <a:rPr lang="en-US" sz="2600" dirty="0" smtClean="0">
                <a:sym typeface="Symbol"/>
              </a:rPr>
              <a:t> </a:t>
            </a:r>
            <a:r>
              <a:rPr lang="en-US" sz="2600" dirty="0" smtClean="0">
                <a:latin typeface="Times New Roman" pitchFamily="18" charset="0"/>
                <a:cs typeface="Times New Roman" pitchFamily="18" charset="0"/>
              </a:rPr>
              <a:t>2 + 4</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)(4) </a:t>
            </a:r>
            <a:r>
              <a:rPr lang="en-US" sz="2600" dirty="0" smtClean="0">
                <a:sym typeface="Symbol"/>
              </a:rPr>
              <a:t></a:t>
            </a:r>
            <a:r>
              <a:rPr lang="en-US" sz="2600" dirty="0" smtClean="0">
                <a:latin typeface="Times New Roman" pitchFamily="18" charset="0"/>
                <a:cs typeface="Times New Roman" pitchFamily="18" charset="0"/>
              </a:rPr>
              <a:t> 2(</a:t>
            </a:r>
            <a:r>
              <a:rPr lang="en-US" sz="2600" dirty="0" smtClean="0">
                <a:sym typeface="Symbol"/>
              </a:rPr>
              <a:t> </a:t>
            </a:r>
            <a:r>
              <a:rPr lang="en-US" sz="2600" dirty="0" smtClean="0">
                <a:latin typeface="Times New Roman" pitchFamily="18" charset="0"/>
                <a:cs typeface="Times New Roman" pitchFamily="18" charset="0"/>
              </a:rPr>
              <a:t>1 + 2</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)(2)  = 0</a:t>
            </a:r>
          </a:p>
          <a:p>
            <a:pPr marL="2060575" indent="-7938">
              <a:buNone/>
            </a:pPr>
            <a:r>
              <a:rPr lang="en-US" sz="2600" dirty="0" smtClean="0">
                <a:latin typeface="Times New Roman" pitchFamily="18" charset="0"/>
                <a:cs typeface="Times New Roman" pitchFamily="18" charset="0"/>
              </a:rPr>
              <a:t>16 </a:t>
            </a:r>
            <a:r>
              <a:rPr lang="en-US" sz="2600" dirty="0" smtClean="0">
                <a:latin typeface="Times New Roman" pitchFamily="18" charset="0"/>
                <a:cs typeface="Times New Roman" pitchFamily="18" charset="0"/>
                <a:sym typeface="Symbol"/>
              </a:rPr>
              <a:t> 32</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+ 4 </a:t>
            </a:r>
            <a:r>
              <a:rPr lang="en-US" sz="2600" dirty="0" smtClean="0">
                <a:sym typeface="Symbol"/>
              </a:rPr>
              <a:t> </a:t>
            </a:r>
            <a:r>
              <a:rPr lang="en-US" sz="2600" dirty="0" smtClean="0">
                <a:latin typeface="Times New Roman" pitchFamily="18" charset="0"/>
                <a:cs typeface="Times New Roman" pitchFamily="18" charset="0"/>
                <a:sym typeface="Symbol"/>
              </a:rPr>
              <a:t>8</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 0</a:t>
            </a:r>
          </a:p>
          <a:p>
            <a:pPr marL="2060575" indent="-7938">
              <a:buNone/>
              <a:tabLst>
                <a:tab pos="4975225" algn="r"/>
              </a:tabLst>
            </a:pPr>
            <a:r>
              <a:rPr lang="en-US" sz="2600" dirty="0" smtClean="0">
                <a:latin typeface="Times New Roman" pitchFamily="18" charset="0"/>
                <a:cs typeface="Times New Roman" pitchFamily="18" charset="0"/>
              </a:rPr>
              <a:t>		20 – 40 </a:t>
            </a: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 0</a:t>
            </a:r>
          </a:p>
          <a:p>
            <a:pPr marL="4286250" indent="-1588">
              <a:buNone/>
            </a:pPr>
            <a:r>
              <a:rPr lang="en-US" sz="2600" i="1" dirty="0" smtClean="0">
                <a:latin typeface="Times New Roman" pitchFamily="18" charset="0"/>
                <a:cs typeface="Times New Roman" pitchFamily="18" charset="0"/>
              </a:rPr>
              <a:t>t</a:t>
            </a:r>
            <a:r>
              <a:rPr lang="en-US" sz="2600" baseline="-25000" dirty="0" smtClean="0">
                <a:latin typeface="Times New Roman" pitchFamily="18" charset="0"/>
                <a:cs typeface="Times New Roman" pitchFamily="18" charset="0"/>
              </a:rPr>
              <a:t>0 </a:t>
            </a:r>
            <a:r>
              <a:rPr lang="en-US" sz="2600" dirty="0" smtClean="0">
                <a:latin typeface="Times New Roman" pitchFamily="18" charset="0"/>
                <a:cs typeface="Times New Roman" pitchFamily="18" charset="0"/>
              </a:rPr>
              <a:t>= 0.5</a:t>
            </a:r>
          </a:p>
        </p:txBody>
      </p:sp>
      <p:sp>
        <p:nvSpPr>
          <p:cNvPr id="4" name="TextBox 3"/>
          <p:cNvSpPr txBox="1"/>
          <p:nvPr/>
        </p:nvSpPr>
        <p:spPr>
          <a:xfrm>
            <a:off x="7620000" y="4552890"/>
            <a:ext cx="5334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set</a:t>
            </a:r>
            <a:endParaRPr lang="en-US" sz="2000" dirty="0">
              <a:latin typeface="Times New Roman" pitchFamily="18" charset="0"/>
              <a:cs typeface="Times New Roman" pitchFamily="18" charset="0"/>
            </a:endParaRPr>
          </a:p>
        </p:txBody>
      </p:sp>
      <p:sp>
        <p:nvSpPr>
          <p:cNvPr id="5" name="TextBox 4"/>
          <p:cNvSpPr txBox="1"/>
          <p:nvPr/>
        </p:nvSpPr>
        <p:spPr>
          <a:xfrm>
            <a:off x="7239000" y="6400800"/>
            <a:ext cx="1447800" cy="381000"/>
          </a:xfrm>
          <a:prstGeom prst="rect">
            <a:avLst/>
          </a:prstGeom>
          <a:noFill/>
        </p:spPr>
        <p:txBody>
          <a:bodyPr wrap="square" rtlCol="0">
            <a:spAutoFit/>
          </a:bodyPr>
          <a:lstStyle/>
          <a:p>
            <a:r>
              <a:rPr lang="en-US" dirty="0" smtClean="0">
                <a:solidFill>
                  <a:srgbClr val="FF0000"/>
                </a:solidFill>
              </a:rPr>
              <a:t>Continue…</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E187A8DF-0D36-4FD6-9E8E-6850BBE18C4A}" type="slidenum">
              <a:rPr lang="en-US" smtClean="0"/>
              <a:pPr/>
              <a:t>50</a:t>
            </a:fld>
            <a:endParaRPr lang="en-US"/>
          </a:p>
        </p:txBody>
      </p:sp>
      <p:pic>
        <p:nvPicPr>
          <p:cNvPr id="7"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b="56463"/>
          <a:stretch>
            <a:fillRect/>
          </a:stretch>
        </p:blipFill>
        <p:spPr bwMode="auto">
          <a:xfrm>
            <a:off x="452438" y="457200"/>
            <a:ext cx="8239125"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48056" y="466344"/>
            <a:ext cx="1676400" cy="228600"/>
          </a:xfrm>
          <a:prstGeom prst="rect">
            <a:avLst/>
          </a:prstGeom>
          <a:solidFill>
            <a:srgbClr val="0054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2.5"/>
                                          </p:val>
                                        </p:tav>
                                        <p:tav tm="100000">
                                          <p:val>
                                            <p:strVal val="#ppt_w"/>
                                          </p:val>
                                        </p:tav>
                                      </p:tavLst>
                                    </p:anim>
                                    <p:anim calcmode="lin" valueType="num">
                                      <p:cBhvr>
                                        <p:cTn id="8" dur="500" fill="hold"/>
                                        <p:tgtEl>
                                          <p:spTgt spid="7"/>
                                        </p:tgtEl>
                                        <p:attrNameLst>
                                          <p:attrName>ppt_h</p:attrName>
                                        </p:attrNameLst>
                                      </p:cBhvr>
                                      <p:tavLst>
                                        <p:tav tm="0">
                                          <p:val>
                                            <p:strVal val="#ppt_h*0.01"/>
                                          </p:val>
                                        </p:tav>
                                        <p:tav tm="100000">
                                          <p:val>
                                            <p:strVal val="#ppt_h"/>
                                          </p:val>
                                        </p:tav>
                                      </p:tavLst>
                                    </p:anim>
                                    <p:anim calcmode="lin" valueType="num">
                                      <p:cBhvr>
                                        <p:cTn id="9" dur="500" fill="hold"/>
                                        <p:tgtEl>
                                          <p:spTgt spid="7"/>
                                        </p:tgtEl>
                                        <p:attrNameLst>
                                          <p:attrName>ppt_x</p:attrName>
                                        </p:attrNameLst>
                                      </p:cBhvr>
                                      <p:tavLst>
                                        <p:tav tm="0">
                                          <p:val>
                                            <p:strVal val="#ppt_x"/>
                                          </p:val>
                                        </p:tav>
                                        <p:tav tm="100000">
                                          <p:val>
                                            <p:strVal val="#ppt_x"/>
                                          </p:val>
                                        </p:tav>
                                      </p:tavLst>
                                    </p:anim>
                                    <p:anim calcmode="lin" valueType="num">
                                      <p:cBhvr>
                                        <p:cTn id="10" dur="500" fill="hold"/>
                                        <p:tgtEl>
                                          <p:spTgt spid="7"/>
                                        </p:tgtEl>
                                        <p:attrNameLst>
                                          <p:attrName>ppt_y</p:attrName>
                                        </p:attrNameLst>
                                      </p:cBhvr>
                                      <p:tavLst>
                                        <p:tav tm="0">
                                          <p:val>
                                            <p:strVal val="#ppt_h+1"/>
                                          </p:val>
                                        </p:tav>
                                        <p:tav tm="100000">
                                          <p:val>
                                            <p:strVal val="#ppt_y"/>
                                          </p:val>
                                        </p:tav>
                                      </p:tavLst>
                                    </p:anim>
                                    <p:animEffect transition="in" filter="fade">
                                      <p:cBhvr>
                                        <p:cTn id="11" dur="500"/>
                                        <p:tgtEl>
                                          <p:spTgt spid="7"/>
                                        </p:tgtEl>
                                      </p:cBhvr>
                                    </p:animEffect>
                                  </p:childTnLst>
                                </p:cTn>
                              </p:par>
                              <p:par>
                                <p:cTn id="12" presetID="58" presetClass="entr" presetSubtype="0" ac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2.5"/>
                                          </p:val>
                                        </p:tav>
                                        <p:tav tm="100000">
                                          <p:val>
                                            <p:strVal val="#ppt_w"/>
                                          </p:val>
                                        </p:tav>
                                      </p:tavLst>
                                    </p:anim>
                                    <p:anim calcmode="lin" valueType="num">
                                      <p:cBhvr>
                                        <p:cTn id="15" dur="500" fill="hold"/>
                                        <p:tgtEl>
                                          <p:spTgt spid="9"/>
                                        </p:tgtEl>
                                        <p:attrNameLst>
                                          <p:attrName>ppt_h</p:attrName>
                                        </p:attrNameLst>
                                      </p:cBhvr>
                                      <p:tavLst>
                                        <p:tav tm="0">
                                          <p:val>
                                            <p:strVal val="#ppt_h*0.01"/>
                                          </p:val>
                                        </p:tav>
                                        <p:tav tm="100000">
                                          <p:val>
                                            <p:strVal val="#ppt_h"/>
                                          </p:val>
                                        </p:tav>
                                      </p:tavLst>
                                    </p:anim>
                                    <p:anim calcmode="lin" valueType="num">
                                      <p:cBhvr>
                                        <p:cTn id="16" dur="500" fill="hold"/>
                                        <p:tgtEl>
                                          <p:spTgt spid="9"/>
                                        </p:tgtEl>
                                        <p:attrNameLst>
                                          <p:attrName>ppt_x</p:attrName>
                                        </p:attrNameLst>
                                      </p:cBhvr>
                                      <p:tavLst>
                                        <p:tav tm="0">
                                          <p:val>
                                            <p:strVal val="#ppt_x"/>
                                          </p:val>
                                        </p:tav>
                                        <p:tav tm="100000">
                                          <p:val>
                                            <p:strVal val="#ppt_x"/>
                                          </p:val>
                                        </p:tav>
                                      </p:tavLst>
                                    </p:anim>
                                    <p:anim calcmode="lin" valueType="num">
                                      <p:cBhvr>
                                        <p:cTn id="17" dur="500" fill="hold"/>
                                        <p:tgtEl>
                                          <p:spTgt spid="9"/>
                                        </p:tgtEl>
                                        <p:attrNameLst>
                                          <p:attrName>ppt_y</p:attrName>
                                        </p:attrNameLst>
                                      </p:cBhvr>
                                      <p:tavLst>
                                        <p:tav tm="0">
                                          <p:val>
                                            <p:strVal val="#ppt_h+1"/>
                                          </p:val>
                                        </p:tav>
                                        <p:tav tm="100000">
                                          <p:val>
                                            <p:strVal val="#ppt_y"/>
                                          </p:val>
                                        </p:tav>
                                      </p:tavLst>
                                    </p:anim>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 calcmode="lin" valueType="num">
                                      <p:cBhvr>
                                        <p:cTn id="32"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8" presetClass="entr" presetSubtype="0" accel="10000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42"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4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8" presetClass="entr" presetSubtype="0" accel="10000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 calcmode="lin" valueType="num">
                                      <p:cBhvr>
                                        <p:cTn id="50"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51"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5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54" dur="500"/>
                                        <p:tgtEl>
                                          <p:spTgt spid="3">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8" presetClass="entr" presetSubtype="0" accel="10000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p:cTn id="59"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60"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6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63" dur="500"/>
                                        <p:tgtEl>
                                          <p:spTgt spid="3">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8" presetClass="entr" presetSubtype="0" accel="100000" fill="hold" grpId="0"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 calcmode="lin" valueType="num">
                                      <p:cBhvr>
                                        <p:cTn id="68"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69"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7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1"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72" dur="500"/>
                                        <p:tgtEl>
                                          <p:spTgt spid="3">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8" presetClass="entr" presetSubtype="0" accel="100000"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anim calcmode="lin" valueType="num">
                                      <p:cBhvr>
                                        <p:cTn id="77"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78"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7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0"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81" dur="500"/>
                                        <p:tgtEl>
                                          <p:spTgt spid="3">
                                            <p:txEl>
                                              <p:pRg st="6" end="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8" presetClass="entr" presetSubtype="0" accel="100000" fill="hold" grpId="0" nodeType="clickEffect">
                                  <p:stCondLst>
                                    <p:cond delay="0"/>
                                  </p:stCondLst>
                                  <p:childTnLst>
                                    <p:set>
                                      <p:cBhvr>
                                        <p:cTn id="85" dur="1" fill="hold">
                                          <p:stCondLst>
                                            <p:cond delay="0"/>
                                          </p:stCondLst>
                                        </p:cTn>
                                        <p:tgtEl>
                                          <p:spTgt spid="3">
                                            <p:txEl>
                                              <p:pRg st="7" end="7"/>
                                            </p:txEl>
                                          </p:spTgt>
                                        </p:tgtEl>
                                        <p:attrNameLst>
                                          <p:attrName>style.visibility</p:attrName>
                                        </p:attrNameLst>
                                      </p:cBhvr>
                                      <p:to>
                                        <p:strVal val="visible"/>
                                      </p:to>
                                    </p:set>
                                    <p:anim calcmode="lin" valueType="num">
                                      <p:cBhvr>
                                        <p:cTn id="86"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87"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8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9"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90" dur="500"/>
                                        <p:tgtEl>
                                          <p:spTgt spid="3">
                                            <p:txEl>
                                              <p:pRg st="7" end="7"/>
                                            </p:txEl>
                                          </p:spTgt>
                                        </p:tgtEl>
                                      </p:cBhvr>
                                    </p:animEffect>
                                  </p:childTnLst>
                                </p:cTn>
                              </p:par>
                              <p:par>
                                <p:cTn id="91" presetID="58" presetClass="entr" presetSubtype="0" accel="100000" fill="hold" grpId="0" nodeType="withEffect">
                                  <p:stCondLst>
                                    <p:cond delay="0"/>
                                  </p:stCondLst>
                                  <p:childTnLst>
                                    <p:set>
                                      <p:cBhvr>
                                        <p:cTn id="92" dur="1" fill="hold">
                                          <p:stCondLst>
                                            <p:cond delay="0"/>
                                          </p:stCondLst>
                                        </p:cTn>
                                        <p:tgtEl>
                                          <p:spTgt spid="4"/>
                                        </p:tgtEl>
                                        <p:attrNameLst>
                                          <p:attrName>style.visibility</p:attrName>
                                        </p:attrNameLst>
                                      </p:cBhvr>
                                      <p:to>
                                        <p:strVal val="visible"/>
                                      </p:to>
                                    </p:set>
                                    <p:anim calcmode="lin" valueType="num">
                                      <p:cBhvr>
                                        <p:cTn id="93" dur="500" fill="hold"/>
                                        <p:tgtEl>
                                          <p:spTgt spid="4"/>
                                        </p:tgtEl>
                                        <p:attrNameLst>
                                          <p:attrName>ppt_w</p:attrName>
                                        </p:attrNameLst>
                                      </p:cBhvr>
                                      <p:tavLst>
                                        <p:tav tm="0">
                                          <p:val>
                                            <p:strVal val="#ppt_w*2.5"/>
                                          </p:val>
                                        </p:tav>
                                        <p:tav tm="100000">
                                          <p:val>
                                            <p:strVal val="#ppt_w"/>
                                          </p:val>
                                        </p:tav>
                                      </p:tavLst>
                                    </p:anim>
                                    <p:anim calcmode="lin" valueType="num">
                                      <p:cBhvr>
                                        <p:cTn id="94" dur="500" fill="hold"/>
                                        <p:tgtEl>
                                          <p:spTgt spid="4"/>
                                        </p:tgtEl>
                                        <p:attrNameLst>
                                          <p:attrName>ppt_h</p:attrName>
                                        </p:attrNameLst>
                                      </p:cBhvr>
                                      <p:tavLst>
                                        <p:tav tm="0">
                                          <p:val>
                                            <p:strVal val="#ppt_h*0.01"/>
                                          </p:val>
                                        </p:tav>
                                        <p:tav tm="100000">
                                          <p:val>
                                            <p:strVal val="#ppt_h"/>
                                          </p:val>
                                        </p:tav>
                                      </p:tavLst>
                                    </p:anim>
                                    <p:anim calcmode="lin" valueType="num">
                                      <p:cBhvr>
                                        <p:cTn id="95" dur="500" fill="hold"/>
                                        <p:tgtEl>
                                          <p:spTgt spid="4"/>
                                        </p:tgtEl>
                                        <p:attrNameLst>
                                          <p:attrName>ppt_x</p:attrName>
                                        </p:attrNameLst>
                                      </p:cBhvr>
                                      <p:tavLst>
                                        <p:tav tm="0">
                                          <p:val>
                                            <p:strVal val="#ppt_x"/>
                                          </p:val>
                                        </p:tav>
                                        <p:tav tm="100000">
                                          <p:val>
                                            <p:strVal val="#ppt_x"/>
                                          </p:val>
                                        </p:tav>
                                      </p:tavLst>
                                    </p:anim>
                                    <p:anim calcmode="lin" valueType="num">
                                      <p:cBhvr>
                                        <p:cTn id="96" dur="500" fill="hold"/>
                                        <p:tgtEl>
                                          <p:spTgt spid="4"/>
                                        </p:tgtEl>
                                        <p:attrNameLst>
                                          <p:attrName>ppt_y</p:attrName>
                                        </p:attrNameLst>
                                      </p:cBhvr>
                                      <p:tavLst>
                                        <p:tav tm="0">
                                          <p:val>
                                            <p:strVal val="#ppt_h+1"/>
                                          </p:val>
                                        </p:tav>
                                        <p:tav tm="100000">
                                          <p:val>
                                            <p:strVal val="#ppt_y"/>
                                          </p:val>
                                        </p:tav>
                                      </p:tavLst>
                                    </p:anim>
                                    <p:animEffect transition="in" filter="fade">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58" presetClass="entr" presetSubtype="0" accel="100000" fill="hold" grpId="0" nodeType="clickEffect">
                                  <p:stCondLst>
                                    <p:cond delay="0"/>
                                  </p:stCondLst>
                                  <p:childTnLst>
                                    <p:set>
                                      <p:cBhvr>
                                        <p:cTn id="101" dur="1" fill="hold">
                                          <p:stCondLst>
                                            <p:cond delay="0"/>
                                          </p:stCondLst>
                                        </p:cTn>
                                        <p:tgtEl>
                                          <p:spTgt spid="3">
                                            <p:txEl>
                                              <p:pRg st="8" end="8"/>
                                            </p:txEl>
                                          </p:spTgt>
                                        </p:tgtEl>
                                        <p:attrNameLst>
                                          <p:attrName>style.visibility</p:attrName>
                                        </p:attrNameLst>
                                      </p:cBhvr>
                                      <p:to>
                                        <p:strVal val="visible"/>
                                      </p:to>
                                    </p:set>
                                    <p:anim calcmode="lin" valueType="num">
                                      <p:cBhvr>
                                        <p:cTn id="102"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103"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10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05"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106" dur="500"/>
                                        <p:tgtEl>
                                          <p:spTgt spid="3">
                                            <p:txEl>
                                              <p:pRg st="8" end="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58" presetClass="entr" presetSubtype="0" accel="100000" fill="hold" grpId="0" nodeType="clickEffect">
                                  <p:stCondLst>
                                    <p:cond delay="0"/>
                                  </p:stCondLst>
                                  <p:childTnLst>
                                    <p:set>
                                      <p:cBhvr>
                                        <p:cTn id="110" dur="1" fill="hold">
                                          <p:stCondLst>
                                            <p:cond delay="0"/>
                                          </p:stCondLst>
                                        </p:cTn>
                                        <p:tgtEl>
                                          <p:spTgt spid="3">
                                            <p:txEl>
                                              <p:pRg st="9" end="9"/>
                                            </p:txEl>
                                          </p:spTgt>
                                        </p:tgtEl>
                                        <p:attrNameLst>
                                          <p:attrName>style.visibility</p:attrName>
                                        </p:attrNameLst>
                                      </p:cBhvr>
                                      <p:to>
                                        <p:strVal val="visible"/>
                                      </p:to>
                                    </p:set>
                                    <p:anim calcmode="lin" valueType="num">
                                      <p:cBhvr>
                                        <p:cTn id="111" dur="500" fill="hold"/>
                                        <p:tgtEl>
                                          <p:spTgt spid="3">
                                            <p:txEl>
                                              <p:pRg st="9" end="9"/>
                                            </p:txEl>
                                          </p:spTgt>
                                        </p:tgtEl>
                                        <p:attrNameLst>
                                          <p:attrName>ppt_w</p:attrName>
                                        </p:attrNameLst>
                                      </p:cBhvr>
                                      <p:tavLst>
                                        <p:tav tm="0">
                                          <p:val>
                                            <p:strVal val="#ppt_w*2.5"/>
                                          </p:val>
                                        </p:tav>
                                        <p:tav tm="100000">
                                          <p:val>
                                            <p:strVal val="#ppt_w"/>
                                          </p:val>
                                        </p:tav>
                                      </p:tavLst>
                                    </p:anim>
                                    <p:anim calcmode="lin" valueType="num">
                                      <p:cBhvr>
                                        <p:cTn id="112" dur="500" fill="hold"/>
                                        <p:tgtEl>
                                          <p:spTgt spid="3">
                                            <p:txEl>
                                              <p:pRg st="9" end="9"/>
                                            </p:txEl>
                                          </p:spTgt>
                                        </p:tgtEl>
                                        <p:attrNameLst>
                                          <p:attrName>ppt_h</p:attrName>
                                        </p:attrNameLst>
                                      </p:cBhvr>
                                      <p:tavLst>
                                        <p:tav tm="0">
                                          <p:val>
                                            <p:strVal val="#ppt_h*0.01"/>
                                          </p:val>
                                        </p:tav>
                                        <p:tav tm="100000">
                                          <p:val>
                                            <p:strVal val="#ppt_h"/>
                                          </p:val>
                                        </p:tav>
                                      </p:tavLst>
                                    </p:anim>
                                    <p:anim calcmode="lin" valueType="num">
                                      <p:cBhvr>
                                        <p:cTn id="1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14" dur="500" fill="hold"/>
                                        <p:tgtEl>
                                          <p:spTgt spid="3">
                                            <p:txEl>
                                              <p:pRg st="9" end="9"/>
                                            </p:txEl>
                                          </p:spTgt>
                                        </p:tgtEl>
                                        <p:attrNameLst>
                                          <p:attrName>ppt_y</p:attrName>
                                        </p:attrNameLst>
                                      </p:cBhvr>
                                      <p:tavLst>
                                        <p:tav tm="0">
                                          <p:val>
                                            <p:strVal val="#ppt_h+1"/>
                                          </p:val>
                                        </p:tav>
                                        <p:tav tm="100000">
                                          <p:val>
                                            <p:strVal val="#ppt_y"/>
                                          </p:val>
                                        </p:tav>
                                      </p:tavLst>
                                    </p:anim>
                                    <p:animEffect transition="in" filter="fade">
                                      <p:cBhvr>
                                        <p:cTn id="115" dur="500"/>
                                        <p:tgtEl>
                                          <p:spTgt spid="3">
                                            <p:txEl>
                                              <p:pRg st="9" end="9"/>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58" presetClass="entr" presetSubtype="0" accel="100000" fill="hold" grpId="0" nodeType="clickEffect">
                                  <p:stCondLst>
                                    <p:cond delay="0"/>
                                  </p:stCondLst>
                                  <p:childTnLst>
                                    <p:set>
                                      <p:cBhvr>
                                        <p:cTn id="119" dur="1" fill="hold">
                                          <p:stCondLst>
                                            <p:cond delay="0"/>
                                          </p:stCondLst>
                                        </p:cTn>
                                        <p:tgtEl>
                                          <p:spTgt spid="3">
                                            <p:txEl>
                                              <p:pRg st="10" end="10"/>
                                            </p:txEl>
                                          </p:spTgt>
                                        </p:tgtEl>
                                        <p:attrNameLst>
                                          <p:attrName>style.visibility</p:attrName>
                                        </p:attrNameLst>
                                      </p:cBhvr>
                                      <p:to>
                                        <p:strVal val="visible"/>
                                      </p:to>
                                    </p:set>
                                    <p:anim calcmode="lin" valueType="num">
                                      <p:cBhvr>
                                        <p:cTn id="120" dur="500" fill="hold"/>
                                        <p:tgtEl>
                                          <p:spTgt spid="3">
                                            <p:txEl>
                                              <p:pRg st="10" end="10"/>
                                            </p:txEl>
                                          </p:spTgt>
                                        </p:tgtEl>
                                        <p:attrNameLst>
                                          <p:attrName>ppt_w</p:attrName>
                                        </p:attrNameLst>
                                      </p:cBhvr>
                                      <p:tavLst>
                                        <p:tav tm="0">
                                          <p:val>
                                            <p:strVal val="#ppt_w*2.5"/>
                                          </p:val>
                                        </p:tav>
                                        <p:tav tm="100000">
                                          <p:val>
                                            <p:strVal val="#ppt_w"/>
                                          </p:val>
                                        </p:tav>
                                      </p:tavLst>
                                    </p:anim>
                                    <p:anim calcmode="lin" valueType="num">
                                      <p:cBhvr>
                                        <p:cTn id="121" dur="500" fill="hold"/>
                                        <p:tgtEl>
                                          <p:spTgt spid="3">
                                            <p:txEl>
                                              <p:pRg st="10" end="10"/>
                                            </p:txEl>
                                          </p:spTgt>
                                        </p:tgtEl>
                                        <p:attrNameLst>
                                          <p:attrName>ppt_h</p:attrName>
                                        </p:attrNameLst>
                                      </p:cBhvr>
                                      <p:tavLst>
                                        <p:tav tm="0">
                                          <p:val>
                                            <p:strVal val="#ppt_h*0.01"/>
                                          </p:val>
                                        </p:tav>
                                        <p:tav tm="100000">
                                          <p:val>
                                            <p:strVal val="#ppt_h"/>
                                          </p:val>
                                        </p:tav>
                                      </p:tavLst>
                                    </p:anim>
                                    <p:anim calcmode="lin" valueType="num">
                                      <p:cBhvr>
                                        <p:cTn id="12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23" dur="500" fill="hold"/>
                                        <p:tgtEl>
                                          <p:spTgt spid="3">
                                            <p:txEl>
                                              <p:pRg st="10" end="10"/>
                                            </p:txEl>
                                          </p:spTgt>
                                        </p:tgtEl>
                                        <p:attrNameLst>
                                          <p:attrName>ppt_y</p:attrName>
                                        </p:attrNameLst>
                                      </p:cBhvr>
                                      <p:tavLst>
                                        <p:tav tm="0">
                                          <p:val>
                                            <p:strVal val="#ppt_h+1"/>
                                          </p:val>
                                        </p:tav>
                                        <p:tav tm="100000">
                                          <p:val>
                                            <p:strVal val="#ppt_y"/>
                                          </p:val>
                                        </p:tav>
                                      </p:tavLst>
                                    </p:anim>
                                    <p:animEffect transition="in" filter="fade">
                                      <p:cBhvr>
                                        <p:cTn id="124" dur="500"/>
                                        <p:tgtEl>
                                          <p:spTgt spid="3">
                                            <p:txEl>
                                              <p:pRg st="10" end="10"/>
                                            </p:txEl>
                                          </p:spTgt>
                                        </p:tgtEl>
                                      </p:cBhvr>
                                    </p:animEffect>
                                  </p:childTnLst>
                                </p:cTn>
                              </p:par>
                            </p:childTnLst>
                          </p:cTn>
                        </p:par>
                        <p:par>
                          <p:cTn id="125" fill="hold">
                            <p:stCondLst>
                              <p:cond delay="500"/>
                            </p:stCondLst>
                            <p:childTnLst>
                              <p:par>
                                <p:cTn id="126" presetID="58" presetClass="entr" presetSubtype="0" accel="100000" fill="hold" grpId="0" nodeType="afterEffect">
                                  <p:stCondLst>
                                    <p:cond delay="0"/>
                                  </p:stCondLst>
                                  <p:childTnLst>
                                    <p:set>
                                      <p:cBhvr>
                                        <p:cTn id="127" dur="1" fill="hold">
                                          <p:stCondLst>
                                            <p:cond delay="0"/>
                                          </p:stCondLst>
                                        </p:cTn>
                                        <p:tgtEl>
                                          <p:spTgt spid="5"/>
                                        </p:tgtEl>
                                        <p:attrNameLst>
                                          <p:attrName>style.visibility</p:attrName>
                                        </p:attrNameLst>
                                      </p:cBhvr>
                                      <p:to>
                                        <p:strVal val="visible"/>
                                      </p:to>
                                    </p:set>
                                    <p:anim calcmode="lin" valueType="num">
                                      <p:cBhvr>
                                        <p:cTn id="128" dur="500" fill="hold"/>
                                        <p:tgtEl>
                                          <p:spTgt spid="5"/>
                                        </p:tgtEl>
                                        <p:attrNameLst>
                                          <p:attrName>ppt_w</p:attrName>
                                        </p:attrNameLst>
                                      </p:cBhvr>
                                      <p:tavLst>
                                        <p:tav tm="0">
                                          <p:val>
                                            <p:strVal val="#ppt_w*2.5"/>
                                          </p:val>
                                        </p:tav>
                                        <p:tav tm="100000">
                                          <p:val>
                                            <p:strVal val="#ppt_w"/>
                                          </p:val>
                                        </p:tav>
                                      </p:tavLst>
                                    </p:anim>
                                    <p:anim calcmode="lin" valueType="num">
                                      <p:cBhvr>
                                        <p:cTn id="129" dur="500" fill="hold"/>
                                        <p:tgtEl>
                                          <p:spTgt spid="5"/>
                                        </p:tgtEl>
                                        <p:attrNameLst>
                                          <p:attrName>ppt_h</p:attrName>
                                        </p:attrNameLst>
                                      </p:cBhvr>
                                      <p:tavLst>
                                        <p:tav tm="0">
                                          <p:val>
                                            <p:strVal val="#ppt_h*0.01"/>
                                          </p:val>
                                        </p:tav>
                                        <p:tav tm="100000">
                                          <p:val>
                                            <p:strVal val="#ppt_h"/>
                                          </p:val>
                                        </p:tav>
                                      </p:tavLst>
                                    </p:anim>
                                    <p:anim calcmode="lin" valueType="num">
                                      <p:cBhvr>
                                        <p:cTn id="130" dur="500" fill="hold"/>
                                        <p:tgtEl>
                                          <p:spTgt spid="5"/>
                                        </p:tgtEl>
                                        <p:attrNameLst>
                                          <p:attrName>ppt_x</p:attrName>
                                        </p:attrNameLst>
                                      </p:cBhvr>
                                      <p:tavLst>
                                        <p:tav tm="0">
                                          <p:val>
                                            <p:strVal val="#ppt_x"/>
                                          </p:val>
                                        </p:tav>
                                        <p:tav tm="100000">
                                          <p:val>
                                            <p:strVal val="#ppt_x"/>
                                          </p:val>
                                        </p:tav>
                                      </p:tavLst>
                                    </p:anim>
                                    <p:anim calcmode="lin" valueType="num">
                                      <p:cBhvr>
                                        <p:cTn id="131" dur="500" fill="hold"/>
                                        <p:tgtEl>
                                          <p:spTgt spid="5"/>
                                        </p:tgtEl>
                                        <p:attrNameLst>
                                          <p:attrName>ppt_y</p:attrName>
                                        </p:attrNameLst>
                                      </p:cBhvr>
                                      <p:tavLst>
                                        <p:tav tm="0">
                                          <p:val>
                                            <p:strVal val="#ppt_h+1"/>
                                          </p:val>
                                        </p:tav>
                                        <p:tav tm="100000">
                                          <p:val>
                                            <p:strVal val="#ppt_y"/>
                                          </p:val>
                                        </p:tav>
                                      </p:tavLst>
                                    </p:anim>
                                    <p:animEffect transition="in" filter="fade">
                                      <p:cBhvr>
                                        <p:cTn id="1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Steepest Ascent</a:t>
            </a:r>
            <a:endParaRPr lang="en-US"/>
          </a:p>
        </p:txBody>
      </p:sp>
      <p:sp>
        <p:nvSpPr>
          <p:cNvPr id="3" name="Content Placeholder 2"/>
          <p:cNvSpPr>
            <a:spLocks noGrp="1"/>
          </p:cNvSpPr>
          <p:nvPr>
            <p:ph idx="1"/>
          </p:nvPr>
        </p:nvSpPr>
        <p:spPr>
          <a:xfrm>
            <a:off x="990600" y="1600200"/>
            <a:ext cx="7713440" cy="4525963"/>
          </a:xfrm>
        </p:spPr>
        <p:txBody>
          <a:bodyPr/>
          <a:lstStyle/>
          <a:p>
            <a:pPr>
              <a:spcBef>
                <a:spcPts val="0"/>
              </a:spcBef>
              <a:buNone/>
            </a:pPr>
            <a:r>
              <a:rPr lang="en-US" dirty="0" smtClean="0"/>
              <a:t>Example: </a:t>
            </a:r>
            <a:r>
              <a:rPr lang="en-US" dirty="0" smtClean="0">
                <a:solidFill>
                  <a:schemeClr val="bg1">
                    <a:lumMod val="65000"/>
                  </a:schemeClr>
                </a:solidFill>
              </a:rPr>
              <a:t>[Unconstrained NLP]</a:t>
            </a:r>
          </a:p>
          <a:p>
            <a:pPr indent="-4763">
              <a:spcBef>
                <a:spcPts val="0"/>
              </a:spcBef>
              <a:buNone/>
            </a:pPr>
            <a:r>
              <a:rPr lang="en-US" dirty="0" smtClean="0">
                <a:solidFill>
                  <a:srgbClr val="008000"/>
                </a:solidFill>
              </a:rPr>
              <a:t>Max </a:t>
            </a:r>
            <a:r>
              <a:rPr lang="en-US" i="1" dirty="0" smtClean="0">
                <a:solidFill>
                  <a:srgbClr val="008000"/>
                </a:solidFill>
                <a:latin typeface="Times New Roman" pitchFamily="18" charset="0"/>
                <a:cs typeface="Times New Roman" pitchFamily="18" charset="0"/>
              </a:rPr>
              <a:t>z</a:t>
            </a:r>
            <a:r>
              <a:rPr lang="en-US" dirty="0" smtClean="0">
                <a:solidFill>
                  <a:srgbClr val="008000"/>
                </a:solidFill>
              </a:rPr>
              <a:t> = </a:t>
            </a:r>
            <a:r>
              <a:rPr lang="en-US" i="1" dirty="0" smtClean="0">
                <a:solidFill>
                  <a:srgbClr val="008000"/>
                </a:solidFill>
                <a:latin typeface="Times New Roman" pitchFamily="18" charset="0"/>
                <a:cs typeface="Times New Roman" pitchFamily="18" charset="0"/>
              </a:rPr>
              <a:t>f </a:t>
            </a:r>
            <a:r>
              <a:rPr lang="en-US" dirty="0" smtClean="0">
                <a:solidFill>
                  <a:srgbClr val="008000"/>
                </a:solidFill>
              </a:rPr>
              <a:t>(</a:t>
            </a:r>
            <a:r>
              <a:rPr lang="en-US" i="1" dirty="0" smtClean="0">
                <a:solidFill>
                  <a:srgbClr val="008000"/>
                </a:solidFill>
                <a:latin typeface="Times New Roman" pitchFamily="18" charset="0"/>
                <a:cs typeface="Times New Roman" pitchFamily="18" charset="0"/>
              </a:rPr>
              <a:t>x</a:t>
            </a:r>
            <a:r>
              <a:rPr lang="en-US" baseline="-25000" dirty="0" smtClean="0">
                <a:solidFill>
                  <a:srgbClr val="008000"/>
                </a:solidFill>
              </a:rPr>
              <a:t>1</a:t>
            </a:r>
            <a:r>
              <a:rPr lang="en-US" dirty="0" smtClean="0">
                <a:solidFill>
                  <a:srgbClr val="008000"/>
                </a:solidFill>
              </a:rPr>
              <a:t>, </a:t>
            </a:r>
            <a:r>
              <a:rPr lang="en-US" i="1" dirty="0" smtClean="0">
                <a:solidFill>
                  <a:srgbClr val="008000"/>
                </a:solidFill>
                <a:latin typeface="Times New Roman" pitchFamily="18" charset="0"/>
                <a:cs typeface="Times New Roman" pitchFamily="18" charset="0"/>
              </a:rPr>
              <a:t>x</a:t>
            </a:r>
            <a:r>
              <a:rPr lang="en-US" baseline="-25000" dirty="0" smtClean="0">
                <a:solidFill>
                  <a:srgbClr val="008000"/>
                </a:solidFill>
              </a:rPr>
              <a:t>2</a:t>
            </a:r>
            <a:r>
              <a:rPr lang="en-US" dirty="0" smtClean="0">
                <a:solidFill>
                  <a:srgbClr val="008000"/>
                </a:solidFill>
              </a:rPr>
              <a:t>)= </a:t>
            </a:r>
            <a:r>
              <a:rPr lang="en-US" dirty="0" smtClean="0">
                <a:solidFill>
                  <a:srgbClr val="008000"/>
                </a:solidFill>
                <a:sym typeface="Symbol"/>
              </a:rPr>
              <a:t></a:t>
            </a:r>
            <a:r>
              <a:rPr lang="en-US" dirty="0" smtClean="0">
                <a:solidFill>
                  <a:srgbClr val="008000"/>
                </a:solidFill>
              </a:rPr>
              <a:t>(</a:t>
            </a:r>
            <a:r>
              <a:rPr lang="en-US" i="1" dirty="0" smtClean="0">
                <a:solidFill>
                  <a:srgbClr val="008000"/>
                </a:solidFill>
                <a:latin typeface="Times New Roman" pitchFamily="18" charset="0"/>
                <a:cs typeface="Times New Roman" pitchFamily="18" charset="0"/>
              </a:rPr>
              <a:t>x</a:t>
            </a:r>
            <a:r>
              <a:rPr lang="en-US" baseline="-25000" dirty="0" smtClean="0">
                <a:solidFill>
                  <a:srgbClr val="008000"/>
                </a:solidFill>
              </a:rPr>
              <a:t>1</a:t>
            </a:r>
            <a:r>
              <a:rPr lang="en-US" dirty="0" smtClean="0">
                <a:solidFill>
                  <a:srgbClr val="008000"/>
                </a:solidFill>
                <a:sym typeface="Symbol"/>
              </a:rPr>
              <a:t> </a:t>
            </a:r>
            <a:r>
              <a:rPr lang="en-US" dirty="0" smtClean="0">
                <a:solidFill>
                  <a:srgbClr val="008000"/>
                </a:solidFill>
              </a:rPr>
              <a:t> 3)</a:t>
            </a:r>
            <a:r>
              <a:rPr lang="en-US" baseline="30000" dirty="0" smtClean="0">
                <a:solidFill>
                  <a:srgbClr val="008000"/>
                </a:solidFill>
              </a:rPr>
              <a:t>2</a:t>
            </a:r>
            <a:r>
              <a:rPr lang="en-US" dirty="0" smtClean="0">
                <a:solidFill>
                  <a:srgbClr val="008000"/>
                </a:solidFill>
                <a:sym typeface="Symbol"/>
              </a:rPr>
              <a:t> </a:t>
            </a:r>
            <a:r>
              <a:rPr lang="en-US" dirty="0" smtClean="0">
                <a:solidFill>
                  <a:srgbClr val="008000"/>
                </a:solidFill>
              </a:rPr>
              <a:t>(</a:t>
            </a:r>
            <a:r>
              <a:rPr lang="en-US" i="1" dirty="0" smtClean="0">
                <a:solidFill>
                  <a:srgbClr val="008000"/>
                </a:solidFill>
                <a:latin typeface="Times New Roman" pitchFamily="18" charset="0"/>
                <a:cs typeface="Times New Roman" pitchFamily="18" charset="0"/>
              </a:rPr>
              <a:t>x</a:t>
            </a:r>
            <a:r>
              <a:rPr lang="en-US" baseline="-25000" dirty="0" smtClean="0">
                <a:solidFill>
                  <a:srgbClr val="008000"/>
                </a:solidFill>
              </a:rPr>
              <a:t>2</a:t>
            </a:r>
            <a:r>
              <a:rPr lang="en-US" dirty="0" smtClean="0">
                <a:solidFill>
                  <a:srgbClr val="008000"/>
                </a:solidFill>
                <a:sym typeface="Symbol"/>
              </a:rPr>
              <a:t>  </a:t>
            </a:r>
            <a:r>
              <a:rPr lang="en-US" dirty="0" smtClean="0">
                <a:solidFill>
                  <a:srgbClr val="008000"/>
                </a:solidFill>
              </a:rPr>
              <a:t>2)</a:t>
            </a:r>
            <a:r>
              <a:rPr lang="en-US" baseline="30000" dirty="0" smtClean="0">
                <a:solidFill>
                  <a:srgbClr val="008000"/>
                </a:solidFill>
              </a:rPr>
              <a:t>2</a:t>
            </a:r>
          </a:p>
          <a:p>
            <a:pPr indent="-4763">
              <a:spcBef>
                <a:spcPts val="0"/>
              </a:spcBef>
              <a:buNone/>
            </a:pPr>
            <a:r>
              <a:rPr lang="en-US" dirty="0" err="1" smtClean="0">
                <a:solidFill>
                  <a:srgbClr val="008000"/>
                </a:solidFill>
              </a:rPr>
              <a:t>s.t</a:t>
            </a:r>
            <a:r>
              <a:rPr lang="en-US" dirty="0" smtClean="0">
                <a:solidFill>
                  <a:srgbClr val="008000"/>
                </a:solidFill>
              </a:rPr>
              <a:t>. (</a:t>
            </a:r>
            <a:r>
              <a:rPr lang="en-US" i="1" dirty="0" smtClean="0">
                <a:solidFill>
                  <a:srgbClr val="008000"/>
                </a:solidFill>
                <a:latin typeface="Times New Roman" pitchFamily="18" charset="0"/>
                <a:cs typeface="Times New Roman" pitchFamily="18" charset="0"/>
              </a:rPr>
              <a:t>x</a:t>
            </a:r>
            <a:r>
              <a:rPr lang="en-US" baseline="-25000" dirty="0" smtClean="0">
                <a:solidFill>
                  <a:srgbClr val="008000"/>
                </a:solidFill>
              </a:rPr>
              <a:t>1</a:t>
            </a:r>
            <a:r>
              <a:rPr lang="en-US" dirty="0" smtClean="0">
                <a:solidFill>
                  <a:srgbClr val="008000"/>
                </a:solidFill>
              </a:rPr>
              <a:t>, </a:t>
            </a:r>
            <a:r>
              <a:rPr lang="en-US" i="1" dirty="0" smtClean="0">
                <a:solidFill>
                  <a:srgbClr val="008000"/>
                </a:solidFill>
                <a:latin typeface="Times New Roman" pitchFamily="18" charset="0"/>
                <a:cs typeface="Times New Roman" pitchFamily="18" charset="0"/>
              </a:rPr>
              <a:t>x</a:t>
            </a:r>
            <a:r>
              <a:rPr lang="en-US" baseline="-25000" dirty="0" smtClean="0">
                <a:solidFill>
                  <a:srgbClr val="008000"/>
                </a:solidFill>
              </a:rPr>
              <a:t>2</a:t>
            </a:r>
            <a:r>
              <a:rPr lang="en-US" dirty="0" smtClean="0">
                <a:solidFill>
                  <a:srgbClr val="008000"/>
                </a:solidFill>
              </a:rPr>
              <a:t>) </a:t>
            </a:r>
            <a:r>
              <a:rPr lang="en-US" dirty="0" smtClean="0">
                <a:solidFill>
                  <a:srgbClr val="008000"/>
                </a:solidFill>
                <a:sym typeface="Symbol"/>
              </a:rPr>
              <a:t></a:t>
            </a:r>
            <a:r>
              <a:rPr lang="en-US" dirty="0" smtClean="0">
                <a:solidFill>
                  <a:srgbClr val="008000"/>
                </a:solidFill>
              </a:rPr>
              <a:t> </a:t>
            </a:r>
            <a:r>
              <a:rPr lang="en-US" i="1" dirty="0" smtClean="0">
                <a:solidFill>
                  <a:srgbClr val="008000"/>
                </a:solidFill>
                <a:latin typeface="Times New Roman" pitchFamily="18" charset="0"/>
                <a:cs typeface="Times New Roman" pitchFamily="18" charset="0"/>
              </a:rPr>
              <a:t>R</a:t>
            </a:r>
            <a:r>
              <a:rPr lang="en-US" baseline="30000" dirty="0" smtClean="0">
                <a:solidFill>
                  <a:srgbClr val="008000"/>
                </a:solidFill>
                <a:latin typeface="Times New Roman" pitchFamily="18" charset="0"/>
                <a:cs typeface="Times New Roman" pitchFamily="18" charset="0"/>
              </a:rPr>
              <a:t>2   </a:t>
            </a:r>
          </a:p>
          <a:p>
            <a:pPr indent="-4763">
              <a:spcBef>
                <a:spcPts val="0"/>
              </a:spcBef>
              <a:buNone/>
            </a:pPr>
            <a:r>
              <a:rPr lang="en-US" i="1" dirty="0" smtClean="0">
                <a:latin typeface="Times New Roman" pitchFamily="18" charset="0"/>
                <a:cs typeface="Times New Roman" pitchFamily="18" charset="0"/>
              </a:rPr>
              <a:t> t</a:t>
            </a:r>
            <a:r>
              <a:rPr lang="en-US" baseline="-25000" dirty="0" smtClean="0">
                <a:latin typeface="Times New Roman" pitchFamily="18" charset="0"/>
                <a:cs typeface="Times New Roman" pitchFamily="18" charset="0"/>
              </a:rPr>
              <a:t>0 </a:t>
            </a:r>
            <a:r>
              <a:rPr lang="en-US" dirty="0" smtClean="0">
                <a:latin typeface="Times New Roman" pitchFamily="18" charset="0"/>
                <a:cs typeface="Times New Roman" pitchFamily="18" charset="0"/>
              </a:rPr>
              <a:t>= 0.5, </a:t>
            </a:r>
            <a:endParaRPr lang="en-US" dirty="0" smtClean="0">
              <a:solidFill>
                <a:srgbClr val="008000"/>
              </a:solidFill>
              <a:latin typeface="Times New Roman" pitchFamily="18" charset="0"/>
              <a:cs typeface="Times New Roman" pitchFamily="18" charset="0"/>
            </a:endParaRPr>
          </a:p>
          <a:p>
            <a:pPr indent="-4763">
              <a:spcBef>
                <a:spcPts val="0"/>
              </a:spcBef>
              <a:buNone/>
            </a:pPr>
            <a:r>
              <a:rPr lang="en-US" dirty="0" smtClean="0">
                <a:latin typeface="Times New Roman" pitchFamily="18" charset="0"/>
                <a:cs typeface="Times New Roman" pitchFamily="18" charset="0"/>
              </a:rPr>
              <a:t>New point,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f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p>
          <a:p>
            <a:pPr marL="2403475" indent="-4763">
              <a:spcBef>
                <a:spcPts val="0"/>
              </a:spcBef>
              <a:buNone/>
            </a:pPr>
            <a:r>
              <a:rPr lang="en-US" dirty="0" smtClean="0">
                <a:latin typeface="Times New Roman" pitchFamily="18" charset="0"/>
                <a:cs typeface="Times New Roman" pitchFamily="18" charset="0"/>
              </a:rPr>
              <a:t>= (1, 1) + 0.5(4, 2) = (3, 2)</a:t>
            </a:r>
          </a:p>
          <a:p>
            <a:pPr indent="-1588">
              <a:buNone/>
            </a:pP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f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dirty="0" smtClean="0">
                <a:sym typeface="Symbol"/>
              </a:rPr>
              <a:t> </a:t>
            </a:r>
            <a:r>
              <a:rPr lang="en-US"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sym typeface="Symbol"/>
              </a:rPr>
              <a:t>  </a:t>
            </a:r>
            <a:r>
              <a:rPr lang="en-US" dirty="0" smtClean="0">
                <a:latin typeface="Times New Roman" pitchFamily="18" charset="0"/>
                <a:cs typeface="Times New Roman" pitchFamily="18" charset="0"/>
              </a:rPr>
              <a:t>3), </a:t>
            </a:r>
            <a:r>
              <a:rPr lang="en-US" dirty="0" smtClean="0">
                <a:sym typeface="Symbol"/>
              </a:rPr>
              <a:t> </a:t>
            </a:r>
            <a:r>
              <a:rPr lang="en-US"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smtClean="0">
                <a:sym typeface="Symbol"/>
              </a:rPr>
              <a:t></a:t>
            </a:r>
            <a:r>
              <a:rPr lang="en-US" dirty="0" smtClean="0">
                <a:latin typeface="Times New Roman" pitchFamily="18" charset="0"/>
                <a:cs typeface="Times New Roman" pitchFamily="18" charset="0"/>
              </a:rPr>
              <a:t> 2)]</a:t>
            </a:r>
          </a:p>
          <a:p>
            <a:pPr indent="-1588">
              <a:buNone/>
            </a:pP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f </a:t>
            </a:r>
            <a:r>
              <a:rPr lang="en-US" dirty="0" smtClean="0">
                <a:latin typeface="Times New Roman" pitchFamily="18" charset="0"/>
                <a:cs typeface="Times New Roman" pitchFamily="18" charset="0"/>
              </a:rPr>
              <a:t>(3,</a:t>
            </a:r>
            <a:r>
              <a:rPr lang="en-US" i="1" dirty="0" smtClean="0">
                <a:latin typeface="Times New Roman" pitchFamily="18" charset="0"/>
                <a:cs typeface="Times New Roman" pitchFamily="18" charset="0"/>
              </a:rPr>
              <a:t> 2</a:t>
            </a:r>
            <a:r>
              <a:rPr lang="en-US" dirty="0" smtClean="0">
                <a:latin typeface="Times New Roman" pitchFamily="18" charset="0"/>
                <a:cs typeface="Times New Roman" pitchFamily="18" charset="0"/>
              </a:rPr>
              <a:t>)   = [</a:t>
            </a:r>
            <a:r>
              <a:rPr lang="en-US" dirty="0" smtClean="0">
                <a:sym typeface="Symbol"/>
              </a:rPr>
              <a:t> </a:t>
            </a:r>
            <a:r>
              <a:rPr lang="en-US" dirty="0" smtClean="0">
                <a:latin typeface="Times New Roman" pitchFamily="18" charset="0"/>
                <a:cs typeface="Times New Roman" pitchFamily="18" charset="0"/>
              </a:rPr>
              <a:t>2(3</a:t>
            </a:r>
            <a:r>
              <a:rPr lang="en-US" dirty="0" smtClean="0">
                <a:sym typeface="Symbol"/>
              </a:rPr>
              <a:t>  </a:t>
            </a:r>
            <a:r>
              <a:rPr lang="en-US" dirty="0" smtClean="0">
                <a:latin typeface="Times New Roman" pitchFamily="18" charset="0"/>
                <a:cs typeface="Times New Roman" pitchFamily="18" charset="0"/>
              </a:rPr>
              <a:t>3), </a:t>
            </a:r>
            <a:r>
              <a:rPr lang="en-US" dirty="0" smtClean="0">
                <a:sym typeface="Symbol"/>
              </a:rPr>
              <a:t> </a:t>
            </a:r>
            <a:r>
              <a:rPr lang="en-US" dirty="0" smtClean="0">
                <a:latin typeface="Times New Roman" pitchFamily="18" charset="0"/>
                <a:cs typeface="Times New Roman" pitchFamily="18" charset="0"/>
              </a:rPr>
              <a:t>2(2 </a:t>
            </a:r>
            <a:r>
              <a:rPr lang="en-US" dirty="0" smtClean="0">
                <a:sym typeface="Symbol"/>
              </a:rPr>
              <a:t></a:t>
            </a:r>
            <a:r>
              <a:rPr lang="en-US" dirty="0" smtClean="0">
                <a:latin typeface="Times New Roman" pitchFamily="18" charset="0"/>
                <a:cs typeface="Times New Roman" pitchFamily="18" charset="0"/>
              </a:rPr>
              <a:t> 2)] = (0, 0)</a:t>
            </a:r>
          </a:p>
        </p:txBody>
      </p:sp>
      <p:grpSp>
        <p:nvGrpSpPr>
          <p:cNvPr id="21" name="Group 20"/>
          <p:cNvGrpSpPr/>
          <p:nvPr/>
        </p:nvGrpSpPr>
        <p:grpSpPr>
          <a:xfrm>
            <a:off x="1143000" y="4343400"/>
            <a:ext cx="2362200" cy="1447800"/>
            <a:chOff x="1143000" y="4343400"/>
            <a:chExt cx="2362200" cy="1447800"/>
          </a:xfrm>
        </p:grpSpPr>
        <p:sp>
          <p:nvSpPr>
            <p:cNvPr id="6" name="Oval 5"/>
            <p:cNvSpPr/>
            <p:nvPr/>
          </p:nvSpPr>
          <p:spPr>
            <a:xfrm>
              <a:off x="1828800" y="4343400"/>
              <a:ext cx="838200" cy="609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6" idx="4"/>
            </p:cNvCxnSpPr>
            <p:nvPr/>
          </p:nvCxnSpPr>
          <p:spPr>
            <a:xfrm rot="5400000">
              <a:off x="2000250" y="5162550"/>
              <a:ext cx="457200" cy="38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143000" y="5257800"/>
              <a:ext cx="2362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Optimal Solution</a:t>
              </a:r>
              <a:endParaRPr lang="en-US" sz="2000" b="1" dirty="0">
                <a:solidFill>
                  <a:srgbClr val="FF0000"/>
                </a:solidFill>
              </a:endParaRPr>
            </a:p>
          </p:txBody>
        </p:sp>
      </p:grpSp>
      <p:sp>
        <p:nvSpPr>
          <p:cNvPr id="22" name="Oval 21"/>
          <p:cNvSpPr/>
          <p:nvPr/>
        </p:nvSpPr>
        <p:spPr>
          <a:xfrm>
            <a:off x="6464808" y="3733800"/>
            <a:ext cx="838200" cy="609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E187A8DF-0D36-4FD6-9E8E-6850BBE18C4A}" type="slidenum">
              <a:rPr lang="en-US" smtClean="0"/>
              <a:pPr/>
              <a:t>51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p:cTn id="16"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p:cTn id="34"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8" presetClass="entr" presetSubtype="0" accel="10000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44"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ppt_x"/>
                                          </p:val>
                                        </p:tav>
                                        <p:tav tm="100000">
                                          <p:val>
                                            <p:strVal val="#ppt_x"/>
                                          </p:val>
                                        </p:tav>
                                      </p:tavLst>
                                    </p:anim>
                                    <p:anim calcmode="lin" valueType="num">
                                      <p:cBhvr additive="base">
                                        <p:cTn id="53" dur="500" fill="hold"/>
                                        <p:tgtEl>
                                          <p:spTgt spid="22"/>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352800"/>
            <a:ext cx="6172200" cy="457200"/>
          </a:xfrm>
        </p:spPr>
        <p:txBody>
          <a:bodyPr/>
          <a:lstStyle/>
          <a:p>
            <a:pPr>
              <a:buNone/>
            </a:pPr>
            <a:r>
              <a:rPr lang="en-US" sz="1600" i="1" dirty="0" smtClean="0">
                <a:latin typeface="Times New Roman" pitchFamily="18" charset="0"/>
                <a:cs typeface="Times New Roman" pitchFamily="18" charset="0"/>
              </a:rPr>
              <a:t>f '</a:t>
            </a:r>
            <a:r>
              <a:rPr lang="en-US"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 −2(− 2 + 4</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)(4) – 2(− 1 + 2</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)(2) = − 8(− 2 + 4</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 4(− 1 + 2</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a:t>
            </a:r>
            <a:endParaRPr lang="en-US" sz="1600" i="1" dirty="0">
              <a:latin typeface="Times New Roman" pitchFamily="18" charset="0"/>
              <a:cs typeface="Times New Roman" pitchFamily="18" charset="0"/>
            </a:endParaRPr>
          </a:p>
        </p:txBody>
      </p:sp>
      <p:pic>
        <p:nvPicPr>
          <p:cNvPr id="139268" name="Picture 4"/>
          <p:cNvPicPr>
            <a:picLocks noChangeAspect="1" noChangeArrowheads="1"/>
          </p:cNvPicPr>
          <p:nvPr/>
        </p:nvPicPr>
        <p:blipFill>
          <a:blip r:embed="rId3">
            <a:clrChange>
              <a:clrFrom>
                <a:srgbClr val="FFFFFF"/>
              </a:clrFrom>
              <a:clrTo>
                <a:srgbClr val="FFFFFF">
                  <a:alpha val="0"/>
                </a:srgbClr>
              </a:clrTo>
            </a:clrChange>
          </a:blip>
          <a:srcRect l="1648"/>
          <a:stretch>
            <a:fillRect/>
          </a:stretch>
        </p:blipFill>
        <p:spPr bwMode="auto">
          <a:xfrm>
            <a:off x="457200" y="3886200"/>
            <a:ext cx="8234416" cy="2162175"/>
          </a:xfrm>
          <a:prstGeom prst="rect">
            <a:avLst/>
          </a:prstGeom>
          <a:noFill/>
          <a:ln w="9525">
            <a:noFill/>
            <a:miter lim="800000"/>
            <a:headEnd/>
            <a:tailEnd/>
          </a:ln>
          <a:effectLst/>
        </p:spPr>
      </p:pic>
      <p:pic>
        <p:nvPicPr>
          <p:cNvPr id="86018"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b="56463"/>
          <a:stretch>
            <a:fillRect/>
          </a:stretch>
        </p:blipFill>
        <p:spPr bwMode="auto">
          <a:xfrm>
            <a:off x="452438" y="457200"/>
            <a:ext cx="8239125"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8056" y="466344"/>
            <a:ext cx="1676400" cy="228600"/>
          </a:xfrm>
          <a:prstGeom prst="rect">
            <a:avLst/>
          </a:prstGeom>
          <a:solidFill>
            <a:srgbClr val="0054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bwMode="auto">
          <a:xfrm>
            <a:off x="2578608" y="2651760"/>
            <a:ext cx="359359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a:buFontTx/>
              <a:buNone/>
            </a:pPr>
            <a:r>
              <a:rPr lang="en-US" sz="1600" dirty="0" smtClean="0">
                <a:latin typeface="Times New Roman" pitchFamily="18" charset="0"/>
                <a:cs typeface="Times New Roman" pitchFamily="18" charset="0"/>
              </a:rPr>
              <a:t>= −[(1+ 4</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 </a:t>
            </a:r>
            <a:r>
              <a:rPr lang="en-US" sz="1600" dirty="0" smtClean="0">
                <a:latin typeface="Times New Roman" pitchFamily="18" charset="0"/>
                <a:cs typeface="Times New Roman" pitchFamily="18" charset="0"/>
              </a:rPr>
              <a:t>3]</a:t>
            </a:r>
            <a:r>
              <a:rPr lang="en-US" sz="1600" baseline="30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 [(1 + 2</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−2]</a:t>
            </a:r>
            <a:r>
              <a:rPr lang="en-US" sz="1600" baseline="30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a:t>
            </a:r>
            <a:endParaRPr lang="en-US" sz="1600" i="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E187A8DF-0D36-4FD6-9E8E-6850BBE18C4A}" type="slidenum">
              <a:rPr lang="en-US" smtClean="0"/>
              <a:pPr/>
              <a:t>52</a:t>
            </a:fld>
            <a:endParaRPr lang="en-US"/>
          </a:p>
        </p:txBody>
      </p:sp>
      <p:pic>
        <p:nvPicPr>
          <p:cNvPr id="8"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t="46259"/>
          <a:stretch>
            <a:fillRect/>
          </a:stretch>
        </p:blipFill>
        <p:spPr bwMode="auto">
          <a:xfrm>
            <a:off x="452438" y="1752600"/>
            <a:ext cx="8239125" cy="1504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2"/>
          <p:cNvSpPr txBox="1">
            <a:spLocks/>
          </p:cNvSpPr>
          <p:nvPr/>
        </p:nvSpPr>
        <p:spPr bwMode="auto">
          <a:xfrm>
            <a:off x="1279524" y="685800"/>
            <a:ext cx="7102475" cy="544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4400" b="1" i="0" u="none" strike="noStrike" kern="0" cap="none" spc="0" normalizeH="0" baseline="0" noProof="0" dirty="0" smtClean="0">
                <a:ln>
                  <a:noFill/>
                </a:ln>
                <a:solidFill>
                  <a:srgbClr val="339966"/>
                </a:solidFill>
                <a:effectLst/>
                <a:uLnTx/>
                <a:uFillTx/>
                <a:latin typeface="+mn-lt"/>
                <a:ea typeface="+mn-ea"/>
                <a:cs typeface="+mn-cs"/>
              </a:rPr>
              <a:t>NLP with constraints </a:t>
            </a:r>
            <a:endParaRPr kumimoji="0" lang="en-US" sz="4400" b="1" i="0" u="none" strike="noStrike" kern="0" cap="none" spc="0" normalizeH="0" baseline="0" noProof="0" dirty="0">
              <a:ln>
                <a:noFill/>
              </a:ln>
              <a:solidFill>
                <a:srgbClr val="339966"/>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E187A8DF-0D36-4FD6-9E8E-6850BBE18C4A}"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Lagrange Multipliers</a:t>
            </a:r>
            <a:endParaRPr lang="en-US" dirty="0"/>
          </a:p>
        </p:txBody>
      </p:sp>
      <p:sp>
        <p:nvSpPr>
          <p:cNvPr id="3" name="Content Placeholder 2"/>
          <p:cNvSpPr>
            <a:spLocks noGrp="1"/>
          </p:cNvSpPr>
          <p:nvPr>
            <p:ph idx="1"/>
          </p:nvPr>
        </p:nvSpPr>
        <p:spPr>
          <a:xfrm>
            <a:off x="990600" y="1600200"/>
            <a:ext cx="7713440" cy="4525963"/>
          </a:xfrm>
        </p:spPr>
        <p:txBody>
          <a:bodyPr/>
          <a:lstStyle/>
          <a:p>
            <a:pPr>
              <a:spcBef>
                <a:spcPts val="0"/>
              </a:spcBef>
              <a:buClr>
                <a:srgbClr val="0070C0"/>
              </a:buClr>
              <a:buFont typeface="Wingdings 3" pitchFamily="18" charset="2"/>
              <a:buChar char=""/>
            </a:pPr>
            <a:r>
              <a:rPr lang="en-US" sz="2600" dirty="0" smtClean="0"/>
              <a:t>to solve NLPs involve all </a:t>
            </a:r>
            <a:r>
              <a:rPr lang="en-US" sz="2600" dirty="0" smtClean="0">
                <a:solidFill>
                  <a:srgbClr val="FF00FF"/>
                </a:solidFill>
              </a:rPr>
              <a:t>equality</a:t>
            </a:r>
            <a:r>
              <a:rPr lang="en-US" sz="2600" dirty="0" smtClean="0"/>
              <a:t> constraints.</a:t>
            </a:r>
          </a:p>
          <a:p>
            <a:pPr marL="401638" indent="0">
              <a:spcBef>
                <a:spcPts val="0"/>
              </a:spcBef>
              <a:buNone/>
            </a:pPr>
            <a:r>
              <a:rPr lang="en-US" sz="2400" dirty="0" smtClean="0">
                <a:solidFill>
                  <a:srgbClr val="002060"/>
                </a:solidFill>
              </a:rPr>
              <a:t>max (or min) </a:t>
            </a:r>
            <a:r>
              <a:rPr lang="en-US" sz="2400" i="1" dirty="0" smtClean="0">
                <a:solidFill>
                  <a:srgbClr val="002060"/>
                </a:solidFill>
                <a:latin typeface="Times New Roman" pitchFamily="18" charset="0"/>
                <a:cs typeface="Times New Roman" pitchFamily="18" charset="0"/>
              </a:rPr>
              <a:t>z</a:t>
            </a:r>
            <a:r>
              <a:rPr lang="en-US" sz="2400" dirty="0" smtClean="0">
                <a:solidFill>
                  <a:srgbClr val="002060"/>
                </a:solidFill>
              </a:rPr>
              <a:t> = </a:t>
            </a:r>
            <a:r>
              <a:rPr lang="en-US" sz="2400" i="1" dirty="0" smtClean="0">
                <a:solidFill>
                  <a:srgbClr val="002060"/>
                </a:solidFill>
                <a:latin typeface="Times New Roman" pitchFamily="18" charset="0"/>
                <a:cs typeface="Times New Roman" pitchFamily="18" charset="0"/>
              </a:rPr>
              <a:t>f</a:t>
            </a:r>
            <a:r>
              <a:rPr lang="en-US" sz="2400" dirty="0" smtClean="0">
                <a:solidFill>
                  <a:srgbClr val="002060"/>
                </a:solidFill>
              </a:rPr>
              <a:t>(</a:t>
            </a:r>
            <a:r>
              <a:rPr lang="en-US" sz="2400" i="1" dirty="0" smtClean="0">
                <a:solidFill>
                  <a:srgbClr val="002060"/>
                </a:solidFill>
                <a:latin typeface="Times New Roman" pitchFamily="18" charset="0"/>
                <a:cs typeface="Times New Roman" pitchFamily="18" charset="0"/>
              </a:rPr>
              <a:t>x</a:t>
            </a:r>
            <a:r>
              <a:rPr lang="en-US" sz="2400" baseline="-25000" dirty="0" smtClean="0">
                <a:solidFill>
                  <a:srgbClr val="002060"/>
                </a:solidFill>
                <a:latin typeface="Times New Roman" pitchFamily="18" charset="0"/>
                <a:cs typeface="Times New Roman" pitchFamily="18" charset="0"/>
              </a:rPr>
              <a:t>1</a:t>
            </a:r>
            <a:r>
              <a:rPr lang="en-US" sz="2400" dirty="0" smtClean="0">
                <a:solidFill>
                  <a:srgbClr val="002060"/>
                </a:solidFill>
                <a:latin typeface="Times New Roman" pitchFamily="18" charset="0"/>
                <a:cs typeface="Times New Roman" pitchFamily="18" charset="0"/>
              </a:rPr>
              <a:t>, </a:t>
            </a:r>
            <a:r>
              <a:rPr lang="en-US" sz="2400" i="1" dirty="0" smtClean="0">
                <a:solidFill>
                  <a:srgbClr val="002060"/>
                </a:solidFill>
                <a:latin typeface="Times New Roman" pitchFamily="18" charset="0"/>
                <a:cs typeface="Times New Roman" pitchFamily="18" charset="0"/>
              </a:rPr>
              <a:t>x</a:t>
            </a:r>
            <a:r>
              <a:rPr lang="en-US" sz="2400" baseline="-25000" dirty="0" smtClean="0">
                <a:solidFill>
                  <a:srgbClr val="002060"/>
                </a:solidFill>
                <a:latin typeface="Times New Roman" pitchFamily="18" charset="0"/>
                <a:cs typeface="Times New Roman" pitchFamily="18" charset="0"/>
              </a:rPr>
              <a:t>2</a:t>
            </a:r>
            <a:r>
              <a:rPr lang="en-US" sz="2400" dirty="0" smtClean="0">
                <a:solidFill>
                  <a:srgbClr val="002060"/>
                </a:solidFill>
                <a:latin typeface="Times New Roman" pitchFamily="18" charset="0"/>
                <a:cs typeface="Times New Roman" pitchFamily="18" charset="0"/>
              </a:rPr>
              <a:t>,…, </a:t>
            </a:r>
            <a:r>
              <a:rPr lang="en-US" sz="2400" i="1" dirty="0" smtClean="0">
                <a:solidFill>
                  <a:srgbClr val="002060"/>
                </a:solidFill>
                <a:latin typeface="Times New Roman" pitchFamily="18" charset="0"/>
                <a:cs typeface="Times New Roman" pitchFamily="18" charset="0"/>
              </a:rPr>
              <a:t>x</a:t>
            </a:r>
            <a:r>
              <a:rPr lang="en-US" sz="2400" i="1" baseline="-25000" dirty="0" smtClean="0">
                <a:solidFill>
                  <a:srgbClr val="002060"/>
                </a:solidFill>
                <a:latin typeface="Times New Roman" pitchFamily="18" charset="0"/>
                <a:cs typeface="Times New Roman" pitchFamily="18" charset="0"/>
              </a:rPr>
              <a:t>n</a:t>
            </a:r>
            <a:r>
              <a:rPr lang="en-US" sz="2400" dirty="0" smtClean="0">
                <a:solidFill>
                  <a:srgbClr val="002060"/>
                </a:solidFill>
              </a:rPr>
              <a:t>)</a:t>
            </a:r>
          </a:p>
          <a:p>
            <a:pPr marL="401638" indent="0">
              <a:spcBef>
                <a:spcPts val="0"/>
              </a:spcBef>
              <a:buNone/>
            </a:pPr>
            <a:r>
              <a:rPr lang="en-US" sz="2400" dirty="0" err="1" smtClean="0">
                <a:solidFill>
                  <a:srgbClr val="002060"/>
                </a:solidFill>
              </a:rPr>
              <a:t>s.t</a:t>
            </a:r>
            <a:r>
              <a:rPr lang="en-US" sz="2400" dirty="0" smtClean="0">
                <a:solidFill>
                  <a:srgbClr val="002060"/>
                </a:solidFill>
              </a:rPr>
              <a:t>.  </a:t>
            </a:r>
            <a:r>
              <a:rPr lang="en-US" sz="2400" i="1" dirty="0" smtClean="0">
                <a:solidFill>
                  <a:srgbClr val="002060"/>
                </a:solidFill>
                <a:latin typeface="Times New Roman" pitchFamily="18" charset="0"/>
                <a:cs typeface="Times New Roman" pitchFamily="18" charset="0"/>
              </a:rPr>
              <a:t>g</a:t>
            </a:r>
            <a:r>
              <a:rPr lang="en-US" sz="2400" baseline="-25000" dirty="0" smtClean="0">
                <a:solidFill>
                  <a:srgbClr val="002060"/>
                </a:solidFill>
                <a:latin typeface="Times New Roman" pitchFamily="18" charset="0"/>
                <a:cs typeface="Times New Roman" pitchFamily="18" charset="0"/>
              </a:rPr>
              <a:t>1</a:t>
            </a:r>
            <a:r>
              <a:rPr lang="en-US" sz="2400" dirty="0" smtClean="0">
                <a:solidFill>
                  <a:srgbClr val="002060"/>
                </a:solidFill>
                <a:latin typeface="Times New Roman" pitchFamily="18" charset="0"/>
                <a:cs typeface="Times New Roman" pitchFamily="18" charset="0"/>
              </a:rPr>
              <a:t>(</a:t>
            </a:r>
            <a:r>
              <a:rPr lang="en-US" sz="2400" i="1" dirty="0" smtClean="0">
                <a:solidFill>
                  <a:srgbClr val="002060"/>
                </a:solidFill>
                <a:latin typeface="Times New Roman" pitchFamily="18" charset="0"/>
                <a:cs typeface="Times New Roman" pitchFamily="18" charset="0"/>
              </a:rPr>
              <a:t>x</a:t>
            </a:r>
            <a:r>
              <a:rPr lang="en-US" sz="2400" baseline="-25000" dirty="0" smtClean="0">
                <a:solidFill>
                  <a:srgbClr val="002060"/>
                </a:solidFill>
                <a:latin typeface="Times New Roman" pitchFamily="18" charset="0"/>
                <a:cs typeface="Times New Roman" pitchFamily="18" charset="0"/>
              </a:rPr>
              <a:t>1</a:t>
            </a:r>
            <a:r>
              <a:rPr lang="en-US" sz="2400" dirty="0" smtClean="0">
                <a:solidFill>
                  <a:srgbClr val="002060"/>
                </a:solidFill>
                <a:latin typeface="Times New Roman" pitchFamily="18" charset="0"/>
                <a:cs typeface="Times New Roman" pitchFamily="18" charset="0"/>
              </a:rPr>
              <a:t>, </a:t>
            </a:r>
            <a:r>
              <a:rPr lang="en-US" sz="2400" i="1" dirty="0" smtClean="0">
                <a:solidFill>
                  <a:srgbClr val="002060"/>
                </a:solidFill>
                <a:latin typeface="Times New Roman" pitchFamily="18" charset="0"/>
                <a:cs typeface="Times New Roman" pitchFamily="18" charset="0"/>
              </a:rPr>
              <a:t>x</a:t>
            </a:r>
            <a:r>
              <a:rPr lang="en-US" sz="2400" baseline="-25000" dirty="0" smtClean="0">
                <a:solidFill>
                  <a:srgbClr val="002060"/>
                </a:solidFill>
                <a:latin typeface="Times New Roman" pitchFamily="18" charset="0"/>
                <a:cs typeface="Times New Roman" pitchFamily="18" charset="0"/>
              </a:rPr>
              <a:t>2</a:t>
            </a:r>
            <a:r>
              <a:rPr lang="en-US" sz="2400" dirty="0" smtClean="0">
                <a:solidFill>
                  <a:srgbClr val="002060"/>
                </a:solidFill>
                <a:latin typeface="Times New Roman" pitchFamily="18" charset="0"/>
                <a:cs typeface="Times New Roman" pitchFamily="18" charset="0"/>
              </a:rPr>
              <a:t>,…, </a:t>
            </a:r>
            <a:r>
              <a:rPr lang="en-US" sz="2400" i="1" dirty="0" smtClean="0">
                <a:solidFill>
                  <a:srgbClr val="002060"/>
                </a:solidFill>
                <a:latin typeface="Times New Roman" pitchFamily="18" charset="0"/>
                <a:cs typeface="Times New Roman" pitchFamily="18" charset="0"/>
              </a:rPr>
              <a:t>x</a:t>
            </a:r>
            <a:r>
              <a:rPr lang="en-US" sz="2400" i="1" baseline="-25000" dirty="0" smtClean="0">
                <a:solidFill>
                  <a:srgbClr val="002060"/>
                </a:solidFill>
                <a:latin typeface="Times New Roman" pitchFamily="18" charset="0"/>
                <a:cs typeface="Times New Roman" pitchFamily="18" charset="0"/>
              </a:rPr>
              <a:t>n</a:t>
            </a:r>
            <a:r>
              <a:rPr lang="en-US" sz="2400" dirty="0" smtClean="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sym typeface="Symbol"/>
              </a:rPr>
              <a:t>=</a:t>
            </a:r>
            <a:r>
              <a:rPr lang="en-US" sz="2400" i="1" dirty="0" smtClean="0">
                <a:solidFill>
                  <a:srgbClr val="002060"/>
                </a:solidFill>
                <a:latin typeface="Times New Roman" pitchFamily="18" charset="0"/>
                <a:cs typeface="Times New Roman" pitchFamily="18" charset="0"/>
                <a:sym typeface="Symbol"/>
              </a:rPr>
              <a:t>b</a:t>
            </a:r>
            <a:r>
              <a:rPr lang="en-US" sz="2400" baseline="-25000" dirty="0" smtClean="0">
                <a:solidFill>
                  <a:srgbClr val="002060"/>
                </a:solidFill>
                <a:latin typeface="Times New Roman" pitchFamily="18" charset="0"/>
                <a:cs typeface="Times New Roman" pitchFamily="18" charset="0"/>
                <a:sym typeface="Symbol"/>
              </a:rPr>
              <a:t>1</a:t>
            </a:r>
            <a:r>
              <a:rPr lang="en-US" sz="2400" dirty="0" smtClean="0">
                <a:solidFill>
                  <a:srgbClr val="002060"/>
                </a:solidFill>
                <a:latin typeface="Times New Roman" pitchFamily="18" charset="0"/>
                <a:cs typeface="Times New Roman" pitchFamily="18" charset="0"/>
              </a:rPr>
              <a:t> </a:t>
            </a:r>
          </a:p>
          <a:p>
            <a:pPr marL="962025" indent="0">
              <a:spcBef>
                <a:spcPts val="0"/>
              </a:spcBef>
              <a:buNone/>
            </a:pPr>
            <a:r>
              <a:rPr lang="en-US" sz="2400" i="1" dirty="0" smtClean="0">
                <a:solidFill>
                  <a:srgbClr val="002060"/>
                </a:solidFill>
                <a:latin typeface="Times New Roman" pitchFamily="18" charset="0"/>
                <a:cs typeface="Times New Roman" pitchFamily="18" charset="0"/>
              </a:rPr>
              <a:t>g</a:t>
            </a:r>
            <a:r>
              <a:rPr lang="en-US" sz="2400" baseline="-25000" dirty="0" smtClean="0">
                <a:solidFill>
                  <a:srgbClr val="002060"/>
                </a:solidFill>
                <a:latin typeface="Times New Roman" pitchFamily="18" charset="0"/>
                <a:cs typeface="Times New Roman" pitchFamily="18" charset="0"/>
              </a:rPr>
              <a:t>2</a:t>
            </a:r>
            <a:r>
              <a:rPr lang="en-US" sz="2400" dirty="0" smtClean="0">
                <a:solidFill>
                  <a:srgbClr val="002060"/>
                </a:solidFill>
                <a:latin typeface="Times New Roman" pitchFamily="18" charset="0"/>
                <a:cs typeface="Times New Roman" pitchFamily="18" charset="0"/>
              </a:rPr>
              <a:t>(</a:t>
            </a:r>
            <a:r>
              <a:rPr lang="en-US" sz="2400" i="1" dirty="0" smtClean="0">
                <a:solidFill>
                  <a:srgbClr val="002060"/>
                </a:solidFill>
                <a:latin typeface="Times New Roman" pitchFamily="18" charset="0"/>
                <a:cs typeface="Times New Roman" pitchFamily="18" charset="0"/>
              </a:rPr>
              <a:t>x</a:t>
            </a:r>
            <a:r>
              <a:rPr lang="en-US" sz="2400" baseline="-25000" dirty="0" smtClean="0">
                <a:solidFill>
                  <a:srgbClr val="002060"/>
                </a:solidFill>
                <a:latin typeface="Times New Roman" pitchFamily="18" charset="0"/>
                <a:cs typeface="Times New Roman" pitchFamily="18" charset="0"/>
              </a:rPr>
              <a:t>1</a:t>
            </a:r>
            <a:r>
              <a:rPr lang="en-US" sz="2400" dirty="0" smtClean="0">
                <a:solidFill>
                  <a:srgbClr val="002060"/>
                </a:solidFill>
                <a:latin typeface="Times New Roman" pitchFamily="18" charset="0"/>
                <a:cs typeface="Times New Roman" pitchFamily="18" charset="0"/>
              </a:rPr>
              <a:t>, </a:t>
            </a:r>
            <a:r>
              <a:rPr lang="en-US" sz="2400" i="1" dirty="0" smtClean="0">
                <a:solidFill>
                  <a:srgbClr val="002060"/>
                </a:solidFill>
                <a:latin typeface="Times New Roman" pitchFamily="18" charset="0"/>
                <a:cs typeface="Times New Roman" pitchFamily="18" charset="0"/>
              </a:rPr>
              <a:t>x</a:t>
            </a:r>
            <a:r>
              <a:rPr lang="en-US" sz="2400" baseline="-25000" dirty="0" smtClean="0">
                <a:solidFill>
                  <a:srgbClr val="002060"/>
                </a:solidFill>
                <a:latin typeface="Times New Roman" pitchFamily="18" charset="0"/>
                <a:cs typeface="Times New Roman" pitchFamily="18" charset="0"/>
              </a:rPr>
              <a:t>2</a:t>
            </a:r>
            <a:r>
              <a:rPr lang="en-US" sz="2400" dirty="0" smtClean="0">
                <a:solidFill>
                  <a:srgbClr val="002060"/>
                </a:solidFill>
                <a:latin typeface="Times New Roman" pitchFamily="18" charset="0"/>
                <a:cs typeface="Times New Roman" pitchFamily="18" charset="0"/>
              </a:rPr>
              <a:t>,…, </a:t>
            </a:r>
            <a:r>
              <a:rPr lang="en-US" sz="2400" i="1" dirty="0" smtClean="0">
                <a:solidFill>
                  <a:srgbClr val="002060"/>
                </a:solidFill>
                <a:latin typeface="Times New Roman" pitchFamily="18" charset="0"/>
                <a:cs typeface="Times New Roman" pitchFamily="18" charset="0"/>
              </a:rPr>
              <a:t>x</a:t>
            </a:r>
            <a:r>
              <a:rPr lang="en-US" sz="2400" i="1" baseline="-25000" dirty="0" smtClean="0">
                <a:solidFill>
                  <a:srgbClr val="002060"/>
                </a:solidFill>
                <a:latin typeface="Times New Roman" pitchFamily="18" charset="0"/>
                <a:cs typeface="Times New Roman" pitchFamily="18" charset="0"/>
              </a:rPr>
              <a:t>n</a:t>
            </a:r>
            <a:r>
              <a:rPr lang="en-US" sz="2400" dirty="0" smtClean="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sym typeface="Symbol"/>
              </a:rPr>
              <a:t>= </a:t>
            </a:r>
            <a:r>
              <a:rPr lang="en-US" sz="2400" i="1" dirty="0" smtClean="0">
                <a:solidFill>
                  <a:srgbClr val="002060"/>
                </a:solidFill>
                <a:latin typeface="Times New Roman" pitchFamily="18" charset="0"/>
                <a:cs typeface="Times New Roman" pitchFamily="18" charset="0"/>
                <a:sym typeface="Symbol"/>
              </a:rPr>
              <a:t>b</a:t>
            </a:r>
            <a:r>
              <a:rPr lang="en-US" sz="2400" baseline="-25000" dirty="0" smtClean="0">
                <a:solidFill>
                  <a:srgbClr val="002060"/>
                </a:solidFill>
                <a:latin typeface="Times New Roman" pitchFamily="18" charset="0"/>
                <a:cs typeface="Times New Roman" pitchFamily="18" charset="0"/>
                <a:sym typeface="Symbol"/>
              </a:rPr>
              <a:t>2</a:t>
            </a:r>
          </a:p>
          <a:p>
            <a:pPr marL="2178050" indent="0">
              <a:spcBef>
                <a:spcPts val="0"/>
              </a:spcBef>
              <a:buNone/>
            </a:pPr>
            <a:r>
              <a:rPr lang="en-US" sz="2400" dirty="0" smtClean="0">
                <a:solidFill>
                  <a:srgbClr val="002060"/>
                </a:solidFill>
                <a:latin typeface="Times New Roman" pitchFamily="18" charset="0"/>
                <a:cs typeface="Times New Roman" pitchFamily="18" charset="0"/>
                <a:sym typeface="Symbol"/>
              </a:rPr>
              <a:t>⁞</a:t>
            </a:r>
          </a:p>
          <a:p>
            <a:pPr marL="962025" indent="0">
              <a:spcBef>
                <a:spcPts val="0"/>
              </a:spcBef>
              <a:buNone/>
            </a:pPr>
            <a:r>
              <a:rPr lang="en-US" sz="2400" i="1" dirty="0" smtClean="0">
                <a:solidFill>
                  <a:srgbClr val="002060"/>
                </a:solidFill>
                <a:latin typeface="Times New Roman" pitchFamily="18" charset="0"/>
                <a:cs typeface="Times New Roman" pitchFamily="18" charset="0"/>
              </a:rPr>
              <a:t>g</a:t>
            </a:r>
            <a:r>
              <a:rPr lang="en-US" sz="2400" i="1" baseline="-25000" dirty="0" smtClean="0">
                <a:solidFill>
                  <a:srgbClr val="002060"/>
                </a:solidFill>
                <a:latin typeface="Times New Roman" pitchFamily="18" charset="0"/>
                <a:cs typeface="Times New Roman" pitchFamily="18" charset="0"/>
              </a:rPr>
              <a:t>m</a:t>
            </a:r>
            <a:r>
              <a:rPr lang="en-US" sz="2400" dirty="0" smtClean="0">
                <a:solidFill>
                  <a:srgbClr val="002060"/>
                </a:solidFill>
                <a:latin typeface="Times New Roman" pitchFamily="18" charset="0"/>
                <a:cs typeface="Times New Roman" pitchFamily="18" charset="0"/>
              </a:rPr>
              <a:t>(</a:t>
            </a:r>
            <a:r>
              <a:rPr lang="en-US" sz="2400" i="1" dirty="0" smtClean="0">
                <a:solidFill>
                  <a:srgbClr val="002060"/>
                </a:solidFill>
                <a:latin typeface="Times New Roman" pitchFamily="18" charset="0"/>
                <a:cs typeface="Times New Roman" pitchFamily="18" charset="0"/>
              </a:rPr>
              <a:t>x</a:t>
            </a:r>
            <a:r>
              <a:rPr lang="en-US" sz="2400" baseline="-25000" dirty="0" smtClean="0">
                <a:solidFill>
                  <a:srgbClr val="002060"/>
                </a:solidFill>
                <a:latin typeface="Times New Roman" pitchFamily="18" charset="0"/>
                <a:cs typeface="Times New Roman" pitchFamily="18" charset="0"/>
              </a:rPr>
              <a:t>1</a:t>
            </a:r>
            <a:r>
              <a:rPr lang="en-US" sz="2400" dirty="0" smtClean="0">
                <a:solidFill>
                  <a:srgbClr val="002060"/>
                </a:solidFill>
                <a:latin typeface="Times New Roman" pitchFamily="18" charset="0"/>
                <a:cs typeface="Times New Roman" pitchFamily="18" charset="0"/>
              </a:rPr>
              <a:t>, </a:t>
            </a:r>
            <a:r>
              <a:rPr lang="en-US" sz="2400" i="1" dirty="0" smtClean="0">
                <a:solidFill>
                  <a:srgbClr val="002060"/>
                </a:solidFill>
                <a:latin typeface="Times New Roman" pitchFamily="18" charset="0"/>
                <a:cs typeface="Times New Roman" pitchFamily="18" charset="0"/>
              </a:rPr>
              <a:t>x</a:t>
            </a:r>
            <a:r>
              <a:rPr lang="en-US" sz="2400" baseline="-25000" dirty="0" smtClean="0">
                <a:solidFill>
                  <a:srgbClr val="002060"/>
                </a:solidFill>
                <a:latin typeface="Times New Roman" pitchFamily="18" charset="0"/>
                <a:cs typeface="Times New Roman" pitchFamily="18" charset="0"/>
              </a:rPr>
              <a:t>2</a:t>
            </a:r>
            <a:r>
              <a:rPr lang="en-US" sz="2400" dirty="0" smtClean="0">
                <a:solidFill>
                  <a:srgbClr val="002060"/>
                </a:solidFill>
                <a:latin typeface="Times New Roman" pitchFamily="18" charset="0"/>
                <a:cs typeface="Times New Roman" pitchFamily="18" charset="0"/>
              </a:rPr>
              <a:t>,…, </a:t>
            </a:r>
            <a:r>
              <a:rPr lang="en-US" sz="2400" i="1" dirty="0" smtClean="0">
                <a:solidFill>
                  <a:srgbClr val="002060"/>
                </a:solidFill>
                <a:latin typeface="Times New Roman" pitchFamily="18" charset="0"/>
                <a:cs typeface="Times New Roman" pitchFamily="18" charset="0"/>
              </a:rPr>
              <a:t>x</a:t>
            </a:r>
            <a:r>
              <a:rPr lang="en-US" sz="2400" i="1" baseline="-25000" dirty="0" smtClean="0">
                <a:solidFill>
                  <a:srgbClr val="002060"/>
                </a:solidFill>
                <a:latin typeface="Times New Roman" pitchFamily="18" charset="0"/>
                <a:cs typeface="Times New Roman" pitchFamily="18" charset="0"/>
              </a:rPr>
              <a:t>n</a:t>
            </a:r>
            <a:r>
              <a:rPr lang="en-US" sz="2400" dirty="0" smtClean="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sym typeface="Symbol"/>
              </a:rPr>
              <a:t>= </a:t>
            </a:r>
            <a:r>
              <a:rPr lang="en-US" sz="2400" i="1" dirty="0" err="1" smtClean="0">
                <a:solidFill>
                  <a:srgbClr val="002060"/>
                </a:solidFill>
                <a:latin typeface="Times New Roman" pitchFamily="18" charset="0"/>
                <a:cs typeface="Times New Roman" pitchFamily="18" charset="0"/>
                <a:sym typeface="Symbol"/>
              </a:rPr>
              <a:t>b</a:t>
            </a:r>
            <a:r>
              <a:rPr lang="en-US" sz="2400" i="1" baseline="-25000" dirty="0" err="1" smtClean="0">
                <a:solidFill>
                  <a:srgbClr val="002060"/>
                </a:solidFill>
                <a:latin typeface="Times New Roman" pitchFamily="18" charset="0"/>
                <a:cs typeface="Times New Roman" pitchFamily="18" charset="0"/>
                <a:sym typeface="Symbol"/>
              </a:rPr>
              <a:t>m</a:t>
            </a:r>
            <a:endParaRPr lang="en-US" sz="2400" i="1" baseline="-25000" dirty="0" smtClean="0">
              <a:solidFill>
                <a:srgbClr val="002060"/>
              </a:solidFill>
              <a:latin typeface="Times New Roman" pitchFamily="18" charset="0"/>
              <a:cs typeface="Times New Roman" pitchFamily="18" charset="0"/>
              <a:sym typeface="Symbol"/>
            </a:endParaRPr>
          </a:p>
          <a:p>
            <a:pPr marL="1030288" indent="0">
              <a:spcBef>
                <a:spcPts val="0"/>
              </a:spcBef>
              <a:buNone/>
            </a:pPr>
            <a:endParaRPr lang="en-US" sz="1800" dirty="0" smtClean="0">
              <a:solidFill>
                <a:srgbClr val="002060"/>
              </a:solidFill>
              <a:latin typeface="Times New Roman" pitchFamily="18" charset="0"/>
              <a:cs typeface="Times New Roman" pitchFamily="18" charset="0"/>
              <a:sym typeface="Symbol"/>
            </a:endParaRPr>
          </a:p>
          <a:p>
            <a:pPr lvl="0">
              <a:spcBef>
                <a:spcPts val="0"/>
              </a:spcBef>
              <a:buNone/>
            </a:pPr>
            <a:endParaRPr lang="en-US" sz="2600" dirty="0">
              <a:solidFill>
                <a:srgbClr val="000000"/>
              </a:solidFill>
            </a:endParaRPr>
          </a:p>
          <a:p>
            <a:pPr lvl="0">
              <a:spcBef>
                <a:spcPts val="0"/>
              </a:spcBef>
              <a:buClr>
                <a:srgbClr val="CDC800"/>
              </a:buClr>
              <a:buFont typeface="Wingdings" pitchFamily="2" charset="2"/>
              <a:buChar char=""/>
            </a:pPr>
            <a:r>
              <a:rPr lang="en-US" sz="2600" dirty="0">
                <a:solidFill>
                  <a:srgbClr val="000000"/>
                </a:solidFill>
              </a:rPr>
              <a:t>add multiplier </a:t>
            </a:r>
            <a:r>
              <a:rPr lang="el-GR" sz="2600" dirty="0">
                <a:solidFill>
                  <a:srgbClr val="000000"/>
                </a:solidFill>
                <a:latin typeface="Cambria Math"/>
                <a:ea typeface="Cambria Math"/>
              </a:rPr>
              <a:t>λ</a:t>
            </a:r>
            <a:r>
              <a:rPr lang="en-US" sz="2600" i="1" baseline="-25000" dirty="0">
                <a:solidFill>
                  <a:srgbClr val="000000"/>
                </a:solidFill>
                <a:latin typeface="Times New Roman" pitchFamily="18" charset="0"/>
                <a:cs typeface="Times New Roman" pitchFamily="18" charset="0"/>
              </a:rPr>
              <a:t>i</a:t>
            </a:r>
            <a:r>
              <a:rPr lang="en-US" sz="2600" i="1" dirty="0">
                <a:solidFill>
                  <a:srgbClr val="000000"/>
                </a:solidFill>
              </a:rPr>
              <a:t> </a:t>
            </a:r>
            <a:r>
              <a:rPr lang="en-US" sz="2600" dirty="0">
                <a:solidFill>
                  <a:srgbClr val="000000"/>
                </a:solidFill>
              </a:rPr>
              <a:t>and form the </a:t>
            </a:r>
            <a:r>
              <a:rPr lang="en-US" sz="2600" dirty="0" err="1">
                <a:solidFill>
                  <a:srgbClr val="000000"/>
                </a:solidFill>
              </a:rPr>
              <a:t>Lagrangian</a:t>
            </a:r>
            <a:r>
              <a:rPr lang="en-US" sz="2600" dirty="0">
                <a:solidFill>
                  <a:srgbClr val="000000"/>
                </a:solidFill>
              </a:rPr>
              <a:t>:</a:t>
            </a:r>
          </a:p>
          <a:p>
            <a:pPr lvl="0" indent="1588">
              <a:spcBef>
                <a:spcPts val="0"/>
              </a:spcBef>
              <a:buNone/>
            </a:pPr>
            <a:r>
              <a:rPr lang="sv-SE" sz="2600" i="1" dirty="0">
                <a:solidFill>
                  <a:srgbClr val="231A09"/>
                </a:solidFill>
                <a:latin typeface="Times New Roman" pitchFamily="18" charset="0"/>
                <a:cs typeface="Times New Roman" pitchFamily="18" charset="0"/>
              </a:rPr>
              <a:t>L</a:t>
            </a:r>
            <a:r>
              <a:rPr lang="sv-SE" sz="2600" dirty="0">
                <a:solidFill>
                  <a:srgbClr val="231A09"/>
                </a:solidFill>
                <a:latin typeface="Times New Roman" pitchFamily="18" charset="0"/>
                <a:cs typeface="Times New Roman" pitchFamily="18" charset="0"/>
              </a:rPr>
              <a:t>(</a:t>
            </a:r>
            <a:r>
              <a:rPr lang="sv-SE" sz="2600" i="1" dirty="0">
                <a:solidFill>
                  <a:srgbClr val="231A09"/>
                </a:solidFill>
                <a:latin typeface="Times New Roman" pitchFamily="18" charset="0"/>
                <a:cs typeface="Times New Roman" pitchFamily="18" charset="0"/>
              </a:rPr>
              <a:t>x</a:t>
            </a:r>
            <a:r>
              <a:rPr lang="sv-SE" sz="2600" baseline="-25000" dirty="0">
                <a:solidFill>
                  <a:srgbClr val="231A09"/>
                </a:solidFill>
                <a:latin typeface="Times New Roman" pitchFamily="18" charset="0"/>
                <a:cs typeface="Times New Roman" pitchFamily="18" charset="0"/>
              </a:rPr>
              <a:t>1</a:t>
            </a:r>
            <a:r>
              <a:rPr lang="sv-SE" sz="2600" dirty="0">
                <a:solidFill>
                  <a:srgbClr val="231A09"/>
                </a:solidFill>
                <a:latin typeface="Times New Roman" pitchFamily="18" charset="0"/>
                <a:cs typeface="Times New Roman" pitchFamily="18" charset="0"/>
              </a:rPr>
              <a:t>,</a:t>
            </a:r>
            <a:r>
              <a:rPr lang="sv-SE" sz="2600" i="1" dirty="0">
                <a:solidFill>
                  <a:srgbClr val="231A09"/>
                </a:solidFill>
                <a:latin typeface="Times New Roman" pitchFamily="18" charset="0"/>
                <a:cs typeface="Times New Roman" pitchFamily="18" charset="0"/>
              </a:rPr>
              <a:t> x</a:t>
            </a:r>
            <a:r>
              <a:rPr lang="sv-SE" sz="2600" baseline="-25000" dirty="0">
                <a:solidFill>
                  <a:srgbClr val="231A09"/>
                </a:solidFill>
                <a:latin typeface="Times New Roman" pitchFamily="18" charset="0"/>
                <a:cs typeface="Times New Roman" pitchFamily="18" charset="0"/>
              </a:rPr>
              <a:t>2</a:t>
            </a:r>
            <a:r>
              <a:rPr lang="sv-SE" sz="2600" dirty="0">
                <a:solidFill>
                  <a:srgbClr val="231A09"/>
                </a:solidFill>
                <a:latin typeface="Times New Roman" pitchFamily="18" charset="0"/>
                <a:cs typeface="Times New Roman" pitchFamily="18" charset="0"/>
              </a:rPr>
              <a:t>, . . . , </a:t>
            </a:r>
            <a:r>
              <a:rPr lang="sv-SE" sz="2600" i="1" dirty="0">
                <a:solidFill>
                  <a:srgbClr val="231A09"/>
                </a:solidFill>
                <a:latin typeface="Times New Roman" pitchFamily="18" charset="0"/>
                <a:cs typeface="Times New Roman" pitchFamily="18" charset="0"/>
              </a:rPr>
              <a:t>x</a:t>
            </a:r>
            <a:r>
              <a:rPr lang="sv-SE" sz="2600" i="1" baseline="-25000" dirty="0">
                <a:solidFill>
                  <a:srgbClr val="231A09"/>
                </a:solidFill>
                <a:latin typeface="Times New Roman" pitchFamily="18" charset="0"/>
                <a:cs typeface="Times New Roman" pitchFamily="18" charset="0"/>
              </a:rPr>
              <a:t>n</a:t>
            </a:r>
            <a:r>
              <a:rPr lang="sv-SE" sz="2600" dirty="0">
                <a:solidFill>
                  <a:srgbClr val="231A09"/>
                </a:solidFill>
                <a:latin typeface="Times New Roman" pitchFamily="18" charset="0"/>
                <a:cs typeface="Times New Roman" pitchFamily="18" charset="0"/>
              </a:rPr>
              <a:t>, </a:t>
            </a:r>
            <a:r>
              <a:rPr lang="el-GR" sz="2600" dirty="0">
                <a:solidFill>
                  <a:srgbClr val="000000"/>
                </a:solidFill>
                <a:latin typeface="Cambria Math"/>
                <a:ea typeface="Cambria Math"/>
              </a:rPr>
              <a:t>λ</a:t>
            </a:r>
            <a:r>
              <a:rPr lang="sv-SE" sz="2600" baseline="-25000" dirty="0">
                <a:solidFill>
                  <a:srgbClr val="231A09"/>
                </a:solidFill>
                <a:latin typeface="Times New Roman" pitchFamily="18" charset="0"/>
                <a:cs typeface="Times New Roman" pitchFamily="18" charset="0"/>
              </a:rPr>
              <a:t>1</a:t>
            </a:r>
            <a:r>
              <a:rPr lang="sv-SE" sz="2600" dirty="0">
                <a:solidFill>
                  <a:srgbClr val="231A09"/>
                </a:solidFill>
                <a:latin typeface="Times New Roman" pitchFamily="18" charset="0"/>
                <a:cs typeface="Times New Roman" pitchFamily="18" charset="0"/>
              </a:rPr>
              <a:t>, </a:t>
            </a:r>
            <a:r>
              <a:rPr lang="el-GR" sz="2600" dirty="0">
                <a:solidFill>
                  <a:srgbClr val="000000"/>
                </a:solidFill>
                <a:latin typeface="Cambria Math"/>
                <a:ea typeface="Cambria Math"/>
              </a:rPr>
              <a:t>λ</a:t>
            </a:r>
            <a:r>
              <a:rPr lang="sv-SE" sz="2600" baseline="-25000" dirty="0">
                <a:solidFill>
                  <a:srgbClr val="231A09"/>
                </a:solidFill>
                <a:latin typeface="Times New Roman" pitchFamily="18" charset="0"/>
                <a:cs typeface="Times New Roman" pitchFamily="18" charset="0"/>
              </a:rPr>
              <a:t>2</a:t>
            </a:r>
            <a:r>
              <a:rPr lang="sv-SE" sz="2600" dirty="0">
                <a:solidFill>
                  <a:srgbClr val="231A09"/>
                </a:solidFill>
                <a:latin typeface="Times New Roman" pitchFamily="18" charset="0"/>
                <a:cs typeface="Times New Roman" pitchFamily="18" charset="0"/>
              </a:rPr>
              <a:t>, . . . , </a:t>
            </a:r>
            <a:r>
              <a:rPr lang="el-GR" sz="2600" dirty="0">
                <a:solidFill>
                  <a:srgbClr val="000000"/>
                </a:solidFill>
                <a:latin typeface="Cambria Math"/>
                <a:ea typeface="Cambria Math"/>
              </a:rPr>
              <a:t>λ</a:t>
            </a:r>
            <a:r>
              <a:rPr lang="sv-SE" sz="2600" i="1" baseline="-25000" dirty="0">
                <a:solidFill>
                  <a:srgbClr val="231A09"/>
                </a:solidFill>
                <a:latin typeface="Times New Roman" pitchFamily="18" charset="0"/>
                <a:cs typeface="Times New Roman" pitchFamily="18" charset="0"/>
              </a:rPr>
              <a:t>m</a:t>
            </a:r>
            <a:r>
              <a:rPr lang="sv-SE" sz="2600" dirty="0">
                <a:solidFill>
                  <a:srgbClr val="231A09"/>
                </a:solidFill>
                <a:latin typeface="Times New Roman" pitchFamily="18" charset="0"/>
                <a:cs typeface="Times New Roman" pitchFamily="18" charset="0"/>
              </a:rPr>
              <a:t>)</a:t>
            </a:r>
          </a:p>
          <a:p>
            <a:pPr lvl="0" indent="1588">
              <a:spcBef>
                <a:spcPts val="0"/>
              </a:spcBef>
              <a:buNone/>
            </a:pPr>
            <a:endParaRPr lang="sv-SE" sz="1600" dirty="0">
              <a:solidFill>
                <a:srgbClr val="231A09"/>
              </a:solidFill>
              <a:latin typeface="Times New Roman" pitchFamily="18" charset="0"/>
              <a:cs typeface="Times New Roman" pitchFamily="18" charset="0"/>
            </a:endParaRPr>
          </a:p>
          <a:p>
            <a:pPr lvl="0" indent="1588">
              <a:spcBef>
                <a:spcPts val="0"/>
              </a:spcBef>
              <a:buNone/>
            </a:pPr>
            <a:r>
              <a:rPr lang="sv-SE" sz="2600" dirty="0">
                <a:solidFill>
                  <a:srgbClr val="231A09"/>
                </a:solidFill>
                <a:latin typeface="Times New Roman" pitchFamily="18" charset="0"/>
                <a:cs typeface="Times New Roman" pitchFamily="18" charset="0"/>
              </a:rPr>
              <a:t>=</a:t>
            </a:r>
            <a:r>
              <a:rPr lang="sv-SE" sz="2600" i="1" dirty="0">
                <a:solidFill>
                  <a:srgbClr val="231A09"/>
                </a:solidFill>
                <a:latin typeface="Times New Roman" pitchFamily="18" charset="0"/>
                <a:cs typeface="Times New Roman" pitchFamily="18" charset="0"/>
              </a:rPr>
              <a:t> f </a:t>
            </a:r>
            <a:r>
              <a:rPr lang="sv-SE" sz="2600" dirty="0">
                <a:solidFill>
                  <a:srgbClr val="231A09"/>
                </a:solidFill>
                <a:latin typeface="Times New Roman" pitchFamily="18" charset="0"/>
                <a:cs typeface="Times New Roman" pitchFamily="18" charset="0"/>
              </a:rPr>
              <a:t>(</a:t>
            </a:r>
            <a:r>
              <a:rPr lang="sv-SE" sz="2600" i="1" dirty="0">
                <a:solidFill>
                  <a:srgbClr val="231A09"/>
                </a:solidFill>
                <a:latin typeface="Times New Roman" pitchFamily="18" charset="0"/>
                <a:cs typeface="Times New Roman" pitchFamily="18" charset="0"/>
              </a:rPr>
              <a:t>x</a:t>
            </a:r>
            <a:r>
              <a:rPr lang="sv-SE" sz="2600" baseline="-25000" dirty="0">
                <a:solidFill>
                  <a:srgbClr val="231A09"/>
                </a:solidFill>
                <a:latin typeface="Times New Roman" pitchFamily="18" charset="0"/>
                <a:cs typeface="Times New Roman" pitchFamily="18" charset="0"/>
              </a:rPr>
              <a:t>1</a:t>
            </a:r>
            <a:r>
              <a:rPr lang="sv-SE" sz="2600" dirty="0">
                <a:solidFill>
                  <a:srgbClr val="231A09"/>
                </a:solidFill>
                <a:latin typeface="Times New Roman" pitchFamily="18" charset="0"/>
                <a:cs typeface="Times New Roman" pitchFamily="18" charset="0"/>
              </a:rPr>
              <a:t>, </a:t>
            </a:r>
            <a:r>
              <a:rPr lang="sv-SE" sz="2600" i="1" dirty="0">
                <a:solidFill>
                  <a:srgbClr val="231A09"/>
                </a:solidFill>
                <a:latin typeface="Times New Roman" pitchFamily="18" charset="0"/>
                <a:cs typeface="Times New Roman" pitchFamily="18" charset="0"/>
              </a:rPr>
              <a:t>x</a:t>
            </a:r>
            <a:r>
              <a:rPr lang="sv-SE" sz="2600" baseline="-25000" dirty="0">
                <a:solidFill>
                  <a:srgbClr val="231A09"/>
                </a:solidFill>
                <a:latin typeface="Times New Roman" pitchFamily="18" charset="0"/>
                <a:cs typeface="Times New Roman" pitchFamily="18" charset="0"/>
              </a:rPr>
              <a:t>2</a:t>
            </a:r>
            <a:r>
              <a:rPr lang="sv-SE" sz="2600" dirty="0">
                <a:solidFill>
                  <a:srgbClr val="231A09"/>
                </a:solidFill>
                <a:latin typeface="Times New Roman" pitchFamily="18" charset="0"/>
                <a:cs typeface="Times New Roman" pitchFamily="18" charset="0"/>
              </a:rPr>
              <a:t>, . . . ,</a:t>
            </a:r>
            <a:r>
              <a:rPr lang="sv-SE" sz="2600" i="1" dirty="0">
                <a:solidFill>
                  <a:srgbClr val="231A09"/>
                </a:solidFill>
                <a:latin typeface="Times New Roman" pitchFamily="18" charset="0"/>
                <a:cs typeface="Times New Roman" pitchFamily="18" charset="0"/>
              </a:rPr>
              <a:t> x</a:t>
            </a:r>
            <a:r>
              <a:rPr lang="sv-SE" sz="2600" i="1" baseline="-25000" dirty="0">
                <a:solidFill>
                  <a:srgbClr val="231A09"/>
                </a:solidFill>
                <a:latin typeface="Times New Roman" pitchFamily="18" charset="0"/>
                <a:cs typeface="Times New Roman" pitchFamily="18" charset="0"/>
              </a:rPr>
              <a:t>n</a:t>
            </a:r>
            <a:r>
              <a:rPr lang="sv-SE" sz="2600" dirty="0">
                <a:solidFill>
                  <a:srgbClr val="231A09"/>
                </a:solidFill>
                <a:latin typeface="Times New Roman" pitchFamily="18" charset="0"/>
                <a:cs typeface="Times New Roman" pitchFamily="18" charset="0"/>
              </a:rPr>
              <a:t>)   +       </a:t>
            </a:r>
            <a:r>
              <a:rPr lang="el-GR" sz="2600" dirty="0">
                <a:solidFill>
                  <a:srgbClr val="000000"/>
                </a:solidFill>
                <a:latin typeface="Cambria Math"/>
                <a:ea typeface="Cambria Math"/>
              </a:rPr>
              <a:t>λ</a:t>
            </a:r>
            <a:r>
              <a:rPr lang="en-US" sz="2600" i="1" baseline="-25000" dirty="0">
                <a:solidFill>
                  <a:srgbClr val="000000"/>
                </a:solidFill>
                <a:latin typeface="Times New Roman" pitchFamily="18" charset="0"/>
                <a:cs typeface="Times New Roman" pitchFamily="18" charset="0"/>
              </a:rPr>
              <a:t>i</a:t>
            </a:r>
            <a:r>
              <a:rPr lang="en-US" sz="2600" dirty="0">
                <a:solidFill>
                  <a:srgbClr val="231A09"/>
                </a:solidFill>
                <a:latin typeface="Times New Roman" pitchFamily="18" charset="0"/>
                <a:cs typeface="Times New Roman" pitchFamily="18" charset="0"/>
              </a:rPr>
              <a:t>[</a:t>
            </a:r>
            <a:r>
              <a:rPr lang="en-US" sz="2600" i="1" dirty="0">
                <a:solidFill>
                  <a:srgbClr val="231A09"/>
                </a:solidFill>
                <a:latin typeface="Times New Roman" pitchFamily="18" charset="0"/>
                <a:cs typeface="Times New Roman" pitchFamily="18" charset="0"/>
              </a:rPr>
              <a:t>b</a:t>
            </a:r>
            <a:r>
              <a:rPr lang="en-US" sz="2600" i="1" baseline="-25000" dirty="0">
                <a:solidFill>
                  <a:srgbClr val="231A09"/>
                </a:solidFill>
                <a:latin typeface="Times New Roman" pitchFamily="18" charset="0"/>
                <a:cs typeface="Times New Roman" pitchFamily="18" charset="0"/>
              </a:rPr>
              <a:t>i</a:t>
            </a:r>
            <a:r>
              <a:rPr lang="en-US" sz="2600" i="1" dirty="0">
                <a:solidFill>
                  <a:srgbClr val="231A09"/>
                </a:solidFill>
                <a:latin typeface="Times New Roman" pitchFamily="18" charset="0"/>
                <a:cs typeface="Times New Roman" pitchFamily="18" charset="0"/>
              </a:rPr>
              <a:t> </a:t>
            </a:r>
            <a:r>
              <a:rPr lang="en-US" sz="2600" dirty="0">
                <a:solidFill>
                  <a:srgbClr val="000000"/>
                </a:solidFill>
                <a:sym typeface="Symbol"/>
              </a:rPr>
              <a:t></a:t>
            </a:r>
            <a:r>
              <a:rPr lang="en-US" sz="2600" i="1" dirty="0">
                <a:solidFill>
                  <a:srgbClr val="231A09"/>
                </a:solidFill>
                <a:latin typeface="Times New Roman" pitchFamily="18" charset="0"/>
                <a:cs typeface="Times New Roman" pitchFamily="18" charset="0"/>
              </a:rPr>
              <a:t> </a:t>
            </a:r>
            <a:r>
              <a:rPr lang="en-US" sz="2600" i="1" dirty="0" err="1">
                <a:solidFill>
                  <a:srgbClr val="231A09"/>
                </a:solidFill>
                <a:latin typeface="Times New Roman" pitchFamily="18" charset="0"/>
                <a:cs typeface="Times New Roman" pitchFamily="18" charset="0"/>
              </a:rPr>
              <a:t>g</a:t>
            </a:r>
            <a:r>
              <a:rPr lang="en-US" sz="2600" i="1" baseline="-25000" dirty="0" err="1">
                <a:solidFill>
                  <a:srgbClr val="231A09"/>
                </a:solidFill>
                <a:latin typeface="Times New Roman" pitchFamily="18" charset="0"/>
                <a:cs typeface="Times New Roman" pitchFamily="18" charset="0"/>
              </a:rPr>
              <a:t>i</a:t>
            </a:r>
            <a:r>
              <a:rPr lang="en-US" sz="2600" dirty="0">
                <a:solidFill>
                  <a:srgbClr val="231A09"/>
                </a:solidFill>
                <a:latin typeface="Times New Roman" pitchFamily="18" charset="0"/>
                <a:cs typeface="Times New Roman" pitchFamily="18" charset="0"/>
              </a:rPr>
              <a:t>(</a:t>
            </a:r>
            <a:r>
              <a:rPr lang="en-US" sz="2600" i="1" dirty="0">
                <a:solidFill>
                  <a:srgbClr val="231A09"/>
                </a:solidFill>
                <a:latin typeface="Times New Roman" pitchFamily="18" charset="0"/>
                <a:cs typeface="Times New Roman" pitchFamily="18" charset="0"/>
              </a:rPr>
              <a:t>x</a:t>
            </a:r>
            <a:r>
              <a:rPr lang="en-US" sz="2600" baseline="-25000" dirty="0">
                <a:solidFill>
                  <a:srgbClr val="231A09"/>
                </a:solidFill>
                <a:latin typeface="Times New Roman" pitchFamily="18" charset="0"/>
                <a:cs typeface="Times New Roman" pitchFamily="18" charset="0"/>
              </a:rPr>
              <a:t>1</a:t>
            </a:r>
            <a:r>
              <a:rPr lang="en-US" sz="2600" dirty="0">
                <a:solidFill>
                  <a:srgbClr val="231A09"/>
                </a:solidFill>
                <a:latin typeface="Times New Roman" pitchFamily="18" charset="0"/>
                <a:cs typeface="Times New Roman" pitchFamily="18" charset="0"/>
              </a:rPr>
              <a:t>, </a:t>
            </a:r>
            <a:r>
              <a:rPr lang="en-US" sz="2600" i="1" dirty="0">
                <a:solidFill>
                  <a:srgbClr val="231A09"/>
                </a:solidFill>
                <a:latin typeface="Times New Roman" pitchFamily="18" charset="0"/>
                <a:cs typeface="Times New Roman" pitchFamily="18" charset="0"/>
              </a:rPr>
              <a:t>x</a:t>
            </a:r>
            <a:r>
              <a:rPr lang="en-US" sz="2600" baseline="-25000" dirty="0">
                <a:solidFill>
                  <a:srgbClr val="231A09"/>
                </a:solidFill>
                <a:latin typeface="Times New Roman" pitchFamily="18" charset="0"/>
                <a:cs typeface="Times New Roman" pitchFamily="18" charset="0"/>
              </a:rPr>
              <a:t>2</a:t>
            </a:r>
            <a:r>
              <a:rPr lang="en-US" sz="2600" dirty="0">
                <a:solidFill>
                  <a:srgbClr val="231A09"/>
                </a:solidFill>
                <a:latin typeface="Times New Roman" pitchFamily="18" charset="0"/>
                <a:cs typeface="Times New Roman" pitchFamily="18" charset="0"/>
              </a:rPr>
              <a:t>, . . . , </a:t>
            </a:r>
            <a:r>
              <a:rPr lang="en-US" sz="2600" i="1" dirty="0">
                <a:solidFill>
                  <a:srgbClr val="231A09"/>
                </a:solidFill>
                <a:latin typeface="Times New Roman" pitchFamily="18" charset="0"/>
                <a:cs typeface="Times New Roman" pitchFamily="18" charset="0"/>
              </a:rPr>
              <a:t>x</a:t>
            </a:r>
            <a:r>
              <a:rPr lang="en-US" sz="2600" i="1" baseline="-25000" dirty="0">
                <a:solidFill>
                  <a:srgbClr val="231A09"/>
                </a:solidFill>
                <a:latin typeface="Times New Roman" pitchFamily="18" charset="0"/>
                <a:cs typeface="Times New Roman" pitchFamily="18" charset="0"/>
              </a:rPr>
              <a:t>n</a:t>
            </a:r>
            <a:r>
              <a:rPr lang="en-US" sz="2600" dirty="0">
                <a:solidFill>
                  <a:srgbClr val="231A09"/>
                </a:solidFill>
                <a:latin typeface="Times New Roman" pitchFamily="18" charset="0"/>
                <a:cs typeface="Times New Roman" pitchFamily="18" charset="0"/>
              </a:rPr>
              <a:t>)]</a:t>
            </a:r>
            <a:endParaRPr lang="en-US" baseline="-25000" dirty="0">
              <a:solidFill>
                <a:srgbClr val="000000"/>
              </a:solidFill>
              <a:ea typeface="Cambria Math"/>
              <a:cs typeface="Times New Roman" pitchFamily="18" charset="0"/>
            </a:endParaRPr>
          </a:p>
        </p:txBody>
      </p:sp>
      <p:graphicFrame>
        <p:nvGraphicFramePr>
          <p:cNvPr id="4" name="Object 3"/>
          <p:cNvGraphicFramePr>
            <a:graphicFrameLocks noChangeAspect="1"/>
          </p:cNvGraphicFramePr>
          <p:nvPr>
            <p:extLst>
              <p:ext uri="{D42A27DB-BD31-4B8C-83A1-F6EECF244321}">
                <p14:modId xmlns="" xmlns:p14="http://schemas.microsoft.com/office/powerpoint/2010/main" val="402359442"/>
              </p:ext>
            </p:extLst>
          </p:nvPr>
        </p:nvGraphicFramePr>
        <p:xfrm>
          <a:off x="4419600" y="5334000"/>
          <a:ext cx="557213" cy="822325"/>
        </p:xfrm>
        <a:graphic>
          <a:graphicData uri="http://schemas.openxmlformats.org/presentationml/2006/ole">
            <p:oleObj spid="_x0000_s155821" name="Equation" r:id="rId4" imgW="291973" imgH="431613" progId="Equation.3">
              <p:embed/>
            </p:oleObj>
          </a:graphicData>
        </a:graphic>
      </p:graphicFrame>
      <p:sp>
        <p:nvSpPr>
          <p:cNvPr id="5" name="Slide Number Placeholder 4"/>
          <p:cNvSpPr>
            <a:spLocks noGrp="1"/>
          </p:cNvSpPr>
          <p:nvPr>
            <p:ph type="sldNum" sz="quarter" idx="12"/>
          </p:nvPr>
        </p:nvSpPr>
        <p:spPr/>
        <p:txBody>
          <a:bodyPr/>
          <a:lstStyle/>
          <a:p>
            <a:fld id="{E187A8DF-0D36-4FD6-9E8E-6850BBE18C4A}" type="slidenum">
              <a:rPr lang="en-US" smtClean="0"/>
              <a:pPr/>
              <a:t>54</a:t>
            </a:fld>
            <a:endParaRPr lang="en-US"/>
          </a:p>
        </p:txBody>
      </p:sp>
    </p:spTree>
    <p:extLst>
      <p:ext uri="{BB962C8B-B14F-4D97-AF65-F5344CB8AC3E}">
        <p14:creationId xmlns="" xmlns:p14="http://schemas.microsoft.com/office/powerpoint/2010/main" val="69809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par>
                          <p:cTn id="21" fill="hold">
                            <p:stCondLst>
                              <p:cond delay="500"/>
                            </p:stCondLst>
                            <p:childTnLst>
                              <p:par>
                                <p:cTn id="22" presetID="58" presetClass="entr" presetSubtype="0" accel="100000" fill="hold" grpId="0" nodeType="afterEffect">
                                  <p:stCondLst>
                                    <p:cond delay="100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5"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8" dur="500"/>
                                        <p:tgtEl>
                                          <p:spTgt spid="3">
                                            <p:txEl>
                                              <p:pRg st="2" end="2"/>
                                            </p:txEl>
                                          </p:spTgt>
                                        </p:tgtEl>
                                      </p:cBhvr>
                                    </p:animEffect>
                                  </p:childTnLst>
                                </p:cTn>
                              </p:par>
                            </p:childTnLst>
                          </p:cTn>
                        </p:par>
                        <p:par>
                          <p:cTn id="29" fill="hold">
                            <p:stCondLst>
                              <p:cond delay="2000"/>
                            </p:stCondLst>
                            <p:childTnLst>
                              <p:par>
                                <p:cTn id="30" presetID="58" presetClass="entr" presetSubtype="0" accel="100000" fill="hold" grpId="0" nodeType="afterEffect">
                                  <p:stCondLst>
                                    <p:cond delay="100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3" end="3"/>
                                            </p:txEl>
                                          </p:spTgt>
                                        </p:tgtEl>
                                      </p:cBhvr>
                                    </p:animEffect>
                                  </p:childTnLst>
                                </p:cTn>
                              </p:par>
                            </p:childTnLst>
                          </p:cTn>
                        </p:par>
                        <p:par>
                          <p:cTn id="37" fill="hold">
                            <p:stCondLst>
                              <p:cond delay="3500"/>
                            </p:stCondLst>
                            <p:childTnLst>
                              <p:par>
                                <p:cTn id="38" presetID="58" presetClass="entr" presetSubtype="0" accel="100000" fill="hold" grpId="0" nodeType="afterEffect">
                                  <p:stCondLst>
                                    <p:cond delay="50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41"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4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44" dur="500"/>
                                        <p:tgtEl>
                                          <p:spTgt spid="3">
                                            <p:txEl>
                                              <p:pRg st="4" end="4"/>
                                            </p:txEl>
                                          </p:spTgt>
                                        </p:tgtEl>
                                      </p:cBhvr>
                                    </p:animEffect>
                                  </p:childTnLst>
                                </p:cTn>
                              </p:par>
                            </p:childTnLst>
                          </p:cTn>
                        </p:par>
                        <p:par>
                          <p:cTn id="45" fill="hold">
                            <p:stCondLst>
                              <p:cond delay="4500"/>
                            </p:stCondLst>
                            <p:childTnLst>
                              <p:par>
                                <p:cTn id="46" presetID="58" presetClass="entr" presetSubtype="0" accel="100000" fill="hold" grpId="0" nodeType="after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p:cTn id="48"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49"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5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52" dur="5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 calcmode="lin" valueType="num">
                                      <p:cBhvr additive="base">
                                        <p:cTn id="6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7" presetID="58" presetClass="entr" presetSubtype="0" accel="10000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strVal val="#ppt_w*2.5"/>
                                          </p:val>
                                        </p:tav>
                                        <p:tav tm="100000">
                                          <p:val>
                                            <p:strVal val="#ppt_w"/>
                                          </p:val>
                                        </p:tav>
                                      </p:tavLst>
                                    </p:anim>
                                    <p:anim calcmode="lin" valueType="num">
                                      <p:cBhvr>
                                        <p:cTn id="70" dur="500" fill="hold"/>
                                        <p:tgtEl>
                                          <p:spTgt spid="4"/>
                                        </p:tgtEl>
                                        <p:attrNameLst>
                                          <p:attrName>ppt_h</p:attrName>
                                        </p:attrNameLst>
                                      </p:cBhvr>
                                      <p:tavLst>
                                        <p:tav tm="0">
                                          <p:val>
                                            <p:strVal val="#ppt_h*0.01"/>
                                          </p:val>
                                        </p:tav>
                                        <p:tav tm="100000">
                                          <p:val>
                                            <p:strVal val="#ppt_h"/>
                                          </p:val>
                                        </p:tav>
                                      </p:tavLst>
                                    </p:anim>
                                    <p:anim calcmode="lin" valueType="num">
                                      <p:cBhvr>
                                        <p:cTn id="71" dur="500" fill="hold"/>
                                        <p:tgtEl>
                                          <p:spTgt spid="4"/>
                                        </p:tgtEl>
                                        <p:attrNameLst>
                                          <p:attrName>ppt_x</p:attrName>
                                        </p:attrNameLst>
                                      </p:cBhvr>
                                      <p:tavLst>
                                        <p:tav tm="0">
                                          <p:val>
                                            <p:strVal val="#ppt_x"/>
                                          </p:val>
                                        </p:tav>
                                        <p:tav tm="100000">
                                          <p:val>
                                            <p:strVal val="#ppt_x"/>
                                          </p:val>
                                        </p:tav>
                                      </p:tavLst>
                                    </p:anim>
                                    <p:anim calcmode="lin" valueType="num">
                                      <p:cBhvr>
                                        <p:cTn id="72" dur="500" fill="hold"/>
                                        <p:tgtEl>
                                          <p:spTgt spid="4"/>
                                        </p:tgtEl>
                                        <p:attrNameLst>
                                          <p:attrName>ppt_y</p:attrName>
                                        </p:attrNameLst>
                                      </p:cBhvr>
                                      <p:tavLst>
                                        <p:tav tm="0">
                                          <p:val>
                                            <p:strVal val="#ppt_h+1"/>
                                          </p:val>
                                        </p:tav>
                                        <p:tav tm="100000">
                                          <p:val>
                                            <p:strVal val="#ppt_y"/>
                                          </p:val>
                                        </p:tav>
                                      </p:tavLst>
                                    </p:anim>
                                    <p:animEffect transition="in" filter="fade">
                                      <p:cBhvr>
                                        <p:cTn id="7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Lagrange Multipliers</a:t>
            </a:r>
            <a:endParaRPr lang="en-US" dirty="0"/>
          </a:p>
        </p:txBody>
      </p:sp>
      <p:sp>
        <p:nvSpPr>
          <p:cNvPr id="3" name="Content Placeholder 2"/>
          <p:cNvSpPr>
            <a:spLocks noGrp="1"/>
          </p:cNvSpPr>
          <p:nvPr>
            <p:ph idx="1"/>
          </p:nvPr>
        </p:nvSpPr>
        <p:spPr>
          <a:xfrm>
            <a:off x="990600" y="1600200"/>
            <a:ext cx="7713440" cy="4525963"/>
          </a:xfrm>
        </p:spPr>
        <p:txBody>
          <a:bodyPr/>
          <a:lstStyle/>
          <a:p>
            <a:pPr>
              <a:spcBef>
                <a:spcPts val="0"/>
              </a:spcBef>
              <a:buClr>
                <a:srgbClr val="0070C0"/>
              </a:buClr>
              <a:buFont typeface="Wingdings 3" pitchFamily="18" charset="2"/>
              <a:buChar char="c"/>
            </a:pPr>
            <a:r>
              <a:rPr lang="en-US" sz="2400" dirty="0">
                <a:solidFill>
                  <a:srgbClr val="FF3300"/>
                </a:solidFill>
                <a:ea typeface="Cambria Math"/>
                <a:cs typeface="Times New Roman" pitchFamily="18" charset="0"/>
              </a:rPr>
              <a:t>Minimization problem:</a:t>
            </a:r>
          </a:p>
          <a:p>
            <a:pPr indent="1588">
              <a:spcBef>
                <a:spcPts val="0"/>
              </a:spcBef>
              <a:buNone/>
            </a:pPr>
            <a:r>
              <a:rPr lang="en-US" sz="2400" i="1" dirty="0">
                <a:solidFill>
                  <a:srgbClr val="C00000"/>
                </a:solidFill>
                <a:latin typeface="Times New Roman" pitchFamily="18" charset="0"/>
                <a:ea typeface="Cambria Math"/>
                <a:cs typeface="Times New Roman" pitchFamily="18" charset="0"/>
              </a:rPr>
              <a:t>f</a:t>
            </a:r>
            <a:r>
              <a:rPr lang="en-US" sz="2400" dirty="0">
                <a:solidFill>
                  <a:srgbClr val="C00000"/>
                </a:solidFill>
                <a:latin typeface="Times New Roman" pitchFamily="18" charset="0"/>
                <a:ea typeface="Cambria Math"/>
                <a:cs typeface="Times New Roman" pitchFamily="18" charset="0"/>
              </a:rPr>
              <a:t>(</a:t>
            </a:r>
            <a:r>
              <a:rPr lang="en-US" sz="2400" i="1" dirty="0">
                <a:solidFill>
                  <a:srgbClr val="C00000"/>
                </a:solidFill>
                <a:latin typeface="Times New Roman" pitchFamily="18" charset="0"/>
                <a:ea typeface="Cambria Math"/>
                <a:cs typeface="Times New Roman" pitchFamily="18" charset="0"/>
              </a:rPr>
              <a:t>x</a:t>
            </a:r>
            <a:r>
              <a:rPr lang="en-US" sz="2400" baseline="-25000" dirty="0">
                <a:solidFill>
                  <a:srgbClr val="C00000"/>
                </a:solidFill>
                <a:latin typeface="Times New Roman" pitchFamily="18" charset="0"/>
                <a:ea typeface="Cambria Math"/>
                <a:cs typeface="Times New Roman" pitchFamily="18" charset="0"/>
              </a:rPr>
              <a:t>1</a:t>
            </a:r>
            <a:r>
              <a:rPr lang="en-US" sz="2400" dirty="0">
                <a:solidFill>
                  <a:srgbClr val="C00000"/>
                </a:solidFill>
                <a:latin typeface="Times New Roman" pitchFamily="18" charset="0"/>
                <a:ea typeface="Cambria Math"/>
                <a:cs typeface="Times New Roman" pitchFamily="18" charset="0"/>
              </a:rPr>
              <a:t>, </a:t>
            </a:r>
            <a:r>
              <a:rPr lang="en-US" sz="2400" i="1" dirty="0">
                <a:solidFill>
                  <a:srgbClr val="C00000"/>
                </a:solidFill>
                <a:latin typeface="Times New Roman" pitchFamily="18" charset="0"/>
                <a:ea typeface="Cambria Math"/>
                <a:cs typeface="Times New Roman" pitchFamily="18" charset="0"/>
              </a:rPr>
              <a:t>x</a:t>
            </a:r>
            <a:r>
              <a:rPr lang="en-US" sz="2400" baseline="-25000" dirty="0">
                <a:solidFill>
                  <a:srgbClr val="C00000"/>
                </a:solidFill>
                <a:latin typeface="Times New Roman" pitchFamily="18" charset="0"/>
                <a:ea typeface="Cambria Math"/>
                <a:cs typeface="Times New Roman" pitchFamily="18" charset="0"/>
              </a:rPr>
              <a:t>2</a:t>
            </a:r>
            <a:r>
              <a:rPr lang="en-US" sz="2400" dirty="0">
                <a:solidFill>
                  <a:srgbClr val="C00000"/>
                </a:solidFill>
                <a:latin typeface="Times New Roman" pitchFamily="18" charset="0"/>
                <a:ea typeface="Cambria Math"/>
                <a:cs typeface="Times New Roman" pitchFamily="18" charset="0"/>
              </a:rPr>
              <a:t>, …, </a:t>
            </a:r>
            <a:r>
              <a:rPr lang="en-US" sz="2400" i="1" dirty="0">
                <a:solidFill>
                  <a:srgbClr val="C00000"/>
                </a:solidFill>
                <a:latin typeface="Times New Roman" pitchFamily="18" charset="0"/>
                <a:ea typeface="Cambria Math"/>
                <a:cs typeface="Times New Roman" pitchFamily="18" charset="0"/>
              </a:rPr>
              <a:t>x</a:t>
            </a:r>
            <a:r>
              <a:rPr lang="en-US" sz="2400" i="1" baseline="-25000" dirty="0">
                <a:solidFill>
                  <a:srgbClr val="C00000"/>
                </a:solidFill>
                <a:latin typeface="Times New Roman" pitchFamily="18" charset="0"/>
                <a:ea typeface="Cambria Math"/>
                <a:cs typeface="Times New Roman" pitchFamily="18" charset="0"/>
              </a:rPr>
              <a:t>n</a:t>
            </a:r>
            <a:r>
              <a:rPr lang="en-US" sz="2400" dirty="0">
                <a:solidFill>
                  <a:srgbClr val="C00000"/>
                </a:solidFill>
                <a:latin typeface="Times New Roman" pitchFamily="18" charset="0"/>
                <a:ea typeface="Cambria Math"/>
                <a:cs typeface="Times New Roman" pitchFamily="18" charset="0"/>
              </a:rPr>
              <a:t>) </a:t>
            </a:r>
            <a:r>
              <a:rPr lang="en-US" sz="2400" dirty="0">
                <a:solidFill>
                  <a:srgbClr val="002060"/>
                </a:solidFill>
                <a:latin typeface="Times New Roman" pitchFamily="18" charset="0"/>
                <a:ea typeface="Cambria Math"/>
                <a:cs typeface="Times New Roman" pitchFamily="18" charset="0"/>
              </a:rPr>
              <a:t>convex</a:t>
            </a:r>
            <a:r>
              <a:rPr lang="en-US" sz="2400" dirty="0">
                <a:solidFill>
                  <a:srgbClr val="C00000"/>
                </a:solidFill>
                <a:latin typeface="Times New Roman" pitchFamily="18" charset="0"/>
                <a:ea typeface="Cambria Math"/>
                <a:cs typeface="Times New Roman" pitchFamily="18" charset="0"/>
              </a:rPr>
              <a:t>, each </a:t>
            </a:r>
            <a:r>
              <a:rPr lang="en-US" sz="2400" i="1" dirty="0">
                <a:solidFill>
                  <a:srgbClr val="C00000"/>
                </a:solidFill>
                <a:latin typeface="Times New Roman" pitchFamily="18" charset="0"/>
                <a:ea typeface="Cambria Math"/>
                <a:cs typeface="Times New Roman" pitchFamily="18" charset="0"/>
              </a:rPr>
              <a:t>g</a:t>
            </a:r>
            <a:r>
              <a:rPr lang="en-US" sz="2400" i="1" baseline="-25000" dirty="0">
                <a:solidFill>
                  <a:srgbClr val="C00000"/>
                </a:solidFill>
                <a:latin typeface="Times New Roman" pitchFamily="18" charset="0"/>
                <a:ea typeface="Cambria Math"/>
                <a:cs typeface="Times New Roman" pitchFamily="18" charset="0"/>
              </a:rPr>
              <a:t>t</a:t>
            </a:r>
            <a:r>
              <a:rPr lang="en-US" sz="2400" i="1" dirty="0">
                <a:solidFill>
                  <a:srgbClr val="C00000"/>
                </a:solidFill>
                <a:latin typeface="Times New Roman" pitchFamily="18" charset="0"/>
                <a:ea typeface="Cambria Math"/>
                <a:cs typeface="Times New Roman" pitchFamily="18" charset="0"/>
              </a:rPr>
              <a:t> </a:t>
            </a:r>
            <a:r>
              <a:rPr lang="en-US" sz="2400" dirty="0">
                <a:solidFill>
                  <a:srgbClr val="C00000"/>
                </a:solidFill>
                <a:latin typeface="Times New Roman" pitchFamily="18" charset="0"/>
                <a:ea typeface="Cambria Math"/>
                <a:cs typeface="Times New Roman" pitchFamily="18" charset="0"/>
              </a:rPr>
              <a:t>(</a:t>
            </a:r>
            <a:r>
              <a:rPr lang="en-US" sz="2400" i="1" dirty="0">
                <a:solidFill>
                  <a:srgbClr val="C00000"/>
                </a:solidFill>
                <a:latin typeface="Times New Roman" pitchFamily="18" charset="0"/>
                <a:ea typeface="Cambria Math"/>
                <a:cs typeface="Times New Roman" pitchFamily="18" charset="0"/>
              </a:rPr>
              <a:t>x</a:t>
            </a:r>
            <a:r>
              <a:rPr lang="en-US" sz="2400" baseline="-25000" dirty="0">
                <a:solidFill>
                  <a:srgbClr val="C00000"/>
                </a:solidFill>
                <a:latin typeface="Times New Roman" pitchFamily="18" charset="0"/>
                <a:ea typeface="Cambria Math"/>
                <a:cs typeface="Times New Roman" pitchFamily="18" charset="0"/>
              </a:rPr>
              <a:t>1</a:t>
            </a:r>
            <a:r>
              <a:rPr lang="en-US" sz="2400" dirty="0">
                <a:solidFill>
                  <a:srgbClr val="C00000"/>
                </a:solidFill>
                <a:latin typeface="Times New Roman" pitchFamily="18" charset="0"/>
                <a:ea typeface="Cambria Math"/>
                <a:cs typeface="Times New Roman" pitchFamily="18" charset="0"/>
              </a:rPr>
              <a:t>, </a:t>
            </a:r>
            <a:r>
              <a:rPr lang="en-US" sz="2400" i="1" dirty="0">
                <a:solidFill>
                  <a:srgbClr val="C00000"/>
                </a:solidFill>
                <a:latin typeface="Times New Roman" pitchFamily="18" charset="0"/>
                <a:ea typeface="Cambria Math"/>
                <a:cs typeface="Times New Roman" pitchFamily="18" charset="0"/>
              </a:rPr>
              <a:t>x</a:t>
            </a:r>
            <a:r>
              <a:rPr lang="en-US" sz="2400" baseline="-25000" dirty="0">
                <a:solidFill>
                  <a:srgbClr val="C00000"/>
                </a:solidFill>
                <a:latin typeface="Times New Roman" pitchFamily="18" charset="0"/>
                <a:ea typeface="Cambria Math"/>
                <a:cs typeface="Times New Roman" pitchFamily="18" charset="0"/>
              </a:rPr>
              <a:t>2</a:t>
            </a:r>
            <a:r>
              <a:rPr lang="en-US" sz="2400" dirty="0">
                <a:solidFill>
                  <a:srgbClr val="C00000"/>
                </a:solidFill>
                <a:latin typeface="Times New Roman" pitchFamily="18" charset="0"/>
                <a:ea typeface="Cambria Math"/>
                <a:cs typeface="Times New Roman" pitchFamily="18" charset="0"/>
              </a:rPr>
              <a:t>, …, </a:t>
            </a:r>
            <a:r>
              <a:rPr lang="en-US" sz="2400" i="1" dirty="0">
                <a:solidFill>
                  <a:srgbClr val="C00000"/>
                </a:solidFill>
                <a:latin typeface="Times New Roman" pitchFamily="18" charset="0"/>
                <a:ea typeface="Cambria Math"/>
                <a:cs typeface="Times New Roman" pitchFamily="18" charset="0"/>
              </a:rPr>
              <a:t>x</a:t>
            </a:r>
            <a:r>
              <a:rPr lang="en-US" sz="2400" i="1" baseline="-25000" dirty="0">
                <a:solidFill>
                  <a:srgbClr val="C00000"/>
                </a:solidFill>
                <a:latin typeface="Times New Roman" pitchFamily="18" charset="0"/>
                <a:ea typeface="Cambria Math"/>
                <a:cs typeface="Times New Roman" pitchFamily="18" charset="0"/>
              </a:rPr>
              <a:t>n</a:t>
            </a:r>
            <a:r>
              <a:rPr lang="en-US" sz="2400" dirty="0">
                <a:solidFill>
                  <a:srgbClr val="C00000"/>
                </a:solidFill>
                <a:latin typeface="Times New Roman" pitchFamily="18" charset="0"/>
                <a:ea typeface="Cambria Math"/>
                <a:cs typeface="Times New Roman" pitchFamily="18" charset="0"/>
              </a:rPr>
              <a:t>) linear </a:t>
            </a:r>
            <a:r>
              <a:rPr lang="en-US" sz="2400" u="sng" dirty="0">
                <a:solidFill>
                  <a:srgbClr val="C00000"/>
                </a:solidFill>
                <a:latin typeface="Times New Roman" pitchFamily="18" charset="0"/>
                <a:ea typeface="Cambria Math"/>
                <a:cs typeface="Times New Roman" pitchFamily="18" charset="0"/>
              </a:rPr>
              <a:t>fn</a:t>
            </a:r>
          </a:p>
          <a:p>
            <a:pPr>
              <a:spcBef>
                <a:spcPts val="0"/>
              </a:spcBef>
              <a:buNone/>
            </a:pPr>
            <a:endParaRPr lang="en-US" sz="2400" dirty="0">
              <a:ea typeface="Cambria Math"/>
              <a:cs typeface="Times New Roman" pitchFamily="18" charset="0"/>
            </a:endParaRPr>
          </a:p>
          <a:p>
            <a:pPr>
              <a:spcBef>
                <a:spcPts val="0"/>
              </a:spcBef>
              <a:buClr>
                <a:srgbClr val="0070C0"/>
              </a:buClr>
              <a:buFont typeface="Wingdings 3" pitchFamily="18" charset="2"/>
              <a:buChar char="c"/>
            </a:pPr>
            <a:r>
              <a:rPr lang="en-US" sz="2400" dirty="0">
                <a:solidFill>
                  <a:srgbClr val="336600"/>
                </a:solidFill>
                <a:ea typeface="Cambria Math"/>
                <a:cs typeface="Times New Roman" pitchFamily="18" charset="0"/>
              </a:rPr>
              <a:t>Maximization problem:</a:t>
            </a:r>
          </a:p>
          <a:p>
            <a:pPr indent="1588">
              <a:spcBef>
                <a:spcPts val="0"/>
              </a:spcBef>
              <a:buNone/>
            </a:pPr>
            <a:r>
              <a:rPr lang="en-US" sz="2400" i="1" dirty="0">
                <a:solidFill>
                  <a:srgbClr val="003300"/>
                </a:solidFill>
                <a:latin typeface="Times New Roman" pitchFamily="18" charset="0"/>
                <a:ea typeface="Cambria Math"/>
                <a:cs typeface="Times New Roman" pitchFamily="18" charset="0"/>
              </a:rPr>
              <a:t>f</a:t>
            </a:r>
            <a:r>
              <a:rPr lang="en-US" sz="2400" dirty="0">
                <a:solidFill>
                  <a:srgbClr val="003300"/>
                </a:solidFill>
                <a:latin typeface="Times New Roman" pitchFamily="18" charset="0"/>
                <a:ea typeface="Cambria Math"/>
                <a:cs typeface="Times New Roman" pitchFamily="18" charset="0"/>
              </a:rPr>
              <a:t>(</a:t>
            </a:r>
            <a:r>
              <a:rPr lang="en-US" sz="2400" i="1" dirty="0">
                <a:solidFill>
                  <a:srgbClr val="003300"/>
                </a:solidFill>
                <a:latin typeface="Times New Roman" pitchFamily="18" charset="0"/>
                <a:ea typeface="Cambria Math"/>
                <a:cs typeface="Times New Roman" pitchFamily="18" charset="0"/>
              </a:rPr>
              <a:t>x</a:t>
            </a:r>
            <a:r>
              <a:rPr lang="en-US" sz="2400" baseline="-25000" dirty="0">
                <a:solidFill>
                  <a:srgbClr val="003300"/>
                </a:solidFill>
                <a:latin typeface="Times New Roman" pitchFamily="18" charset="0"/>
                <a:ea typeface="Cambria Math"/>
                <a:cs typeface="Times New Roman" pitchFamily="18" charset="0"/>
              </a:rPr>
              <a:t>1</a:t>
            </a:r>
            <a:r>
              <a:rPr lang="en-US" sz="2400" dirty="0">
                <a:solidFill>
                  <a:srgbClr val="003300"/>
                </a:solidFill>
                <a:latin typeface="Times New Roman" pitchFamily="18" charset="0"/>
                <a:ea typeface="Cambria Math"/>
                <a:cs typeface="Times New Roman" pitchFamily="18" charset="0"/>
              </a:rPr>
              <a:t>, </a:t>
            </a:r>
            <a:r>
              <a:rPr lang="en-US" sz="2400" i="1" dirty="0">
                <a:solidFill>
                  <a:srgbClr val="003300"/>
                </a:solidFill>
                <a:latin typeface="Times New Roman" pitchFamily="18" charset="0"/>
                <a:ea typeface="Cambria Math"/>
                <a:cs typeface="Times New Roman" pitchFamily="18" charset="0"/>
              </a:rPr>
              <a:t>x</a:t>
            </a:r>
            <a:r>
              <a:rPr lang="en-US" sz="2400" baseline="-25000" dirty="0">
                <a:solidFill>
                  <a:srgbClr val="003300"/>
                </a:solidFill>
                <a:latin typeface="Times New Roman" pitchFamily="18" charset="0"/>
                <a:ea typeface="Cambria Math"/>
                <a:cs typeface="Times New Roman" pitchFamily="18" charset="0"/>
              </a:rPr>
              <a:t>2</a:t>
            </a:r>
            <a:r>
              <a:rPr lang="en-US" sz="2400" dirty="0">
                <a:solidFill>
                  <a:srgbClr val="003300"/>
                </a:solidFill>
                <a:latin typeface="Times New Roman" pitchFamily="18" charset="0"/>
                <a:ea typeface="Cambria Math"/>
                <a:cs typeface="Times New Roman" pitchFamily="18" charset="0"/>
              </a:rPr>
              <a:t>, …, </a:t>
            </a:r>
            <a:r>
              <a:rPr lang="en-US" sz="2400" i="1" dirty="0">
                <a:solidFill>
                  <a:srgbClr val="003300"/>
                </a:solidFill>
                <a:latin typeface="Times New Roman" pitchFamily="18" charset="0"/>
                <a:ea typeface="Cambria Math"/>
                <a:cs typeface="Times New Roman" pitchFamily="18" charset="0"/>
              </a:rPr>
              <a:t>x</a:t>
            </a:r>
            <a:r>
              <a:rPr lang="en-US" sz="2400" i="1" baseline="-25000" dirty="0">
                <a:solidFill>
                  <a:srgbClr val="003300"/>
                </a:solidFill>
                <a:latin typeface="Times New Roman" pitchFamily="18" charset="0"/>
                <a:ea typeface="Cambria Math"/>
                <a:cs typeface="Times New Roman" pitchFamily="18" charset="0"/>
              </a:rPr>
              <a:t>n</a:t>
            </a:r>
            <a:r>
              <a:rPr lang="en-US" sz="2400" dirty="0">
                <a:solidFill>
                  <a:srgbClr val="003300"/>
                </a:solidFill>
                <a:latin typeface="Times New Roman" pitchFamily="18" charset="0"/>
                <a:ea typeface="Cambria Math"/>
                <a:cs typeface="Times New Roman" pitchFamily="18" charset="0"/>
              </a:rPr>
              <a:t>) </a:t>
            </a:r>
            <a:r>
              <a:rPr lang="en-US" sz="2400" dirty="0">
                <a:solidFill>
                  <a:srgbClr val="002060"/>
                </a:solidFill>
                <a:latin typeface="Times New Roman" pitchFamily="18" charset="0"/>
                <a:ea typeface="Cambria Math"/>
                <a:cs typeface="Times New Roman" pitchFamily="18" charset="0"/>
              </a:rPr>
              <a:t>concave</a:t>
            </a:r>
            <a:r>
              <a:rPr lang="en-US" sz="2400" dirty="0">
                <a:solidFill>
                  <a:srgbClr val="003300"/>
                </a:solidFill>
                <a:latin typeface="Times New Roman" pitchFamily="18" charset="0"/>
                <a:ea typeface="Cambria Math"/>
                <a:cs typeface="Times New Roman" pitchFamily="18" charset="0"/>
              </a:rPr>
              <a:t>, each </a:t>
            </a:r>
            <a:r>
              <a:rPr lang="en-US" sz="2400" i="1" dirty="0">
                <a:solidFill>
                  <a:srgbClr val="003300"/>
                </a:solidFill>
                <a:latin typeface="Times New Roman" pitchFamily="18" charset="0"/>
                <a:ea typeface="Cambria Math"/>
                <a:cs typeface="Times New Roman" pitchFamily="18" charset="0"/>
              </a:rPr>
              <a:t>g</a:t>
            </a:r>
            <a:r>
              <a:rPr lang="en-US" sz="2400" i="1" baseline="-25000" dirty="0">
                <a:solidFill>
                  <a:srgbClr val="003300"/>
                </a:solidFill>
                <a:latin typeface="Times New Roman" pitchFamily="18" charset="0"/>
                <a:ea typeface="Cambria Math"/>
                <a:cs typeface="Times New Roman" pitchFamily="18" charset="0"/>
              </a:rPr>
              <a:t>t</a:t>
            </a:r>
            <a:r>
              <a:rPr lang="en-US" sz="2400" i="1" dirty="0">
                <a:solidFill>
                  <a:srgbClr val="003300"/>
                </a:solidFill>
                <a:latin typeface="Times New Roman" pitchFamily="18" charset="0"/>
                <a:ea typeface="Cambria Math"/>
                <a:cs typeface="Times New Roman" pitchFamily="18" charset="0"/>
              </a:rPr>
              <a:t> </a:t>
            </a:r>
            <a:r>
              <a:rPr lang="en-US" sz="2400" dirty="0">
                <a:solidFill>
                  <a:srgbClr val="003300"/>
                </a:solidFill>
                <a:latin typeface="Times New Roman" pitchFamily="18" charset="0"/>
                <a:ea typeface="Cambria Math"/>
                <a:cs typeface="Times New Roman" pitchFamily="18" charset="0"/>
              </a:rPr>
              <a:t>(</a:t>
            </a:r>
            <a:r>
              <a:rPr lang="en-US" sz="2400" i="1" dirty="0">
                <a:solidFill>
                  <a:srgbClr val="003300"/>
                </a:solidFill>
                <a:latin typeface="Times New Roman" pitchFamily="18" charset="0"/>
                <a:ea typeface="Cambria Math"/>
                <a:cs typeface="Times New Roman" pitchFamily="18" charset="0"/>
              </a:rPr>
              <a:t>x</a:t>
            </a:r>
            <a:r>
              <a:rPr lang="en-US" sz="2400" baseline="-25000" dirty="0">
                <a:solidFill>
                  <a:srgbClr val="003300"/>
                </a:solidFill>
                <a:latin typeface="Times New Roman" pitchFamily="18" charset="0"/>
                <a:ea typeface="Cambria Math"/>
                <a:cs typeface="Times New Roman" pitchFamily="18" charset="0"/>
              </a:rPr>
              <a:t>1</a:t>
            </a:r>
            <a:r>
              <a:rPr lang="en-US" sz="2400" dirty="0">
                <a:solidFill>
                  <a:srgbClr val="003300"/>
                </a:solidFill>
                <a:latin typeface="Times New Roman" pitchFamily="18" charset="0"/>
                <a:ea typeface="Cambria Math"/>
                <a:cs typeface="Times New Roman" pitchFamily="18" charset="0"/>
              </a:rPr>
              <a:t>, </a:t>
            </a:r>
            <a:r>
              <a:rPr lang="en-US" sz="2400" i="1" dirty="0">
                <a:solidFill>
                  <a:srgbClr val="003300"/>
                </a:solidFill>
                <a:latin typeface="Times New Roman" pitchFamily="18" charset="0"/>
                <a:ea typeface="Cambria Math"/>
                <a:cs typeface="Times New Roman" pitchFamily="18" charset="0"/>
              </a:rPr>
              <a:t>x</a:t>
            </a:r>
            <a:r>
              <a:rPr lang="en-US" sz="2400" baseline="-25000" dirty="0">
                <a:solidFill>
                  <a:srgbClr val="003300"/>
                </a:solidFill>
                <a:latin typeface="Times New Roman" pitchFamily="18" charset="0"/>
                <a:ea typeface="Cambria Math"/>
                <a:cs typeface="Times New Roman" pitchFamily="18" charset="0"/>
              </a:rPr>
              <a:t>2</a:t>
            </a:r>
            <a:r>
              <a:rPr lang="en-US" sz="2400" dirty="0">
                <a:solidFill>
                  <a:srgbClr val="003300"/>
                </a:solidFill>
                <a:latin typeface="Times New Roman" pitchFamily="18" charset="0"/>
                <a:ea typeface="Cambria Math"/>
                <a:cs typeface="Times New Roman" pitchFamily="18" charset="0"/>
              </a:rPr>
              <a:t>, …, </a:t>
            </a:r>
            <a:r>
              <a:rPr lang="en-US" sz="2400" i="1" dirty="0">
                <a:solidFill>
                  <a:srgbClr val="003300"/>
                </a:solidFill>
                <a:latin typeface="Times New Roman" pitchFamily="18" charset="0"/>
                <a:ea typeface="Cambria Math"/>
                <a:cs typeface="Times New Roman" pitchFamily="18" charset="0"/>
              </a:rPr>
              <a:t>x</a:t>
            </a:r>
            <a:r>
              <a:rPr lang="en-US" sz="2400" i="1" baseline="-25000" dirty="0">
                <a:solidFill>
                  <a:srgbClr val="003300"/>
                </a:solidFill>
                <a:latin typeface="Times New Roman" pitchFamily="18" charset="0"/>
                <a:ea typeface="Cambria Math"/>
                <a:cs typeface="Times New Roman" pitchFamily="18" charset="0"/>
              </a:rPr>
              <a:t>n</a:t>
            </a:r>
            <a:r>
              <a:rPr lang="en-US" sz="2400" dirty="0">
                <a:solidFill>
                  <a:srgbClr val="003300"/>
                </a:solidFill>
                <a:latin typeface="Times New Roman" pitchFamily="18" charset="0"/>
                <a:ea typeface="Cambria Math"/>
                <a:cs typeface="Times New Roman" pitchFamily="18" charset="0"/>
              </a:rPr>
              <a:t>) linear </a:t>
            </a:r>
            <a:r>
              <a:rPr lang="en-US" sz="2400" u="sng" dirty="0">
                <a:solidFill>
                  <a:srgbClr val="003300"/>
                </a:solidFill>
                <a:latin typeface="Times New Roman" pitchFamily="18" charset="0"/>
                <a:ea typeface="Cambria Math"/>
                <a:cs typeface="Times New Roman" pitchFamily="18" charset="0"/>
              </a:rPr>
              <a:t>fn</a:t>
            </a:r>
            <a:endParaRPr lang="en-US" sz="2000" i="1" u="sng" dirty="0">
              <a:solidFill>
                <a:srgbClr val="003300"/>
              </a:solidFill>
              <a:latin typeface="Times New Roman" pitchFamily="18" charset="0"/>
              <a:cs typeface="Times New Roman" pitchFamily="18" charset="0"/>
              <a:sym typeface="Symbol"/>
            </a:endParaRPr>
          </a:p>
          <a:p>
            <a:pPr marL="344488" indent="-344488">
              <a:spcBef>
                <a:spcPts val="0"/>
              </a:spcBef>
              <a:buClr>
                <a:srgbClr val="0070C0"/>
              </a:buClr>
              <a:buFont typeface="Wingdings 3" pitchFamily="18" charset="2"/>
              <a:buChar char="c"/>
            </a:pPr>
            <a:endParaRPr lang="en-US" sz="2600" dirty="0" smtClean="0">
              <a:cs typeface="Times New Roman" pitchFamily="18" charset="0"/>
            </a:endParaRPr>
          </a:p>
          <a:p>
            <a:pPr marL="344488" indent="-344488">
              <a:spcBef>
                <a:spcPts val="0"/>
              </a:spcBef>
              <a:buClr>
                <a:srgbClr val="0070C0"/>
              </a:buClr>
              <a:buFont typeface="Wingdings 3" pitchFamily="18" charset="2"/>
              <a:buChar char="c"/>
            </a:pPr>
            <a:r>
              <a:rPr lang="en-US" sz="2600" dirty="0" smtClean="0">
                <a:cs typeface="Times New Roman" pitchFamily="18" charset="0"/>
              </a:rPr>
              <a:t>Any point                                      satisfies these partial derivative with respect to </a:t>
            </a:r>
            <a:r>
              <a:rPr lang="el-GR" sz="2600" dirty="0" smtClean="0">
                <a:latin typeface="Times New Roman" pitchFamily="18" charset="0"/>
                <a:ea typeface="Cambria Math"/>
                <a:cs typeface="Times New Roman" pitchFamily="18" charset="0"/>
              </a:rPr>
              <a:t>λ</a:t>
            </a:r>
            <a:r>
              <a:rPr lang="en-US" sz="2600" i="1" baseline="-25000" dirty="0" smtClean="0">
                <a:latin typeface="Times New Roman" pitchFamily="18" charset="0"/>
                <a:ea typeface="Cambria Math"/>
                <a:cs typeface="Times New Roman" pitchFamily="18" charset="0"/>
              </a:rPr>
              <a:t>i</a:t>
            </a:r>
          </a:p>
          <a:p>
            <a:pPr>
              <a:spcBef>
                <a:spcPts val="0"/>
              </a:spcBef>
              <a:buNone/>
            </a:pPr>
            <a:endParaRPr lang="en-US" sz="2600" i="1" baseline="-25000" dirty="0" smtClean="0">
              <a:ea typeface="Cambria Math"/>
              <a:cs typeface="Times New Roman" pitchFamily="18" charset="0"/>
            </a:endParaRPr>
          </a:p>
          <a:p>
            <a:pPr>
              <a:spcBef>
                <a:spcPts val="0"/>
              </a:spcBef>
              <a:buNone/>
            </a:pPr>
            <a:endParaRPr lang="en-US" sz="2600" i="1" baseline="-25000" dirty="0" smtClean="0">
              <a:ea typeface="Cambria Math"/>
              <a:cs typeface="Times New Roman" pitchFamily="18" charset="0"/>
            </a:endParaRPr>
          </a:p>
          <a:p>
            <a:pPr>
              <a:spcBef>
                <a:spcPts val="0"/>
              </a:spcBef>
              <a:buNone/>
            </a:pPr>
            <a:endParaRPr lang="en-US" sz="2600" i="1" baseline="-25000" dirty="0" smtClean="0">
              <a:ea typeface="Cambria Math"/>
              <a:cs typeface="Times New Roman" pitchFamily="18" charset="0"/>
            </a:endParaRPr>
          </a:p>
          <a:p>
            <a:pPr indent="1588">
              <a:spcBef>
                <a:spcPts val="0"/>
              </a:spcBef>
              <a:buNone/>
            </a:pPr>
            <a:r>
              <a:rPr lang="en-US" sz="2600" dirty="0" smtClean="0"/>
              <a:t>will be the </a:t>
            </a:r>
            <a:r>
              <a:rPr lang="en-US" sz="2600" dirty="0" smtClean="0">
                <a:solidFill>
                  <a:srgbClr val="FF0000"/>
                </a:solidFill>
              </a:rPr>
              <a:t>optimal</a:t>
            </a:r>
            <a:r>
              <a:rPr lang="en-US" sz="2600" dirty="0" smtClean="0"/>
              <a:t> solution. </a:t>
            </a:r>
          </a:p>
          <a:p>
            <a:pPr>
              <a:spcBef>
                <a:spcPts val="0"/>
              </a:spcBef>
              <a:buNone/>
            </a:pPr>
            <a:endParaRPr lang="en-US" dirty="0" smtClean="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 xmlns:p14="http://schemas.microsoft.com/office/powerpoint/2010/main" val="2610629174"/>
              </p:ext>
            </p:extLst>
          </p:nvPr>
        </p:nvGraphicFramePr>
        <p:xfrm>
          <a:off x="1374288" y="4663440"/>
          <a:ext cx="5712312" cy="822960"/>
        </p:xfrm>
        <a:graphic>
          <a:graphicData uri="http://schemas.openxmlformats.org/presentationml/2006/ole">
            <p:oleObj spid="_x0000_s80452" name="Equation" r:id="rId4" imgW="2997200" imgH="431800" progId="Equation.3">
              <p:embed/>
            </p:oleObj>
          </a:graphicData>
        </a:graphic>
      </p:graphicFrame>
      <p:graphicFrame>
        <p:nvGraphicFramePr>
          <p:cNvPr id="79875" name="Object 3"/>
          <p:cNvGraphicFramePr>
            <a:graphicFrameLocks noChangeAspect="1"/>
          </p:cNvGraphicFramePr>
          <p:nvPr>
            <p:extLst>
              <p:ext uri="{D42A27DB-BD31-4B8C-83A1-F6EECF244321}">
                <p14:modId xmlns="" xmlns:p14="http://schemas.microsoft.com/office/powerpoint/2010/main" val="2418967934"/>
              </p:ext>
            </p:extLst>
          </p:nvPr>
        </p:nvGraphicFramePr>
        <p:xfrm>
          <a:off x="3048000" y="3825240"/>
          <a:ext cx="3341687" cy="463550"/>
        </p:xfrm>
        <a:graphic>
          <a:graphicData uri="http://schemas.openxmlformats.org/presentationml/2006/ole">
            <p:oleObj spid="_x0000_s80453" name="Equation" r:id="rId5" imgW="1739900" imgH="241300" progId="Equation.3">
              <p:embed/>
            </p:oleObj>
          </a:graphicData>
        </a:graphic>
      </p:graphicFrame>
      <p:sp>
        <p:nvSpPr>
          <p:cNvPr id="7" name="Freeform 6"/>
          <p:cNvSpPr/>
          <p:nvPr/>
        </p:nvSpPr>
        <p:spPr>
          <a:xfrm>
            <a:off x="4724400" y="1752600"/>
            <a:ext cx="428625" cy="322648"/>
          </a:xfrm>
          <a:custGeom>
            <a:avLst/>
            <a:gdLst>
              <a:gd name="connsiteX0" fmla="*/ 0 w 428625"/>
              <a:gd name="connsiteY0" fmla="*/ 0 h 322648"/>
              <a:gd name="connsiteX1" fmla="*/ 142875 w 428625"/>
              <a:gd name="connsiteY1" fmla="*/ 276225 h 322648"/>
              <a:gd name="connsiteX2" fmla="*/ 266700 w 428625"/>
              <a:gd name="connsiteY2" fmla="*/ 295275 h 322648"/>
              <a:gd name="connsiteX3" fmla="*/ 428625 w 428625"/>
              <a:gd name="connsiteY3" fmla="*/ 0 h 322648"/>
            </a:gdLst>
            <a:ahLst/>
            <a:cxnLst>
              <a:cxn ang="0">
                <a:pos x="connsiteX0" y="connsiteY0"/>
              </a:cxn>
              <a:cxn ang="0">
                <a:pos x="connsiteX1" y="connsiteY1"/>
              </a:cxn>
              <a:cxn ang="0">
                <a:pos x="connsiteX2" y="connsiteY2"/>
              </a:cxn>
              <a:cxn ang="0">
                <a:pos x="connsiteX3" y="connsiteY3"/>
              </a:cxn>
            </a:cxnLst>
            <a:rect l="l" t="t" r="r" b="b"/>
            <a:pathLst>
              <a:path w="428625" h="322648">
                <a:moveTo>
                  <a:pt x="0" y="0"/>
                </a:moveTo>
                <a:cubicBezTo>
                  <a:pt x="49212" y="113506"/>
                  <a:pt x="98425" y="227013"/>
                  <a:pt x="142875" y="276225"/>
                </a:cubicBezTo>
                <a:cubicBezTo>
                  <a:pt x="187325" y="325437"/>
                  <a:pt x="219075" y="341313"/>
                  <a:pt x="266700" y="295275"/>
                </a:cubicBezTo>
                <a:cubicBezTo>
                  <a:pt x="314325" y="249238"/>
                  <a:pt x="371475" y="124619"/>
                  <a:pt x="428625"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flipV="1">
            <a:off x="4876800" y="2725352"/>
            <a:ext cx="428625" cy="322648"/>
          </a:xfrm>
          <a:custGeom>
            <a:avLst/>
            <a:gdLst>
              <a:gd name="connsiteX0" fmla="*/ 0 w 428625"/>
              <a:gd name="connsiteY0" fmla="*/ 0 h 322648"/>
              <a:gd name="connsiteX1" fmla="*/ 142875 w 428625"/>
              <a:gd name="connsiteY1" fmla="*/ 276225 h 322648"/>
              <a:gd name="connsiteX2" fmla="*/ 266700 w 428625"/>
              <a:gd name="connsiteY2" fmla="*/ 295275 h 322648"/>
              <a:gd name="connsiteX3" fmla="*/ 428625 w 428625"/>
              <a:gd name="connsiteY3" fmla="*/ 0 h 322648"/>
            </a:gdLst>
            <a:ahLst/>
            <a:cxnLst>
              <a:cxn ang="0">
                <a:pos x="connsiteX0" y="connsiteY0"/>
              </a:cxn>
              <a:cxn ang="0">
                <a:pos x="connsiteX1" y="connsiteY1"/>
              </a:cxn>
              <a:cxn ang="0">
                <a:pos x="connsiteX2" y="connsiteY2"/>
              </a:cxn>
              <a:cxn ang="0">
                <a:pos x="connsiteX3" y="connsiteY3"/>
              </a:cxn>
            </a:cxnLst>
            <a:rect l="l" t="t" r="r" b="b"/>
            <a:pathLst>
              <a:path w="428625" h="322648">
                <a:moveTo>
                  <a:pt x="0" y="0"/>
                </a:moveTo>
                <a:cubicBezTo>
                  <a:pt x="49212" y="113506"/>
                  <a:pt x="98425" y="227013"/>
                  <a:pt x="142875" y="276225"/>
                </a:cubicBezTo>
                <a:cubicBezTo>
                  <a:pt x="187325" y="325437"/>
                  <a:pt x="219075" y="341313"/>
                  <a:pt x="266700" y="295275"/>
                </a:cubicBezTo>
                <a:cubicBezTo>
                  <a:pt x="314325" y="249238"/>
                  <a:pt x="371475" y="124619"/>
                  <a:pt x="428625"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E187A8DF-0D36-4FD6-9E8E-6850BBE18C4A}"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000"/>
                            </p:stCondLst>
                            <p:childTnLst>
                              <p:par>
                                <p:cTn id="17" presetID="58" presetClass="entr" presetSubtype="0" accel="100000" fill="hold" grpId="0" nodeType="afterEffect">
                                  <p:stCondLst>
                                    <p:cond delay="50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20"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8" presetClass="entr" presetSubtype="0" accel="10000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29"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2" dur="500"/>
                                        <p:tgtEl>
                                          <p:spTgt spid="3">
                                            <p:txEl>
                                              <p:pRg st="3" end="3"/>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58" presetClass="entr" presetSubtype="0" accel="100000" fill="hold" grpId="0" nodeType="clickEffect">
                                  <p:stCondLst>
                                    <p:cond delay="50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42"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8" presetClass="entr" presetSubtype="0" accel="10000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51"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5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54" dur="500"/>
                                        <p:tgtEl>
                                          <p:spTgt spid="3">
                                            <p:txEl>
                                              <p:pRg st="6" end="6"/>
                                            </p:txEl>
                                          </p:spTgt>
                                        </p:tgtEl>
                                      </p:cBhvr>
                                    </p:animEffect>
                                  </p:childTnLst>
                                </p:cTn>
                              </p:par>
                              <p:par>
                                <p:cTn id="55" presetID="58" presetClass="entr" presetSubtype="0" accel="100000" fill="hold" nodeType="withEffect">
                                  <p:stCondLst>
                                    <p:cond delay="0"/>
                                  </p:stCondLst>
                                  <p:childTnLst>
                                    <p:set>
                                      <p:cBhvr>
                                        <p:cTn id="56" dur="1" fill="hold">
                                          <p:stCondLst>
                                            <p:cond delay="0"/>
                                          </p:stCondLst>
                                        </p:cTn>
                                        <p:tgtEl>
                                          <p:spTgt spid="79875"/>
                                        </p:tgtEl>
                                        <p:attrNameLst>
                                          <p:attrName>style.visibility</p:attrName>
                                        </p:attrNameLst>
                                      </p:cBhvr>
                                      <p:to>
                                        <p:strVal val="visible"/>
                                      </p:to>
                                    </p:set>
                                    <p:anim calcmode="lin" valueType="num">
                                      <p:cBhvr>
                                        <p:cTn id="57" dur="500" fill="hold"/>
                                        <p:tgtEl>
                                          <p:spTgt spid="79875"/>
                                        </p:tgtEl>
                                        <p:attrNameLst>
                                          <p:attrName>ppt_w</p:attrName>
                                        </p:attrNameLst>
                                      </p:cBhvr>
                                      <p:tavLst>
                                        <p:tav tm="0">
                                          <p:val>
                                            <p:strVal val="#ppt_w*2.5"/>
                                          </p:val>
                                        </p:tav>
                                        <p:tav tm="100000">
                                          <p:val>
                                            <p:strVal val="#ppt_w"/>
                                          </p:val>
                                        </p:tav>
                                      </p:tavLst>
                                    </p:anim>
                                    <p:anim calcmode="lin" valueType="num">
                                      <p:cBhvr>
                                        <p:cTn id="58" dur="500" fill="hold"/>
                                        <p:tgtEl>
                                          <p:spTgt spid="79875"/>
                                        </p:tgtEl>
                                        <p:attrNameLst>
                                          <p:attrName>ppt_h</p:attrName>
                                        </p:attrNameLst>
                                      </p:cBhvr>
                                      <p:tavLst>
                                        <p:tav tm="0">
                                          <p:val>
                                            <p:strVal val="#ppt_h*0.01"/>
                                          </p:val>
                                        </p:tav>
                                        <p:tav tm="100000">
                                          <p:val>
                                            <p:strVal val="#ppt_h"/>
                                          </p:val>
                                        </p:tav>
                                      </p:tavLst>
                                    </p:anim>
                                    <p:anim calcmode="lin" valueType="num">
                                      <p:cBhvr>
                                        <p:cTn id="59" dur="500" fill="hold"/>
                                        <p:tgtEl>
                                          <p:spTgt spid="79875"/>
                                        </p:tgtEl>
                                        <p:attrNameLst>
                                          <p:attrName>ppt_x</p:attrName>
                                        </p:attrNameLst>
                                      </p:cBhvr>
                                      <p:tavLst>
                                        <p:tav tm="0">
                                          <p:val>
                                            <p:strVal val="#ppt_x"/>
                                          </p:val>
                                        </p:tav>
                                        <p:tav tm="100000">
                                          <p:val>
                                            <p:strVal val="#ppt_x"/>
                                          </p:val>
                                        </p:tav>
                                      </p:tavLst>
                                    </p:anim>
                                    <p:anim calcmode="lin" valueType="num">
                                      <p:cBhvr>
                                        <p:cTn id="60" dur="500" fill="hold"/>
                                        <p:tgtEl>
                                          <p:spTgt spid="79875"/>
                                        </p:tgtEl>
                                        <p:attrNameLst>
                                          <p:attrName>ppt_y</p:attrName>
                                        </p:attrNameLst>
                                      </p:cBhvr>
                                      <p:tavLst>
                                        <p:tav tm="0">
                                          <p:val>
                                            <p:strVal val="#ppt_h+1"/>
                                          </p:val>
                                        </p:tav>
                                        <p:tav tm="100000">
                                          <p:val>
                                            <p:strVal val="#ppt_y"/>
                                          </p:val>
                                        </p:tav>
                                      </p:tavLst>
                                    </p:anim>
                                    <p:animEffect transition="in" filter="fade">
                                      <p:cBhvr>
                                        <p:cTn id="61" dur="500"/>
                                        <p:tgtEl>
                                          <p:spTgt spid="79875"/>
                                        </p:tgtEl>
                                      </p:cBhvr>
                                    </p:animEffect>
                                  </p:childTnLst>
                                </p:cTn>
                              </p:par>
                            </p:childTnLst>
                          </p:cTn>
                        </p:par>
                        <p:par>
                          <p:cTn id="62" fill="hold">
                            <p:stCondLst>
                              <p:cond delay="500"/>
                            </p:stCondLst>
                            <p:childTnLst>
                              <p:par>
                                <p:cTn id="63" presetID="58" presetClass="entr" presetSubtype="0" accel="100000" fill="hold" nodeType="afterEffect">
                                  <p:stCondLst>
                                    <p:cond delay="2000"/>
                                  </p:stCondLst>
                                  <p:childTnLst>
                                    <p:set>
                                      <p:cBhvr>
                                        <p:cTn id="64" dur="1" fill="hold">
                                          <p:stCondLst>
                                            <p:cond delay="0"/>
                                          </p:stCondLst>
                                        </p:cTn>
                                        <p:tgtEl>
                                          <p:spTgt spid="4"/>
                                        </p:tgtEl>
                                        <p:attrNameLst>
                                          <p:attrName>style.visibility</p:attrName>
                                        </p:attrNameLst>
                                      </p:cBhvr>
                                      <p:to>
                                        <p:strVal val="visible"/>
                                      </p:to>
                                    </p:set>
                                    <p:anim calcmode="lin" valueType="num">
                                      <p:cBhvr>
                                        <p:cTn id="65" dur="500" fill="hold"/>
                                        <p:tgtEl>
                                          <p:spTgt spid="4"/>
                                        </p:tgtEl>
                                        <p:attrNameLst>
                                          <p:attrName>ppt_w</p:attrName>
                                        </p:attrNameLst>
                                      </p:cBhvr>
                                      <p:tavLst>
                                        <p:tav tm="0">
                                          <p:val>
                                            <p:strVal val="#ppt_w*2.5"/>
                                          </p:val>
                                        </p:tav>
                                        <p:tav tm="100000">
                                          <p:val>
                                            <p:strVal val="#ppt_w"/>
                                          </p:val>
                                        </p:tav>
                                      </p:tavLst>
                                    </p:anim>
                                    <p:anim calcmode="lin" valueType="num">
                                      <p:cBhvr>
                                        <p:cTn id="66" dur="500" fill="hold"/>
                                        <p:tgtEl>
                                          <p:spTgt spid="4"/>
                                        </p:tgtEl>
                                        <p:attrNameLst>
                                          <p:attrName>ppt_h</p:attrName>
                                        </p:attrNameLst>
                                      </p:cBhvr>
                                      <p:tavLst>
                                        <p:tav tm="0">
                                          <p:val>
                                            <p:strVal val="#ppt_h*0.01"/>
                                          </p:val>
                                        </p:tav>
                                        <p:tav tm="100000">
                                          <p:val>
                                            <p:strVal val="#ppt_h"/>
                                          </p:val>
                                        </p:tav>
                                      </p:tavLst>
                                    </p:anim>
                                    <p:anim calcmode="lin" valueType="num">
                                      <p:cBhvr>
                                        <p:cTn id="67" dur="500" fill="hold"/>
                                        <p:tgtEl>
                                          <p:spTgt spid="4"/>
                                        </p:tgtEl>
                                        <p:attrNameLst>
                                          <p:attrName>ppt_x</p:attrName>
                                        </p:attrNameLst>
                                      </p:cBhvr>
                                      <p:tavLst>
                                        <p:tav tm="0">
                                          <p:val>
                                            <p:strVal val="#ppt_x"/>
                                          </p:val>
                                        </p:tav>
                                        <p:tav tm="100000">
                                          <p:val>
                                            <p:strVal val="#ppt_x"/>
                                          </p:val>
                                        </p:tav>
                                      </p:tavLst>
                                    </p:anim>
                                    <p:anim calcmode="lin" valueType="num">
                                      <p:cBhvr>
                                        <p:cTn id="68" dur="500" fill="hold"/>
                                        <p:tgtEl>
                                          <p:spTgt spid="4"/>
                                        </p:tgtEl>
                                        <p:attrNameLst>
                                          <p:attrName>ppt_y</p:attrName>
                                        </p:attrNameLst>
                                      </p:cBhvr>
                                      <p:tavLst>
                                        <p:tav tm="0">
                                          <p:val>
                                            <p:strVal val="#ppt_h+1"/>
                                          </p:val>
                                        </p:tav>
                                        <p:tav tm="100000">
                                          <p:val>
                                            <p:strVal val="#ppt_y"/>
                                          </p:val>
                                        </p:tav>
                                      </p:tavLst>
                                    </p:anim>
                                    <p:animEffect transition="in" filter="fade">
                                      <p:cBhvr>
                                        <p:cTn id="69" dur="500"/>
                                        <p:tgtEl>
                                          <p:spTgt spid="4"/>
                                        </p:tgtEl>
                                      </p:cBhvr>
                                    </p:animEffect>
                                  </p:childTnLst>
                                </p:cTn>
                              </p:par>
                            </p:childTnLst>
                          </p:cTn>
                        </p:par>
                        <p:par>
                          <p:cTn id="70" fill="hold">
                            <p:stCondLst>
                              <p:cond delay="3000"/>
                            </p:stCondLst>
                            <p:childTnLst>
                              <p:par>
                                <p:cTn id="71" presetID="58" presetClass="entr" presetSubtype="0" accel="100000" fill="hold" grpId="0" nodeType="afterEffect">
                                  <p:stCondLst>
                                    <p:cond delay="200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p:cTn id="73" dur="500" fill="hold"/>
                                        <p:tgtEl>
                                          <p:spTgt spid="3">
                                            <p:txEl>
                                              <p:pRg st="10" end="10"/>
                                            </p:txEl>
                                          </p:spTgt>
                                        </p:tgtEl>
                                        <p:attrNameLst>
                                          <p:attrName>ppt_w</p:attrName>
                                        </p:attrNameLst>
                                      </p:cBhvr>
                                      <p:tavLst>
                                        <p:tav tm="0">
                                          <p:val>
                                            <p:strVal val="#ppt_w*2.5"/>
                                          </p:val>
                                        </p:tav>
                                        <p:tav tm="100000">
                                          <p:val>
                                            <p:strVal val="#ppt_w"/>
                                          </p:val>
                                        </p:tav>
                                      </p:tavLst>
                                    </p:anim>
                                    <p:anim calcmode="lin" valueType="num">
                                      <p:cBhvr>
                                        <p:cTn id="74" dur="500" fill="hold"/>
                                        <p:tgtEl>
                                          <p:spTgt spid="3">
                                            <p:txEl>
                                              <p:pRg st="10" end="10"/>
                                            </p:txEl>
                                          </p:spTgt>
                                        </p:tgtEl>
                                        <p:attrNameLst>
                                          <p:attrName>ppt_h</p:attrName>
                                        </p:attrNameLst>
                                      </p:cBhvr>
                                      <p:tavLst>
                                        <p:tav tm="0">
                                          <p:val>
                                            <p:strVal val="#ppt_h*0.01"/>
                                          </p:val>
                                        </p:tav>
                                        <p:tav tm="100000">
                                          <p:val>
                                            <p:strVal val="#ppt_h"/>
                                          </p:val>
                                        </p:tav>
                                      </p:tavLst>
                                    </p:anim>
                                    <p:anim calcmode="lin" valueType="num">
                                      <p:cBhvr>
                                        <p:cTn id="7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6" dur="500" fill="hold"/>
                                        <p:tgtEl>
                                          <p:spTgt spid="3">
                                            <p:txEl>
                                              <p:pRg st="10" end="10"/>
                                            </p:txEl>
                                          </p:spTgt>
                                        </p:tgtEl>
                                        <p:attrNameLst>
                                          <p:attrName>ppt_y</p:attrName>
                                        </p:attrNameLst>
                                      </p:cBhvr>
                                      <p:tavLst>
                                        <p:tav tm="0">
                                          <p:val>
                                            <p:strVal val="#ppt_h+1"/>
                                          </p:val>
                                        </p:tav>
                                        <p:tav tm="100000">
                                          <p:val>
                                            <p:strVal val="#ppt_y"/>
                                          </p:val>
                                        </p:tav>
                                      </p:tavLst>
                                    </p:anim>
                                    <p:animEffect transition="in" filter="fade">
                                      <p:cBhvr>
                                        <p:cTn id="7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Lagrange Multipliers</a:t>
            </a:r>
            <a:endParaRPr lang="en-US" dirty="0"/>
          </a:p>
        </p:txBody>
      </p:sp>
      <p:sp>
        <p:nvSpPr>
          <p:cNvPr id="3" name="Content Placeholder 2"/>
          <p:cNvSpPr>
            <a:spLocks noGrp="1"/>
          </p:cNvSpPr>
          <p:nvPr>
            <p:ph idx="1"/>
          </p:nvPr>
        </p:nvSpPr>
        <p:spPr>
          <a:xfrm>
            <a:off x="990600" y="1600200"/>
            <a:ext cx="7713440" cy="4525963"/>
          </a:xfrm>
        </p:spPr>
        <p:txBody>
          <a:bodyPr/>
          <a:lstStyle/>
          <a:p>
            <a:pPr>
              <a:spcBef>
                <a:spcPts val="0"/>
              </a:spcBef>
              <a:buNone/>
            </a:pPr>
            <a:r>
              <a:rPr lang="en-US" dirty="0" smtClean="0">
                <a:latin typeface="Times New Roman" pitchFamily="18" charset="0"/>
                <a:cs typeface="Times New Roman" pitchFamily="18" charset="0"/>
              </a:rPr>
              <a:t>Example:  </a:t>
            </a:r>
            <a:r>
              <a:rPr lang="es-ES" dirty="0" err="1" smtClean="0">
                <a:solidFill>
                  <a:srgbClr val="00B050"/>
                </a:solidFill>
                <a:latin typeface="Times New Roman" pitchFamily="18" charset="0"/>
                <a:cs typeface="Times New Roman" pitchFamily="18" charset="0"/>
              </a:rPr>
              <a:t>max</a:t>
            </a:r>
            <a:r>
              <a:rPr lang="es-ES" dirty="0" smtClean="0">
                <a:solidFill>
                  <a:srgbClr val="00B050"/>
                </a:solidFill>
                <a:latin typeface="Times New Roman" pitchFamily="18" charset="0"/>
                <a:cs typeface="Times New Roman" pitchFamily="18" charset="0"/>
              </a:rPr>
              <a:t> </a:t>
            </a:r>
            <a:r>
              <a:rPr lang="es-ES" i="1" dirty="0" smtClean="0">
                <a:solidFill>
                  <a:srgbClr val="00B050"/>
                </a:solidFill>
                <a:latin typeface="Times New Roman" pitchFamily="18" charset="0"/>
                <a:cs typeface="Times New Roman" pitchFamily="18" charset="0"/>
              </a:rPr>
              <a:t>z</a:t>
            </a:r>
            <a:r>
              <a:rPr lang="es-ES" dirty="0" smtClean="0">
                <a:solidFill>
                  <a:srgbClr val="00B050"/>
                </a:solidFill>
                <a:latin typeface="Times New Roman" pitchFamily="18" charset="0"/>
                <a:cs typeface="Times New Roman" pitchFamily="18" charset="0"/>
              </a:rPr>
              <a:t> = </a:t>
            </a:r>
            <a:r>
              <a:rPr lang="en-US" dirty="0" smtClean="0">
                <a:solidFill>
                  <a:srgbClr val="00B050"/>
                </a:solidFill>
                <a:sym typeface="Symbol"/>
              </a:rPr>
              <a:t> </a:t>
            </a:r>
            <a:r>
              <a:rPr lang="es-ES" dirty="0" smtClean="0">
                <a:solidFill>
                  <a:srgbClr val="00B050"/>
                </a:solidFill>
                <a:latin typeface="Times New Roman" pitchFamily="18" charset="0"/>
                <a:cs typeface="Times New Roman" pitchFamily="18" charset="0"/>
              </a:rPr>
              <a:t>2</a:t>
            </a:r>
            <a:r>
              <a:rPr lang="es-ES" i="1" dirty="0" smtClean="0">
                <a:solidFill>
                  <a:srgbClr val="00B050"/>
                </a:solidFill>
                <a:latin typeface="Times New Roman" pitchFamily="18" charset="0"/>
                <a:cs typeface="Times New Roman" pitchFamily="18" charset="0"/>
              </a:rPr>
              <a:t>x</a:t>
            </a:r>
            <a:r>
              <a:rPr lang="es-ES" baseline="30000" dirty="0" smtClean="0">
                <a:solidFill>
                  <a:srgbClr val="00B050"/>
                </a:solidFill>
                <a:latin typeface="Times New Roman" pitchFamily="18" charset="0"/>
                <a:cs typeface="Times New Roman" pitchFamily="18" charset="0"/>
              </a:rPr>
              <a:t>2</a:t>
            </a:r>
            <a:r>
              <a:rPr lang="es-ES" dirty="0" smtClean="0">
                <a:solidFill>
                  <a:srgbClr val="00B050"/>
                </a:solidFill>
                <a:latin typeface="Times New Roman" pitchFamily="18" charset="0"/>
                <a:cs typeface="Times New Roman" pitchFamily="18" charset="0"/>
              </a:rPr>
              <a:t> </a:t>
            </a:r>
            <a:r>
              <a:rPr lang="en-US" dirty="0" smtClean="0">
                <a:solidFill>
                  <a:srgbClr val="00B050"/>
                </a:solidFill>
                <a:sym typeface="Symbol"/>
              </a:rPr>
              <a:t></a:t>
            </a:r>
            <a:r>
              <a:rPr lang="es-ES" dirty="0" smtClean="0">
                <a:solidFill>
                  <a:srgbClr val="00B050"/>
                </a:solidFill>
                <a:latin typeface="Times New Roman" pitchFamily="18" charset="0"/>
                <a:cs typeface="Times New Roman" pitchFamily="18" charset="0"/>
              </a:rPr>
              <a:t> </a:t>
            </a:r>
            <a:r>
              <a:rPr lang="es-ES" i="1" dirty="0" smtClean="0">
                <a:solidFill>
                  <a:srgbClr val="00B050"/>
                </a:solidFill>
                <a:latin typeface="Times New Roman" pitchFamily="18" charset="0"/>
                <a:cs typeface="Times New Roman" pitchFamily="18" charset="0"/>
              </a:rPr>
              <a:t>y</a:t>
            </a:r>
            <a:r>
              <a:rPr lang="es-ES" baseline="30000" dirty="0" smtClean="0">
                <a:solidFill>
                  <a:srgbClr val="00B050"/>
                </a:solidFill>
                <a:latin typeface="Times New Roman" pitchFamily="18" charset="0"/>
                <a:cs typeface="Times New Roman" pitchFamily="18" charset="0"/>
              </a:rPr>
              <a:t>2</a:t>
            </a:r>
            <a:r>
              <a:rPr lang="es-ES" dirty="0" smtClean="0">
                <a:solidFill>
                  <a:srgbClr val="00B050"/>
                </a:solidFill>
                <a:latin typeface="Times New Roman" pitchFamily="18" charset="0"/>
                <a:cs typeface="Times New Roman" pitchFamily="18" charset="0"/>
              </a:rPr>
              <a:t> + </a:t>
            </a:r>
            <a:r>
              <a:rPr lang="es-ES" i="1" dirty="0" err="1" smtClean="0">
                <a:solidFill>
                  <a:srgbClr val="00B050"/>
                </a:solidFill>
                <a:latin typeface="Times New Roman" pitchFamily="18" charset="0"/>
                <a:cs typeface="Times New Roman" pitchFamily="18" charset="0"/>
              </a:rPr>
              <a:t>xy</a:t>
            </a:r>
            <a:r>
              <a:rPr lang="es-ES" dirty="0" smtClean="0">
                <a:solidFill>
                  <a:srgbClr val="00B050"/>
                </a:solidFill>
                <a:latin typeface="Times New Roman" pitchFamily="18" charset="0"/>
                <a:cs typeface="Times New Roman" pitchFamily="18" charset="0"/>
              </a:rPr>
              <a:t> + 8</a:t>
            </a:r>
            <a:r>
              <a:rPr lang="es-ES" i="1" dirty="0" smtClean="0">
                <a:solidFill>
                  <a:srgbClr val="00B050"/>
                </a:solidFill>
                <a:latin typeface="Times New Roman" pitchFamily="18" charset="0"/>
                <a:cs typeface="Times New Roman" pitchFamily="18" charset="0"/>
              </a:rPr>
              <a:t>x</a:t>
            </a:r>
            <a:r>
              <a:rPr lang="es-ES" dirty="0" smtClean="0">
                <a:solidFill>
                  <a:srgbClr val="00B050"/>
                </a:solidFill>
                <a:latin typeface="Times New Roman" pitchFamily="18" charset="0"/>
                <a:cs typeface="Times New Roman" pitchFamily="18" charset="0"/>
              </a:rPr>
              <a:t> + 3</a:t>
            </a:r>
            <a:r>
              <a:rPr lang="es-ES" i="1" dirty="0" smtClean="0">
                <a:solidFill>
                  <a:srgbClr val="00B050"/>
                </a:solidFill>
                <a:latin typeface="Times New Roman" pitchFamily="18" charset="0"/>
                <a:cs typeface="Times New Roman" pitchFamily="18" charset="0"/>
              </a:rPr>
              <a:t>y</a:t>
            </a:r>
          </a:p>
          <a:p>
            <a:pPr marL="1543050" indent="-1588">
              <a:spcBef>
                <a:spcPts val="0"/>
              </a:spcBef>
              <a:buNone/>
            </a:pPr>
            <a:r>
              <a:rPr lang="es-ES" dirty="0" err="1" smtClean="0">
                <a:solidFill>
                  <a:srgbClr val="00B050"/>
                </a:solidFill>
                <a:latin typeface="Times New Roman" pitchFamily="18" charset="0"/>
                <a:cs typeface="Times New Roman" pitchFamily="18" charset="0"/>
              </a:rPr>
              <a:t>s.t.</a:t>
            </a:r>
            <a:r>
              <a:rPr lang="es-ES" dirty="0" smtClean="0">
                <a:solidFill>
                  <a:srgbClr val="00B050"/>
                </a:solidFill>
                <a:latin typeface="Times New Roman" pitchFamily="18" charset="0"/>
                <a:cs typeface="Times New Roman" pitchFamily="18" charset="0"/>
              </a:rPr>
              <a:t>     3</a:t>
            </a:r>
            <a:r>
              <a:rPr lang="es-ES" i="1" dirty="0" smtClean="0">
                <a:solidFill>
                  <a:srgbClr val="00B050"/>
                </a:solidFill>
                <a:latin typeface="Times New Roman" pitchFamily="18" charset="0"/>
                <a:cs typeface="Times New Roman" pitchFamily="18" charset="0"/>
              </a:rPr>
              <a:t>x</a:t>
            </a:r>
            <a:r>
              <a:rPr lang="es-ES" dirty="0" smtClean="0">
                <a:solidFill>
                  <a:srgbClr val="00B050"/>
                </a:solidFill>
                <a:latin typeface="Times New Roman" pitchFamily="18" charset="0"/>
                <a:cs typeface="Times New Roman" pitchFamily="18" charset="0"/>
              </a:rPr>
              <a:t> + </a:t>
            </a:r>
            <a:r>
              <a:rPr lang="es-ES" i="1" dirty="0" smtClean="0">
                <a:solidFill>
                  <a:srgbClr val="00B050"/>
                </a:solidFill>
                <a:latin typeface="Times New Roman" pitchFamily="18" charset="0"/>
                <a:cs typeface="Times New Roman" pitchFamily="18" charset="0"/>
              </a:rPr>
              <a:t>y</a:t>
            </a:r>
            <a:r>
              <a:rPr lang="es-ES" dirty="0" smtClean="0">
                <a:solidFill>
                  <a:srgbClr val="00B050"/>
                </a:solidFill>
                <a:latin typeface="Times New Roman" pitchFamily="18" charset="0"/>
                <a:cs typeface="Times New Roman" pitchFamily="18" charset="0"/>
              </a:rPr>
              <a:t> = 10</a:t>
            </a:r>
          </a:p>
          <a:p>
            <a:pPr>
              <a:spcBef>
                <a:spcPts val="0"/>
              </a:spcBef>
              <a:buNone/>
            </a:pPr>
            <a:r>
              <a:rPr lang="es-ES" i="1" dirty="0" smtClean="0">
                <a:latin typeface="Times New Roman" pitchFamily="18" charset="0"/>
                <a:cs typeface="Times New Roman" pitchFamily="18" charset="0"/>
              </a:rPr>
              <a:t>L</a:t>
            </a:r>
            <a:r>
              <a:rPr lang="es-ES" dirty="0" smtClean="0">
                <a:latin typeface="Times New Roman" pitchFamily="18" charset="0"/>
                <a:cs typeface="Times New Roman" pitchFamily="18" charset="0"/>
              </a:rPr>
              <a:t>(</a:t>
            </a:r>
            <a:r>
              <a:rPr lang="es-ES" i="1" dirty="0" smtClean="0">
                <a:latin typeface="Times New Roman" pitchFamily="18" charset="0"/>
                <a:cs typeface="Times New Roman" pitchFamily="18" charset="0"/>
              </a:rPr>
              <a:t>x</a:t>
            </a:r>
            <a:r>
              <a:rPr lang="es-ES" dirty="0" smtClean="0">
                <a:latin typeface="Times New Roman" pitchFamily="18" charset="0"/>
                <a:cs typeface="Times New Roman" pitchFamily="18" charset="0"/>
              </a:rPr>
              <a:t>, </a:t>
            </a:r>
            <a:r>
              <a:rPr lang="es-ES" i="1" dirty="0" smtClean="0">
                <a:latin typeface="Times New Roman" pitchFamily="18" charset="0"/>
                <a:cs typeface="Times New Roman" pitchFamily="18" charset="0"/>
              </a:rPr>
              <a:t>y</a:t>
            </a:r>
            <a:r>
              <a:rPr lang="es-ES" dirty="0" smtClean="0">
                <a:latin typeface="Times New Roman" pitchFamily="18" charset="0"/>
                <a:cs typeface="Times New Roman" pitchFamily="18" charset="0"/>
              </a:rPr>
              <a:t>, </a:t>
            </a:r>
            <a:r>
              <a:rPr lang="el-GR" dirty="0" smtClean="0">
                <a:latin typeface="Cambria Math"/>
                <a:ea typeface="Cambria Math"/>
                <a:cs typeface="Times New Roman" pitchFamily="18" charset="0"/>
              </a:rPr>
              <a:t>λ</a:t>
            </a:r>
            <a:r>
              <a:rPr lang="es-ES" dirty="0" smtClean="0">
                <a:latin typeface="Times New Roman" pitchFamily="18" charset="0"/>
                <a:cs typeface="Times New Roman" pitchFamily="18" charset="0"/>
              </a:rPr>
              <a:t>) = </a:t>
            </a:r>
            <a:r>
              <a:rPr lang="en-US" dirty="0" smtClean="0">
                <a:sym typeface="Symbol"/>
              </a:rPr>
              <a:t></a:t>
            </a:r>
            <a:r>
              <a:rPr lang="es-ES" dirty="0" smtClean="0">
                <a:latin typeface="Times New Roman" pitchFamily="18" charset="0"/>
                <a:cs typeface="Times New Roman" pitchFamily="18" charset="0"/>
              </a:rPr>
              <a:t>2</a:t>
            </a:r>
            <a:r>
              <a:rPr lang="es-ES" i="1" dirty="0" smtClean="0">
                <a:latin typeface="Times New Roman" pitchFamily="18" charset="0"/>
                <a:cs typeface="Times New Roman" pitchFamily="18" charset="0"/>
              </a:rPr>
              <a:t>x</a:t>
            </a:r>
            <a:r>
              <a:rPr lang="es-ES" baseline="30000" dirty="0" smtClean="0">
                <a:latin typeface="Times New Roman" pitchFamily="18" charset="0"/>
                <a:cs typeface="Times New Roman" pitchFamily="18" charset="0"/>
              </a:rPr>
              <a:t>2</a:t>
            </a:r>
            <a:r>
              <a:rPr lang="es-ES" dirty="0" smtClean="0">
                <a:latin typeface="Times New Roman" pitchFamily="18" charset="0"/>
                <a:cs typeface="Times New Roman" pitchFamily="18" charset="0"/>
              </a:rPr>
              <a:t> </a:t>
            </a:r>
            <a:r>
              <a:rPr lang="en-US" dirty="0" smtClean="0">
                <a:sym typeface="Symbol"/>
              </a:rPr>
              <a:t></a:t>
            </a:r>
            <a:r>
              <a:rPr lang="es-ES" dirty="0" smtClean="0">
                <a:latin typeface="Times New Roman" pitchFamily="18" charset="0"/>
                <a:cs typeface="Times New Roman" pitchFamily="18" charset="0"/>
              </a:rPr>
              <a:t> </a:t>
            </a:r>
            <a:r>
              <a:rPr lang="es-ES" i="1" dirty="0" smtClean="0">
                <a:latin typeface="Times New Roman" pitchFamily="18" charset="0"/>
                <a:cs typeface="Times New Roman" pitchFamily="18" charset="0"/>
              </a:rPr>
              <a:t>y</a:t>
            </a:r>
            <a:r>
              <a:rPr lang="es-ES" baseline="30000" dirty="0" smtClean="0">
                <a:latin typeface="Times New Roman" pitchFamily="18" charset="0"/>
                <a:cs typeface="Times New Roman" pitchFamily="18" charset="0"/>
              </a:rPr>
              <a:t>2</a:t>
            </a:r>
            <a:r>
              <a:rPr lang="es-ES" dirty="0" smtClean="0">
                <a:latin typeface="Times New Roman" pitchFamily="18" charset="0"/>
                <a:cs typeface="Times New Roman" pitchFamily="18" charset="0"/>
              </a:rPr>
              <a:t> + </a:t>
            </a:r>
            <a:r>
              <a:rPr lang="es-ES" i="1" dirty="0" err="1" smtClean="0">
                <a:latin typeface="Times New Roman" pitchFamily="18" charset="0"/>
                <a:cs typeface="Times New Roman" pitchFamily="18" charset="0"/>
              </a:rPr>
              <a:t>xy</a:t>
            </a:r>
            <a:r>
              <a:rPr lang="es-ES" dirty="0" smtClean="0">
                <a:latin typeface="Times New Roman" pitchFamily="18" charset="0"/>
                <a:cs typeface="Times New Roman" pitchFamily="18" charset="0"/>
              </a:rPr>
              <a:t> + 8</a:t>
            </a:r>
            <a:r>
              <a:rPr lang="es-ES" i="1" dirty="0" smtClean="0">
                <a:latin typeface="Times New Roman" pitchFamily="18" charset="0"/>
                <a:cs typeface="Times New Roman" pitchFamily="18" charset="0"/>
              </a:rPr>
              <a:t>x</a:t>
            </a:r>
            <a:r>
              <a:rPr lang="es-ES" dirty="0" smtClean="0">
                <a:latin typeface="Times New Roman" pitchFamily="18" charset="0"/>
                <a:cs typeface="Times New Roman" pitchFamily="18" charset="0"/>
              </a:rPr>
              <a:t> + 3</a:t>
            </a:r>
            <a:r>
              <a:rPr lang="es-ES" i="1" dirty="0" smtClean="0">
                <a:latin typeface="Times New Roman" pitchFamily="18" charset="0"/>
                <a:cs typeface="Times New Roman" pitchFamily="18" charset="0"/>
              </a:rPr>
              <a:t>y</a:t>
            </a:r>
            <a:r>
              <a:rPr lang="es-ES" dirty="0" smtClean="0">
                <a:latin typeface="Times New Roman" pitchFamily="18" charset="0"/>
                <a:cs typeface="Times New Roman" pitchFamily="18" charset="0"/>
              </a:rPr>
              <a:t> + </a:t>
            </a:r>
            <a:r>
              <a:rPr lang="el-GR" dirty="0" smtClean="0">
                <a:latin typeface="Cambria Math"/>
                <a:ea typeface="Cambria Math"/>
                <a:cs typeface="Times New Roman" pitchFamily="18" charset="0"/>
              </a:rPr>
              <a:t>λ</a:t>
            </a:r>
            <a:r>
              <a:rPr lang="es-ES" dirty="0" smtClean="0">
                <a:latin typeface="Times New Roman" pitchFamily="18" charset="0"/>
                <a:cs typeface="Times New Roman" pitchFamily="18" charset="0"/>
              </a:rPr>
              <a:t>(10 </a:t>
            </a:r>
            <a:r>
              <a:rPr lang="en-US" dirty="0" smtClean="0">
                <a:sym typeface="Symbol"/>
              </a:rPr>
              <a:t></a:t>
            </a:r>
            <a:r>
              <a:rPr lang="es-ES" dirty="0" smtClean="0">
                <a:latin typeface="Times New Roman" pitchFamily="18" charset="0"/>
                <a:cs typeface="Times New Roman" pitchFamily="18" charset="0"/>
              </a:rPr>
              <a:t> 3</a:t>
            </a:r>
            <a:r>
              <a:rPr lang="es-ES" i="1" dirty="0" smtClean="0">
                <a:latin typeface="Times New Roman" pitchFamily="18" charset="0"/>
                <a:cs typeface="Times New Roman" pitchFamily="18" charset="0"/>
              </a:rPr>
              <a:t>x</a:t>
            </a:r>
            <a:r>
              <a:rPr lang="es-ES" dirty="0" smtClean="0">
                <a:latin typeface="Times New Roman" pitchFamily="18" charset="0"/>
                <a:cs typeface="Times New Roman" pitchFamily="18" charset="0"/>
              </a:rPr>
              <a:t> </a:t>
            </a:r>
            <a:r>
              <a:rPr lang="en-US" dirty="0" smtClean="0">
                <a:sym typeface="Symbol"/>
              </a:rPr>
              <a:t></a:t>
            </a:r>
            <a:r>
              <a:rPr lang="es-ES" dirty="0" smtClean="0">
                <a:latin typeface="Times New Roman" pitchFamily="18" charset="0"/>
                <a:cs typeface="Times New Roman" pitchFamily="18" charset="0"/>
              </a:rPr>
              <a:t> </a:t>
            </a:r>
            <a:r>
              <a:rPr lang="es-ES" i="1" dirty="0" smtClean="0">
                <a:latin typeface="Times New Roman" pitchFamily="18" charset="0"/>
                <a:cs typeface="Times New Roman" pitchFamily="18" charset="0"/>
              </a:rPr>
              <a:t>y</a:t>
            </a:r>
            <a:r>
              <a:rPr lang="es-E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1066800" y="3048000"/>
          <a:ext cx="3265292" cy="822960"/>
        </p:xfrm>
        <a:graphic>
          <a:graphicData uri="http://schemas.openxmlformats.org/presentationml/2006/ole">
            <p:oleObj spid="_x0000_s327928" name="Equation" r:id="rId4" imgW="1562100" imgH="393700" progId="Equation.3">
              <p:embed/>
            </p:oleObj>
          </a:graphicData>
        </a:graphic>
      </p:graphicFrame>
      <p:graphicFrame>
        <p:nvGraphicFramePr>
          <p:cNvPr id="70659" name="Object 3"/>
          <p:cNvGraphicFramePr>
            <a:graphicFrameLocks noChangeAspect="1"/>
          </p:cNvGraphicFramePr>
          <p:nvPr/>
        </p:nvGraphicFramePr>
        <p:xfrm>
          <a:off x="1066800" y="3876675"/>
          <a:ext cx="3132138" cy="874713"/>
        </p:xfrm>
        <a:graphic>
          <a:graphicData uri="http://schemas.openxmlformats.org/presentationml/2006/ole">
            <p:oleObj spid="_x0000_s327929" name="Equation" r:id="rId5" imgW="1498600" imgH="419100" progId="Equation.3">
              <p:embed/>
            </p:oleObj>
          </a:graphicData>
        </a:graphic>
      </p:graphicFrame>
      <p:graphicFrame>
        <p:nvGraphicFramePr>
          <p:cNvPr id="70660" name="Object 4"/>
          <p:cNvGraphicFramePr>
            <a:graphicFrameLocks noChangeAspect="1"/>
          </p:cNvGraphicFramePr>
          <p:nvPr/>
        </p:nvGraphicFramePr>
        <p:xfrm>
          <a:off x="1066800" y="4740275"/>
          <a:ext cx="2601912" cy="822325"/>
        </p:xfrm>
        <a:graphic>
          <a:graphicData uri="http://schemas.openxmlformats.org/presentationml/2006/ole">
            <p:oleObj spid="_x0000_s327930" name="Equation" r:id="rId6" imgW="1244600" imgH="393700" progId="Equation.3">
              <p:embed/>
            </p:oleObj>
          </a:graphicData>
        </a:graphic>
      </p:graphicFrame>
      <p:sp>
        <p:nvSpPr>
          <p:cNvPr id="7" name="Right Brace 6"/>
          <p:cNvSpPr/>
          <p:nvPr/>
        </p:nvSpPr>
        <p:spPr>
          <a:xfrm>
            <a:off x="4343400" y="3124200"/>
            <a:ext cx="533400" cy="1524000"/>
          </a:xfrm>
          <a:prstGeom prst="rightBrace">
            <a:avLst>
              <a:gd name="adj1" fmla="val 19654"/>
              <a:gd name="adj2" fmla="val 50000"/>
            </a:avLst>
          </a:prstGeom>
          <a:ln w="28575">
            <a:solidFill>
              <a:srgbClr val="04C8A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8" name="Object 7"/>
          <p:cNvGraphicFramePr>
            <a:graphicFrameLocks noChangeAspect="1"/>
          </p:cNvGraphicFramePr>
          <p:nvPr/>
        </p:nvGraphicFramePr>
        <p:xfrm>
          <a:off x="4989513" y="3825875"/>
          <a:ext cx="1512887" cy="822325"/>
        </p:xfrm>
        <a:graphic>
          <a:graphicData uri="http://schemas.openxmlformats.org/presentationml/2006/ole">
            <p:oleObj spid="_x0000_s327931" name="Equation" r:id="rId7" imgW="723586" imgH="393529" progId="Equation.3">
              <p:embed/>
            </p:oleObj>
          </a:graphicData>
        </a:graphic>
      </p:graphicFrame>
      <p:graphicFrame>
        <p:nvGraphicFramePr>
          <p:cNvPr id="70662" name="Object 6"/>
          <p:cNvGraphicFramePr>
            <a:graphicFrameLocks noChangeAspect="1"/>
          </p:cNvGraphicFramePr>
          <p:nvPr/>
        </p:nvGraphicFramePr>
        <p:xfrm>
          <a:off x="5014913" y="3063875"/>
          <a:ext cx="1460500" cy="822325"/>
        </p:xfrm>
        <a:graphic>
          <a:graphicData uri="http://schemas.openxmlformats.org/presentationml/2006/ole">
            <p:oleObj spid="_x0000_s327932" name="Equation" r:id="rId8" imgW="698197" imgH="393529" progId="Equation.3">
              <p:embed/>
            </p:oleObj>
          </a:graphicData>
        </a:graphic>
      </p:graphicFrame>
      <p:graphicFrame>
        <p:nvGraphicFramePr>
          <p:cNvPr id="70663" name="Object 7"/>
          <p:cNvGraphicFramePr>
            <a:graphicFrameLocks noChangeAspect="1"/>
          </p:cNvGraphicFramePr>
          <p:nvPr>
            <p:extLst>
              <p:ext uri="{D42A27DB-BD31-4B8C-83A1-F6EECF244321}">
                <p14:modId xmlns="" xmlns:p14="http://schemas.microsoft.com/office/powerpoint/2010/main" val="91266952"/>
              </p:ext>
            </p:extLst>
          </p:nvPr>
        </p:nvGraphicFramePr>
        <p:xfrm>
          <a:off x="5197475" y="4801235"/>
          <a:ext cx="822325" cy="822325"/>
        </p:xfrm>
        <a:graphic>
          <a:graphicData uri="http://schemas.openxmlformats.org/presentationml/2006/ole">
            <p:oleObj spid="_x0000_s327933" name="Equation" r:id="rId9" imgW="393529" imgH="393529" progId="Equation.3">
              <p:embed/>
            </p:oleObj>
          </a:graphicData>
        </a:graphic>
      </p:graphicFrame>
      <p:graphicFrame>
        <p:nvGraphicFramePr>
          <p:cNvPr id="70664" name="Object 8"/>
          <p:cNvGraphicFramePr>
            <a:graphicFrameLocks noChangeAspect="1"/>
          </p:cNvGraphicFramePr>
          <p:nvPr>
            <p:extLst>
              <p:ext uri="{D42A27DB-BD31-4B8C-83A1-F6EECF244321}">
                <p14:modId xmlns="" xmlns:p14="http://schemas.microsoft.com/office/powerpoint/2010/main" val="1382524296"/>
              </p:ext>
            </p:extLst>
          </p:nvPr>
        </p:nvGraphicFramePr>
        <p:xfrm>
          <a:off x="1447800" y="5638800"/>
          <a:ext cx="2733675" cy="955675"/>
        </p:xfrm>
        <a:graphic>
          <a:graphicData uri="http://schemas.openxmlformats.org/presentationml/2006/ole">
            <p:oleObj spid="_x0000_s327934" name="Equation" r:id="rId10" imgW="1308100" imgH="457200" progId="Equation.3">
              <p:embed/>
            </p:oleObj>
          </a:graphicData>
        </a:graphic>
      </p:graphicFrame>
      <p:graphicFrame>
        <p:nvGraphicFramePr>
          <p:cNvPr id="70666" name="Object 10"/>
          <p:cNvGraphicFramePr>
            <a:graphicFrameLocks noChangeAspect="1"/>
          </p:cNvGraphicFramePr>
          <p:nvPr>
            <p:extLst>
              <p:ext uri="{D42A27DB-BD31-4B8C-83A1-F6EECF244321}">
                <p14:modId xmlns="" xmlns:p14="http://schemas.microsoft.com/office/powerpoint/2010/main" val="2739076347"/>
              </p:ext>
            </p:extLst>
          </p:nvPr>
        </p:nvGraphicFramePr>
        <p:xfrm>
          <a:off x="6675120" y="3063875"/>
          <a:ext cx="2098675" cy="822325"/>
        </p:xfrm>
        <a:graphic>
          <a:graphicData uri="http://schemas.openxmlformats.org/presentationml/2006/ole">
            <p:oleObj spid="_x0000_s327935" name="Equation" r:id="rId11" imgW="1002865" imgH="393529" progId="Equation.3">
              <p:embed/>
            </p:oleObj>
          </a:graphicData>
        </a:graphic>
      </p:graphicFrame>
      <p:graphicFrame>
        <p:nvGraphicFramePr>
          <p:cNvPr id="70667" name="Object 11"/>
          <p:cNvGraphicFramePr>
            <a:graphicFrameLocks noChangeAspect="1"/>
          </p:cNvGraphicFramePr>
          <p:nvPr>
            <p:extLst>
              <p:ext uri="{D42A27DB-BD31-4B8C-83A1-F6EECF244321}">
                <p14:modId xmlns="" xmlns:p14="http://schemas.microsoft.com/office/powerpoint/2010/main" val="4065481766"/>
              </p:ext>
            </p:extLst>
          </p:nvPr>
        </p:nvGraphicFramePr>
        <p:xfrm>
          <a:off x="6675120" y="3902074"/>
          <a:ext cx="2103120" cy="822960"/>
        </p:xfrm>
        <a:graphic>
          <a:graphicData uri="http://schemas.openxmlformats.org/presentationml/2006/ole">
            <p:oleObj spid="_x0000_s327936" name="Equation" r:id="rId12" imgW="1028254" imgH="393529" progId="Equation.3">
              <p:embed/>
            </p:oleObj>
          </a:graphicData>
        </a:graphic>
      </p:graphicFrame>
      <p:sp>
        <p:nvSpPr>
          <p:cNvPr id="15" name="TextBox 14"/>
          <p:cNvSpPr txBox="1"/>
          <p:nvPr/>
        </p:nvSpPr>
        <p:spPr>
          <a:xfrm>
            <a:off x="4572000" y="5853410"/>
            <a:ext cx="4267200" cy="461665"/>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 = (−4)(−2) – 1(1) =7 &gt; 0</a:t>
            </a:r>
            <a:endParaRPr lang="en-US" sz="2400" dirty="0">
              <a:latin typeface="Times New Roman" pitchFamily="18" charset="0"/>
              <a:cs typeface="Times New Roman" pitchFamily="18" charset="0"/>
            </a:endParaRPr>
          </a:p>
        </p:txBody>
      </p:sp>
      <p:sp>
        <p:nvSpPr>
          <p:cNvPr id="16" name="Rounded Rectangle 15"/>
          <p:cNvSpPr/>
          <p:nvPr/>
        </p:nvSpPr>
        <p:spPr>
          <a:xfrm>
            <a:off x="1752600" y="4876800"/>
            <a:ext cx="1981200" cy="533400"/>
          </a:xfrm>
          <a:prstGeom prst="roundRect">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hape 17"/>
          <p:cNvCxnSpPr>
            <a:stCxn id="16" idx="3"/>
          </p:cNvCxnSpPr>
          <p:nvPr/>
        </p:nvCxnSpPr>
        <p:spPr>
          <a:xfrm flipV="1">
            <a:off x="3733800" y="2438400"/>
            <a:ext cx="304800" cy="2705100"/>
          </a:xfrm>
          <a:prstGeom prst="bentConnector2">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657600" y="5029200"/>
            <a:ext cx="1219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3300"/>
                </a:solidFill>
              </a:rPr>
              <a:t>Same as</a:t>
            </a:r>
            <a:endParaRPr lang="en-US" b="1" dirty="0">
              <a:solidFill>
                <a:srgbClr val="003300"/>
              </a:solidFill>
            </a:endParaRPr>
          </a:p>
        </p:txBody>
      </p:sp>
      <p:sp>
        <p:nvSpPr>
          <p:cNvPr id="5" name="Rounded Rectangle 4"/>
          <p:cNvSpPr/>
          <p:nvPr/>
        </p:nvSpPr>
        <p:spPr>
          <a:xfrm>
            <a:off x="4953000" y="3124200"/>
            <a:ext cx="1600200" cy="1524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5" idx="1"/>
          </p:cNvCxnSpPr>
          <p:nvPr/>
        </p:nvCxnSpPr>
        <p:spPr>
          <a:xfrm flipH="1">
            <a:off x="3733800" y="3886200"/>
            <a:ext cx="1219200" cy="990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3"/>
            <a:endCxn id="13" idx="2"/>
          </p:cNvCxnSpPr>
          <p:nvPr/>
        </p:nvCxnSpPr>
        <p:spPr>
          <a:xfrm>
            <a:off x="3733800" y="5143500"/>
            <a:ext cx="1447800" cy="76200"/>
          </a:xfrm>
          <a:prstGeom prst="curvedConnector3">
            <a:avLst>
              <a:gd name="adj1" fmla="val 50000"/>
            </a:avLst>
          </a:prstGeom>
          <a:ln w="2540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70663" idx="3"/>
          </p:cNvCxnSpPr>
          <p:nvPr/>
        </p:nvCxnSpPr>
        <p:spPr>
          <a:xfrm flipV="1">
            <a:off x="6019800" y="4648200"/>
            <a:ext cx="316992" cy="564197"/>
          </a:xfrm>
          <a:prstGeom prst="curvedConnector2">
            <a:avLst/>
          </a:prstGeom>
          <a:ln w="25400">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5181600" y="2286000"/>
            <a:ext cx="571500" cy="838200"/>
            <a:chOff x="5181600" y="2286000"/>
            <a:chExt cx="571500" cy="838200"/>
          </a:xfrm>
        </p:grpSpPr>
        <p:cxnSp>
          <p:nvCxnSpPr>
            <p:cNvPr id="45" name="Straight Connector 44"/>
            <p:cNvCxnSpPr>
              <a:stCxn id="5" idx="0"/>
            </p:cNvCxnSpPr>
            <p:nvPr/>
          </p:nvCxnSpPr>
          <p:spPr>
            <a:xfrm flipV="1">
              <a:off x="5753100" y="2286000"/>
              <a:ext cx="0" cy="838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181600" y="2286000"/>
              <a:ext cx="5715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Rounded Rectangle 9"/>
          <p:cNvSpPr/>
          <p:nvPr/>
        </p:nvSpPr>
        <p:spPr>
          <a:xfrm>
            <a:off x="8305800" y="3124200"/>
            <a:ext cx="533400" cy="160020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031480" y="4724400"/>
            <a:ext cx="1112520" cy="646331"/>
          </a:xfrm>
          <a:prstGeom prst="rect">
            <a:avLst/>
          </a:prstGeom>
          <a:noFill/>
        </p:spPr>
        <p:txBody>
          <a:bodyPr wrap="square" rtlCol="0">
            <a:spAutoFit/>
          </a:bodyPr>
          <a:lstStyle/>
          <a:p>
            <a:r>
              <a:rPr lang="en-US" b="1" dirty="0" smtClean="0">
                <a:solidFill>
                  <a:srgbClr val="7030A0"/>
                </a:solidFill>
              </a:rPr>
              <a:t>Optimal Solution</a:t>
            </a:r>
            <a:endParaRPr lang="en-US" b="1" dirty="0">
              <a:solidFill>
                <a:srgbClr val="7030A0"/>
              </a:solidFill>
            </a:endParaRPr>
          </a:p>
        </p:txBody>
      </p:sp>
      <p:sp>
        <p:nvSpPr>
          <p:cNvPr id="28" name="TextBox 27"/>
          <p:cNvSpPr txBox="1"/>
          <p:nvPr/>
        </p:nvSpPr>
        <p:spPr>
          <a:xfrm>
            <a:off x="381000" y="5897880"/>
            <a:ext cx="1112520" cy="369332"/>
          </a:xfrm>
          <a:prstGeom prst="rect">
            <a:avLst/>
          </a:prstGeom>
          <a:noFill/>
        </p:spPr>
        <p:txBody>
          <a:bodyPr wrap="square" rtlCol="0">
            <a:spAutoFit/>
          </a:bodyPr>
          <a:lstStyle/>
          <a:p>
            <a:r>
              <a:rPr lang="en-US" dirty="0" smtClean="0"/>
              <a:t>Check:</a:t>
            </a:r>
            <a:endParaRPr lang="en-US" dirty="0"/>
          </a:p>
        </p:txBody>
      </p:sp>
      <p:sp>
        <p:nvSpPr>
          <p:cNvPr id="13" name="Oval 12"/>
          <p:cNvSpPr/>
          <p:nvPr/>
        </p:nvSpPr>
        <p:spPr>
          <a:xfrm>
            <a:off x="5181600" y="4800600"/>
            <a:ext cx="990600" cy="838200"/>
          </a:xfrm>
          <a:prstGeom prst="ellipse">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6096000" y="5445083"/>
            <a:ext cx="457200" cy="0"/>
          </a:xfrm>
          <a:prstGeom prst="straightConnector1">
            <a:avLst/>
          </a:prstGeom>
          <a:ln w="25400">
            <a:solidFill>
              <a:srgbClr val="FF66CC"/>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01384" y="5276088"/>
            <a:ext cx="2632565" cy="1200329"/>
          </a:xfrm>
          <a:prstGeom prst="rect">
            <a:avLst/>
          </a:prstGeom>
          <a:noFill/>
        </p:spPr>
        <p:txBody>
          <a:bodyPr wrap="square" rtlCol="0">
            <a:spAutoFit/>
          </a:bodyPr>
          <a:lstStyle/>
          <a:p>
            <a:r>
              <a:rPr lang="en-US" dirty="0">
                <a:solidFill>
                  <a:srgbClr val="CC00CC"/>
                </a:solidFill>
                <a:latin typeface="Franklin Gothic Demi" pitchFamily="34" charset="0"/>
              </a:rPr>
              <a:t>spending an extra </a:t>
            </a:r>
            <a:r>
              <a:rPr lang="en-US" dirty="0" smtClean="0">
                <a:solidFill>
                  <a:srgbClr val="CC00CC"/>
                </a:solidFill>
                <a:latin typeface="Franklin Gothic Demi" pitchFamily="34" charset="0"/>
              </a:rPr>
              <a:t>small </a:t>
            </a:r>
            <a:r>
              <a:rPr lang="el-GR" dirty="0" smtClean="0">
                <a:solidFill>
                  <a:srgbClr val="FF0000"/>
                </a:solidFill>
                <a:latin typeface="Franklin Gothic Demi" pitchFamily="34" charset="0"/>
                <a:ea typeface="Cambria Math"/>
              </a:rPr>
              <a:t>Δ</a:t>
            </a:r>
            <a:r>
              <a:rPr lang="en-US" dirty="0" smtClean="0">
                <a:solidFill>
                  <a:srgbClr val="CC00CC"/>
                </a:solidFill>
                <a:latin typeface="Franklin Gothic Demi" pitchFamily="34" charset="0"/>
              </a:rPr>
              <a:t> </a:t>
            </a:r>
            <a:r>
              <a:rPr lang="en-US" dirty="0">
                <a:solidFill>
                  <a:srgbClr val="CC00CC"/>
                </a:solidFill>
                <a:latin typeface="Franklin Gothic Demi" pitchFamily="34" charset="0"/>
              </a:rPr>
              <a:t>would increase the </a:t>
            </a:r>
            <a:r>
              <a:rPr lang="en-US" dirty="0" smtClean="0">
                <a:solidFill>
                  <a:srgbClr val="CC00CC"/>
                </a:solidFill>
                <a:latin typeface="Franklin Gothic Demi" pitchFamily="34" charset="0"/>
              </a:rPr>
              <a:t>firm’s revenues </a:t>
            </a:r>
            <a:r>
              <a:rPr lang="en-US" dirty="0">
                <a:solidFill>
                  <a:srgbClr val="CC00CC"/>
                </a:solidFill>
                <a:latin typeface="Franklin Gothic Demi" pitchFamily="34" charset="0"/>
              </a:rPr>
              <a:t>by </a:t>
            </a:r>
            <a:r>
              <a:rPr lang="en-US" dirty="0" smtClean="0">
                <a:solidFill>
                  <a:srgbClr val="CC00CC"/>
                </a:solidFill>
                <a:latin typeface="Franklin Gothic Demi" pitchFamily="34" charset="0"/>
              </a:rPr>
              <a:t>approximately RM</a:t>
            </a:r>
            <a:r>
              <a:rPr lang="en-US" dirty="0" smtClean="0">
                <a:solidFill>
                  <a:srgbClr val="FF0000"/>
                </a:solidFill>
                <a:latin typeface="Franklin Gothic Demi" pitchFamily="34" charset="0"/>
              </a:rPr>
              <a:t>0.25</a:t>
            </a:r>
            <a:r>
              <a:rPr lang="el-GR" dirty="0" smtClean="0">
                <a:solidFill>
                  <a:srgbClr val="FF0000"/>
                </a:solidFill>
                <a:latin typeface="Franklin Gothic Demi" pitchFamily="34" charset="0"/>
                <a:ea typeface="Cambria Math"/>
              </a:rPr>
              <a:t>Δ</a:t>
            </a:r>
            <a:endParaRPr lang="en-US" dirty="0">
              <a:solidFill>
                <a:srgbClr val="FF0000"/>
              </a:solidFill>
              <a:latin typeface="Franklin Gothic Demi" pitchFamily="34" charset="0"/>
            </a:endParaRPr>
          </a:p>
        </p:txBody>
      </p:sp>
      <p:sp>
        <p:nvSpPr>
          <p:cNvPr id="22" name="Oval 21"/>
          <p:cNvSpPr/>
          <p:nvPr/>
        </p:nvSpPr>
        <p:spPr>
          <a:xfrm>
            <a:off x="2895600" y="5638800"/>
            <a:ext cx="457200" cy="457200"/>
          </a:xfrm>
          <a:prstGeom prst="ellipse">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581400" y="6096000"/>
            <a:ext cx="457200" cy="457200"/>
          </a:xfrm>
          <a:prstGeom prst="ellipse">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114800" y="6424896"/>
            <a:ext cx="3560517" cy="369332"/>
          </a:xfrm>
          <a:prstGeom prst="rect">
            <a:avLst/>
          </a:prstGeom>
          <a:noFill/>
        </p:spPr>
        <p:txBody>
          <a:bodyPr wrap="square" rtlCol="0">
            <a:spAutoFit/>
          </a:bodyPr>
          <a:lstStyle/>
          <a:p>
            <a:r>
              <a:rPr lang="en-US" dirty="0" smtClean="0">
                <a:solidFill>
                  <a:srgbClr val="800000"/>
                </a:solidFill>
              </a:rPr>
              <a:t>1</a:t>
            </a:r>
            <a:r>
              <a:rPr lang="en-US" baseline="30000" dirty="0" smtClean="0">
                <a:solidFill>
                  <a:srgbClr val="800000"/>
                </a:solidFill>
              </a:rPr>
              <a:t>st</a:t>
            </a:r>
            <a:r>
              <a:rPr lang="en-US" dirty="0" smtClean="0">
                <a:solidFill>
                  <a:srgbClr val="800000"/>
                </a:solidFill>
              </a:rPr>
              <a:t> order principle minor is −</a:t>
            </a:r>
            <a:r>
              <a:rPr lang="en-US" dirty="0" err="1" smtClean="0">
                <a:solidFill>
                  <a:srgbClr val="800000"/>
                </a:solidFill>
              </a:rPr>
              <a:t>ve</a:t>
            </a:r>
            <a:endParaRPr lang="en-US" dirty="0">
              <a:solidFill>
                <a:srgbClr val="800000"/>
              </a:solidFill>
            </a:endParaRPr>
          </a:p>
        </p:txBody>
      </p:sp>
      <p:cxnSp>
        <p:nvCxnSpPr>
          <p:cNvPr id="34" name="Straight Arrow Connector 33"/>
          <p:cNvCxnSpPr>
            <a:stCxn id="5" idx="3"/>
          </p:cNvCxnSpPr>
          <p:nvPr/>
        </p:nvCxnSpPr>
        <p:spPr>
          <a:xfrm>
            <a:off x="6553200" y="3886200"/>
            <a:ext cx="1905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84751" y="5394960"/>
            <a:ext cx="4430649" cy="400110"/>
          </a:xfrm>
          <a:prstGeom prst="rect">
            <a:avLst/>
          </a:prstGeom>
          <a:noFill/>
        </p:spPr>
        <p:txBody>
          <a:bodyPr wrap="square" rtlCol="0">
            <a:spAutoFit/>
          </a:bodyPr>
          <a:lstStyle/>
          <a:p>
            <a:r>
              <a:rPr lang="en-US" sz="2000" dirty="0" smtClean="0">
                <a:solidFill>
                  <a:srgbClr val="008000"/>
                </a:solidFill>
                <a:latin typeface="Comic Sans MS" pitchFamily="66" charset="0"/>
              </a:rPr>
              <a:t>Concave Function, Linear Constraint</a:t>
            </a:r>
          </a:p>
        </p:txBody>
      </p:sp>
      <p:sp>
        <p:nvSpPr>
          <p:cNvPr id="41" name="TextBox 40"/>
          <p:cNvSpPr txBox="1"/>
          <p:nvPr/>
        </p:nvSpPr>
        <p:spPr>
          <a:xfrm>
            <a:off x="4484751" y="5638800"/>
            <a:ext cx="4102989" cy="400110"/>
          </a:xfrm>
          <a:prstGeom prst="rect">
            <a:avLst/>
          </a:prstGeom>
          <a:noFill/>
        </p:spPr>
        <p:txBody>
          <a:bodyPr wrap="square" rtlCol="0">
            <a:spAutoFit/>
          </a:bodyPr>
          <a:lstStyle/>
          <a:p>
            <a:r>
              <a:rPr lang="en-US" sz="2000" b="1" dirty="0">
                <a:solidFill>
                  <a:srgbClr val="3333FF"/>
                </a:solidFill>
                <a:latin typeface="Comic Sans MS" pitchFamily="66" charset="0"/>
                <a:sym typeface="Symbol"/>
              </a:rPr>
              <a:t> Optimal solution </a:t>
            </a:r>
            <a:r>
              <a:rPr lang="en-US" sz="2000" b="1" dirty="0" smtClean="0">
                <a:solidFill>
                  <a:srgbClr val="3333FF"/>
                </a:solidFill>
                <a:latin typeface="Comic Sans MS" pitchFamily="66" charset="0"/>
                <a:sym typeface="Symbol"/>
              </a:rPr>
              <a:t>obtained!</a:t>
            </a:r>
            <a:endParaRPr lang="en-US" sz="2000" b="1" dirty="0">
              <a:solidFill>
                <a:srgbClr val="3333FF"/>
              </a:solidFill>
              <a:latin typeface="Comic Sans MS" pitchFamily="66" charset="0"/>
            </a:endParaRPr>
          </a:p>
        </p:txBody>
      </p:sp>
      <p:sp>
        <p:nvSpPr>
          <p:cNvPr id="6" name="Slide Number Placeholder 5"/>
          <p:cNvSpPr>
            <a:spLocks noGrp="1"/>
          </p:cNvSpPr>
          <p:nvPr>
            <p:ph type="sldNum" sz="quarter" idx="12"/>
          </p:nvPr>
        </p:nvSpPr>
        <p:spPr/>
        <p:txBody>
          <a:bodyPr/>
          <a:lstStyle/>
          <a:p>
            <a:fld id="{E187A8DF-0D36-4FD6-9E8E-6850BBE18C4A}" type="slidenum">
              <a:rPr lang="en-US" smtClean="0"/>
              <a:pPr/>
              <a:t>56</a:t>
            </a:fld>
            <a:endParaRPr lang="en-US"/>
          </a:p>
        </p:txBody>
      </p:sp>
      <p:cxnSp>
        <p:nvCxnSpPr>
          <p:cNvPr id="42" name="Straight Arrow Connector 41"/>
          <p:cNvCxnSpPr/>
          <p:nvPr/>
        </p:nvCxnSpPr>
        <p:spPr>
          <a:xfrm flipV="1">
            <a:off x="2209800" y="3733800"/>
            <a:ext cx="533400" cy="381000"/>
          </a:xfrm>
          <a:prstGeom prst="straightConnector1">
            <a:avLst/>
          </a:prstGeom>
          <a:ln w="28575">
            <a:solidFill>
              <a:srgbClr val="CC00CC"/>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209800" y="3733800"/>
            <a:ext cx="533400" cy="381000"/>
          </a:xfrm>
          <a:prstGeom prst="straightConnector1">
            <a:avLst/>
          </a:prstGeom>
          <a:ln w="28575">
            <a:solidFill>
              <a:srgbClr val="CC00CC"/>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819400" y="3581400"/>
            <a:ext cx="1600200" cy="646331"/>
          </a:xfrm>
          <a:prstGeom prst="rect">
            <a:avLst/>
          </a:prstGeom>
          <a:noFill/>
        </p:spPr>
        <p:txBody>
          <a:bodyPr wrap="square" rtlCol="0">
            <a:spAutoFit/>
          </a:bodyPr>
          <a:lstStyle/>
          <a:p>
            <a:r>
              <a:rPr lang="en-US" dirty="0" smtClean="0">
                <a:solidFill>
                  <a:srgbClr val="CC00CC"/>
                </a:solidFill>
                <a:latin typeface="Times New Roman" pitchFamily="18" charset="0"/>
                <a:cs typeface="Times New Roman" pitchFamily="18" charset="0"/>
              </a:rPr>
              <a:t>Sub into each other</a:t>
            </a:r>
            <a:endParaRPr lang="en-US" dirty="0">
              <a:solidFill>
                <a:srgbClr val="CC00CC"/>
              </a:solidFill>
              <a:latin typeface="Times New Roman" pitchFamily="18" charset="0"/>
              <a:cs typeface="Times New Roman" pitchFamily="18" charset="0"/>
            </a:endParaRPr>
          </a:p>
        </p:txBody>
      </p:sp>
      <p:pic>
        <p:nvPicPr>
          <p:cNvPr id="71439" name="Picture 783"/>
          <p:cNvPicPr>
            <a:picLocks noChangeAspect="1" noChangeArrowheads="1"/>
          </p:cNvPicPr>
          <p:nvPr/>
        </p:nvPicPr>
        <p:blipFill rotWithShape="1">
          <a:blip r:embed="rId13">
            <a:extLst>
              <a:ext uri="{28A0092B-C50C-407E-A947-70E740481C1C}">
                <a14:useLocalDpi xmlns="" xmlns:a14="http://schemas.microsoft.com/office/drawing/2010/main" val="0"/>
              </a:ext>
            </a:extLst>
          </a:blip>
          <a:srcRect t="874" b="618"/>
          <a:stretch/>
        </p:blipFill>
        <p:spPr bwMode="auto">
          <a:xfrm>
            <a:off x="1552575" y="2213914"/>
            <a:ext cx="6038850" cy="24301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par>
                          <p:cTn id="12" fill="hold">
                            <p:stCondLst>
                              <p:cond delay="500"/>
                            </p:stCondLst>
                            <p:childTnLst>
                              <p:par>
                                <p:cTn id="13" presetID="58" presetClass="entr" presetSubtype="0" accel="10000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6"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8" presetClass="entr" presetSubtype="0" accel="10000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5"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0659"/>
                                        </p:tgtEl>
                                        <p:attrNameLst>
                                          <p:attrName>style.visibility</p:attrName>
                                        </p:attrNameLst>
                                      </p:cBhvr>
                                      <p:to>
                                        <p:strVal val="visible"/>
                                      </p:to>
                                    </p:set>
                                    <p:anim calcmode="lin" valueType="num">
                                      <p:cBhvr additive="base">
                                        <p:cTn id="39" dur="500" fill="hold"/>
                                        <p:tgtEl>
                                          <p:spTgt spid="70659"/>
                                        </p:tgtEl>
                                        <p:attrNameLst>
                                          <p:attrName>ppt_x</p:attrName>
                                        </p:attrNameLst>
                                      </p:cBhvr>
                                      <p:tavLst>
                                        <p:tav tm="0">
                                          <p:val>
                                            <p:strVal val="#ppt_x"/>
                                          </p:val>
                                        </p:tav>
                                        <p:tav tm="100000">
                                          <p:val>
                                            <p:strVal val="#ppt_x"/>
                                          </p:val>
                                        </p:tav>
                                      </p:tavLst>
                                    </p:anim>
                                    <p:anim calcmode="lin" valueType="num">
                                      <p:cBhvr additive="base">
                                        <p:cTn id="40" dur="500" fill="hold"/>
                                        <p:tgtEl>
                                          <p:spTgt spid="7065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0660"/>
                                        </p:tgtEl>
                                        <p:attrNameLst>
                                          <p:attrName>style.visibility</p:attrName>
                                        </p:attrNameLst>
                                      </p:cBhvr>
                                      <p:to>
                                        <p:strVal val="visible"/>
                                      </p:to>
                                    </p:set>
                                    <p:anim calcmode="lin" valueType="num">
                                      <p:cBhvr additive="base">
                                        <p:cTn id="45" dur="500" fill="hold"/>
                                        <p:tgtEl>
                                          <p:spTgt spid="70660"/>
                                        </p:tgtEl>
                                        <p:attrNameLst>
                                          <p:attrName>ppt_x</p:attrName>
                                        </p:attrNameLst>
                                      </p:cBhvr>
                                      <p:tavLst>
                                        <p:tav tm="0">
                                          <p:val>
                                            <p:strVal val="#ppt_x"/>
                                          </p:val>
                                        </p:tav>
                                        <p:tav tm="100000">
                                          <p:val>
                                            <p:strVal val="#ppt_x"/>
                                          </p:val>
                                        </p:tav>
                                      </p:tavLst>
                                    </p:anim>
                                    <p:anim calcmode="lin" valueType="num">
                                      <p:cBhvr additive="base">
                                        <p:cTn id="46" dur="500" fill="hold"/>
                                        <p:tgtEl>
                                          <p:spTgt spid="7066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1000"/>
                            </p:stCondLst>
                            <p:childTnLst>
                              <p:par>
                                <p:cTn id="59" presetID="2" presetClass="entr" presetSubtype="4"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8" presetClass="entr" presetSubtype="0" accel="10000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strVal val="#ppt_w*2.5"/>
                                          </p:val>
                                        </p:tav>
                                        <p:tav tm="100000">
                                          <p:val>
                                            <p:strVal val="#ppt_w"/>
                                          </p:val>
                                        </p:tav>
                                      </p:tavLst>
                                    </p:anim>
                                    <p:anim calcmode="lin" valueType="num">
                                      <p:cBhvr>
                                        <p:cTn id="68" dur="500" fill="hold"/>
                                        <p:tgtEl>
                                          <p:spTgt spid="43"/>
                                        </p:tgtEl>
                                        <p:attrNameLst>
                                          <p:attrName>ppt_h</p:attrName>
                                        </p:attrNameLst>
                                      </p:cBhvr>
                                      <p:tavLst>
                                        <p:tav tm="0">
                                          <p:val>
                                            <p:strVal val="#ppt_h*0.01"/>
                                          </p:val>
                                        </p:tav>
                                        <p:tav tm="100000">
                                          <p:val>
                                            <p:strVal val="#ppt_h"/>
                                          </p:val>
                                        </p:tav>
                                      </p:tavLst>
                                    </p:anim>
                                    <p:anim calcmode="lin" valueType="num">
                                      <p:cBhvr>
                                        <p:cTn id="69" dur="500" fill="hold"/>
                                        <p:tgtEl>
                                          <p:spTgt spid="43"/>
                                        </p:tgtEl>
                                        <p:attrNameLst>
                                          <p:attrName>ppt_x</p:attrName>
                                        </p:attrNameLst>
                                      </p:cBhvr>
                                      <p:tavLst>
                                        <p:tav tm="0">
                                          <p:val>
                                            <p:strVal val="#ppt_x"/>
                                          </p:val>
                                        </p:tav>
                                        <p:tav tm="100000">
                                          <p:val>
                                            <p:strVal val="#ppt_x"/>
                                          </p:val>
                                        </p:tav>
                                      </p:tavLst>
                                    </p:anim>
                                    <p:anim calcmode="lin" valueType="num">
                                      <p:cBhvr>
                                        <p:cTn id="70" dur="500" fill="hold"/>
                                        <p:tgtEl>
                                          <p:spTgt spid="43"/>
                                        </p:tgtEl>
                                        <p:attrNameLst>
                                          <p:attrName>ppt_y</p:attrName>
                                        </p:attrNameLst>
                                      </p:cBhvr>
                                      <p:tavLst>
                                        <p:tav tm="0">
                                          <p:val>
                                            <p:strVal val="#ppt_h+1"/>
                                          </p:val>
                                        </p:tav>
                                        <p:tav tm="100000">
                                          <p:val>
                                            <p:strVal val="#ppt_y"/>
                                          </p:val>
                                        </p:tav>
                                      </p:tavLst>
                                    </p:anim>
                                    <p:animEffect transition="in" filter="fade">
                                      <p:cBhvr>
                                        <p:cTn id="71" dur="500"/>
                                        <p:tgtEl>
                                          <p:spTgt spid="43"/>
                                        </p:tgtEl>
                                      </p:cBhvr>
                                    </p:animEffect>
                                  </p:childTnLst>
                                </p:cTn>
                              </p:par>
                              <p:par>
                                <p:cTn id="72" presetID="1" presetClass="exit" presetSubtype="0" fill="hold" grpId="1" nodeType="withEffect">
                                  <p:stCondLst>
                                    <p:cond delay="0"/>
                                  </p:stCondLst>
                                  <p:childTnLst>
                                    <p:set>
                                      <p:cBhvr>
                                        <p:cTn id="73" dur="1" fill="hold">
                                          <p:stCondLst>
                                            <p:cond delay="0"/>
                                          </p:stCondLst>
                                        </p:cTn>
                                        <p:tgtEl>
                                          <p:spTgt spid="44"/>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6"/>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8"/>
                                        </p:tgtEl>
                                        <p:attrNameLst>
                                          <p:attrName>style.visibility</p:attrName>
                                        </p:attrNameLst>
                                      </p:cBhvr>
                                      <p:to>
                                        <p:strVal val="hidden"/>
                                      </p:to>
                                    </p:set>
                                  </p:childTnLst>
                                </p:cTn>
                              </p:par>
                            </p:childTnLst>
                          </p:cTn>
                        </p:par>
                        <p:par>
                          <p:cTn id="78" fill="hold">
                            <p:stCondLst>
                              <p:cond delay="500"/>
                            </p:stCondLst>
                            <p:childTnLst>
                              <p:par>
                                <p:cTn id="79" presetID="58" presetClass="entr" presetSubtype="0" accel="100000" fill="hold" nodeType="after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p:cTn id="81" dur="500" fill="hold"/>
                                        <p:tgtEl>
                                          <p:spTgt spid="42"/>
                                        </p:tgtEl>
                                        <p:attrNameLst>
                                          <p:attrName>ppt_w</p:attrName>
                                        </p:attrNameLst>
                                      </p:cBhvr>
                                      <p:tavLst>
                                        <p:tav tm="0">
                                          <p:val>
                                            <p:strVal val="#ppt_w*2.5"/>
                                          </p:val>
                                        </p:tav>
                                        <p:tav tm="100000">
                                          <p:val>
                                            <p:strVal val="#ppt_w"/>
                                          </p:val>
                                        </p:tav>
                                      </p:tavLst>
                                    </p:anim>
                                    <p:anim calcmode="lin" valueType="num">
                                      <p:cBhvr>
                                        <p:cTn id="82" dur="500" fill="hold"/>
                                        <p:tgtEl>
                                          <p:spTgt spid="42"/>
                                        </p:tgtEl>
                                        <p:attrNameLst>
                                          <p:attrName>ppt_h</p:attrName>
                                        </p:attrNameLst>
                                      </p:cBhvr>
                                      <p:tavLst>
                                        <p:tav tm="0">
                                          <p:val>
                                            <p:strVal val="#ppt_h*0.01"/>
                                          </p:val>
                                        </p:tav>
                                        <p:tav tm="100000">
                                          <p:val>
                                            <p:strVal val="#ppt_h"/>
                                          </p:val>
                                        </p:tav>
                                      </p:tavLst>
                                    </p:anim>
                                    <p:anim calcmode="lin" valueType="num">
                                      <p:cBhvr>
                                        <p:cTn id="83" dur="500" fill="hold"/>
                                        <p:tgtEl>
                                          <p:spTgt spid="42"/>
                                        </p:tgtEl>
                                        <p:attrNameLst>
                                          <p:attrName>ppt_x</p:attrName>
                                        </p:attrNameLst>
                                      </p:cBhvr>
                                      <p:tavLst>
                                        <p:tav tm="0">
                                          <p:val>
                                            <p:strVal val="#ppt_x"/>
                                          </p:val>
                                        </p:tav>
                                        <p:tav tm="100000">
                                          <p:val>
                                            <p:strVal val="#ppt_x"/>
                                          </p:val>
                                        </p:tav>
                                      </p:tavLst>
                                    </p:anim>
                                    <p:anim calcmode="lin" valueType="num">
                                      <p:cBhvr>
                                        <p:cTn id="84" dur="500" fill="hold"/>
                                        <p:tgtEl>
                                          <p:spTgt spid="42"/>
                                        </p:tgtEl>
                                        <p:attrNameLst>
                                          <p:attrName>ppt_y</p:attrName>
                                        </p:attrNameLst>
                                      </p:cBhvr>
                                      <p:tavLst>
                                        <p:tav tm="0">
                                          <p:val>
                                            <p:strVal val="#ppt_h+1"/>
                                          </p:val>
                                        </p:tav>
                                        <p:tav tm="100000">
                                          <p:val>
                                            <p:strVal val="#ppt_y"/>
                                          </p:val>
                                        </p:tav>
                                      </p:tavLst>
                                    </p:anim>
                                    <p:animEffect transition="in" filter="fade">
                                      <p:cBhvr>
                                        <p:cTn id="85" dur="500"/>
                                        <p:tgtEl>
                                          <p:spTgt spid="42"/>
                                        </p:tgtEl>
                                      </p:cBhvr>
                                    </p:animEffect>
                                  </p:childTnLst>
                                </p:cTn>
                              </p:par>
                            </p:childTnLst>
                          </p:cTn>
                        </p:par>
                        <p:par>
                          <p:cTn id="86" fill="hold">
                            <p:stCondLst>
                              <p:cond delay="1000"/>
                            </p:stCondLst>
                            <p:childTnLst>
                              <p:par>
                                <p:cTn id="87" presetID="58" presetClass="entr" presetSubtype="0" accel="100000" fill="hold" grpId="0" nodeType="afterEffect">
                                  <p:stCondLst>
                                    <p:cond delay="0"/>
                                  </p:stCondLst>
                                  <p:childTnLst>
                                    <p:set>
                                      <p:cBhvr>
                                        <p:cTn id="88" dur="1" fill="hold">
                                          <p:stCondLst>
                                            <p:cond delay="0"/>
                                          </p:stCondLst>
                                        </p:cTn>
                                        <p:tgtEl>
                                          <p:spTgt spid="46"/>
                                        </p:tgtEl>
                                        <p:attrNameLst>
                                          <p:attrName>style.visibility</p:attrName>
                                        </p:attrNameLst>
                                      </p:cBhvr>
                                      <p:to>
                                        <p:strVal val="visible"/>
                                      </p:to>
                                    </p:set>
                                    <p:anim calcmode="lin" valueType="num">
                                      <p:cBhvr>
                                        <p:cTn id="89" dur="500" fill="hold"/>
                                        <p:tgtEl>
                                          <p:spTgt spid="46"/>
                                        </p:tgtEl>
                                        <p:attrNameLst>
                                          <p:attrName>ppt_w</p:attrName>
                                        </p:attrNameLst>
                                      </p:cBhvr>
                                      <p:tavLst>
                                        <p:tav tm="0">
                                          <p:val>
                                            <p:strVal val="#ppt_w*2.5"/>
                                          </p:val>
                                        </p:tav>
                                        <p:tav tm="100000">
                                          <p:val>
                                            <p:strVal val="#ppt_w"/>
                                          </p:val>
                                        </p:tav>
                                      </p:tavLst>
                                    </p:anim>
                                    <p:anim calcmode="lin" valueType="num">
                                      <p:cBhvr>
                                        <p:cTn id="90" dur="500" fill="hold"/>
                                        <p:tgtEl>
                                          <p:spTgt spid="46"/>
                                        </p:tgtEl>
                                        <p:attrNameLst>
                                          <p:attrName>ppt_h</p:attrName>
                                        </p:attrNameLst>
                                      </p:cBhvr>
                                      <p:tavLst>
                                        <p:tav tm="0">
                                          <p:val>
                                            <p:strVal val="#ppt_h*0.01"/>
                                          </p:val>
                                        </p:tav>
                                        <p:tav tm="100000">
                                          <p:val>
                                            <p:strVal val="#ppt_h"/>
                                          </p:val>
                                        </p:tav>
                                      </p:tavLst>
                                    </p:anim>
                                    <p:anim calcmode="lin" valueType="num">
                                      <p:cBhvr>
                                        <p:cTn id="91" dur="500" fill="hold"/>
                                        <p:tgtEl>
                                          <p:spTgt spid="46"/>
                                        </p:tgtEl>
                                        <p:attrNameLst>
                                          <p:attrName>ppt_x</p:attrName>
                                        </p:attrNameLst>
                                      </p:cBhvr>
                                      <p:tavLst>
                                        <p:tav tm="0">
                                          <p:val>
                                            <p:strVal val="#ppt_x"/>
                                          </p:val>
                                        </p:tav>
                                        <p:tav tm="100000">
                                          <p:val>
                                            <p:strVal val="#ppt_x"/>
                                          </p:val>
                                        </p:tav>
                                      </p:tavLst>
                                    </p:anim>
                                    <p:anim calcmode="lin" valueType="num">
                                      <p:cBhvr>
                                        <p:cTn id="92" dur="500" fill="hold"/>
                                        <p:tgtEl>
                                          <p:spTgt spid="46"/>
                                        </p:tgtEl>
                                        <p:attrNameLst>
                                          <p:attrName>ppt_y</p:attrName>
                                        </p:attrNameLst>
                                      </p:cBhvr>
                                      <p:tavLst>
                                        <p:tav tm="0">
                                          <p:val>
                                            <p:strVal val="#ppt_h+1"/>
                                          </p:val>
                                        </p:tav>
                                        <p:tav tm="100000">
                                          <p:val>
                                            <p:strVal val="#ppt_y"/>
                                          </p:val>
                                        </p:tav>
                                      </p:tavLst>
                                    </p:anim>
                                    <p:animEffect transition="in" filter="fade">
                                      <p:cBhvr>
                                        <p:cTn id="93" dur="500"/>
                                        <p:tgtEl>
                                          <p:spTgt spid="46"/>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ntr" presetSubtype="4" fill="hold" grpId="0" nodeType="click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slide(fromBottom)">
                                      <p:cBhvr>
                                        <p:cTn id="98" dur="500"/>
                                        <p:tgtEl>
                                          <p:spTgt spid="7"/>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0662"/>
                                        </p:tgtEl>
                                        <p:attrNameLst>
                                          <p:attrName>style.visibility</p:attrName>
                                        </p:attrNameLst>
                                      </p:cBhvr>
                                      <p:to>
                                        <p:strVal val="visible"/>
                                      </p:to>
                                    </p:set>
                                    <p:anim calcmode="lin" valueType="num">
                                      <p:cBhvr additive="base">
                                        <p:cTn id="103" dur="500" fill="hold"/>
                                        <p:tgtEl>
                                          <p:spTgt spid="70662"/>
                                        </p:tgtEl>
                                        <p:attrNameLst>
                                          <p:attrName>ppt_x</p:attrName>
                                        </p:attrNameLst>
                                      </p:cBhvr>
                                      <p:tavLst>
                                        <p:tav tm="0">
                                          <p:val>
                                            <p:strVal val="#ppt_x"/>
                                          </p:val>
                                        </p:tav>
                                        <p:tav tm="100000">
                                          <p:val>
                                            <p:strVal val="#ppt_x"/>
                                          </p:val>
                                        </p:tav>
                                      </p:tavLst>
                                    </p:anim>
                                    <p:anim calcmode="lin" valueType="num">
                                      <p:cBhvr additive="base">
                                        <p:cTn id="104" dur="500" fill="hold"/>
                                        <p:tgtEl>
                                          <p:spTgt spid="7066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8"/>
                                        </p:tgtEl>
                                        <p:attrNameLst>
                                          <p:attrName>style.visibility</p:attrName>
                                        </p:attrNameLst>
                                      </p:cBhvr>
                                      <p:to>
                                        <p:strVal val="visible"/>
                                      </p:to>
                                    </p:set>
                                    <p:anim calcmode="lin" valueType="num">
                                      <p:cBhvr additive="base">
                                        <p:cTn id="109" dur="500" fill="hold"/>
                                        <p:tgtEl>
                                          <p:spTgt spid="8"/>
                                        </p:tgtEl>
                                        <p:attrNameLst>
                                          <p:attrName>ppt_x</p:attrName>
                                        </p:attrNameLst>
                                      </p:cBhvr>
                                      <p:tavLst>
                                        <p:tav tm="0">
                                          <p:val>
                                            <p:strVal val="#ppt_x"/>
                                          </p:val>
                                        </p:tav>
                                        <p:tav tm="100000">
                                          <p:val>
                                            <p:strVal val="#ppt_x"/>
                                          </p:val>
                                        </p:tav>
                                      </p:tavLst>
                                    </p:anim>
                                    <p:anim calcmode="lin" valueType="num">
                                      <p:cBhvr additive="base">
                                        <p:cTn id="11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
                                        </p:tgtEl>
                                        <p:attrNameLst>
                                          <p:attrName>style.visibility</p:attrName>
                                        </p:attrNameLst>
                                      </p:cBhvr>
                                      <p:to>
                                        <p:strVal val="visible"/>
                                      </p:to>
                                    </p:set>
                                    <p:anim calcmode="lin" valueType="num">
                                      <p:cBhvr additive="base">
                                        <p:cTn id="115" dur="500" fill="hold"/>
                                        <p:tgtEl>
                                          <p:spTgt spid="5"/>
                                        </p:tgtEl>
                                        <p:attrNameLst>
                                          <p:attrName>ppt_x</p:attrName>
                                        </p:attrNameLst>
                                      </p:cBhvr>
                                      <p:tavLst>
                                        <p:tav tm="0">
                                          <p:val>
                                            <p:strVal val="#ppt_x"/>
                                          </p:val>
                                        </p:tav>
                                        <p:tav tm="100000">
                                          <p:val>
                                            <p:strVal val="#ppt_x"/>
                                          </p:val>
                                        </p:tav>
                                      </p:tavLst>
                                    </p:anim>
                                    <p:anim calcmode="lin" valueType="num">
                                      <p:cBhvr additive="base">
                                        <p:cTn id="116" dur="500" fill="hold"/>
                                        <p:tgtEl>
                                          <p:spTgt spid="5"/>
                                        </p:tgtEl>
                                        <p:attrNameLst>
                                          <p:attrName>ppt_y</p:attrName>
                                        </p:attrNameLst>
                                      </p:cBhvr>
                                      <p:tavLst>
                                        <p:tav tm="0">
                                          <p:val>
                                            <p:strVal val="1+#ppt_h/2"/>
                                          </p:val>
                                        </p:tav>
                                        <p:tav tm="100000">
                                          <p:val>
                                            <p:strVal val="#ppt_y"/>
                                          </p:val>
                                        </p:tav>
                                      </p:tavLst>
                                    </p:anim>
                                  </p:childTnLst>
                                </p:cTn>
                              </p:par>
                            </p:childTnLst>
                          </p:cTn>
                        </p:par>
                        <p:par>
                          <p:cTn id="117" fill="hold">
                            <p:stCondLst>
                              <p:cond delay="500"/>
                            </p:stCondLst>
                            <p:childTnLst>
                              <p:par>
                                <p:cTn id="118" presetID="2" presetClass="entr" presetSubtype="4" fill="hold" nodeType="afterEffect">
                                  <p:stCondLst>
                                    <p:cond delay="500"/>
                                  </p:stCondLst>
                                  <p:childTnLst>
                                    <p:set>
                                      <p:cBhvr>
                                        <p:cTn id="119" dur="1" fill="hold">
                                          <p:stCondLst>
                                            <p:cond delay="0"/>
                                          </p:stCondLst>
                                        </p:cTn>
                                        <p:tgtEl>
                                          <p:spTgt spid="9"/>
                                        </p:tgtEl>
                                        <p:attrNameLst>
                                          <p:attrName>style.visibility</p:attrName>
                                        </p:attrNameLst>
                                      </p:cBhvr>
                                      <p:to>
                                        <p:strVal val="visible"/>
                                      </p:to>
                                    </p:set>
                                    <p:anim calcmode="lin" valueType="num">
                                      <p:cBhvr additive="base">
                                        <p:cTn id="120" dur="500" fill="hold"/>
                                        <p:tgtEl>
                                          <p:spTgt spid="9"/>
                                        </p:tgtEl>
                                        <p:attrNameLst>
                                          <p:attrName>ppt_x</p:attrName>
                                        </p:attrNameLst>
                                      </p:cBhvr>
                                      <p:tavLst>
                                        <p:tav tm="0">
                                          <p:val>
                                            <p:strVal val="#ppt_x"/>
                                          </p:val>
                                        </p:tav>
                                        <p:tav tm="100000">
                                          <p:val>
                                            <p:strVal val="#ppt_x"/>
                                          </p:val>
                                        </p:tav>
                                      </p:tavLst>
                                    </p:anim>
                                    <p:anim calcmode="lin" valueType="num">
                                      <p:cBhvr additive="base">
                                        <p:cTn id="121" dur="500" fill="hold"/>
                                        <p:tgtEl>
                                          <p:spTgt spid="9"/>
                                        </p:tgtEl>
                                        <p:attrNameLst>
                                          <p:attrName>ppt_y</p:attrName>
                                        </p:attrNameLst>
                                      </p:cBhvr>
                                      <p:tavLst>
                                        <p:tav tm="0">
                                          <p:val>
                                            <p:strVal val="1+#ppt_h/2"/>
                                          </p:val>
                                        </p:tav>
                                        <p:tav tm="100000">
                                          <p:val>
                                            <p:strVal val="#ppt_y"/>
                                          </p:val>
                                        </p:tav>
                                      </p:tavLst>
                                    </p:anim>
                                  </p:childTnLst>
                                </p:cTn>
                              </p:par>
                            </p:childTnLst>
                          </p:cTn>
                        </p:par>
                        <p:par>
                          <p:cTn id="122" fill="hold">
                            <p:stCondLst>
                              <p:cond delay="1500"/>
                            </p:stCondLst>
                            <p:childTnLst>
                              <p:par>
                                <p:cTn id="123" presetID="2" presetClass="entr" presetSubtype="4" fill="hold" nodeType="afterEffect">
                                  <p:stCondLst>
                                    <p:cond delay="0"/>
                                  </p:stCondLst>
                                  <p:childTnLst>
                                    <p:set>
                                      <p:cBhvr>
                                        <p:cTn id="124" dur="1" fill="hold">
                                          <p:stCondLst>
                                            <p:cond delay="0"/>
                                          </p:stCondLst>
                                        </p:cTn>
                                        <p:tgtEl>
                                          <p:spTgt spid="49"/>
                                        </p:tgtEl>
                                        <p:attrNameLst>
                                          <p:attrName>style.visibility</p:attrName>
                                        </p:attrNameLst>
                                      </p:cBhvr>
                                      <p:to>
                                        <p:strVal val="visible"/>
                                      </p:to>
                                    </p:set>
                                    <p:anim calcmode="lin" valueType="num">
                                      <p:cBhvr additive="base">
                                        <p:cTn id="125" dur="500" fill="hold"/>
                                        <p:tgtEl>
                                          <p:spTgt spid="49"/>
                                        </p:tgtEl>
                                        <p:attrNameLst>
                                          <p:attrName>ppt_x</p:attrName>
                                        </p:attrNameLst>
                                      </p:cBhvr>
                                      <p:tavLst>
                                        <p:tav tm="0">
                                          <p:val>
                                            <p:strVal val="#ppt_x"/>
                                          </p:val>
                                        </p:tav>
                                        <p:tav tm="100000">
                                          <p:val>
                                            <p:strVal val="#ppt_x"/>
                                          </p:val>
                                        </p:tav>
                                      </p:tavLst>
                                    </p:anim>
                                    <p:anim calcmode="lin" valueType="num">
                                      <p:cBhvr additive="base">
                                        <p:cTn id="126" dur="500" fill="hold"/>
                                        <p:tgtEl>
                                          <p:spTgt spid="49"/>
                                        </p:tgtEl>
                                        <p:attrNameLst>
                                          <p:attrName>ppt_y</p:attrName>
                                        </p:attrNameLst>
                                      </p:cBhvr>
                                      <p:tavLst>
                                        <p:tav tm="0">
                                          <p:val>
                                            <p:strVal val="1+#ppt_h/2"/>
                                          </p:val>
                                        </p:tav>
                                        <p:tav tm="100000">
                                          <p:val>
                                            <p:strVal val="#ppt_y"/>
                                          </p:val>
                                        </p:tav>
                                      </p:tavLst>
                                    </p:anim>
                                  </p:childTnLst>
                                </p:cTn>
                              </p:par>
                              <p:par>
                                <p:cTn id="127" presetID="9" presetClass="emph" presetSubtype="0" grpId="1" nodeType="withEffect">
                                  <p:stCondLst>
                                    <p:cond delay="0"/>
                                  </p:stCondLst>
                                  <p:childTnLst>
                                    <p:set>
                                      <p:cBhvr rctx="PPT">
                                        <p:cTn id="128" dur="indefinite"/>
                                        <p:tgtEl>
                                          <p:spTgt spid="7"/>
                                        </p:tgtEl>
                                        <p:attrNameLst>
                                          <p:attrName>style.opacity</p:attrName>
                                        </p:attrNameLst>
                                      </p:cBhvr>
                                      <p:to>
                                        <p:strVal val="0.25"/>
                                      </p:to>
                                    </p:set>
                                    <p:animEffect filter="image" prLst="opacity: 0.25">
                                      <p:cBhvr rctx="IE">
                                        <p:cTn id="129" dur="indefinite"/>
                                        <p:tgtEl>
                                          <p:spTgt spid="7"/>
                                        </p:tgtEl>
                                      </p:cBhvr>
                                    </p:animEffect>
                                  </p:childTnLst>
                                </p:cTn>
                              </p:par>
                              <p:par>
                                <p:cTn id="130" presetID="9" presetClass="emph" presetSubtype="0" nodeType="withEffect">
                                  <p:stCondLst>
                                    <p:cond delay="0"/>
                                  </p:stCondLst>
                                  <p:childTnLst>
                                    <p:set>
                                      <p:cBhvr rctx="PPT">
                                        <p:cTn id="131" dur="indefinite"/>
                                        <p:tgtEl>
                                          <p:spTgt spid="43"/>
                                        </p:tgtEl>
                                        <p:attrNameLst>
                                          <p:attrName>style.opacity</p:attrName>
                                        </p:attrNameLst>
                                      </p:cBhvr>
                                      <p:to>
                                        <p:strVal val="0.25"/>
                                      </p:to>
                                    </p:set>
                                    <p:animEffect filter="image" prLst="opacity: 0.25">
                                      <p:cBhvr rctx="IE">
                                        <p:cTn id="132" dur="indefinite"/>
                                        <p:tgtEl>
                                          <p:spTgt spid="43"/>
                                        </p:tgtEl>
                                      </p:cBhvr>
                                    </p:animEffect>
                                  </p:childTnLst>
                                </p:cTn>
                              </p:par>
                              <p:par>
                                <p:cTn id="133" presetID="9" presetClass="emph" presetSubtype="0" nodeType="withEffect">
                                  <p:stCondLst>
                                    <p:cond delay="0"/>
                                  </p:stCondLst>
                                  <p:childTnLst>
                                    <p:set>
                                      <p:cBhvr rctx="PPT">
                                        <p:cTn id="134" dur="indefinite"/>
                                        <p:tgtEl>
                                          <p:spTgt spid="42"/>
                                        </p:tgtEl>
                                        <p:attrNameLst>
                                          <p:attrName>style.opacity</p:attrName>
                                        </p:attrNameLst>
                                      </p:cBhvr>
                                      <p:to>
                                        <p:strVal val="0.25"/>
                                      </p:to>
                                    </p:set>
                                    <p:animEffect filter="image" prLst="opacity: 0.25">
                                      <p:cBhvr rctx="IE">
                                        <p:cTn id="135" dur="indefinite"/>
                                        <p:tgtEl>
                                          <p:spTgt spid="42"/>
                                        </p:tgtEl>
                                      </p:cBhvr>
                                    </p:animEffect>
                                  </p:childTnLst>
                                </p:cTn>
                              </p:par>
                              <p:par>
                                <p:cTn id="136" presetID="9" presetClass="emph" presetSubtype="0" grpId="1" nodeType="withEffect">
                                  <p:stCondLst>
                                    <p:cond delay="0"/>
                                  </p:stCondLst>
                                  <p:childTnLst>
                                    <p:set>
                                      <p:cBhvr rctx="PPT">
                                        <p:cTn id="137" dur="indefinite"/>
                                        <p:tgtEl>
                                          <p:spTgt spid="46"/>
                                        </p:tgtEl>
                                        <p:attrNameLst>
                                          <p:attrName>style.opacity</p:attrName>
                                        </p:attrNameLst>
                                      </p:cBhvr>
                                      <p:to>
                                        <p:strVal val="0.25"/>
                                      </p:to>
                                    </p:set>
                                    <p:animEffect filter="image" prLst="opacity: 0.25">
                                      <p:cBhvr rctx="IE">
                                        <p:cTn id="138" dur="indefinite"/>
                                        <p:tgtEl>
                                          <p:spTgt spid="46"/>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11"/>
                                        </p:tgtEl>
                                        <p:attrNameLst>
                                          <p:attrName>style.visibility</p:attrName>
                                        </p:attrNameLst>
                                      </p:cBhvr>
                                      <p:to>
                                        <p:strVal val="visible"/>
                                      </p:to>
                                    </p:set>
                                    <p:anim calcmode="lin" valueType="num">
                                      <p:cBhvr additive="base">
                                        <p:cTn id="143" dur="500" fill="hold"/>
                                        <p:tgtEl>
                                          <p:spTgt spid="11"/>
                                        </p:tgtEl>
                                        <p:attrNameLst>
                                          <p:attrName>ppt_x</p:attrName>
                                        </p:attrNameLst>
                                      </p:cBhvr>
                                      <p:tavLst>
                                        <p:tav tm="0">
                                          <p:val>
                                            <p:strVal val="#ppt_x"/>
                                          </p:val>
                                        </p:tav>
                                        <p:tav tm="100000">
                                          <p:val>
                                            <p:strVal val="#ppt_x"/>
                                          </p:val>
                                        </p:tav>
                                      </p:tavLst>
                                    </p:anim>
                                    <p:anim calcmode="lin" valueType="num">
                                      <p:cBhvr additive="base">
                                        <p:cTn id="144" dur="500" fill="hold"/>
                                        <p:tgtEl>
                                          <p:spTgt spid="11"/>
                                        </p:tgtEl>
                                        <p:attrNameLst>
                                          <p:attrName>ppt_y</p:attrName>
                                        </p:attrNameLst>
                                      </p:cBhvr>
                                      <p:tavLst>
                                        <p:tav tm="0">
                                          <p:val>
                                            <p:strVal val="1+#ppt_h/2"/>
                                          </p:val>
                                        </p:tav>
                                        <p:tav tm="100000">
                                          <p:val>
                                            <p:strVal val="#ppt_y"/>
                                          </p:val>
                                        </p:tav>
                                      </p:tavLst>
                                    </p:anim>
                                  </p:childTnLst>
                                </p:cTn>
                              </p:par>
                            </p:childTnLst>
                          </p:cTn>
                        </p:par>
                        <p:par>
                          <p:cTn id="145" fill="hold">
                            <p:stCondLst>
                              <p:cond delay="500"/>
                            </p:stCondLst>
                            <p:childTnLst>
                              <p:par>
                                <p:cTn id="146" presetID="2" presetClass="entr" presetSubtype="4" fill="hold" nodeType="afterEffect">
                                  <p:stCondLst>
                                    <p:cond delay="500"/>
                                  </p:stCondLst>
                                  <p:childTnLst>
                                    <p:set>
                                      <p:cBhvr>
                                        <p:cTn id="147" dur="1" fill="hold">
                                          <p:stCondLst>
                                            <p:cond delay="0"/>
                                          </p:stCondLst>
                                        </p:cTn>
                                        <p:tgtEl>
                                          <p:spTgt spid="70663"/>
                                        </p:tgtEl>
                                        <p:attrNameLst>
                                          <p:attrName>style.visibility</p:attrName>
                                        </p:attrNameLst>
                                      </p:cBhvr>
                                      <p:to>
                                        <p:strVal val="visible"/>
                                      </p:to>
                                    </p:set>
                                    <p:anim calcmode="lin" valueType="num">
                                      <p:cBhvr additive="base">
                                        <p:cTn id="148" dur="500" fill="hold"/>
                                        <p:tgtEl>
                                          <p:spTgt spid="70663"/>
                                        </p:tgtEl>
                                        <p:attrNameLst>
                                          <p:attrName>ppt_x</p:attrName>
                                        </p:attrNameLst>
                                      </p:cBhvr>
                                      <p:tavLst>
                                        <p:tav tm="0">
                                          <p:val>
                                            <p:strVal val="#ppt_x"/>
                                          </p:val>
                                        </p:tav>
                                        <p:tav tm="100000">
                                          <p:val>
                                            <p:strVal val="#ppt_x"/>
                                          </p:val>
                                        </p:tav>
                                      </p:tavLst>
                                    </p:anim>
                                    <p:anim calcmode="lin" valueType="num">
                                      <p:cBhvr additive="base">
                                        <p:cTn id="149" dur="500" fill="hold"/>
                                        <p:tgtEl>
                                          <p:spTgt spid="70663"/>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nodeType="clickEffect">
                                  <p:stCondLst>
                                    <p:cond delay="0"/>
                                  </p:stCondLst>
                                  <p:childTnLst>
                                    <p:set>
                                      <p:cBhvr>
                                        <p:cTn id="153" dur="1" fill="hold">
                                          <p:stCondLst>
                                            <p:cond delay="0"/>
                                          </p:stCondLst>
                                        </p:cTn>
                                        <p:tgtEl>
                                          <p:spTgt spid="36"/>
                                        </p:tgtEl>
                                        <p:attrNameLst>
                                          <p:attrName>style.visibility</p:attrName>
                                        </p:attrNameLst>
                                      </p:cBhvr>
                                      <p:to>
                                        <p:strVal val="visible"/>
                                      </p:to>
                                    </p:set>
                                    <p:anim calcmode="lin" valueType="num">
                                      <p:cBhvr additive="base">
                                        <p:cTn id="154" dur="500" fill="hold"/>
                                        <p:tgtEl>
                                          <p:spTgt spid="36"/>
                                        </p:tgtEl>
                                        <p:attrNameLst>
                                          <p:attrName>ppt_x</p:attrName>
                                        </p:attrNameLst>
                                      </p:cBhvr>
                                      <p:tavLst>
                                        <p:tav tm="0">
                                          <p:val>
                                            <p:strVal val="#ppt_x"/>
                                          </p:val>
                                        </p:tav>
                                        <p:tav tm="100000">
                                          <p:val>
                                            <p:strVal val="#ppt_x"/>
                                          </p:val>
                                        </p:tav>
                                      </p:tavLst>
                                    </p:anim>
                                    <p:anim calcmode="lin" valueType="num">
                                      <p:cBhvr additive="base">
                                        <p:cTn id="155" dur="500" fill="hold"/>
                                        <p:tgtEl>
                                          <p:spTgt spid="36"/>
                                        </p:tgtEl>
                                        <p:attrNameLst>
                                          <p:attrName>ppt_y</p:attrName>
                                        </p:attrNameLst>
                                      </p:cBhvr>
                                      <p:tavLst>
                                        <p:tav tm="0">
                                          <p:val>
                                            <p:strVal val="1+#ppt_h/2"/>
                                          </p:val>
                                        </p:tav>
                                        <p:tav tm="100000">
                                          <p:val>
                                            <p:strVal val="#ppt_y"/>
                                          </p:val>
                                        </p:tav>
                                      </p:tavLst>
                                    </p:anim>
                                  </p:childTnLst>
                                </p:cTn>
                              </p:par>
                            </p:childTnLst>
                          </p:cTn>
                        </p:par>
                        <p:par>
                          <p:cTn id="156" fill="hold">
                            <p:stCondLst>
                              <p:cond delay="500"/>
                            </p:stCondLst>
                            <p:childTnLst>
                              <p:par>
                                <p:cTn id="157" presetID="2" presetClass="entr" presetSubtype="4" fill="hold" nodeType="afterEffect">
                                  <p:stCondLst>
                                    <p:cond delay="500"/>
                                  </p:stCondLst>
                                  <p:childTnLst>
                                    <p:set>
                                      <p:cBhvr>
                                        <p:cTn id="158" dur="1" fill="hold">
                                          <p:stCondLst>
                                            <p:cond delay="0"/>
                                          </p:stCondLst>
                                        </p:cTn>
                                        <p:tgtEl>
                                          <p:spTgt spid="34"/>
                                        </p:tgtEl>
                                        <p:attrNameLst>
                                          <p:attrName>style.visibility</p:attrName>
                                        </p:attrNameLst>
                                      </p:cBhvr>
                                      <p:to>
                                        <p:strVal val="visible"/>
                                      </p:to>
                                    </p:set>
                                    <p:anim calcmode="lin" valueType="num">
                                      <p:cBhvr additive="base">
                                        <p:cTn id="159" dur="500" fill="hold"/>
                                        <p:tgtEl>
                                          <p:spTgt spid="34"/>
                                        </p:tgtEl>
                                        <p:attrNameLst>
                                          <p:attrName>ppt_x</p:attrName>
                                        </p:attrNameLst>
                                      </p:cBhvr>
                                      <p:tavLst>
                                        <p:tav tm="0">
                                          <p:val>
                                            <p:strVal val="#ppt_x"/>
                                          </p:val>
                                        </p:tav>
                                        <p:tav tm="100000">
                                          <p:val>
                                            <p:strVal val="#ppt_x"/>
                                          </p:val>
                                        </p:tav>
                                      </p:tavLst>
                                    </p:anim>
                                    <p:anim calcmode="lin" valueType="num">
                                      <p:cBhvr additive="base">
                                        <p:cTn id="16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70666"/>
                                        </p:tgtEl>
                                        <p:attrNameLst>
                                          <p:attrName>style.visibility</p:attrName>
                                        </p:attrNameLst>
                                      </p:cBhvr>
                                      <p:to>
                                        <p:strVal val="visible"/>
                                      </p:to>
                                    </p:set>
                                    <p:anim calcmode="lin" valueType="num">
                                      <p:cBhvr additive="base">
                                        <p:cTn id="165" dur="500" fill="hold"/>
                                        <p:tgtEl>
                                          <p:spTgt spid="70666"/>
                                        </p:tgtEl>
                                        <p:attrNameLst>
                                          <p:attrName>ppt_x</p:attrName>
                                        </p:attrNameLst>
                                      </p:cBhvr>
                                      <p:tavLst>
                                        <p:tav tm="0">
                                          <p:val>
                                            <p:strVal val="#ppt_x"/>
                                          </p:val>
                                        </p:tav>
                                        <p:tav tm="100000">
                                          <p:val>
                                            <p:strVal val="#ppt_x"/>
                                          </p:val>
                                        </p:tav>
                                      </p:tavLst>
                                    </p:anim>
                                    <p:anim calcmode="lin" valueType="num">
                                      <p:cBhvr additive="base">
                                        <p:cTn id="166" dur="500" fill="hold"/>
                                        <p:tgtEl>
                                          <p:spTgt spid="70666"/>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70667"/>
                                        </p:tgtEl>
                                        <p:attrNameLst>
                                          <p:attrName>style.visibility</p:attrName>
                                        </p:attrNameLst>
                                      </p:cBhvr>
                                      <p:to>
                                        <p:strVal val="visible"/>
                                      </p:to>
                                    </p:set>
                                    <p:anim calcmode="lin" valueType="num">
                                      <p:cBhvr additive="base">
                                        <p:cTn id="171" dur="500" fill="hold"/>
                                        <p:tgtEl>
                                          <p:spTgt spid="70667"/>
                                        </p:tgtEl>
                                        <p:attrNameLst>
                                          <p:attrName>ppt_x</p:attrName>
                                        </p:attrNameLst>
                                      </p:cBhvr>
                                      <p:tavLst>
                                        <p:tav tm="0">
                                          <p:val>
                                            <p:strVal val="#ppt_x"/>
                                          </p:val>
                                        </p:tav>
                                        <p:tav tm="100000">
                                          <p:val>
                                            <p:strVal val="#ppt_x"/>
                                          </p:val>
                                        </p:tav>
                                      </p:tavLst>
                                    </p:anim>
                                    <p:anim calcmode="lin" valueType="num">
                                      <p:cBhvr additive="base">
                                        <p:cTn id="172" dur="500" fill="hold"/>
                                        <p:tgtEl>
                                          <p:spTgt spid="70667"/>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10"/>
                                        </p:tgtEl>
                                        <p:attrNameLst>
                                          <p:attrName>style.visibility</p:attrName>
                                        </p:attrNameLst>
                                      </p:cBhvr>
                                      <p:to>
                                        <p:strVal val="visible"/>
                                      </p:to>
                                    </p:set>
                                    <p:anim calcmode="lin" valueType="num">
                                      <p:cBhvr additive="base">
                                        <p:cTn id="177" dur="500" fill="hold"/>
                                        <p:tgtEl>
                                          <p:spTgt spid="10"/>
                                        </p:tgtEl>
                                        <p:attrNameLst>
                                          <p:attrName>ppt_x</p:attrName>
                                        </p:attrNameLst>
                                      </p:cBhvr>
                                      <p:tavLst>
                                        <p:tav tm="0">
                                          <p:val>
                                            <p:strVal val="#ppt_x"/>
                                          </p:val>
                                        </p:tav>
                                        <p:tav tm="100000">
                                          <p:val>
                                            <p:strVal val="#ppt_x"/>
                                          </p:val>
                                        </p:tav>
                                      </p:tavLst>
                                    </p:anim>
                                    <p:anim calcmode="lin" valueType="num">
                                      <p:cBhvr additive="base">
                                        <p:cTn id="178" dur="500" fill="hold"/>
                                        <p:tgtEl>
                                          <p:spTgt spid="10"/>
                                        </p:tgtEl>
                                        <p:attrNameLst>
                                          <p:attrName>ppt_y</p:attrName>
                                        </p:attrNameLst>
                                      </p:cBhvr>
                                      <p:tavLst>
                                        <p:tav tm="0">
                                          <p:val>
                                            <p:strVal val="1+#ppt_h/2"/>
                                          </p:val>
                                        </p:tav>
                                        <p:tav tm="100000">
                                          <p:val>
                                            <p:strVal val="#ppt_y"/>
                                          </p:val>
                                        </p:tav>
                                      </p:tavLst>
                                    </p:anim>
                                  </p:childTnLst>
                                </p:cTn>
                              </p:par>
                            </p:childTnLst>
                          </p:cTn>
                        </p:par>
                        <p:par>
                          <p:cTn id="179" fill="hold">
                            <p:stCondLst>
                              <p:cond delay="500"/>
                            </p:stCondLst>
                            <p:childTnLst>
                              <p:par>
                                <p:cTn id="180" presetID="2" presetClass="entr" presetSubtype="4" fill="hold" grpId="0" nodeType="afterEffect">
                                  <p:stCondLst>
                                    <p:cond delay="0"/>
                                  </p:stCondLst>
                                  <p:childTnLst>
                                    <p:set>
                                      <p:cBhvr>
                                        <p:cTn id="181" dur="1" fill="hold">
                                          <p:stCondLst>
                                            <p:cond delay="0"/>
                                          </p:stCondLst>
                                        </p:cTn>
                                        <p:tgtEl>
                                          <p:spTgt spid="12"/>
                                        </p:tgtEl>
                                        <p:attrNameLst>
                                          <p:attrName>style.visibility</p:attrName>
                                        </p:attrNameLst>
                                      </p:cBhvr>
                                      <p:to>
                                        <p:strVal val="visible"/>
                                      </p:to>
                                    </p:set>
                                    <p:anim calcmode="lin" valueType="num">
                                      <p:cBhvr additive="base">
                                        <p:cTn id="182" dur="500" fill="hold"/>
                                        <p:tgtEl>
                                          <p:spTgt spid="12"/>
                                        </p:tgtEl>
                                        <p:attrNameLst>
                                          <p:attrName>ppt_x</p:attrName>
                                        </p:attrNameLst>
                                      </p:cBhvr>
                                      <p:tavLst>
                                        <p:tav tm="0">
                                          <p:val>
                                            <p:strVal val="#ppt_x"/>
                                          </p:val>
                                        </p:tav>
                                        <p:tav tm="100000">
                                          <p:val>
                                            <p:strVal val="#ppt_x"/>
                                          </p:val>
                                        </p:tav>
                                      </p:tavLst>
                                    </p:anim>
                                    <p:anim calcmode="lin" valueType="num">
                                      <p:cBhvr additive="base">
                                        <p:cTn id="18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4" fill="hold" grpId="0" nodeType="clickEffect">
                                  <p:stCondLst>
                                    <p:cond delay="0"/>
                                  </p:stCondLst>
                                  <p:childTnLst>
                                    <p:set>
                                      <p:cBhvr>
                                        <p:cTn id="187" dur="1" fill="hold">
                                          <p:stCondLst>
                                            <p:cond delay="0"/>
                                          </p:stCondLst>
                                        </p:cTn>
                                        <p:tgtEl>
                                          <p:spTgt spid="13"/>
                                        </p:tgtEl>
                                        <p:attrNameLst>
                                          <p:attrName>style.visibility</p:attrName>
                                        </p:attrNameLst>
                                      </p:cBhvr>
                                      <p:to>
                                        <p:strVal val="visible"/>
                                      </p:to>
                                    </p:set>
                                    <p:anim calcmode="lin" valueType="num">
                                      <p:cBhvr additive="base">
                                        <p:cTn id="188" dur="500" fill="hold"/>
                                        <p:tgtEl>
                                          <p:spTgt spid="13"/>
                                        </p:tgtEl>
                                        <p:attrNameLst>
                                          <p:attrName>ppt_x</p:attrName>
                                        </p:attrNameLst>
                                      </p:cBhvr>
                                      <p:tavLst>
                                        <p:tav tm="0">
                                          <p:val>
                                            <p:strVal val="#ppt_x"/>
                                          </p:val>
                                        </p:tav>
                                        <p:tav tm="100000">
                                          <p:val>
                                            <p:strVal val="#ppt_x"/>
                                          </p:val>
                                        </p:tav>
                                      </p:tavLst>
                                    </p:anim>
                                    <p:anim calcmode="lin" valueType="num">
                                      <p:cBhvr additive="base">
                                        <p:cTn id="189" dur="500" fill="hold"/>
                                        <p:tgtEl>
                                          <p:spTgt spid="13"/>
                                        </p:tgtEl>
                                        <p:attrNameLst>
                                          <p:attrName>ppt_y</p:attrName>
                                        </p:attrNameLst>
                                      </p:cBhvr>
                                      <p:tavLst>
                                        <p:tav tm="0">
                                          <p:val>
                                            <p:strVal val="1+#ppt_h/2"/>
                                          </p:val>
                                        </p:tav>
                                        <p:tav tm="100000">
                                          <p:val>
                                            <p:strVal val="#ppt_y"/>
                                          </p:val>
                                        </p:tav>
                                      </p:tavLst>
                                    </p:anim>
                                  </p:childTnLst>
                                </p:cTn>
                              </p:par>
                              <p:par>
                                <p:cTn id="190" presetID="2" presetClass="entr" presetSubtype="4" fill="hold" nodeType="withEffect">
                                  <p:stCondLst>
                                    <p:cond delay="0"/>
                                  </p:stCondLst>
                                  <p:childTnLst>
                                    <p:set>
                                      <p:cBhvr>
                                        <p:cTn id="191" dur="1" fill="hold">
                                          <p:stCondLst>
                                            <p:cond delay="0"/>
                                          </p:stCondLst>
                                        </p:cTn>
                                        <p:tgtEl>
                                          <p:spTgt spid="17"/>
                                        </p:tgtEl>
                                        <p:attrNameLst>
                                          <p:attrName>style.visibility</p:attrName>
                                        </p:attrNameLst>
                                      </p:cBhvr>
                                      <p:to>
                                        <p:strVal val="visible"/>
                                      </p:to>
                                    </p:set>
                                    <p:anim calcmode="lin" valueType="num">
                                      <p:cBhvr additive="base">
                                        <p:cTn id="192" dur="500" fill="hold"/>
                                        <p:tgtEl>
                                          <p:spTgt spid="17"/>
                                        </p:tgtEl>
                                        <p:attrNameLst>
                                          <p:attrName>ppt_x</p:attrName>
                                        </p:attrNameLst>
                                      </p:cBhvr>
                                      <p:tavLst>
                                        <p:tav tm="0">
                                          <p:val>
                                            <p:strVal val="#ppt_x"/>
                                          </p:val>
                                        </p:tav>
                                        <p:tav tm="100000">
                                          <p:val>
                                            <p:strVal val="#ppt_x"/>
                                          </p:val>
                                        </p:tav>
                                      </p:tavLst>
                                    </p:anim>
                                    <p:anim calcmode="lin" valueType="num">
                                      <p:cBhvr additive="base">
                                        <p:cTn id="193" dur="500" fill="hold"/>
                                        <p:tgtEl>
                                          <p:spTgt spid="17"/>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20"/>
                                        </p:tgtEl>
                                        <p:attrNameLst>
                                          <p:attrName>style.visibility</p:attrName>
                                        </p:attrNameLst>
                                      </p:cBhvr>
                                      <p:to>
                                        <p:strVal val="visible"/>
                                      </p:to>
                                    </p:set>
                                    <p:anim calcmode="lin" valueType="num">
                                      <p:cBhvr additive="base">
                                        <p:cTn id="196" dur="500" fill="hold"/>
                                        <p:tgtEl>
                                          <p:spTgt spid="20"/>
                                        </p:tgtEl>
                                        <p:attrNameLst>
                                          <p:attrName>ppt_x</p:attrName>
                                        </p:attrNameLst>
                                      </p:cBhvr>
                                      <p:tavLst>
                                        <p:tav tm="0">
                                          <p:val>
                                            <p:strVal val="#ppt_x"/>
                                          </p:val>
                                        </p:tav>
                                        <p:tav tm="100000">
                                          <p:val>
                                            <p:strVal val="#ppt_x"/>
                                          </p:val>
                                        </p:tav>
                                      </p:tavLst>
                                    </p:anim>
                                    <p:anim calcmode="lin" valueType="num">
                                      <p:cBhvr additive="base">
                                        <p:cTn id="19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2" presetClass="entr" presetSubtype="4" fill="hold" grpId="0" nodeType="clickEffect">
                                  <p:stCondLst>
                                    <p:cond delay="0"/>
                                  </p:stCondLst>
                                  <p:childTnLst>
                                    <p:set>
                                      <p:cBhvr>
                                        <p:cTn id="201" dur="1" fill="hold">
                                          <p:stCondLst>
                                            <p:cond delay="0"/>
                                          </p:stCondLst>
                                        </p:cTn>
                                        <p:tgtEl>
                                          <p:spTgt spid="28"/>
                                        </p:tgtEl>
                                        <p:attrNameLst>
                                          <p:attrName>style.visibility</p:attrName>
                                        </p:attrNameLst>
                                      </p:cBhvr>
                                      <p:to>
                                        <p:strVal val="visible"/>
                                      </p:to>
                                    </p:set>
                                    <p:anim calcmode="lin" valueType="num">
                                      <p:cBhvr additive="base">
                                        <p:cTn id="202" dur="500" fill="hold"/>
                                        <p:tgtEl>
                                          <p:spTgt spid="28"/>
                                        </p:tgtEl>
                                        <p:attrNameLst>
                                          <p:attrName>ppt_x</p:attrName>
                                        </p:attrNameLst>
                                      </p:cBhvr>
                                      <p:tavLst>
                                        <p:tav tm="0">
                                          <p:val>
                                            <p:strVal val="#ppt_x"/>
                                          </p:val>
                                        </p:tav>
                                        <p:tav tm="100000">
                                          <p:val>
                                            <p:strVal val="#ppt_x"/>
                                          </p:val>
                                        </p:tav>
                                      </p:tavLst>
                                    </p:anim>
                                    <p:anim calcmode="lin" valueType="num">
                                      <p:cBhvr additive="base">
                                        <p:cTn id="203" dur="500" fill="hold"/>
                                        <p:tgtEl>
                                          <p:spTgt spid="28"/>
                                        </p:tgtEl>
                                        <p:attrNameLst>
                                          <p:attrName>ppt_y</p:attrName>
                                        </p:attrNameLst>
                                      </p:cBhvr>
                                      <p:tavLst>
                                        <p:tav tm="0">
                                          <p:val>
                                            <p:strVal val="1+#ppt_h/2"/>
                                          </p:val>
                                        </p:tav>
                                        <p:tav tm="100000">
                                          <p:val>
                                            <p:strVal val="#ppt_y"/>
                                          </p:val>
                                        </p:tav>
                                      </p:tavLst>
                                    </p:anim>
                                  </p:childTnLst>
                                </p:cTn>
                              </p:par>
                              <p:par>
                                <p:cTn id="204" presetID="1" presetClass="exit" presetSubtype="0" fill="hold" grpId="1" nodeType="withEffect">
                                  <p:stCondLst>
                                    <p:cond delay="0"/>
                                  </p:stCondLst>
                                  <p:childTnLst>
                                    <p:set>
                                      <p:cBhvr>
                                        <p:cTn id="205" dur="1" fill="hold">
                                          <p:stCondLst>
                                            <p:cond delay="0"/>
                                          </p:stCondLst>
                                        </p:cTn>
                                        <p:tgtEl>
                                          <p:spTgt spid="5"/>
                                        </p:tgtEl>
                                        <p:attrNameLst>
                                          <p:attrName>style.visibility</p:attrName>
                                        </p:attrNameLst>
                                      </p:cBhvr>
                                      <p:to>
                                        <p:strVal val="hidden"/>
                                      </p:to>
                                    </p:set>
                                  </p:childTnLst>
                                </p:cTn>
                              </p:par>
                              <p:par>
                                <p:cTn id="206" presetID="1" presetClass="exit" presetSubtype="0" fill="hold" nodeType="withEffect">
                                  <p:stCondLst>
                                    <p:cond delay="0"/>
                                  </p:stCondLst>
                                  <p:childTnLst>
                                    <p:set>
                                      <p:cBhvr>
                                        <p:cTn id="207" dur="1" fill="hold">
                                          <p:stCondLst>
                                            <p:cond delay="0"/>
                                          </p:stCondLst>
                                        </p:cTn>
                                        <p:tgtEl>
                                          <p:spTgt spid="9"/>
                                        </p:tgtEl>
                                        <p:attrNameLst>
                                          <p:attrName>style.visibility</p:attrName>
                                        </p:attrNameLst>
                                      </p:cBhvr>
                                      <p:to>
                                        <p:strVal val="hidden"/>
                                      </p:to>
                                    </p:set>
                                  </p:childTnLst>
                                </p:cTn>
                              </p:par>
                              <p:par>
                                <p:cTn id="208" presetID="1" presetClass="exit" presetSubtype="0" fill="hold" nodeType="withEffect">
                                  <p:stCondLst>
                                    <p:cond delay="0"/>
                                  </p:stCondLst>
                                  <p:childTnLst>
                                    <p:set>
                                      <p:cBhvr>
                                        <p:cTn id="209" dur="1" fill="hold">
                                          <p:stCondLst>
                                            <p:cond delay="0"/>
                                          </p:stCondLst>
                                        </p:cTn>
                                        <p:tgtEl>
                                          <p:spTgt spid="49"/>
                                        </p:tgtEl>
                                        <p:attrNameLst>
                                          <p:attrName>style.visibility</p:attrName>
                                        </p:attrNameLst>
                                      </p:cBhvr>
                                      <p:to>
                                        <p:strVal val="hidden"/>
                                      </p:to>
                                    </p:set>
                                  </p:childTnLst>
                                </p:cTn>
                              </p:par>
                              <p:par>
                                <p:cTn id="210" presetID="1" presetClass="exit" presetSubtype="0" fill="hold" nodeType="withEffect">
                                  <p:stCondLst>
                                    <p:cond delay="0"/>
                                  </p:stCondLst>
                                  <p:childTnLst>
                                    <p:set>
                                      <p:cBhvr>
                                        <p:cTn id="211" dur="1" fill="hold">
                                          <p:stCondLst>
                                            <p:cond delay="0"/>
                                          </p:stCondLst>
                                        </p:cTn>
                                        <p:tgtEl>
                                          <p:spTgt spid="11"/>
                                        </p:tgtEl>
                                        <p:attrNameLst>
                                          <p:attrName>style.visibility</p:attrName>
                                        </p:attrNameLst>
                                      </p:cBhvr>
                                      <p:to>
                                        <p:strVal val="hidden"/>
                                      </p:to>
                                    </p:set>
                                  </p:childTnLst>
                                </p:cTn>
                              </p:par>
                              <p:par>
                                <p:cTn id="212" presetID="1" presetClass="exit" presetSubtype="0" fill="hold" nodeType="withEffect">
                                  <p:stCondLst>
                                    <p:cond delay="0"/>
                                  </p:stCondLst>
                                  <p:childTnLst>
                                    <p:set>
                                      <p:cBhvr>
                                        <p:cTn id="213" dur="1" fill="hold">
                                          <p:stCondLst>
                                            <p:cond delay="0"/>
                                          </p:stCondLst>
                                        </p:cTn>
                                        <p:tgtEl>
                                          <p:spTgt spid="36"/>
                                        </p:tgtEl>
                                        <p:attrNameLst>
                                          <p:attrName>style.visibility</p:attrName>
                                        </p:attrNameLst>
                                      </p:cBhvr>
                                      <p:to>
                                        <p:strVal val="hidden"/>
                                      </p:to>
                                    </p:set>
                                  </p:childTnLst>
                                </p:cTn>
                              </p:par>
                              <p:par>
                                <p:cTn id="214" presetID="1" presetClass="exit" presetSubtype="0" fill="hold" nodeType="withEffect">
                                  <p:stCondLst>
                                    <p:cond delay="0"/>
                                  </p:stCondLst>
                                  <p:childTnLst>
                                    <p:set>
                                      <p:cBhvr>
                                        <p:cTn id="215" dur="1" fill="hold">
                                          <p:stCondLst>
                                            <p:cond delay="0"/>
                                          </p:stCondLst>
                                        </p:cTn>
                                        <p:tgtEl>
                                          <p:spTgt spid="34"/>
                                        </p:tgtEl>
                                        <p:attrNameLst>
                                          <p:attrName>style.visibility</p:attrName>
                                        </p:attrNameLst>
                                      </p:cBhvr>
                                      <p:to>
                                        <p:strVal val="hidden"/>
                                      </p:to>
                                    </p:set>
                                  </p:childTnLst>
                                </p:cTn>
                              </p:par>
                              <p:par>
                                <p:cTn id="216" presetID="1" presetClass="exit" presetSubtype="0" fill="hold" grpId="1" nodeType="withEffect">
                                  <p:stCondLst>
                                    <p:cond delay="0"/>
                                  </p:stCondLst>
                                  <p:childTnLst>
                                    <p:set>
                                      <p:cBhvr>
                                        <p:cTn id="217" dur="1" fill="hold">
                                          <p:stCondLst>
                                            <p:cond delay="0"/>
                                          </p:stCondLst>
                                        </p:cTn>
                                        <p:tgtEl>
                                          <p:spTgt spid="10"/>
                                        </p:tgtEl>
                                        <p:attrNameLst>
                                          <p:attrName>style.visibility</p:attrName>
                                        </p:attrNameLst>
                                      </p:cBhvr>
                                      <p:to>
                                        <p:strVal val="hidden"/>
                                      </p:to>
                                    </p:set>
                                  </p:childTnLst>
                                </p:cTn>
                              </p:par>
                              <p:par>
                                <p:cTn id="218" presetID="1" presetClass="exit" presetSubtype="0" fill="hold" grpId="1" nodeType="withEffect">
                                  <p:stCondLst>
                                    <p:cond delay="0"/>
                                  </p:stCondLst>
                                  <p:childTnLst>
                                    <p:set>
                                      <p:cBhvr>
                                        <p:cTn id="219" dur="1" fill="hold">
                                          <p:stCondLst>
                                            <p:cond delay="0"/>
                                          </p:stCondLst>
                                        </p:cTn>
                                        <p:tgtEl>
                                          <p:spTgt spid="12"/>
                                        </p:tgtEl>
                                        <p:attrNameLst>
                                          <p:attrName>style.visibility</p:attrName>
                                        </p:attrNameLst>
                                      </p:cBhvr>
                                      <p:to>
                                        <p:strVal val="hidden"/>
                                      </p:to>
                                    </p:set>
                                  </p:childTnLst>
                                </p:cTn>
                              </p:par>
                              <p:par>
                                <p:cTn id="220" presetID="1" presetClass="exit" presetSubtype="0" fill="hold" grpId="1" nodeType="withEffect">
                                  <p:stCondLst>
                                    <p:cond delay="0"/>
                                  </p:stCondLst>
                                  <p:childTnLst>
                                    <p:set>
                                      <p:cBhvr>
                                        <p:cTn id="221" dur="1" fill="hold">
                                          <p:stCondLst>
                                            <p:cond delay="0"/>
                                          </p:stCondLst>
                                        </p:cTn>
                                        <p:tgtEl>
                                          <p:spTgt spid="13"/>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17"/>
                                        </p:tgtEl>
                                        <p:attrNameLst>
                                          <p:attrName>style.visibility</p:attrName>
                                        </p:attrNameLst>
                                      </p:cBhvr>
                                      <p:to>
                                        <p:strVal val="hidden"/>
                                      </p:to>
                                    </p:set>
                                  </p:childTnLst>
                                </p:cTn>
                              </p:par>
                              <p:par>
                                <p:cTn id="224" presetID="1" presetClass="exit" presetSubtype="0" fill="hold" grpId="1" nodeType="withEffect">
                                  <p:stCondLst>
                                    <p:cond delay="0"/>
                                  </p:stCondLst>
                                  <p:childTnLst>
                                    <p:set>
                                      <p:cBhvr>
                                        <p:cTn id="225" dur="1" fill="hold">
                                          <p:stCondLst>
                                            <p:cond delay="0"/>
                                          </p:stCondLst>
                                        </p:cTn>
                                        <p:tgtEl>
                                          <p:spTgt spid="20"/>
                                        </p:tgtEl>
                                        <p:attrNameLst>
                                          <p:attrName>style.visibility</p:attrName>
                                        </p:attrNameLst>
                                      </p:cBhvr>
                                      <p:to>
                                        <p:strVal val="hidden"/>
                                      </p:to>
                                    </p:set>
                                  </p:childTnLst>
                                </p:cTn>
                              </p:par>
                              <p:par>
                                <p:cTn id="226" presetID="9" presetClass="emph" presetSubtype="0" nodeType="withEffect">
                                  <p:stCondLst>
                                    <p:cond delay="0"/>
                                  </p:stCondLst>
                                  <p:childTnLst>
                                    <p:set>
                                      <p:cBhvr rctx="PPT">
                                        <p:cTn id="227" dur="indefinite"/>
                                        <p:tgtEl>
                                          <p:spTgt spid="4"/>
                                        </p:tgtEl>
                                        <p:attrNameLst>
                                          <p:attrName>style.opacity</p:attrName>
                                        </p:attrNameLst>
                                      </p:cBhvr>
                                      <p:to>
                                        <p:strVal val="0.25"/>
                                      </p:to>
                                    </p:set>
                                    <p:animEffect filter="image" prLst="opacity: 0.25">
                                      <p:cBhvr rctx="IE">
                                        <p:cTn id="228" dur="indefinite"/>
                                        <p:tgtEl>
                                          <p:spTgt spid="4"/>
                                        </p:tgtEl>
                                      </p:cBhvr>
                                    </p:animEffect>
                                  </p:childTnLst>
                                </p:cTn>
                              </p:par>
                              <p:par>
                                <p:cTn id="229" presetID="9" presetClass="emph" presetSubtype="0" nodeType="withEffect">
                                  <p:stCondLst>
                                    <p:cond delay="0"/>
                                  </p:stCondLst>
                                  <p:childTnLst>
                                    <p:set>
                                      <p:cBhvr rctx="PPT">
                                        <p:cTn id="230" dur="indefinite"/>
                                        <p:tgtEl>
                                          <p:spTgt spid="70659"/>
                                        </p:tgtEl>
                                        <p:attrNameLst>
                                          <p:attrName>style.opacity</p:attrName>
                                        </p:attrNameLst>
                                      </p:cBhvr>
                                      <p:to>
                                        <p:strVal val="0.25"/>
                                      </p:to>
                                    </p:set>
                                    <p:animEffect filter="image" prLst="opacity: 0.25">
                                      <p:cBhvr rctx="IE">
                                        <p:cTn id="231" dur="indefinite"/>
                                        <p:tgtEl>
                                          <p:spTgt spid="70659"/>
                                        </p:tgtEl>
                                      </p:cBhvr>
                                    </p:animEffect>
                                  </p:childTnLst>
                                </p:cTn>
                              </p:par>
                              <p:par>
                                <p:cTn id="232" presetID="9" presetClass="emph" presetSubtype="0" nodeType="withEffect">
                                  <p:stCondLst>
                                    <p:cond delay="0"/>
                                  </p:stCondLst>
                                  <p:childTnLst>
                                    <p:set>
                                      <p:cBhvr rctx="PPT">
                                        <p:cTn id="233" dur="indefinite"/>
                                        <p:tgtEl>
                                          <p:spTgt spid="70660"/>
                                        </p:tgtEl>
                                        <p:attrNameLst>
                                          <p:attrName>style.opacity</p:attrName>
                                        </p:attrNameLst>
                                      </p:cBhvr>
                                      <p:to>
                                        <p:strVal val="0.25"/>
                                      </p:to>
                                    </p:set>
                                    <p:animEffect filter="image" prLst="opacity: 0.25">
                                      <p:cBhvr rctx="IE">
                                        <p:cTn id="234" dur="indefinite"/>
                                        <p:tgtEl>
                                          <p:spTgt spid="70660"/>
                                        </p:tgtEl>
                                      </p:cBhvr>
                                    </p:animEffect>
                                  </p:childTnLst>
                                </p:cTn>
                              </p:par>
                              <p:par>
                                <p:cTn id="235" presetID="9" presetClass="emph" presetSubtype="0" nodeType="withEffect">
                                  <p:stCondLst>
                                    <p:cond delay="0"/>
                                  </p:stCondLst>
                                  <p:childTnLst>
                                    <p:set>
                                      <p:cBhvr rctx="PPT">
                                        <p:cTn id="236" dur="indefinite"/>
                                        <p:tgtEl>
                                          <p:spTgt spid="70662"/>
                                        </p:tgtEl>
                                        <p:attrNameLst>
                                          <p:attrName>style.opacity</p:attrName>
                                        </p:attrNameLst>
                                      </p:cBhvr>
                                      <p:to>
                                        <p:strVal val="0.25"/>
                                      </p:to>
                                    </p:set>
                                    <p:animEffect filter="image" prLst="opacity: 0.25">
                                      <p:cBhvr rctx="IE">
                                        <p:cTn id="237" dur="indefinite"/>
                                        <p:tgtEl>
                                          <p:spTgt spid="70662"/>
                                        </p:tgtEl>
                                      </p:cBhvr>
                                    </p:animEffect>
                                  </p:childTnLst>
                                </p:cTn>
                              </p:par>
                              <p:par>
                                <p:cTn id="238" presetID="9" presetClass="emph" presetSubtype="0" nodeType="withEffect">
                                  <p:stCondLst>
                                    <p:cond delay="0"/>
                                  </p:stCondLst>
                                  <p:childTnLst>
                                    <p:set>
                                      <p:cBhvr rctx="PPT">
                                        <p:cTn id="239" dur="indefinite"/>
                                        <p:tgtEl>
                                          <p:spTgt spid="8"/>
                                        </p:tgtEl>
                                        <p:attrNameLst>
                                          <p:attrName>style.opacity</p:attrName>
                                        </p:attrNameLst>
                                      </p:cBhvr>
                                      <p:to>
                                        <p:strVal val="0.25"/>
                                      </p:to>
                                    </p:set>
                                    <p:animEffect filter="image" prLst="opacity: 0.25">
                                      <p:cBhvr rctx="IE">
                                        <p:cTn id="240" dur="indefinite"/>
                                        <p:tgtEl>
                                          <p:spTgt spid="8"/>
                                        </p:tgtEl>
                                      </p:cBhvr>
                                    </p:animEffect>
                                  </p:childTnLst>
                                </p:cTn>
                              </p:par>
                              <p:par>
                                <p:cTn id="241" presetID="9" presetClass="emph" presetSubtype="0" nodeType="withEffect">
                                  <p:stCondLst>
                                    <p:cond delay="0"/>
                                  </p:stCondLst>
                                  <p:childTnLst>
                                    <p:set>
                                      <p:cBhvr rctx="PPT">
                                        <p:cTn id="242" dur="indefinite"/>
                                        <p:tgtEl>
                                          <p:spTgt spid="70663"/>
                                        </p:tgtEl>
                                        <p:attrNameLst>
                                          <p:attrName>style.opacity</p:attrName>
                                        </p:attrNameLst>
                                      </p:cBhvr>
                                      <p:to>
                                        <p:strVal val="0.25"/>
                                      </p:to>
                                    </p:set>
                                    <p:animEffect filter="image" prLst="opacity: 0.25">
                                      <p:cBhvr rctx="IE">
                                        <p:cTn id="243" dur="indefinite"/>
                                        <p:tgtEl>
                                          <p:spTgt spid="70663"/>
                                        </p:tgtEl>
                                      </p:cBhvr>
                                    </p:animEffect>
                                  </p:childTnLst>
                                </p:cTn>
                              </p:par>
                              <p:par>
                                <p:cTn id="244" presetID="9" presetClass="emph" presetSubtype="0" nodeType="withEffect">
                                  <p:stCondLst>
                                    <p:cond delay="0"/>
                                  </p:stCondLst>
                                  <p:childTnLst>
                                    <p:set>
                                      <p:cBhvr rctx="PPT">
                                        <p:cTn id="245" dur="indefinite"/>
                                        <p:tgtEl>
                                          <p:spTgt spid="70666"/>
                                        </p:tgtEl>
                                        <p:attrNameLst>
                                          <p:attrName>style.opacity</p:attrName>
                                        </p:attrNameLst>
                                      </p:cBhvr>
                                      <p:to>
                                        <p:strVal val="0.25"/>
                                      </p:to>
                                    </p:set>
                                    <p:animEffect filter="image" prLst="opacity: 0.25">
                                      <p:cBhvr rctx="IE">
                                        <p:cTn id="246" dur="indefinite"/>
                                        <p:tgtEl>
                                          <p:spTgt spid="70666"/>
                                        </p:tgtEl>
                                      </p:cBhvr>
                                    </p:animEffect>
                                  </p:childTnLst>
                                </p:cTn>
                              </p:par>
                              <p:par>
                                <p:cTn id="247" presetID="9" presetClass="emph" presetSubtype="0" nodeType="withEffect">
                                  <p:stCondLst>
                                    <p:cond delay="0"/>
                                  </p:stCondLst>
                                  <p:childTnLst>
                                    <p:set>
                                      <p:cBhvr rctx="PPT">
                                        <p:cTn id="248" dur="indefinite"/>
                                        <p:tgtEl>
                                          <p:spTgt spid="70667"/>
                                        </p:tgtEl>
                                        <p:attrNameLst>
                                          <p:attrName>style.opacity</p:attrName>
                                        </p:attrNameLst>
                                      </p:cBhvr>
                                      <p:to>
                                        <p:strVal val="0.25"/>
                                      </p:to>
                                    </p:set>
                                    <p:animEffect filter="image" prLst="opacity: 0.25">
                                      <p:cBhvr rctx="IE">
                                        <p:cTn id="249" dur="indefinite"/>
                                        <p:tgtEl>
                                          <p:spTgt spid="70667"/>
                                        </p:tgtEl>
                                      </p:cBhvr>
                                    </p:animEffect>
                                  </p:childTnLst>
                                </p:cTn>
                              </p:par>
                            </p:childTnLst>
                          </p:cTn>
                        </p:par>
                        <p:par>
                          <p:cTn id="250" fill="hold">
                            <p:stCondLst>
                              <p:cond delay="500"/>
                            </p:stCondLst>
                            <p:childTnLst>
                              <p:par>
                                <p:cTn id="251" presetID="12" presetClass="entr" presetSubtype="4" fill="hold" nodeType="afterEffect">
                                  <p:stCondLst>
                                    <p:cond delay="500"/>
                                  </p:stCondLst>
                                  <p:childTnLst>
                                    <p:set>
                                      <p:cBhvr>
                                        <p:cTn id="252" dur="1" fill="hold">
                                          <p:stCondLst>
                                            <p:cond delay="0"/>
                                          </p:stCondLst>
                                        </p:cTn>
                                        <p:tgtEl>
                                          <p:spTgt spid="70664"/>
                                        </p:tgtEl>
                                        <p:attrNameLst>
                                          <p:attrName>style.visibility</p:attrName>
                                        </p:attrNameLst>
                                      </p:cBhvr>
                                      <p:to>
                                        <p:strVal val="visible"/>
                                      </p:to>
                                    </p:set>
                                    <p:animEffect transition="in" filter="slide(fromBottom)">
                                      <p:cBhvr>
                                        <p:cTn id="253" dur="500"/>
                                        <p:tgtEl>
                                          <p:spTgt spid="70664"/>
                                        </p:tgtEl>
                                      </p:cBhvr>
                                    </p:animEffect>
                                  </p:childTnLst>
                                </p:cTn>
                              </p:par>
                            </p:childTnLst>
                          </p:cTn>
                        </p:par>
                      </p:childTnLst>
                    </p:cTn>
                  </p:par>
                  <p:par>
                    <p:cTn id="254" fill="hold">
                      <p:stCondLst>
                        <p:cond delay="indefinite"/>
                      </p:stCondLst>
                      <p:childTnLst>
                        <p:par>
                          <p:cTn id="255" fill="hold">
                            <p:stCondLst>
                              <p:cond delay="0"/>
                            </p:stCondLst>
                            <p:childTnLst>
                              <p:par>
                                <p:cTn id="256" presetID="2" presetClass="entr" presetSubtype="4" fill="hold" grpId="0" nodeType="clickEffect">
                                  <p:stCondLst>
                                    <p:cond delay="0"/>
                                  </p:stCondLst>
                                  <p:childTnLst>
                                    <p:set>
                                      <p:cBhvr>
                                        <p:cTn id="257" dur="1" fill="hold">
                                          <p:stCondLst>
                                            <p:cond delay="0"/>
                                          </p:stCondLst>
                                        </p:cTn>
                                        <p:tgtEl>
                                          <p:spTgt spid="22"/>
                                        </p:tgtEl>
                                        <p:attrNameLst>
                                          <p:attrName>style.visibility</p:attrName>
                                        </p:attrNameLst>
                                      </p:cBhvr>
                                      <p:to>
                                        <p:strVal val="visible"/>
                                      </p:to>
                                    </p:set>
                                    <p:anim calcmode="lin" valueType="num">
                                      <p:cBhvr additive="base">
                                        <p:cTn id="258" dur="500" fill="hold"/>
                                        <p:tgtEl>
                                          <p:spTgt spid="22"/>
                                        </p:tgtEl>
                                        <p:attrNameLst>
                                          <p:attrName>ppt_x</p:attrName>
                                        </p:attrNameLst>
                                      </p:cBhvr>
                                      <p:tavLst>
                                        <p:tav tm="0">
                                          <p:val>
                                            <p:strVal val="#ppt_x"/>
                                          </p:val>
                                        </p:tav>
                                        <p:tav tm="100000">
                                          <p:val>
                                            <p:strVal val="#ppt_x"/>
                                          </p:val>
                                        </p:tav>
                                      </p:tavLst>
                                    </p:anim>
                                    <p:anim calcmode="lin" valueType="num">
                                      <p:cBhvr additive="base">
                                        <p:cTn id="259" dur="500" fill="hold"/>
                                        <p:tgtEl>
                                          <p:spTgt spid="22"/>
                                        </p:tgtEl>
                                        <p:attrNameLst>
                                          <p:attrName>ppt_y</p:attrName>
                                        </p:attrNameLst>
                                      </p:cBhvr>
                                      <p:tavLst>
                                        <p:tav tm="0">
                                          <p:val>
                                            <p:strVal val="1+#ppt_h/2"/>
                                          </p:val>
                                        </p:tav>
                                        <p:tav tm="100000">
                                          <p:val>
                                            <p:strVal val="#ppt_y"/>
                                          </p:val>
                                        </p:tav>
                                      </p:tavLst>
                                    </p:anim>
                                  </p:childTnLst>
                                </p:cTn>
                              </p:par>
                              <p:par>
                                <p:cTn id="260" presetID="2" presetClass="entr" presetSubtype="4" fill="hold" grpId="0" nodeType="withEffect">
                                  <p:stCondLst>
                                    <p:cond delay="0"/>
                                  </p:stCondLst>
                                  <p:childTnLst>
                                    <p:set>
                                      <p:cBhvr>
                                        <p:cTn id="261" dur="1" fill="hold">
                                          <p:stCondLst>
                                            <p:cond delay="0"/>
                                          </p:stCondLst>
                                        </p:cTn>
                                        <p:tgtEl>
                                          <p:spTgt spid="37"/>
                                        </p:tgtEl>
                                        <p:attrNameLst>
                                          <p:attrName>style.visibility</p:attrName>
                                        </p:attrNameLst>
                                      </p:cBhvr>
                                      <p:to>
                                        <p:strVal val="visible"/>
                                      </p:to>
                                    </p:set>
                                    <p:anim calcmode="lin" valueType="num">
                                      <p:cBhvr additive="base">
                                        <p:cTn id="262" dur="500" fill="hold"/>
                                        <p:tgtEl>
                                          <p:spTgt spid="37"/>
                                        </p:tgtEl>
                                        <p:attrNameLst>
                                          <p:attrName>ppt_x</p:attrName>
                                        </p:attrNameLst>
                                      </p:cBhvr>
                                      <p:tavLst>
                                        <p:tav tm="0">
                                          <p:val>
                                            <p:strVal val="#ppt_x"/>
                                          </p:val>
                                        </p:tav>
                                        <p:tav tm="100000">
                                          <p:val>
                                            <p:strVal val="#ppt_x"/>
                                          </p:val>
                                        </p:tav>
                                      </p:tavLst>
                                    </p:anim>
                                    <p:anim calcmode="lin" valueType="num">
                                      <p:cBhvr additive="base">
                                        <p:cTn id="263" dur="500" fill="hold"/>
                                        <p:tgtEl>
                                          <p:spTgt spid="37"/>
                                        </p:tgtEl>
                                        <p:attrNameLst>
                                          <p:attrName>ppt_y</p:attrName>
                                        </p:attrNameLst>
                                      </p:cBhvr>
                                      <p:tavLst>
                                        <p:tav tm="0">
                                          <p:val>
                                            <p:strVal val="1+#ppt_h/2"/>
                                          </p:val>
                                        </p:tav>
                                        <p:tav tm="100000">
                                          <p:val>
                                            <p:strVal val="#ppt_y"/>
                                          </p:val>
                                        </p:tav>
                                      </p:tavLst>
                                    </p:anim>
                                  </p:childTnLst>
                                </p:cTn>
                              </p:par>
                            </p:childTnLst>
                          </p:cTn>
                        </p:par>
                        <p:par>
                          <p:cTn id="264" fill="hold">
                            <p:stCondLst>
                              <p:cond delay="500"/>
                            </p:stCondLst>
                            <p:childTnLst>
                              <p:par>
                                <p:cTn id="265" presetID="2" presetClass="entr" presetSubtype="4" fill="hold" grpId="0" nodeType="afterEffect">
                                  <p:stCondLst>
                                    <p:cond delay="0"/>
                                  </p:stCondLst>
                                  <p:childTnLst>
                                    <p:set>
                                      <p:cBhvr>
                                        <p:cTn id="266" dur="1" fill="hold">
                                          <p:stCondLst>
                                            <p:cond delay="0"/>
                                          </p:stCondLst>
                                        </p:cTn>
                                        <p:tgtEl>
                                          <p:spTgt spid="23"/>
                                        </p:tgtEl>
                                        <p:attrNameLst>
                                          <p:attrName>style.visibility</p:attrName>
                                        </p:attrNameLst>
                                      </p:cBhvr>
                                      <p:to>
                                        <p:strVal val="visible"/>
                                      </p:to>
                                    </p:set>
                                    <p:anim calcmode="lin" valueType="num">
                                      <p:cBhvr additive="base">
                                        <p:cTn id="267" dur="500" fill="hold"/>
                                        <p:tgtEl>
                                          <p:spTgt spid="23"/>
                                        </p:tgtEl>
                                        <p:attrNameLst>
                                          <p:attrName>ppt_x</p:attrName>
                                        </p:attrNameLst>
                                      </p:cBhvr>
                                      <p:tavLst>
                                        <p:tav tm="0">
                                          <p:val>
                                            <p:strVal val="#ppt_x"/>
                                          </p:val>
                                        </p:tav>
                                        <p:tav tm="100000">
                                          <p:val>
                                            <p:strVal val="#ppt_x"/>
                                          </p:val>
                                        </p:tav>
                                      </p:tavLst>
                                    </p:anim>
                                    <p:anim calcmode="lin" valueType="num">
                                      <p:cBhvr additive="base">
                                        <p:cTn id="26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0" nodeType="clickEffect">
                                  <p:stCondLst>
                                    <p:cond delay="0"/>
                                  </p:stCondLst>
                                  <p:childTnLst>
                                    <p:set>
                                      <p:cBhvr>
                                        <p:cTn id="272" dur="1" fill="hold">
                                          <p:stCondLst>
                                            <p:cond delay="0"/>
                                          </p:stCondLst>
                                        </p:cTn>
                                        <p:tgtEl>
                                          <p:spTgt spid="15"/>
                                        </p:tgtEl>
                                        <p:attrNameLst>
                                          <p:attrName>style.visibility</p:attrName>
                                        </p:attrNameLst>
                                      </p:cBhvr>
                                      <p:to>
                                        <p:strVal val="visible"/>
                                      </p:to>
                                    </p:set>
                                    <p:anim calcmode="lin" valueType="num">
                                      <p:cBhvr additive="base">
                                        <p:cTn id="273" dur="500" fill="hold"/>
                                        <p:tgtEl>
                                          <p:spTgt spid="15"/>
                                        </p:tgtEl>
                                        <p:attrNameLst>
                                          <p:attrName>ppt_x</p:attrName>
                                        </p:attrNameLst>
                                      </p:cBhvr>
                                      <p:tavLst>
                                        <p:tav tm="0">
                                          <p:val>
                                            <p:strVal val="#ppt_x"/>
                                          </p:val>
                                        </p:tav>
                                        <p:tav tm="100000">
                                          <p:val>
                                            <p:strVal val="#ppt_x"/>
                                          </p:val>
                                        </p:tav>
                                      </p:tavLst>
                                    </p:anim>
                                    <p:anim calcmode="lin" valueType="num">
                                      <p:cBhvr additive="base">
                                        <p:cTn id="2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 presetClass="entr" presetSubtype="4" fill="hold" grpId="0" nodeType="clickEffect">
                                  <p:stCondLst>
                                    <p:cond delay="0"/>
                                  </p:stCondLst>
                                  <p:childTnLst>
                                    <p:set>
                                      <p:cBhvr>
                                        <p:cTn id="278" dur="1" fill="hold">
                                          <p:stCondLst>
                                            <p:cond delay="0"/>
                                          </p:stCondLst>
                                        </p:cTn>
                                        <p:tgtEl>
                                          <p:spTgt spid="40"/>
                                        </p:tgtEl>
                                        <p:attrNameLst>
                                          <p:attrName>style.visibility</p:attrName>
                                        </p:attrNameLst>
                                      </p:cBhvr>
                                      <p:to>
                                        <p:strVal val="visible"/>
                                      </p:to>
                                    </p:set>
                                    <p:anim calcmode="lin" valueType="num">
                                      <p:cBhvr additive="base">
                                        <p:cTn id="279" dur="500" fill="hold"/>
                                        <p:tgtEl>
                                          <p:spTgt spid="40"/>
                                        </p:tgtEl>
                                        <p:attrNameLst>
                                          <p:attrName>ppt_x</p:attrName>
                                        </p:attrNameLst>
                                      </p:cBhvr>
                                      <p:tavLst>
                                        <p:tav tm="0">
                                          <p:val>
                                            <p:strVal val="#ppt_x"/>
                                          </p:val>
                                        </p:tav>
                                        <p:tav tm="100000">
                                          <p:val>
                                            <p:strVal val="#ppt_x"/>
                                          </p:val>
                                        </p:tav>
                                      </p:tavLst>
                                    </p:anim>
                                    <p:anim calcmode="lin" valueType="num">
                                      <p:cBhvr additive="base">
                                        <p:cTn id="280" dur="500" fill="hold"/>
                                        <p:tgtEl>
                                          <p:spTgt spid="40"/>
                                        </p:tgtEl>
                                        <p:attrNameLst>
                                          <p:attrName>ppt_y</p:attrName>
                                        </p:attrNameLst>
                                      </p:cBhvr>
                                      <p:tavLst>
                                        <p:tav tm="0">
                                          <p:val>
                                            <p:strVal val="1+#ppt_h/2"/>
                                          </p:val>
                                        </p:tav>
                                        <p:tav tm="100000">
                                          <p:val>
                                            <p:strVal val="#ppt_y"/>
                                          </p:val>
                                        </p:tav>
                                      </p:tavLst>
                                    </p:anim>
                                  </p:childTnLst>
                                </p:cTn>
                              </p:par>
                              <p:par>
                                <p:cTn id="281" presetID="2" presetClass="exit" presetSubtype="4" fill="hold" grpId="1" nodeType="withEffect">
                                  <p:stCondLst>
                                    <p:cond delay="0"/>
                                  </p:stCondLst>
                                  <p:childTnLst>
                                    <p:anim calcmode="lin" valueType="num">
                                      <p:cBhvr additive="base">
                                        <p:cTn id="282" dur="500"/>
                                        <p:tgtEl>
                                          <p:spTgt spid="23"/>
                                        </p:tgtEl>
                                        <p:attrNameLst>
                                          <p:attrName>ppt_x</p:attrName>
                                        </p:attrNameLst>
                                      </p:cBhvr>
                                      <p:tavLst>
                                        <p:tav tm="0">
                                          <p:val>
                                            <p:strVal val="ppt_x"/>
                                          </p:val>
                                        </p:tav>
                                        <p:tav tm="100000">
                                          <p:val>
                                            <p:strVal val="ppt_x"/>
                                          </p:val>
                                        </p:tav>
                                      </p:tavLst>
                                    </p:anim>
                                    <p:anim calcmode="lin" valueType="num">
                                      <p:cBhvr additive="base">
                                        <p:cTn id="283" dur="500"/>
                                        <p:tgtEl>
                                          <p:spTgt spid="23"/>
                                        </p:tgtEl>
                                        <p:attrNameLst>
                                          <p:attrName>ppt_y</p:attrName>
                                        </p:attrNameLst>
                                      </p:cBhvr>
                                      <p:tavLst>
                                        <p:tav tm="0">
                                          <p:val>
                                            <p:strVal val="ppt_y"/>
                                          </p:val>
                                        </p:tav>
                                        <p:tav tm="100000">
                                          <p:val>
                                            <p:strVal val="1+ppt_h/2"/>
                                          </p:val>
                                        </p:tav>
                                      </p:tavLst>
                                    </p:anim>
                                    <p:set>
                                      <p:cBhvr>
                                        <p:cTn id="284" dur="1" fill="hold">
                                          <p:stCondLst>
                                            <p:cond delay="499"/>
                                          </p:stCondLst>
                                        </p:cTn>
                                        <p:tgtEl>
                                          <p:spTgt spid="23"/>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nodeType="clickEffect">
                                  <p:stCondLst>
                                    <p:cond delay="0"/>
                                  </p:stCondLst>
                                  <p:childTnLst>
                                    <p:set>
                                      <p:cBhvr>
                                        <p:cTn id="288" dur="1" fill="hold">
                                          <p:stCondLst>
                                            <p:cond delay="0"/>
                                          </p:stCondLst>
                                        </p:cTn>
                                        <p:tgtEl>
                                          <p:spTgt spid="71439"/>
                                        </p:tgtEl>
                                        <p:attrNameLst>
                                          <p:attrName>style.visibility</p:attrName>
                                        </p:attrNameLst>
                                      </p:cBhvr>
                                      <p:to>
                                        <p:strVal val="visible"/>
                                      </p:to>
                                    </p:set>
                                    <p:anim calcmode="lin" valueType="num">
                                      <p:cBhvr additive="base">
                                        <p:cTn id="289" dur="500" fill="hold"/>
                                        <p:tgtEl>
                                          <p:spTgt spid="71439"/>
                                        </p:tgtEl>
                                        <p:attrNameLst>
                                          <p:attrName>ppt_x</p:attrName>
                                        </p:attrNameLst>
                                      </p:cBhvr>
                                      <p:tavLst>
                                        <p:tav tm="0">
                                          <p:val>
                                            <p:strVal val="#ppt_x"/>
                                          </p:val>
                                        </p:tav>
                                        <p:tav tm="100000">
                                          <p:val>
                                            <p:strVal val="#ppt_x"/>
                                          </p:val>
                                        </p:tav>
                                      </p:tavLst>
                                    </p:anim>
                                    <p:anim calcmode="lin" valueType="num">
                                      <p:cBhvr additive="base">
                                        <p:cTn id="290" dur="500" fill="hold"/>
                                        <p:tgtEl>
                                          <p:spTgt spid="71439"/>
                                        </p:tgtEl>
                                        <p:attrNameLst>
                                          <p:attrName>ppt_y</p:attrName>
                                        </p:attrNameLst>
                                      </p:cBhvr>
                                      <p:tavLst>
                                        <p:tav tm="0">
                                          <p:val>
                                            <p:strVal val="1+#ppt_h/2"/>
                                          </p:val>
                                        </p:tav>
                                        <p:tav tm="100000">
                                          <p:val>
                                            <p:strVal val="#ppt_y"/>
                                          </p:val>
                                        </p:tav>
                                      </p:tavLst>
                                    </p:anim>
                                  </p:childTnLst>
                                </p:cTn>
                              </p:par>
                            </p:childTnLst>
                          </p:cTn>
                        </p:par>
                        <p:par>
                          <p:cTn id="291" fill="hold">
                            <p:stCondLst>
                              <p:cond delay="500"/>
                            </p:stCondLst>
                            <p:childTnLst>
                              <p:par>
                                <p:cTn id="292" presetID="2" presetClass="entr" presetSubtype="4" fill="hold" grpId="0" nodeType="afterEffect">
                                  <p:stCondLst>
                                    <p:cond delay="2000"/>
                                  </p:stCondLst>
                                  <p:childTnLst>
                                    <p:set>
                                      <p:cBhvr>
                                        <p:cTn id="293" dur="1" fill="hold">
                                          <p:stCondLst>
                                            <p:cond delay="0"/>
                                          </p:stCondLst>
                                        </p:cTn>
                                        <p:tgtEl>
                                          <p:spTgt spid="41"/>
                                        </p:tgtEl>
                                        <p:attrNameLst>
                                          <p:attrName>style.visibility</p:attrName>
                                        </p:attrNameLst>
                                      </p:cBhvr>
                                      <p:to>
                                        <p:strVal val="visible"/>
                                      </p:to>
                                    </p:set>
                                    <p:anim calcmode="lin" valueType="num">
                                      <p:cBhvr additive="base">
                                        <p:cTn id="294" dur="500" fill="hold"/>
                                        <p:tgtEl>
                                          <p:spTgt spid="41"/>
                                        </p:tgtEl>
                                        <p:attrNameLst>
                                          <p:attrName>ppt_x</p:attrName>
                                        </p:attrNameLst>
                                      </p:cBhvr>
                                      <p:tavLst>
                                        <p:tav tm="0">
                                          <p:val>
                                            <p:strVal val="#ppt_x"/>
                                          </p:val>
                                        </p:tav>
                                        <p:tav tm="100000">
                                          <p:val>
                                            <p:strVal val="#ppt_x"/>
                                          </p:val>
                                        </p:tav>
                                      </p:tavLst>
                                    </p:anim>
                                    <p:anim calcmode="lin" valueType="num">
                                      <p:cBhvr additive="base">
                                        <p:cTn id="295" dur="500" fill="hold"/>
                                        <p:tgtEl>
                                          <p:spTgt spid="41"/>
                                        </p:tgtEl>
                                        <p:attrNameLst>
                                          <p:attrName>ppt_y</p:attrName>
                                        </p:attrNameLst>
                                      </p:cBhvr>
                                      <p:tavLst>
                                        <p:tav tm="0">
                                          <p:val>
                                            <p:strVal val="1+#ppt_h/2"/>
                                          </p:val>
                                        </p:tav>
                                        <p:tav tm="100000">
                                          <p:val>
                                            <p:strVal val="#ppt_y"/>
                                          </p:val>
                                        </p:tav>
                                      </p:tavLst>
                                    </p:anim>
                                  </p:childTnLst>
                                </p:cTn>
                              </p:par>
                              <p:par>
                                <p:cTn id="296" presetID="9" presetClass="emph" presetSubtype="0" grpId="1" nodeType="withEffect">
                                  <p:stCondLst>
                                    <p:cond delay="1500"/>
                                  </p:stCondLst>
                                  <p:childTnLst>
                                    <p:set>
                                      <p:cBhvr rctx="PPT">
                                        <p:cTn id="297" dur="indefinite"/>
                                        <p:tgtEl>
                                          <p:spTgt spid="40"/>
                                        </p:tgtEl>
                                        <p:attrNameLst>
                                          <p:attrName>style.opacity</p:attrName>
                                        </p:attrNameLst>
                                      </p:cBhvr>
                                      <p:to>
                                        <p:strVal val="0.5"/>
                                      </p:to>
                                    </p:set>
                                    <p:animEffect filter="image" prLst="opacity: 0.5">
                                      <p:cBhvr rctx="IE">
                                        <p:cTn id="298" dur="indefinite"/>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7" grpId="1" animBg="1"/>
      <p:bldP spid="15" grpId="0"/>
      <p:bldP spid="16" grpId="0" animBg="1"/>
      <p:bldP spid="16" grpId="1" animBg="1"/>
      <p:bldP spid="44" grpId="0"/>
      <p:bldP spid="44" grpId="1"/>
      <p:bldP spid="5" grpId="0" animBg="1"/>
      <p:bldP spid="5" grpId="1" animBg="1"/>
      <p:bldP spid="10" grpId="0" animBg="1"/>
      <p:bldP spid="10" grpId="1" animBg="1"/>
      <p:bldP spid="12" grpId="0"/>
      <p:bldP spid="12" grpId="1"/>
      <p:bldP spid="28" grpId="0"/>
      <p:bldP spid="13" grpId="0" animBg="1"/>
      <p:bldP spid="13" grpId="1" animBg="1"/>
      <p:bldP spid="20" grpId="0"/>
      <p:bldP spid="20" grpId="1"/>
      <p:bldP spid="22" grpId="0" animBg="1"/>
      <p:bldP spid="37" grpId="0" animBg="1"/>
      <p:bldP spid="23" grpId="0"/>
      <p:bldP spid="23" grpId="1"/>
      <p:bldP spid="40" grpId="0"/>
      <p:bldP spid="40" grpId="1"/>
      <p:bldP spid="41" grpId="0"/>
      <p:bldP spid="46" grpId="0"/>
      <p:bldP spid="46"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err="1" smtClean="0"/>
              <a:t>Karush</a:t>
            </a:r>
            <a:r>
              <a:rPr lang="en-US" dirty="0" smtClean="0"/>
              <a:t>-Kuhn-Tucker Conditions</a:t>
            </a:r>
            <a:endParaRPr lang="en-US" dirty="0"/>
          </a:p>
        </p:txBody>
      </p:sp>
      <p:sp>
        <p:nvSpPr>
          <p:cNvPr id="3" name="Content Placeholder 2"/>
          <p:cNvSpPr>
            <a:spLocks noGrp="1"/>
          </p:cNvSpPr>
          <p:nvPr>
            <p:ph idx="1"/>
          </p:nvPr>
        </p:nvSpPr>
        <p:spPr>
          <a:xfrm>
            <a:off x="990600" y="1600200"/>
            <a:ext cx="7713440" cy="4525963"/>
          </a:xfrm>
        </p:spPr>
        <p:txBody>
          <a:bodyPr/>
          <a:lstStyle/>
          <a:p>
            <a:pPr marL="3175" indent="0">
              <a:spcBef>
                <a:spcPts val="0"/>
              </a:spcBef>
              <a:buNone/>
            </a:pPr>
            <a:r>
              <a:rPr lang="en-US" sz="2400" dirty="0" smtClean="0">
                <a:solidFill>
                  <a:srgbClr val="000000"/>
                </a:solidFill>
                <a:cs typeface="Times New Roman" pitchFamily="18" charset="0"/>
              </a:rPr>
              <a:t>Modification from Lagrange Multiplier.</a:t>
            </a:r>
          </a:p>
          <a:p>
            <a:pPr marL="3175" indent="0">
              <a:spcBef>
                <a:spcPts val="0"/>
              </a:spcBef>
              <a:buNone/>
            </a:pPr>
            <a:endParaRPr lang="en-US" sz="2400" dirty="0">
              <a:solidFill>
                <a:srgbClr val="000000"/>
              </a:solidFill>
              <a:cs typeface="Times New Roman" pitchFamily="18" charset="0"/>
            </a:endParaRPr>
          </a:p>
          <a:p>
            <a:pPr marL="3175" indent="0">
              <a:spcBef>
                <a:spcPts val="0"/>
              </a:spcBef>
              <a:buNone/>
            </a:pPr>
            <a:r>
              <a:rPr lang="en-US" sz="2400" dirty="0" smtClean="0">
                <a:solidFill>
                  <a:srgbClr val="000000"/>
                </a:solidFill>
                <a:cs typeface="Times New Roman" pitchFamily="18" charset="0"/>
              </a:rPr>
              <a:t>To be an optimal solution,                           has to fulfill necessary and sufficient conditions, satisfying all </a:t>
            </a:r>
            <a:r>
              <a:rPr lang="en-US" sz="2400" dirty="0">
                <a:solidFill>
                  <a:srgbClr val="000000"/>
                </a:solidFill>
                <a:cs typeface="Times New Roman" pitchFamily="18" charset="0"/>
              </a:rPr>
              <a:t>the constraints </a:t>
            </a:r>
            <a:r>
              <a:rPr lang="en-US" sz="2400" dirty="0" smtClean="0">
                <a:solidFill>
                  <a:srgbClr val="000000"/>
                </a:solidFill>
                <a:cs typeface="Times New Roman" pitchFamily="18" charset="0"/>
              </a:rPr>
              <a:t>in NLP.</a:t>
            </a:r>
          </a:p>
          <a:p>
            <a:pPr marL="3175" indent="0">
              <a:spcBef>
                <a:spcPts val="0"/>
              </a:spcBef>
              <a:buNone/>
            </a:pPr>
            <a:endParaRPr lang="en-US" sz="2400" dirty="0">
              <a:solidFill>
                <a:srgbClr val="000000"/>
              </a:solidFill>
              <a:cs typeface="Times New Roman" pitchFamily="18" charset="0"/>
            </a:endParaRPr>
          </a:p>
          <a:p>
            <a:pPr marL="3175" indent="0">
              <a:spcBef>
                <a:spcPts val="0"/>
              </a:spcBef>
              <a:buNone/>
            </a:pPr>
            <a:r>
              <a:rPr lang="en-US" sz="2400" dirty="0" smtClean="0">
                <a:solidFill>
                  <a:srgbClr val="000000"/>
                </a:solidFill>
                <a:cs typeface="Times New Roman" pitchFamily="18" charset="0"/>
              </a:rPr>
              <a:t>Constraints for a NLP problem, has to fulfill regular conditions (also called constraint qualification).</a:t>
            </a:r>
          </a:p>
          <a:p>
            <a:pPr marL="3175" indent="0">
              <a:spcBef>
                <a:spcPts val="0"/>
              </a:spcBef>
              <a:buNone/>
            </a:pPr>
            <a:endParaRPr lang="en-US" sz="2400" dirty="0">
              <a:solidFill>
                <a:srgbClr val="000000"/>
              </a:solidFill>
              <a:cs typeface="Times New Roman" pitchFamily="18" charset="0"/>
            </a:endParaRPr>
          </a:p>
        </p:txBody>
      </p:sp>
      <p:graphicFrame>
        <p:nvGraphicFramePr>
          <p:cNvPr id="8" name="Object 7"/>
          <p:cNvGraphicFramePr>
            <a:graphicFrameLocks noChangeAspect="1"/>
          </p:cNvGraphicFramePr>
          <p:nvPr>
            <p:extLst>
              <p:ext uri="{D42A27DB-BD31-4B8C-83A1-F6EECF244321}">
                <p14:modId xmlns="" xmlns:p14="http://schemas.microsoft.com/office/powerpoint/2010/main" val="3460317488"/>
              </p:ext>
            </p:extLst>
          </p:nvPr>
        </p:nvGraphicFramePr>
        <p:xfrm>
          <a:off x="4967287" y="2331720"/>
          <a:ext cx="2119313" cy="457200"/>
        </p:xfrm>
        <a:graphic>
          <a:graphicData uri="http://schemas.openxmlformats.org/presentationml/2006/ole">
            <p:oleObj spid="_x0000_s158878" name="Equation" r:id="rId4" imgW="1117600" imgH="241300" progId="Equation.3">
              <p:embed/>
            </p:oleObj>
          </a:graphicData>
        </a:graphic>
      </p:graphicFrame>
      <p:sp>
        <p:nvSpPr>
          <p:cNvPr id="4" name="Slide Number Placeholder 3"/>
          <p:cNvSpPr>
            <a:spLocks noGrp="1"/>
          </p:cNvSpPr>
          <p:nvPr>
            <p:ph type="sldNum" sz="quarter" idx="12"/>
          </p:nvPr>
        </p:nvSpPr>
        <p:spPr/>
        <p:txBody>
          <a:bodyPr/>
          <a:lstStyle/>
          <a:p>
            <a:fld id="{E187A8DF-0D36-4FD6-9E8E-6850BBE18C4A}"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2" end="2"/>
                                            </p:txEl>
                                          </p:spTgt>
                                        </p:tgtEl>
                                      </p:cBhvr>
                                    </p:animEffect>
                                  </p:childTnLst>
                                </p:cTn>
                              </p:par>
                              <p:par>
                                <p:cTn id="21" presetID="58" presetClass="entr" presetSubtype="0" accel="10000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strVal val="#ppt_w*2.5"/>
                                          </p:val>
                                        </p:tav>
                                        <p:tav tm="100000">
                                          <p:val>
                                            <p:strVal val="#ppt_w"/>
                                          </p:val>
                                        </p:tav>
                                      </p:tavLst>
                                    </p:anim>
                                    <p:anim calcmode="lin" valueType="num">
                                      <p:cBhvr>
                                        <p:cTn id="24" dur="500" fill="hold"/>
                                        <p:tgtEl>
                                          <p:spTgt spid="8"/>
                                        </p:tgtEl>
                                        <p:attrNameLst>
                                          <p:attrName>ppt_h</p:attrName>
                                        </p:attrNameLst>
                                      </p:cBhvr>
                                      <p:tavLst>
                                        <p:tav tm="0">
                                          <p:val>
                                            <p:strVal val="#ppt_h*0.01"/>
                                          </p:val>
                                        </p:tav>
                                        <p:tav tm="100000">
                                          <p:val>
                                            <p:strVal val="#ppt_h"/>
                                          </p:val>
                                        </p:tav>
                                      </p:tavLst>
                                    </p:anim>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h+1"/>
                                          </p:val>
                                        </p:tav>
                                        <p:tav tm="100000">
                                          <p:val>
                                            <p:strVal val="#ppt_y"/>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err="1" smtClean="0"/>
              <a:t>Karush</a:t>
            </a:r>
            <a:r>
              <a:rPr lang="en-US" dirty="0" smtClean="0"/>
              <a:t>-Kuhn-Tucker </a:t>
            </a:r>
            <a:r>
              <a:rPr lang="en-US" dirty="0"/>
              <a:t>Conditions</a:t>
            </a:r>
            <a:endParaRPr lang="en-US"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506517188"/>
              </p:ext>
            </p:extLst>
          </p:nvPr>
        </p:nvGraphicFramePr>
        <p:xfrm>
          <a:off x="457200" y="1571911"/>
          <a:ext cx="8247064" cy="4828889"/>
        </p:xfrm>
        <a:graphic>
          <a:graphicData uri="http://schemas.openxmlformats.org/drawingml/2006/table">
            <a:tbl>
              <a:tblPr firstRow="1" bandRow="1">
                <a:tableStyleId>{5C22544A-7EE6-4342-B048-85BDC9FD1C3A}</a:tableStyleId>
              </a:tblPr>
              <a:tblGrid>
                <a:gridCol w="2514600"/>
                <a:gridCol w="2866232"/>
                <a:gridCol w="2866232"/>
              </a:tblGrid>
              <a:tr h="882509">
                <a:tc>
                  <a:txBody>
                    <a:bodyPr/>
                    <a:lstStyle/>
                    <a:p>
                      <a:r>
                        <a:rPr lang="en-US" dirty="0" smtClean="0">
                          <a:solidFill>
                            <a:schemeClr val="accent2"/>
                          </a:solidFill>
                        </a:rPr>
                        <a:t>Problem</a:t>
                      </a:r>
                      <a:endParaRPr lang="en-US" dirty="0">
                        <a:solidFill>
                          <a:schemeClr val="accent2"/>
                        </a:solidFill>
                      </a:endParaRPr>
                    </a:p>
                  </a:txBody>
                  <a:tcPr anchor="ctr">
                    <a:lnR w="12700" cap="flat" cmpd="sng" algn="ctr">
                      <a:solidFill>
                        <a:srgbClr val="008000"/>
                      </a:solidFill>
                      <a:prstDash val="solid"/>
                      <a:round/>
                      <a:headEnd type="none" w="med" len="med"/>
                      <a:tailEnd type="none" w="med" len="med"/>
                    </a:lnR>
                    <a:lnB w="12700" cap="flat" cmpd="sng" algn="ctr">
                      <a:solidFill>
                        <a:srgbClr val="008000"/>
                      </a:solidFill>
                      <a:prstDash val="solid"/>
                      <a:round/>
                      <a:headEnd type="none" w="med" len="med"/>
                      <a:tailEnd type="none" w="med" len="med"/>
                    </a:lnB>
                  </a:tcPr>
                </a:tc>
                <a:tc>
                  <a:txBody>
                    <a:bodyPr/>
                    <a:lstStyle/>
                    <a:p>
                      <a:pPr algn="ctr"/>
                      <a:r>
                        <a:rPr lang="en-US" dirty="0" smtClean="0">
                          <a:solidFill>
                            <a:schemeClr val="accent2"/>
                          </a:solidFill>
                        </a:rPr>
                        <a:t>Necessary  Conditions for  Optimality</a:t>
                      </a:r>
                      <a:endParaRPr lang="en-US" dirty="0">
                        <a:solidFill>
                          <a:schemeClr val="accent2"/>
                        </a:solidFill>
                      </a:endParaRPr>
                    </a:p>
                  </a:txBody>
                  <a:tcPr anchor="ct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B w="12700" cap="flat" cmpd="sng" algn="ctr">
                      <a:solidFill>
                        <a:srgbClr val="008000"/>
                      </a:solidFill>
                      <a:prstDash val="solid"/>
                      <a:round/>
                      <a:headEnd type="none" w="med" len="med"/>
                      <a:tailEnd type="none" w="med" len="med"/>
                    </a:lnB>
                  </a:tcPr>
                </a:tc>
                <a:tc>
                  <a:txBody>
                    <a:bodyPr/>
                    <a:lstStyle/>
                    <a:p>
                      <a:pPr algn="ctr"/>
                      <a:r>
                        <a:rPr lang="en-US" dirty="0" smtClean="0">
                          <a:solidFill>
                            <a:schemeClr val="accent2"/>
                          </a:solidFill>
                        </a:rPr>
                        <a:t>Also Sufficient</a:t>
                      </a:r>
                      <a:r>
                        <a:rPr lang="en-US" baseline="0" dirty="0" smtClean="0">
                          <a:solidFill>
                            <a:schemeClr val="accent2"/>
                          </a:solidFill>
                        </a:rPr>
                        <a:t>  if:</a:t>
                      </a:r>
                      <a:endParaRPr lang="en-US" dirty="0">
                        <a:solidFill>
                          <a:schemeClr val="accent2"/>
                        </a:solidFill>
                      </a:endParaRPr>
                    </a:p>
                  </a:txBody>
                  <a:tcPr anchor="ctr">
                    <a:lnL w="12700" cap="flat" cmpd="sng" algn="ctr">
                      <a:solidFill>
                        <a:srgbClr val="008000"/>
                      </a:solidFill>
                      <a:prstDash val="solid"/>
                      <a:round/>
                      <a:headEnd type="none" w="med" len="med"/>
                      <a:tailEnd type="none" w="med" len="med"/>
                    </a:lnL>
                    <a:lnB w="12700" cap="flat" cmpd="sng" algn="ctr">
                      <a:solidFill>
                        <a:srgbClr val="008000"/>
                      </a:solidFill>
                      <a:prstDash val="solid"/>
                      <a:round/>
                      <a:headEnd type="none" w="med" len="med"/>
                      <a:tailEnd type="none" w="med" len="med"/>
                    </a:lnB>
                  </a:tcPr>
                </a:tc>
              </a:tr>
              <a:tr h="986595">
                <a:tc>
                  <a:txBody>
                    <a:bodyPr/>
                    <a:lstStyle/>
                    <a:p>
                      <a:r>
                        <a:rPr lang="en-US" dirty="0" smtClean="0">
                          <a:solidFill>
                            <a:schemeClr val="accent6">
                              <a:lumMod val="50000"/>
                            </a:schemeClr>
                          </a:solidFill>
                        </a:rPr>
                        <a:t>One variable unconstrained</a:t>
                      </a:r>
                      <a:endParaRPr lang="en-US" dirty="0">
                        <a:solidFill>
                          <a:schemeClr val="accent6">
                            <a:lumMod val="50000"/>
                          </a:schemeClr>
                        </a:solidFill>
                      </a:endParaRPr>
                    </a:p>
                  </a:txBody>
                  <a:tcPr anchor="ctr">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990000"/>
                      </a:solidFill>
                      <a:prstDash val="solid"/>
                      <a:round/>
                      <a:headEnd type="none" w="med" len="med"/>
                      <a:tailEnd type="none" w="med" len="med"/>
                    </a:lnB>
                    <a:noFill/>
                  </a:tcPr>
                </a:tc>
                <a:tc>
                  <a:txBody>
                    <a:bodyPr/>
                    <a:lstStyle/>
                    <a:p>
                      <a:endParaRPr lang="en-US" dirty="0"/>
                    </a:p>
                  </a:txBody>
                  <a:tcPr anchor="ct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990000"/>
                      </a:solidFill>
                      <a:prstDash val="solid"/>
                      <a:round/>
                      <a:headEnd type="none" w="med" len="med"/>
                      <a:tailEnd type="none" w="med" len="med"/>
                    </a:lnB>
                    <a:noFill/>
                  </a:tcPr>
                </a:tc>
                <a:tc>
                  <a:txBody>
                    <a:bodyPr/>
                    <a:lstStyle/>
                    <a:p>
                      <a:r>
                        <a:rPr lang="en-US" sz="2400" i="1" smtClean="0">
                          <a:latin typeface="Times New Roman" pitchFamily="18" charset="0"/>
                          <a:cs typeface="Times New Roman" pitchFamily="18" charset="0"/>
                        </a:rPr>
                        <a:t>  f</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a:t>
                      </a:r>
                      <a:r>
                        <a:rPr lang="en-US" sz="2400" dirty="0" smtClean="0"/>
                        <a:t>concave</a:t>
                      </a:r>
                      <a:endParaRPr lang="en-US" sz="2400" dirty="0"/>
                    </a:p>
                  </a:txBody>
                  <a:tcPr anchor="ctr">
                    <a:lnL w="12700" cap="flat" cmpd="sng" algn="ctr">
                      <a:solidFill>
                        <a:srgbClr val="008000"/>
                      </a:solidFill>
                      <a:prstDash val="solid"/>
                      <a:round/>
                      <a:headEnd type="none" w="med" len="med"/>
                      <a:tailEnd type="none" w="med" len="med"/>
                    </a:lnL>
                    <a:lnT w="12700" cap="flat" cmpd="sng" algn="ctr">
                      <a:solidFill>
                        <a:srgbClr val="008000"/>
                      </a:solidFill>
                      <a:prstDash val="solid"/>
                      <a:round/>
                      <a:headEnd type="none" w="med" len="med"/>
                      <a:tailEnd type="none" w="med" len="med"/>
                    </a:lnT>
                    <a:lnB w="12700" cap="flat" cmpd="sng" algn="ctr">
                      <a:solidFill>
                        <a:srgbClr val="990000"/>
                      </a:solidFill>
                      <a:prstDash val="solid"/>
                      <a:round/>
                      <a:headEnd type="none" w="med" len="med"/>
                      <a:tailEnd type="none" w="med" len="med"/>
                    </a:lnB>
                    <a:noFill/>
                  </a:tcPr>
                </a:tc>
              </a:tr>
              <a:tr h="986595">
                <a:tc>
                  <a:txBody>
                    <a:bodyPr/>
                    <a:lstStyle/>
                    <a:p>
                      <a:r>
                        <a:rPr lang="en-US" dirty="0" smtClean="0"/>
                        <a:t>Multivariable unconstrained</a:t>
                      </a:r>
                      <a:endParaRPr lang="en-US" dirty="0"/>
                    </a:p>
                  </a:txBody>
                  <a:tcPr anchor="ctr">
                    <a:lnR w="12700" cap="flat" cmpd="sng" algn="ctr">
                      <a:solidFill>
                        <a:srgbClr val="008000"/>
                      </a:solidFill>
                      <a:prstDash val="solid"/>
                      <a:round/>
                      <a:headEnd type="none" w="med" len="med"/>
                      <a:tailEnd type="none" w="med" len="med"/>
                    </a:lnR>
                    <a:lnT w="12700" cap="flat" cmpd="sng" algn="ctr">
                      <a:solidFill>
                        <a:srgbClr val="990000"/>
                      </a:solidFill>
                      <a:prstDash val="solid"/>
                      <a:round/>
                      <a:headEnd type="none" w="med" len="med"/>
                      <a:tailEnd type="none" w="med" len="med"/>
                    </a:lnT>
                    <a:lnB w="12700" cap="flat" cmpd="sng" algn="ctr">
                      <a:solidFill>
                        <a:srgbClr val="990000"/>
                      </a:solidFill>
                      <a:prstDash val="solid"/>
                      <a:round/>
                      <a:headEnd type="none" w="med" len="med"/>
                      <a:tailEnd type="none" w="med" len="med"/>
                    </a:lnB>
                    <a:noFill/>
                  </a:tcPr>
                </a:tc>
                <a:tc>
                  <a:txBody>
                    <a:bodyPr/>
                    <a:lstStyle/>
                    <a:p>
                      <a:endParaRPr lang="en-US" dirty="0"/>
                    </a:p>
                  </a:txBody>
                  <a:tcPr anchor="ct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990000"/>
                      </a:solidFill>
                      <a:prstDash val="solid"/>
                      <a:round/>
                      <a:headEnd type="none" w="med" len="med"/>
                      <a:tailEnd type="none" w="med" len="med"/>
                    </a:lnT>
                    <a:lnB w="12700" cap="flat" cmpd="sng" algn="ctr">
                      <a:solidFill>
                        <a:srgbClr val="99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  f</a:t>
                      </a:r>
                      <a:r>
                        <a:rPr lang="en-US" sz="2400" dirty="0" smtClean="0">
                          <a:latin typeface="Times New Roman" pitchFamily="18" charset="0"/>
                          <a:cs typeface="Times New Roman" pitchFamily="18" charset="0"/>
                        </a:rPr>
                        <a:t>(</a:t>
                      </a:r>
                      <a:r>
                        <a:rPr lang="en-US" sz="2400" b="1" i="0"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a:t>
                      </a:r>
                      <a:r>
                        <a:rPr lang="en-US" sz="2400" dirty="0" smtClean="0"/>
                        <a:t>concave</a:t>
                      </a:r>
                    </a:p>
                  </a:txBody>
                  <a:tcPr anchor="ctr">
                    <a:lnL w="12700" cap="flat" cmpd="sng" algn="ctr">
                      <a:solidFill>
                        <a:srgbClr val="008000"/>
                      </a:solidFill>
                      <a:prstDash val="solid"/>
                      <a:round/>
                      <a:headEnd type="none" w="med" len="med"/>
                      <a:tailEnd type="none" w="med" len="med"/>
                    </a:lnL>
                    <a:lnT w="12700" cap="flat" cmpd="sng" algn="ctr">
                      <a:solidFill>
                        <a:srgbClr val="990000"/>
                      </a:solidFill>
                      <a:prstDash val="solid"/>
                      <a:round/>
                      <a:headEnd type="none" w="med" len="med"/>
                      <a:tailEnd type="none" w="med" len="med"/>
                    </a:lnT>
                    <a:lnB w="12700" cap="flat" cmpd="sng" algn="ctr">
                      <a:solidFill>
                        <a:srgbClr val="990000"/>
                      </a:solidFill>
                      <a:prstDash val="solid"/>
                      <a:round/>
                      <a:headEnd type="none" w="med" len="med"/>
                      <a:tailEnd type="none" w="med" len="med"/>
                    </a:lnB>
                    <a:noFill/>
                  </a:tcPr>
                </a:tc>
              </a:tr>
              <a:tr h="986595">
                <a:tc>
                  <a:txBody>
                    <a:bodyPr/>
                    <a:lstStyle/>
                    <a:p>
                      <a:r>
                        <a:rPr lang="en-US" dirty="0" smtClean="0">
                          <a:solidFill>
                            <a:schemeClr val="accent6">
                              <a:lumMod val="50000"/>
                            </a:schemeClr>
                          </a:solidFill>
                        </a:rPr>
                        <a:t>Constrained,</a:t>
                      </a:r>
                      <a:r>
                        <a:rPr lang="en-US" baseline="0" dirty="0" smtClean="0">
                          <a:solidFill>
                            <a:schemeClr val="accent6">
                              <a:lumMod val="50000"/>
                            </a:schemeClr>
                          </a:solidFill>
                        </a:rPr>
                        <a:t> nonnegativity constraint only</a:t>
                      </a:r>
                      <a:endParaRPr lang="en-US" dirty="0">
                        <a:solidFill>
                          <a:schemeClr val="accent6">
                            <a:lumMod val="50000"/>
                          </a:schemeClr>
                        </a:solidFill>
                      </a:endParaRPr>
                    </a:p>
                  </a:txBody>
                  <a:tcPr anchor="ctr">
                    <a:lnR w="12700" cap="flat" cmpd="sng" algn="ctr">
                      <a:solidFill>
                        <a:srgbClr val="008000"/>
                      </a:solidFill>
                      <a:prstDash val="solid"/>
                      <a:round/>
                      <a:headEnd type="none" w="med" len="med"/>
                      <a:tailEnd type="none" w="med" len="med"/>
                    </a:lnR>
                    <a:lnT w="12700" cap="flat" cmpd="sng" algn="ctr">
                      <a:solidFill>
                        <a:srgbClr val="990000"/>
                      </a:solidFill>
                      <a:prstDash val="solid"/>
                      <a:round/>
                      <a:headEnd type="none" w="med" len="med"/>
                      <a:tailEnd type="none" w="med" len="med"/>
                    </a:lnT>
                    <a:lnB w="12700" cap="flat" cmpd="sng" algn="ctr">
                      <a:solidFill>
                        <a:srgbClr val="990000"/>
                      </a:solidFill>
                      <a:prstDash val="solid"/>
                      <a:round/>
                      <a:headEnd type="none" w="med" len="med"/>
                      <a:tailEnd type="none" w="med" len="med"/>
                    </a:lnB>
                    <a:noFill/>
                  </a:tcPr>
                </a:tc>
                <a:tc>
                  <a:txBody>
                    <a:bodyPr/>
                    <a:lstStyle/>
                    <a:p>
                      <a:r>
                        <a:rPr lang="en-US" dirty="0" smtClean="0"/>
                        <a:t>        (or ≤ 0 if </a:t>
                      </a:r>
                      <a:r>
                        <a:rPr lang="en-US" i="1"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j</a:t>
                      </a:r>
                      <a:r>
                        <a:rPr lang="en-US" dirty="0" smtClean="0"/>
                        <a:t> = 0)</a:t>
                      </a:r>
                      <a:endParaRPr lang="en-US" dirty="0"/>
                    </a:p>
                  </a:txBody>
                  <a:tcPr anchor="b">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990000"/>
                      </a:solidFill>
                      <a:prstDash val="solid"/>
                      <a:round/>
                      <a:headEnd type="none" w="med" len="med"/>
                      <a:tailEnd type="none" w="med" len="med"/>
                    </a:lnT>
                    <a:lnB w="12700" cap="flat" cmpd="sng" algn="ctr">
                      <a:solidFill>
                        <a:srgbClr val="99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  f</a:t>
                      </a:r>
                      <a:r>
                        <a:rPr lang="en-US" sz="2400" dirty="0" smtClean="0">
                          <a:latin typeface="Times New Roman" pitchFamily="18" charset="0"/>
                          <a:cs typeface="Times New Roman" pitchFamily="18" charset="0"/>
                        </a:rPr>
                        <a:t>(</a:t>
                      </a:r>
                      <a:r>
                        <a:rPr lang="en-US" sz="2400" b="1" i="0"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a:t>
                      </a:r>
                      <a:r>
                        <a:rPr lang="en-US" sz="2400" dirty="0" smtClean="0"/>
                        <a:t>concave</a:t>
                      </a:r>
                    </a:p>
                  </a:txBody>
                  <a:tcPr anchor="ctr">
                    <a:lnL w="12700" cap="flat" cmpd="sng" algn="ctr">
                      <a:solidFill>
                        <a:srgbClr val="008000"/>
                      </a:solidFill>
                      <a:prstDash val="solid"/>
                      <a:round/>
                      <a:headEnd type="none" w="med" len="med"/>
                      <a:tailEnd type="none" w="med" len="med"/>
                    </a:lnL>
                    <a:lnT w="12700" cap="flat" cmpd="sng" algn="ctr">
                      <a:solidFill>
                        <a:srgbClr val="990000"/>
                      </a:solidFill>
                      <a:prstDash val="solid"/>
                      <a:round/>
                      <a:headEnd type="none" w="med" len="med"/>
                      <a:tailEnd type="none" w="med" len="med"/>
                    </a:lnT>
                    <a:lnB w="12700" cap="flat" cmpd="sng" algn="ctr">
                      <a:solidFill>
                        <a:srgbClr val="990000"/>
                      </a:solidFill>
                      <a:prstDash val="solid"/>
                      <a:round/>
                      <a:headEnd type="none" w="med" len="med"/>
                      <a:tailEnd type="none" w="med" len="med"/>
                    </a:lnB>
                    <a:noFill/>
                  </a:tcPr>
                </a:tc>
              </a:tr>
              <a:tr h="986595">
                <a:tc>
                  <a:txBody>
                    <a:bodyPr/>
                    <a:lstStyle/>
                    <a:p>
                      <a:r>
                        <a:rPr lang="en-US" dirty="0" smtClean="0"/>
                        <a:t>General constrained</a:t>
                      </a:r>
                      <a:r>
                        <a:rPr lang="en-US" baseline="0" dirty="0" smtClean="0"/>
                        <a:t> problem</a:t>
                      </a:r>
                      <a:endParaRPr lang="en-US" dirty="0"/>
                    </a:p>
                  </a:txBody>
                  <a:tcPr anchor="ctr">
                    <a:lnR w="12700" cap="flat" cmpd="sng" algn="ctr">
                      <a:solidFill>
                        <a:srgbClr val="008000"/>
                      </a:solidFill>
                      <a:prstDash val="solid"/>
                      <a:round/>
                      <a:headEnd type="none" w="med" len="med"/>
                      <a:tailEnd type="none" w="med" len="med"/>
                    </a:lnR>
                    <a:lnT w="12700" cap="flat" cmpd="sng" algn="ctr">
                      <a:solidFill>
                        <a:srgbClr val="990000"/>
                      </a:solidFill>
                      <a:prstDash val="solid"/>
                      <a:round/>
                      <a:headEnd type="none" w="med" len="med"/>
                      <a:tailEnd type="none" w="med" len="med"/>
                    </a:lnT>
                    <a:noFill/>
                  </a:tcPr>
                </a:tc>
                <a:tc>
                  <a:txBody>
                    <a:bodyPr/>
                    <a:lstStyle/>
                    <a:p>
                      <a:r>
                        <a:rPr lang="en-US" dirty="0" smtClean="0"/>
                        <a:t>Kuhn-Tucker</a:t>
                      </a:r>
                      <a:r>
                        <a:rPr lang="en-US" baseline="0" dirty="0" smtClean="0"/>
                        <a:t> Conditions</a:t>
                      </a:r>
                      <a:endParaRPr lang="en-US" dirty="0"/>
                    </a:p>
                  </a:txBody>
                  <a:tcPr anchor="ct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990000"/>
                      </a:solidFill>
                      <a:prstDash val="solid"/>
                      <a:round/>
                      <a:headEnd type="none" w="med" len="med"/>
                      <a:tailEnd type="none" w="med" len="med"/>
                    </a:lnT>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1" dirty="0" smtClean="0">
                          <a:latin typeface="Times New Roman" pitchFamily="18" charset="0"/>
                          <a:cs typeface="Times New Roman" pitchFamily="18" charset="0"/>
                        </a:rPr>
                        <a:t>f</a:t>
                      </a:r>
                      <a:r>
                        <a:rPr lang="en-US" sz="2000" dirty="0" smtClean="0">
                          <a:latin typeface="Times New Roman" pitchFamily="18" charset="0"/>
                          <a:cs typeface="Times New Roman" pitchFamily="18" charset="0"/>
                        </a:rPr>
                        <a:t>(</a:t>
                      </a:r>
                      <a:r>
                        <a:rPr lang="en-US" sz="2000" b="1" i="0"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a:t>
                      </a:r>
                      <a:r>
                        <a:rPr lang="en-US" sz="2000" dirty="0" smtClean="0"/>
                        <a:t>concave and </a:t>
                      </a:r>
                      <a:r>
                        <a:rPr lang="en-US" sz="2000" i="1" dirty="0" err="1" smtClean="0">
                          <a:latin typeface="Times New Roman" pitchFamily="18" charset="0"/>
                          <a:cs typeface="Times New Roman" pitchFamily="18" charset="0"/>
                        </a:rPr>
                        <a:t>g</a:t>
                      </a:r>
                      <a:r>
                        <a:rPr lang="en-US" sz="2000" i="1" baseline="-25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a:t>
                      </a:r>
                      <a:r>
                        <a:rPr lang="en-US" sz="2000" dirty="0" smtClean="0"/>
                        <a:t> convex </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=1,2,</a:t>
                      </a:r>
                      <a:r>
                        <a:rPr lang="en-US" sz="2000" dirty="0" smtClean="0">
                          <a:latin typeface="Times New Roman" pitchFamily="18" charset="0"/>
                          <a:ea typeface="Cambria Math"/>
                          <a:cs typeface="Times New Roman" pitchFamily="18" charset="0"/>
                        </a:rPr>
                        <a:t>…</a:t>
                      </a:r>
                      <a:r>
                        <a:rPr lang="en-US" sz="2000" i="1" dirty="0" smtClean="0">
                          <a:latin typeface="Times New Roman" pitchFamily="18" charset="0"/>
                          <a:ea typeface="Cambria Math"/>
                          <a:cs typeface="Times New Roman" pitchFamily="18" charset="0"/>
                        </a:rPr>
                        <a:t>m</a:t>
                      </a:r>
                      <a:r>
                        <a:rPr lang="en-US" sz="2000" dirty="0" smtClean="0">
                          <a:latin typeface="Times New Roman" pitchFamily="18" charset="0"/>
                          <a:ea typeface="Cambria Math"/>
                          <a:cs typeface="Times New Roman" pitchFamily="18" charset="0"/>
                        </a:rPr>
                        <a:t>)</a:t>
                      </a:r>
                      <a:endParaRPr lang="en-US" sz="2000" dirty="0">
                        <a:latin typeface="Times New Roman" pitchFamily="18" charset="0"/>
                        <a:cs typeface="Times New Roman" pitchFamily="18" charset="0"/>
                      </a:endParaRPr>
                    </a:p>
                  </a:txBody>
                  <a:tcPr anchor="ctr">
                    <a:lnL w="12700" cap="flat" cmpd="sng" algn="ctr">
                      <a:solidFill>
                        <a:srgbClr val="008000"/>
                      </a:solidFill>
                      <a:prstDash val="solid"/>
                      <a:round/>
                      <a:headEnd type="none" w="med" len="med"/>
                      <a:tailEnd type="none" w="med" len="med"/>
                    </a:lnL>
                    <a:lnT w="12700" cap="flat" cmpd="sng" algn="ctr">
                      <a:solidFill>
                        <a:srgbClr val="990000"/>
                      </a:solidFill>
                      <a:prstDash val="solid"/>
                      <a:round/>
                      <a:headEnd type="none" w="med" len="med"/>
                      <a:tailEnd type="none" w="med" len="med"/>
                    </a:lnT>
                    <a:noFill/>
                  </a:tcPr>
                </a:tc>
              </a:tr>
            </a:tbl>
          </a:graphicData>
        </a:graphic>
      </p:graphicFrame>
      <p:graphicFrame>
        <p:nvGraphicFramePr>
          <p:cNvPr id="5" name="Object 4"/>
          <p:cNvGraphicFramePr>
            <a:graphicFrameLocks noChangeAspect="1"/>
          </p:cNvGraphicFramePr>
          <p:nvPr>
            <p:extLst>
              <p:ext uri="{D42A27DB-BD31-4B8C-83A1-F6EECF244321}">
                <p14:modId xmlns="" xmlns:p14="http://schemas.microsoft.com/office/powerpoint/2010/main" val="259580458"/>
              </p:ext>
            </p:extLst>
          </p:nvPr>
        </p:nvGraphicFramePr>
        <p:xfrm>
          <a:off x="3017520" y="2514600"/>
          <a:ext cx="955694" cy="822960"/>
        </p:xfrm>
        <a:graphic>
          <a:graphicData uri="http://schemas.openxmlformats.org/presentationml/2006/ole">
            <p:oleObj spid="_x0000_s195957" name="Equation" r:id="rId4" imgW="457002" imgH="393529" progId="Equation.3">
              <p:embed/>
            </p:oleObj>
          </a:graphicData>
        </a:graphic>
      </p:graphicFrame>
      <p:graphicFrame>
        <p:nvGraphicFramePr>
          <p:cNvPr id="6" name="Object 5"/>
          <p:cNvGraphicFramePr>
            <a:graphicFrameLocks noChangeAspect="1"/>
          </p:cNvGraphicFramePr>
          <p:nvPr>
            <p:extLst>
              <p:ext uri="{D42A27DB-BD31-4B8C-83A1-F6EECF244321}">
                <p14:modId xmlns="" xmlns:p14="http://schemas.microsoft.com/office/powerpoint/2010/main" val="268307913"/>
              </p:ext>
            </p:extLst>
          </p:nvPr>
        </p:nvGraphicFramePr>
        <p:xfrm>
          <a:off x="3017520" y="3520440"/>
          <a:ext cx="2775555" cy="822960"/>
        </p:xfrm>
        <a:graphic>
          <a:graphicData uri="http://schemas.openxmlformats.org/presentationml/2006/ole">
            <p:oleObj spid="_x0000_s195958" name="Equation" r:id="rId5" imgW="1497950" imgH="444307" progId="Equation.3">
              <p:embed/>
            </p:oleObj>
          </a:graphicData>
        </a:graphic>
      </p:graphicFrame>
      <p:graphicFrame>
        <p:nvGraphicFramePr>
          <p:cNvPr id="7" name="Object 6"/>
          <p:cNvGraphicFramePr>
            <a:graphicFrameLocks noChangeAspect="1"/>
          </p:cNvGraphicFramePr>
          <p:nvPr>
            <p:extLst>
              <p:ext uri="{D42A27DB-BD31-4B8C-83A1-F6EECF244321}">
                <p14:modId xmlns="" xmlns:p14="http://schemas.microsoft.com/office/powerpoint/2010/main" val="2831682553"/>
              </p:ext>
            </p:extLst>
          </p:nvPr>
        </p:nvGraphicFramePr>
        <p:xfrm>
          <a:off x="3017520" y="4419600"/>
          <a:ext cx="2778461" cy="822960"/>
        </p:xfrm>
        <a:graphic>
          <a:graphicData uri="http://schemas.openxmlformats.org/presentationml/2006/ole">
            <p:oleObj spid="_x0000_s195959" name="Equation" r:id="rId6" imgW="1497950" imgH="444307" progId="Equation.3">
              <p:embed/>
            </p:oleObj>
          </a:graphicData>
        </a:graphic>
      </p:graphicFrame>
      <p:pic>
        <p:nvPicPr>
          <p:cNvPr id="195597" name="Picture 13"/>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256032" y="2590800"/>
            <a:ext cx="262128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5598" name="Picture 14"/>
          <p:cNvPicPr>
            <a:picLocks noChangeAspect="1" noChangeArrowheads="1"/>
          </p:cNvPicPr>
          <p:nvPr/>
        </p:nvPicPr>
        <p:blipFill rotWithShape="1">
          <a:blip r:embed="rId8">
            <a:extLst>
              <a:ext uri="{28A0092B-C50C-407E-A947-70E740481C1C}">
                <a14:useLocalDpi xmlns="" xmlns:a14="http://schemas.microsoft.com/office/drawing/2010/main" val="0"/>
              </a:ext>
            </a:extLst>
          </a:blip>
          <a:srcRect l="7131" r="9175"/>
          <a:stretch/>
        </p:blipFill>
        <p:spPr bwMode="auto">
          <a:xfrm>
            <a:off x="365760" y="3581400"/>
            <a:ext cx="2511552" cy="6594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5599" name="Picture 15"/>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228600" y="4495800"/>
            <a:ext cx="2340407" cy="8229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5600" name="Picture 16"/>
          <p:cNvPicPr>
            <a:picLocks noChangeAspect="1" noChangeArrowheads="1"/>
          </p:cNvPicPr>
          <p:nvPr/>
        </p:nvPicPr>
        <p:blipFill rotWithShape="1">
          <a:blip r:embed="rId10">
            <a:extLst>
              <a:ext uri="{28A0092B-C50C-407E-A947-70E740481C1C}">
                <a14:useLocalDpi xmlns="" xmlns:a14="http://schemas.microsoft.com/office/drawing/2010/main" val="0"/>
              </a:ext>
            </a:extLst>
          </a:blip>
          <a:srcRect l="6853"/>
          <a:stretch/>
        </p:blipFill>
        <p:spPr bwMode="auto">
          <a:xfrm>
            <a:off x="399288" y="5562600"/>
            <a:ext cx="2496312" cy="640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5601" name="Picture 17"/>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3063239" y="2568106"/>
            <a:ext cx="1892663" cy="7315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 name="Picture 17"/>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3044952" y="3545372"/>
            <a:ext cx="2743200" cy="7599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 name="Picture 17"/>
          <p:cNvPicPr>
            <a:picLocks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3017520" y="4480560"/>
            <a:ext cx="2749929" cy="9235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6" name="Picture 17"/>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3063240" y="5562600"/>
            <a:ext cx="2640451" cy="7315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 name="Picture 17"/>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5953999" y="2553707"/>
            <a:ext cx="2199401" cy="7599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5605" name="Picture 21"/>
          <p:cNvPicPr>
            <a:picLocks noChangeAspect="1" noChangeArrowheads="1"/>
          </p:cNvPicPr>
          <p:nvPr/>
        </p:nvPicPr>
        <p:blipFill rotWithShape="1">
          <a:blip r:embed="rId12">
            <a:clrChange>
              <a:clrFrom>
                <a:srgbClr val="F4EAEB"/>
              </a:clrFrom>
              <a:clrTo>
                <a:srgbClr val="F4EAEB">
                  <a:alpha val="0"/>
                </a:srgbClr>
              </a:clrTo>
            </a:clrChange>
            <a:extLst>
              <a:ext uri="{28A0092B-C50C-407E-A947-70E740481C1C}">
                <a14:useLocalDpi xmlns="" xmlns:a14="http://schemas.microsoft.com/office/drawing/2010/main" val="0"/>
              </a:ext>
            </a:extLst>
          </a:blip>
          <a:srcRect l="2071" t="3829" r="-585" b="68750"/>
          <a:stretch/>
        </p:blipFill>
        <p:spPr bwMode="auto">
          <a:xfrm>
            <a:off x="5852160" y="3520440"/>
            <a:ext cx="2900189" cy="802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 name="Picture 21"/>
          <p:cNvPicPr>
            <a:picLocks noChangeAspect="1" noChangeArrowheads="1"/>
          </p:cNvPicPr>
          <p:nvPr/>
        </p:nvPicPr>
        <p:blipFill rotWithShape="1">
          <a:blip r:embed="rId12">
            <a:clrChange>
              <a:clrFrom>
                <a:srgbClr val="FBF9F6"/>
              </a:clrFrom>
              <a:clrTo>
                <a:srgbClr val="FBF9F6">
                  <a:alpha val="0"/>
                </a:srgbClr>
              </a:clrTo>
            </a:clrChange>
            <a:extLst>
              <a:ext uri="{28A0092B-C50C-407E-A947-70E740481C1C}">
                <a14:useLocalDpi xmlns="" xmlns:a14="http://schemas.microsoft.com/office/drawing/2010/main" val="0"/>
              </a:ext>
            </a:extLst>
          </a:blip>
          <a:srcRect l="2071" t="35938" r="-585" b="35417"/>
          <a:stretch/>
        </p:blipFill>
        <p:spPr bwMode="auto">
          <a:xfrm>
            <a:off x="5852160" y="4453128"/>
            <a:ext cx="2900189"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 name="Picture 21"/>
          <p:cNvPicPr>
            <a:picLocks noChangeAspect="1" noChangeArrowheads="1"/>
          </p:cNvPicPr>
          <p:nvPr/>
        </p:nvPicPr>
        <p:blipFill rotWithShape="1">
          <a:blip r:embed="rId12">
            <a:clrChange>
              <a:clrFrom>
                <a:srgbClr val="FBF9F6"/>
              </a:clrFrom>
              <a:clrTo>
                <a:srgbClr val="FBF9F6">
                  <a:alpha val="0"/>
                </a:srgbClr>
              </a:clrTo>
            </a:clrChange>
            <a:extLst>
              <a:ext uri="{28A0092B-C50C-407E-A947-70E740481C1C}">
                <a14:useLocalDpi xmlns="" xmlns:a14="http://schemas.microsoft.com/office/drawing/2010/main" val="0"/>
              </a:ext>
            </a:extLst>
          </a:blip>
          <a:srcRect l="2078" t="70683" r="-578"/>
          <a:stretch/>
        </p:blipFill>
        <p:spPr bwMode="auto">
          <a:xfrm>
            <a:off x="5852160" y="5486400"/>
            <a:ext cx="2900189" cy="85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E187A8DF-0D36-4FD6-9E8E-6850BBE18C4A}" type="slidenum">
              <a:rPr lang="en-US" smtClean="0"/>
              <a:pPr/>
              <a:t>58</a:t>
            </a:fld>
            <a:endParaRPr lang="en-US"/>
          </a:p>
        </p:txBody>
      </p:sp>
    </p:spTree>
    <p:extLst>
      <p:ext uri="{BB962C8B-B14F-4D97-AF65-F5344CB8AC3E}">
        <p14:creationId xmlns="" xmlns:p14="http://schemas.microsoft.com/office/powerpoint/2010/main" val="14332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9559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9560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9559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9560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9559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9560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err="1" smtClean="0"/>
              <a:t>Karush</a:t>
            </a:r>
            <a:r>
              <a:rPr lang="en-US" dirty="0" smtClean="0"/>
              <a:t>-Kuhn-Tucker Conditions</a:t>
            </a:r>
            <a:endParaRPr lang="en-US" dirty="0"/>
          </a:p>
        </p:txBody>
      </p:sp>
      <p:sp>
        <p:nvSpPr>
          <p:cNvPr id="3" name="Content Placeholder 2"/>
          <p:cNvSpPr>
            <a:spLocks noGrp="1"/>
          </p:cNvSpPr>
          <p:nvPr>
            <p:ph idx="1"/>
          </p:nvPr>
        </p:nvSpPr>
        <p:spPr>
          <a:xfrm>
            <a:off x="990600" y="1600200"/>
            <a:ext cx="7713440" cy="4525963"/>
          </a:xfrm>
        </p:spPr>
        <p:txBody>
          <a:bodyPr/>
          <a:lstStyle/>
          <a:p>
            <a:pPr marL="3175" indent="0">
              <a:spcBef>
                <a:spcPts val="0"/>
              </a:spcBef>
              <a:buNone/>
            </a:pPr>
            <a:r>
              <a:rPr lang="en-US" dirty="0" smtClean="0"/>
              <a:t>max (or min) </a:t>
            </a:r>
            <a:r>
              <a:rPr lang="en-US" i="1" dirty="0" smtClean="0">
                <a:latin typeface="Times New Roman" pitchFamily="18" charset="0"/>
                <a:cs typeface="Times New Roman" pitchFamily="18" charset="0"/>
              </a:rPr>
              <a:t>z</a:t>
            </a:r>
            <a:r>
              <a:rPr lang="en-US" dirty="0" smtClean="0"/>
              <a:t> = </a:t>
            </a:r>
            <a:r>
              <a:rPr lang="en-US" i="1" dirty="0" smtClean="0">
                <a:latin typeface="Times New Roman" pitchFamily="18" charset="0"/>
                <a:cs typeface="Times New Roman" pitchFamily="18" charset="0"/>
              </a:rPr>
              <a:t>f</a:t>
            </a:r>
            <a:r>
              <a:rPr lang="en-US" dirty="0" smtClean="0"/>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dirty="0" smtClean="0"/>
              <a:t>)</a:t>
            </a:r>
          </a:p>
          <a:p>
            <a:pPr marL="239713" indent="0">
              <a:spcBef>
                <a:spcPts val="0"/>
              </a:spcBef>
              <a:buNone/>
            </a:pPr>
            <a:r>
              <a:rPr lang="en-US" dirty="0" err="1" smtClean="0"/>
              <a:t>s.t</a:t>
            </a:r>
            <a:r>
              <a:rPr lang="en-US" dirty="0" smtClean="0"/>
              <a:t>.  </a:t>
            </a:r>
            <a:r>
              <a:rPr lang="en-US" i="1" dirty="0" smtClean="0">
                <a:latin typeface="Times New Roman" pitchFamily="18" charset="0"/>
                <a:cs typeface="Times New Roman" pitchFamily="18" charset="0"/>
              </a:rPr>
              <a:t>g</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sym typeface="Symbol"/>
              </a:rPr>
              <a:t>b</a:t>
            </a:r>
            <a:r>
              <a:rPr lang="en-US" baseline="-25000" dirty="0" smtClean="0">
                <a:latin typeface="Times New Roman" pitchFamily="18" charset="0"/>
                <a:cs typeface="Times New Roman" pitchFamily="18" charset="0"/>
                <a:sym typeface="Symbol"/>
              </a:rPr>
              <a:t>1</a:t>
            </a:r>
            <a:r>
              <a:rPr lang="en-US" dirty="0" smtClean="0">
                <a:latin typeface="Times New Roman" pitchFamily="18" charset="0"/>
                <a:cs typeface="Times New Roman" pitchFamily="18" charset="0"/>
              </a:rPr>
              <a:t> </a:t>
            </a:r>
          </a:p>
          <a:p>
            <a:pPr marL="854075" indent="0">
              <a:spcBef>
                <a:spcPts val="0"/>
              </a:spcBef>
              <a:buNone/>
            </a:pPr>
            <a:r>
              <a:rPr lang="en-US" i="1" dirty="0" smtClean="0">
                <a:latin typeface="Times New Roman" pitchFamily="18" charset="0"/>
                <a:cs typeface="Times New Roman" pitchFamily="18" charset="0"/>
              </a:rPr>
              <a:t>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sym typeface="Symbol"/>
              </a:rPr>
              <a:t>b</a:t>
            </a:r>
            <a:r>
              <a:rPr lang="en-US" baseline="-25000" dirty="0" smtClean="0">
                <a:latin typeface="Times New Roman" pitchFamily="18" charset="0"/>
                <a:cs typeface="Times New Roman" pitchFamily="18" charset="0"/>
                <a:sym typeface="Symbol"/>
              </a:rPr>
              <a:t>2</a:t>
            </a:r>
          </a:p>
          <a:p>
            <a:pPr marL="2063750" indent="0">
              <a:spcBef>
                <a:spcPts val="0"/>
              </a:spcBef>
              <a:buNone/>
            </a:pPr>
            <a:r>
              <a:rPr lang="en-US" dirty="0" smtClean="0">
                <a:latin typeface="Times New Roman" pitchFamily="18" charset="0"/>
                <a:cs typeface="Times New Roman" pitchFamily="18" charset="0"/>
                <a:sym typeface="Symbol"/>
              </a:rPr>
              <a:t>⁞</a:t>
            </a:r>
          </a:p>
          <a:p>
            <a:pPr marL="854075" indent="0">
              <a:spcBef>
                <a:spcPts val="0"/>
              </a:spcBef>
              <a:buNone/>
            </a:pPr>
            <a:r>
              <a:rPr lang="en-US" i="1" dirty="0" smtClean="0">
                <a:latin typeface="Times New Roman" pitchFamily="18" charset="0"/>
                <a:cs typeface="Times New Roman" pitchFamily="18" charset="0"/>
              </a:rPr>
              <a:t>g</a:t>
            </a:r>
            <a:r>
              <a:rPr lang="en-US" i="1" baseline="-25000"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err="1" smtClean="0">
                <a:latin typeface="Times New Roman" pitchFamily="18" charset="0"/>
                <a:cs typeface="Times New Roman" pitchFamily="18" charset="0"/>
                <a:sym typeface="Symbol"/>
              </a:rPr>
              <a:t>b</a:t>
            </a:r>
            <a:r>
              <a:rPr lang="en-US" i="1" baseline="-25000" dirty="0" err="1" smtClean="0">
                <a:latin typeface="Times New Roman" pitchFamily="18" charset="0"/>
                <a:cs typeface="Times New Roman" pitchFamily="18" charset="0"/>
                <a:sym typeface="Symbol"/>
              </a:rPr>
              <a:t>m</a:t>
            </a:r>
            <a:endParaRPr lang="en-US" i="1" baseline="-25000" dirty="0" smtClean="0">
              <a:latin typeface="Times New Roman" pitchFamily="18" charset="0"/>
              <a:cs typeface="Times New Roman" pitchFamily="18" charset="0"/>
              <a:sym typeface="Symbol"/>
            </a:endParaRPr>
          </a:p>
          <a:p>
            <a:pPr marL="854075" indent="0">
              <a:spcBef>
                <a:spcPts val="0"/>
              </a:spcBef>
              <a:buNone/>
            </a:pPr>
            <a:endParaRPr lang="en-US" i="1" baseline="-25000" dirty="0">
              <a:latin typeface="Times New Roman" pitchFamily="18" charset="0"/>
              <a:cs typeface="Times New Roman" pitchFamily="18" charset="0"/>
              <a:sym typeface="Symbol"/>
            </a:endParaRPr>
          </a:p>
          <a:p>
            <a:pPr marL="854075" indent="0">
              <a:spcBef>
                <a:spcPts val="0"/>
              </a:spcBef>
              <a:buNone/>
            </a:pPr>
            <a:endParaRPr lang="en-US" i="1" baseline="-25000" dirty="0" smtClean="0">
              <a:latin typeface="Times New Roman" pitchFamily="18" charset="0"/>
              <a:cs typeface="Times New Roman" pitchFamily="18" charset="0"/>
              <a:sym typeface="Symbol"/>
            </a:endParaRPr>
          </a:p>
          <a:p>
            <a:pPr marL="0" lvl="0" indent="0" fontAlgn="auto">
              <a:spcBef>
                <a:spcPts val="0"/>
              </a:spcBef>
              <a:spcAft>
                <a:spcPts val="0"/>
              </a:spcAft>
              <a:buNone/>
            </a:pPr>
            <a:r>
              <a:rPr lang="en-US" sz="2400" dirty="0">
                <a:solidFill>
                  <a:srgbClr val="990000"/>
                </a:solidFill>
                <a:cs typeface="Times New Roman" pitchFamily="18" charset="0"/>
              </a:rPr>
              <a:t>How if </a:t>
            </a:r>
            <a:r>
              <a:rPr lang="en-US" sz="2400" dirty="0" smtClean="0">
                <a:solidFill>
                  <a:srgbClr val="990000"/>
                </a:solidFill>
                <a:cs typeface="Times New Roman" pitchFamily="18" charset="0"/>
              </a:rPr>
              <a:t>it’s not </a:t>
            </a:r>
            <a:r>
              <a:rPr lang="en-US" sz="2400" dirty="0">
                <a:solidFill>
                  <a:srgbClr val="990000"/>
                </a:solidFill>
                <a:cs typeface="Times New Roman" pitchFamily="18" charset="0"/>
              </a:rPr>
              <a:t>“ ≤ ”  ??</a:t>
            </a:r>
          </a:p>
          <a:p>
            <a:pPr marL="0" lvl="0" indent="0" fontAlgn="auto">
              <a:lnSpc>
                <a:spcPct val="150000"/>
              </a:lnSpc>
              <a:spcBef>
                <a:spcPts val="0"/>
              </a:spcBef>
              <a:spcAft>
                <a:spcPts val="0"/>
              </a:spcAft>
              <a:buNone/>
            </a:pPr>
            <a:r>
              <a:rPr lang="en-US" sz="2400" i="1" dirty="0">
                <a:solidFill>
                  <a:srgbClr val="000000"/>
                </a:solidFill>
                <a:latin typeface="Times New Roman" pitchFamily="18" charset="0"/>
                <a:cs typeface="Times New Roman" pitchFamily="18" charset="0"/>
              </a:rPr>
              <a:t>h</a:t>
            </a:r>
            <a:r>
              <a:rPr lang="en-US" sz="2400" dirty="0">
                <a:solidFill>
                  <a:srgbClr val="000000"/>
                </a:solidFill>
                <a:latin typeface="Times New Roman" pitchFamily="18" charset="0"/>
                <a:cs typeface="Times New Roman" pitchFamily="18" charset="0"/>
              </a:rPr>
              <a:t>(</a:t>
            </a:r>
            <a:r>
              <a:rPr lang="en-US" sz="2400" i="1" dirty="0">
                <a:solidFill>
                  <a:srgbClr val="000000"/>
                </a:solidFill>
                <a:latin typeface="Times New Roman" pitchFamily="18" charset="0"/>
                <a:cs typeface="Times New Roman" pitchFamily="18" charset="0"/>
              </a:rPr>
              <a:t>x</a:t>
            </a:r>
            <a:r>
              <a:rPr lang="en-US" sz="2400" baseline="-25000" dirty="0">
                <a:solidFill>
                  <a:srgbClr val="000000"/>
                </a:solidFill>
                <a:latin typeface="Times New Roman" pitchFamily="18" charset="0"/>
                <a:cs typeface="Times New Roman" pitchFamily="18" charset="0"/>
              </a:rPr>
              <a:t>1</a:t>
            </a:r>
            <a:r>
              <a:rPr lang="en-US" sz="2400" dirty="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x</a:t>
            </a:r>
            <a:r>
              <a:rPr lang="en-US" sz="2400" baseline="-25000" dirty="0">
                <a:solidFill>
                  <a:srgbClr val="000000"/>
                </a:solidFill>
                <a:latin typeface="Times New Roman" pitchFamily="18" charset="0"/>
                <a:cs typeface="Times New Roman" pitchFamily="18" charset="0"/>
              </a:rPr>
              <a:t>2</a:t>
            </a:r>
            <a:r>
              <a:rPr lang="en-US" sz="2400" dirty="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x</a:t>
            </a:r>
            <a:r>
              <a:rPr lang="en-US" sz="2400" i="1" baseline="-25000" dirty="0">
                <a:solidFill>
                  <a:srgbClr val="000000"/>
                </a:solidFill>
                <a:latin typeface="Times New Roman" pitchFamily="18" charset="0"/>
                <a:cs typeface="Times New Roman" pitchFamily="18" charset="0"/>
              </a:rPr>
              <a:t>n</a:t>
            </a:r>
            <a:r>
              <a:rPr lang="en-US" sz="2400" dirty="0">
                <a:solidFill>
                  <a:srgbClr val="000000"/>
                </a:solidFill>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sym typeface="Symbol"/>
              </a:rPr>
              <a:t>≥</a:t>
            </a:r>
            <a:r>
              <a:rPr lang="en-US" sz="2400" dirty="0">
                <a:solidFill>
                  <a:srgbClr val="000000"/>
                </a:solidFill>
                <a:latin typeface="Times New Roman" pitchFamily="18" charset="0"/>
                <a:cs typeface="Times New Roman" pitchFamily="18" charset="0"/>
                <a:sym typeface="Symbol"/>
              </a:rPr>
              <a:t> </a:t>
            </a:r>
            <a:r>
              <a:rPr lang="en-US" sz="2400" i="1" dirty="0">
                <a:solidFill>
                  <a:srgbClr val="000000"/>
                </a:solidFill>
                <a:latin typeface="Times New Roman" pitchFamily="18" charset="0"/>
                <a:cs typeface="Times New Roman" pitchFamily="18" charset="0"/>
                <a:sym typeface="Symbol"/>
              </a:rPr>
              <a:t>b →  </a:t>
            </a:r>
            <a:r>
              <a:rPr lang="en-US" sz="2400" b="1" i="1" dirty="0">
                <a:solidFill>
                  <a:srgbClr val="FF0000"/>
                </a:solidFill>
                <a:latin typeface="Times New Roman" pitchFamily="18" charset="0"/>
                <a:cs typeface="Times New Roman" pitchFamily="18" charset="0"/>
                <a:sym typeface="Symbol"/>
              </a:rPr>
              <a:t>−</a:t>
            </a:r>
            <a:r>
              <a:rPr lang="en-US" sz="2400" i="1" dirty="0">
                <a:solidFill>
                  <a:srgbClr val="000000"/>
                </a:solidFill>
                <a:latin typeface="Times New Roman" pitchFamily="18" charset="0"/>
                <a:cs typeface="Times New Roman" pitchFamily="18" charset="0"/>
              </a:rPr>
              <a:t>h</a:t>
            </a:r>
            <a:r>
              <a:rPr lang="en-US" sz="2400" dirty="0">
                <a:solidFill>
                  <a:srgbClr val="000000"/>
                </a:solidFill>
                <a:latin typeface="Times New Roman" pitchFamily="18" charset="0"/>
                <a:cs typeface="Times New Roman" pitchFamily="18" charset="0"/>
              </a:rPr>
              <a:t>(</a:t>
            </a:r>
            <a:r>
              <a:rPr lang="en-US" sz="2400" i="1" dirty="0">
                <a:solidFill>
                  <a:srgbClr val="000000"/>
                </a:solidFill>
                <a:latin typeface="Times New Roman" pitchFamily="18" charset="0"/>
                <a:cs typeface="Times New Roman" pitchFamily="18" charset="0"/>
              </a:rPr>
              <a:t>x</a:t>
            </a:r>
            <a:r>
              <a:rPr lang="en-US" sz="2400" baseline="-25000" dirty="0">
                <a:solidFill>
                  <a:srgbClr val="000000"/>
                </a:solidFill>
                <a:latin typeface="Times New Roman" pitchFamily="18" charset="0"/>
                <a:cs typeface="Times New Roman" pitchFamily="18" charset="0"/>
              </a:rPr>
              <a:t>1</a:t>
            </a:r>
            <a:r>
              <a:rPr lang="en-US" sz="2400" dirty="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x</a:t>
            </a:r>
            <a:r>
              <a:rPr lang="en-US" sz="2400" baseline="-25000" dirty="0">
                <a:solidFill>
                  <a:srgbClr val="000000"/>
                </a:solidFill>
                <a:latin typeface="Times New Roman" pitchFamily="18" charset="0"/>
                <a:cs typeface="Times New Roman" pitchFamily="18" charset="0"/>
              </a:rPr>
              <a:t>2</a:t>
            </a:r>
            <a:r>
              <a:rPr lang="en-US" sz="2400" dirty="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x</a:t>
            </a:r>
            <a:r>
              <a:rPr lang="en-US" sz="2400" i="1" baseline="-25000" dirty="0">
                <a:solidFill>
                  <a:srgbClr val="000000"/>
                </a:solidFill>
                <a:latin typeface="Times New Roman" pitchFamily="18" charset="0"/>
                <a:cs typeface="Times New Roman" pitchFamily="18" charset="0"/>
              </a:rPr>
              <a:t>n</a:t>
            </a:r>
            <a:r>
              <a:rPr lang="en-US" sz="2400" dirty="0">
                <a:solidFill>
                  <a:srgbClr val="000000"/>
                </a:solidFill>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sym typeface="Symbol"/>
              </a:rPr>
              <a:t>≤</a:t>
            </a:r>
            <a:r>
              <a:rPr lang="en-US" sz="2400" dirty="0">
                <a:solidFill>
                  <a:srgbClr val="FF0000"/>
                </a:solidFill>
                <a:latin typeface="Times New Roman" pitchFamily="18" charset="0"/>
                <a:cs typeface="Times New Roman" pitchFamily="18" charset="0"/>
                <a:sym typeface="Symbol"/>
              </a:rPr>
              <a:t> </a:t>
            </a:r>
            <a:r>
              <a:rPr lang="en-US" sz="2400" dirty="0" smtClean="0">
                <a:solidFill>
                  <a:srgbClr val="FF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sym typeface="Symbol"/>
              </a:rPr>
              <a:t>b </a:t>
            </a:r>
            <a:endParaRPr lang="en-US" sz="2400" baseline="-25000" dirty="0">
              <a:solidFill>
                <a:srgbClr val="000000"/>
              </a:solidFill>
              <a:latin typeface="Times New Roman" pitchFamily="18" charset="0"/>
              <a:cs typeface="Times New Roman" pitchFamily="18" charset="0"/>
              <a:sym typeface="Symbol"/>
            </a:endParaRPr>
          </a:p>
          <a:p>
            <a:pPr marL="0" lvl="0" indent="0" fontAlgn="auto">
              <a:lnSpc>
                <a:spcPct val="150000"/>
              </a:lnSpc>
              <a:spcBef>
                <a:spcPts val="0"/>
              </a:spcBef>
              <a:spcAft>
                <a:spcPts val="0"/>
              </a:spcAft>
              <a:buNone/>
            </a:pPr>
            <a:r>
              <a:rPr lang="en-US" sz="2400" i="1" dirty="0">
                <a:solidFill>
                  <a:srgbClr val="000000"/>
                </a:solidFill>
                <a:latin typeface="Times New Roman" pitchFamily="18" charset="0"/>
                <a:cs typeface="Times New Roman" pitchFamily="18" charset="0"/>
              </a:rPr>
              <a:t>h</a:t>
            </a:r>
            <a:r>
              <a:rPr lang="en-US" sz="2400" dirty="0">
                <a:solidFill>
                  <a:srgbClr val="000000"/>
                </a:solidFill>
                <a:latin typeface="Times New Roman" pitchFamily="18" charset="0"/>
                <a:cs typeface="Times New Roman" pitchFamily="18" charset="0"/>
              </a:rPr>
              <a:t>(</a:t>
            </a:r>
            <a:r>
              <a:rPr lang="en-US" sz="2400" i="1" dirty="0">
                <a:solidFill>
                  <a:srgbClr val="000000"/>
                </a:solidFill>
                <a:latin typeface="Times New Roman" pitchFamily="18" charset="0"/>
                <a:cs typeface="Times New Roman" pitchFamily="18" charset="0"/>
              </a:rPr>
              <a:t>x</a:t>
            </a:r>
            <a:r>
              <a:rPr lang="en-US" sz="2400" baseline="-25000" dirty="0">
                <a:solidFill>
                  <a:srgbClr val="000000"/>
                </a:solidFill>
                <a:latin typeface="Times New Roman" pitchFamily="18" charset="0"/>
                <a:cs typeface="Times New Roman" pitchFamily="18" charset="0"/>
              </a:rPr>
              <a:t>1</a:t>
            </a:r>
            <a:r>
              <a:rPr lang="en-US" sz="2400" dirty="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x</a:t>
            </a:r>
            <a:r>
              <a:rPr lang="en-US" sz="2400" baseline="-25000" dirty="0">
                <a:solidFill>
                  <a:srgbClr val="000000"/>
                </a:solidFill>
                <a:latin typeface="Times New Roman" pitchFamily="18" charset="0"/>
                <a:cs typeface="Times New Roman" pitchFamily="18" charset="0"/>
              </a:rPr>
              <a:t>2</a:t>
            </a:r>
            <a:r>
              <a:rPr lang="en-US" sz="2400" dirty="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x</a:t>
            </a:r>
            <a:r>
              <a:rPr lang="en-US" sz="2400" i="1" baseline="-25000" dirty="0">
                <a:solidFill>
                  <a:srgbClr val="000000"/>
                </a:solidFill>
                <a:latin typeface="Times New Roman" pitchFamily="18" charset="0"/>
                <a:cs typeface="Times New Roman" pitchFamily="18" charset="0"/>
              </a:rPr>
              <a:t>n</a:t>
            </a:r>
            <a:r>
              <a:rPr lang="en-US" sz="2400" dirty="0">
                <a:solidFill>
                  <a:srgbClr val="000000"/>
                </a:solidFill>
                <a:latin typeface="Times New Roman" pitchFamily="18" charset="0"/>
                <a:cs typeface="Times New Roman" pitchFamily="18" charset="0"/>
              </a:rPr>
              <a:t>) </a:t>
            </a:r>
            <a:r>
              <a:rPr lang="en-US" sz="2400" b="1" dirty="0">
                <a:solidFill>
                  <a:srgbClr val="990000"/>
                </a:solidFill>
                <a:latin typeface="Times New Roman" pitchFamily="18" charset="0"/>
                <a:cs typeface="Times New Roman" pitchFamily="18" charset="0"/>
                <a:sym typeface="Symbol"/>
              </a:rPr>
              <a:t>=</a:t>
            </a:r>
            <a:r>
              <a:rPr lang="en-US" sz="2400" dirty="0">
                <a:solidFill>
                  <a:srgbClr val="000000"/>
                </a:solidFill>
                <a:latin typeface="Times New Roman" pitchFamily="18" charset="0"/>
                <a:cs typeface="Times New Roman" pitchFamily="18" charset="0"/>
                <a:sym typeface="Symbol"/>
              </a:rPr>
              <a:t> </a:t>
            </a:r>
            <a:r>
              <a:rPr lang="en-US" sz="2400" i="1" dirty="0">
                <a:solidFill>
                  <a:srgbClr val="000000"/>
                </a:solidFill>
                <a:latin typeface="Times New Roman" pitchFamily="18" charset="0"/>
                <a:cs typeface="Times New Roman" pitchFamily="18" charset="0"/>
                <a:sym typeface="Symbol"/>
              </a:rPr>
              <a:t>b →  </a:t>
            </a:r>
            <a:r>
              <a:rPr lang="en-US" sz="2400" i="1" dirty="0">
                <a:solidFill>
                  <a:srgbClr val="000000"/>
                </a:solidFill>
                <a:latin typeface="Times New Roman" pitchFamily="18" charset="0"/>
                <a:cs typeface="Times New Roman" pitchFamily="18" charset="0"/>
              </a:rPr>
              <a:t>h</a:t>
            </a:r>
            <a:r>
              <a:rPr lang="en-US" sz="2400" dirty="0">
                <a:solidFill>
                  <a:srgbClr val="000000"/>
                </a:solidFill>
                <a:latin typeface="Times New Roman" pitchFamily="18" charset="0"/>
                <a:cs typeface="Times New Roman" pitchFamily="18" charset="0"/>
              </a:rPr>
              <a:t>(</a:t>
            </a:r>
            <a:r>
              <a:rPr lang="en-US" sz="2400" i="1" dirty="0">
                <a:solidFill>
                  <a:srgbClr val="000000"/>
                </a:solidFill>
                <a:latin typeface="Times New Roman" pitchFamily="18" charset="0"/>
                <a:cs typeface="Times New Roman" pitchFamily="18" charset="0"/>
              </a:rPr>
              <a:t>x</a:t>
            </a:r>
            <a:r>
              <a:rPr lang="en-US" sz="2400" baseline="-25000" dirty="0">
                <a:solidFill>
                  <a:srgbClr val="000000"/>
                </a:solidFill>
                <a:latin typeface="Times New Roman" pitchFamily="18" charset="0"/>
                <a:cs typeface="Times New Roman" pitchFamily="18" charset="0"/>
              </a:rPr>
              <a:t>1</a:t>
            </a:r>
            <a:r>
              <a:rPr lang="en-US" sz="2400" dirty="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x</a:t>
            </a:r>
            <a:r>
              <a:rPr lang="en-US" sz="2400" baseline="-25000" dirty="0">
                <a:solidFill>
                  <a:srgbClr val="000000"/>
                </a:solidFill>
                <a:latin typeface="Times New Roman" pitchFamily="18" charset="0"/>
                <a:cs typeface="Times New Roman" pitchFamily="18" charset="0"/>
              </a:rPr>
              <a:t>2</a:t>
            </a:r>
            <a:r>
              <a:rPr lang="en-US" sz="2400" dirty="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x</a:t>
            </a:r>
            <a:r>
              <a:rPr lang="en-US" sz="2400" i="1" baseline="-25000" dirty="0">
                <a:solidFill>
                  <a:srgbClr val="000000"/>
                </a:solidFill>
                <a:latin typeface="Times New Roman" pitchFamily="18" charset="0"/>
                <a:cs typeface="Times New Roman" pitchFamily="18" charset="0"/>
              </a:rPr>
              <a:t>n</a:t>
            </a:r>
            <a:r>
              <a:rPr lang="en-US" sz="2400" dirty="0">
                <a:solidFill>
                  <a:srgbClr val="000000"/>
                </a:solidFill>
                <a:latin typeface="Times New Roman" pitchFamily="18" charset="0"/>
                <a:cs typeface="Times New Roman" pitchFamily="18" charset="0"/>
              </a:rPr>
              <a:t>) </a:t>
            </a:r>
            <a:r>
              <a:rPr lang="en-US" sz="2400" b="1" dirty="0">
                <a:solidFill>
                  <a:srgbClr val="990000"/>
                </a:solidFill>
                <a:latin typeface="Times New Roman" pitchFamily="18" charset="0"/>
                <a:cs typeface="Times New Roman" pitchFamily="18" charset="0"/>
                <a:sym typeface="Symbol"/>
              </a:rPr>
              <a:t>≤</a:t>
            </a:r>
            <a:r>
              <a:rPr lang="en-US" sz="2400" dirty="0">
                <a:solidFill>
                  <a:srgbClr val="000000"/>
                </a:solidFill>
                <a:latin typeface="Times New Roman" pitchFamily="18" charset="0"/>
                <a:cs typeface="Times New Roman" pitchFamily="18" charset="0"/>
                <a:sym typeface="Symbol"/>
              </a:rPr>
              <a:t> </a:t>
            </a:r>
            <a:r>
              <a:rPr lang="en-US" sz="2400" i="1" dirty="0">
                <a:solidFill>
                  <a:srgbClr val="000000"/>
                </a:solidFill>
                <a:latin typeface="Times New Roman" pitchFamily="18" charset="0"/>
                <a:cs typeface="Times New Roman" pitchFamily="18" charset="0"/>
                <a:sym typeface="Symbol"/>
              </a:rPr>
              <a:t>b</a:t>
            </a:r>
            <a:r>
              <a:rPr lang="en-US" sz="2400" dirty="0">
                <a:solidFill>
                  <a:srgbClr val="000000"/>
                </a:solidFill>
                <a:latin typeface="Times New Roman" pitchFamily="18" charset="0"/>
                <a:cs typeface="Times New Roman" pitchFamily="18" charset="0"/>
                <a:sym typeface="Symbol"/>
              </a:rPr>
              <a:t>, </a:t>
            </a:r>
            <a:r>
              <a:rPr lang="en-US" sz="2400" i="1" dirty="0">
                <a:solidFill>
                  <a:srgbClr val="000000"/>
                </a:solidFill>
                <a:latin typeface="Times New Roman" pitchFamily="18" charset="0"/>
                <a:cs typeface="Times New Roman" pitchFamily="18" charset="0"/>
              </a:rPr>
              <a:t>h</a:t>
            </a:r>
            <a:r>
              <a:rPr lang="en-US" sz="2400" dirty="0">
                <a:solidFill>
                  <a:srgbClr val="000000"/>
                </a:solidFill>
                <a:latin typeface="Times New Roman" pitchFamily="18" charset="0"/>
                <a:cs typeface="Times New Roman" pitchFamily="18" charset="0"/>
              </a:rPr>
              <a:t>(</a:t>
            </a:r>
            <a:r>
              <a:rPr lang="en-US" sz="2400" i="1" dirty="0">
                <a:solidFill>
                  <a:srgbClr val="000000"/>
                </a:solidFill>
                <a:latin typeface="Times New Roman" pitchFamily="18" charset="0"/>
                <a:cs typeface="Times New Roman" pitchFamily="18" charset="0"/>
              </a:rPr>
              <a:t>x</a:t>
            </a:r>
            <a:r>
              <a:rPr lang="en-US" sz="2400" baseline="-25000" dirty="0">
                <a:solidFill>
                  <a:srgbClr val="000000"/>
                </a:solidFill>
                <a:latin typeface="Times New Roman" pitchFamily="18" charset="0"/>
                <a:cs typeface="Times New Roman" pitchFamily="18" charset="0"/>
              </a:rPr>
              <a:t>1</a:t>
            </a:r>
            <a:r>
              <a:rPr lang="en-US" sz="2400" dirty="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x</a:t>
            </a:r>
            <a:r>
              <a:rPr lang="en-US" sz="2400" baseline="-25000" dirty="0">
                <a:solidFill>
                  <a:srgbClr val="000000"/>
                </a:solidFill>
                <a:latin typeface="Times New Roman" pitchFamily="18" charset="0"/>
                <a:cs typeface="Times New Roman" pitchFamily="18" charset="0"/>
              </a:rPr>
              <a:t>2</a:t>
            </a:r>
            <a:r>
              <a:rPr lang="en-US" sz="2400" dirty="0">
                <a:solidFill>
                  <a:srgbClr val="000000"/>
                </a:solidFill>
                <a:latin typeface="Times New Roman" pitchFamily="18" charset="0"/>
                <a:cs typeface="Times New Roman" pitchFamily="18" charset="0"/>
              </a:rPr>
              <a:t>,…, </a:t>
            </a:r>
            <a:r>
              <a:rPr lang="en-US" sz="2400" i="1" dirty="0">
                <a:solidFill>
                  <a:srgbClr val="000000"/>
                </a:solidFill>
                <a:latin typeface="Times New Roman" pitchFamily="18" charset="0"/>
                <a:cs typeface="Times New Roman" pitchFamily="18" charset="0"/>
              </a:rPr>
              <a:t>x</a:t>
            </a:r>
            <a:r>
              <a:rPr lang="en-US" sz="2400" i="1" baseline="-25000" dirty="0">
                <a:solidFill>
                  <a:srgbClr val="000000"/>
                </a:solidFill>
                <a:latin typeface="Times New Roman" pitchFamily="18" charset="0"/>
                <a:cs typeface="Times New Roman" pitchFamily="18" charset="0"/>
              </a:rPr>
              <a:t>n</a:t>
            </a:r>
            <a:r>
              <a:rPr lang="en-US" sz="2400" dirty="0">
                <a:solidFill>
                  <a:srgbClr val="000000"/>
                </a:solidFill>
                <a:latin typeface="Times New Roman" pitchFamily="18" charset="0"/>
                <a:cs typeface="Times New Roman" pitchFamily="18" charset="0"/>
              </a:rPr>
              <a:t>) </a:t>
            </a:r>
            <a:r>
              <a:rPr lang="en-US" sz="2400" b="1" dirty="0">
                <a:solidFill>
                  <a:srgbClr val="7030A0"/>
                </a:solidFill>
                <a:latin typeface="Times New Roman" pitchFamily="18" charset="0"/>
                <a:cs typeface="Times New Roman" pitchFamily="18" charset="0"/>
                <a:sym typeface="Symbol"/>
              </a:rPr>
              <a:t>≥</a:t>
            </a:r>
            <a:r>
              <a:rPr lang="en-US" sz="2400" dirty="0">
                <a:solidFill>
                  <a:srgbClr val="7030A0"/>
                </a:solidFill>
                <a:latin typeface="Times New Roman" pitchFamily="18" charset="0"/>
                <a:cs typeface="Times New Roman" pitchFamily="18" charset="0"/>
                <a:sym typeface="Symbol"/>
              </a:rPr>
              <a:t> </a:t>
            </a:r>
            <a:r>
              <a:rPr lang="en-US" sz="2400" i="1" dirty="0">
                <a:solidFill>
                  <a:srgbClr val="000000"/>
                </a:solidFill>
                <a:latin typeface="Times New Roman" pitchFamily="18" charset="0"/>
                <a:cs typeface="Times New Roman" pitchFamily="18" charset="0"/>
                <a:sym typeface="Symbol"/>
              </a:rPr>
              <a:t>b </a:t>
            </a:r>
            <a:endParaRPr lang="en-US" sz="2400" i="1" dirty="0" smtClean="0">
              <a:solidFill>
                <a:srgbClr val="000000"/>
              </a:solidFill>
              <a:latin typeface="Times New Roman" pitchFamily="18" charset="0"/>
              <a:cs typeface="Times New Roman" pitchFamily="18" charset="0"/>
              <a:sym typeface="Symbol"/>
            </a:endParaRPr>
          </a:p>
          <a:p>
            <a:pPr marL="2517775" lvl="0" indent="0" fontAlgn="auto">
              <a:lnSpc>
                <a:spcPct val="150000"/>
              </a:lnSpc>
              <a:spcBef>
                <a:spcPts val="0"/>
              </a:spcBef>
              <a:spcAft>
                <a:spcPts val="0"/>
              </a:spcAft>
              <a:buNone/>
            </a:pPr>
            <a:r>
              <a:rPr lang="en-US" sz="2400" i="1" dirty="0" smtClean="0">
                <a:solidFill>
                  <a:srgbClr val="7030A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h</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x</a:t>
            </a:r>
            <a:r>
              <a:rPr lang="en-US" sz="2400" baseline="-25000" dirty="0" smtClean="0">
                <a:solidFill>
                  <a:srgbClr val="000000"/>
                </a:solidFill>
                <a:latin typeface="Times New Roman" pitchFamily="18" charset="0"/>
                <a:cs typeface="Times New Roman" pitchFamily="18" charset="0"/>
              </a:rPr>
              <a:t>2</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x</a:t>
            </a:r>
            <a:r>
              <a:rPr lang="en-US" sz="2400" i="1" baseline="-25000" dirty="0" smtClean="0">
                <a:solidFill>
                  <a:srgbClr val="000000"/>
                </a:solidFill>
                <a:latin typeface="Times New Roman" pitchFamily="18" charset="0"/>
                <a:cs typeface="Times New Roman" pitchFamily="18" charset="0"/>
              </a:rPr>
              <a:t>n</a:t>
            </a:r>
            <a:r>
              <a:rPr lang="en-US" sz="2400" dirty="0" smtClean="0">
                <a:solidFill>
                  <a:srgbClr val="000000"/>
                </a:solidFill>
                <a:latin typeface="Times New Roman" pitchFamily="18" charset="0"/>
                <a:cs typeface="Times New Roman" pitchFamily="18" charset="0"/>
              </a:rPr>
              <a:t>) </a:t>
            </a:r>
            <a:r>
              <a:rPr lang="en-US" sz="2400" b="1" dirty="0" smtClean="0">
                <a:solidFill>
                  <a:srgbClr val="990000"/>
                </a:solidFill>
                <a:latin typeface="Times New Roman" pitchFamily="18" charset="0"/>
                <a:cs typeface="Times New Roman" pitchFamily="18" charset="0"/>
                <a:sym typeface="Symbol"/>
              </a:rPr>
              <a:t>≤</a:t>
            </a:r>
            <a:r>
              <a:rPr lang="en-US" sz="2400" dirty="0" smtClean="0">
                <a:solidFill>
                  <a:srgbClr val="7030A0"/>
                </a:solidFill>
                <a:latin typeface="Times New Roman" pitchFamily="18" charset="0"/>
                <a:cs typeface="Times New Roman" pitchFamily="18" charset="0"/>
                <a:sym typeface="Symbol"/>
              </a:rPr>
              <a:t> −</a:t>
            </a:r>
            <a:r>
              <a:rPr lang="en-US" sz="2400" i="1" dirty="0" smtClean="0">
                <a:solidFill>
                  <a:srgbClr val="000000"/>
                </a:solidFill>
                <a:latin typeface="Times New Roman" pitchFamily="18" charset="0"/>
                <a:cs typeface="Times New Roman" pitchFamily="18" charset="0"/>
                <a:sym typeface="Symbol"/>
              </a:rPr>
              <a:t>b</a:t>
            </a:r>
            <a:endParaRPr lang="en-US" sz="2400" dirty="0" smtClean="0">
              <a:solidFill>
                <a:srgbClr val="000000"/>
              </a:solidFill>
              <a:latin typeface="Times New Roman" pitchFamily="18" charset="0"/>
              <a:cs typeface="Times New Roman" pitchFamily="18" charset="0"/>
            </a:endParaRPr>
          </a:p>
        </p:txBody>
      </p:sp>
      <p:sp>
        <p:nvSpPr>
          <p:cNvPr id="4" name="Oval 3"/>
          <p:cNvSpPr/>
          <p:nvPr/>
        </p:nvSpPr>
        <p:spPr>
          <a:xfrm>
            <a:off x="4069080" y="2011680"/>
            <a:ext cx="533400" cy="1981200"/>
          </a:xfrm>
          <a:prstGeom prst="ellipse">
            <a:avLst/>
          </a:prstGeom>
          <a:noFill/>
          <a:ln w="28575">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93820" y="3992880"/>
            <a:ext cx="883920" cy="400110"/>
          </a:xfrm>
          <a:prstGeom prst="rect">
            <a:avLst/>
          </a:prstGeom>
          <a:noFill/>
        </p:spPr>
        <p:txBody>
          <a:bodyPr wrap="square" rtlCol="0">
            <a:spAutoFit/>
          </a:bodyPr>
          <a:lstStyle/>
          <a:p>
            <a:r>
              <a:rPr lang="en-US" sz="2000" dirty="0" smtClean="0">
                <a:solidFill>
                  <a:srgbClr val="D60093"/>
                </a:solidFill>
                <a:latin typeface="Arial Black" pitchFamily="34" charset="0"/>
              </a:rPr>
              <a:t>must</a:t>
            </a:r>
            <a:endParaRPr lang="en-US" sz="2000" dirty="0">
              <a:solidFill>
                <a:srgbClr val="D60093"/>
              </a:solidFill>
              <a:latin typeface="Arial Black" pitchFamily="34" charset="0"/>
            </a:endParaRPr>
          </a:p>
        </p:txBody>
      </p:sp>
      <p:sp>
        <p:nvSpPr>
          <p:cNvPr id="7" name="Oval 6"/>
          <p:cNvSpPr>
            <a:spLocks/>
          </p:cNvSpPr>
          <p:nvPr/>
        </p:nvSpPr>
        <p:spPr>
          <a:xfrm>
            <a:off x="6126480" y="5285232"/>
            <a:ext cx="2377440" cy="548640"/>
          </a:xfrm>
          <a:prstGeom prst="ellipse">
            <a:avLst/>
          </a:prstGeom>
          <a:noFill/>
          <a:ln w="254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urved Connector 8"/>
          <p:cNvCxnSpPr>
            <a:stCxn id="7" idx="4"/>
          </p:cNvCxnSpPr>
          <p:nvPr/>
        </p:nvCxnSpPr>
        <p:spPr>
          <a:xfrm rot="5400000">
            <a:off x="6713220" y="5521452"/>
            <a:ext cx="289560" cy="914400"/>
          </a:xfrm>
          <a:prstGeom prst="curvedConnector2">
            <a:avLst/>
          </a:prstGeom>
          <a:ln w="2730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474648" y="5365578"/>
            <a:ext cx="1681104" cy="387948"/>
            <a:chOff x="6474648" y="5365578"/>
            <a:chExt cx="1681104" cy="387948"/>
          </a:xfrm>
        </p:grpSpPr>
        <p:cxnSp>
          <p:nvCxnSpPr>
            <p:cNvPr id="14" name="Straight Connector 13"/>
            <p:cNvCxnSpPr>
              <a:stCxn id="7" idx="7"/>
              <a:endCxn id="7" idx="3"/>
            </p:cNvCxnSpPr>
            <p:nvPr/>
          </p:nvCxnSpPr>
          <p:spPr>
            <a:xfrm rot="16200000" flipH="1" flipV="1">
              <a:off x="7121226" y="4719000"/>
              <a:ext cx="387948" cy="1681104"/>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1"/>
              <a:endCxn id="7" idx="5"/>
            </p:cNvCxnSpPr>
            <p:nvPr/>
          </p:nvCxnSpPr>
          <p:spPr>
            <a:xfrm rot="16200000" flipH="1">
              <a:off x="7121226" y="4719000"/>
              <a:ext cx="387948" cy="1681104"/>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6" name="Slide Number Placeholder 5"/>
          <p:cNvSpPr>
            <a:spLocks noGrp="1"/>
          </p:cNvSpPr>
          <p:nvPr>
            <p:ph type="sldNum" sz="quarter" idx="12"/>
          </p:nvPr>
        </p:nvSpPr>
        <p:spPr/>
        <p:txBody>
          <a:bodyPr/>
          <a:lstStyle/>
          <a:p>
            <a:fld id="{E187A8DF-0D36-4FD6-9E8E-6850BBE18C4A}" type="slidenum">
              <a:rPr lang="en-US" smtClean="0"/>
              <a:pPr/>
              <a:t>59</a:t>
            </a:fld>
            <a:endParaRPr lang="en-US"/>
          </a:p>
        </p:txBody>
      </p:sp>
    </p:spTree>
    <p:extLst>
      <p:ext uri="{BB962C8B-B14F-4D97-AF65-F5344CB8AC3E}">
        <p14:creationId xmlns="" xmlns:p14="http://schemas.microsoft.com/office/powerpoint/2010/main" val="391327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par>
                          <p:cTn id="12" fill="hold">
                            <p:stCondLst>
                              <p:cond delay="500"/>
                            </p:stCondLst>
                            <p:childTnLst>
                              <p:par>
                                <p:cTn id="13" presetID="58" presetClass="entr" presetSubtype="0" accel="100000" fill="hold" grpId="0" nodeType="afterEffect">
                                  <p:stCondLst>
                                    <p:cond delay="150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6"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19" dur="500"/>
                                        <p:tgtEl>
                                          <p:spTgt spid="3">
                                            <p:txEl>
                                              <p:pRg st="1" end="1"/>
                                            </p:txEl>
                                          </p:spTgt>
                                        </p:tgtEl>
                                      </p:cBhvr>
                                    </p:animEffect>
                                  </p:childTnLst>
                                </p:cTn>
                              </p:par>
                            </p:childTnLst>
                          </p:cTn>
                        </p:par>
                        <p:par>
                          <p:cTn id="20" fill="hold">
                            <p:stCondLst>
                              <p:cond delay="2500"/>
                            </p:stCondLst>
                            <p:childTnLst>
                              <p:par>
                                <p:cTn id="21" presetID="58" presetClass="entr" presetSubtype="0" accel="100000" fill="hold" grpId="0" nodeType="afterEffect">
                                  <p:stCondLst>
                                    <p:cond delay="150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2" end="2"/>
                                            </p:txEl>
                                          </p:spTgt>
                                        </p:tgtEl>
                                      </p:cBhvr>
                                    </p:animEffect>
                                  </p:childTnLst>
                                </p:cTn>
                              </p:par>
                            </p:childTnLst>
                          </p:cTn>
                        </p:par>
                        <p:par>
                          <p:cTn id="28" fill="hold">
                            <p:stCondLst>
                              <p:cond delay="4500"/>
                            </p:stCondLst>
                            <p:childTnLst>
                              <p:par>
                                <p:cTn id="29" presetID="58" presetClass="entr" presetSubtype="0" accel="10000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2"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5" dur="500"/>
                                        <p:tgtEl>
                                          <p:spTgt spid="3">
                                            <p:txEl>
                                              <p:pRg st="3" end="3"/>
                                            </p:txEl>
                                          </p:spTgt>
                                        </p:tgtEl>
                                      </p:cBhvr>
                                    </p:animEffect>
                                  </p:childTnLst>
                                </p:cTn>
                              </p:par>
                            </p:childTnLst>
                          </p:cTn>
                        </p:par>
                        <p:par>
                          <p:cTn id="36" fill="hold">
                            <p:stCondLst>
                              <p:cond delay="5000"/>
                            </p:stCondLst>
                            <p:childTnLst>
                              <p:par>
                                <p:cTn id="37" presetID="58" presetClass="entr" presetSubtype="0" accel="100000" fill="hold" grpId="0"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40"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43" dur="5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ppt_x"/>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8" presetClass="entr" presetSubtype="0" accel="10000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p:cTn id="59"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60"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63" dur="500"/>
                                        <p:tgtEl>
                                          <p:spTgt spid="3">
                                            <p:txEl>
                                              <p:pRg st="7" end="7"/>
                                            </p:txEl>
                                          </p:spTgt>
                                        </p:tgtEl>
                                      </p:cBhvr>
                                    </p:animEffect>
                                  </p:childTnLst>
                                </p:cTn>
                              </p:par>
                              <p:par>
                                <p:cTn id="64" presetID="1" presetClass="exit" presetSubtype="0" fill="hold" grpId="1" nodeType="withEffect">
                                  <p:stCondLst>
                                    <p:cond delay="0"/>
                                  </p:stCondLst>
                                  <p:childTnLst>
                                    <p:set>
                                      <p:cBhvr>
                                        <p:cTn id="65" dur="1" fill="hold">
                                          <p:stCondLst>
                                            <p:cond delay="0"/>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58" presetClass="entr" presetSubtype="0" accel="10000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 calcmode="lin" valueType="num">
                                      <p:cBhvr>
                                        <p:cTn id="70"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71"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7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3"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74" dur="500"/>
                                        <p:tgtEl>
                                          <p:spTgt spid="3">
                                            <p:txEl>
                                              <p:pRg st="8" end="8"/>
                                            </p:txEl>
                                          </p:spTgt>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8" presetClass="entr" presetSubtype="0" accel="100000" fill="hold" grpId="0" nodeType="clickEffect">
                                  <p:stCondLst>
                                    <p:cond delay="0"/>
                                  </p:stCondLst>
                                  <p:childTnLst>
                                    <p:set>
                                      <p:cBhvr>
                                        <p:cTn id="80" dur="1" fill="hold">
                                          <p:stCondLst>
                                            <p:cond delay="0"/>
                                          </p:stCondLst>
                                        </p:cTn>
                                        <p:tgtEl>
                                          <p:spTgt spid="3">
                                            <p:txEl>
                                              <p:pRg st="9" end="9"/>
                                            </p:txEl>
                                          </p:spTgt>
                                        </p:tgtEl>
                                        <p:attrNameLst>
                                          <p:attrName>style.visibility</p:attrName>
                                        </p:attrNameLst>
                                      </p:cBhvr>
                                      <p:to>
                                        <p:strVal val="visible"/>
                                      </p:to>
                                    </p:set>
                                    <p:anim calcmode="lin" valueType="num">
                                      <p:cBhvr>
                                        <p:cTn id="81" dur="500" fill="hold"/>
                                        <p:tgtEl>
                                          <p:spTgt spid="3">
                                            <p:txEl>
                                              <p:pRg st="9" end="9"/>
                                            </p:txEl>
                                          </p:spTgt>
                                        </p:tgtEl>
                                        <p:attrNameLst>
                                          <p:attrName>ppt_w</p:attrName>
                                        </p:attrNameLst>
                                      </p:cBhvr>
                                      <p:tavLst>
                                        <p:tav tm="0">
                                          <p:val>
                                            <p:strVal val="#ppt_w*2.5"/>
                                          </p:val>
                                        </p:tav>
                                        <p:tav tm="100000">
                                          <p:val>
                                            <p:strVal val="#ppt_w"/>
                                          </p:val>
                                        </p:tav>
                                      </p:tavLst>
                                    </p:anim>
                                    <p:anim calcmode="lin" valueType="num">
                                      <p:cBhvr>
                                        <p:cTn id="82" dur="500" fill="hold"/>
                                        <p:tgtEl>
                                          <p:spTgt spid="3">
                                            <p:txEl>
                                              <p:pRg st="9" end="9"/>
                                            </p:txEl>
                                          </p:spTgt>
                                        </p:tgtEl>
                                        <p:attrNameLst>
                                          <p:attrName>ppt_h</p:attrName>
                                        </p:attrNameLst>
                                      </p:cBhvr>
                                      <p:tavLst>
                                        <p:tav tm="0">
                                          <p:val>
                                            <p:strVal val="#ppt_h*0.01"/>
                                          </p:val>
                                        </p:tav>
                                        <p:tav tm="100000">
                                          <p:val>
                                            <p:strVal val="#ppt_h"/>
                                          </p:val>
                                        </p:tav>
                                      </p:tavLst>
                                    </p:anim>
                                    <p:anim calcmode="lin" valueType="num">
                                      <p:cBhvr>
                                        <p:cTn id="8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4" dur="500" fill="hold"/>
                                        <p:tgtEl>
                                          <p:spTgt spid="3">
                                            <p:txEl>
                                              <p:pRg st="9" end="9"/>
                                            </p:txEl>
                                          </p:spTgt>
                                        </p:tgtEl>
                                        <p:attrNameLst>
                                          <p:attrName>ppt_y</p:attrName>
                                        </p:attrNameLst>
                                      </p:cBhvr>
                                      <p:tavLst>
                                        <p:tav tm="0">
                                          <p:val>
                                            <p:strVal val="#ppt_h+1"/>
                                          </p:val>
                                        </p:tav>
                                        <p:tav tm="100000">
                                          <p:val>
                                            <p:strVal val="#ppt_y"/>
                                          </p:val>
                                        </p:tav>
                                      </p:tavLst>
                                    </p:anim>
                                    <p:animEffect transition="in" filter="fade">
                                      <p:cBhvr>
                                        <p:cTn id="85" dur="500"/>
                                        <p:tgtEl>
                                          <p:spTgt spid="3">
                                            <p:txEl>
                                              <p:pRg st="9" end="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ppt_x"/>
                                          </p:val>
                                        </p:tav>
                                        <p:tav tm="100000">
                                          <p:val>
                                            <p:strVal val="#ppt_x"/>
                                          </p:val>
                                        </p:tav>
                                      </p:tavLst>
                                    </p:anim>
                                    <p:anim calcmode="lin" valueType="num">
                                      <p:cBhvr additive="base">
                                        <p:cTn id="91" dur="500" fill="hold"/>
                                        <p:tgtEl>
                                          <p:spTgt spid="7"/>
                                        </p:tgtEl>
                                        <p:attrNameLst>
                                          <p:attrName>ppt_y</p:attrName>
                                        </p:attrNameLst>
                                      </p:cBhvr>
                                      <p:tavLst>
                                        <p:tav tm="0">
                                          <p:val>
                                            <p:strVal val="1+#ppt_h/2"/>
                                          </p:val>
                                        </p:tav>
                                        <p:tav tm="100000">
                                          <p:val>
                                            <p:strVal val="#ppt_y"/>
                                          </p:val>
                                        </p:tav>
                                      </p:tavLst>
                                    </p:anim>
                                  </p:childTnLst>
                                </p:cTn>
                              </p:par>
                            </p:childTnLst>
                          </p:cTn>
                        </p:par>
                        <p:par>
                          <p:cTn id="92" fill="hold">
                            <p:stCondLst>
                              <p:cond delay="500"/>
                            </p:stCondLst>
                            <p:childTnLst>
                              <p:par>
                                <p:cTn id="93" presetID="2" presetClass="entr" presetSubtype="4" fill="hold" nodeType="afterEffect">
                                  <p:stCondLst>
                                    <p:cond delay="100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fill="hold"/>
                                        <p:tgtEl>
                                          <p:spTgt spid="20"/>
                                        </p:tgtEl>
                                        <p:attrNameLst>
                                          <p:attrName>ppt_x</p:attrName>
                                        </p:attrNameLst>
                                      </p:cBhvr>
                                      <p:tavLst>
                                        <p:tav tm="0">
                                          <p:val>
                                            <p:strVal val="#ppt_x"/>
                                          </p:val>
                                        </p:tav>
                                        <p:tav tm="100000">
                                          <p:val>
                                            <p:strVal val="#ppt_x"/>
                                          </p:val>
                                        </p:tav>
                                      </p:tavLst>
                                    </p:anim>
                                    <p:anim calcmode="lin" valueType="num">
                                      <p:cBhvr additive="base">
                                        <p:cTn id="96" dur="500" fill="hold"/>
                                        <p:tgtEl>
                                          <p:spTgt spid="20"/>
                                        </p:tgtEl>
                                        <p:attrNameLst>
                                          <p:attrName>ppt_y</p:attrName>
                                        </p:attrNameLst>
                                      </p:cBhvr>
                                      <p:tavLst>
                                        <p:tav tm="0">
                                          <p:val>
                                            <p:strVal val="1+#ppt_h/2"/>
                                          </p:val>
                                        </p:tav>
                                        <p:tav tm="100000">
                                          <p:val>
                                            <p:strVal val="#ppt_y"/>
                                          </p:val>
                                        </p:tav>
                                      </p:tavLst>
                                    </p:anim>
                                  </p:childTnLst>
                                </p:cTn>
                              </p:par>
                            </p:childTnLst>
                          </p:cTn>
                        </p:par>
                        <p:par>
                          <p:cTn id="97" fill="hold">
                            <p:stCondLst>
                              <p:cond delay="2000"/>
                            </p:stCondLst>
                            <p:childTnLst>
                              <p:par>
                                <p:cTn id="98" presetID="2" presetClass="entr" presetSubtype="4" fill="hold" nodeType="afterEffect">
                                  <p:stCondLst>
                                    <p:cond delay="500"/>
                                  </p:stCondLst>
                                  <p:childTnLst>
                                    <p:set>
                                      <p:cBhvr>
                                        <p:cTn id="99" dur="1" fill="hold">
                                          <p:stCondLst>
                                            <p:cond delay="0"/>
                                          </p:stCondLst>
                                        </p:cTn>
                                        <p:tgtEl>
                                          <p:spTgt spid="9"/>
                                        </p:tgtEl>
                                        <p:attrNameLst>
                                          <p:attrName>style.visibility</p:attrName>
                                        </p:attrNameLst>
                                      </p:cBhvr>
                                      <p:to>
                                        <p:strVal val="visible"/>
                                      </p:to>
                                    </p:set>
                                    <p:anim calcmode="lin" valueType="num">
                                      <p:cBhvr additive="base">
                                        <p:cTn id="100" dur="500" fill="hold"/>
                                        <p:tgtEl>
                                          <p:spTgt spid="9"/>
                                        </p:tgtEl>
                                        <p:attrNameLst>
                                          <p:attrName>ppt_x</p:attrName>
                                        </p:attrNameLst>
                                      </p:cBhvr>
                                      <p:tavLst>
                                        <p:tav tm="0">
                                          <p:val>
                                            <p:strVal val="#ppt_x"/>
                                          </p:val>
                                        </p:tav>
                                        <p:tav tm="100000">
                                          <p:val>
                                            <p:strVal val="#ppt_x"/>
                                          </p:val>
                                        </p:tav>
                                      </p:tavLst>
                                    </p:anim>
                                    <p:anim calcmode="lin" valueType="num">
                                      <p:cBhvr additive="base">
                                        <p:cTn id="101" dur="500" fill="hold"/>
                                        <p:tgtEl>
                                          <p:spTgt spid="9"/>
                                        </p:tgtEl>
                                        <p:attrNameLst>
                                          <p:attrName>ppt_y</p:attrName>
                                        </p:attrNameLst>
                                      </p:cBhvr>
                                      <p:tavLst>
                                        <p:tav tm="0">
                                          <p:val>
                                            <p:strVal val="1+#ppt_h/2"/>
                                          </p:val>
                                        </p:tav>
                                        <p:tav tm="100000">
                                          <p:val>
                                            <p:strVal val="#ppt_y"/>
                                          </p:val>
                                        </p:tav>
                                      </p:tavLst>
                                    </p:anim>
                                  </p:childTnLst>
                                </p:cTn>
                              </p:par>
                            </p:childTnLst>
                          </p:cTn>
                        </p:par>
                        <p:par>
                          <p:cTn id="102" fill="hold">
                            <p:stCondLst>
                              <p:cond delay="3000"/>
                            </p:stCondLst>
                            <p:childTnLst>
                              <p:par>
                                <p:cTn id="103" presetID="58" presetClass="entr" presetSubtype="0" accel="100000" fill="hold" grpId="0" nodeType="afterEffect">
                                  <p:stCondLst>
                                    <p:cond delay="0"/>
                                  </p:stCondLst>
                                  <p:childTnLst>
                                    <p:set>
                                      <p:cBhvr>
                                        <p:cTn id="104" dur="1" fill="hold">
                                          <p:stCondLst>
                                            <p:cond delay="0"/>
                                          </p:stCondLst>
                                        </p:cTn>
                                        <p:tgtEl>
                                          <p:spTgt spid="3">
                                            <p:txEl>
                                              <p:pRg st="10" end="10"/>
                                            </p:txEl>
                                          </p:spTgt>
                                        </p:tgtEl>
                                        <p:attrNameLst>
                                          <p:attrName>style.visibility</p:attrName>
                                        </p:attrNameLst>
                                      </p:cBhvr>
                                      <p:to>
                                        <p:strVal val="visible"/>
                                      </p:to>
                                    </p:set>
                                    <p:anim calcmode="lin" valueType="num">
                                      <p:cBhvr>
                                        <p:cTn id="105" dur="500" fill="hold"/>
                                        <p:tgtEl>
                                          <p:spTgt spid="3">
                                            <p:txEl>
                                              <p:pRg st="10" end="10"/>
                                            </p:txEl>
                                          </p:spTgt>
                                        </p:tgtEl>
                                        <p:attrNameLst>
                                          <p:attrName>ppt_w</p:attrName>
                                        </p:attrNameLst>
                                      </p:cBhvr>
                                      <p:tavLst>
                                        <p:tav tm="0">
                                          <p:val>
                                            <p:strVal val="#ppt_w*2.5"/>
                                          </p:val>
                                        </p:tav>
                                        <p:tav tm="100000">
                                          <p:val>
                                            <p:strVal val="#ppt_w"/>
                                          </p:val>
                                        </p:tav>
                                      </p:tavLst>
                                    </p:anim>
                                    <p:anim calcmode="lin" valueType="num">
                                      <p:cBhvr>
                                        <p:cTn id="106" dur="500" fill="hold"/>
                                        <p:tgtEl>
                                          <p:spTgt spid="3">
                                            <p:txEl>
                                              <p:pRg st="10" end="10"/>
                                            </p:txEl>
                                          </p:spTgt>
                                        </p:tgtEl>
                                        <p:attrNameLst>
                                          <p:attrName>ppt_h</p:attrName>
                                        </p:attrNameLst>
                                      </p:cBhvr>
                                      <p:tavLst>
                                        <p:tav tm="0">
                                          <p:val>
                                            <p:strVal val="#ppt_h*0.01"/>
                                          </p:val>
                                        </p:tav>
                                        <p:tav tm="100000">
                                          <p:val>
                                            <p:strVal val="#ppt_h"/>
                                          </p:val>
                                        </p:tav>
                                      </p:tavLst>
                                    </p:anim>
                                    <p:anim calcmode="lin" valueType="num">
                                      <p:cBhvr>
                                        <p:cTn id="10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08" dur="500" fill="hold"/>
                                        <p:tgtEl>
                                          <p:spTgt spid="3">
                                            <p:txEl>
                                              <p:pRg st="10" end="10"/>
                                            </p:txEl>
                                          </p:spTgt>
                                        </p:tgtEl>
                                        <p:attrNameLst>
                                          <p:attrName>ppt_y</p:attrName>
                                        </p:attrNameLst>
                                      </p:cBhvr>
                                      <p:tavLst>
                                        <p:tav tm="0">
                                          <p:val>
                                            <p:strVal val="#ppt_h+1"/>
                                          </p:val>
                                        </p:tav>
                                        <p:tav tm="100000">
                                          <p:val>
                                            <p:strVal val="#ppt_y"/>
                                          </p:val>
                                        </p:tav>
                                      </p:tavLst>
                                    </p:anim>
                                    <p:animEffect transition="in" filter="fade">
                                      <p:cBhvr>
                                        <p:cTn id="10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4" grpId="1" uiExpand="1" animBg="1"/>
      <p:bldP spid="5" grpId="0" uiExpand="1"/>
      <p:bldP spid="5" grpId="1" uiExpand="1"/>
      <p:bldP spid="7"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Review</a:t>
            </a:r>
            <a:endParaRPr lang="en-US" dirty="0"/>
          </a:p>
        </p:txBody>
      </p:sp>
      <p:sp>
        <p:nvSpPr>
          <p:cNvPr id="3" name="Content Placeholder 2"/>
          <p:cNvSpPr>
            <a:spLocks noGrp="1"/>
          </p:cNvSpPr>
          <p:nvPr>
            <p:ph idx="1"/>
          </p:nvPr>
        </p:nvSpPr>
        <p:spPr>
          <a:xfrm>
            <a:off x="990600" y="1600200"/>
            <a:ext cx="7713440" cy="4525963"/>
          </a:xfrm>
        </p:spPr>
        <p:txBody>
          <a:bodyPr/>
          <a:lstStyle/>
          <a:p>
            <a:pPr>
              <a:spcBef>
                <a:spcPts val="0"/>
              </a:spcBef>
              <a:buFont typeface="Webdings" pitchFamily="18" charset="2"/>
              <a:buChar char=""/>
            </a:pPr>
            <a:r>
              <a:rPr lang="en-US" sz="2400" dirty="0" smtClean="0">
                <a:solidFill>
                  <a:srgbClr val="0070C0"/>
                </a:solidFill>
              </a:rPr>
              <a:t>Limits </a:t>
            </a:r>
          </a:p>
          <a:p>
            <a:pPr marL="0" indent="0">
              <a:spcBef>
                <a:spcPts val="0"/>
              </a:spcBef>
              <a:buNone/>
            </a:pPr>
            <a:endParaRPr lang="en-US" sz="2400" dirty="0" smtClean="0">
              <a:solidFill>
                <a:srgbClr val="0070C0"/>
              </a:solidFill>
            </a:endParaRPr>
          </a:p>
          <a:p>
            <a:pPr marL="0" indent="0">
              <a:spcBef>
                <a:spcPts val="0"/>
              </a:spcBef>
              <a:buNone/>
            </a:pPr>
            <a:r>
              <a:rPr lang="en-US" sz="2400" dirty="0" smtClean="0"/>
              <a:t>Show that </a:t>
            </a:r>
          </a:p>
          <a:p>
            <a:pPr>
              <a:spcBef>
                <a:spcPts val="0"/>
              </a:spcBef>
              <a:buFont typeface="Webdings" pitchFamily="18" charset="2"/>
              <a:buChar char=""/>
            </a:pPr>
            <a:endParaRPr lang="en-US" sz="2400" dirty="0" smtClean="0"/>
          </a:p>
        </p:txBody>
      </p:sp>
      <p:graphicFrame>
        <p:nvGraphicFramePr>
          <p:cNvPr id="4" name="Object 3"/>
          <p:cNvGraphicFramePr>
            <a:graphicFrameLocks noChangeAspect="1"/>
          </p:cNvGraphicFramePr>
          <p:nvPr>
            <p:extLst>
              <p:ext uri="{D42A27DB-BD31-4B8C-83A1-F6EECF244321}">
                <p14:modId xmlns="" xmlns:p14="http://schemas.microsoft.com/office/powerpoint/2010/main" val="655757152"/>
              </p:ext>
            </p:extLst>
          </p:nvPr>
        </p:nvGraphicFramePr>
        <p:xfrm>
          <a:off x="2751137" y="2320925"/>
          <a:ext cx="3192463" cy="574675"/>
        </p:xfrm>
        <a:graphic>
          <a:graphicData uri="http://schemas.openxmlformats.org/presentationml/2006/ole">
            <p:oleObj spid="_x0000_s196821" name="Equation" r:id="rId4" imgW="1625600" imgH="292100" progId="Equation.3">
              <p:embed/>
            </p:oleObj>
          </a:graphicData>
        </a:graphic>
      </p:graphicFrame>
      <p:sp>
        <p:nvSpPr>
          <p:cNvPr id="5" name="Slide Number Placeholder 4"/>
          <p:cNvSpPr>
            <a:spLocks noGrp="1"/>
          </p:cNvSpPr>
          <p:nvPr>
            <p:ph type="sldNum" sz="quarter" idx="12"/>
          </p:nvPr>
        </p:nvSpPr>
        <p:spPr/>
        <p:txBody>
          <a:bodyPr/>
          <a:lstStyle/>
          <a:p>
            <a:fld id="{E187A8DF-0D36-4FD6-9E8E-6850BBE18C4A}" type="slidenum">
              <a:rPr lang="en-US" smtClean="0"/>
              <a:pPr/>
              <a:t>6</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851782320"/>
              </p:ext>
            </p:extLst>
          </p:nvPr>
        </p:nvGraphicFramePr>
        <p:xfrm>
          <a:off x="1066800" y="2971800"/>
          <a:ext cx="7620000" cy="1600201"/>
        </p:xfrm>
        <a:graphic>
          <a:graphicData uri="http://schemas.openxmlformats.org/drawingml/2006/table">
            <a:tbl>
              <a:tblPr firstRow="1" bandRow="1">
                <a:tableStyleId>{5C22544A-7EE6-4342-B048-85BDC9FD1C3A}</a:tableStyleId>
              </a:tblPr>
              <a:tblGrid>
                <a:gridCol w="1158240"/>
                <a:gridCol w="1158240"/>
                <a:gridCol w="1158240"/>
                <a:gridCol w="1158240"/>
                <a:gridCol w="1158240"/>
                <a:gridCol w="1828800"/>
              </a:tblGrid>
              <a:tr h="700088">
                <a:tc>
                  <a:txBody>
                    <a:bodyPr/>
                    <a:lstStyle/>
                    <a:p>
                      <a:pPr algn="ctr"/>
                      <a:r>
                        <a:rPr lang="en-US" sz="2000" i="1" dirty="0" smtClean="0">
                          <a:solidFill>
                            <a:schemeClr val="tx1"/>
                          </a:solidFill>
                          <a:latin typeface="Times New Roman" pitchFamily="18" charset="0"/>
                          <a:cs typeface="Times New Roman" pitchFamily="18" charset="0"/>
                        </a:rPr>
                        <a:t>x</a:t>
                      </a:r>
                      <a:endParaRPr lang="en-US" sz="2000" i="1" dirty="0">
                        <a:solidFill>
                          <a:schemeClr val="tx1"/>
                        </a:solidFill>
                        <a:latin typeface="Times New Roman" pitchFamily="18" charset="0"/>
                        <a:cs typeface="Times New Roman" pitchFamily="18" charset="0"/>
                      </a:endParaRPr>
                    </a:p>
                  </a:txBody>
                  <a:tcPr anchor="ctr"/>
                </a:tc>
                <a:tc>
                  <a:txBody>
                    <a:bodyPr/>
                    <a:lstStyle/>
                    <a:p>
                      <a:pPr algn="ctr"/>
                      <a:r>
                        <a:rPr lang="en-US" sz="2000" smtClean="0">
                          <a:solidFill>
                            <a:schemeClr val="tx1"/>
                          </a:solidFill>
                        </a:rPr>
                        <a:t>1.8</a:t>
                      </a:r>
                      <a:endParaRPr lang="en-US" sz="2000" dirty="0">
                        <a:solidFill>
                          <a:schemeClr val="tx1"/>
                        </a:solidFill>
                      </a:endParaRPr>
                    </a:p>
                  </a:txBody>
                  <a:tcPr anchor="ctr"/>
                </a:tc>
                <a:tc>
                  <a:txBody>
                    <a:bodyPr/>
                    <a:lstStyle/>
                    <a:p>
                      <a:pPr algn="ctr"/>
                      <a:r>
                        <a:rPr lang="en-US" sz="2000" dirty="0" smtClean="0">
                          <a:solidFill>
                            <a:schemeClr val="tx1"/>
                          </a:solidFill>
                        </a:rPr>
                        <a:t>1.85</a:t>
                      </a:r>
                      <a:endParaRPr lang="en-US" sz="2000" dirty="0">
                        <a:solidFill>
                          <a:schemeClr val="tx1"/>
                        </a:solidFill>
                      </a:endParaRPr>
                    </a:p>
                  </a:txBody>
                  <a:tcPr anchor="ctr"/>
                </a:tc>
                <a:tc>
                  <a:txBody>
                    <a:bodyPr/>
                    <a:lstStyle/>
                    <a:p>
                      <a:pPr algn="ctr"/>
                      <a:r>
                        <a:rPr lang="en-US" sz="2000" dirty="0" smtClean="0">
                          <a:solidFill>
                            <a:schemeClr val="tx1"/>
                          </a:solidFill>
                        </a:rPr>
                        <a:t>1.9</a:t>
                      </a:r>
                      <a:endParaRPr lang="en-US" sz="2000" dirty="0">
                        <a:solidFill>
                          <a:schemeClr val="tx1"/>
                        </a:solidFill>
                      </a:endParaRPr>
                    </a:p>
                  </a:txBody>
                  <a:tcPr anchor="ctr"/>
                </a:tc>
                <a:tc>
                  <a:txBody>
                    <a:bodyPr/>
                    <a:lstStyle/>
                    <a:p>
                      <a:pPr algn="ctr"/>
                      <a:r>
                        <a:rPr lang="en-US" sz="2000" dirty="0" smtClean="0">
                          <a:solidFill>
                            <a:schemeClr val="tx1"/>
                          </a:solidFill>
                        </a:rPr>
                        <a:t>1.99</a:t>
                      </a:r>
                      <a:endParaRPr lang="en-US" sz="2000" dirty="0">
                        <a:solidFill>
                          <a:schemeClr val="tx1"/>
                        </a:solidFill>
                      </a:endParaRPr>
                    </a:p>
                  </a:txBody>
                  <a:tcPr anchor="ctr"/>
                </a:tc>
                <a:tc>
                  <a:txBody>
                    <a:bodyPr/>
                    <a:lstStyle/>
                    <a:p>
                      <a:pPr algn="ctr"/>
                      <a:r>
                        <a:rPr lang="en-US" sz="2000" dirty="0" smtClean="0">
                          <a:solidFill>
                            <a:schemeClr val="tx1"/>
                          </a:solidFill>
                        </a:rPr>
                        <a:t>1.9999</a:t>
                      </a:r>
                      <a:endParaRPr lang="en-US" sz="2000" dirty="0">
                        <a:solidFill>
                          <a:schemeClr val="tx1"/>
                        </a:solidFill>
                      </a:endParaRPr>
                    </a:p>
                  </a:txBody>
                  <a:tcPr anchor="ctr"/>
                </a:tc>
              </a:tr>
              <a:tr h="900113">
                <a:tc>
                  <a:txBody>
                    <a:bodyPr/>
                    <a:lstStyle/>
                    <a:p>
                      <a:pPr algn="ctr"/>
                      <a:r>
                        <a:rPr lang="en-US" sz="2000" b="1" i="1" dirty="0" smtClean="0">
                          <a:solidFill>
                            <a:schemeClr val="tx1"/>
                          </a:solidFill>
                          <a:latin typeface="Times New Roman" pitchFamily="18" charset="0"/>
                          <a:cs typeface="Times New Roman" pitchFamily="18" charset="0"/>
                        </a:rPr>
                        <a:t>f</a:t>
                      </a:r>
                      <a:r>
                        <a:rPr lang="en-US" sz="2000" b="1" dirty="0" smtClean="0">
                          <a:solidFill>
                            <a:schemeClr val="tx1"/>
                          </a:solidFill>
                          <a:latin typeface="Times New Roman" pitchFamily="18" charset="0"/>
                          <a:cs typeface="Times New Roman" pitchFamily="18" charset="0"/>
                        </a:rPr>
                        <a:t>(</a:t>
                      </a:r>
                      <a:r>
                        <a:rPr lang="en-US" sz="2000" b="1" i="1" dirty="0" smtClean="0">
                          <a:solidFill>
                            <a:schemeClr val="tx1"/>
                          </a:solidFill>
                          <a:latin typeface="Times New Roman" pitchFamily="18" charset="0"/>
                          <a:cs typeface="Times New Roman" pitchFamily="18" charset="0"/>
                        </a:rPr>
                        <a:t>x</a:t>
                      </a:r>
                      <a:r>
                        <a:rPr lang="en-US" sz="2000" b="1" dirty="0" smtClean="0">
                          <a:solidFill>
                            <a:schemeClr val="tx1"/>
                          </a:solidFill>
                          <a:latin typeface="Times New Roman" pitchFamily="18" charset="0"/>
                          <a:cs typeface="Times New Roman" pitchFamily="18" charset="0"/>
                        </a:rPr>
                        <a:t>)</a:t>
                      </a:r>
                      <a:endParaRPr lang="en-US" sz="2000" b="1" dirty="0">
                        <a:solidFill>
                          <a:schemeClr val="tx1"/>
                        </a:solidFill>
                        <a:latin typeface="Times New Roman" pitchFamily="18" charset="0"/>
                        <a:cs typeface="Times New Roman" pitchFamily="18" charset="0"/>
                      </a:endParaRPr>
                    </a:p>
                  </a:txBody>
                  <a:tcPr anchor="ctr"/>
                </a:tc>
                <a:tc>
                  <a:txBody>
                    <a:bodyPr/>
                    <a:lstStyle/>
                    <a:p>
                      <a:pPr algn="ctr"/>
                      <a:r>
                        <a:rPr lang="en-US" sz="2000" dirty="0" smtClean="0">
                          <a:solidFill>
                            <a:schemeClr val="tx1"/>
                          </a:solidFill>
                        </a:rPr>
                        <a:t>−0.36</a:t>
                      </a:r>
                      <a:endParaRPr lang="en-US" sz="2000" dirty="0">
                        <a:solidFill>
                          <a:schemeClr val="tx1"/>
                        </a:solidFill>
                      </a:endParaRPr>
                    </a:p>
                  </a:txBody>
                  <a:tcPr anchor="ctr"/>
                </a:tc>
                <a:tc>
                  <a:txBody>
                    <a:bodyPr/>
                    <a:lstStyle/>
                    <a:p>
                      <a:pPr algn="ctr"/>
                      <a:r>
                        <a:rPr lang="en-US" sz="2000" dirty="0" smtClean="0">
                          <a:solidFill>
                            <a:schemeClr val="tx1"/>
                          </a:solidFill>
                        </a:rPr>
                        <a:t>−0.2775</a:t>
                      </a:r>
                      <a:endParaRPr lang="en-US" sz="2000" dirty="0">
                        <a:solidFill>
                          <a:schemeClr val="tx1"/>
                        </a:solidFill>
                      </a:endParaRPr>
                    </a:p>
                  </a:txBody>
                  <a:tcPr anchor="ctr"/>
                </a:tc>
                <a:tc>
                  <a:txBody>
                    <a:bodyPr/>
                    <a:lstStyle/>
                    <a:p>
                      <a:pPr algn="ctr"/>
                      <a:r>
                        <a:rPr lang="en-US" sz="2000" dirty="0" smtClean="0">
                          <a:solidFill>
                            <a:schemeClr val="tx1"/>
                          </a:solidFill>
                        </a:rPr>
                        <a:t>−0.19</a:t>
                      </a:r>
                      <a:endParaRPr lang="en-US" sz="2000" dirty="0">
                        <a:solidFill>
                          <a:schemeClr val="tx1"/>
                        </a:solidFill>
                      </a:endParaRPr>
                    </a:p>
                  </a:txBody>
                  <a:tcPr anchor="ctr"/>
                </a:tc>
                <a:tc>
                  <a:txBody>
                    <a:bodyPr/>
                    <a:lstStyle/>
                    <a:p>
                      <a:pPr algn="ctr"/>
                      <a:r>
                        <a:rPr lang="en-US" sz="2000" dirty="0" smtClean="0">
                          <a:solidFill>
                            <a:schemeClr val="tx1"/>
                          </a:solidFill>
                        </a:rPr>
                        <a:t>−0.0199</a:t>
                      </a:r>
                      <a:endParaRPr lang="en-US" sz="2000" dirty="0">
                        <a:solidFill>
                          <a:schemeClr val="tx1"/>
                        </a:solidFill>
                      </a:endParaRPr>
                    </a:p>
                  </a:txBody>
                  <a:tcPr anchor="ctr"/>
                </a:tc>
                <a:tc>
                  <a:txBody>
                    <a:bodyPr/>
                    <a:lstStyle/>
                    <a:p>
                      <a:pPr algn="ctr"/>
                      <a:r>
                        <a:rPr lang="en-US" sz="2000" dirty="0" smtClean="0">
                          <a:solidFill>
                            <a:schemeClr val="tx1"/>
                          </a:solidFill>
                        </a:rPr>
                        <a:t>−0.0001999</a:t>
                      </a:r>
                      <a:endParaRPr lang="en-US" sz="2000" dirty="0">
                        <a:solidFill>
                          <a:schemeClr val="tx1"/>
                        </a:solidFill>
                      </a:endParaRPr>
                    </a:p>
                  </a:txBody>
                  <a:tcPr anchor="ctr"/>
                </a:tc>
              </a:tr>
            </a:tbl>
          </a:graphicData>
        </a:graphic>
      </p:graphicFrame>
      <p:graphicFrame>
        <p:nvGraphicFramePr>
          <p:cNvPr id="7" name="Object 6"/>
          <p:cNvGraphicFramePr>
            <a:graphicFrameLocks noChangeAspect="1"/>
          </p:cNvGraphicFramePr>
          <p:nvPr>
            <p:extLst>
              <p:ext uri="{D42A27DB-BD31-4B8C-83A1-F6EECF244321}">
                <p14:modId xmlns="" xmlns:p14="http://schemas.microsoft.com/office/powerpoint/2010/main" val="1783549901"/>
              </p:ext>
            </p:extLst>
          </p:nvPr>
        </p:nvGraphicFramePr>
        <p:xfrm>
          <a:off x="2362200" y="1584325"/>
          <a:ext cx="1546225" cy="549275"/>
        </p:xfrm>
        <a:graphic>
          <a:graphicData uri="http://schemas.openxmlformats.org/presentationml/2006/ole">
            <p:oleObj spid="_x0000_s196822" name="Equation" r:id="rId5" imgW="787400" imgH="279400" progId="Equation.3">
              <p:embed/>
            </p:oleObj>
          </a:graphicData>
        </a:graphic>
      </p:graphicFrame>
    </p:spTree>
    <p:extLst>
      <p:ext uri="{BB962C8B-B14F-4D97-AF65-F5344CB8AC3E}">
        <p14:creationId xmlns="" xmlns:p14="http://schemas.microsoft.com/office/powerpoint/2010/main" val="170864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strVal val="#ppt_w*2.5"/>
                                          </p:val>
                                        </p:tav>
                                        <p:tav tm="100000">
                                          <p:val>
                                            <p:strVal val="#ppt_w"/>
                                          </p:val>
                                        </p:tav>
                                      </p:tavLst>
                                    </p:anim>
                                    <p:anim calcmode="lin" valueType="num">
                                      <p:cBhvr>
                                        <p:cTn id="15" dur="500" fill="hold"/>
                                        <p:tgtEl>
                                          <p:spTgt spid="7"/>
                                        </p:tgtEl>
                                        <p:attrNameLst>
                                          <p:attrName>ppt_h</p:attrName>
                                        </p:attrNameLst>
                                      </p:cBhvr>
                                      <p:tavLst>
                                        <p:tav tm="0">
                                          <p:val>
                                            <p:strVal val="#ppt_h*0.01"/>
                                          </p:val>
                                        </p:tav>
                                        <p:tav tm="100000">
                                          <p:val>
                                            <p:strVal val="#ppt_h"/>
                                          </p:val>
                                        </p:tav>
                                      </p:tavLst>
                                    </p:anim>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h+1"/>
                                          </p:val>
                                        </p:tav>
                                        <p:tav tm="100000">
                                          <p:val>
                                            <p:strVal val="#ppt_y"/>
                                          </p:val>
                                        </p:tav>
                                      </p:tavLst>
                                    </p:anim>
                                    <p:animEffect transition="in" filter="fade">
                                      <p:cBhvr>
                                        <p:cTn id="18" dur="500"/>
                                        <p:tgtEl>
                                          <p:spTgt spid="7"/>
                                        </p:tgtEl>
                                      </p:cBhvr>
                                    </p:animEffect>
                                  </p:childTnLst>
                                </p:cTn>
                              </p:par>
                            </p:childTnLst>
                          </p:cTn>
                        </p:par>
                        <p:par>
                          <p:cTn id="19" fill="hold">
                            <p:stCondLst>
                              <p:cond delay="500"/>
                            </p:stCondLst>
                            <p:childTnLst>
                              <p:par>
                                <p:cTn id="20" presetID="58" presetClass="entr" presetSubtype="0" accel="100000" fill="hold" grpId="0" nodeType="afterEffect">
                                  <p:stCondLst>
                                    <p:cond delay="100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3"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6" dur="500"/>
                                        <p:tgtEl>
                                          <p:spTgt spid="3">
                                            <p:txEl>
                                              <p:pRg st="2" end="2"/>
                                            </p:txEl>
                                          </p:spTgt>
                                        </p:tgtEl>
                                      </p:cBhvr>
                                    </p:animEffect>
                                  </p:childTnLst>
                                </p:cTn>
                              </p:par>
                              <p:par>
                                <p:cTn id="27" presetID="58" presetClass="entr" presetSubtype="0" accel="100000" fill="hold" nodeType="withEffect">
                                  <p:stCondLst>
                                    <p:cond delay="100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strVal val="#ppt_w*2.5"/>
                                          </p:val>
                                        </p:tav>
                                        <p:tav tm="100000">
                                          <p:val>
                                            <p:strVal val="#ppt_w"/>
                                          </p:val>
                                        </p:tav>
                                      </p:tavLst>
                                    </p:anim>
                                    <p:anim calcmode="lin" valueType="num">
                                      <p:cBhvr>
                                        <p:cTn id="30" dur="500" fill="hold"/>
                                        <p:tgtEl>
                                          <p:spTgt spid="4"/>
                                        </p:tgtEl>
                                        <p:attrNameLst>
                                          <p:attrName>ppt_h</p:attrName>
                                        </p:attrNameLst>
                                      </p:cBhvr>
                                      <p:tavLst>
                                        <p:tav tm="0">
                                          <p:val>
                                            <p:strVal val="#ppt_h*0.01"/>
                                          </p:val>
                                        </p:tav>
                                        <p:tav tm="100000">
                                          <p:val>
                                            <p:strVal val="#ppt_h"/>
                                          </p:val>
                                        </p:tav>
                                      </p:tavLst>
                                    </p:anim>
                                    <p:anim calcmode="lin" valueType="num">
                                      <p:cBhvr>
                                        <p:cTn id="31" dur="500" fill="hold"/>
                                        <p:tgtEl>
                                          <p:spTgt spid="4"/>
                                        </p:tgtEl>
                                        <p:attrNameLst>
                                          <p:attrName>ppt_x</p:attrName>
                                        </p:attrNameLst>
                                      </p:cBhvr>
                                      <p:tavLst>
                                        <p:tav tm="0">
                                          <p:val>
                                            <p:strVal val="#ppt_x"/>
                                          </p:val>
                                        </p:tav>
                                        <p:tav tm="100000">
                                          <p:val>
                                            <p:strVal val="#ppt_x"/>
                                          </p:val>
                                        </p:tav>
                                      </p:tavLst>
                                    </p:anim>
                                    <p:anim calcmode="lin" valueType="num">
                                      <p:cBhvr>
                                        <p:cTn id="32" dur="500" fill="hold"/>
                                        <p:tgtEl>
                                          <p:spTgt spid="4"/>
                                        </p:tgtEl>
                                        <p:attrNameLst>
                                          <p:attrName>ppt_y</p:attrName>
                                        </p:attrNameLst>
                                      </p:cBhvr>
                                      <p:tavLst>
                                        <p:tav tm="0">
                                          <p:val>
                                            <p:strVal val="#ppt_h+1"/>
                                          </p:val>
                                        </p:tav>
                                        <p:tav tm="100000">
                                          <p:val>
                                            <p:strVal val="#ppt_y"/>
                                          </p:val>
                                        </p:tav>
                                      </p:tavLst>
                                    </p:anim>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err="1" smtClean="0"/>
              <a:t>Karush</a:t>
            </a:r>
            <a:r>
              <a:rPr lang="en-US" dirty="0" smtClean="0"/>
              <a:t>-Kuhn-Tucker </a:t>
            </a:r>
            <a:r>
              <a:rPr lang="en-US" dirty="0"/>
              <a:t>Conditions</a:t>
            </a:r>
          </a:p>
        </p:txBody>
      </p:sp>
      <p:sp>
        <p:nvSpPr>
          <p:cNvPr id="3" name="Content Placeholder 2"/>
          <p:cNvSpPr>
            <a:spLocks noGrp="1"/>
          </p:cNvSpPr>
          <p:nvPr>
            <p:ph idx="1"/>
          </p:nvPr>
        </p:nvSpPr>
        <p:spPr>
          <a:xfrm>
            <a:off x="990600" y="1600200"/>
            <a:ext cx="7713440" cy="4525963"/>
          </a:xfrm>
        </p:spPr>
        <p:txBody>
          <a:bodyPr/>
          <a:lstStyle/>
          <a:p>
            <a:pPr marL="3175" indent="0">
              <a:spcBef>
                <a:spcPts val="0"/>
              </a:spcBef>
              <a:buNone/>
            </a:pPr>
            <a:r>
              <a:rPr lang="en-US" u="sng" dirty="0" smtClean="0"/>
              <a:t>Example:</a:t>
            </a:r>
          </a:p>
          <a:p>
            <a:pPr marL="3175" indent="0">
              <a:spcBef>
                <a:spcPts val="0"/>
              </a:spcBef>
              <a:buNone/>
            </a:pPr>
            <a:r>
              <a:rPr lang="en-US" dirty="0" smtClean="0"/>
              <a:t>max </a:t>
            </a:r>
            <a:r>
              <a:rPr lang="en-US" dirty="0"/>
              <a:t>(or min) </a:t>
            </a:r>
            <a:r>
              <a:rPr lang="en-US" i="1" dirty="0">
                <a:latin typeface="Times New Roman" pitchFamily="18" charset="0"/>
                <a:cs typeface="Times New Roman" pitchFamily="18" charset="0"/>
              </a:rPr>
              <a:t>z</a:t>
            </a:r>
            <a:r>
              <a:rPr lang="en-US" dirty="0"/>
              <a:t> = </a:t>
            </a:r>
            <a:r>
              <a:rPr lang="en-US" i="1" dirty="0">
                <a:latin typeface="Times New Roman" pitchFamily="18" charset="0"/>
                <a:cs typeface="Times New Roman" pitchFamily="18" charset="0"/>
              </a:rPr>
              <a:t>f</a:t>
            </a:r>
            <a:r>
              <a:rPr lang="en-US" dirty="0"/>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i="1" baseline="-25000" dirty="0">
                <a:latin typeface="Times New Roman" pitchFamily="18" charset="0"/>
                <a:cs typeface="Times New Roman" pitchFamily="18" charset="0"/>
              </a:rPr>
              <a:t>n</a:t>
            </a:r>
            <a:r>
              <a:rPr lang="en-US" dirty="0"/>
              <a:t>)</a:t>
            </a:r>
          </a:p>
          <a:p>
            <a:pPr marL="239713" indent="0">
              <a:spcBef>
                <a:spcPts val="0"/>
              </a:spcBef>
              <a:buNone/>
            </a:pPr>
            <a:r>
              <a:rPr lang="en-US" dirty="0" err="1"/>
              <a:t>s.t.</a:t>
            </a:r>
            <a:r>
              <a:rPr lang="en-US" dirty="0"/>
              <a:t>  </a:t>
            </a:r>
            <a:r>
              <a:rPr lang="en-US" i="1" dirty="0">
                <a:latin typeface="Times New Roman" pitchFamily="18" charset="0"/>
                <a:cs typeface="Times New Roman" pitchFamily="18" charset="0"/>
              </a:rPr>
              <a:t>g</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i="1" baseline="-25000" dirty="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a:latin typeface="Times New Roman" pitchFamily="18" charset="0"/>
                <a:cs typeface="Times New Roman" pitchFamily="18" charset="0"/>
                <a:sym typeface="Symbol"/>
              </a:rPr>
              <a:t>b</a:t>
            </a:r>
            <a:r>
              <a:rPr lang="en-US" baseline="-25000" dirty="0">
                <a:latin typeface="Times New Roman" pitchFamily="18" charset="0"/>
                <a:cs typeface="Times New Roman" pitchFamily="18" charset="0"/>
                <a:sym typeface="Symbol"/>
              </a:rPr>
              <a:t>1</a:t>
            </a:r>
            <a:r>
              <a:rPr lang="en-US" dirty="0">
                <a:latin typeface="Times New Roman" pitchFamily="18" charset="0"/>
                <a:cs typeface="Times New Roman" pitchFamily="18" charset="0"/>
              </a:rPr>
              <a:t> </a:t>
            </a:r>
          </a:p>
          <a:p>
            <a:pPr marL="854075" indent="0">
              <a:spcBef>
                <a:spcPts val="0"/>
              </a:spcBef>
              <a:buNone/>
            </a:pPr>
            <a:r>
              <a:rPr lang="en-US" i="1" dirty="0">
                <a:latin typeface="Times New Roman" pitchFamily="18" charset="0"/>
                <a:cs typeface="Times New Roman" pitchFamily="18" charset="0"/>
              </a:rPr>
              <a:t>g</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i="1" baseline="-25000" dirty="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a:latin typeface="Times New Roman" pitchFamily="18" charset="0"/>
                <a:cs typeface="Times New Roman" pitchFamily="18" charset="0"/>
                <a:sym typeface="Symbol"/>
              </a:rPr>
              <a:t>b</a:t>
            </a:r>
            <a:r>
              <a:rPr lang="en-US" baseline="-25000" dirty="0">
                <a:latin typeface="Times New Roman" pitchFamily="18" charset="0"/>
                <a:cs typeface="Times New Roman" pitchFamily="18" charset="0"/>
                <a:sym typeface="Symbol"/>
              </a:rPr>
              <a:t>2</a:t>
            </a:r>
          </a:p>
          <a:p>
            <a:pPr marL="2063750" indent="0">
              <a:spcBef>
                <a:spcPts val="0"/>
              </a:spcBef>
              <a:buNone/>
            </a:pPr>
            <a:r>
              <a:rPr lang="en-US" dirty="0">
                <a:latin typeface="Times New Roman" pitchFamily="18" charset="0"/>
                <a:cs typeface="Times New Roman" pitchFamily="18" charset="0"/>
                <a:sym typeface="Symbol"/>
              </a:rPr>
              <a:t>⁞</a:t>
            </a:r>
          </a:p>
          <a:p>
            <a:pPr marL="854075" indent="0">
              <a:spcBef>
                <a:spcPts val="0"/>
              </a:spcBef>
              <a:spcAft>
                <a:spcPts val="600"/>
              </a:spcAft>
              <a:buNone/>
            </a:pPr>
            <a:r>
              <a:rPr lang="en-US" i="1" dirty="0">
                <a:latin typeface="Times New Roman" pitchFamily="18" charset="0"/>
                <a:cs typeface="Times New Roman" pitchFamily="18" charset="0"/>
              </a:rPr>
              <a:t>g</a:t>
            </a:r>
            <a:r>
              <a:rPr lang="en-US" i="1" baseline="-25000" dirty="0">
                <a:latin typeface="Times New Roman" pitchFamily="18" charset="0"/>
                <a:cs typeface="Times New Roman" pitchFamily="18" charset="0"/>
              </a:rPr>
              <a:t>m</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i="1" baseline="-25000" dirty="0">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 </a:t>
            </a:r>
            <a:r>
              <a:rPr lang="en-US" i="1" dirty="0" err="1" smtClean="0">
                <a:latin typeface="Times New Roman" pitchFamily="18" charset="0"/>
                <a:cs typeface="Times New Roman" pitchFamily="18" charset="0"/>
                <a:sym typeface="Symbol"/>
              </a:rPr>
              <a:t>b</a:t>
            </a:r>
            <a:r>
              <a:rPr lang="en-US" i="1" baseline="-25000" dirty="0" err="1" smtClean="0">
                <a:latin typeface="Times New Roman" pitchFamily="18" charset="0"/>
                <a:cs typeface="Times New Roman" pitchFamily="18" charset="0"/>
                <a:sym typeface="Symbol"/>
              </a:rPr>
              <a:t>m</a:t>
            </a:r>
            <a:endParaRPr lang="en-US" i="1" baseline="-25000" dirty="0">
              <a:latin typeface="Times New Roman" pitchFamily="18" charset="0"/>
              <a:cs typeface="Times New Roman" pitchFamily="18" charset="0"/>
              <a:sym typeface="Symbol"/>
            </a:endParaRPr>
          </a:p>
        </p:txBody>
      </p:sp>
      <p:sp>
        <p:nvSpPr>
          <p:cNvPr id="6" name="Slide Number Placeholder 5"/>
          <p:cNvSpPr>
            <a:spLocks noGrp="1"/>
          </p:cNvSpPr>
          <p:nvPr>
            <p:ph type="sldNum" sz="quarter" idx="12"/>
          </p:nvPr>
        </p:nvSpPr>
        <p:spPr/>
        <p:txBody>
          <a:bodyPr/>
          <a:lstStyle/>
          <a:p>
            <a:fld id="{E187A8DF-0D36-4FD6-9E8E-6850BBE18C4A}" type="slidenum">
              <a:rPr lang="en-US" smtClean="0"/>
              <a:pPr/>
              <a:t>60</a:t>
            </a:fld>
            <a:endParaRPr lang="en-US"/>
          </a:p>
        </p:txBody>
      </p:sp>
    </p:spTree>
    <p:extLst>
      <p:ext uri="{BB962C8B-B14F-4D97-AF65-F5344CB8AC3E}">
        <p14:creationId xmlns="" xmlns:p14="http://schemas.microsoft.com/office/powerpoint/2010/main" val="27274085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err="1" smtClean="0"/>
              <a:t>Karush</a:t>
            </a:r>
            <a:r>
              <a:rPr lang="en-US" dirty="0" smtClean="0"/>
              <a:t>-Kuhn-Tucker Conditions</a:t>
            </a:r>
            <a:endParaRPr lang="en-US" dirty="0"/>
          </a:p>
        </p:txBody>
      </p:sp>
      <p:graphicFrame>
        <p:nvGraphicFramePr>
          <p:cNvPr id="11" name="Object 10"/>
          <p:cNvGraphicFramePr>
            <a:graphicFrameLocks noChangeAspect="1"/>
          </p:cNvGraphicFramePr>
          <p:nvPr/>
        </p:nvGraphicFramePr>
        <p:xfrm>
          <a:off x="990600" y="2819400"/>
          <a:ext cx="5353050" cy="549275"/>
        </p:xfrm>
        <a:graphic>
          <a:graphicData uri="http://schemas.openxmlformats.org/presentationml/2006/ole">
            <p:oleObj spid="_x0000_s326880" name="Equation" r:id="rId4" imgW="2476500" imgH="254000" progId="Equation.3">
              <p:embed/>
            </p:oleObj>
          </a:graphicData>
        </a:graphic>
      </p:graphicFrame>
      <p:graphicFrame>
        <p:nvGraphicFramePr>
          <p:cNvPr id="82952" name="Object 8"/>
          <p:cNvGraphicFramePr>
            <a:graphicFrameLocks noChangeAspect="1"/>
          </p:cNvGraphicFramePr>
          <p:nvPr/>
        </p:nvGraphicFramePr>
        <p:xfrm>
          <a:off x="1005840" y="3581400"/>
          <a:ext cx="5268912" cy="522288"/>
        </p:xfrm>
        <a:graphic>
          <a:graphicData uri="http://schemas.openxmlformats.org/presentationml/2006/ole">
            <p:oleObj spid="_x0000_s326881" name="Equation" r:id="rId5" imgW="2438400" imgH="241300" progId="Equation.3">
              <p:embed/>
            </p:oleObj>
          </a:graphicData>
        </a:graphic>
      </p:graphicFrame>
      <p:cxnSp>
        <p:nvCxnSpPr>
          <p:cNvPr id="18" name="Straight Arrow Connector 17"/>
          <p:cNvCxnSpPr/>
          <p:nvPr/>
        </p:nvCxnSpPr>
        <p:spPr>
          <a:xfrm rot="5400000" flipH="1" flipV="1">
            <a:off x="2476500" y="2171700"/>
            <a:ext cx="685800" cy="60960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Object 19"/>
          <p:cNvGraphicFramePr>
            <a:graphicFrameLocks noChangeAspect="1"/>
          </p:cNvGraphicFramePr>
          <p:nvPr/>
        </p:nvGraphicFramePr>
        <p:xfrm>
          <a:off x="1371600" y="1676400"/>
          <a:ext cx="4164013" cy="457200"/>
        </p:xfrm>
        <a:graphic>
          <a:graphicData uri="http://schemas.openxmlformats.org/presentationml/2006/ole">
            <p:oleObj spid="_x0000_s326882" name="Equation" r:id="rId6" imgW="2197100" imgH="241300" progId="Equation.3">
              <p:embed/>
            </p:oleObj>
          </a:graphicData>
        </a:graphic>
      </p:graphicFrame>
      <p:sp>
        <p:nvSpPr>
          <p:cNvPr id="21" name="Rectangle 20"/>
          <p:cNvSpPr/>
          <p:nvPr/>
        </p:nvSpPr>
        <p:spPr>
          <a:xfrm>
            <a:off x="6629400" y="1097280"/>
            <a:ext cx="2133600" cy="1417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defTabSz="977900">
              <a:buNone/>
            </a:pPr>
            <a:r>
              <a:rPr lang="en-US" dirty="0" smtClean="0">
                <a:solidFill>
                  <a:schemeClr val="tx1"/>
                </a:solidFill>
                <a:latin typeface="Times New Roman" pitchFamily="18" charset="0"/>
                <a:cs typeface="Times New Roman" pitchFamily="18" charset="0"/>
              </a:rPr>
              <a:t>Constraints:</a:t>
            </a:r>
          </a:p>
          <a:p>
            <a:pPr marL="3175" defTabSz="977900">
              <a:buNone/>
            </a:pPr>
            <a:r>
              <a:rPr lang="en-US" i="1" dirty="0" smtClean="0">
                <a:solidFill>
                  <a:schemeClr val="tx1"/>
                </a:solidFill>
                <a:latin typeface="Times New Roman" pitchFamily="18" charset="0"/>
                <a:cs typeface="Times New Roman" pitchFamily="18" charset="0"/>
              </a:rPr>
              <a:t>g</a:t>
            </a:r>
            <a:r>
              <a:rPr lang="en-US" baseline="-25000" dirty="0" smtClean="0">
                <a:solidFill>
                  <a:schemeClr val="tx1"/>
                </a:solidFill>
                <a:latin typeface="Times New Roman" pitchFamily="18" charset="0"/>
                <a:cs typeface="Times New Roman" pitchFamily="18" charset="0"/>
              </a:rPr>
              <a:t>1</a:t>
            </a:r>
            <a:r>
              <a:rPr lang="en-US" dirty="0" smtClean="0">
                <a:solidFill>
                  <a:schemeClr val="tx1"/>
                </a:solidFill>
                <a:latin typeface="Times New Roman" pitchFamily="18" charset="0"/>
                <a:cs typeface="Times New Roman" pitchFamily="18" charset="0"/>
              </a:rPr>
              <a:t>(</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1</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2</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i="1" baseline="-25000" dirty="0" smtClean="0">
                <a:solidFill>
                  <a:schemeClr val="tx1"/>
                </a:solidFill>
                <a:latin typeface="Times New Roman" pitchFamily="18" charset="0"/>
                <a:cs typeface="Times New Roman" pitchFamily="18" charset="0"/>
              </a:rPr>
              <a:t>n</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sym typeface="Symbol"/>
              </a:rPr>
              <a:t>≤ </a:t>
            </a:r>
            <a:r>
              <a:rPr lang="en-US" i="1" dirty="0" smtClean="0">
                <a:solidFill>
                  <a:schemeClr val="tx1"/>
                </a:solidFill>
                <a:latin typeface="Times New Roman" pitchFamily="18" charset="0"/>
                <a:cs typeface="Times New Roman" pitchFamily="18" charset="0"/>
                <a:sym typeface="Symbol"/>
              </a:rPr>
              <a:t>b</a:t>
            </a:r>
            <a:r>
              <a:rPr lang="en-US" baseline="-25000" dirty="0" smtClean="0">
                <a:solidFill>
                  <a:schemeClr val="tx1"/>
                </a:solidFill>
                <a:latin typeface="Times New Roman" pitchFamily="18" charset="0"/>
                <a:cs typeface="Times New Roman" pitchFamily="18" charset="0"/>
                <a:sym typeface="Symbol"/>
              </a:rPr>
              <a:t>1</a:t>
            </a:r>
            <a:r>
              <a:rPr lang="en-US" dirty="0" smtClean="0">
                <a:solidFill>
                  <a:schemeClr val="tx1"/>
                </a:solidFill>
                <a:latin typeface="Times New Roman" pitchFamily="18" charset="0"/>
                <a:cs typeface="Times New Roman" pitchFamily="18" charset="0"/>
              </a:rPr>
              <a:t> </a:t>
            </a:r>
          </a:p>
          <a:p>
            <a:pPr marL="3175" defTabSz="977900">
              <a:buNone/>
            </a:pPr>
            <a:r>
              <a:rPr lang="en-US" i="1" dirty="0" smtClean="0">
                <a:solidFill>
                  <a:schemeClr val="tx1"/>
                </a:solidFill>
                <a:latin typeface="Times New Roman" pitchFamily="18" charset="0"/>
                <a:cs typeface="Times New Roman" pitchFamily="18" charset="0"/>
              </a:rPr>
              <a:t>g</a:t>
            </a:r>
            <a:r>
              <a:rPr lang="en-US" baseline="-25000" dirty="0" smtClean="0">
                <a:solidFill>
                  <a:schemeClr val="tx1"/>
                </a:solidFill>
                <a:latin typeface="Times New Roman" pitchFamily="18" charset="0"/>
                <a:cs typeface="Times New Roman" pitchFamily="18" charset="0"/>
              </a:rPr>
              <a:t>2</a:t>
            </a:r>
            <a:r>
              <a:rPr lang="en-US" dirty="0" smtClean="0">
                <a:solidFill>
                  <a:schemeClr val="tx1"/>
                </a:solidFill>
                <a:latin typeface="Times New Roman" pitchFamily="18" charset="0"/>
                <a:cs typeface="Times New Roman" pitchFamily="18" charset="0"/>
              </a:rPr>
              <a:t>(</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1</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2</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i="1" baseline="-25000" dirty="0" smtClean="0">
                <a:solidFill>
                  <a:schemeClr val="tx1"/>
                </a:solidFill>
                <a:latin typeface="Times New Roman" pitchFamily="18" charset="0"/>
                <a:cs typeface="Times New Roman" pitchFamily="18" charset="0"/>
              </a:rPr>
              <a:t>n</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sym typeface="Symbol"/>
              </a:rPr>
              <a:t>≤ </a:t>
            </a:r>
            <a:r>
              <a:rPr lang="en-US" i="1" dirty="0" smtClean="0">
                <a:solidFill>
                  <a:schemeClr val="tx1"/>
                </a:solidFill>
                <a:latin typeface="Times New Roman" pitchFamily="18" charset="0"/>
                <a:cs typeface="Times New Roman" pitchFamily="18" charset="0"/>
                <a:sym typeface="Symbol"/>
              </a:rPr>
              <a:t>b</a:t>
            </a:r>
            <a:r>
              <a:rPr lang="en-US" baseline="-25000" dirty="0" smtClean="0">
                <a:solidFill>
                  <a:schemeClr val="tx1"/>
                </a:solidFill>
                <a:latin typeface="Times New Roman" pitchFamily="18" charset="0"/>
                <a:cs typeface="Times New Roman" pitchFamily="18" charset="0"/>
                <a:sym typeface="Symbol"/>
              </a:rPr>
              <a:t>2</a:t>
            </a:r>
          </a:p>
          <a:p>
            <a:pPr marL="3175" algn="ctr" defTabSz="977900">
              <a:buNone/>
            </a:pPr>
            <a:r>
              <a:rPr lang="en-US" dirty="0" smtClean="0">
                <a:solidFill>
                  <a:schemeClr val="tx1"/>
                </a:solidFill>
                <a:latin typeface="Times New Roman" pitchFamily="18" charset="0"/>
                <a:cs typeface="Times New Roman" pitchFamily="18" charset="0"/>
                <a:sym typeface="Symbol"/>
              </a:rPr>
              <a:t>⁞</a:t>
            </a:r>
          </a:p>
          <a:p>
            <a:pPr marL="3175" defTabSz="977900">
              <a:buNone/>
            </a:pPr>
            <a:r>
              <a:rPr lang="en-US" i="1" dirty="0" smtClean="0">
                <a:solidFill>
                  <a:schemeClr val="tx1"/>
                </a:solidFill>
                <a:latin typeface="Times New Roman" pitchFamily="18" charset="0"/>
                <a:cs typeface="Times New Roman" pitchFamily="18" charset="0"/>
              </a:rPr>
              <a:t>g</a:t>
            </a:r>
            <a:r>
              <a:rPr lang="en-US" i="1" baseline="-25000" dirty="0" smtClean="0">
                <a:solidFill>
                  <a:schemeClr val="tx1"/>
                </a:solidFill>
                <a:latin typeface="Times New Roman" pitchFamily="18" charset="0"/>
                <a:cs typeface="Times New Roman" pitchFamily="18" charset="0"/>
              </a:rPr>
              <a:t>m</a:t>
            </a:r>
            <a:r>
              <a:rPr lang="en-US" dirty="0" smtClean="0">
                <a:solidFill>
                  <a:schemeClr val="tx1"/>
                </a:solidFill>
                <a:latin typeface="Times New Roman" pitchFamily="18" charset="0"/>
                <a:cs typeface="Times New Roman" pitchFamily="18" charset="0"/>
              </a:rPr>
              <a:t>(</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1</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2</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i="1" baseline="-25000" dirty="0" smtClean="0">
                <a:solidFill>
                  <a:schemeClr val="tx1"/>
                </a:solidFill>
                <a:latin typeface="Times New Roman" pitchFamily="18" charset="0"/>
                <a:cs typeface="Times New Roman" pitchFamily="18" charset="0"/>
              </a:rPr>
              <a:t>n</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sym typeface="Symbol"/>
              </a:rPr>
              <a:t>≤ </a:t>
            </a:r>
            <a:r>
              <a:rPr lang="en-US" i="1" dirty="0" err="1" smtClean="0">
                <a:solidFill>
                  <a:schemeClr val="tx1"/>
                </a:solidFill>
                <a:latin typeface="Times New Roman" pitchFamily="18" charset="0"/>
                <a:cs typeface="Times New Roman" pitchFamily="18" charset="0"/>
                <a:sym typeface="Symbol"/>
              </a:rPr>
              <a:t>b</a:t>
            </a:r>
            <a:r>
              <a:rPr lang="en-US" i="1" baseline="-25000" dirty="0" err="1" smtClean="0">
                <a:solidFill>
                  <a:schemeClr val="tx1"/>
                </a:solidFill>
                <a:latin typeface="Times New Roman" pitchFamily="18" charset="0"/>
                <a:cs typeface="Times New Roman" pitchFamily="18" charset="0"/>
                <a:sym typeface="Symbol"/>
              </a:rPr>
              <a:t>m</a:t>
            </a:r>
            <a:endParaRPr lang="en-US" dirty="0">
              <a:solidFill>
                <a:schemeClr val="tx1"/>
              </a:solidFill>
            </a:endParaRPr>
          </a:p>
        </p:txBody>
      </p:sp>
      <p:sp>
        <p:nvSpPr>
          <p:cNvPr id="23" name="Rectangle 22"/>
          <p:cNvSpPr/>
          <p:nvPr/>
        </p:nvSpPr>
        <p:spPr>
          <a:xfrm>
            <a:off x="5562600" y="1725168"/>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Times New Roman" pitchFamily="18" charset="0"/>
                <a:cs typeface="Times New Roman" pitchFamily="18" charset="0"/>
              </a:rPr>
              <a:t>satisfy</a:t>
            </a:r>
            <a:endParaRPr lang="en-US" sz="2200" dirty="0">
              <a:solidFill>
                <a:schemeClr val="tx1"/>
              </a:solidFill>
              <a:latin typeface="Times New Roman" pitchFamily="18" charset="0"/>
              <a:cs typeface="Times New Roman" pitchFamily="18" charset="0"/>
            </a:endParaRPr>
          </a:p>
        </p:txBody>
      </p:sp>
      <p:sp>
        <p:nvSpPr>
          <p:cNvPr id="27" name="Oval 26"/>
          <p:cNvSpPr/>
          <p:nvPr/>
        </p:nvSpPr>
        <p:spPr>
          <a:xfrm>
            <a:off x="941832" y="2837688"/>
            <a:ext cx="457200" cy="4572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969264" y="3581400"/>
            <a:ext cx="457200" cy="4572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27" idx="6"/>
          </p:cNvCxnSpPr>
          <p:nvPr/>
        </p:nvCxnSpPr>
        <p:spPr>
          <a:xfrm>
            <a:off x="1399032" y="3066288"/>
            <a:ext cx="4734350" cy="477012"/>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6"/>
          </p:cNvCxnSpPr>
          <p:nvPr/>
        </p:nvCxnSpPr>
        <p:spPr>
          <a:xfrm flipV="1">
            <a:off x="1426464" y="3543300"/>
            <a:ext cx="4706918" cy="266700"/>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144768" y="3124200"/>
            <a:ext cx="2782018" cy="1439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nchorCtr="1"/>
          <a:lstStyle/>
          <a:p>
            <a:pPr algn="ctr"/>
            <a:r>
              <a:rPr lang="en-US" sz="2200" dirty="0" smtClean="0">
                <a:solidFill>
                  <a:srgbClr val="002060"/>
                </a:solidFill>
              </a:rPr>
              <a:t>Multipliers that must exist and satisfying all the </a:t>
            </a:r>
            <a:r>
              <a:rPr lang="en-US" sz="2200" dirty="0" err="1" smtClean="0">
                <a:solidFill>
                  <a:srgbClr val="002060"/>
                </a:solidFill>
              </a:rPr>
              <a:t>eqn</a:t>
            </a:r>
            <a:endParaRPr lang="en-US" sz="2200" dirty="0">
              <a:solidFill>
                <a:srgbClr val="002060"/>
              </a:solidFill>
            </a:endParaRPr>
          </a:p>
        </p:txBody>
      </p:sp>
      <p:graphicFrame>
        <p:nvGraphicFramePr>
          <p:cNvPr id="55" name="Object 54"/>
          <p:cNvGraphicFramePr>
            <a:graphicFrameLocks noChangeAspect="1"/>
          </p:cNvGraphicFramePr>
          <p:nvPr/>
        </p:nvGraphicFramePr>
        <p:xfrm>
          <a:off x="1005840" y="4343400"/>
          <a:ext cx="4932948" cy="914400"/>
        </p:xfrm>
        <a:graphic>
          <a:graphicData uri="http://schemas.openxmlformats.org/presentationml/2006/ole">
            <p:oleObj spid="_x0000_s326883" name="Equation" r:id="rId7" imgW="2603500" imgH="482600" progId="Equation.3">
              <p:embed/>
            </p:oleObj>
          </a:graphicData>
        </a:graphic>
      </p:graphicFrame>
      <p:graphicFrame>
        <p:nvGraphicFramePr>
          <p:cNvPr id="56" name="Object 3"/>
          <p:cNvGraphicFramePr>
            <a:graphicFrameLocks noChangeAspect="1"/>
          </p:cNvGraphicFramePr>
          <p:nvPr>
            <p:extLst>
              <p:ext uri="{D42A27DB-BD31-4B8C-83A1-F6EECF244321}">
                <p14:modId xmlns="" xmlns:p14="http://schemas.microsoft.com/office/powerpoint/2010/main" val="2224365452"/>
              </p:ext>
            </p:extLst>
          </p:nvPr>
        </p:nvGraphicFramePr>
        <p:xfrm>
          <a:off x="1005840" y="5562600"/>
          <a:ext cx="4956175" cy="914400"/>
        </p:xfrm>
        <a:graphic>
          <a:graphicData uri="http://schemas.openxmlformats.org/presentationml/2006/ole">
            <p:oleObj spid="_x0000_s326884" name="Equation" r:id="rId8" imgW="2616200" imgH="482600" progId="Equation.3">
              <p:embed/>
            </p:oleObj>
          </a:graphicData>
        </a:graphic>
      </p:graphicFrame>
      <p:sp>
        <p:nvSpPr>
          <p:cNvPr id="57" name="Oval 56"/>
          <p:cNvSpPr/>
          <p:nvPr/>
        </p:nvSpPr>
        <p:spPr>
          <a:xfrm>
            <a:off x="1719072" y="4605528"/>
            <a:ext cx="3048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719072" y="5818632"/>
            <a:ext cx="304800" cy="3810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019800" y="4495800"/>
            <a:ext cx="2514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6600"/>
                </a:solidFill>
              </a:rPr>
              <a:t>Maximization</a:t>
            </a:r>
            <a:endParaRPr lang="en-US" sz="2400" b="1" dirty="0">
              <a:solidFill>
                <a:srgbClr val="006600"/>
              </a:solidFill>
            </a:endParaRPr>
          </a:p>
        </p:txBody>
      </p:sp>
      <p:sp>
        <p:nvSpPr>
          <p:cNvPr id="60" name="Rectangle 59"/>
          <p:cNvSpPr/>
          <p:nvPr/>
        </p:nvSpPr>
        <p:spPr>
          <a:xfrm>
            <a:off x="6019800" y="5791200"/>
            <a:ext cx="2514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Minimization</a:t>
            </a:r>
            <a:endParaRPr lang="en-US" sz="2400" b="1" dirty="0">
              <a:solidFill>
                <a:srgbClr val="7030A0"/>
              </a:solidFill>
            </a:endParaRPr>
          </a:p>
        </p:txBody>
      </p:sp>
      <p:sp>
        <p:nvSpPr>
          <p:cNvPr id="61" name="Oval 60"/>
          <p:cNvSpPr/>
          <p:nvPr/>
        </p:nvSpPr>
        <p:spPr>
          <a:xfrm>
            <a:off x="2212848" y="4514088"/>
            <a:ext cx="457200" cy="4572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209800" y="5745480"/>
            <a:ext cx="457200" cy="4572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a:stCxn id="61" idx="6"/>
          </p:cNvCxnSpPr>
          <p:nvPr/>
        </p:nvCxnSpPr>
        <p:spPr>
          <a:xfrm flipV="1">
            <a:off x="2670048" y="3543300"/>
            <a:ext cx="3463334" cy="11993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2" idx="7"/>
          </p:cNvCxnSpPr>
          <p:nvPr/>
        </p:nvCxnSpPr>
        <p:spPr>
          <a:xfrm flipV="1">
            <a:off x="2600045" y="3543300"/>
            <a:ext cx="3533337" cy="2269135"/>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6611112" y="1417320"/>
            <a:ext cx="2057400" cy="1143000"/>
          </a:xfrm>
          <a:prstGeom prst="round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877812" y="2527637"/>
            <a:ext cx="1885188" cy="1015663"/>
          </a:xfrm>
          <a:prstGeom prst="rect">
            <a:avLst/>
          </a:prstGeom>
          <a:noFill/>
        </p:spPr>
        <p:txBody>
          <a:bodyPr wrap="square" rtlCol="0">
            <a:spAutoFit/>
          </a:bodyPr>
          <a:lstStyle/>
          <a:p>
            <a:r>
              <a:rPr lang="en-US" sz="2000" b="1" dirty="0" smtClean="0">
                <a:solidFill>
                  <a:srgbClr val="FF00FF"/>
                </a:solidFill>
              </a:rPr>
              <a:t>Must satisfy </a:t>
            </a:r>
            <a:r>
              <a:rPr lang="en-US" sz="2000" b="1" dirty="0" smtClean="0">
                <a:solidFill>
                  <a:srgbClr val="D60093"/>
                </a:solidFill>
              </a:rPr>
              <a:t>constraint qualifications</a:t>
            </a:r>
            <a:endParaRPr lang="en-US" sz="2000" b="1" dirty="0">
              <a:solidFill>
                <a:srgbClr val="D60093"/>
              </a:solidFill>
            </a:endParaRPr>
          </a:p>
        </p:txBody>
      </p:sp>
      <p:sp>
        <p:nvSpPr>
          <p:cNvPr id="5" name="TextBox 4"/>
          <p:cNvSpPr txBox="1"/>
          <p:nvPr/>
        </p:nvSpPr>
        <p:spPr>
          <a:xfrm>
            <a:off x="1719072" y="5257800"/>
            <a:ext cx="795528" cy="369332"/>
          </a:xfrm>
          <a:prstGeom prst="rect">
            <a:avLst/>
          </a:prstGeom>
          <a:noFill/>
        </p:spPr>
        <p:txBody>
          <a:bodyPr wrap="square" rtlCol="0">
            <a:spAutoFit/>
          </a:bodyPr>
          <a:lstStyle/>
          <a:p>
            <a:r>
              <a:rPr lang="en-US" dirty="0" smtClean="0"/>
              <a:t>OR</a:t>
            </a:r>
            <a:endParaRPr lang="en-US" dirty="0"/>
          </a:p>
        </p:txBody>
      </p:sp>
      <p:sp>
        <p:nvSpPr>
          <p:cNvPr id="6" name="Slide Number Placeholder 5"/>
          <p:cNvSpPr>
            <a:spLocks noGrp="1"/>
          </p:cNvSpPr>
          <p:nvPr>
            <p:ph type="sldNum" sz="quarter" idx="12"/>
          </p:nvPr>
        </p:nvSpPr>
        <p:spPr/>
        <p:txBody>
          <a:bodyPr/>
          <a:lstStyle/>
          <a:p>
            <a:fld id="{E187A8DF-0D36-4FD6-9E8E-6850BBE18C4A}" type="slidenum">
              <a:rPr lang="en-US" smtClean="0"/>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52"/>
                                        </p:tgtEl>
                                        <p:attrNameLst>
                                          <p:attrName>style.visibility</p:attrName>
                                        </p:attrNameLst>
                                      </p:cBhvr>
                                      <p:to>
                                        <p:strVal val="visible"/>
                                      </p:to>
                                    </p:set>
                                    <p:anim calcmode="lin" valueType="num">
                                      <p:cBhvr additive="base">
                                        <p:cTn id="13" dur="500" fill="hold"/>
                                        <p:tgtEl>
                                          <p:spTgt spid="82952"/>
                                        </p:tgtEl>
                                        <p:attrNameLst>
                                          <p:attrName>ppt_x</p:attrName>
                                        </p:attrNameLst>
                                      </p:cBhvr>
                                      <p:tavLst>
                                        <p:tav tm="0">
                                          <p:val>
                                            <p:strVal val="#ppt_x"/>
                                          </p:val>
                                        </p:tav>
                                        <p:tav tm="100000">
                                          <p:val>
                                            <p:strVal val="#ppt_x"/>
                                          </p:val>
                                        </p:tav>
                                      </p:tavLst>
                                    </p:anim>
                                    <p:anim calcmode="lin" valueType="num">
                                      <p:cBhvr additive="base">
                                        <p:cTn id="14" dur="500" fill="hold"/>
                                        <p:tgtEl>
                                          <p:spTgt spid="829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50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1000"/>
                            </p:stCondLst>
                            <p:childTnLst>
                              <p:par>
                                <p:cTn id="25" presetID="2" presetClass="entr" presetSubtype="4" fill="hold" grpId="0" nodeType="after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50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
                                        </p:tgtEl>
                                        <p:attrNameLst>
                                          <p:attrName>style.visibility</p:attrName>
                                        </p:attrNameLst>
                                      </p:cBhvr>
                                      <p:to>
                                        <p:strVal val="hidden"/>
                                      </p:to>
                                    </p:set>
                                  </p:childTnLst>
                                </p:cTn>
                              </p:par>
                              <p:par>
                                <p:cTn id="51" presetID="2" presetClass="entr" presetSubtype="4"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ppt_x"/>
                                          </p:val>
                                        </p:tav>
                                        <p:tav tm="100000">
                                          <p:val>
                                            <p:strVal val="#ppt_x"/>
                                          </p:val>
                                        </p:tav>
                                      </p:tavLst>
                                    </p:anim>
                                    <p:anim calcmode="lin" valueType="num">
                                      <p:cBhvr additive="base">
                                        <p:cTn id="5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additive="base">
                                        <p:cTn id="65" dur="500" fill="hold"/>
                                        <p:tgtEl>
                                          <p:spTgt spid="56"/>
                                        </p:tgtEl>
                                        <p:attrNameLst>
                                          <p:attrName>ppt_x</p:attrName>
                                        </p:attrNameLst>
                                      </p:cBhvr>
                                      <p:tavLst>
                                        <p:tav tm="0">
                                          <p:val>
                                            <p:strVal val="#ppt_x"/>
                                          </p:val>
                                        </p:tav>
                                        <p:tav tm="100000">
                                          <p:val>
                                            <p:strVal val="#ppt_x"/>
                                          </p:val>
                                        </p:tav>
                                      </p:tavLst>
                                    </p:anim>
                                    <p:anim calcmode="lin" valueType="num">
                                      <p:cBhvr additive="base">
                                        <p:cTn id="6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anim calcmode="lin" valueType="num">
                                      <p:cBhvr additive="base">
                                        <p:cTn id="71" dur="500" fill="hold"/>
                                        <p:tgtEl>
                                          <p:spTgt spid="61"/>
                                        </p:tgtEl>
                                        <p:attrNameLst>
                                          <p:attrName>ppt_x</p:attrName>
                                        </p:attrNameLst>
                                      </p:cBhvr>
                                      <p:tavLst>
                                        <p:tav tm="0">
                                          <p:val>
                                            <p:strVal val="#ppt_x"/>
                                          </p:val>
                                        </p:tav>
                                        <p:tav tm="100000">
                                          <p:val>
                                            <p:strVal val="#ppt_x"/>
                                          </p:val>
                                        </p:tav>
                                      </p:tavLst>
                                    </p:anim>
                                    <p:anim calcmode="lin" valueType="num">
                                      <p:cBhvr additive="base">
                                        <p:cTn id="72" dur="500" fill="hold"/>
                                        <p:tgtEl>
                                          <p:spTgt spid="6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ppt_x"/>
                                          </p:val>
                                        </p:tav>
                                        <p:tav tm="100000">
                                          <p:val>
                                            <p:strVal val="#ppt_x"/>
                                          </p:val>
                                        </p:tav>
                                      </p:tavLst>
                                    </p:anim>
                                    <p:anim calcmode="lin" valueType="num">
                                      <p:cBhvr additive="base">
                                        <p:cTn id="80" dur="500" fill="hold"/>
                                        <p:tgtEl>
                                          <p:spTgt spid="2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500" fill="hold"/>
                                        <p:tgtEl>
                                          <p:spTgt spid="28"/>
                                        </p:tgtEl>
                                        <p:attrNameLst>
                                          <p:attrName>ppt_x</p:attrName>
                                        </p:attrNameLst>
                                      </p:cBhvr>
                                      <p:tavLst>
                                        <p:tav tm="0">
                                          <p:val>
                                            <p:strVal val="#ppt_x"/>
                                          </p:val>
                                        </p:tav>
                                        <p:tav tm="100000">
                                          <p:val>
                                            <p:strVal val="#ppt_x"/>
                                          </p:val>
                                        </p:tav>
                                      </p:tavLst>
                                    </p:anim>
                                    <p:anim calcmode="lin" valueType="num">
                                      <p:cBhvr additive="base">
                                        <p:cTn id="84" dur="500" fill="hold"/>
                                        <p:tgtEl>
                                          <p:spTgt spid="28"/>
                                        </p:tgtEl>
                                        <p:attrNameLst>
                                          <p:attrName>ppt_y</p:attrName>
                                        </p:attrNameLst>
                                      </p:cBhvr>
                                      <p:tavLst>
                                        <p:tav tm="0">
                                          <p:val>
                                            <p:strVal val="1+#ppt_h/2"/>
                                          </p:val>
                                        </p:tav>
                                        <p:tav tm="100000">
                                          <p:val>
                                            <p:strVal val="#ppt_y"/>
                                          </p:val>
                                        </p:tav>
                                      </p:tavLst>
                                    </p:anim>
                                  </p:childTnLst>
                                </p:cTn>
                              </p:par>
                              <p:par>
                                <p:cTn id="85" presetID="1" presetClass="entr" presetSubtype="0" fill="hold"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par>
                          <p:cTn id="93" fill="hold">
                            <p:stCondLst>
                              <p:cond delay="500"/>
                            </p:stCondLst>
                            <p:childTnLst>
                              <p:par>
                                <p:cTn id="94" presetID="2" presetClass="entr" presetSubtype="4" fill="hold" grpId="0" nodeType="afterEffect">
                                  <p:stCondLst>
                                    <p:cond delay="0"/>
                                  </p:stCondLst>
                                  <p:childTnLst>
                                    <p:set>
                                      <p:cBhvr>
                                        <p:cTn id="95" dur="1" fill="hold">
                                          <p:stCondLst>
                                            <p:cond delay="0"/>
                                          </p:stCondLst>
                                        </p:cTn>
                                        <p:tgtEl>
                                          <p:spTgt spid="52"/>
                                        </p:tgtEl>
                                        <p:attrNameLst>
                                          <p:attrName>style.visibility</p:attrName>
                                        </p:attrNameLst>
                                      </p:cBhvr>
                                      <p:to>
                                        <p:strVal val="visible"/>
                                      </p:to>
                                    </p:set>
                                    <p:anim calcmode="lin" valueType="num">
                                      <p:cBhvr additive="base">
                                        <p:cTn id="96" dur="500" fill="hold"/>
                                        <p:tgtEl>
                                          <p:spTgt spid="52"/>
                                        </p:tgtEl>
                                        <p:attrNameLst>
                                          <p:attrName>ppt_x</p:attrName>
                                        </p:attrNameLst>
                                      </p:cBhvr>
                                      <p:tavLst>
                                        <p:tav tm="0">
                                          <p:val>
                                            <p:strVal val="#ppt_x"/>
                                          </p:val>
                                        </p:tav>
                                        <p:tav tm="100000">
                                          <p:val>
                                            <p:strVal val="#ppt_x"/>
                                          </p:val>
                                        </p:tav>
                                      </p:tavLst>
                                    </p:anim>
                                    <p:anim calcmode="lin" valueType="num">
                                      <p:cBhvr additive="base">
                                        <p:cTn id="97"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57"/>
                                        </p:tgtEl>
                                        <p:attrNameLst>
                                          <p:attrName>style.visibility</p:attrName>
                                        </p:attrNameLst>
                                      </p:cBhvr>
                                      <p:to>
                                        <p:strVal val="visible"/>
                                      </p:to>
                                    </p:set>
                                  </p:childTnLst>
                                </p:cTn>
                              </p:par>
                              <p:par>
                                <p:cTn id="102" presetID="1" presetClass="exit" presetSubtype="0" fill="hold" grpId="1" nodeType="withEffect">
                                  <p:stCondLst>
                                    <p:cond delay="0"/>
                                  </p:stCondLst>
                                  <p:childTnLst>
                                    <p:set>
                                      <p:cBhvr>
                                        <p:cTn id="103" dur="1" fill="hold">
                                          <p:stCondLst>
                                            <p:cond delay="0"/>
                                          </p:stCondLst>
                                        </p:cTn>
                                        <p:tgtEl>
                                          <p:spTgt spid="61"/>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62"/>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27"/>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28"/>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34"/>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41"/>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65"/>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66"/>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52"/>
                                        </p:tgtEl>
                                        <p:attrNameLst>
                                          <p:attrName>style.visibility</p:attrName>
                                        </p:attrNameLst>
                                      </p:cBhvr>
                                      <p:to>
                                        <p:strVal val="hidden"/>
                                      </p:to>
                                    </p:set>
                                  </p:childTnLst>
                                </p:cTn>
                              </p:par>
                              <p:par>
                                <p:cTn id="120" presetID="2" presetClass="entr" presetSubtype="4" fill="hold" grpId="0" nodeType="withEffect">
                                  <p:stCondLst>
                                    <p:cond delay="0"/>
                                  </p:stCondLst>
                                  <p:childTnLst>
                                    <p:set>
                                      <p:cBhvr>
                                        <p:cTn id="121" dur="1" fill="hold">
                                          <p:stCondLst>
                                            <p:cond delay="0"/>
                                          </p:stCondLst>
                                        </p:cTn>
                                        <p:tgtEl>
                                          <p:spTgt spid="59"/>
                                        </p:tgtEl>
                                        <p:attrNameLst>
                                          <p:attrName>style.visibility</p:attrName>
                                        </p:attrNameLst>
                                      </p:cBhvr>
                                      <p:to>
                                        <p:strVal val="visible"/>
                                      </p:to>
                                    </p:set>
                                    <p:anim calcmode="lin" valueType="num">
                                      <p:cBhvr additive="base">
                                        <p:cTn id="122" dur="500" fill="hold"/>
                                        <p:tgtEl>
                                          <p:spTgt spid="59"/>
                                        </p:tgtEl>
                                        <p:attrNameLst>
                                          <p:attrName>ppt_x</p:attrName>
                                        </p:attrNameLst>
                                      </p:cBhvr>
                                      <p:tavLst>
                                        <p:tav tm="0">
                                          <p:val>
                                            <p:strVal val="#ppt_x"/>
                                          </p:val>
                                        </p:tav>
                                        <p:tav tm="100000">
                                          <p:val>
                                            <p:strVal val="#ppt_x"/>
                                          </p:val>
                                        </p:tav>
                                      </p:tavLst>
                                    </p:anim>
                                    <p:anim calcmode="lin" valueType="num">
                                      <p:cBhvr additive="base">
                                        <p:cTn id="123"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58"/>
                                        </p:tgtEl>
                                        <p:attrNameLst>
                                          <p:attrName>style.visibility</p:attrName>
                                        </p:attrNameLst>
                                      </p:cBhvr>
                                      <p:to>
                                        <p:strVal val="visible"/>
                                      </p:to>
                                    </p:set>
                                  </p:childTnLst>
                                </p:cTn>
                              </p:par>
                              <p:par>
                                <p:cTn id="128" presetID="2" presetClass="entr" presetSubtype="4" fill="hold" grpId="0" nodeType="with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500" fill="hold"/>
                                        <p:tgtEl>
                                          <p:spTgt spid="60"/>
                                        </p:tgtEl>
                                        <p:attrNameLst>
                                          <p:attrName>ppt_x</p:attrName>
                                        </p:attrNameLst>
                                      </p:cBhvr>
                                      <p:tavLst>
                                        <p:tav tm="0">
                                          <p:val>
                                            <p:strVal val="#ppt_x"/>
                                          </p:val>
                                        </p:tav>
                                        <p:tav tm="100000">
                                          <p:val>
                                            <p:strVal val="#ppt_x"/>
                                          </p:val>
                                        </p:tav>
                                      </p:tavLst>
                                    </p:anim>
                                    <p:anim calcmode="lin" valueType="num">
                                      <p:cBhvr additive="base">
                                        <p:cTn id="13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7" grpId="0" animBg="1"/>
      <p:bldP spid="27" grpId="1" animBg="1"/>
      <p:bldP spid="28" grpId="0" animBg="1"/>
      <p:bldP spid="28" grpId="1" animBg="1"/>
      <p:bldP spid="52" grpId="0"/>
      <p:bldP spid="52" grpId="1"/>
      <p:bldP spid="57" grpId="0" animBg="1"/>
      <p:bldP spid="58" grpId="0" animBg="1"/>
      <p:bldP spid="59" grpId="0"/>
      <p:bldP spid="60" grpId="0"/>
      <p:bldP spid="61" grpId="0" animBg="1"/>
      <p:bldP spid="61" grpId="1" animBg="1"/>
      <p:bldP spid="62" grpId="0" animBg="1"/>
      <p:bldP spid="62" grpId="1" animBg="1"/>
      <p:bldP spid="3" grpId="0" animBg="1"/>
      <p:bldP spid="3" grpId="1" animBg="1"/>
      <p:bldP spid="4" grpId="0"/>
      <p:bldP spid="4" grpId="1"/>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err="1" smtClean="0"/>
              <a:t>Karush</a:t>
            </a:r>
            <a:r>
              <a:rPr lang="en-US" dirty="0" smtClean="0"/>
              <a:t>-Kuhn-Tucker </a:t>
            </a:r>
            <a:r>
              <a:rPr lang="en-US" dirty="0"/>
              <a:t>Conditions</a:t>
            </a:r>
          </a:p>
        </p:txBody>
      </p:sp>
      <p:sp>
        <p:nvSpPr>
          <p:cNvPr id="3" name="Content Placeholder 2"/>
          <p:cNvSpPr>
            <a:spLocks noGrp="1"/>
          </p:cNvSpPr>
          <p:nvPr>
            <p:ph idx="1"/>
          </p:nvPr>
        </p:nvSpPr>
        <p:spPr>
          <a:xfrm>
            <a:off x="990600" y="1600200"/>
            <a:ext cx="7713440" cy="4525963"/>
          </a:xfrm>
        </p:spPr>
        <p:txBody>
          <a:bodyPr/>
          <a:lstStyle/>
          <a:p>
            <a:pPr marL="3175" indent="0">
              <a:spcBef>
                <a:spcPts val="0"/>
              </a:spcBef>
              <a:buNone/>
            </a:pPr>
            <a:r>
              <a:rPr lang="en-US" u="sng" dirty="0" smtClean="0"/>
              <a:t>Example:</a:t>
            </a:r>
          </a:p>
          <a:p>
            <a:pPr marL="3175" indent="0">
              <a:spcBef>
                <a:spcPts val="0"/>
              </a:spcBef>
              <a:buNone/>
            </a:pPr>
            <a:r>
              <a:rPr lang="en-US" dirty="0" smtClean="0"/>
              <a:t>max </a:t>
            </a:r>
            <a:r>
              <a:rPr lang="en-US" dirty="0"/>
              <a:t>(or min) </a:t>
            </a:r>
            <a:r>
              <a:rPr lang="en-US" i="1" dirty="0">
                <a:latin typeface="Times New Roman" pitchFamily="18" charset="0"/>
                <a:cs typeface="Times New Roman" pitchFamily="18" charset="0"/>
              </a:rPr>
              <a:t>z</a:t>
            </a:r>
            <a:r>
              <a:rPr lang="en-US" dirty="0"/>
              <a:t> = </a:t>
            </a:r>
            <a:r>
              <a:rPr lang="en-US" i="1" dirty="0">
                <a:latin typeface="Times New Roman" pitchFamily="18" charset="0"/>
                <a:cs typeface="Times New Roman" pitchFamily="18" charset="0"/>
              </a:rPr>
              <a:t>f</a:t>
            </a:r>
            <a:r>
              <a:rPr lang="en-US" dirty="0"/>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i="1" baseline="-25000" dirty="0">
                <a:latin typeface="Times New Roman" pitchFamily="18" charset="0"/>
                <a:cs typeface="Times New Roman" pitchFamily="18" charset="0"/>
              </a:rPr>
              <a:t>n</a:t>
            </a:r>
            <a:r>
              <a:rPr lang="en-US" dirty="0"/>
              <a:t>)</a:t>
            </a:r>
          </a:p>
          <a:p>
            <a:pPr marL="239713" indent="0">
              <a:spcBef>
                <a:spcPts val="0"/>
              </a:spcBef>
              <a:buNone/>
            </a:pPr>
            <a:r>
              <a:rPr lang="en-US" dirty="0" err="1"/>
              <a:t>s.t.</a:t>
            </a:r>
            <a:r>
              <a:rPr lang="en-US" dirty="0"/>
              <a:t>  </a:t>
            </a:r>
            <a:r>
              <a:rPr lang="en-US" i="1" dirty="0">
                <a:latin typeface="Times New Roman" pitchFamily="18" charset="0"/>
                <a:cs typeface="Times New Roman" pitchFamily="18" charset="0"/>
              </a:rPr>
              <a:t>g</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i="1" baseline="-25000" dirty="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a:latin typeface="Times New Roman" pitchFamily="18" charset="0"/>
                <a:cs typeface="Times New Roman" pitchFamily="18" charset="0"/>
                <a:sym typeface="Symbol"/>
              </a:rPr>
              <a:t>b</a:t>
            </a:r>
            <a:r>
              <a:rPr lang="en-US" baseline="-25000" dirty="0">
                <a:latin typeface="Times New Roman" pitchFamily="18" charset="0"/>
                <a:cs typeface="Times New Roman" pitchFamily="18" charset="0"/>
                <a:sym typeface="Symbol"/>
              </a:rPr>
              <a:t>1</a:t>
            </a:r>
            <a:r>
              <a:rPr lang="en-US" dirty="0">
                <a:latin typeface="Times New Roman" pitchFamily="18" charset="0"/>
                <a:cs typeface="Times New Roman" pitchFamily="18" charset="0"/>
              </a:rPr>
              <a:t> </a:t>
            </a:r>
          </a:p>
          <a:p>
            <a:pPr marL="854075" indent="0">
              <a:spcBef>
                <a:spcPts val="0"/>
              </a:spcBef>
              <a:buNone/>
            </a:pPr>
            <a:r>
              <a:rPr lang="en-US" i="1" dirty="0">
                <a:latin typeface="Times New Roman" pitchFamily="18" charset="0"/>
                <a:cs typeface="Times New Roman" pitchFamily="18" charset="0"/>
              </a:rPr>
              <a:t>g</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i="1" baseline="-25000" dirty="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a:latin typeface="Times New Roman" pitchFamily="18" charset="0"/>
                <a:cs typeface="Times New Roman" pitchFamily="18" charset="0"/>
                <a:sym typeface="Symbol"/>
              </a:rPr>
              <a:t>b</a:t>
            </a:r>
            <a:r>
              <a:rPr lang="en-US" baseline="-25000" dirty="0">
                <a:latin typeface="Times New Roman" pitchFamily="18" charset="0"/>
                <a:cs typeface="Times New Roman" pitchFamily="18" charset="0"/>
                <a:sym typeface="Symbol"/>
              </a:rPr>
              <a:t>2</a:t>
            </a:r>
          </a:p>
          <a:p>
            <a:pPr marL="2063750" indent="0">
              <a:spcBef>
                <a:spcPts val="0"/>
              </a:spcBef>
              <a:buNone/>
            </a:pPr>
            <a:r>
              <a:rPr lang="en-US" dirty="0">
                <a:latin typeface="Times New Roman" pitchFamily="18" charset="0"/>
                <a:cs typeface="Times New Roman" pitchFamily="18" charset="0"/>
                <a:sym typeface="Symbol"/>
              </a:rPr>
              <a:t>⁞</a:t>
            </a:r>
          </a:p>
          <a:p>
            <a:pPr marL="854075" indent="0">
              <a:spcBef>
                <a:spcPts val="0"/>
              </a:spcBef>
              <a:spcAft>
                <a:spcPts val="600"/>
              </a:spcAft>
              <a:buNone/>
            </a:pPr>
            <a:r>
              <a:rPr lang="en-US" i="1" dirty="0" err="1">
                <a:latin typeface="Times New Roman" pitchFamily="18" charset="0"/>
                <a:cs typeface="Times New Roman" pitchFamily="18" charset="0"/>
              </a:rPr>
              <a:t>g</a:t>
            </a:r>
            <a:r>
              <a:rPr lang="en-US" i="1" baseline="-25000" dirty="0" err="1">
                <a:latin typeface="Times New Roman" pitchFamily="18" charset="0"/>
                <a:cs typeface="Times New Roman" pitchFamily="18" charset="0"/>
              </a:rPr>
              <a:t>m</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i="1" baseline="-25000" dirty="0">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 </a:t>
            </a:r>
            <a:r>
              <a:rPr lang="en-US" i="1" dirty="0" err="1">
                <a:latin typeface="Times New Roman" pitchFamily="18" charset="0"/>
                <a:cs typeface="Times New Roman" pitchFamily="18" charset="0"/>
                <a:sym typeface="Symbol"/>
              </a:rPr>
              <a:t>b</a:t>
            </a:r>
            <a:r>
              <a:rPr lang="en-US" i="1" baseline="-25000" dirty="0" err="1">
                <a:latin typeface="Times New Roman" pitchFamily="18" charset="0"/>
                <a:cs typeface="Times New Roman" pitchFamily="18" charset="0"/>
                <a:sym typeface="Symbol"/>
              </a:rPr>
              <a:t>m</a:t>
            </a:r>
            <a:endParaRPr lang="en-US" i="1" baseline="-25000" dirty="0">
              <a:latin typeface="Times New Roman" pitchFamily="18" charset="0"/>
              <a:cs typeface="Times New Roman" pitchFamily="18" charset="0"/>
              <a:sym typeface="Symbol"/>
            </a:endParaRPr>
          </a:p>
          <a:p>
            <a:pPr marL="2571750" indent="0">
              <a:spcBef>
                <a:spcPts val="0"/>
              </a:spcBef>
              <a:buNone/>
            </a:pP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0</a:t>
            </a:r>
          </a:p>
          <a:p>
            <a:pPr marL="2571750" indent="0">
              <a:spcBef>
                <a:spcPts val="0"/>
              </a:spcBef>
              <a:buNone/>
            </a:pPr>
            <a:r>
              <a:rPr lang="en-US" i="1" dirty="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0</a:t>
            </a:r>
          </a:p>
          <a:p>
            <a:pPr marL="2971800" indent="0">
              <a:spcBef>
                <a:spcPts val="0"/>
              </a:spcBef>
              <a:buNone/>
            </a:pPr>
            <a:r>
              <a:rPr lang="en-US" dirty="0" smtClean="0">
                <a:latin typeface="Times New Roman" pitchFamily="18" charset="0"/>
                <a:cs typeface="Times New Roman" pitchFamily="18" charset="0"/>
              </a:rPr>
              <a:t>⁞</a:t>
            </a:r>
          </a:p>
          <a:p>
            <a:pPr marL="2571750" indent="0">
              <a:spcBef>
                <a:spcPts val="0"/>
              </a:spcBef>
              <a:buNone/>
            </a:pP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n</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0</a:t>
            </a:r>
          </a:p>
          <a:p>
            <a:pPr>
              <a:spcBef>
                <a:spcPts val="0"/>
              </a:spcBef>
              <a:buNone/>
            </a:pPr>
            <a:endParaRPr lang="en-US" dirty="0" smtClean="0">
              <a:latin typeface="Times New Roman" pitchFamily="18" charset="0"/>
              <a:cs typeface="Times New Roman" pitchFamily="18" charset="0"/>
            </a:endParaRPr>
          </a:p>
        </p:txBody>
      </p:sp>
      <p:sp>
        <p:nvSpPr>
          <p:cNvPr id="4" name="Right Brace 3"/>
          <p:cNvSpPr/>
          <p:nvPr/>
        </p:nvSpPr>
        <p:spPr>
          <a:xfrm>
            <a:off x="4724400" y="4358640"/>
            <a:ext cx="419100" cy="1737360"/>
          </a:xfrm>
          <a:prstGeom prst="rightBrace">
            <a:avLst>
              <a:gd name="adj1" fmla="val 31060"/>
              <a:gd name="adj2" fmla="val 51041"/>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143500" y="4246602"/>
            <a:ext cx="3581400" cy="1107996"/>
          </a:xfrm>
          <a:prstGeom prst="rect">
            <a:avLst/>
          </a:prstGeom>
          <a:noFill/>
        </p:spPr>
        <p:txBody>
          <a:bodyPr wrap="square" rtlCol="0">
            <a:spAutoFit/>
          </a:bodyPr>
          <a:lstStyle/>
          <a:p>
            <a:r>
              <a:rPr lang="en-US" sz="2200" dirty="0" smtClean="0"/>
              <a:t>Non-negative variables</a:t>
            </a:r>
          </a:p>
          <a:p>
            <a:r>
              <a:rPr lang="en-US" sz="2200" i="1" kern="0" dirty="0" smtClean="0">
                <a:solidFill>
                  <a:srgbClr val="000000"/>
                </a:solidFill>
                <a:latin typeface="Times New Roman" pitchFamily="18" charset="0"/>
                <a:cs typeface="Times New Roman" pitchFamily="18" charset="0"/>
              </a:rPr>
              <a:t>x</a:t>
            </a:r>
            <a:r>
              <a:rPr lang="en-US" sz="2200" kern="0" dirty="0" smtClean="0">
                <a:solidFill>
                  <a:srgbClr val="000000"/>
                </a:solidFill>
                <a:latin typeface="Times New Roman" pitchFamily="18" charset="0"/>
                <a:cs typeface="Times New Roman" pitchFamily="18" charset="0"/>
              </a:rPr>
              <a:t> ≥ 0</a:t>
            </a:r>
            <a:r>
              <a:rPr lang="en-US" sz="2200" kern="0" dirty="0" smtClean="0">
                <a:solidFill>
                  <a:srgbClr val="000000"/>
                </a:solidFill>
                <a:cs typeface="Times New Roman" pitchFamily="18" charset="0"/>
              </a:rPr>
              <a:t>, but K-T conditions, use constraints with ≤</a:t>
            </a:r>
            <a:endParaRPr lang="en-US" sz="2200" dirty="0"/>
          </a:p>
        </p:txBody>
      </p:sp>
      <p:sp>
        <p:nvSpPr>
          <p:cNvPr id="6" name="Slide Number Placeholder 5"/>
          <p:cNvSpPr>
            <a:spLocks noGrp="1"/>
          </p:cNvSpPr>
          <p:nvPr>
            <p:ph type="sldNum" sz="quarter" idx="12"/>
          </p:nvPr>
        </p:nvSpPr>
        <p:spPr/>
        <p:txBody>
          <a:bodyPr/>
          <a:lstStyle/>
          <a:p>
            <a:fld id="{E187A8DF-0D36-4FD6-9E8E-6850BBE18C4A}" type="slidenum">
              <a:rPr lang="en-US" smtClean="0"/>
              <a:pPr/>
              <a:t>62</a:t>
            </a:fld>
            <a:endParaRPr lang="en-US"/>
          </a:p>
        </p:txBody>
      </p:sp>
    </p:spTree>
    <p:extLst>
      <p:ext uri="{BB962C8B-B14F-4D97-AF65-F5344CB8AC3E}">
        <p14:creationId xmlns="" xmlns:p14="http://schemas.microsoft.com/office/powerpoint/2010/main" val="272740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8" presetClass="entr" presetSubtype="0" accel="10000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p:cTn id="13"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14"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17" dur="500"/>
                                        <p:tgtEl>
                                          <p:spTgt spid="3">
                                            <p:txEl>
                                              <p:pRg st="6" end="6"/>
                                            </p:txEl>
                                          </p:spTgt>
                                        </p:tgtEl>
                                      </p:cBhvr>
                                    </p:animEffect>
                                  </p:childTnLst>
                                </p:cTn>
                              </p:par>
                            </p:childTnLst>
                          </p:cTn>
                        </p:par>
                        <p:par>
                          <p:cTn id="18" fill="hold">
                            <p:stCondLst>
                              <p:cond delay="500"/>
                            </p:stCondLst>
                            <p:childTnLst>
                              <p:par>
                                <p:cTn id="19" presetID="58" presetClass="entr" presetSubtype="0" accel="100000" fill="hold" grpId="0" nodeType="after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p:cTn id="21"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22"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25" dur="500"/>
                                        <p:tgtEl>
                                          <p:spTgt spid="3">
                                            <p:txEl>
                                              <p:pRg st="7" end="7"/>
                                            </p:txEl>
                                          </p:spTgt>
                                        </p:tgtEl>
                                      </p:cBhvr>
                                    </p:animEffect>
                                  </p:childTnLst>
                                </p:cTn>
                              </p:par>
                            </p:childTnLst>
                          </p:cTn>
                        </p:par>
                        <p:par>
                          <p:cTn id="26" fill="hold">
                            <p:stCondLst>
                              <p:cond delay="1000"/>
                            </p:stCondLst>
                            <p:childTnLst>
                              <p:par>
                                <p:cTn id="27" presetID="58" presetClass="entr" presetSubtype="0" accel="100000" fill="hold" grpId="0" nodeType="after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p:cTn id="29"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30"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33" dur="500"/>
                                        <p:tgtEl>
                                          <p:spTgt spid="3">
                                            <p:txEl>
                                              <p:pRg st="8" end="8"/>
                                            </p:txEl>
                                          </p:spTgt>
                                        </p:tgtEl>
                                      </p:cBhvr>
                                    </p:animEffect>
                                  </p:childTnLst>
                                </p:cTn>
                              </p:par>
                              <p:par>
                                <p:cTn id="34" presetID="2" presetClass="entr" presetSubtype="4"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par>
                          <p:cTn id="38" fill="hold">
                            <p:stCondLst>
                              <p:cond delay="1500"/>
                            </p:stCondLst>
                            <p:childTnLst>
                              <p:par>
                                <p:cTn id="39" presetID="58" presetClass="entr" presetSubtype="0" accel="100000" fill="hold" grpId="0"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p:cTn id="41" dur="500" fill="hold"/>
                                        <p:tgtEl>
                                          <p:spTgt spid="3">
                                            <p:txEl>
                                              <p:pRg st="9" end="9"/>
                                            </p:txEl>
                                          </p:spTgt>
                                        </p:tgtEl>
                                        <p:attrNameLst>
                                          <p:attrName>ppt_w</p:attrName>
                                        </p:attrNameLst>
                                      </p:cBhvr>
                                      <p:tavLst>
                                        <p:tav tm="0">
                                          <p:val>
                                            <p:strVal val="#ppt_w*2.5"/>
                                          </p:val>
                                        </p:tav>
                                        <p:tav tm="100000">
                                          <p:val>
                                            <p:strVal val="#ppt_w"/>
                                          </p:val>
                                        </p:tav>
                                      </p:tavLst>
                                    </p:anim>
                                    <p:anim calcmode="lin" valueType="num">
                                      <p:cBhvr>
                                        <p:cTn id="42" dur="500" fill="hold"/>
                                        <p:tgtEl>
                                          <p:spTgt spid="3">
                                            <p:txEl>
                                              <p:pRg st="9" end="9"/>
                                            </p:txEl>
                                          </p:spTgt>
                                        </p:tgtEl>
                                        <p:attrNameLst>
                                          <p:attrName>ppt_h</p:attrName>
                                        </p:attrNameLst>
                                      </p:cBhvr>
                                      <p:tavLst>
                                        <p:tav tm="0">
                                          <p:val>
                                            <p:strVal val="#ppt_h*0.01"/>
                                          </p:val>
                                        </p:tav>
                                        <p:tav tm="100000">
                                          <p:val>
                                            <p:strVal val="#ppt_h"/>
                                          </p:val>
                                        </p:tav>
                                      </p:tavLst>
                                    </p:anim>
                                    <p:anim calcmode="lin" valueType="num">
                                      <p:cBhvr>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9" end="9"/>
                                            </p:txEl>
                                          </p:spTgt>
                                        </p:tgtEl>
                                        <p:attrNameLst>
                                          <p:attrName>ppt_y</p:attrName>
                                        </p:attrNameLst>
                                      </p:cBhvr>
                                      <p:tavLst>
                                        <p:tav tm="0">
                                          <p:val>
                                            <p:strVal val="#ppt_h+1"/>
                                          </p:val>
                                        </p:tav>
                                        <p:tav tm="100000">
                                          <p:val>
                                            <p:strVal val="#ppt_y"/>
                                          </p:val>
                                        </p:tav>
                                      </p:tavLst>
                                    </p:anim>
                                    <p:animEffect transition="in" filter="fade">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err="1" smtClean="0"/>
              <a:t>Karush</a:t>
            </a:r>
            <a:r>
              <a:rPr lang="en-US" dirty="0" smtClean="0"/>
              <a:t>-Kuhn-Tucker Conditions</a:t>
            </a:r>
            <a:endParaRPr lang="en-US" dirty="0"/>
          </a:p>
        </p:txBody>
      </p:sp>
      <p:graphicFrame>
        <p:nvGraphicFramePr>
          <p:cNvPr id="11" name="Object 10"/>
          <p:cNvGraphicFramePr>
            <a:graphicFrameLocks noChangeAspect="1"/>
          </p:cNvGraphicFramePr>
          <p:nvPr/>
        </p:nvGraphicFramePr>
        <p:xfrm>
          <a:off x="990600" y="2438400"/>
          <a:ext cx="5353050" cy="549275"/>
        </p:xfrm>
        <a:graphic>
          <a:graphicData uri="http://schemas.openxmlformats.org/presentationml/2006/ole">
            <p:oleObj spid="_x0000_s326073" name="Equation" r:id="rId4" imgW="2476500" imgH="254000" progId="Equation.3">
              <p:embed/>
            </p:oleObj>
          </a:graphicData>
        </a:graphic>
      </p:graphicFrame>
      <p:graphicFrame>
        <p:nvGraphicFramePr>
          <p:cNvPr id="82952" name="Object 8"/>
          <p:cNvGraphicFramePr>
            <a:graphicFrameLocks noChangeAspect="1"/>
          </p:cNvGraphicFramePr>
          <p:nvPr>
            <p:extLst>
              <p:ext uri="{D42A27DB-BD31-4B8C-83A1-F6EECF244321}">
                <p14:modId xmlns="" xmlns:p14="http://schemas.microsoft.com/office/powerpoint/2010/main" val="3490684754"/>
              </p:ext>
            </p:extLst>
          </p:nvPr>
        </p:nvGraphicFramePr>
        <p:xfrm>
          <a:off x="1005840" y="2971800"/>
          <a:ext cx="5268912" cy="522288"/>
        </p:xfrm>
        <a:graphic>
          <a:graphicData uri="http://schemas.openxmlformats.org/presentationml/2006/ole">
            <p:oleObj spid="_x0000_s326074" name="Equation" r:id="rId5" imgW="2438400" imgH="241300" progId="Equation.3">
              <p:embed/>
            </p:oleObj>
          </a:graphicData>
        </a:graphic>
      </p:graphicFrame>
      <p:cxnSp>
        <p:nvCxnSpPr>
          <p:cNvPr id="18" name="Straight Arrow Connector 17"/>
          <p:cNvCxnSpPr/>
          <p:nvPr/>
        </p:nvCxnSpPr>
        <p:spPr>
          <a:xfrm flipV="1">
            <a:off x="2514600" y="2133600"/>
            <a:ext cx="609600" cy="45720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Object 19"/>
          <p:cNvGraphicFramePr>
            <a:graphicFrameLocks noChangeAspect="1"/>
          </p:cNvGraphicFramePr>
          <p:nvPr/>
        </p:nvGraphicFramePr>
        <p:xfrm>
          <a:off x="1371600" y="1676400"/>
          <a:ext cx="4164013" cy="457200"/>
        </p:xfrm>
        <a:graphic>
          <a:graphicData uri="http://schemas.openxmlformats.org/presentationml/2006/ole">
            <p:oleObj spid="_x0000_s326075" name="Equation" r:id="rId6" imgW="2197100" imgH="241300" progId="Equation.3">
              <p:embed/>
            </p:oleObj>
          </a:graphicData>
        </a:graphic>
      </p:graphicFrame>
      <p:sp>
        <p:nvSpPr>
          <p:cNvPr id="21" name="Rectangle 20"/>
          <p:cNvSpPr/>
          <p:nvPr/>
        </p:nvSpPr>
        <p:spPr>
          <a:xfrm>
            <a:off x="6629400" y="1219200"/>
            <a:ext cx="21336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defTabSz="977900">
              <a:buNone/>
            </a:pPr>
            <a:r>
              <a:rPr lang="en-US" dirty="0" smtClean="0">
                <a:solidFill>
                  <a:schemeClr val="tx1"/>
                </a:solidFill>
                <a:latin typeface="Times New Roman" pitchFamily="18" charset="0"/>
                <a:cs typeface="Times New Roman" pitchFamily="18" charset="0"/>
              </a:rPr>
              <a:t>Constraints:</a:t>
            </a:r>
          </a:p>
          <a:p>
            <a:pPr marL="3175" defTabSz="977900">
              <a:buNone/>
            </a:pPr>
            <a:r>
              <a:rPr lang="en-US" i="1" dirty="0" smtClean="0">
                <a:solidFill>
                  <a:schemeClr val="tx1"/>
                </a:solidFill>
                <a:latin typeface="Times New Roman" pitchFamily="18" charset="0"/>
                <a:cs typeface="Times New Roman" pitchFamily="18" charset="0"/>
              </a:rPr>
              <a:t>g</a:t>
            </a:r>
            <a:r>
              <a:rPr lang="en-US" baseline="-25000" dirty="0" smtClean="0">
                <a:solidFill>
                  <a:schemeClr val="tx1"/>
                </a:solidFill>
                <a:latin typeface="Times New Roman" pitchFamily="18" charset="0"/>
                <a:cs typeface="Times New Roman" pitchFamily="18" charset="0"/>
              </a:rPr>
              <a:t>1</a:t>
            </a:r>
            <a:r>
              <a:rPr lang="en-US" dirty="0" smtClean="0">
                <a:solidFill>
                  <a:schemeClr val="tx1"/>
                </a:solidFill>
                <a:latin typeface="Times New Roman" pitchFamily="18" charset="0"/>
                <a:cs typeface="Times New Roman" pitchFamily="18" charset="0"/>
              </a:rPr>
              <a:t>(</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1</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2</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i="1" baseline="-25000" dirty="0" smtClean="0">
                <a:solidFill>
                  <a:schemeClr val="tx1"/>
                </a:solidFill>
                <a:latin typeface="Times New Roman" pitchFamily="18" charset="0"/>
                <a:cs typeface="Times New Roman" pitchFamily="18" charset="0"/>
              </a:rPr>
              <a:t>n</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sym typeface="Symbol"/>
              </a:rPr>
              <a:t>≤ </a:t>
            </a:r>
            <a:r>
              <a:rPr lang="en-US" i="1" dirty="0" smtClean="0">
                <a:solidFill>
                  <a:schemeClr val="tx1"/>
                </a:solidFill>
                <a:latin typeface="Times New Roman" pitchFamily="18" charset="0"/>
                <a:cs typeface="Times New Roman" pitchFamily="18" charset="0"/>
                <a:sym typeface="Symbol"/>
              </a:rPr>
              <a:t>b</a:t>
            </a:r>
            <a:r>
              <a:rPr lang="en-US" baseline="-25000" dirty="0" smtClean="0">
                <a:solidFill>
                  <a:schemeClr val="tx1"/>
                </a:solidFill>
                <a:latin typeface="Times New Roman" pitchFamily="18" charset="0"/>
                <a:cs typeface="Times New Roman" pitchFamily="18" charset="0"/>
                <a:sym typeface="Symbol"/>
              </a:rPr>
              <a:t>1</a:t>
            </a:r>
            <a:r>
              <a:rPr lang="en-US" dirty="0" smtClean="0">
                <a:solidFill>
                  <a:schemeClr val="tx1"/>
                </a:solidFill>
                <a:latin typeface="Times New Roman" pitchFamily="18" charset="0"/>
                <a:cs typeface="Times New Roman" pitchFamily="18" charset="0"/>
              </a:rPr>
              <a:t> </a:t>
            </a:r>
          </a:p>
          <a:p>
            <a:pPr marL="3175" defTabSz="977900">
              <a:buNone/>
            </a:pPr>
            <a:r>
              <a:rPr lang="en-US" i="1" dirty="0" smtClean="0">
                <a:solidFill>
                  <a:schemeClr val="tx1"/>
                </a:solidFill>
                <a:latin typeface="Times New Roman" pitchFamily="18" charset="0"/>
                <a:cs typeface="Times New Roman" pitchFamily="18" charset="0"/>
              </a:rPr>
              <a:t>g</a:t>
            </a:r>
            <a:r>
              <a:rPr lang="en-US" baseline="-25000" dirty="0" smtClean="0">
                <a:solidFill>
                  <a:schemeClr val="tx1"/>
                </a:solidFill>
                <a:latin typeface="Times New Roman" pitchFamily="18" charset="0"/>
                <a:cs typeface="Times New Roman" pitchFamily="18" charset="0"/>
              </a:rPr>
              <a:t>2</a:t>
            </a:r>
            <a:r>
              <a:rPr lang="en-US" dirty="0" smtClean="0">
                <a:solidFill>
                  <a:schemeClr val="tx1"/>
                </a:solidFill>
                <a:latin typeface="Times New Roman" pitchFamily="18" charset="0"/>
                <a:cs typeface="Times New Roman" pitchFamily="18" charset="0"/>
              </a:rPr>
              <a:t>(</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1</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2</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i="1" baseline="-25000" dirty="0" smtClean="0">
                <a:solidFill>
                  <a:schemeClr val="tx1"/>
                </a:solidFill>
                <a:latin typeface="Times New Roman" pitchFamily="18" charset="0"/>
                <a:cs typeface="Times New Roman" pitchFamily="18" charset="0"/>
              </a:rPr>
              <a:t>n</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sym typeface="Symbol"/>
              </a:rPr>
              <a:t>≤ </a:t>
            </a:r>
            <a:r>
              <a:rPr lang="en-US" i="1" dirty="0" smtClean="0">
                <a:solidFill>
                  <a:schemeClr val="tx1"/>
                </a:solidFill>
                <a:latin typeface="Times New Roman" pitchFamily="18" charset="0"/>
                <a:cs typeface="Times New Roman" pitchFamily="18" charset="0"/>
                <a:sym typeface="Symbol"/>
              </a:rPr>
              <a:t>b</a:t>
            </a:r>
            <a:r>
              <a:rPr lang="en-US" baseline="-25000" dirty="0" smtClean="0">
                <a:solidFill>
                  <a:schemeClr val="tx1"/>
                </a:solidFill>
                <a:latin typeface="Times New Roman" pitchFamily="18" charset="0"/>
                <a:cs typeface="Times New Roman" pitchFamily="18" charset="0"/>
                <a:sym typeface="Symbol"/>
              </a:rPr>
              <a:t>2</a:t>
            </a:r>
          </a:p>
          <a:p>
            <a:pPr marL="3175" algn="ctr" defTabSz="977900">
              <a:buNone/>
            </a:pPr>
            <a:r>
              <a:rPr lang="en-US" dirty="0" smtClean="0">
                <a:solidFill>
                  <a:schemeClr val="tx1"/>
                </a:solidFill>
                <a:latin typeface="Times New Roman" pitchFamily="18" charset="0"/>
                <a:cs typeface="Times New Roman" pitchFamily="18" charset="0"/>
                <a:sym typeface="Symbol"/>
              </a:rPr>
              <a:t>⁞</a:t>
            </a:r>
          </a:p>
          <a:p>
            <a:pPr marL="3175" defTabSz="977900">
              <a:buNone/>
            </a:pPr>
            <a:r>
              <a:rPr lang="en-US" i="1" dirty="0" smtClean="0">
                <a:solidFill>
                  <a:schemeClr val="tx1"/>
                </a:solidFill>
                <a:latin typeface="Times New Roman" pitchFamily="18" charset="0"/>
                <a:cs typeface="Times New Roman" pitchFamily="18" charset="0"/>
              </a:rPr>
              <a:t>g</a:t>
            </a:r>
            <a:r>
              <a:rPr lang="en-US" i="1" baseline="-25000" dirty="0" smtClean="0">
                <a:solidFill>
                  <a:schemeClr val="tx1"/>
                </a:solidFill>
                <a:latin typeface="Times New Roman" pitchFamily="18" charset="0"/>
                <a:cs typeface="Times New Roman" pitchFamily="18" charset="0"/>
              </a:rPr>
              <a:t>m</a:t>
            </a:r>
            <a:r>
              <a:rPr lang="en-US" dirty="0" smtClean="0">
                <a:solidFill>
                  <a:schemeClr val="tx1"/>
                </a:solidFill>
                <a:latin typeface="Times New Roman" pitchFamily="18" charset="0"/>
                <a:cs typeface="Times New Roman" pitchFamily="18" charset="0"/>
              </a:rPr>
              <a:t>(</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1</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2</a:t>
            </a:r>
            <a:r>
              <a:rPr lang="en-US" dirty="0" smtClean="0">
                <a:solidFill>
                  <a:schemeClr val="tx1"/>
                </a:solidFill>
                <a:latin typeface="Times New Roman" pitchFamily="18" charset="0"/>
                <a:cs typeface="Times New Roman" pitchFamily="18" charset="0"/>
              </a:rPr>
              <a:t>,…, </a:t>
            </a:r>
            <a:r>
              <a:rPr lang="en-US" i="1" dirty="0" err="1" smtClean="0">
                <a:solidFill>
                  <a:schemeClr val="tx1"/>
                </a:solidFill>
                <a:latin typeface="Times New Roman" pitchFamily="18" charset="0"/>
                <a:cs typeface="Times New Roman" pitchFamily="18" charset="0"/>
              </a:rPr>
              <a:t>x</a:t>
            </a:r>
            <a:r>
              <a:rPr lang="en-US" i="1" baseline="-25000" dirty="0" err="1" smtClean="0">
                <a:solidFill>
                  <a:schemeClr val="tx1"/>
                </a:solidFill>
                <a:latin typeface="Times New Roman" pitchFamily="18" charset="0"/>
                <a:cs typeface="Times New Roman" pitchFamily="18" charset="0"/>
              </a:rPr>
              <a:t>n</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sym typeface="Symbol"/>
              </a:rPr>
              <a:t>≤ </a:t>
            </a:r>
            <a:r>
              <a:rPr lang="en-US" i="1" dirty="0" err="1" smtClean="0">
                <a:solidFill>
                  <a:schemeClr val="tx1"/>
                </a:solidFill>
                <a:latin typeface="Times New Roman" pitchFamily="18" charset="0"/>
                <a:cs typeface="Times New Roman" pitchFamily="18" charset="0"/>
                <a:sym typeface="Symbol"/>
              </a:rPr>
              <a:t>b</a:t>
            </a:r>
            <a:r>
              <a:rPr lang="en-US" i="1" baseline="-25000" dirty="0" err="1" smtClean="0">
                <a:solidFill>
                  <a:schemeClr val="tx1"/>
                </a:solidFill>
                <a:latin typeface="Times New Roman" pitchFamily="18" charset="0"/>
                <a:cs typeface="Times New Roman" pitchFamily="18" charset="0"/>
                <a:sym typeface="Symbol"/>
              </a:rPr>
              <a:t>m</a:t>
            </a:r>
            <a:endParaRPr lang="en-US" i="1" baseline="-25000" dirty="0" smtClean="0">
              <a:solidFill>
                <a:schemeClr val="tx1"/>
              </a:solidFill>
              <a:latin typeface="Times New Roman" pitchFamily="18" charset="0"/>
              <a:cs typeface="Times New Roman" pitchFamily="18" charset="0"/>
              <a:sym typeface="Symbol"/>
            </a:endParaRPr>
          </a:p>
          <a:p>
            <a:pPr marL="3175" defTabSz="977900"/>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1</a:t>
            </a:r>
            <a:r>
              <a:rPr lang="en-US" dirty="0" smtClean="0">
                <a:solidFill>
                  <a:schemeClr val="tx1"/>
                </a:solidFill>
                <a:latin typeface="Times New Roman" pitchFamily="18" charset="0"/>
                <a:cs typeface="Times New Roman" pitchFamily="18" charset="0"/>
              </a:rPr>
              <a:t> ≤ 0</a:t>
            </a:r>
          </a:p>
          <a:p>
            <a:pPr marL="3175" defTabSz="977900"/>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baseline="-25000" dirty="0" smtClean="0">
                <a:solidFill>
                  <a:schemeClr val="tx1"/>
                </a:solidFill>
                <a:latin typeface="Times New Roman" pitchFamily="18" charset="0"/>
                <a:cs typeface="Times New Roman" pitchFamily="18" charset="0"/>
              </a:rPr>
              <a:t>2</a:t>
            </a:r>
            <a:r>
              <a:rPr lang="en-US" dirty="0" smtClean="0">
                <a:solidFill>
                  <a:schemeClr val="tx1"/>
                </a:solidFill>
                <a:latin typeface="Times New Roman" pitchFamily="18" charset="0"/>
                <a:cs typeface="Times New Roman" pitchFamily="18" charset="0"/>
              </a:rPr>
              <a:t> ≤ 0</a:t>
            </a:r>
          </a:p>
          <a:p>
            <a:pPr marL="3175" defTabSz="977900"/>
            <a:r>
              <a:rPr lang="en-US" dirty="0" smtClean="0">
                <a:solidFill>
                  <a:schemeClr val="tx1"/>
                </a:solidFill>
                <a:latin typeface="Times New Roman" pitchFamily="18" charset="0"/>
                <a:cs typeface="Times New Roman" pitchFamily="18" charset="0"/>
              </a:rPr>
              <a:t>                  ⁞</a:t>
            </a:r>
          </a:p>
          <a:p>
            <a:pPr marL="3175" defTabSz="977900"/>
            <a:r>
              <a:rPr lang="en-US" dirty="0" smtClean="0">
                <a:solidFill>
                  <a:schemeClr val="tx1"/>
                </a:solidFill>
                <a:latin typeface="Times New Roman" pitchFamily="18" charset="0"/>
                <a:cs typeface="Times New Roman" pitchFamily="18" charset="0"/>
              </a:rPr>
              <a:t>                     −</a:t>
            </a:r>
            <a:r>
              <a:rPr lang="en-US" i="1" dirty="0" err="1" smtClean="0">
                <a:solidFill>
                  <a:schemeClr val="tx1"/>
                </a:solidFill>
                <a:latin typeface="Times New Roman" pitchFamily="18" charset="0"/>
                <a:cs typeface="Times New Roman" pitchFamily="18" charset="0"/>
              </a:rPr>
              <a:t>x</a:t>
            </a:r>
            <a:r>
              <a:rPr lang="en-US" baseline="-25000" dirty="0" err="1" smtClean="0">
                <a:solidFill>
                  <a:schemeClr val="tx1"/>
                </a:solidFill>
                <a:latin typeface="Times New Roman" pitchFamily="18" charset="0"/>
                <a:cs typeface="Times New Roman" pitchFamily="18" charset="0"/>
              </a:rPr>
              <a:t>n</a:t>
            </a:r>
            <a:r>
              <a:rPr lang="en-US" dirty="0" smtClean="0">
                <a:solidFill>
                  <a:schemeClr val="tx1"/>
                </a:solidFill>
                <a:latin typeface="Times New Roman" pitchFamily="18" charset="0"/>
                <a:cs typeface="Times New Roman" pitchFamily="18" charset="0"/>
              </a:rPr>
              <a:t> ≤ 0</a:t>
            </a:r>
            <a:endParaRPr lang="en-US" dirty="0">
              <a:solidFill>
                <a:schemeClr val="tx1"/>
              </a:solidFill>
              <a:latin typeface="Times New Roman" pitchFamily="18" charset="0"/>
              <a:cs typeface="Times New Roman" pitchFamily="18" charset="0"/>
            </a:endParaRPr>
          </a:p>
        </p:txBody>
      </p:sp>
      <p:sp>
        <p:nvSpPr>
          <p:cNvPr id="23" name="Rectangle 22"/>
          <p:cNvSpPr/>
          <p:nvPr/>
        </p:nvSpPr>
        <p:spPr>
          <a:xfrm>
            <a:off x="5562600" y="1725168"/>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Times New Roman" pitchFamily="18" charset="0"/>
                <a:cs typeface="Times New Roman" pitchFamily="18" charset="0"/>
              </a:rPr>
              <a:t>satisfy</a:t>
            </a:r>
            <a:endParaRPr lang="en-US" sz="2200" dirty="0">
              <a:solidFill>
                <a:schemeClr val="tx1"/>
              </a:solidFill>
              <a:latin typeface="Times New Roman" pitchFamily="18" charset="0"/>
              <a:cs typeface="Times New Roman" pitchFamily="18" charset="0"/>
            </a:endParaRPr>
          </a:p>
        </p:txBody>
      </p:sp>
      <p:graphicFrame>
        <p:nvGraphicFramePr>
          <p:cNvPr id="55" name="Object 54"/>
          <p:cNvGraphicFramePr>
            <a:graphicFrameLocks noChangeAspect="1"/>
          </p:cNvGraphicFramePr>
          <p:nvPr>
            <p:extLst>
              <p:ext uri="{D42A27DB-BD31-4B8C-83A1-F6EECF244321}">
                <p14:modId xmlns="" xmlns:p14="http://schemas.microsoft.com/office/powerpoint/2010/main" val="4288549752"/>
              </p:ext>
            </p:extLst>
          </p:nvPr>
        </p:nvGraphicFramePr>
        <p:xfrm>
          <a:off x="1005840" y="4419600"/>
          <a:ext cx="4932948" cy="914400"/>
        </p:xfrm>
        <a:graphic>
          <a:graphicData uri="http://schemas.openxmlformats.org/presentationml/2006/ole">
            <p:oleObj spid="_x0000_s326076" name="Equation" r:id="rId7" imgW="2603500" imgH="482600" progId="Equation.3">
              <p:embed/>
            </p:oleObj>
          </a:graphicData>
        </a:graphic>
      </p:graphicFrame>
      <p:graphicFrame>
        <p:nvGraphicFramePr>
          <p:cNvPr id="56" name="Object 3"/>
          <p:cNvGraphicFramePr>
            <a:graphicFrameLocks noChangeAspect="1"/>
          </p:cNvGraphicFramePr>
          <p:nvPr>
            <p:extLst>
              <p:ext uri="{D42A27DB-BD31-4B8C-83A1-F6EECF244321}">
                <p14:modId xmlns="" xmlns:p14="http://schemas.microsoft.com/office/powerpoint/2010/main" val="1033051344"/>
              </p:ext>
            </p:extLst>
          </p:nvPr>
        </p:nvGraphicFramePr>
        <p:xfrm>
          <a:off x="1017588" y="5638800"/>
          <a:ext cx="4932362" cy="914400"/>
        </p:xfrm>
        <a:graphic>
          <a:graphicData uri="http://schemas.openxmlformats.org/presentationml/2006/ole">
            <p:oleObj spid="_x0000_s326077" name="Equation" r:id="rId8" imgW="2603500" imgH="482600" progId="Equation.3">
              <p:embed/>
            </p:oleObj>
          </a:graphicData>
        </a:graphic>
      </p:graphicFrame>
      <p:sp>
        <p:nvSpPr>
          <p:cNvPr id="5" name="TextBox 4"/>
          <p:cNvSpPr txBox="1"/>
          <p:nvPr/>
        </p:nvSpPr>
        <p:spPr>
          <a:xfrm>
            <a:off x="1719072" y="5345668"/>
            <a:ext cx="795528" cy="369332"/>
          </a:xfrm>
          <a:prstGeom prst="rect">
            <a:avLst/>
          </a:prstGeom>
          <a:noFill/>
        </p:spPr>
        <p:txBody>
          <a:bodyPr wrap="square" rtlCol="0">
            <a:spAutoFit/>
          </a:bodyPr>
          <a:lstStyle/>
          <a:p>
            <a:r>
              <a:rPr lang="en-US" dirty="0" smtClean="0"/>
              <a:t>OR</a:t>
            </a:r>
            <a:endParaRPr lang="en-US" dirty="0"/>
          </a:p>
        </p:txBody>
      </p:sp>
      <p:sp>
        <p:nvSpPr>
          <p:cNvPr id="6" name="Slide Number Placeholder 5"/>
          <p:cNvSpPr>
            <a:spLocks noGrp="1"/>
          </p:cNvSpPr>
          <p:nvPr>
            <p:ph type="sldNum" sz="quarter" idx="12"/>
          </p:nvPr>
        </p:nvSpPr>
        <p:spPr>
          <a:xfrm>
            <a:off x="6553200" y="6048375"/>
            <a:ext cx="2133600" cy="323850"/>
          </a:xfrm>
        </p:spPr>
        <p:txBody>
          <a:bodyPr/>
          <a:lstStyle/>
          <a:p>
            <a:fld id="{E187A8DF-0D36-4FD6-9E8E-6850BBE18C4A}" type="slidenum">
              <a:rPr lang="en-US" smtClean="0"/>
              <a:pPr/>
              <a:t>63</a:t>
            </a:fld>
            <a:endParaRPr lang="en-US"/>
          </a:p>
        </p:txBody>
      </p:sp>
      <p:graphicFrame>
        <p:nvGraphicFramePr>
          <p:cNvPr id="325639" name="Object 889"/>
          <p:cNvGraphicFramePr>
            <a:graphicFrameLocks noChangeAspect="1"/>
          </p:cNvGraphicFramePr>
          <p:nvPr>
            <p:extLst>
              <p:ext uri="{D42A27DB-BD31-4B8C-83A1-F6EECF244321}">
                <p14:modId xmlns="" xmlns:p14="http://schemas.microsoft.com/office/powerpoint/2010/main" val="3030637948"/>
              </p:ext>
            </p:extLst>
          </p:nvPr>
        </p:nvGraphicFramePr>
        <p:xfrm>
          <a:off x="903288" y="3505200"/>
          <a:ext cx="5033962" cy="914400"/>
        </p:xfrm>
        <a:graphic>
          <a:graphicData uri="http://schemas.openxmlformats.org/presentationml/2006/ole">
            <p:oleObj spid="_x0000_s326078" name="Equation" r:id="rId9" imgW="2806700" imgH="508000" progId="Equation.3">
              <p:embed/>
            </p:oleObj>
          </a:graphicData>
        </a:graphic>
      </p:graphicFrame>
      <p:sp>
        <p:nvSpPr>
          <p:cNvPr id="30" name="Oval 29"/>
          <p:cNvSpPr/>
          <p:nvPr/>
        </p:nvSpPr>
        <p:spPr>
          <a:xfrm>
            <a:off x="1659636" y="3733800"/>
            <a:ext cx="457200" cy="4572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6"/>
          </p:cNvCxnSpPr>
          <p:nvPr/>
        </p:nvCxnSpPr>
        <p:spPr>
          <a:xfrm>
            <a:off x="2116836" y="3962400"/>
            <a:ext cx="4207764" cy="723900"/>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59636" y="4572000"/>
            <a:ext cx="457200" cy="4572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659636" y="5799667"/>
            <a:ext cx="457200" cy="4572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V="1">
            <a:off x="2091436" y="4686300"/>
            <a:ext cx="4233164" cy="114300"/>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091436" y="4686300"/>
            <a:ext cx="4233164" cy="139276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305191" y="4191000"/>
            <a:ext cx="1391009" cy="868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nchorCtr="1"/>
          <a:lstStyle/>
          <a:p>
            <a:pPr algn="ctr"/>
            <a:r>
              <a:rPr lang="en-US" sz="2200" dirty="0" smtClean="0">
                <a:solidFill>
                  <a:srgbClr val="002060"/>
                </a:solidFill>
                <a:latin typeface="Segoe UI Semibold" pitchFamily="34" charset="0"/>
              </a:rPr>
              <a:t>− for max </a:t>
            </a:r>
          </a:p>
          <a:p>
            <a:pPr algn="ctr"/>
            <a:r>
              <a:rPr lang="en-US" sz="2200" dirty="0" smtClean="0">
                <a:solidFill>
                  <a:srgbClr val="002060"/>
                </a:solidFill>
                <a:latin typeface="Segoe UI Semibold" pitchFamily="34" charset="0"/>
              </a:rPr>
              <a:t>+ for min</a:t>
            </a:r>
            <a:endParaRPr lang="en-US" sz="2200" dirty="0">
              <a:solidFill>
                <a:srgbClr val="002060"/>
              </a:solidFill>
              <a:latin typeface="Segoe UI Semibold" pitchFamily="34" charset="0"/>
            </a:endParaRPr>
          </a:p>
        </p:txBody>
      </p:sp>
      <p:sp>
        <p:nvSpPr>
          <p:cNvPr id="42" name="Oval 41"/>
          <p:cNvSpPr/>
          <p:nvPr/>
        </p:nvSpPr>
        <p:spPr>
          <a:xfrm>
            <a:off x="3410712" y="461772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410712" y="5799667"/>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305192" y="5850468"/>
            <a:ext cx="88600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nchorCtr="1"/>
          <a:lstStyle/>
          <a:p>
            <a:pPr algn="ctr"/>
            <a:r>
              <a:rPr lang="en-US" sz="2200" dirty="0" smtClean="0">
                <a:solidFill>
                  <a:srgbClr val="002060"/>
                </a:solidFill>
                <a:latin typeface="Segoe UI Semibold" pitchFamily="34" charset="0"/>
              </a:rPr>
              <a:t>min</a:t>
            </a:r>
            <a:endParaRPr lang="en-US" sz="2200" dirty="0">
              <a:solidFill>
                <a:srgbClr val="002060"/>
              </a:solidFill>
              <a:latin typeface="Segoe UI Semibold" pitchFamily="34" charset="0"/>
            </a:endParaRPr>
          </a:p>
        </p:txBody>
      </p:sp>
      <p:sp>
        <p:nvSpPr>
          <p:cNvPr id="25" name="Rectangle 24"/>
          <p:cNvSpPr/>
          <p:nvPr/>
        </p:nvSpPr>
        <p:spPr>
          <a:xfrm>
            <a:off x="6449971" y="4685453"/>
            <a:ext cx="88600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nchorCtr="1"/>
          <a:lstStyle/>
          <a:p>
            <a:pPr algn="ctr"/>
            <a:r>
              <a:rPr lang="en-US" sz="2200" dirty="0" smtClean="0">
                <a:solidFill>
                  <a:srgbClr val="002060"/>
                </a:solidFill>
                <a:latin typeface="Segoe UI Semibold" pitchFamily="34" charset="0"/>
              </a:rPr>
              <a:t>max</a:t>
            </a:r>
            <a:endParaRPr lang="en-US" sz="2200" dirty="0">
              <a:solidFill>
                <a:srgbClr val="002060"/>
              </a:solidFill>
              <a:latin typeface="Segoe UI Semi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52"/>
                                        </p:tgtEl>
                                        <p:attrNameLst>
                                          <p:attrName>style.visibility</p:attrName>
                                        </p:attrNameLst>
                                      </p:cBhvr>
                                      <p:to>
                                        <p:strVal val="visible"/>
                                      </p:to>
                                    </p:set>
                                    <p:anim calcmode="lin" valueType="num">
                                      <p:cBhvr additive="base">
                                        <p:cTn id="13" dur="500" fill="hold"/>
                                        <p:tgtEl>
                                          <p:spTgt spid="82952"/>
                                        </p:tgtEl>
                                        <p:attrNameLst>
                                          <p:attrName>ppt_x</p:attrName>
                                        </p:attrNameLst>
                                      </p:cBhvr>
                                      <p:tavLst>
                                        <p:tav tm="0">
                                          <p:val>
                                            <p:strVal val="#ppt_x"/>
                                          </p:val>
                                        </p:tav>
                                        <p:tav tm="100000">
                                          <p:val>
                                            <p:strVal val="#ppt_x"/>
                                          </p:val>
                                        </p:tav>
                                      </p:tavLst>
                                    </p:anim>
                                    <p:anim calcmode="lin" valueType="num">
                                      <p:cBhvr additive="base">
                                        <p:cTn id="14" dur="500" fill="hold"/>
                                        <p:tgtEl>
                                          <p:spTgt spid="829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25639"/>
                                        </p:tgtEl>
                                        <p:attrNameLst>
                                          <p:attrName>style.visibility</p:attrName>
                                        </p:attrNameLst>
                                      </p:cBhvr>
                                      <p:to>
                                        <p:strVal val="visible"/>
                                      </p:to>
                                    </p:set>
                                    <p:anim calcmode="lin" valueType="num">
                                      <p:cBhvr additive="base">
                                        <p:cTn id="38" dur="500" fill="hold"/>
                                        <p:tgtEl>
                                          <p:spTgt spid="325639"/>
                                        </p:tgtEl>
                                        <p:attrNameLst>
                                          <p:attrName>ppt_x</p:attrName>
                                        </p:attrNameLst>
                                      </p:cBhvr>
                                      <p:tavLst>
                                        <p:tav tm="0">
                                          <p:val>
                                            <p:strVal val="#ppt_x"/>
                                          </p:val>
                                        </p:tav>
                                        <p:tav tm="100000">
                                          <p:val>
                                            <p:strVal val="#ppt_x"/>
                                          </p:val>
                                        </p:tav>
                                      </p:tavLst>
                                    </p:anim>
                                    <p:anim calcmode="lin" valueType="num">
                                      <p:cBhvr additive="base">
                                        <p:cTn id="39" dur="500" fill="hold"/>
                                        <p:tgtEl>
                                          <p:spTgt spid="32563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 calcmode="lin" valueType="num">
                                      <p:cBhvr additive="base">
                                        <p:cTn id="44" dur="500" fill="hold"/>
                                        <p:tgtEl>
                                          <p:spTgt spid="55"/>
                                        </p:tgtEl>
                                        <p:attrNameLst>
                                          <p:attrName>ppt_x</p:attrName>
                                        </p:attrNameLst>
                                      </p:cBhvr>
                                      <p:tavLst>
                                        <p:tav tm="0">
                                          <p:val>
                                            <p:strVal val="#ppt_x"/>
                                          </p:val>
                                        </p:tav>
                                        <p:tav tm="100000">
                                          <p:val>
                                            <p:strVal val="#ppt_x"/>
                                          </p:val>
                                        </p:tav>
                                      </p:tavLst>
                                    </p:anim>
                                    <p:anim calcmode="lin" valueType="num">
                                      <p:cBhvr additive="base">
                                        <p:cTn id="45"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ppt_x"/>
                                          </p:val>
                                        </p:tav>
                                        <p:tav tm="100000">
                                          <p:val>
                                            <p:strVal val="#ppt_x"/>
                                          </p:val>
                                        </p:tav>
                                      </p:tavLst>
                                    </p:anim>
                                    <p:anim calcmode="lin" valueType="num">
                                      <p:cBhvr additive="base">
                                        <p:cTn id="5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56"/>
                                        </p:tgtEl>
                                        <p:attrNameLst>
                                          <p:attrName>style.visibility</p:attrName>
                                        </p:attrNameLst>
                                      </p:cBhvr>
                                      <p:to>
                                        <p:strVal val="visible"/>
                                      </p:to>
                                    </p:set>
                                    <p:anim calcmode="lin" valueType="num">
                                      <p:cBhvr additive="base">
                                        <p:cTn id="56" dur="500" fill="hold"/>
                                        <p:tgtEl>
                                          <p:spTgt spid="56"/>
                                        </p:tgtEl>
                                        <p:attrNameLst>
                                          <p:attrName>ppt_x</p:attrName>
                                        </p:attrNameLst>
                                      </p:cBhvr>
                                      <p:tavLst>
                                        <p:tav tm="0">
                                          <p:val>
                                            <p:strVal val="#ppt_x"/>
                                          </p:val>
                                        </p:tav>
                                        <p:tav tm="100000">
                                          <p:val>
                                            <p:strVal val="#ppt_x"/>
                                          </p:val>
                                        </p:tav>
                                      </p:tavLst>
                                    </p:anim>
                                    <p:anim calcmode="lin" valueType="num">
                                      <p:cBhvr additive="base">
                                        <p:cTn id="57"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500" fill="hold"/>
                                        <p:tgtEl>
                                          <p:spTgt spid="30"/>
                                        </p:tgtEl>
                                        <p:attrNameLst>
                                          <p:attrName>ppt_x</p:attrName>
                                        </p:attrNameLst>
                                      </p:cBhvr>
                                      <p:tavLst>
                                        <p:tav tm="0">
                                          <p:val>
                                            <p:strVal val="#ppt_x"/>
                                          </p:val>
                                        </p:tav>
                                        <p:tav tm="100000">
                                          <p:val>
                                            <p:strVal val="#ppt_x"/>
                                          </p:val>
                                        </p:tav>
                                      </p:tavLst>
                                    </p:anim>
                                    <p:anim calcmode="lin" valueType="num">
                                      <p:cBhvr additive="base">
                                        <p:cTn id="63" dur="500" fill="hold"/>
                                        <p:tgtEl>
                                          <p:spTgt spid="30"/>
                                        </p:tgtEl>
                                        <p:attrNameLst>
                                          <p:attrName>ppt_y</p:attrName>
                                        </p:attrNameLst>
                                      </p:cBhvr>
                                      <p:tavLst>
                                        <p:tav tm="0">
                                          <p:val>
                                            <p:strVal val="1+#ppt_h/2"/>
                                          </p:val>
                                        </p:tav>
                                        <p:tav tm="100000">
                                          <p:val>
                                            <p:strVal val="#ppt_y"/>
                                          </p:val>
                                        </p:tav>
                                      </p:tavLst>
                                    </p:anim>
                                  </p:childTnLst>
                                </p:cTn>
                              </p:par>
                              <p:par>
                                <p:cTn id="64" presetID="1" presetClass="entr" presetSubtype="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childTnLst>
                                </p:cTn>
                              </p:par>
                              <p:par>
                                <p:cTn id="66" presetID="2" presetClass="entr" presetSubtype="4"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additive="base">
                                        <p:cTn id="68" dur="500" fill="hold"/>
                                        <p:tgtEl>
                                          <p:spTgt spid="32"/>
                                        </p:tgtEl>
                                        <p:attrNameLst>
                                          <p:attrName>ppt_x</p:attrName>
                                        </p:attrNameLst>
                                      </p:cBhvr>
                                      <p:tavLst>
                                        <p:tav tm="0">
                                          <p:val>
                                            <p:strVal val="#ppt_x"/>
                                          </p:val>
                                        </p:tav>
                                        <p:tav tm="100000">
                                          <p:val>
                                            <p:strVal val="#ppt_x"/>
                                          </p:val>
                                        </p:tav>
                                      </p:tavLst>
                                    </p:anim>
                                    <p:anim calcmode="lin" valueType="num">
                                      <p:cBhvr additive="base">
                                        <p:cTn id="69" dur="500" fill="hold"/>
                                        <p:tgtEl>
                                          <p:spTgt spid="32"/>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additive="base">
                                        <p:cTn id="72" dur="500" fill="hold"/>
                                        <p:tgtEl>
                                          <p:spTgt spid="33"/>
                                        </p:tgtEl>
                                        <p:attrNameLst>
                                          <p:attrName>ppt_x</p:attrName>
                                        </p:attrNameLst>
                                      </p:cBhvr>
                                      <p:tavLst>
                                        <p:tav tm="0">
                                          <p:val>
                                            <p:strVal val="#ppt_x"/>
                                          </p:val>
                                        </p:tav>
                                        <p:tav tm="100000">
                                          <p:val>
                                            <p:strVal val="#ppt_x"/>
                                          </p:val>
                                        </p:tav>
                                      </p:tavLst>
                                    </p:anim>
                                    <p:anim calcmode="lin" valueType="num">
                                      <p:cBhvr additive="base">
                                        <p:cTn id="73" dur="500" fill="hold"/>
                                        <p:tgtEl>
                                          <p:spTgt spid="33"/>
                                        </p:tgtEl>
                                        <p:attrNameLst>
                                          <p:attrName>ppt_y</p:attrName>
                                        </p:attrNameLst>
                                      </p:cBhvr>
                                      <p:tavLst>
                                        <p:tav tm="0">
                                          <p:val>
                                            <p:strVal val="1+#ppt_h/2"/>
                                          </p:val>
                                        </p:tav>
                                        <p:tav tm="100000">
                                          <p:val>
                                            <p:strVal val="#ppt_y"/>
                                          </p:val>
                                        </p:tav>
                                      </p:tavLst>
                                    </p:anim>
                                  </p:childTnLst>
                                </p:cTn>
                              </p:par>
                              <p:par>
                                <p:cTn id="74" presetID="1"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6"/>
                                        </p:tgtEl>
                                        <p:attrNameLst>
                                          <p:attrName>style.visibility</p:attrName>
                                        </p:attrNameLst>
                                      </p:cBhvr>
                                      <p:to>
                                        <p:strVal val="visible"/>
                                      </p:to>
                                    </p:set>
                                  </p:childTnLst>
                                </p:cTn>
                              </p:par>
                            </p:childTnLst>
                          </p:cTn>
                        </p:par>
                        <p:par>
                          <p:cTn id="78" fill="hold">
                            <p:stCondLst>
                              <p:cond delay="500"/>
                            </p:stCondLst>
                            <p:childTnLst>
                              <p:par>
                                <p:cTn id="79" presetID="2" presetClass="entr" presetSubtype="4" fill="hold" grpId="0" nodeType="after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ppt_x"/>
                                          </p:val>
                                        </p:tav>
                                        <p:tav tm="100000">
                                          <p:val>
                                            <p:strVal val="#ppt_x"/>
                                          </p:val>
                                        </p:tav>
                                      </p:tavLst>
                                    </p:anim>
                                    <p:anim calcmode="lin" valueType="num">
                                      <p:cBhvr additive="base">
                                        <p:cTn id="8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fill="hold"/>
                                        <p:tgtEl>
                                          <p:spTgt spid="42"/>
                                        </p:tgtEl>
                                        <p:attrNameLst>
                                          <p:attrName>ppt_x</p:attrName>
                                        </p:attrNameLst>
                                      </p:cBhvr>
                                      <p:tavLst>
                                        <p:tav tm="0">
                                          <p:val>
                                            <p:strVal val="#ppt_x"/>
                                          </p:val>
                                        </p:tav>
                                        <p:tav tm="100000">
                                          <p:val>
                                            <p:strVal val="#ppt_x"/>
                                          </p:val>
                                        </p:tav>
                                      </p:tavLst>
                                    </p:anim>
                                    <p:anim calcmode="lin" valueType="num">
                                      <p:cBhvr additive="base">
                                        <p:cTn id="88" dur="500" fill="hold"/>
                                        <p:tgtEl>
                                          <p:spTgt spid="4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fill="hold"/>
                                        <p:tgtEl>
                                          <p:spTgt spid="43"/>
                                        </p:tgtEl>
                                        <p:attrNameLst>
                                          <p:attrName>ppt_x</p:attrName>
                                        </p:attrNameLst>
                                      </p:cBhvr>
                                      <p:tavLst>
                                        <p:tav tm="0">
                                          <p:val>
                                            <p:strVal val="#ppt_x"/>
                                          </p:val>
                                        </p:tav>
                                        <p:tav tm="100000">
                                          <p:val>
                                            <p:strVal val="#ppt_x"/>
                                          </p:val>
                                        </p:tav>
                                      </p:tavLst>
                                    </p:anim>
                                    <p:anim calcmode="lin" valueType="num">
                                      <p:cBhvr additive="base">
                                        <p:cTn id="92" dur="500" fill="hold"/>
                                        <p:tgtEl>
                                          <p:spTgt spid="4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ppt_x"/>
                                          </p:val>
                                        </p:tav>
                                        <p:tav tm="100000">
                                          <p:val>
                                            <p:strVal val="#ppt_x"/>
                                          </p:val>
                                        </p:tav>
                                      </p:tavLst>
                                    </p:anim>
                                    <p:anim calcmode="lin" valueType="num">
                                      <p:cBhvr additive="base">
                                        <p:cTn id="96" dur="500" fill="hold"/>
                                        <p:tgtEl>
                                          <p:spTgt spid="2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1+#ppt_h/2"/>
                                          </p:val>
                                        </p:tav>
                                        <p:tav tm="100000">
                                          <p:val>
                                            <p:strVal val="#ppt_y"/>
                                          </p:val>
                                        </p:tav>
                                      </p:tavLst>
                                    </p:anim>
                                  </p:childTnLst>
                                </p:cTn>
                              </p:par>
                              <p:par>
                                <p:cTn id="101" presetID="2" presetClass="exit" presetSubtype="4" fill="hold" grpId="1" nodeType="withEffect">
                                  <p:stCondLst>
                                    <p:cond delay="0"/>
                                  </p:stCondLst>
                                  <p:childTnLst>
                                    <p:anim calcmode="lin" valueType="num">
                                      <p:cBhvr additive="base">
                                        <p:cTn id="102" dur="500"/>
                                        <p:tgtEl>
                                          <p:spTgt spid="30"/>
                                        </p:tgtEl>
                                        <p:attrNameLst>
                                          <p:attrName>ppt_x</p:attrName>
                                        </p:attrNameLst>
                                      </p:cBhvr>
                                      <p:tavLst>
                                        <p:tav tm="0">
                                          <p:val>
                                            <p:strVal val="ppt_x"/>
                                          </p:val>
                                        </p:tav>
                                        <p:tav tm="100000">
                                          <p:val>
                                            <p:strVal val="ppt_x"/>
                                          </p:val>
                                        </p:tav>
                                      </p:tavLst>
                                    </p:anim>
                                    <p:anim calcmode="lin" valueType="num">
                                      <p:cBhvr additive="base">
                                        <p:cTn id="103" dur="500"/>
                                        <p:tgtEl>
                                          <p:spTgt spid="30"/>
                                        </p:tgtEl>
                                        <p:attrNameLst>
                                          <p:attrName>ppt_y</p:attrName>
                                        </p:attrNameLst>
                                      </p:cBhvr>
                                      <p:tavLst>
                                        <p:tav tm="0">
                                          <p:val>
                                            <p:strVal val="ppt_y"/>
                                          </p:val>
                                        </p:tav>
                                        <p:tav tm="100000">
                                          <p:val>
                                            <p:strVal val="1+ppt_h/2"/>
                                          </p:val>
                                        </p:tav>
                                      </p:tavLst>
                                    </p:anim>
                                    <p:set>
                                      <p:cBhvr>
                                        <p:cTn id="104" dur="1" fill="hold">
                                          <p:stCondLst>
                                            <p:cond delay="499"/>
                                          </p:stCondLst>
                                        </p:cTn>
                                        <p:tgtEl>
                                          <p:spTgt spid="30"/>
                                        </p:tgtEl>
                                        <p:attrNameLst>
                                          <p:attrName>style.visibility</p:attrName>
                                        </p:attrNameLst>
                                      </p:cBhvr>
                                      <p:to>
                                        <p:strVal val="hidden"/>
                                      </p:to>
                                    </p:set>
                                  </p:childTnLst>
                                </p:cTn>
                              </p:par>
                              <p:par>
                                <p:cTn id="105" presetID="2" presetClass="exit" presetSubtype="4" fill="hold" grpId="1" nodeType="withEffect">
                                  <p:stCondLst>
                                    <p:cond delay="0"/>
                                  </p:stCondLst>
                                  <p:childTnLst>
                                    <p:anim calcmode="lin" valueType="num">
                                      <p:cBhvr additive="base">
                                        <p:cTn id="106" dur="500"/>
                                        <p:tgtEl>
                                          <p:spTgt spid="32"/>
                                        </p:tgtEl>
                                        <p:attrNameLst>
                                          <p:attrName>ppt_x</p:attrName>
                                        </p:attrNameLst>
                                      </p:cBhvr>
                                      <p:tavLst>
                                        <p:tav tm="0">
                                          <p:val>
                                            <p:strVal val="ppt_x"/>
                                          </p:val>
                                        </p:tav>
                                        <p:tav tm="100000">
                                          <p:val>
                                            <p:strVal val="ppt_x"/>
                                          </p:val>
                                        </p:tav>
                                      </p:tavLst>
                                    </p:anim>
                                    <p:anim calcmode="lin" valueType="num">
                                      <p:cBhvr additive="base">
                                        <p:cTn id="107" dur="500"/>
                                        <p:tgtEl>
                                          <p:spTgt spid="32"/>
                                        </p:tgtEl>
                                        <p:attrNameLst>
                                          <p:attrName>ppt_y</p:attrName>
                                        </p:attrNameLst>
                                      </p:cBhvr>
                                      <p:tavLst>
                                        <p:tav tm="0">
                                          <p:val>
                                            <p:strVal val="ppt_y"/>
                                          </p:val>
                                        </p:tav>
                                        <p:tav tm="100000">
                                          <p:val>
                                            <p:strVal val="1+ppt_h/2"/>
                                          </p:val>
                                        </p:tav>
                                      </p:tavLst>
                                    </p:anim>
                                    <p:set>
                                      <p:cBhvr>
                                        <p:cTn id="108" dur="1" fill="hold">
                                          <p:stCondLst>
                                            <p:cond delay="499"/>
                                          </p:stCondLst>
                                        </p:cTn>
                                        <p:tgtEl>
                                          <p:spTgt spid="32"/>
                                        </p:tgtEl>
                                        <p:attrNameLst>
                                          <p:attrName>style.visibility</p:attrName>
                                        </p:attrNameLst>
                                      </p:cBhvr>
                                      <p:to>
                                        <p:strVal val="hidden"/>
                                      </p:to>
                                    </p:set>
                                  </p:childTnLst>
                                </p:cTn>
                              </p:par>
                              <p:par>
                                <p:cTn id="109" presetID="2" presetClass="exit" presetSubtype="4" fill="hold" grpId="1" nodeType="withEffect">
                                  <p:stCondLst>
                                    <p:cond delay="0"/>
                                  </p:stCondLst>
                                  <p:childTnLst>
                                    <p:anim calcmode="lin" valueType="num">
                                      <p:cBhvr additive="base">
                                        <p:cTn id="110" dur="500"/>
                                        <p:tgtEl>
                                          <p:spTgt spid="33"/>
                                        </p:tgtEl>
                                        <p:attrNameLst>
                                          <p:attrName>ppt_x</p:attrName>
                                        </p:attrNameLst>
                                      </p:cBhvr>
                                      <p:tavLst>
                                        <p:tav tm="0">
                                          <p:val>
                                            <p:strVal val="ppt_x"/>
                                          </p:val>
                                        </p:tav>
                                        <p:tav tm="100000">
                                          <p:val>
                                            <p:strVal val="ppt_x"/>
                                          </p:val>
                                        </p:tav>
                                      </p:tavLst>
                                    </p:anim>
                                    <p:anim calcmode="lin" valueType="num">
                                      <p:cBhvr additive="base">
                                        <p:cTn id="111" dur="500"/>
                                        <p:tgtEl>
                                          <p:spTgt spid="33"/>
                                        </p:tgtEl>
                                        <p:attrNameLst>
                                          <p:attrName>ppt_y</p:attrName>
                                        </p:attrNameLst>
                                      </p:cBhvr>
                                      <p:tavLst>
                                        <p:tav tm="0">
                                          <p:val>
                                            <p:strVal val="ppt_y"/>
                                          </p:val>
                                        </p:tav>
                                        <p:tav tm="100000">
                                          <p:val>
                                            <p:strVal val="1+ppt_h/2"/>
                                          </p:val>
                                        </p:tav>
                                      </p:tavLst>
                                    </p:anim>
                                    <p:set>
                                      <p:cBhvr>
                                        <p:cTn id="112" dur="1" fill="hold">
                                          <p:stCondLst>
                                            <p:cond delay="499"/>
                                          </p:stCondLst>
                                        </p:cTn>
                                        <p:tgtEl>
                                          <p:spTgt spid="33"/>
                                        </p:tgtEl>
                                        <p:attrNameLst>
                                          <p:attrName>style.visibility</p:attrName>
                                        </p:attrNameLst>
                                      </p:cBhvr>
                                      <p:to>
                                        <p:strVal val="hidden"/>
                                      </p:to>
                                    </p:set>
                                  </p:childTnLst>
                                </p:cTn>
                              </p:par>
                              <p:par>
                                <p:cTn id="113" presetID="2" presetClass="exit" presetSubtype="4" fill="hold" nodeType="withEffect">
                                  <p:stCondLst>
                                    <p:cond delay="0"/>
                                  </p:stCondLst>
                                  <p:childTnLst>
                                    <p:anim calcmode="lin" valueType="num">
                                      <p:cBhvr additive="base">
                                        <p:cTn id="114" dur="500"/>
                                        <p:tgtEl>
                                          <p:spTgt spid="31"/>
                                        </p:tgtEl>
                                        <p:attrNameLst>
                                          <p:attrName>ppt_x</p:attrName>
                                        </p:attrNameLst>
                                      </p:cBhvr>
                                      <p:tavLst>
                                        <p:tav tm="0">
                                          <p:val>
                                            <p:strVal val="ppt_x"/>
                                          </p:val>
                                        </p:tav>
                                        <p:tav tm="100000">
                                          <p:val>
                                            <p:strVal val="ppt_x"/>
                                          </p:val>
                                        </p:tav>
                                      </p:tavLst>
                                    </p:anim>
                                    <p:anim calcmode="lin" valueType="num">
                                      <p:cBhvr additive="base">
                                        <p:cTn id="115" dur="500"/>
                                        <p:tgtEl>
                                          <p:spTgt spid="31"/>
                                        </p:tgtEl>
                                        <p:attrNameLst>
                                          <p:attrName>ppt_y</p:attrName>
                                        </p:attrNameLst>
                                      </p:cBhvr>
                                      <p:tavLst>
                                        <p:tav tm="0">
                                          <p:val>
                                            <p:strVal val="ppt_y"/>
                                          </p:val>
                                        </p:tav>
                                        <p:tav tm="100000">
                                          <p:val>
                                            <p:strVal val="1+ppt_h/2"/>
                                          </p:val>
                                        </p:tav>
                                      </p:tavLst>
                                    </p:anim>
                                    <p:set>
                                      <p:cBhvr>
                                        <p:cTn id="116" dur="1" fill="hold">
                                          <p:stCondLst>
                                            <p:cond delay="499"/>
                                          </p:stCondLst>
                                        </p:cTn>
                                        <p:tgtEl>
                                          <p:spTgt spid="31"/>
                                        </p:tgtEl>
                                        <p:attrNameLst>
                                          <p:attrName>style.visibility</p:attrName>
                                        </p:attrNameLst>
                                      </p:cBhvr>
                                      <p:to>
                                        <p:strVal val="hidden"/>
                                      </p:to>
                                    </p:set>
                                  </p:childTnLst>
                                </p:cTn>
                              </p:par>
                              <p:par>
                                <p:cTn id="117" presetID="2" presetClass="exit" presetSubtype="4" fill="hold" nodeType="withEffect">
                                  <p:stCondLst>
                                    <p:cond delay="0"/>
                                  </p:stCondLst>
                                  <p:childTnLst>
                                    <p:anim calcmode="lin" valueType="num">
                                      <p:cBhvr additive="base">
                                        <p:cTn id="118" dur="500"/>
                                        <p:tgtEl>
                                          <p:spTgt spid="35"/>
                                        </p:tgtEl>
                                        <p:attrNameLst>
                                          <p:attrName>ppt_x</p:attrName>
                                        </p:attrNameLst>
                                      </p:cBhvr>
                                      <p:tavLst>
                                        <p:tav tm="0">
                                          <p:val>
                                            <p:strVal val="ppt_x"/>
                                          </p:val>
                                        </p:tav>
                                        <p:tav tm="100000">
                                          <p:val>
                                            <p:strVal val="ppt_x"/>
                                          </p:val>
                                        </p:tav>
                                      </p:tavLst>
                                    </p:anim>
                                    <p:anim calcmode="lin" valueType="num">
                                      <p:cBhvr additive="base">
                                        <p:cTn id="119" dur="500"/>
                                        <p:tgtEl>
                                          <p:spTgt spid="35"/>
                                        </p:tgtEl>
                                        <p:attrNameLst>
                                          <p:attrName>ppt_y</p:attrName>
                                        </p:attrNameLst>
                                      </p:cBhvr>
                                      <p:tavLst>
                                        <p:tav tm="0">
                                          <p:val>
                                            <p:strVal val="ppt_y"/>
                                          </p:val>
                                        </p:tav>
                                        <p:tav tm="100000">
                                          <p:val>
                                            <p:strVal val="1+ppt_h/2"/>
                                          </p:val>
                                        </p:tav>
                                      </p:tavLst>
                                    </p:anim>
                                    <p:set>
                                      <p:cBhvr>
                                        <p:cTn id="120" dur="1" fill="hold">
                                          <p:stCondLst>
                                            <p:cond delay="499"/>
                                          </p:stCondLst>
                                        </p:cTn>
                                        <p:tgtEl>
                                          <p:spTgt spid="35"/>
                                        </p:tgtEl>
                                        <p:attrNameLst>
                                          <p:attrName>style.visibility</p:attrName>
                                        </p:attrNameLst>
                                      </p:cBhvr>
                                      <p:to>
                                        <p:strVal val="hidden"/>
                                      </p:to>
                                    </p:set>
                                  </p:childTnLst>
                                </p:cTn>
                              </p:par>
                              <p:par>
                                <p:cTn id="121" presetID="2" presetClass="exit" presetSubtype="4" fill="hold" nodeType="withEffect">
                                  <p:stCondLst>
                                    <p:cond delay="0"/>
                                  </p:stCondLst>
                                  <p:childTnLst>
                                    <p:anim calcmode="lin" valueType="num">
                                      <p:cBhvr additive="base">
                                        <p:cTn id="122" dur="500"/>
                                        <p:tgtEl>
                                          <p:spTgt spid="36"/>
                                        </p:tgtEl>
                                        <p:attrNameLst>
                                          <p:attrName>ppt_x</p:attrName>
                                        </p:attrNameLst>
                                      </p:cBhvr>
                                      <p:tavLst>
                                        <p:tav tm="0">
                                          <p:val>
                                            <p:strVal val="ppt_x"/>
                                          </p:val>
                                        </p:tav>
                                        <p:tav tm="100000">
                                          <p:val>
                                            <p:strVal val="ppt_x"/>
                                          </p:val>
                                        </p:tav>
                                      </p:tavLst>
                                    </p:anim>
                                    <p:anim calcmode="lin" valueType="num">
                                      <p:cBhvr additive="base">
                                        <p:cTn id="123" dur="500"/>
                                        <p:tgtEl>
                                          <p:spTgt spid="36"/>
                                        </p:tgtEl>
                                        <p:attrNameLst>
                                          <p:attrName>ppt_y</p:attrName>
                                        </p:attrNameLst>
                                      </p:cBhvr>
                                      <p:tavLst>
                                        <p:tav tm="0">
                                          <p:val>
                                            <p:strVal val="ppt_y"/>
                                          </p:val>
                                        </p:tav>
                                        <p:tav tm="100000">
                                          <p:val>
                                            <p:strVal val="1+ppt_h/2"/>
                                          </p:val>
                                        </p:tav>
                                      </p:tavLst>
                                    </p:anim>
                                    <p:set>
                                      <p:cBhvr>
                                        <p:cTn id="124" dur="1" fill="hold">
                                          <p:stCondLst>
                                            <p:cond delay="499"/>
                                          </p:stCondLst>
                                        </p:cTn>
                                        <p:tgtEl>
                                          <p:spTgt spid="36"/>
                                        </p:tgtEl>
                                        <p:attrNameLst>
                                          <p:attrName>style.visibility</p:attrName>
                                        </p:attrNameLst>
                                      </p:cBhvr>
                                      <p:to>
                                        <p:strVal val="hidden"/>
                                      </p:to>
                                    </p:set>
                                  </p:childTnLst>
                                </p:cTn>
                              </p:par>
                              <p:par>
                                <p:cTn id="125" presetID="2" presetClass="exit" presetSubtype="4" fill="hold" grpId="1" nodeType="withEffect">
                                  <p:stCondLst>
                                    <p:cond delay="0"/>
                                  </p:stCondLst>
                                  <p:childTnLst>
                                    <p:anim calcmode="lin" valueType="num">
                                      <p:cBhvr additive="base">
                                        <p:cTn id="126" dur="500"/>
                                        <p:tgtEl>
                                          <p:spTgt spid="40"/>
                                        </p:tgtEl>
                                        <p:attrNameLst>
                                          <p:attrName>ppt_x</p:attrName>
                                        </p:attrNameLst>
                                      </p:cBhvr>
                                      <p:tavLst>
                                        <p:tav tm="0">
                                          <p:val>
                                            <p:strVal val="ppt_x"/>
                                          </p:val>
                                        </p:tav>
                                        <p:tav tm="100000">
                                          <p:val>
                                            <p:strVal val="ppt_x"/>
                                          </p:val>
                                        </p:tav>
                                      </p:tavLst>
                                    </p:anim>
                                    <p:anim calcmode="lin" valueType="num">
                                      <p:cBhvr additive="base">
                                        <p:cTn id="127" dur="500"/>
                                        <p:tgtEl>
                                          <p:spTgt spid="40"/>
                                        </p:tgtEl>
                                        <p:attrNameLst>
                                          <p:attrName>ppt_y</p:attrName>
                                        </p:attrNameLst>
                                      </p:cBhvr>
                                      <p:tavLst>
                                        <p:tav tm="0">
                                          <p:val>
                                            <p:strVal val="ppt_y"/>
                                          </p:val>
                                        </p:tav>
                                        <p:tav tm="100000">
                                          <p:val>
                                            <p:strVal val="1+ppt_h/2"/>
                                          </p:val>
                                        </p:tav>
                                      </p:tavLst>
                                    </p:anim>
                                    <p:set>
                                      <p:cBhvr>
                                        <p:cTn id="128"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5" grpId="0"/>
      <p:bldP spid="30" grpId="0" animBg="1"/>
      <p:bldP spid="30" grpId="1" animBg="1"/>
      <p:bldP spid="32" grpId="0" animBg="1"/>
      <p:bldP spid="32" grpId="1" animBg="1"/>
      <p:bldP spid="33" grpId="0" animBg="1"/>
      <p:bldP spid="33" grpId="1" animBg="1"/>
      <p:bldP spid="40" grpId="0"/>
      <p:bldP spid="40" grpId="1"/>
      <p:bldP spid="42" grpId="0" animBg="1"/>
      <p:bldP spid="43" grpId="0" animBg="1"/>
      <p:bldP spid="24" grpId="0"/>
      <p:bldP spid="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err="1" smtClean="0"/>
              <a:t>Karush</a:t>
            </a:r>
            <a:r>
              <a:rPr lang="en-US" dirty="0" smtClean="0"/>
              <a:t>-Kuhn-Tucker </a:t>
            </a:r>
            <a:r>
              <a:rPr lang="en-US" dirty="0"/>
              <a:t>Conditions</a:t>
            </a:r>
          </a:p>
        </p:txBody>
      </p:sp>
      <p:pic>
        <p:nvPicPr>
          <p:cNvPr id="86022" name="Picture 6"/>
          <p:cNvPicPr>
            <a:picLocks noChangeAspect="1" noChangeArrowheads="1"/>
          </p:cNvPicPr>
          <p:nvPr/>
        </p:nvPicPr>
        <p:blipFill>
          <a:blip r:embed="rId3">
            <a:clrChange>
              <a:clrFrom>
                <a:srgbClr val="D9D8C5"/>
              </a:clrFrom>
              <a:clrTo>
                <a:srgbClr val="D9D8C5">
                  <a:alpha val="0"/>
                </a:srgbClr>
              </a:clrTo>
            </a:clrChange>
            <a:extLst>
              <a:ext uri="{28A0092B-C50C-407E-A947-70E740481C1C}">
                <a14:useLocalDpi xmlns="" xmlns:a14="http://schemas.microsoft.com/office/drawing/2010/main" val="0"/>
              </a:ext>
            </a:extLst>
          </a:blip>
          <a:srcRect/>
          <a:stretch>
            <a:fillRect/>
          </a:stretch>
        </p:blipFill>
        <p:spPr bwMode="auto">
          <a:xfrm>
            <a:off x="4724400" y="21555"/>
            <a:ext cx="3994483" cy="96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31" name="Group 30"/>
          <p:cNvGrpSpPr/>
          <p:nvPr/>
        </p:nvGrpSpPr>
        <p:grpSpPr>
          <a:xfrm>
            <a:off x="1905002" y="304800"/>
            <a:ext cx="2909046" cy="1733237"/>
            <a:chOff x="1905000" y="381000"/>
            <a:chExt cx="3200399" cy="1733237"/>
          </a:xfrm>
        </p:grpSpPr>
        <p:sp>
          <p:nvSpPr>
            <p:cNvPr id="23" name="Freeform 22"/>
            <p:cNvSpPr/>
            <p:nvPr/>
          </p:nvSpPr>
          <p:spPr>
            <a:xfrm>
              <a:off x="1905000" y="476562"/>
              <a:ext cx="3200399" cy="1637675"/>
            </a:xfrm>
            <a:custGeom>
              <a:avLst/>
              <a:gdLst>
                <a:gd name="connsiteX0" fmla="*/ 0 w 3080085"/>
                <a:gd name="connsiteY0" fmla="*/ 1637675 h 1637675"/>
                <a:gd name="connsiteX1" fmla="*/ 48127 w 3080085"/>
                <a:gd name="connsiteY1" fmla="*/ 947864 h 1637675"/>
                <a:gd name="connsiteX2" fmla="*/ 224590 w 3080085"/>
                <a:gd name="connsiteY2" fmla="*/ 514727 h 1637675"/>
                <a:gd name="connsiteX3" fmla="*/ 545432 w 3080085"/>
                <a:gd name="connsiteY3" fmla="*/ 225969 h 1637675"/>
                <a:gd name="connsiteX4" fmla="*/ 1138990 w 3080085"/>
                <a:gd name="connsiteY4" fmla="*/ 33464 h 1637675"/>
                <a:gd name="connsiteX5" fmla="*/ 3080085 w 3080085"/>
                <a:gd name="connsiteY5" fmla="*/ 1380 h 163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0085" h="1637675">
                  <a:moveTo>
                    <a:pt x="0" y="1637675"/>
                  </a:moveTo>
                  <a:cubicBezTo>
                    <a:pt x="5347" y="1386348"/>
                    <a:pt x="10695" y="1135022"/>
                    <a:pt x="48127" y="947864"/>
                  </a:cubicBezTo>
                  <a:cubicBezTo>
                    <a:pt x="85559" y="760706"/>
                    <a:pt x="141706" y="635043"/>
                    <a:pt x="224590" y="514727"/>
                  </a:cubicBezTo>
                  <a:cubicBezTo>
                    <a:pt x="307474" y="394411"/>
                    <a:pt x="393032" y="306179"/>
                    <a:pt x="545432" y="225969"/>
                  </a:cubicBezTo>
                  <a:cubicBezTo>
                    <a:pt x="697832" y="145758"/>
                    <a:pt x="716548" y="70895"/>
                    <a:pt x="1138990" y="33464"/>
                  </a:cubicBezTo>
                  <a:cubicBezTo>
                    <a:pt x="1561432" y="-3967"/>
                    <a:pt x="2320758" y="-1294"/>
                    <a:pt x="3080085" y="1380"/>
                  </a:cubicBezTo>
                </a:path>
              </a:pathLst>
            </a:cu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H="1" flipV="1">
              <a:off x="4965192" y="381000"/>
              <a:ext cx="131658" cy="96944"/>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965192" y="475488"/>
              <a:ext cx="131658" cy="98663"/>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86023" name="Picture 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790950" y="1390650"/>
            <a:ext cx="1562100" cy="742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6024" name="Picture 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066800" y="1905000"/>
            <a:ext cx="6934200" cy="17036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6025"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066800" y="3581400"/>
            <a:ext cx="7494494" cy="723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6026" name="Picture 10"/>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066799" y="4198678"/>
            <a:ext cx="5354985" cy="373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6027" name="Picture 11"/>
          <p:cNvPicPr>
            <a:picLocks noChangeAspect="1" noChangeArrowheads="1"/>
          </p:cNvPicPr>
          <p:nvPr/>
        </p:nvPicPr>
        <p:blipFill rotWithShape="1">
          <a:blip r:embed="rId8">
            <a:clrChange>
              <a:clrFrom>
                <a:srgbClr val="FFFFFF"/>
              </a:clrFrom>
              <a:clrTo>
                <a:srgbClr val="FFFFFF">
                  <a:alpha val="0"/>
                </a:srgbClr>
              </a:clrTo>
            </a:clrChange>
            <a:extLst>
              <a:ext uri="{28A0092B-C50C-407E-A947-70E740481C1C}">
                <a14:useLocalDpi xmlns="" xmlns:a14="http://schemas.microsoft.com/office/drawing/2010/main" val="0"/>
              </a:ext>
            </a:extLst>
          </a:blip>
          <a:srcRect l="-59" r="103"/>
          <a:stretch/>
        </p:blipFill>
        <p:spPr bwMode="auto">
          <a:xfrm>
            <a:off x="1060704" y="4586176"/>
            <a:ext cx="7397496" cy="6892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6028" name="Picture 12"/>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066800" y="5273158"/>
            <a:ext cx="7376334" cy="746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6030" name="Picture 14"/>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066800" y="5907068"/>
            <a:ext cx="7355165" cy="6461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E187A8DF-0D36-4FD6-9E8E-6850BBE18C4A}" type="slidenum">
              <a:rPr lang="en-US" smtClean="0"/>
              <a:pPr/>
              <a:t>64</a:t>
            </a:fld>
            <a:endParaRPr lang="en-US"/>
          </a:p>
        </p:txBody>
      </p:sp>
    </p:spTree>
    <p:extLst>
      <p:ext uri="{BB962C8B-B14F-4D97-AF65-F5344CB8AC3E}">
        <p14:creationId xmlns="" xmlns:p14="http://schemas.microsoft.com/office/powerpoint/2010/main" val="134453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6023"/>
                                        </p:tgtEl>
                                        <p:attrNameLst>
                                          <p:attrName>style.visibility</p:attrName>
                                        </p:attrNameLst>
                                      </p:cBhvr>
                                      <p:to>
                                        <p:strVal val="visible"/>
                                      </p:to>
                                    </p:set>
                                    <p:anim calcmode="lin" valueType="num">
                                      <p:cBhvr additive="base">
                                        <p:cTn id="7" dur="500" fill="hold"/>
                                        <p:tgtEl>
                                          <p:spTgt spid="86023"/>
                                        </p:tgtEl>
                                        <p:attrNameLst>
                                          <p:attrName>ppt_x</p:attrName>
                                        </p:attrNameLst>
                                      </p:cBhvr>
                                      <p:tavLst>
                                        <p:tav tm="0">
                                          <p:val>
                                            <p:strVal val="#ppt_x"/>
                                          </p:val>
                                        </p:tav>
                                        <p:tav tm="100000">
                                          <p:val>
                                            <p:strVal val="#ppt_x"/>
                                          </p:val>
                                        </p:tav>
                                      </p:tavLst>
                                    </p:anim>
                                    <p:anim calcmode="lin" valueType="num">
                                      <p:cBhvr additive="base">
                                        <p:cTn id="8" dur="500" fill="hold"/>
                                        <p:tgtEl>
                                          <p:spTgt spid="860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24"/>
                                        </p:tgtEl>
                                        <p:attrNameLst>
                                          <p:attrName>style.visibility</p:attrName>
                                        </p:attrNameLst>
                                      </p:cBhvr>
                                      <p:to>
                                        <p:strVal val="visible"/>
                                      </p:to>
                                    </p:set>
                                    <p:anim calcmode="lin" valueType="num">
                                      <p:cBhvr additive="base">
                                        <p:cTn id="13" dur="500" fill="hold"/>
                                        <p:tgtEl>
                                          <p:spTgt spid="86024"/>
                                        </p:tgtEl>
                                        <p:attrNameLst>
                                          <p:attrName>ppt_x</p:attrName>
                                        </p:attrNameLst>
                                      </p:cBhvr>
                                      <p:tavLst>
                                        <p:tav tm="0">
                                          <p:val>
                                            <p:strVal val="#ppt_x"/>
                                          </p:val>
                                        </p:tav>
                                        <p:tav tm="100000">
                                          <p:val>
                                            <p:strVal val="#ppt_x"/>
                                          </p:val>
                                        </p:tav>
                                      </p:tavLst>
                                    </p:anim>
                                    <p:anim calcmode="lin" valueType="num">
                                      <p:cBhvr additive="base">
                                        <p:cTn id="14" dur="500" fill="hold"/>
                                        <p:tgtEl>
                                          <p:spTgt spid="860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86022"/>
                                        </p:tgtEl>
                                        <p:attrNameLst>
                                          <p:attrName>style.visibility</p:attrName>
                                        </p:attrNameLst>
                                      </p:cBhvr>
                                      <p:to>
                                        <p:strVal val="visible"/>
                                      </p:to>
                                    </p:set>
                                    <p:anim calcmode="lin" valueType="num">
                                      <p:cBhvr additive="base">
                                        <p:cTn id="24" dur="500" fill="hold"/>
                                        <p:tgtEl>
                                          <p:spTgt spid="86022"/>
                                        </p:tgtEl>
                                        <p:attrNameLst>
                                          <p:attrName>ppt_x</p:attrName>
                                        </p:attrNameLst>
                                      </p:cBhvr>
                                      <p:tavLst>
                                        <p:tav tm="0">
                                          <p:val>
                                            <p:strVal val="#ppt_x"/>
                                          </p:val>
                                        </p:tav>
                                        <p:tav tm="100000">
                                          <p:val>
                                            <p:strVal val="#ppt_x"/>
                                          </p:val>
                                        </p:tav>
                                      </p:tavLst>
                                    </p:anim>
                                    <p:anim calcmode="lin" valueType="num">
                                      <p:cBhvr additive="base">
                                        <p:cTn id="25" dur="500" fill="hold"/>
                                        <p:tgtEl>
                                          <p:spTgt spid="8602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6025"/>
                                        </p:tgtEl>
                                        <p:attrNameLst>
                                          <p:attrName>style.visibility</p:attrName>
                                        </p:attrNameLst>
                                      </p:cBhvr>
                                      <p:to>
                                        <p:strVal val="visible"/>
                                      </p:to>
                                    </p:set>
                                    <p:anim calcmode="lin" valueType="num">
                                      <p:cBhvr additive="base">
                                        <p:cTn id="30" dur="500" fill="hold"/>
                                        <p:tgtEl>
                                          <p:spTgt spid="86025"/>
                                        </p:tgtEl>
                                        <p:attrNameLst>
                                          <p:attrName>ppt_x</p:attrName>
                                        </p:attrNameLst>
                                      </p:cBhvr>
                                      <p:tavLst>
                                        <p:tav tm="0">
                                          <p:val>
                                            <p:strVal val="#ppt_x"/>
                                          </p:val>
                                        </p:tav>
                                        <p:tav tm="100000">
                                          <p:val>
                                            <p:strVal val="#ppt_x"/>
                                          </p:val>
                                        </p:tav>
                                      </p:tavLst>
                                    </p:anim>
                                    <p:anim calcmode="lin" valueType="num">
                                      <p:cBhvr additive="base">
                                        <p:cTn id="31" dur="500" fill="hold"/>
                                        <p:tgtEl>
                                          <p:spTgt spid="86025"/>
                                        </p:tgtEl>
                                        <p:attrNameLst>
                                          <p:attrName>ppt_y</p:attrName>
                                        </p:attrNameLst>
                                      </p:cBhvr>
                                      <p:tavLst>
                                        <p:tav tm="0">
                                          <p:val>
                                            <p:strVal val="1+#ppt_h/2"/>
                                          </p:val>
                                        </p:tav>
                                        <p:tav tm="100000">
                                          <p:val>
                                            <p:strVal val="#ppt_y"/>
                                          </p:val>
                                        </p:tav>
                                      </p:tavLst>
                                    </p:anim>
                                  </p:childTnLst>
                                </p:cTn>
                              </p:par>
                              <p:par>
                                <p:cTn id="32" presetID="1" presetClass="exit" presetSubtype="0" fill="hold" nodeType="withEffect">
                                  <p:stCondLst>
                                    <p:cond delay="0"/>
                                  </p:stCondLst>
                                  <p:childTnLst>
                                    <p:set>
                                      <p:cBhvr>
                                        <p:cTn id="33" dur="1" fill="hold">
                                          <p:stCondLst>
                                            <p:cond delay="0"/>
                                          </p:stCondLst>
                                        </p:cTn>
                                        <p:tgtEl>
                                          <p:spTgt spid="3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86026"/>
                                        </p:tgtEl>
                                        <p:attrNameLst>
                                          <p:attrName>style.visibility</p:attrName>
                                        </p:attrNameLst>
                                      </p:cBhvr>
                                      <p:to>
                                        <p:strVal val="visible"/>
                                      </p:to>
                                    </p:set>
                                    <p:animEffect transition="in" filter="dissolve">
                                      <p:cBhvr>
                                        <p:cTn id="38" dur="500"/>
                                        <p:tgtEl>
                                          <p:spTgt spid="86026"/>
                                        </p:tgtEl>
                                      </p:cBhvr>
                                    </p:animEffect>
                                  </p:childTnLst>
                                </p:cTn>
                              </p:par>
                              <p:par>
                                <p:cTn id="39" presetID="9" presetClass="emph" presetSubtype="0" nodeType="withEffect">
                                  <p:stCondLst>
                                    <p:cond delay="0"/>
                                  </p:stCondLst>
                                  <p:childTnLst>
                                    <p:set>
                                      <p:cBhvr rctx="PPT">
                                        <p:cTn id="40" dur="indefinite"/>
                                        <p:tgtEl>
                                          <p:spTgt spid="86025"/>
                                        </p:tgtEl>
                                        <p:attrNameLst>
                                          <p:attrName>style.opacity</p:attrName>
                                        </p:attrNameLst>
                                      </p:cBhvr>
                                      <p:to>
                                        <p:strVal val="0.5"/>
                                      </p:to>
                                    </p:set>
                                    <p:animEffect filter="image" prLst="opacity: 0.5">
                                      <p:cBhvr rctx="IE">
                                        <p:cTn id="41" dur="indefinite"/>
                                        <p:tgtEl>
                                          <p:spTgt spid="8602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86027"/>
                                        </p:tgtEl>
                                        <p:attrNameLst>
                                          <p:attrName>style.visibility</p:attrName>
                                        </p:attrNameLst>
                                      </p:cBhvr>
                                      <p:to>
                                        <p:strVal val="visible"/>
                                      </p:to>
                                    </p:set>
                                    <p:animEffect transition="in" filter="dissolve">
                                      <p:cBhvr>
                                        <p:cTn id="46" dur="500"/>
                                        <p:tgtEl>
                                          <p:spTgt spid="86027"/>
                                        </p:tgtEl>
                                      </p:cBhvr>
                                    </p:animEffect>
                                  </p:childTnLst>
                                </p:cTn>
                              </p:par>
                              <p:par>
                                <p:cTn id="47" presetID="9" presetClass="emph" presetSubtype="0" nodeType="withEffect">
                                  <p:stCondLst>
                                    <p:cond delay="0"/>
                                  </p:stCondLst>
                                  <p:childTnLst>
                                    <p:set>
                                      <p:cBhvr rctx="PPT">
                                        <p:cTn id="48" dur="indefinite"/>
                                        <p:tgtEl>
                                          <p:spTgt spid="86026"/>
                                        </p:tgtEl>
                                        <p:attrNameLst>
                                          <p:attrName>style.opacity</p:attrName>
                                        </p:attrNameLst>
                                      </p:cBhvr>
                                      <p:to>
                                        <p:strVal val="0.5"/>
                                      </p:to>
                                    </p:set>
                                    <p:animEffect filter="image" prLst="opacity: 0.5">
                                      <p:cBhvr rctx="IE">
                                        <p:cTn id="49" dur="indefinite"/>
                                        <p:tgtEl>
                                          <p:spTgt spid="8602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86028"/>
                                        </p:tgtEl>
                                        <p:attrNameLst>
                                          <p:attrName>style.visibility</p:attrName>
                                        </p:attrNameLst>
                                      </p:cBhvr>
                                      <p:to>
                                        <p:strVal val="visible"/>
                                      </p:to>
                                    </p:set>
                                    <p:animEffect transition="in" filter="dissolve">
                                      <p:cBhvr>
                                        <p:cTn id="54" dur="500"/>
                                        <p:tgtEl>
                                          <p:spTgt spid="86028"/>
                                        </p:tgtEl>
                                      </p:cBhvr>
                                    </p:animEffect>
                                  </p:childTnLst>
                                </p:cTn>
                              </p:par>
                              <p:par>
                                <p:cTn id="55" presetID="9" presetClass="emph" presetSubtype="0" nodeType="withEffect">
                                  <p:stCondLst>
                                    <p:cond delay="0"/>
                                  </p:stCondLst>
                                  <p:childTnLst>
                                    <p:set>
                                      <p:cBhvr rctx="PPT">
                                        <p:cTn id="56" dur="indefinite"/>
                                        <p:tgtEl>
                                          <p:spTgt spid="86027"/>
                                        </p:tgtEl>
                                        <p:attrNameLst>
                                          <p:attrName>style.opacity</p:attrName>
                                        </p:attrNameLst>
                                      </p:cBhvr>
                                      <p:to>
                                        <p:strVal val="0.5"/>
                                      </p:to>
                                    </p:set>
                                    <p:animEffect filter="image" prLst="opacity: 0.5">
                                      <p:cBhvr rctx="IE">
                                        <p:cTn id="57" dur="indefinite"/>
                                        <p:tgtEl>
                                          <p:spTgt spid="8602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86030"/>
                                        </p:tgtEl>
                                        <p:attrNameLst>
                                          <p:attrName>style.visibility</p:attrName>
                                        </p:attrNameLst>
                                      </p:cBhvr>
                                      <p:to>
                                        <p:strVal val="visible"/>
                                      </p:to>
                                    </p:set>
                                    <p:animEffect transition="in" filter="dissolve">
                                      <p:cBhvr>
                                        <p:cTn id="62" dur="500"/>
                                        <p:tgtEl>
                                          <p:spTgt spid="86030"/>
                                        </p:tgtEl>
                                      </p:cBhvr>
                                    </p:animEffect>
                                  </p:childTnLst>
                                </p:cTn>
                              </p:par>
                              <p:par>
                                <p:cTn id="63" presetID="9" presetClass="emph" presetSubtype="0" nodeType="withEffect">
                                  <p:stCondLst>
                                    <p:cond delay="0"/>
                                  </p:stCondLst>
                                  <p:childTnLst>
                                    <p:set>
                                      <p:cBhvr rctx="PPT">
                                        <p:cTn id="64" dur="indefinite"/>
                                        <p:tgtEl>
                                          <p:spTgt spid="86028"/>
                                        </p:tgtEl>
                                        <p:attrNameLst>
                                          <p:attrName>style.opacity</p:attrName>
                                        </p:attrNameLst>
                                      </p:cBhvr>
                                      <p:to>
                                        <p:strVal val="0.5"/>
                                      </p:to>
                                    </p:set>
                                    <p:animEffect filter="image" prLst="opacity: 0.5">
                                      <p:cBhvr rctx="IE">
                                        <p:cTn id="65" dur="indefinite"/>
                                        <p:tgtEl>
                                          <p:spTgt spid="86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b="43638"/>
          <a:stretch/>
        </p:blipFill>
        <p:spPr bwMode="auto">
          <a:xfrm>
            <a:off x="1066800" y="257175"/>
            <a:ext cx="7639050" cy="157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187A8DF-0D36-4FD6-9E8E-6850BBE18C4A}" type="slidenum">
              <a:rPr lang="en-US" smtClean="0"/>
              <a:pPr/>
              <a:t>65</a:t>
            </a:fld>
            <a:endParaRPr lang="en-US"/>
          </a:p>
        </p:txBody>
      </p:sp>
      <p:pic>
        <p:nvPicPr>
          <p:cNvPr id="5" name="Picture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t="56362"/>
          <a:stretch/>
        </p:blipFill>
        <p:spPr bwMode="auto">
          <a:xfrm>
            <a:off x="1047750" y="1905000"/>
            <a:ext cx="7562850" cy="1301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l="18817" t="13961" b="66956"/>
          <a:stretch/>
        </p:blipFill>
        <p:spPr bwMode="auto">
          <a:xfrm>
            <a:off x="914400" y="4556759"/>
            <a:ext cx="7664273" cy="17678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8209"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628775" y="3286125"/>
            <a:ext cx="7058025" cy="1362075"/>
          </a:xfrm>
          <a:prstGeom prst="rect">
            <a:avLst/>
          </a:prstGeom>
          <a:noFill/>
          <a:ln w="9525">
            <a:noFill/>
            <a:miter lim="800000"/>
            <a:headEnd/>
            <a:tailEnd/>
          </a:ln>
          <a:effectLst/>
        </p:spPr>
      </p:pic>
      <p:sp>
        <p:nvSpPr>
          <p:cNvPr id="10" name="Oval 9"/>
          <p:cNvSpPr/>
          <p:nvPr/>
        </p:nvSpPr>
        <p:spPr>
          <a:xfrm>
            <a:off x="4038600" y="3962400"/>
            <a:ext cx="838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057400" y="4875212"/>
            <a:ext cx="6324600" cy="1588"/>
          </a:xfrm>
          <a:prstGeom prst="line">
            <a:avLst/>
          </a:prstGeom>
          <a:ln w="2222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43000" y="5103812"/>
            <a:ext cx="4297680" cy="1588"/>
          </a:xfrm>
          <a:prstGeom prst="line">
            <a:avLst/>
          </a:prstGeom>
          <a:ln w="22225" cap="rnd">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1195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additive="base">
                                        <p:cTn id="7" dur="500" fill="hold"/>
                                        <p:tgtEl>
                                          <p:spTgt spid="159746"/>
                                        </p:tgtEl>
                                        <p:attrNameLst>
                                          <p:attrName>ppt_x</p:attrName>
                                        </p:attrNameLst>
                                      </p:cBhvr>
                                      <p:tavLst>
                                        <p:tav tm="0">
                                          <p:val>
                                            <p:strVal val="#ppt_x"/>
                                          </p:val>
                                        </p:tav>
                                        <p:tav tm="100000">
                                          <p:val>
                                            <p:strVal val="#ppt_x"/>
                                          </p:val>
                                        </p:tav>
                                      </p:tavLst>
                                    </p:anim>
                                    <p:anim calcmode="lin" valueType="num">
                                      <p:cBhvr additive="base">
                                        <p:cTn id="8" dur="500" fill="hold"/>
                                        <p:tgtEl>
                                          <p:spTgt spid="1597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8209"/>
                                        </p:tgtEl>
                                        <p:attrNameLst>
                                          <p:attrName>style.visibility</p:attrName>
                                        </p:attrNameLst>
                                      </p:cBhvr>
                                      <p:to>
                                        <p:strVal val="visible"/>
                                      </p:to>
                                    </p:set>
                                    <p:anim calcmode="lin" valueType="num">
                                      <p:cBhvr additive="base">
                                        <p:cTn id="19" dur="500" fill="hold"/>
                                        <p:tgtEl>
                                          <p:spTgt spid="478209"/>
                                        </p:tgtEl>
                                        <p:attrNameLst>
                                          <p:attrName>ppt_x</p:attrName>
                                        </p:attrNameLst>
                                      </p:cBhvr>
                                      <p:tavLst>
                                        <p:tav tm="0">
                                          <p:val>
                                            <p:strVal val="#ppt_x"/>
                                          </p:val>
                                        </p:tav>
                                        <p:tav tm="100000">
                                          <p:val>
                                            <p:strVal val="#ppt_x"/>
                                          </p:val>
                                        </p:tav>
                                      </p:tavLst>
                                    </p:anim>
                                    <p:anim calcmode="lin" valueType="num">
                                      <p:cBhvr additive="base">
                                        <p:cTn id="20" dur="500" fill="hold"/>
                                        <p:tgtEl>
                                          <p:spTgt spid="47820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2000" fill="hold"/>
                                        <p:tgtEl>
                                          <p:spTgt spid="12"/>
                                        </p:tgtEl>
                                        <p:attrNameLst>
                                          <p:attrName>ppt_x</p:attrName>
                                        </p:attrNameLst>
                                      </p:cBhvr>
                                      <p:tavLst>
                                        <p:tav tm="0">
                                          <p:val>
                                            <p:strVal val="#ppt_x"/>
                                          </p:val>
                                        </p:tav>
                                        <p:tav tm="100000">
                                          <p:val>
                                            <p:strVal val="#ppt_x"/>
                                          </p:val>
                                        </p:tav>
                                      </p:tavLst>
                                    </p:anim>
                                    <p:anim calcmode="lin" valueType="num">
                                      <p:cBhvr additive="base">
                                        <p:cTn id="31" dur="2000" fill="hold"/>
                                        <p:tgtEl>
                                          <p:spTgt spid="12"/>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2" presetClass="entr" presetSubtype="4"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2000" fill="hold"/>
                                        <p:tgtEl>
                                          <p:spTgt spid="13"/>
                                        </p:tgtEl>
                                        <p:attrNameLst>
                                          <p:attrName>ppt_x</p:attrName>
                                        </p:attrNameLst>
                                      </p:cBhvr>
                                      <p:tavLst>
                                        <p:tav tm="0">
                                          <p:val>
                                            <p:strVal val="#ppt_x"/>
                                          </p:val>
                                        </p:tav>
                                        <p:tav tm="100000">
                                          <p:val>
                                            <p:strVal val="#ppt_x"/>
                                          </p:val>
                                        </p:tav>
                                      </p:tavLst>
                                    </p:anim>
                                    <p:anim calcmode="lin" valueType="num">
                                      <p:cBhvr additive="base">
                                        <p:cTn id="36" dur="200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45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3">
            <a:clrChange>
              <a:clrFrom>
                <a:srgbClr val="FFFFFF"/>
              </a:clrFrom>
              <a:clrTo>
                <a:srgbClr val="FFFFFF">
                  <a:alpha val="0"/>
                </a:srgbClr>
              </a:clrTo>
            </a:clrChange>
          </a:blip>
          <a:stretch>
            <a:fillRect/>
          </a:stretch>
        </p:blipFill>
        <p:spPr bwMode="auto">
          <a:xfrm>
            <a:off x="4419600" y="457200"/>
            <a:ext cx="3406890" cy="1878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187A8DF-0D36-4FD6-9E8E-6850BBE18C4A}" type="slidenum">
              <a:rPr lang="en-US" smtClean="0"/>
              <a:pPr/>
              <a:t>66</a:t>
            </a:fld>
            <a:endParaRPr lang="en-US"/>
          </a:p>
        </p:txBody>
      </p:sp>
      <p:pic>
        <p:nvPicPr>
          <p:cNvPr id="4" name="Picture 2"/>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l="18817" t="57079" b="34523"/>
          <a:stretch/>
        </p:blipFill>
        <p:spPr bwMode="auto">
          <a:xfrm>
            <a:off x="493125" y="2261381"/>
            <a:ext cx="8269875" cy="8628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l="18817" t="65477" b="30413"/>
          <a:stretch/>
        </p:blipFill>
        <p:spPr bwMode="auto">
          <a:xfrm>
            <a:off x="457200" y="3148818"/>
            <a:ext cx="8229600" cy="4325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l="18817" t="69587" b="21479"/>
          <a:stretch/>
        </p:blipFill>
        <p:spPr bwMode="auto">
          <a:xfrm>
            <a:off x="457200" y="3657600"/>
            <a:ext cx="8305800" cy="921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l="18817" t="78521" b="1"/>
          <a:stretch/>
        </p:blipFill>
        <p:spPr bwMode="auto">
          <a:xfrm>
            <a:off x="457200" y="4637506"/>
            <a:ext cx="8305800" cy="19156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l="30924" t="4095" r="15805" b="86039"/>
          <a:stretch/>
        </p:blipFill>
        <p:spPr bwMode="auto">
          <a:xfrm>
            <a:off x="228600" y="76200"/>
            <a:ext cx="4174941"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90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6018"/>
                                        </p:tgtEl>
                                        <p:attrNameLst>
                                          <p:attrName>style.visibility</p:attrName>
                                        </p:attrNameLst>
                                      </p:cBhvr>
                                      <p:to>
                                        <p:strVal val="visible"/>
                                      </p:to>
                                    </p:set>
                                    <p:anim calcmode="lin" valueType="num">
                                      <p:cBhvr additive="base">
                                        <p:cTn id="12" dur="1000" fill="hold"/>
                                        <p:tgtEl>
                                          <p:spTgt spid="86018"/>
                                        </p:tgtEl>
                                        <p:attrNameLst>
                                          <p:attrName>ppt_x</p:attrName>
                                        </p:attrNameLst>
                                      </p:cBhvr>
                                      <p:tavLst>
                                        <p:tav tm="0">
                                          <p:val>
                                            <p:strVal val="#ppt_x"/>
                                          </p:val>
                                        </p:tav>
                                        <p:tav tm="100000">
                                          <p:val>
                                            <p:strVal val="#ppt_x"/>
                                          </p:val>
                                        </p:tav>
                                      </p:tavLst>
                                    </p:anim>
                                    <p:anim calcmode="lin" valueType="num">
                                      <p:cBhvr additive="base">
                                        <p:cTn id="13" dur="1000" fill="hold"/>
                                        <p:tgtEl>
                                          <p:spTgt spid="860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9" presetClass="emph" presetSubtype="0" nodeType="withEffect">
                                  <p:stCondLst>
                                    <p:cond delay="0"/>
                                  </p:stCondLst>
                                  <p:childTnLst>
                                    <p:set>
                                      <p:cBhvr rctx="PPT">
                                        <p:cTn id="27" dur="indefinite"/>
                                        <p:tgtEl>
                                          <p:spTgt spid="4"/>
                                        </p:tgtEl>
                                        <p:attrNameLst>
                                          <p:attrName>style.opacity</p:attrName>
                                        </p:attrNameLst>
                                      </p:cBhvr>
                                      <p:to>
                                        <p:strVal val="0.5"/>
                                      </p:to>
                                    </p:set>
                                    <p:animEffect filter="image" prLst="opacity: 0.5">
                                      <p:cBhvr rctx="IE">
                                        <p:cTn id="28" dur="indefinite"/>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9" presetClass="emph" presetSubtype="0" nodeType="withEffect">
                                  <p:stCondLst>
                                    <p:cond delay="0"/>
                                  </p:stCondLst>
                                  <p:childTnLst>
                                    <p:set>
                                      <p:cBhvr rctx="PPT">
                                        <p:cTn id="36" dur="indefinite"/>
                                        <p:tgtEl>
                                          <p:spTgt spid="5"/>
                                        </p:tgtEl>
                                        <p:attrNameLst>
                                          <p:attrName>style.opacity</p:attrName>
                                        </p:attrNameLst>
                                      </p:cBhvr>
                                      <p:to>
                                        <p:strVal val="0.5"/>
                                      </p:to>
                                    </p:set>
                                    <p:animEffect filter="image" prLst="opacity: 0.5">
                                      <p:cBhvr rctx="IE">
                                        <p:cTn id="37" dur="indefinite"/>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par>
                                <p:cTn id="44" presetID="9" presetClass="emph" presetSubtype="0" nodeType="withEffect">
                                  <p:stCondLst>
                                    <p:cond delay="0"/>
                                  </p:stCondLst>
                                  <p:childTnLst>
                                    <p:set>
                                      <p:cBhvr rctx="PPT">
                                        <p:cTn id="45" dur="indefinite"/>
                                        <p:tgtEl>
                                          <p:spTgt spid="6"/>
                                        </p:tgtEl>
                                        <p:attrNameLst>
                                          <p:attrName>style.opacity</p:attrName>
                                        </p:attrNameLst>
                                      </p:cBhvr>
                                      <p:to>
                                        <p:strVal val="0.5"/>
                                      </p:to>
                                    </p:set>
                                    <p:animEffect filter="image" prLst="opacity: 0.5">
                                      <p:cBhvr rctx="IE">
                                        <p:cTn id="46"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err="1" smtClean="0"/>
              <a:t>Karush</a:t>
            </a:r>
            <a:r>
              <a:rPr lang="en-US" dirty="0" smtClean="0"/>
              <a:t>-Kuhn-Tucker </a:t>
            </a:r>
            <a:r>
              <a:rPr lang="en-US" dirty="0"/>
              <a:t>Conditions</a:t>
            </a:r>
          </a:p>
        </p:txBody>
      </p:sp>
      <p:sp>
        <p:nvSpPr>
          <p:cNvPr id="3" name="Content Placeholder 2"/>
          <p:cNvSpPr>
            <a:spLocks noGrp="1"/>
          </p:cNvSpPr>
          <p:nvPr>
            <p:ph idx="1"/>
          </p:nvPr>
        </p:nvSpPr>
        <p:spPr>
          <a:xfrm>
            <a:off x="990600" y="1600200"/>
            <a:ext cx="7713440" cy="4525963"/>
          </a:xfrm>
        </p:spPr>
        <p:txBody>
          <a:bodyPr/>
          <a:lstStyle/>
          <a:p>
            <a:pPr>
              <a:spcBef>
                <a:spcPts val="0"/>
              </a:spcBef>
              <a:buNone/>
            </a:pPr>
            <a:r>
              <a:rPr lang="en-US" sz="2400" b="1" kern="1200" dirty="0">
                <a:solidFill>
                  <a:srgbClr val="D60093"/>
                </a:solidFill>
              </a:rPr>
              <a:t>Constraint qualification:</a:t>
            </a:r>
          </a:p>
          <a:p>
            <a:pPr>
              <a:spcBef>
                <a:spcPts val="0"/>
              </a:spcBef>
              <a:buNone/>
            </a:pPr>
            <a:r>
              <a:rPr lang="en-US" sz="2600" dirty="0" smtClean="0">
                <a:solidFill>
                  <a:schemeClr val="accent6">
                    <a:lumMod val="75000"/>
                  </a:schemeClr>
                </a:solidFill>
                <a:latin typeface="Comic Sans MS" pitchFamily="66" charset="0"/>
                <a:cs typeface="Times New Roman" pitchFamily="18" charset="0"/>
              </a:rPr>
              <a:t>Linear Independence </a:t>
            </a:r>
            <a:r>
              <a:rPr lang="en-US" sz="2600" dirty="0" smtClean="0">
                <a:latin typeface="Comic Sans MS" pitchFamily="66" charset="0"/>
                <a:cs typeface="Times New Roman" pitchFamily="18" charset="0"/>
              </a:rPr>
              <a:t>Constraint Qualification</a:t>
            </a:r>
          </a:p>
          <a:p>
            <a:pPr marL="0" indent="0" algn="just">
              <a:buNone/>
            </a:pPr>
            <a:r>
              <a:rPr lang="en-US" sz="2600" dirty="0" smtClean="0"/>
              <a:t>Let </a:t>
            </a:r>
            <a:r>
              <a:rPr lang="en-US" sz="2600" i="1" dirty="0">
                <a:latin typeface="Times New Roman" pitchFamily="18" charset="0"/>
                <a:cs typeface="Times New Roman" pitchFamily="18" charset="0"/>
              </a:rPr>
              <a:t>x</a:t>
            </a:r>
            <a:r>
              <a:rPr lang="en-US" sz="2600" dirty="0"/>
              <a:t> be an </a:t>
            </a:r>
            <a:r>
              <a:rPr lang="en-US" sz="2600" dirty="0" smtClean="0"/>
              <a:t>optimal solution </a:t>
            </a:r>
            <a:r>
              <a:rPr lang="en-US" sz="2600" dirty="0"/>
              <a:t>to </a:t>
            </a:r>
            <a:r>
              <a:rPr lang="en-US" sz="2600" dirty="0" smtClean="0"/>
              <a:t>NLP (with “≤” constraints). </a:t>
            </a:r>
            <a:r>
              <a:rPr lang="en-US" sz="2600" dirty="0"/>
              <a:t>If all </a:t>
            </a:r>
            <a:r>
              <a:rPr lang="en-US" sz="2600" i="1" dirty="0" err="1">
                <a:latin typeface="Times New Roman" pitchFamily="18" charset="0"/>
                <a:cs typeface="Times New Roman" pitchFamily="18" charset="0"/>
              </a:rPr>
              <a:t>g</a:t>
            </a:r>
            <a:r>
              <a:rPr lang="en-US" sz="2600" i="1" baseline="-25000" dirty="0" err="1">
                <a:latin typeface="Times New Roman" pitchFamily="18" charset="0"/>
                <a:cs typeface="Times New Roman" pitchFamily="18" charset="0"/>
              </a:rPr>
              <a:t>i</a:t>
            </a:r>
            <a:r>
              <a:rPr lang="en-US" sz="2600" i="1" dirty="0"/>
              <a:t> </a:t>
            </a:r>
            <a:r>
              <a:rPr lang="en-US" sz="2600" dirty="0"/>
              <a:t>are continuous, and the gradients of all binding </a:t>
            </a:r>
            <a:r>
              <a:rPr lang="en-US" sz="2600" dirty="0" smtClean="0"/>
              <a:t>constraints </a:t>
            </a:r>
            <a:r>
              <a:rPr lang="en-US" sz="2600" dirty="0" smtClean="0">
                <a:solidFill>
                  <a:srgbClr val="002060"/>
                </a:solidFill>
              </a:rPr>
              <a:t>(including </a:t>
            </a:r>
            <a:r>
              <a:rPr lang="en-US" sz="2600" dirty="0">
                <a:solidFill>
                  <a:srgbClr val="002060"/>
                </a:solidFill>
              </a:rPr>
              <a:t>any binding </a:t>
            </a:r>
            <a:r>
              <a:rPr lang="en-US" sz="2600" dirty="0" smtClean="0">
                <a:solidFill>
                  <a:srgbClr val="002060"/>
                </a:solidFill>
              </a:rPr>
              <a:t>non-negativity </a:t>
            </a:r>
            <a:r>
              <a:rPr lang="en-US" sz="2600" dirty="0">
                <a:solidFill>
                  <a:srgbClr val="002060"/>
                </a:solidFill>
              </a:rPr>
              <a:t>constraints on </a:t>
            </a:r>
            <a:r>
              <a:rPr lang="en-US" sz="2600" i="1" dirty="0">
                <a:solidFill>
                  <a:srgbClr val="002060"/>
                </a:solidFill>
                <a:latin typeface="Times New Roman" pitchFamily="18" charset="0"/>
                <a:cs typeface="Times New Roman" pitchFamily="18" charset="0"/>
              </a:rPr>
              <a:t>x</a:t>
            </a:r>
            <a:r>
              <a:rPr lang="en-US" sz="2600" baseline="-25000" dirty="0">
                <a:solidFill>
                  <a:srgbClr val="002060"/>
                </a:solidFill>
                <a:latin typeface="Times New Roman" pitchFamily="18" charset="0"/>
                <a:cs typeface="Times New Roman" pitchFamily="18" charset="0"/>
              </a:rPr>
              <a:t>1</a:t>
            </a:r>
            <a:r>
              <a:rPr lang="en-US" sz="2600" dirty="0">
                <a:solidFill>
                  <a:srgbClr val="002060"/>
                </a:solidFill>
                <a:latin typeface="Times New Roman" pitchFamily="18" charset="0"/>
                <a:cs typeface="Times New Roman" pitchFamily="18" charset="0"/>
              </a:rPr>
              <a:t>, </a:t>
            </a:r>
            <a:r>
              <a:rPr lang="en-US" sz="2600" i="1" dirty="0">
                <a:solidFill>
                  <a:srgbClr val="002060"/>
                </a:solidFill>
                <a:latin typeface="Times New Roman" pitchFamily="18" charset="0"/>
                <a:cs typeface="Times New Roman" pitchFamily="18" charset="0"/>
              </a:rPr>
              <a:t>x</a:t>
            </a:r>
            <a:r>
              <a:rPr lang="en-US" sz="2600" baseline="-25000" dirty="0">
                <a:solidFill>
                  <a:srgbClr val="002060"/>
                </a:solidFill>
                <a:latin typeface="Times New Roman" pitchFamily="18" charset="0"/>
                <a:cs typeface="Times New Roman" pitchFamily="18" charset="0"/>
              </a:rPr>
              <a:t>2</a:t>
            </a:r>
            <a:r>
              <a:rPr lang="en-US" sz="2600" dirty="0">
                <a:solidFill>
                  <a:srgbClr val="002060"/>
                </a:solidFill>
                <a:latin typeface="Times New Roman" pitchFamily="18" charset="0"/>
                <a:cs typeface="Times New Roman" pitchFamily="18" charset="0"/>
              </a:rPr>
              <a:t>, . . . , </a:t>
            </a:r>
            <a:r>
              <a:rPr lang="en-US" sz="2600" i="1" dirty="0">
                <a:solidFill>
                  <a:srgbClr val="002060"/>
                </a:solidFill>
                <a:latin typeface="Times New Roman" pitchFamily="18" charset="0"/>
                <a:cs typeface="Times New Roman" pitchFamily="18" charset="0"/>
              </a:rPr>
              <a:t>x</a:t>
            </a:r>
            <a:r>
              <a:rPr lang="en-US" sz="2600" i="1" baseline="-25000" dirty="0">
                <a:solidFill>
                  <a:srgbClr val="002060"/>
                </a:solidFill>
                <a:latin typeface="Times New Roman" pitchFamily="18" charset="0"/>
                <a:cs typeface="Times New Roman" pitchFamily="18" charset="0"/>
              </a:rPr>
              <a:t>n</a:t>
            </a:r>
            <a:r>
              <a:rPr lang="en-US" sz="2600" dirty="0">
                <a:solidFill>
                  <a:srgbClr val="002060"/>
                </a:solidFill>
              </a:rPr>
              <a:t>) </a:t>
            </a:r>
            <a:r>
              <a:rPr lang="en-US" sz="2600" dirty="0"/>
              <a:t>at </a:t>
            </a:r>
            <a:r>
              <a:rPr lang="en-US" sz="2600" i="1" dirty="0">
                <a:latin typeface="Times New Roman" pitchFamily="18" charset="0"/>
                <a:cs typeface="Times New Roman" pitchFamily="18" charset="0"/>
              </a:rPr>
              <a:t>x</a:t>
            </a:r>
            <a:r>
              <a:rPr lang="en-US" sz="2600" dirty="0"/>
              <a:t> form a </a:t>
            </a:r>
            <a:r>
              <a:rPr lang="en-US" sz="2600" dirty="0" smtClean="0"/>
              <a:t>set of </a:t>
            </a:r>
            <a:r>
              <a:rPr lang="en-US" sz="2600" dirty="0"/>
              <a:t>linearly independent vectors, then the Kuhn–Tucker conditions must hold at </a:t>
            </a:r>
            <a:r>
              <a:rPr lang="en-US" sz="2600" i="1" dirty="0">
                <a:latin typeface="Times New Roman" pitchFamily="18" charset="0"/>
                <a:cs typeface="Times New Roman" pitchFamily="18" charset="0"/>
              </a:rPr>
              <a:t>x</a:t>
            </a:r>
            <a:r>
              <a:rPr lang="en-US" sz="2600" dirty="0" smtClean="0"/>
              <a:t>.</a:t>
            </a:r>
            <a:endParaRPr lang="en-US" sz="26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187A8DF-0D36-4FD6-9E8E-6850BBE18C4A}" type="slidenum">
              <a:rPr lang="en-US" smtClean="0"/>
              <a:pPr/>
              <a:t>67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57200" y="304800"/>
            <a:ext cx="8229600" cy="632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187A8DF-0D36-4FD6-9E8E-6850BBE18C4A}" type="slidenum">
              <a:rPr lang="en-US" smtClean="0"/>
              <a:pPr/>
              <a:t>68</a:t>
            </a:fld>
            <a:endParaRPr lang="en-US"/>
          </a:p>
        </p:txBody>
      </p:sp>
    </p:spTree>
    <p:extLst>
      <p:ext uri="{BB962C8B-B14F-4D97-AF65-F5344CB8AC3E}">
        <p14:creationId xmlns="" xmlns:p14="http://schemas.microsoft.com/office/powerpoint/2010/main" val="27274085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solidFill>
                  <a:schemeClr val="tx1"/>
                </a:solidFill>
              </a:rPr>
              <a:t>Quadratic Programming Problem</a:t>
            </a:r>
            <a:endParaRPr lang="en-US" dirty="0">
              <a:solidFill>
                <a:schemeClr val="tx1"/>
              </a:solidFill>
            </a:endParaRPr>
          </a:p>
        </p:txBody>
      </p:sp>
      <p:sp>
        <p:nvSpPr>
          <p:cNvPr id="3" name="Content Placeholder 2"/>
          <p:cNvSpPr>
            <a:spLocks noGrp="1"/>
          </p:cNvSpPr>
          <p:nvPr>
            <p:ph idx="1"/>
          </p:nvPr>
        </p:nvSpPr>
        <p:spPr>
          <a:xfrm>
            <a:off x="990600" y="1600200"/>
            <a:ext cx="7713440" cy="4525963"/>
          </a:xfrm>
        </p:spPr>
        <p:txBody>
          <a:bodyPr/>
          <a:lstStyle/>
          <a:p>
            <a:pPr>
              <a:spcBef>
                <a:spcPts val="0"/>
              </a:spcBef>
              <a:buClr>
                <a:schemeClr val="accent6">
                  <a:lumMod val="60000"/>
                  <a:lumOff val="40000"/>
                </a:schemeClr>
              </a:buClr>
              <a:buFont typeface="Wingdings" pitchFamily="2" charset="2"/>
              <a:buChar char=""/>
            </a:pPr>
            <a:r>
              <a:rPr lang="en-US" dirty="0" smtClean="0">
                <a:latin typeface="Times New Roman" pitchFamily="18" charset="0"/>
                <a:cs typeface="Times New Roman" pitchFamily="18" charset="0"/>
              </a:rPr>
              <a:t>Linear constraint</a:t>
            </a:r>
          </a:p>
          <a:p>
            <a:pPr>
              <a:spcBef>
                <a:spcPts val="0"/>
              </a:spcBef>
              <a:buClr>
                <a:schemeClr val="accent6">
                  <a:lumMod val="60000"/>
                  <a:lumOff val="40000"/>
                </a:schemeClr>
              </a:buClr>
              <a:buFont typeface="Wingdings" pitchFamily="2" charset="2"/>
              <a:buChar char=""/>
            </a:pPr>
            <a:r>
              <a:rPr lang="en-US" dirty="0" smtClean="0">
                <a:latin typeface="Times New Roman" pitchFamily="18" charset="0"/>
                <a:cs typeface="Times New Roman" pitchFamily="18" charset="0"/>
              </a:rPr>
              <a:t>Quadratic objective function</a:t>
            </a:r>
          </a:p>
          <a:p>
            <a:pPr>
              <a:spcBef>
                <a:spcPts val="0"/>
              </a:spcBef>
              <a:buClr>
                <a:schemeClr val="accent6">
                  <a:lumMod val="60000"/>
                  <a:lumOff val="40000"/>
                </a:schemeClr>
              </a:buClr>
              <a:buFont typeface="Wingdings" pitchFamily="2" charset="2"/>
              <a:buChar char=""/>
            </a:pPr>
            <a:endParaRPr lang="en-US" dirty="0">
              <a:latin typeface="Times New Roman" pitchFamily="18" charset="0"/>
              <a:cs typeface="Times New Roman" pitchFamily="18" charset="0"/>
            </a:endParaRPr>
          </a:p>
          <a:p>
            <a:pPr>
              <a:spcBef>
                <a:spcPts val="0"/>
              </a:spcBef>
              <a:buClr>
                <a:schemeClr val="accent6">
                  <a:lumMod val="60000"/>
                  <a:lumOff val="40000"/>
                </a:schemeClr>
              </a:buClr>
              <a:buFont typeface="Wingdings" pitchFamily="2" charset="2"/>
              <a:buChar char="Ø"/>
            </a:pPr>
            <a:r>
              <a:rPr lang="en-US" dirty="0" smtClean="0">
                <a:latin typeface="Times New Roman" pitchFamily="18" charset="0"/>
                <a:cs typeface="Times New Roman" pitchFamily="18" charset="0"/>
              </a:rPr>
              <a:t>Wolfe’s method</a:t>
            </a:r>
          </a:p>
          <a:p>
            <a:pPr lvl="1">
              <a:spcBef>
                <a:spcPts val="0"/>
              </a:spcBef>
              <a:buFont typeface="Wingdings" pitchFamily="2" charset="2"/>
              <a:buChar char="Ä"/>
            </a:pPr>
            <a:r>
              <a:rPr lang="en-US" dirty="0" smtClean="0">
                <a:latin typeface="Times New Roman" pitchFamily="18" charset="0"/>
                <a:cs typeface="Times New Roman" pitchFamily="18" charset="0"/>
              </a:rPr>
              <a:t>Also called </a:t>
            </a:r>
            <a:r>
              <a:rPr lang="en-US" i="1" dirty="0" smtClean="0">
                <a:latin typeface="Times New Roman" pitchFamily="18" charset="0"/>
                <a:cs typeface="Times New Roman" pitchFamily="18" charset="0"/>
              </a:rPr>
              <a:t>modified simplex method</a:t>
            </a:r>
          </a:p>
          <a:p>
            <a:pPr lvl="1">
              <a:spcBef>
                <a:spcPts val="0"/>
              </a:spcBef>
              <a:buClr>
                <a:schemeClr val="accent6">
                  <a:lumMod val="50000"/>
                </a:schemeClr>
              </a:buClr>
              <a:buFont typeface="Wingdings" pitchFamily="2" charset="2"/>
              <a:buChar char=""/>
            </a:pPr>
            <a:r>
              <a:rPr lang="en-US" dirty="0" smtClean="0">
                <a:latin typeface="Times New Roman" pitchFamily="18" charset="0"/>
                <a:cs typeface="Times New Roman" pitchFamily="18" charset="0"/>
              </a:rPr>
              <a:t>All variables must be non-negative,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0  </a:t>
            </a:r>
          </a:p>
        </p:txBody>
      </p:sp>
      <p:sp>
        <p:nvSpPr>
          <p:cNvPr id="4" name="Slide Number Placeholder 3"/>
          <p:cNvSpPr>
            <a:spLocks noGrp="1"/>
          </p:cNvSpPr>
          <p:nvPr>
            <p:ph type="sldNum" sz="quarter" idx="12"/>
          </p:nvPr>
        </p:nvSpPr>
        <p:spPr/>
        <p:txBody>
          <a:bodyPr/>
          <a:lstStyle/>
          <a:p>
            <a:fld id="{E187A8DF-0D36-4FD6-9E8E-6850BBE18C4A}" type="slidenum">
              <a:rPr lang="en-US" smtClean="0"/>
              <a:pPr/>
              <a:t>69</a:t>
            </a:fld>
            <a:endParaRPr lang="en-US"/>
          </a:p>
        </p:txBody>
      </p:sp>
    </p:spTree>
    <p:extLst>
      <p:ext uri="{BB962C8B-B14F-4D97-AF65-F5344CB8AC3E}">
        <p14:creationId xmlns="" xmlns:p14="http://schemas.microsoft.com/office/powerpoint/2010/main" val="2155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3" end="3"/>
                                            </p:txEl>
                                          </p:spTgt>
                                        </p:tgtEl>
                                      </p:cBhvr>
                                    </p:animEffect>
                                  </p:childTnLst>
                                </p:cTn>
                              </p:par>
                            </p:childTnLst>
                          </p:cTn>
                        </p:par>
                        <p:par>
                          <p:cTn id="30" fill="hold">
                            <p:stCondLst>
                              <p:cond delay="500"/>
                            </p:stCondLst>
                            <p:childTnLst>
                              <p:par>
                                <p:cTn id="31" presetID="58" presetClass="entr" presetSubtype="0" accel="100000" fill="hold" grpId="0" nodeType="afterEffect">
                                  <p:stCondLst>
                                    <p:cond delay="100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34"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8" presetClass="entr" presetSubtype="0" accel="10000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43"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4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Review</a:t>
            </a:r>
            <a:endParaRPr lang="en-US" dirty="0"/>
          </a:p>
        </p:txBody>
      </p:sp>
      <p:sp>
        <p:nvSpPr>
          <p:cNvPr id="3" name="Content Placeholder 2"/>
          <p:cNvSpPr>
            <a:spLocks noGrp="1"/>
          </p:cNvSpPr>
          <p:nvPr>
            <p:ph idx="1"/>
          </p:nvPr>
        </p:nvSpPr>
        <p:spPr>
          <a:xfrm>
            <a:off x="990600" y="1600200"/>
            <a:ext cx="7713440" cy="4525963"/>
          </a:xfrm>
        </p:spPr>
        <p:txBody>
          <a:bodyPr/>
          <a:lstStyle/>
          <a:p>
            <a:pPr>
              <a:spcBef>
                <a:spcPts val="0"/>
              </a:spcBef>
              <a:buFont typeface="Webdings" pitchFamily="18" charset="2"/>
              <a:buChar char=""/>
            </a:pPr>
            <a:r>
              <a:rPr lang="en-US" sz="2400" dirty="0" smtClean="0">
                <a:solidFill>
                  <a:srgbClr val="0070C0"/>
                </a:solidFill>
              </a:rPr>
              <a:t>Continuity</a:t>
            </a:r>
          </a:p>
          <a:p>
            <a:pPr>
              <a:spcBef>
                <a:spcPts val="0"/>
              </a:spcBef>
              <a:buFont typeface="Webdings" pitchFamily="18" charset="2"/>
              <a:buChar char=""/>
            </a:pPr>
            <a:endParaRPr lang="en-US" sz="2400" dirty="0" smtClean="0">
              <a:solidFill>
                <a:srgbClr val="0070C0"/>
              </a:solidFill>
            </a:endParaRPr>
          </a:p>
          <a:p>
            <a:pPr marL="0" indent="0" algn="just">
              <a:spcBef>
                <a:spcPts val="0"/>
              </a:spcBef>
              <a:buNone/>
            </a:pPr>
            <a:r>
              <a:rPr lang="en-US" sz="2400" dirty="0"/>
              <a:t>For all values of </a:t>
            </a:r>
            <a:r>
              <a:rPr lang="en-US" sz="2400" i="1" dirty="0">
                <a:latin typeface="Times New Roman" pitchFamily="18" charset="0"/>
                <a:cs typeface="Times New Roman" pitchFamily="18" charset="0"/>
              </a:rPr>
              <a:t>x</a:t>
            </a:r>
            <a:r>
              <a:rPr lang="en-US" sz="2400" dirty="0"/>
              <a:t>, determine if </a:t>
            </a:r>
            <a:r>
              <a:rPr lang="en-US" sz="2400" i="1" dirty="0" smtClean="0">
                <a:latin typeface="Times New Roman" pitchFamily="18" charset="0"/>
                <a:cs typeface="Times New Roman" pitchFamily="18" charset="0"/>
              </a:rPr>
              <a:t>f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t>
            </a:r>
            <a:r>
              <a:rPr lang="en-US" sz="2400" i="1" dirty="0" smtClean="0"/>
              <a:t> </a:t>
            </a:r>
            <a:r>
              <a:rPr lang="en-US" sz="2400" dirty="0"/>
              <a:t>is continuous or discontinuous</a:t>
            </a:r>
            <a:endParaRPr lang="en-US" sz="2400" dirty="0" smtClean="0"/>
          </a:p>
          <a:p>
            <a:pPr marL="690563" indent="0">
              <a:buNone/>
            </a:pPr>
            <a:r>
              <a:rPr lang="da-DK" sz="2400" i="1" dirty="0">
                <a:solidFill>
                  <a:srgbClr val="231A09"/>
                </a:solidFill>
                <a:latin typeface="Times New Roman" pitchFamily="18" charset="0"/>
                <a:cs typeface="Times New Roman" pitchFamily="18" charset="0"/>
              </a:rPr>
              <a:t>f </a:t>
            </a:r>
            <a:r>
              <a:rPr lang="da-DK" sz="2400" dirty="0">
                <a:solidFill>
                  <a:srgbClr val="231A09"/>
                </a:solidFill>
                <a:latin typeface="Times New Roman" pitchFamily="18" charset="0"/>
                <a:cs typeface="Times New Roman" pitchFamily="18" charset="0"/>
              </a:rPr>
              <a:t>(</a:t>
            </a:r>
            <a:r>
              <a:rPr lang="da-DK" sz="2400" i="1" dirty="0">
                <a:solidFill>
                  <a:srgbClr val="231A09"/>
                </a:solidFill>
                <a:latin typeface="Times New Roman" pitchFamily="18" charset="0"/>
                <a:cs typeface="Times New Roman" pitchFamily="18" charset="0"/>
              </a:rPr>
              <a:t>x</a:t>
            </a:r>
            <a:r>
              <a:rPr lang="da-DK" sz="2400" dirty="0">
                <a:solidFill>
                  <a:srgbClr val="231A09"/>
                </a:solidFill>
                <a:latin typeface="Times New Roman" pitchFamily="18" charset="0"/>
                <a:cs typeface="Times New Roman" pitchFamily="18" charset="0"/>
              </a:rPr>
              <a:t>) </a:t>
            </a:r>
            <a:r>
              <a:rPr lang="da-DK" sz="2400" dirty="0" smtClean="0">
                <a:solidFill>
                  <a:srgbClr val="231A09"/>
                </a:solidFill>
                <a:latin typeface="Times New Roman" pitchFamily="18" charset="0"/>
                <a:cs typeface="Times New Roman" pitchFamily="18" charset="0"/>
              </a:rPr>
              <a:t>= </a:t>
            </a:r>
            <a:r>
              <a:rPr lang="da-DK" sz="2400" dirty="0">
                <a:solidFill>
                  <a:srgbClr val="231A09"/>
                </a:solidFill>
                <a:latin typeface="Times New Roman" pitchFamily="18" charset="0"/>
                <a:cs typeface="Times New Roman" pitchFamily="18" charset="0"/>
              </a:rPr>
              <a:t>25</a:t>
            </a:r>
            <a:r>
              <a:rPr lang="da-DK" sz="2400" i="1" dirty="0">
                <a:solidFill>
                  <a:srgbClr val="231A09"/>
                </a:solidFill>
                <a:latin typeface="Times New Roman" pitchFamily="18" charset="0"/>
                <a:cs typeface="Times New Roman" pitchFamily="18" charset="0"/>
              </a:rPr>
              <a:t>x </a:t>
            </a:r>
            <a:r>
              <a:rPr lang="da-DK" sz="2400" i="1" dirty="0" smtClean="0">
                <a:solidFill>
                  <a:srgbClr val="231A09"/>
                </a:solidFill>
                <a:latin typeface="Times New Roman" pitchFamily="18" charset="0"/>
                <a:cs typeface="Times New Roman" pitchFamily="18" charset="0"/>
              </a:rPr>
              <a:t> </a:t>
            </a:r>
            <a:r>
              <a:rPr lang="da-DK" sz="2400" dirty="0" smtClean="0">
                <a:solidFill>
                  <a:srgbClr val="231A09"/>
                </a:solidFill>
                <a:latin typeface="Times New Roman" pitchFamily="18" charset="0"/>
                <a:cs typeface="Times New Roman" pitchFamily="18" charset="0"/>
              </a:rPr>
              <a:t>for    0 ≤ </a:t>
            </a:r>
            <a:r>
              <a:rPr lang="da-DK" sz="2400" i="1" dirty="0">
                <a:solidFill>
                  <a:srgbClr val="231A09"/>
                </a:solidFill>
                <a:latin typeface="Times New Roman" pitchFamily="18" charset="0"/>
                <a:cs typeface="Times New Roman" pitchFamily="18" charset="0"/>
              </a:rPr>
              <a:t>x </a:t>
            </a:r>
            <a:r>
              <a:rPr lang="da-DK" sz="2400" i="1" dirty="0" smtClean="0">
                <a:solidFill>
                  <a:srgbClr val="231A09"/>
                </a:solidFill>
                <a:latin typeface="Times New Roman" pitchFamily="18" charset="0"/>
                <a:cs typeface="Times New Roman" pitchFamily="18" charset="0"/>
              </a:rPr>
              <a:t>&lt;</a:t>
            </a:r>
            <a:r>
              <a:rPr lang="da-DK" sz="2400" dirty="0" smtClean="0">
                <a:solidFill>
                  <a:srgbClr val="231A09"/>
                </a:solidFill>
                <a:latin typeface="Times New Roman" pitchFamily="18" charset="0"/>
                <a:cs typeface="Times New Roman" pitchFamily="18" charset="0"/>
              </a:rPr>
              <a:t> </a:t>
            </a:r>
            <a:r>
              <a:rPr lang="da-DK" sz="2400" dirty="0">
                <a:solidFill>
                  <a:srgbClr val="231A09"/>
                </a:solidFill>
                <a:latin typeface="Times New Roman" pitchFamily="18" charset="0"/>
                <a:cs typeface="Times New Roman" pitchFamily="18" charset="0"/>
              </a:rPr>
              <a:t>100</a:t>
            </a:r>
          </a:p>
          <a:p>
            <a:pPr marL="690563" indent="0">
              <a:buNone/>
            </a:pPr>
            <a:r>
              <a:rPr lang="da-DK" sz="2400" i="1" dirty="0">
                <a:solidFill>
                  <a:srgbClr val="231A09"/>
                </a:solidFill>
                <a:latin typeface="Times New Roman" pitchFamily="18" charset="0"/>
                <a:cs typeface="Times New Roman" pitchFamily="18" charset="0"/>
              </a:rPr>
              <a:t>f </a:t>
            </a:r>
            <a:r>
              <a:rPr lang="da-DK" sz="2400" dirty="0">
                <a:solidFill>
                  <a:srgbClr val="231A09"/>
                </a:solidFill>
                <a:latin typeface="Times New Roman" pitchFamily="18" charset="0"/>
                <a:cs typeface="Times New Roman" pitchFamily="18" charset="0"/>
              </a:rPr>
              <a:t>(</a:t>
            </a:r>
            <a:r>
              <a:rPr lang="da-DK" sz="2400" i="1" dirty="0">
                <a:solidFill>
                  <a:srgbClr val="231A09"/>
                </a:solidFill>
                <a:latin typeface="Times New Roman" pitchFamily="18" charset="0"/>
                <a:cs typeface="Times New Roman" pitchFamily="18" charset="0"/>
              </a:rPr>
              <a:t>x</a:t>
            </a:r>
            <a:r>
              <a:rPr lang="da-DK" sz="2400" dirty="0">
                <a:solidFill>
                  <a:srgbClr val="231A09"/>
                </a:solidFill>
                <a:latin typeface="Times New Roman" pitchFamily="18" charset="0"/>
                <a:cs typeface="Times New Roman" pitchFamily="18" charset="0"/>
              </a:rPr>
              <a:t>) </a:t>
            </a:r>
            <a:r>
              <a:rPr lang="da-DK" sz="2400" dirty="0" smtClean="0">
                <a:solidFill>
                  <a:srgbClr val="231A09"/>
                </a:solidFill>
                <a:latin typeface="Times New Roman" pitchFamily="18" charset="0"/>
                <a:cs typeface="Times New Roman" pitchFamily="18" charset="0"/>
              </a:rPr>
              <a:t>= </a:t>
            </a:r>
            <a:r>
              <a:rPr lang="da-DK" sz="2400" dirty="0">
                <a:solidFill>
                  <a:srgbClr val="231A09"/>
                </a:solidFill>
                <a:latin typeface="Times New Roman" pitchFamily="18" charset="0"/>
                <a:cs typeface="Times New Roman" pitchFamily="18" charset="0"/>
              </a:rPr>
              <a:t>20</a:t>
            </a:r>
            <a:r>
              <a:rPr lang="da-DK" sz="2400" i="1" dirty="0">
                <a:solidFill>
                  <a:srgbClr val="231A09"/>
                </a:solidFill>
                <a:latin typeface="Times New Roman" pitchFamily="18" charset="0"/>
                <a:cs typeface="Times New Roman" pitchFamily="18" charset="0"/>
              </a:rPr>
              <a:t>x </a:t>
            </a:r>
            <a:r>
              <a:rPr lang="da-DK" sz="2400" i="1" dirty="0" smtClean="0">
                <a:solidFill>
                  <a:srgbClr val="231A09"/>
                </a:solidFill>
                <a:latin typeface="Times New Roman" pitchFamily="18" charset="0"/>
                <a:cs typeface="Times New Roman" pitchFamily="18" charset="0"/>
              </a:rPr>
              <a:t> </a:t>
            </a:r>
            <a:r>
              <a:rPr lang="da-DK" sz="2400" dirty="0" smtClean="0">
                <a:solidFill>
                  <a:srgbClr val="231A09"/>
                </a:solidFill>
                <a:latin typeface="Times New Roman" pitchFamily="18" charset="0"/>
                <a:cs typeface="Times New Roman" pitchFamily="18" charset="0"/>
              </a:rPr>
              <a:t>for </a:t>
            </a:r>
            <a:r>
              <a:rPr lang="da-DK" sz="2400" dirty="0">
                <a:solidFill>
                  <a:srgbClr val="231A09"/>
                </a:solidFill>
                <a:latin typeface="Times New Roman" pitchFamily="18" charset="0"/>
                <a:cs typeface="Times New Roman" pitchFamily="18" charset="0"/>
              </a:rPr>
              <a:t>100 </a:t>
            </a:r>
            <a:r>
              <a:rPr lang="da-DK" sz="2400" dirty="0" smtClean="0">
                <a:solidFill>
                  <a:srgbClr val="231A09"/>
                </a:solidFill>
                <a:latin typeface="Times New Roman" pitchFamily="18" charset="0"/>
                <a:cs typeface="Times New Roman" pitchFamily="18" charset="0"/>
              </a:rPr>
              <a:t>≤ </a:t>
            </a:r>
            <a:r>
              <a:rPr lang="da-DK" sz="2400" i="1" dirty="0">
                <a:solidFill>
                  <a:srgbClr val="231A09"/>
                </a:solidFill>
                <a:latin typeface="Times New Roman" pitchFamily="18" charset="0"/>
                <a:cs typeface="Times New Roman" pitchFamily="18" charset="0"/>
              </a:rPr>
              <a:t>x </a:t>
            </a:r>
            <a:r>
              <a:rPr lang="da-DK" sz="2400" i="1" dirty="0" smtClean="0">
                <a:solidFill>
                  <a:srgbClr val="231A09"/>
                </a:solidFill>
                <a:latin typeface="Times New Roman" pitchFamily="18" charset="0"/>
                <a:cs typeface="Times New Roman" pitchFamily="18" charset="0"/>
              </a:rPr>
              <a:t>≤</a:t>
            </a:r>
            <a:r>
              <a:rPr lang="da-DK" sz="2400" dirty="0" smtClean="0">
                <a:solidFill>
                  <a:srgbClr val="231A09"/>
                </a:solidFill>
                <a:latin typeface="Times New Roman" pitchFamily="18" charset="0"/>
                <a:cs typeface="Times New Roman" pitchFamily="18" charset="0"/>
              </a:rPr>
              <a:t> </a:t>
            </a:r>
            <a:r>
              <a:rPr lang="da-DK" sz="2400" dirty="0">
                <a:solidFill>
                  <a:srgbClr val="231A09"/>
                </a:solidFill>
                <a:latin typeface="Times New Roman" pitchFamily="18" charset="0"/>
                <a:cs typeface="Times New Roman" pitchFamily="18" charset="0"/>
              </a:rPr>
              <a:t>200</a:t>
            </a:r>
          </a:p>
          <a:p>
            <a:pPr marL="690563" indent="0">
              <a:buNone/>
            </a:pPr>
            <a:r>
              <a:rPr lang="da-DK" sz="2400" i="1" dirty="0">
                <a:solidFill>
                  <a:srgbClr val="231A09"/>
                </a:solidFill>
                <a:latin typeface="Times New Roman" pitchFamily="18" charset="0"/>
                <a:cs typeface="Times New Roman" pitchFamily="18" charset="0"/>
              </a:rPr>
              <a:t>f </a:t>
            </a:r>
            <a:r>
              <a:rPr lang="da-DK" sz="2400" dirty="0">
                <a:solidFill>
                  <a:srgbClr val="231A09"/>
                </a:solidFill>
                <a:latin typeface="Times New Roman" pitchFamily="18" charset="0"/>
                <a:cs typeface="Times New Roman" pitchFamily="18" charset="0"/>
              </a:rPr>
              <a:t>(</a:t>
            </a:r>
            <a:r>
              <a:rPr lang="da-DK" sz="2400" i="1" dirty="0">
                <a:solidFill>
                  <a:srgbClr val="231A09"/>
                </a:solidFill>
                <a:latin typeface="Times New Roman" pitchFamily="18" charset="0"/>
                <a:cs typeface="Times New Roman" pitchFamily="18" charset="0"/>
              </a:rPr>
              <a:t>x</a:t>
            </a:r>
            <a:r>
              <a:rPr lang="da-DK" sz="2400" dirty="0">
                <a:solidFill>
                  <a:srgbClr val="231A09"/>
                </a:solidFill>
                <a:latin typeface="Times New Roman" pitchFamily="18" charset="0"/>
                <a:cs typeface="Times New Roman" pitchFamily="18" charset="0"/>
              </a:rPr>
              <a:t>) </a:t>
            </a:r>
            <a:r>
              <a:rPr lang="da-DK" sz="2400" dirty="0" smtClean="0">
                <a:solidFill>
                  <a:srgbClr val="231A09"/>
                </a:solidFill>
                <a:latin typeface="Times New Roman" pitchFamily="18" charset="0"/>
                <a:cs typeface="Times New Roman" pitchFamily="18" charset="0"/>
              </a:rPr>
              <a:t>= </a:t>
            </a:r>
            <a:r>
              <a:rPr lang="da-DK" sz="2400" dirty="0">
                <a:solidFill>
                  <a:srgbClr val="231A09"/>
                </a:solidFill>
                <a:latin typeface="Times New Roman" pitchFamily="18" charset="0"/>
                <a:cs typeface="Times New Roman" pitchFamily="18" charset="0"/>
              </a:rPr>
              <a:t>15</a:t>
            </a:r>
            <a:r>
              <a:rPr lang="da-DK" sz="2400" i="1" dirty="0">
                <a:solidFill>
                  <a:srgbClr val="231A09"/>
                </a:solidFill>
                <a:latin typeface="Times New Roman" pitchFamily="18" charset="0"/>
                <a:cs typeface="Times New Roman" pitchFamily="18" charset="0"/>
              </a:rPr>
              <a:t>x </a:t>
            </a:r>
            <a:r>
              <a:rPr lang="da-DK" sz="2400" i="1" dirty="0" smtClean="0">
                <a:solidFill>
                  <a:srgbClr val="231A09"/>
                </a:solidFill>
                <a:latin typeface="Times New Roman" pitchFamily="18" charset="0"/>
                <a:cs typeface="Times New Roman" pitchFamily="18" charset="0"/>
              </a:rPr>
              <a:t> </a:t>
            </a:r>
            <a:r>
              <a:rPr lang="da-DK" sz="2400" dirty="0" smtClean="0">
                <a:solidFill>
                  <a:srgbClr val="231A09"/>
                </a:solidFill>
                <a:latin typeface="Times New Roman" pitchFamily="18" charset="0"/>
                <a:cs typeface="Times New Roman" pitchFamily="18" charset="0"/>
              </a:rPr>
              <a:t>for            </a:t>
            </a:r>
            <a:r>
              <a:rPr lang="da-DK" sz="2400" i="1" dirty="0" smtClean="0">
                <a:solidFill>
                  <a:srgbClr val="231A09"/>
                </a:solidFill>
                <a:latin typeface="Times New Roman" pitchFamily="18" charset="0"/>
                <a:cs typeface="Times New Roman" pitchFamily="18" charset="0"/>
              </a:rPr>
              <a:t>x &gt;</a:t>
            </a:r>
            <a:r>
              <a:rPr lang="da-DK" sz="2400" dirty="0" smtClean="0">
                <a:solidFill>
                  <a:srgbClr val="231A09"/>
                </a:solidFill>
                <a:latin typeface="Times New Roman" pitchFamily="18" charset="0"/>
                <a:cs typeface="Times New Roman" pitchFamily="18" charset="0"/>
              </a:rPr>
              <a:t> 200</a:t>
            </a:r>
          </a:p>
          <a:p>
            <a:pPr marL="690563" indent="0">
              <a:spcBef>
                <a:spcPts val="0"/>
              </a:spcBef>
              <a:buNone/>
            </a:pPr>
            <a:endParaRPr lang="da-DK" sz="2000" dirty="0">
              <a:solidFill>
                <a:srgbClr val="231A09"/>
              </a:solidFill>
              <a:latin typeface="Times New Roman" pitchFamily="18" charset="0"/>
              <a:cs typeface="Times New Roman" pitchFamily="18" charset="0"/>
            </a:endParaRPr>
          </a:p>
          <a:p>
            <a:pPr marL="0" indent="0">
              <a:spcBef>
                <a:spcPts val="0"/>
              </a:spcBef>
              <a:buNone/>
            </a:pPr>
            <a:r>
              <a:rPr lang="da-DK" sz="2400" i="1" dirty="0" smtClean="0">
                <a:solidFill>
                  <a:srgbClr val="FF0000"/>
                </a:solidFill>
                <a:latin typeface="Times New Roman" pitchFamily="18" charset="0"/>
                <a:cs typeface="Times New Roman" pitchFamily="18" charset="0"/>
              </a:rPr>
              <a:t>f</a:t>
            </a:r>
            <a:r>
              <a:rPr lang="da-DK" sz="2400" dirty="0" smtClean="0">
                <a:solidFill>
                  <a:srgbClr val="FF0000"/>
                </a:solidFill>
                <a:latin typeface="Times New Roman" pitchFamily="18" charset="0"/>
                <a:cs typeface="Times New Roman" pitchFamily="18" charset="0"/>
              </a:rPr>
              <a:t>(</a:t>
            </a:r>
            <a:r>
              <a:rPr lang="da-DK" sz="2400" i="1" dirty="0" smtClean="0">
                <a:solidFill>
                  <a:srgbClr val="FF0000"/>
                </a:solidFill>
                <a:latin typeface="Times New Roman" pitchFamily="18" charset="0"/>
                <a:cs typeface="Times New Roman" pitchFamily="18" charset="0"/>
              </a:rPr>
              <a:t>x</a:t>
            </a:r>
            <a:r>
              <a:rPr lang="da-DK" sz="2400" dirty="0" smtClean="0">
                <a:solidFill>
                  <a:srgbClr val="FF0000"/>
                </a:solidFill>
                <a:latin typeface="Times New Roman" pitchFamily="18" charset="0"/>
                <a:cs typeface="Times New Roman" pitchFamily="18" charset="0"/>
              </a:rPr>
              <a:t>) is discountinuous at </a:t>
            </a:r>
            <a:r>
              <a:rPr lang="da-DK" sz="2400" i="1" dirty="0" smtClean="0">
                <a:solidFill>
                  <a:srgbClr val="FF0000"/>
                </a:solidFill>
                <a:latin typeface="Times New Roman" pitchFamily="18" charset="0"/>
                <a:cs typeface="Times New Roman" pitchFamily="18" charset="0"/>
              </a:rPr>
              <a:t>x</a:t>
            </a:r>
            <a:r>
              <a:rPr lang="da-DK" sz="2400" dirty="0" smtClean="0">
                <a:solidFill>
                  <a:srgbClr val="FF0000"/>
                </a:solidFill>
                <a:latin typeface="Times New Roman" pitchFamily="18" charset="0"/>
                <a:cs typeface="Times New Roman" pitchFamily="18" charset="0"/>
              </a:rPr>
              <a:t> = 100 and </a:t>
            </a:r>
            <a:r>
              <a:rPr lang="da-DK" sz="2400" i="1" dirty="0" smtClean="0">
                <a:solidFill>
                  <a:srgbClr val="FF0000"/>
                </a:solidFill>
                <a:latin typeface="Times New Roman" pitchFamily="18" charset="0"/>
                <a:cs typeface="Times New Roman" pitchFamily="18" charset="0"/>
              </a:rPr>
              <a:t>x</a:t>
            </a:r>
            <a:r>
              <a:rPr lang="da-DK" sz="2400" dirty="0" smtClean="0">
                <a:solidFill>
                  <a:srgbClr val="FF0000"/>
                </a:solidFill>
                <a:latin typeface="Times New Roman" pitchFamily="18" charset="0"/>
                <a:cs typeface="Times New Roman" pitchFamily="18" charset="0"/>
              </a:rPr>
              <a:t> = 200 beacuse</a:t>
            </a:r>
          </a:p>
          <a:p>
            <a:pPr marL="0" indent="0">
              <a:spcBef>
                <a:spcPts val="0"/>
              </a:spcBef>
              <a:buNone/>
            </a:pPr>
            <a:r>
              <a:rPr lang="da-DK" sz="2400" dirty="0" smtClean="0">
                <a:solidFill>
                  <a:srgbClr val="FF0000"/>
                </a:solidFill>
                <a:latin typeface="Times New Roman" pitchFamily="18" charset="0"/>
                <a:cs typeface="Times New Roman" pitchFamily="18" charset="0"/>
              </a:rPr>
              <a:t>                 and                   do not exist, and</a:t>
            </a:r>
            <a:endParaRPr lang="da-DK" sz="2400" dirty="0">
              <a:solidFill>
                <a:srgbClr val="FF0000"/>
              </a:solidFill>
              <a:latin typeface="Times New Roman" pitchFamily="18" charset="0"/>
              <a:cs typeface="Times New Roman" pitchFamily="18" charset="0"/>
            </a:endParaRPr>
          </a:p>
          <a:p>
            <a:pPr marL="0" indent="0">
              <a:spcBef>
                <a:spcPts val="600"/>
              </a:spcBef>
              <a:buNone/>
            </a:pPr>
            <a:r>
              <a:rPr lang="da-DK" sz="2400" i="1" dirty="0" smtClean="0">
                <a:solidFill>
                  <a:srgbClr val="FF0000"/>
                </a:solidFill>
                <a:latin typeface="Times New Roman" pitchFamily="18" charset="0"/>
                <a:cs typeface="Times New Roman" pitchFamily="18" charset="0"/>
              </a:rPr>
              <a:t>f</a:t>
            </a:r>
            <a:r>
              <a:rPr lang="da-DK" sz="2400" dirty="0" smtClean="0">
                <a:solidFill>
                  <a:srgbClr val="FF0000"/>
                </a:solidFill>
                <a:latin typeface="Times New Roman" pitchFamily="18" charset="0"/>
                <a:cs typeface="Times New Roman" pitchFamily="18" charset="0"/>
              </a:rPr>
              <a:t>(</a:t>
            </a:r>
            <a:r>
              <a:rPr lang="da-DK" sz="2400" i="1" dirty="0" smtClean="0">
                <a:solidFill>
                  <a:srgbClr val="FF0000"/>
                </a:solidFill>
                <a:latin typeface="Times New Roman" pitchFamily="18" charset="0"/>
                <a:cs typeface="Times New Roman" pitchFamily="18" charset="0"/>
              </a:rPr>
              <a:t>x</a:t>
            </a:r>
            <a:r>
              <a:rPr lang="da-DK" sz="2400" dirty="0" smtClean="0">
                <a:solidFill>
                  <a:srgbClr val="FF0000"/>
                </a:solidFill>
                <a:latin typeface="Times New Roman" pitchFamily="18" charset="0"/>
                <a:cs typeface="Times New Roman" pitchFamily="18" charset="0"/>
              </a:rPr>
              <a:t>) is countinuous for all other values of  </a:t>
            </a:r>
            <a:r>
              <a:rPr lang="da-DK" sz="2400" i="1" dirty="0" smtClean="0">
                <a:solidFill>
                  <a:srgbClr val="FF0000"/>
                </a:solidFill>
                <a:latin typeface="Times New Roman" pitchFamily="18" charset="0"/>
                <a:cs typeface="Times New Roman" pitchFamily="18" charset="0"/>
              </a:rPr>
              <a:t>x</a:t>
            </a:r>
            <a:r>
              <a:rPr lang="da-DK" sz="2400" dirty="0" smtClean="0">
                <a:solidFill>
                  <a:srgbClr val="FF0000"/>
                </a:solidFill>
                <a:latin typeface="Times New Roman" pitchFamily="18" charset="0"/>
                <a:cs typeface="Times New Roman" pitchFamily="18" charset="0"/>
              </a:rPr>
              <a:t> satisfying </a:t>
            </a:r>
            <a:r>
              <a:rPr lang="da-DK" sz="2400" i="1" dirty="0" smtClean="0">
                <a:solidFill>
                  <a:srgbClr val="FF0000"/>
                </a:solidFill>
                <a:latin typeface="Times New Roman" pitchFamily="18" charset="0"/>
                <a:cs typeface="Times New Roman" pitchFamily="18" charset="0"/>
              </a:rPr>
              <a:t>x</a:t>
            </a:r>
            <a:r>
              <a:rPr lang="da-DK" sz="2400" dirty="0" smtClean="0">
                <a:solidFill>
                  <a:srgbClr val="FF0000"/>
                </a:solidFill>
                <a:latin typeface="Times New Roman" pitchFamily="18" charset="0"/>
                <a:cs typeface="Times New Roman" pitchFamily="18" charset="0"/>
              </a:rPr>
              <a:t> ≥ 0.</a:t>
            </a:r>
            <a:endParaRPr lang="en-US" sz="2400" dirty="0" smtClean="0">
              <a:solidFill>
                <a:srgbClr val="FF0000"/>
              </a:solidFill>
              <a:latin typeface="Times New Roman" pitchFamily="18" charset="0"/>
              <a:cs typeface="Times New Roman" pitchFamily="18" charset="0"/>
            </a:endParaRPr>
          </a:p>
        </p:txBody>
      </p:sp>
      <p:graphicFrame>
        <p:nvGraphicFramePr>
          <p:cNvPr id="1027" name="Object 3"/>
          <p:cNvGraphicFramePr>
            <a:graphicFrameLocks noChangeAspect="1"/>
          </p:cNvGraphicFramePr>
          <p:nvPr>
            <p:extLst>
              <p:ext uri="{D42A27DB-BD31-4B8C-83A1-F6EECF244321}">
                <p14:modId xmlns="" xmlns:p14="http://schemas.microsoft.com/office/powerpoint/2010/main" val="125095086"/>
              </p:ext>
            </p:extLst>
          </p:nvPr>
        </p:nvGraphicFramePr>
        <p:xfrm>
          <a:off x="3133725" y="1584325"/>
          <a:ext cx="1971675" cy="549275"/>
        </p:xfrm>
        <a:graphic>
          <a:graphicData uri="http://schemas.openxmlformats.org/presentationml/2006/ole">
            <p:oleObj spid="_x0000_s197955" name="Equation" r:id="rId4" imgW="1002865" imgH="279279" progId="Equation.3">
              <p:embed/>
            </p:oleObj>
          </a:graphicData>
        </a:graphic>
      </p:graphicFrame>
      <p:sp>
        <p:nvSpPr>
          <p:cNvPr id="5" name="Slide Number Placeholder 4"/>
          <p:cNvSpPr>
            <a:spLocks noGrp="1"/>
          </p:cNvSpPr>
          <p:nvPr>
            <p:ph type="sldNum" sz="quarter" idx="12"/>
          </p:nvPr>
        </p:nvSpPr>
        <p:spPr/>
        <p:txBody>
          <a:bodyPr/>
          <a:lstStyle/>
          <a:p>
            <a:fld id="{E187A8DF-0D36-4FD6-9E8E-6850BBE18C4A}" type="slidenum">
              <a:rPr lang="en-US" smtClean="0"/>
              <a:pPr/>
              <a:t>7</a:t>
            </a:fld>
            <a:endParaRPr lang="en-US"/>
          </a:p>
        </p:txBody>
      </p:sp>
      <p:graphicFrame>
        <p:nvGraphicFramePr>
          <p:cNvPr id="6" name="Object 5"/>
          <p:cNvGraphicFramePr>
            <a:graphicFrameLocks noChangeAspect="1"/>
          </p:cNvGraphicFramePr>
          <p:nvPr>
            <p:extLst>
              <p:ext uri="{D42A27DB-BD31-4B8C-83A1-F6EECF244321}">
                <p14:modId xmlns="" xmlns:p14="http://schemas.microsoft.com/office/powerpoint/2010/main" val="3093527561"/>
              </p:ext>
            </p:extLst>
          </p:nvPr>
        </p:nvGraphicFramePr>
        <p:xfrm>
          <a:off x="1066800" y="5029200"/>
          <a:ext cx="1223962" cy="549275"/>
        </p:xfrm>
        <a:graphic>
          <a:graphicData uri="http://schemas.openxmlformats.org/presentationml/2006/ole">
            <p:oleObj spid="_x0000_s197956" name="Equation" r:id="rId5" imgW="622030" imgH="279279" progId="Equation.3">
              <p:embed/>
            </p:oleObj>
          </a:graphicData>
        </a:graphic>
      </p:graphicFrame>
      <p:graphicFrame>
        <p:nvGraphicFramePr>
          <p:cNvPr id="7" name="Object 6"/>
          <p:cNvGraphicFramePr>
            <a:graphicFrameLocks noChangeAspect="1"/>
          </p:cNvGraphicFramePr>
          <p:nvPr>
            <p:extLst>
              <p:ext uri="{D42A27DB-BD31-4B8C-83A1-F6EECF244321}">
                <p14:modId xmlns="" xmlns:p14="http://schemas.microsoft.com/office/powerpoint/2010/main" val="3859923373"/>
              </p:ext>
            </p:extLst>
          </p:nvPr>
        </p:nvGraphicFramePr>
        <p:xfrm>
          <a:off x="2895600" y="5029200"/>
          <a:ext cx="1249363" cy="549275"/>
        </p:xfrm>
        <a:graphic>
          <a:graphicData uri="http://schemas.openxmlformats.org/presentationml/2006/ole">
            <p:oleObj spid="_x0000_s197957" name="Equation" r:id="rId6" imgW="634725" imgH="279279" progId="Equation.3">
              <p:embed/>
            </p:oleObj>
          </a:graphicData>
        </a:graphic>
      </p:graphicFrame>
      <p:sp>
        <p:nvSpPr>
          <p:cNvPr id="8" name="Oval 7"/>
          <p:cNvSpPr/>
          <p:nvPr/>
        </p:nvSpPr>
        <p:spPr>
          <a:xfrm>
            <a:off x="4480560" y="3200400"/>
            <a:ext cx="365760"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59936" y="3657600"/>
            <a:ext cx="365760"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26280" y="3640805"/>
            <a:ext cx="365760" cy="365760"/>
          </a:xfrm>
          <a:prstGeom prst="ellipse">
            <a:avLst/>
          </a:prstGeom>
          <a:no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72000" y="4069080"/>
            <a:ext cx="365760" cy="365760"/>
          </a:xfrm>
          <a:prstGeom prst="ellipse">
            <a:avLst/>
          </a:prstGeom>
          <a:no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4653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1027"/>
                                        </p:tgtEl>
                                        <p:attrNameLst>
                                          <p:attrName>style.visibility</p:attrName>
                                        </p:attrNameLst>
                                      </p:cBhvr>
                                      <p:to>
                                        <p:strVal val="visible"/>
                                      </p:to>
                                    </p:set>
                                    <p:anim calcmode="lin" valueType="num">
                                      <p:cBhvr>
                                        <p:cTn id="14" dur="500" fill="hold"/>
                                        <p:tgtEl>
                                          <p:spTgt spid="1027"/>
                                        </p:tgtEl>
                                        <p:attrNameLst>
                                          <p:attrName>ppt_w</p:attrName>
                                        </p:attrNameLst>
                                      </p:cBhvr>
                                      <p:tavLst>
                                        <p:tav tm="0">
                                          <p:val>
                                            <p:strVal val="#ppt_w*2.5"/>
                                          </p:val>
                                        </p:tav>
                                        <p:tav tm="100000">
                                          <p:val>
                                            <p:strVal val="#ppt_w"/>
                                          </p:val>
                                        </p:tav>
                                      </p:tavLst>
                                    </p:anim>
                                    <p:anim calcmode="lin" valueType="num">
                                      <p:cBhvr>
                                        <p:cTn id="15" dur="500" fill="hold"/>
                                        <p:tgtEl>
                                          <p:spTgt spid="1027"/>
                                        </p:tgtEl>
                                        <p:attrNameLst>
                                          <p:attrName>ppt_h</p:attrName>
                                        </p:attrNameLst>
                                      </p:cBhvr>
                                      <p:tavLst>
                                        <p:tav tm="0">
                                          <p:val>
                                            <p:strVal val="#ppt_h*0.01"/>
                                          </p:val>
                                        </p:tav>
                                        <p:tav tm="100000">
                                          <p:val>
                                            <p:strVal val="#ppt_h"/>
                                          </p:val>
                                        </p:tav>
                                      </p:tavLst>
                                    </p:anim>
                                    <p:anim calcmode="lin" valueType="num">
                                      <p:cBhvr>
                                        <p:cTn id="16" dur="500" fill="hold"/>
                                        <p:tgtEl>
                                          <p:spTgt spid="1027"/>
                                        </p:tgtEl>
                                        <p:attrNameLst>
                                          <p:attrName>ppt_x</p:attrName>
                                        </p:attrNameLst>
                                      </p:cBhvr>
                                      <p:tavLst>
                                        <p:tav tm="0">
                                          <p:val>
                                            <p:strVal val="#ppt_x"/>
                                          </p:val>
                                        </p:tav>
                                        <p:tav tm="100000">
                                          <p:val>
                                            <p:strVal val="#ppt_x"/>
                                          </p:val>
                                        </p:tav>
                                      </p:tavLst>
                                    </p:anim>
                                    <p:anim calcmode="lin" valueType="num">
                                      <p:cBhvr>
                                        <p:cTn id="17" dur="500" fill="hold"/>
                                        <p:tgtEl>
                                          <p:spTgt spid="1027"/>
                                        </p:tgtEl>
                                        <p:attrNameLst>
                                          <p:attrName>ppt_y</p:attrName>
                                        </p:attrNameLst>
                                      </p:cBhvr>
                                      <p:tavLst>
                                        <p:tav tm="0">
                                          <p:val>
                                            <p:strVal val="#ppt_h+1"/>
                                          </p:val>
                                        </p:tav>
                                        <p:tav tm="100000">
                                          <p:val>
                                            <p:strVal val="#ppt_y"/>
                                          </p:val>
                                        </p:tav>
                                      </p:tavLst>
                                    </p:anim>
                                    <p:animEffect transition="in" filter="fade">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3" end="3"/>
                                            </p:txEl>
                                          </p:spTgt>
                                        </p:tgtEl>
                                      </p:cBhvr>
                                    </p:animEffect>
                                  </p:childTnLst>
                                </p:cTn>
                              </p:par>
                            </p:childTnLst>
                          </p:cTn>
                        </p:par>
                        <p:par>
                          <p:cTn id="37" fill="hold">
                            <p:stCondLst>
                              <p:cond delay="500"/>
                            </p:stCondLst>
                            <p:childTnLst>
                              <p:par>
                                <p:cTn id="38" presetID="58" presetClass="entr" presetSubtype="0" accel="100000" fill="hold" grpId="0"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41"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4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44" dur="500"/>
                                        <p:tgtEl>
                                          <p:spTgt spid="3">
                                            <p:txEl>
                                              <p:pRg st="4" end="4"/>
                                            </p:txEl>
                                          </p:spTgt>
                                        </p:tgtEl>
                                      </p:cBhvr>
                                    </p:animEffect>
                                  </p:childTnLst>
                                </p:cTn>
                              </p:par>
                            </p:childTnLst>
                          </p:cTn>
                        </p:par>
                        <p:par>
                          <p:cTn id="45" fill="hold">
                            <p:stCondLst>
                              <p:cond delay="1000"/>
                            </p:stCondLst>
                            <p:childTnLst>
                              <p:par>
                                <p:cTn id="46" presetID="58" presetClass="entr" presetSubtype="0" accel="100000" fill="hold" grpId="0" nodeType="after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p:cTn id="48"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49"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5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52" dur="5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8" presetClass="entr" presetSubtype="0" accel="100000" fill="hold" grpId="0"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p:cTn id="57"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58"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5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0"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61" dur="500"/>
                                        <p:tgtEl>
                                          <p:spTgt spid="3">
                                            <p:txEl>
                                              <p:pRg st="7" end="7"/>
                                            </p:txEl>
                                          </p:spTgt>
                                        </p:tgtEl>
                                      </p:cBhvr>
                                    </p:animEffect>
                                  </p:childTnLst>
                                </p:cTn>
                              </p:par>
                              <p:par>
                                <p:cTn id="62" presetID="2" presetClass="entr" presetSubtype="4" fill="hold" grpId="0" nodeType="withEffect">
                                  <p:stCondLst>
                                    <p:cond delay="150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ppt_x"/>
                                          </p:val>
                                        </p:tav>
                                        <p:tav tm="100000">
                                          <p:val>
                                            <p:strVal val="#ppt_x"/>
                                          </p:val>
                                        </p:tav>
                                      </p:tavLst>
                                    </p:anim>
                                    <p:anim calcmode="lin" valueType="num">
                                      <p:cBhvr additive="base">
                                        <p:cTn id="65" dur="500" fill="hold"/>
                                        <p:tgtEl>
                                          <p:spTgt spid="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50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ppt_x"/>
                                          </p:val>
                                        </p:tav>
                                        <p:tav tm="100000">
                                          <p:val>
                                            <p:strVal val="#ppt_x"/>
                                          </p:val>
                                        </p:tav>
                                      </p:tavLst>
                                    </p:anim>
                                    <p:anim calcmode="lin" valueType="num">
                                      <p:cBhvr additive="base">
                                        <p:cTn id="69" dur="500" fill="hold"/>
                                        <p:tgtEl>
                                          <p:spTgt spid="12"/>
                                        </p:tgtEl>
                                        <p:attrNameLst>
                                          <p:attrName>ppt_y</p:attrName>
                                        </p:attrNameLst>
                                      </p:cBhvr>
                                      <p:tavLst>
                                        <p:tav tm="0">
                                          <p:val>
                                            <p:strVal val="1+#ppt_h/2"/>
                                          </p:val>
                                        </p:tav>
                                        <p:tav tm="100000">
                                          <p:val>
                                            <p:strVal val="#ppt_y"/>
                                          </p:val>
                                        </p:tav>
                                      </p:tavLst>
                                    </p:anim>
                                  </p:childTnLst>
                                </p:cTn>
                              </p:par>
                            </p:childTnLst>
                          </p:cTn>
                        </p:par>
                        <p:par>
                          <p:cTn id="70" fill="hold">
                            <p:stCondLst>
                              <p:cond delay="2000"/>
                            </p:stCondLst>
                            <p:childTnLst>
                              <p:par>
                                <p:cTn id="71" presetID="2" presetClass="entr" presetSubtype="4" fill="hold" grpId="0" nodeType="after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 presetClass="entr" presetSubtype="4" fill="hold" grpId="0" nodeType="afterEffect">
                                  <p:stCondLst>
                                    <p:cond delay="500"/>
                                  </p:stCondLst>
                                  <p:childTnLst>
                                    <p:set>
                                      <p:cBhvr>
                                        <p:cTn id="77" dur="1" fill="hold">
                                          <p:stCondLst>
                                            <p:cond delay="0"/>
                                          </p:stCondLst>
                                        </p:cTn>
                                        <p:tgtEl>
                                          <p:spTgt spid="14"/>
                                        </p:tgtEl>
                                        <p:attrNameLst>
                                          <p:attrName>style.visibility</p:attrName>
                                        </p:attrNameLst>
                                      </p:cBhvr>
                                      <p:to>
                                        <p:strVal val="visible"/>
                                      </p:to>
                                    </p:set>
                                    <p:anim calcmode="lin" valueType="num">
                                      <p:cBhvr additive="base">
                                        <p:cTn id="78" dur="500" fill="hold"/>
                                        <p:tgtEl>
                                          <p:spTgt spid="14"/>
                                        </p:tgtEl>
                                        <p:attrNameLst>
                                          <p:attrName>ppt_x</p:attrName>
                                        </p:attrNameLst>
                                      </p:cBhvr>
                                      <p:tavLst>
                                        <p:tav tm="0">
                                          <p:val>
                                            <p:strVal val="#ppt_x"/>
                                          </p:val>
                                        </p:tav>
                                        <p:tav tm="100000">
                                          <p:val>
                                            <p:strVal val="#ppt_x"/>
                                          </p:val>
                                        </p:tav>
                                      </p:tavLst>
                                    </p:anim>
                                    <p:anim calcmode="lin" valueType="num">
                                      <p:cBhvr additive="base">
                                        <p:cTn id="7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58" presetClass="entr" presetSubtype="0" accel="100000" fill="hold" grpId="0" nodeType="click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 calcmode="lin" valueType="num">
                                      <p:cBhvr>
                                        <p:cTn id="84"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85"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8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7"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88" dur="500"/>
                                        <p:tgtEl>
                                          <p:spTgt spid="3">
                                            <p:txEl>
                                              <p:pRg st="8" end="8"/>
                                            </p:txEl>
                                          </p:spTgt>
                                        </p:tgtEl>
                                      </p:cBhvr>
                                    </p:animEffect>
                                  </p:childTnLst>
                                </p:cTn>
                              </p:par>
                              <p:par>
                                <p:cTn id="89" presetID="58" presetClass="entr" presetSubtype="0" accel="100000" fill="hold" nodeType="with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p:cTn id="91" dur="500" fill="hold"/>
                                        <p:tgtEl>
                                          <p:spTgt spid="6"/>
                                        </p:tgtEl>
                                        <p:attrNameLst>
                                          <p:attrName>ppt_w</p:attrName>
                                        </p:attrNameLst>
                                      </p:cBhvr>
                                      <p:tavLst>
                                        <p:tav tm="0">
                                          <p:val>
                                            <p:strVal val="#ppt_w*2.5"/>
                                          </p:val>
                                        </p:tav>
                                        <p:tav tm="100000">
                                          <p:val>
                                            <p:strVal val="#ppt_w"/>
                                          </p:val>
                                        </p:tav>
                                      </p:tavLst>
                                    </p:anim>
                                    <p:anim calcmode="lin" valueType="num">
                                      <p:cBhvr>
                                        <p:cTn id="92" dur="500" fill="hold"/>
                                        <p:tgtEl>
                                          <p:spTgt spid="6"/>
                                        </p:tgtEl>
                                        <p:attrNameLst>
                                          <p:attrName>ppt_h</p:attrName>
                                        </p:attrNameLst>
                                      </p:cBhvr>
                                      <p:tavLst>
                                        <p:tav tm="0">
                                          <p:val>
                                            <p:strVal val="#ppt_h*0.01"/>
                                          </p:val>
                                        </p:tav>
                                        <p:tav tm="100000">
                                          <p:val>
                                            <p:strVal val="#ppt_h"/>
                                          </p:val>
                                        </p:tav>
                                      </p:tavLst>
                                    </p:anim>
                                    <p:anim calcmode="lin" valueType="num">
                                      <p:cBhvr>
                                        <p:cTn id="93" dur="500" fill="hold"/>
                                        <p:tgtEl>
                                          <p:spTgt spid="6"/>
                                        </p:tgtEl>
                                        <p:attrNameLst>
                                          <p:attrName>ppt_x</p:attrName>
                                        </p:attrNameLst>
                                      </p:cBhvr>
                                      <p:tavLst>
                                        <p:tav tm="0">
                                          <p:val>
                                            <p:strVal val="#ppt_x"/>
                                          </p:val>
                                        </p:tav>
                                        <p:tav tm="100000">
                                          <p:val>
                                            <p:strVal val="#ppt_x"/>
                                          </p:val>
                                        </p:tav>
                                      </p:tavLst>
                                    </p:anim>
                                    <p:anim calcmode="lin" valueType="num">
                                      <p:cBhvr>
                                        <p:cTn id="94" dur="500" fill="hold"/>
                                        <p:tgtEl>
                                          <p:spTgt spid="6"/>
                                        </p:tgtEl>
                                        <p:attrNameLst>
                                          <p:attrName>ppt_y</p:attrName>
                                        </p:attrNameLst>
                                      </p:cBhvr>
                                      <p:tavLst>
                                        <p:tav tm="0">
                                          <p:val>
                                            <p:strVal val="#ppt_h+1"/>
                                          </p:val>
                                        </p:tav>
                                        <p:tav tm="100000">
                                          <p:val>
                                            <p:strVal val="#ppt_y"/>
                                          </p:val>
                                        </p:tav>
                                      </p:tavLst>
                                    </p:anim>
                                    <p:animEffect transition="in" filter="fade">
                                      <p:cBhvr>
                                        <p:cTn id="95" dur="500"/>
                                        <p:tgtEl>
                                          <p:spTgt spid="6"/>
                                        </p:tgtEl>
                                      </p:cBhvr>
                                    </p:animEffect>
                                  </p:childTnLst>
                                </p:cTn>
                              </p:par>
                              <p:par>
                                <p:cTn id="96" presetID="58" presetClass="entr" presetSubtype="0" accel="100000" fill="hold" nodeType="withEffect">
                                  <p:stCondLst>
                                    <p:cond delay="0"/>
                                  </p:stCondLst>
                                  <p:childTnLst>
                                    <p:set>
                                      <p:cBhvr>
                                        <p:cTn id="97" dur="1" fill="hold">
                                          <p:stCondLst>
                                            <p:cond delay="0"/>
                                          </p:stCondLst>
                                        </p:cTn>
                                        <p:tgtEl>
                                          <p:spTgt spid="7"/>
                                        </p:tgtEl>
                                        <p:attrNameLst>
                                          <p:attrName>style.visibility</p:attrName>
                                        </p:attrNameLst>
                                      </p:cBhvr>
                                      <p:to>
                                        <p:strVal val="visible"/>
                                      </p:to>
                                    </p:set>
                                    <p:anim calcmode="lin" valueType="num">
                                      <p:cBhvr>
                                        <p:cTn id="98" dur="500" fill="hold"/>
                                        <p:tgtEl>
                                          <p:spTgt spid="7"/>
                                        </p:tgtEl>
                                        <p:attrNameLst>
                                          <p:attrName>ppt_w</p:attrName>
                                        </p:attrNameLst>
                                      </p:cBhvr>
                                      <p:tavLst>
                                        <p:tav tm="0">
                                          <p:val>
                                            <p:strVal val="#ppt_w*2.5"/>
                                          </p:val>
                                        </p:tav>
                                        <p:tav tm="100000">
                                          <p:val>
                                            <p:strVal val="#ppt_w"/>
                                          </p:val>
                                        </p:tav>
                                      </p:tavLst>
                                    </p:anim>
                                    <p:anim calcmode="lin" valueType="num">
                                      <p:cBhvr>
                                        <p:cTn id="99" dur="500" fill="hold"/>
                                        <p:tgtEl>
                                          <p:spTgt spid="7"/>
                                        </p:tgtEl>
                                        <p:attrNameLst>
                                          <p:attrName>ppt_h</p:attrName>
                                        </p:attrNameLst>
                                      </p:cBhvr>
                                      <p:tavLst>
                                        <p:tav tm="0">
                                          <p:val>
                                            <p:strVal val="#ppt_h*0.01"/>
                                          </p:val>
                                        </p:tav>
                                        <p:tav tm="100000">
                                          <p:val>
                                            <p:strVal val="#ppt_h"/>
                                          </p:val>
                                        </p:tav>
                                      </p:tavLst>
                                    </p:anim>
                                    <p:anim calcmode="lin" valueType="num">
                                      <p:cBhvr>
                                        <p:cTn id="100" dur="500" fill="hold"/>
                                        <p:tgtEl>
                                          <p:spTgt spid="7"/>
                                        </p:tgtEl>
                                        <p:attrNameLst>
                                          <p:attrName>ppt_x</p:attrName>
                                        </p:attrNameLst>
                                      </p:cBhvr>
                                      <p:tavLst>
                                        <p:tav tm="0">
                                          <p:val>
                                            <p:strVal val="#ppt_x"/>
                                          </p:val>
                                        </p:tav>
                                        <p:tav tm="100000">
                                          <p:val>
                                            <p:strVal val="#ppt_x"/>
                                          </p:val>
                                        </p:tav>
                                      </p:tavLst>
                                    </p:anim>
                                    <p:anim calcmode="lin" valueType="num">
                                      <p:cBhvr>
                                        <p:cTn id="101" dur="500" fill="hold"/>
                                        <p:tgtEl>
                                          <p:spTgt spid="7"/>
                                        </p:tgtEl>
                                        <p:attrNameLst>
                                          <p:attrName>ppt_y</p:attrName>
                                        </p:attrNameLst>
                                      </p:cBhvr>
                                      <p:tavLst>
                                        <p:tav tm="0">
                                          <p:val>
                                            <p:strVal val="#ppt_h+1"/>
                                          </p:val>
                                        </p:tav>
                                        <p:tav tm="100000">
                                          <p:val>
                                            <p:strVal val="#ppt_y"/>
                                          </p:val>
                                        </p:tav>
                                      </p:tavLst>
                                    </p:anim>
                                    <p:animEffect transition="in" filter="fade">
                                      <p:cBhvr>
                                        <p:cTn id="102" dur="500"/>
                                        <p:tgtEl>
                                          <p:spTgt spid="7"/>
                                        </p:tgtEl>
                                      </p:cBhvr>
                                    </p:animEffect>
                                  </p:childTnLst>
                                </p:cTn>
                              </p:par>
                            </p:childTnLst>
                          </p:cTn>
                        </p:par>
                      </p:childTnLst>
                    </p:cTn>
                  </p:par>
                  <p:par>
                    <p:cTn id="103" fill="hold">
                      <p:stCondLst>
                        <p:cond delay="indefinite"/>
                      </p:stCondLst>
                      <p:childTnLst>
                        <p:par>
                          <p:cTn id="104" fill="hold">
                            <p:stCondLst>
                              <p:cond delay="0"/>
                            </p:stCondLst>
                            <p:childTnLst>
                              <p:par>
                                <p:cTn id="105" presetID="58" presetClass="entr" presetSubtype="0" accel="100000" fill="hold" grpId="0" nodeType="clickEffect">
                                  <p:stCondLst>
                                    <p:cond delay="0"/>
                                  </p:stCondLst>
                                  <p:childTnLst>
                                    <p:set>
                                      <p:cBhvr>
                                        <p:cTn id="106" dur="1" fill="hold">
                                          <p:stCondLst>
                                            <p:cond delay="0"/>
                                          </p:stCondLst>
                                        </p:cTn>
                                        <p:tgtEl>
                                          <p:spTgt spid="3">
                                            <p:txEl>
                                              <p:pRg st="9" end="9"/>
                                            </p:txEl>
                                          </p:spTgt>
                                        </p:tgtEl>
                                        <p:attrNameLst>
                                          <p:attrName>style.visibility</p:attrName>
                                        </p:attrNameLst>
                                      </p:cBhvr>
                                      <p:to>
                                        <p:strVal val="visible"/>
                                      </p:to>
                                    </p:set>
                                    <p:anim calcmode="lin" valueType="num">
                                      <p:cBhvr>
                                        <p:cTn id="107" dur="500" fill="hold"/>
                                        <p:tgtEl>
                                          <p:spTgt spid="3">
                                            <p:txEl>
                                              <p:pRg st="9" end="9"/>
                                            </p:txEl>
                                          </p:spTgt>
                                        </p:tgtEl>
                                        <p:attrNameLst>
                                          <p:attrName>ppt_w</p:attrName>
                                        </p:attrNameLst>
                                      </p:cBhvr>
                                      <p:tavLst>
                                        <p:tav tm="0">
                                          <p:val>
                                            <p:strVal val="#ppt_w*2.5"/>
                                          </p:val>
                                        </p:tav>
                                        <p:tav tm="100000">
                                          <p:val>
                                            <p:strVal val="#ppt_w"/>
                                          </p:val>
                                        </p:tav>
                                      </p:tavLst>
                                    </p:anim>
                                    <p:anim calcmode="lin" valueType="num">
                                      <p:cBhvr>
                                        <p:cTn id="108" dur="500" fill="hold"/>
                                        <p:tgtEl>
                                          <p:spTgt spid="3">
                                            <p:txEl>
                                              <p:pRg st="9" end="9"/>
                                            </p:txEl>
                                          </p:spTgt>
                                        </p:tgtEl>
                                        <p:attrNameLst>
                                          <p:attrName>ppt_h</p:attrName>
                                        </p:attrNameLst>
                                      </p:cBhvr>
                                      <p:tavLst>
                                        <p:tav tm="0">
                                          <p:val>
                                            <p:strVal val="#ppt_h*0.01"/>
                                          </p:val>
                                        </p:tav>
                                        <p:tav tm="100000">
                                          <p:val>
                                            <p:strVal val="#ppt_h"/>
                                          </p:val>
                                        </p:tav>
                                      </p:tavLst>
                                    </p:anim>
                                    <p:anim calcmode="lin" valueType="num">
                                      <p:cBhvr>
                                        <p:cTn id="10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10" dur="500" fill="hold"/>
                                        <p:tgtEl>
                                          <p:spTgt spid="3">
                                            <p:txEl>
                                              <p:pRg st="9" end="9"/>
                                            </p:txEl>
                                          </p:spTgt>
                                        </p:tgtEl>
                                        <p:attrNameLst>
                                          <p:attrName>ppt_y</p:attrName>
                                        </p:attrNameLst>
                                      </p:cBhvr>
                                      <p:tavLst>
                                        <p:tav tm="0">
                                          <p:val>
                                            <p:strVal val="#ppt_h+1"/>
                                          </p:val>
                                        </p:tav>
                                        <p:tav tm="100000">
                                          <p:val>
                                            <p:strVal val="#ppt_y"/>
                                          </p:val>
                                        </p:tav>
                                      </p:tavLst>
                                    </p:anim>
                                    <p:animEffect transition="in" filter="fade">
                                      <p:cBhvr>
                                        <p:cTn id="11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2" grpId="0" animBg="1"/>
      <p:bldP spid="13" grpId="0"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solidFill>
                  <a:schemeClr val="tx1"/>
                </a:solidFill>
              </a:rPr>
              <a:t>Quadratic Programming Problem</a:t>
            </a:r>
            <a:endParaRPr lang="en-US" dirty="0">
              <a:solidFill>
                <a:schemeClr val="tx1"/>
              </a:solidFill>
            </a:endParaRPr>
          </a:p>
        </p:txBody>
      </p:sp>
      <p:sp>
        <p:nvSpPr>
          <p:cNvPr id="3" name="Content Placeholder 2"/>
          <p:cNvSpPr>
            <a:spLocks noGrp="1"/>
          </p:cNvSpPr>
          <p:nvPr>
            <p:ph idx="1"/>
          </p:nvPr>
        </p:nvSpPr>
        <p:spPr>
          <a:xfrm>
            <a:off x="990600" y="1600200"/>
            <a:ext cx="7713440" cy="4525963"/>
          </a:xfrm>
        </p:spPr>
        <p:txBody>
          <a:bodyPr/>
          <a:lstStyle/>
          <a:p>
            <a:pPr marL="3175" indent="0">
              <a:spcBef>
                <a:spcPts val="0"/>
              </a:spcBef>
              <a:buNone/>
            </a:pPr>
            <a:r>
              <a:rPr lang="en-US" dirty="0" smtClean="0"/>
              <a:t>min </a:t>
            </a:r>
            <a:r>
              <a:rPr lang="en-US" i="1" dirty="0">
                <a:latin typeface="Times New Roman" pitchFamily="18" charset="0"/>
                <a:cs typeface="Times New Roman" pitchFamily="18" charset="0"/>
              </a:rPr>
              <a:t>z</a:t>
            </a:r>
            <a:r>
              <a:rPr lang="en-US" dirty="0"/>
              <a:t> =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smtClean="0"/>
              <a:t> </a:t>
            </a:r>
            <a:r>
              <a:rPr lang="en-US" dirty="0"/>
              <a: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endParaRPr lang="en-US" dirty="0" smtClean="0"/>
          </a:p>
          <a:p>
            <a:pPr marL="239713" indent="0">
              <a:spcBef>
                <a:spcPts val="0"/>
              </a:spcBef>
              <a:buNone/>
            </a:pPr>
            <a:r>
              <a:rPr lang="en-US" dirty="0" err="1" smtClean="0"/>
              <a:t>s.t.</a:t>
            </a:r>
            <a:r>
              <a:rPr lang="en-US" dirty="0" smtClean="0"/>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 </a:t>
            </a:r>
            <a:r>
              <a:rPr lang="en-US" dirty="0" smtClean="0">
                <a:latin typeface="Times New Roman" pitchFamily="18" charset="0"/>
                <a:cs typeface="Times New Roman" pitchFamily="18" charset="0"/>
                <a:sym typeface="Symbol"/>
              </a:rPr>
              <a:t>≤   3</a:t>
            </a:r>
            <a:r>
              <a:rPr lang="en-US" dirty="0" smtClean="0">
                <a:latin typeface="Times New Roman" pitchFamily="18" charset="0"/>
                <a:cs typeface="Times New Roman" pitchFamily="18" charset="0"/>
              </a:rPr>
              <a:t> </a:t>
            </a:r>
          </a:p>
          <a:p>
            <a:pPr marL="854075" indent="0">
              <a:spcBef>
                <a:spcPts val="0"/>
              </a:spcBef>
              <a:buNone/>
            </a:pPr>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− 3</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rPr>
              <a:t>−6</a:t>
            </a:r>
            <a:endParaRPr lang="en-US" baseline="-25000" dirty="0">
              <a:latin typeface="Times New Roman" pitchFamily="18" charset="0"/>
              <a:cs typeface="Times New Roman" pitchFamily="18" charset="0"/>
              <a:sym typeface="Symbol"/>
            </a:endParaRPr>
          </a:p>
          <a:p>
            <a:pPr marL="854075" indent="0">
              <a:spcBef>
                <a:spcPts val="0"/>
              </a:spcBef>
              <a:spcAft>
                <a:spcPts val="600"/>
              </a:spcAft>
              <a:buNone/>
            </a:pPr>
            <a:r>
              <a:rPr lang="en-US" i="1" dirty="0" smtClean="0">
                <a:latin typeface="Times New Roman" pitchFamily="18" charset="0"/>
                <a:cs typeface="Times New Roman" pitchFamily="18" charset="0"/>
              </a:rPr>
              <a:t>         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0</a:t>
            </a:r>
          </a:p>
          <a:p>
            <a:pPr indent="3175">
              <a:spcBef>
                <a:spcPts val="0"/>
              </a:spcBef>
              <a:buNone/>
            </a:pP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1 −</a:t>
            </a:r>
            <a:r>
              <a:rPr lang="en-US" dirty="0" smtClean="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l-GR" dirty="0" smtClean="0">
                <a:latin typeface="Times New Roman" pitchFamily="18" charset="0"/>
                <a:cs typeface="Times New Roman" pitchFamily="18" charset="0"/>
              </a:rPr>
              <a:t>λ</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2</a:t>
            </a:r>
            <a:r>
              <a:rPr lang="el-GR" dirty="0" smtClean="0">
                <a:latin typeface="Times New Roman" pitchFamily="18" charset="0"/>
                <a:cs typeface="Times New Roman" pitchFamily="18" charset="0"/>
              </a:rPr>
              <a:t>λ</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0</a:t>
            </a:r>
          </a:p>
          <a:p>
            <a:pPr indent="3175">
              <a:spcBef>
                <a:spcPts val="0"/>
              </a:spcBef>
              <a:buNone/>
            </a:pPr>
            <a:r>
              <a:rPr lang="en-US"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1 −</a:t>
            </a:r>
            <a:r>
              <a:rPr lang="en-US" dirty="0" smtClean="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l-GR" dirty="0">
                <a:latin typeface="Times New Roman" pitchFamily="18" charset="0"/>
                <a:cs typeface="Times New Roman" pitchFamily="18" charset="0"/>
              </a:rPr>
              <a:t>λ</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3</a:t>
            </a:r>
            <a:r>
              <a:rPr lang="el-GR" dirty="0">
                <a:latin typeface="Times New Roman" pitchFamily="18" charset="0"/>
                <a:cs typeface="Times New Roman" pitchFamily="18" charset="0"/>
              </a:rPr>
              <a:t>λ</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0 </a:t>
            </a:r>
          </a:p>
          <a:p>
            <a:pPr indent="3175">
              <a:spcBef>
                <a:spcPts val="0"/>
              </a:spcBef>
              <a:buNone/>
            </a:pP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3</a:t>
            </a:r>
          </a:p>
          <a:p>
            <a:pPr indent="3175">
              <a:spcBef>
                <a:spcPts val="0"/>
              </a:spcBef>
              <a:buNone/>
            </a:pPr>
            <a:r>
              <a:rPr lang="en-US" dirty="0">
                <a:latin typeface="Times New Roman" pitchFamily="18" charset="0"/>
                <a:cs typeface="Times New Roman" pitchFamily="18" charset="0"/>
              </a:rPr>
              <a:t>2</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3</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6</a:t>
            </a:r>
          </a:p>
          <a:p>
            <a:pPr indent="3175">
              <a:spcBef>
                <a:spcPts val="0"/>
              </a:spcBef>
              <a:buNone/>
            </a:pPr>
            <a:r>
              <a:rPr lang="pt-BR" i="1" dirty="0">
                <a:latin typeface="Times New Roman" pitchFamily="18" charset="0"/>
                <a:cs typeface="Times New Roman" pitchFamily="18" charset="0"/>
              </a:rPr>
              <a:t>e</a:t>
            </a:r>
            <a:r>
              <a:rPr lang="pt-BR" baseline="-25000" dirty="0">
                <a:latin typeface="Times New Roman" pitchFamily="18" charset="0"/>
                <a:cs typeface="Times New Roman" pitchFamily="18" charset="0"/>
              </a:rPr>
              <a:t>1</a:t>
            </a:r>
            <a:r>
              <a:rPr lang="pt-BR" i="1" dirty="0">
                <a:latin typeface="Times New Roman" pitchFamily="18" charset="0"/>
                <a:cs typeface="Times New Roman" pitchFamily="18" charset="0"/>
              </a:rPr>
              <a:t>x</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 0, </a:t>
            </a:r>
            <a:r>
              <a:rPr lang="pt-BR" i="1" dirty="0">
                <a:latin typeface="Times New Roman" pitchFamily="18" charset="0"/>
                <a:cs typeface="Times New Roman" pitchFamily="18" charset="0"/>
              </a:rPr>
              <a:t>e</a:t>
            </a:r>
            <a:r>
              <a:rPr lang="pt-BR" baseline="-25000" dirty="0">
                <a:latin typeface="Times New Roman" pitchFamily="18" charset="0"/>
                <a:cs typeface="Times New Roman" pitchFamily="18" charset="0"/>
              </a:rPr>
              <a:t>2</a:t>
            </a:r>
            <a:r>
              <a:rPr lang="pt-BR" i="1" dirty="0">
                <a:latin typeface="Times New Roman" pitchFamily="18" charset="0"/>
                <a:cs typeface="Times New Roman" pitchFamily="18" charset="0"/>
              </a:rPr>
              <a:t>x</a:t>
            </a:r>
            <a:r>
              <a:rPr lang="pt-BR" baseline="-25000" dirty="0">
                <a:latin typeface="Times New Roman" pitchFamily="18" charset="0"/>
                <a:cs typeface="Times New Roman" pitchFamily="18" charset="0"/>
              </a:rPr>
              <a:t>2</a:t>
            </a:r>
            <a:r>
              <a:rPr lang="pt-BR" dirty="0">
                <a:latin typeface="Times New Roman" pitchFamily="18" charset="0"/>
                <a:cs typeface="Times New Roman" pitchFamily="18" charset="0"/>
              </a:rPr>
              <a:t> = </a:t>
            </a:r>
            <a:r>
              <a:rPr lang="pt-BR" dirty="0" smtClean="0">
                <a:latin typeface="Times New Roman" pitchFamily="18" charset="0"/>
                <a:cs typeface="Times New Roman" pitchFamily="18" charset="0"/>
              </a:rPr>
              <a:t>0, </a:t>
            </a:r>
            <a:r>
              <a:rPr lang="el-GR" dirty="0">
                <a:latin typeface="Times New Roman" pitchFamily="18" charset="0"/>
                <a:cs typeface="Times New Roman" pitchFamily="18" charset="0"/>
              </a:rPr>
              <a:t>λ</a:t>
            </a:r>
            <a:r>
              <a:rPr lang="pt-BR" baseline="-25000" dirty="0">
                <a:latin typeface="Times New Roman" pitchFamily="18" charset="0"/>
                <a:cs typeface="Times New Roman" pitchFamily="18" charset="0"/>
              </a:rPr>
              <a:t>1</a:t>
            </a:r>
            <a:r>
              <a:rPr lang="pt-BR" i="1" dirty="0">
                <a:latin typeface="Times New Roman" pitchFamily="18" charset="0"/>
                <a:cs typeface="Times New Roman" pitchFamily="18" charset="0"/>
              </a:rPr>
              <a:t>s'</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 0, </a:t>
            </a:r>
            <a:r>
              <a:rPr lang="el-GR" dirty="0" smtClean="0">
                <a:latin typeface="Times New Roman" pitchFamily="18" charset="0"/>
                <a:cs typeface="Times New Roman" pitchFamily="18" charset="0"/>
              </a:rPr>
              <a:t>λ</a:t>
            </a:r>
            <a:r>
              <a:rPr lang="el-GR"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e</a:t>
            </a:r>
            <a:r>
              <a:rPr lang="pt-BR" i="1" dirty="0" smtClean="0">
                <a:latin typeface="Times New Roman" pitchFamily="18" charset="0"/>
                <a:cs typeface="Times New Roman" pitchFamily="18" charset="0"/>
              </a:rPr>
              <a:t>'</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 0</a:t>
            </a:r>
          </a:p>
          <a:p>
            <a:pPr indent="3175">
              <a:spcBef>
                <a:spcPts val="0"/>
              </a:spcBef>
              <a:buNone/>
            </a:pPr>
            <a:r>
              <a:rPr lang="pt-BR" dirty="0" smtClean="0">
                <a:latin typeface="Times New Roman" pitchFamily="18" charset="0"/>
                <a:cs typeface="Times New Roman" pitchFamily="18" charset="0"/>
              </a:rPr>
              <a:t>or</a:t>
            </a:r>
          </a:p>
          <a:p>
            <a:pPr indent="3175">
              <a:spcBef>
                <a:spcPts val="0"/>
              </a:spcBef>
              <a:buNone/>
            </a:pPr>
            <a:r>
              <a:rPr lang="el-GR" dirty="0" smtClean="0">
                <a:latin typeface="Times New Roman" pitchFamily="18" charset="0"/>
                <a:cs typeface="Times New Roman" pitchFamily="18" charset="0"/>
              </a:rPr>
              <a:t>λ</a:t>
            </a:r>
            <a:r>
              <a:rPr lang="el-GR"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e</a:t>
            </a:r>
            <a:r>
              <a:rPr lang="pt-BR" i="1" dirty="0" smtClean="0">
                <a:latin typeface="Times New Roman" pitchFamily="18" charset="0"/>
                <a:cs typeface="Times New Roman" pitchFamily="18" charset="0"/>
              </a:rPr>
              <a:t>'</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 </a:t>
            </a:r>
            <a:r>
              <a:rPr lang="el-GR" dirty="0" smtClean="0">
                <a:latin typeface="Times New Roman" pitchFamily="18" charset="0"/>
                <a:cs typeface="Times New Roman" pitchFamily="18" charset="0"/>
              </a:rPr>
              <a:t>λ</a:t>
            </a:r>
            <a:r>
              <a:rPr lang="pt-BR" baseline="-25000" dirty="0" smtClean="0">
                <a:latin typeface="Times New Roman" pitchFamily="18" charset="0"/>
                <a:cs typeface="Times New Roman" pitchFamily="18" charset="0"/>
              </a:rPr>
              <a:t>1</a:t>
            </a:r>
            <a:r>
              <a:rPr lang="pt-BR" i="1" dirty="0" smtClean="0">
                <a:latin typeface="Times New Roman" pitchFamily="18" charset="0"/>
                <a:cs typeface="Times New Roman" pitchFamily="18" charset="0"/>
              </a:rPr>
              <a:t>s'</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 </a:t>
            </a:r>
            <a:r>
              <a:rPr lang="pt-BR" i="1" dirty="0" smtClean="0">
                <a:latin typeface="Times New Roman" pitchFamily="18" charset="0"/>
                <a:cs typeface="Times New Roman" pitchFamily="18" charset="0"/>
              </a:rPr>
              <a:t>e</a:t>
            </a:r>
            <a:r>
              <a:rPr lang="pt-BR" baseline="-25000" dirty="0" smtClean="0">
                <a:latin typeface="Times New Roman" pitchFamily="18" charset="0"/>
                <a:cs typeface="Times New Roman" pitchFamily="18" charset="0"/>
              </a:rPr>
              <a:t>1</a:t>
            </a:r>
            <a:r>
              <a:rPr lang="pt-BR" i="1" dirty="0" smtClean="0">
                <a:latin typeface="Times New Roman" pitchFamily="18" charset="0"/>
                <a:cs typeface="Times New Roman" pitchFamily="18" charset="0"/>
              </a:rPr>
              <a:t>x</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 </a:t>
            </a:r>
            <a:r>
              <a:rPr lang="pt-BR" i="1" dirty="0" smtClean="0">
                <a:latin typeface="Times New Roman" pitchFamily="18" charset="0"/>
                <a:cs typeface="Times New Roman" pitchFamily="18" charset="0"/>
              </a:rPr>
              <a:t>e</a:t>
            </a:r>
            <a:r>
              <a:rPr lang="pt-BR" baseline="-25000" dirty="0" smtClean="0">
                <a:latin typeface="Times New Roman" pitchFamily="18" charset="0"/>
                <a:cs typeface="Times New Roman" pitchFamily="18" charset="0"/>
              </a:rPr>
              <a:t>2</a:t>
            </a:r>
            <a:r>
              <a:rPr lang="pt-BR" i="1" dirty="0" smtClean="0">
                <a:latin typeface="Times New Roman" pitchFamily="18" charset="0"/>
                <a:cs typeface="Times New Roman" pitchFamily="18" charset="0"/>
              </a:rPr>
              <a:t>x</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 0</a:t>
            </a:r>
          </a:p>
          <a:p>
            <a:pPr indent="3175">
              <a:spcBef>
                <a:spcPts val="0"/>
              </a:spcBef>
              <a:buNone/>
            </a:pPr>
            <a:endParaRPr lang="en-US" dirty="0" smtClean="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 xmlns:p14="http://schemas.microsoft.com/office/powerpoint/2010/main" val="3905975359"/>
              </p:ext>
            </p:extLst>
          </p:nvPr>
        </p:nvGraphicFramePr>
        <p:xfrm>
          <a:off x="3703320" y="1524000"/>
          <a:ext cx="1447800" cy="677849"/>
        </p:xfrm>
        <a:graphic>
          <a:graphicData uri="http://schemas.openxmlformats.org/presentationml/2006/ole">
            <p:oleObj spid="_x0000_s157894" name="Equation" r:id="rId4" imgW="583947" imgH="393529" progId="Equation.3">
              <p:embed/>
            </p:oleObj>
          </a:graphicData>
        </a:graphic>
      </p:graphicFrame>
      <p:sp>
        <p:nvSpPr>
          <p:cNvPr id="5" name="Round Same Side Corner Rectangle 4"/>
          <p:cNvSpPr/>
          <p:nvPr/>
        </p:nvSpPr>
        <p:spPr>
          <a:xfrm>
            <a:off x="1219200" y="5105400"/>
            <a:ext cx="5638800" cy="533400"/>
          </a:xfrm>
          <a:prstGeom prst="round2SameRect">
            <a:avLst>
              <a:gd name="adj1" fmla="val 50000"/>
              <a:gd name="adj2" fmla="val 50000"/>
            </a:avLst>
          </a:prstGeom>
          <a:no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1"/>
          </p:cNvCxnSpPr>
          <p:nvPr/>
        </p:nvCxnSpPr>
        <p:spPr>
          <a:xfrm rot="16200000" flipH="1">
            <a:off x="4800600" y="4876800"/>
            <a:ext cx="228600" cy="1752600"/>
          </a:xfrm>
          <a:prstGeom prst="straightConnector1">
            <a:avLst/>
          </a:prstGeom>
          <a:ln w="25400">
            <a:solidFill>
              <a:srgbClr val="99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791200" y="5791200"/>
            <a:ext cx="2743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990000"/>
                </a:solidFill>
              </a:rPr>
              <a:t>Complementary slackness conditions</a:t>
            </a:r>
            <a:endParaRPr lang="en-US" sz="2000" dirty="0">
              <a:solidFill>
                <a:srgbClr val="990000"/>
              </a:solidFill>
            </a:endParaRPr>
          </a:p>
        </p:txBody>
      </p:sp>
      <p:sp>
        <p:nvSpPr>
          <p:cNvPr id="9" name="Oval 8"/>
          <p:cNvSpPr/>
          <p:nvPr/>
        </p:nvSpPr>
        <p:spPr>
          <a:xfrm>
            <a:off x="4754880" y="3520440"/>
            <a:ext cx="381000" cy="381000"/>
          </a:xfrm>
          <a:prstGeom prst="ellipse">
            <a:avLst/>
          </a:prstGeom>
          <a:no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51760" y="4325112"/>
            <a:ext cx="381000" cy="381000"/>
          </a:xfrm>
          <a:prstGeom prst="ellipse">
            <a:avLst/>
          </a:prstGeom>
          <a:noFill/>
          <a:ln>
            <a:solidFill>
              <a:srgbClr val="0054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5105400" y="3810000"/>
            <a:ext cx="685800" cy="1588"/>
          </a:xfrm>
          <a:prstGeom prst="straightConnector1">
            <a:avLst/>
          </a:prstGeom>
          <a:ln w="25400">
            <a:solidFill>
              <a:srgbClr val="CC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5"/>
          </p:cNvCxnSpPr>
          <p:nvPr/>
        </p:nvCxnSpPr>
        <p:spPr>
          <a:xfrm rot="5400000" flipH="1" flipV="1">
            <a:off x="3697224" y="3927940"/>
            <a:ext cx="2116" cy="1442636"/>
          </a:xfrm>
          <a:prstGeom prst="straightConnector1">
            <a:avLst/>
          </a:prstGeom>
          <a:ln w="25400">
            <a:solidFill>
              <a:srgbClr val="0054A8"/>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638800" y="3505200"/>
            <a:ext cx="2362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C00CC"/>
                </a:solidFill>
              </a:rPr>
              <a:t>Excess variables</a:t>
            </a:r>
            <a:endParaRPr lang="en-US" sz="2000" b="1" dirty="0">
              <a:solidFill>
                <a:srgbClr val="CC00CC"/>
              </a:solidFill>
            </a:endParaRPr>
          </a:p>
        </p:txBody>
      </p:sp>
      <p:sp>
        <p:nvSpPr>
          <p:cNvPr id="14" name="Rectangle 13"/>
          <p:cNvSpPr/>
          <p:nvPr/>
        </p:nvSpPr>
        <p:spPr>
          <a:xfrm>
            <a:off x="4267200" y="4343400"/>
            <a:ext cx="2209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54A8"/>
                </a:solidFill>
              </a:rPr>
              <a:t>Slack variables</a:t>
            </a:r>
            <a:endParaRPr lang="en-US" sz="2000" b="1" dirty="0">
              <a:solidFill>
                <a:srgbClr val="0054A8"/>
              </a:solidFill>
            </a:endParaRPr>
          </a:p>
        </p:txBody>
      </p:sp>
      <p:cxnSp>
        <p:nvCxnSpPr>
          <p:cNvPr id="17" name="Straight Connector 16"/>
          <p:cNvCxnSpPr/>
          <p:nvPr/>
        </p:nvCxnSpPr>
        <p:spPr>
          <a:xfrm>
            <a:off x="1066800" y="3383280"/>
            <a:ext cx="7391400" cy="1588"/>
          </a:xfrm>
          <a:prstGeom prst="line">
            <a:avLst/>
          </a:prstGeom>
          <a:ln>
            <a:solidFill>
              <a:srgbClr val="80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953000" y="3962400"/>
            <a:ext cx="381000" cy="381000"/>
          </a:xfrm>
          <a:prstGeom prst="ellipse">
            <a:avLst/>
          </a:prstGeom>
          <a:no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6"/>
          </p:cNvCxnSpPr>
          <p:nvPr/>
        </p:nvCxnSpPr>
        <p:spPr>
          <a:xfrm flipV="1">
            <a:off x="5334000" y="3811588"/>
            <a:ext cx="457200" cy="341312"/>
          </a:xfrm>
          <a:prstGeom prst="straightConnector1">
            <a:avLst/>
          </a:prstGeom>
          <a:ln w="25400">
            <a:solidFill>
              <a:srgbClr val="CC00CC"/>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E187A8DF-0D36-4FD6-9E8E-6850BBE18C4A}" type="slidenum">
              <a:rPr lang="en-US" smtClean="0"/>
              <a:pPr/>
              <a:t>70</a:t>
            </a:fld>
            <a:endParaRPr lang="en-US"/>
          </a:p>
        </p:txBody>
      </p:sp>
      <p:sp>
        <p:nvSpPr>
          <p:cNvPr id="10" name="TextBox 9"/>
          <p:cNvSpPr txBox="1"/>
          <p:nvPr/>
        </p:nvSpPr>
        <p:spPr>
          <a:xfrm>
            <a:off x="6428014" y="2057400"/>
            <a:ext cx="2574471" cy="1323439"/>
          </a:xfrm>
          <a:prstGeom prst="rect">
            <a:avLst/>
          </a:prstGeom>
          <a:noFill/>
        </p:spPr>
        <p:txBody>
          <a:bodyPr wrap="square" rtlCol="0">
            <a:spAutoFit/>
          </a:bodyPr>
          <a:lstStyle/>
          <a:p>
            <a:r>
              <a:rPr lang="en-US" sz="1600" dirty="0" smtClean="0"/>
              <a:t>KKT conditions:</a:t>
            </a:r>
          </a:p>
          <a:p>
            <a:r>
              <a:rPr lang="en-US" sz="1600" dirty="0">
                <a:latin typeface="Times New Roman" pitchFamily="18" charset="0"/>
                <a:cs typeface="Times New Roman" pitchFamily="18" charset="0"/>
              </a:rPr>
              <a:t>− 1 </a:t>
            </a:r>
            <a:r>
              <a:rPr lang="en-US" sz="1600"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x</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a:t>
            </a:r>
            <a:r>
              <a:rPr lang="en-US" sz="1600" i="1" dirty="0">
                <a:latin typeface="Times New Roman" pitchFamily="18" charset="0"/>
                <a:cs typeface="Times New Roman" pitchFamily="18" charset="0"/>
              </a:rPr>
              <a:t>x</a:t>
            </a:r>
            <a:r>
              <a:rPr lang="en-US" sz="1600" baseline="-25000" dirty="0">
                <a:latin typeface="Times New Roman" pitchFamily="18" charset="0"/>
                <a:cs typeface="Times New Roman" pitchFamily="18" charset="0"/>
              </a:rPr>
              <a:t>2</a:t>
            </a:r>
            <a:r>
              <a:rPr lang="en-US" sz="1600" dirty="0">
                <a:latin typeface="Times New Roman" pitchFamily="18" charset="0"/>
                <a:cs typeface="Times New Roman" pitchFamily="18" charset="0"/>
              </a:rPr>
              <a:t> + </a:t>
            </a:r>
            <a:r>
              <a:rPr lang="el-GR" sz="1600" dirty="0">
                <a:latin typeface="Times New Roman" pitchFamily="18" charset="0"/>
                <a:cs typeface="Times New Roman" pitchFamily="18" charset="0"/>
              </a:rPr>
              <a:t>λ</a:t>
            </a:r>
            <a:r>
              <a:rPr lang="en-US" sz="1600" baseline="-25000" dirty="0">
                <a:latin typeface="Times New Roman" pitchFamily="18" charset="0"/>
                <a:cs typeface="Times New Roman" pitchFamily="18" charset="0"/>
              </a:rPr>
              <a:t>1</a:t>
            </a:r>
            <a:r>
              <a:rPr lang="en-US" sz="1600" dirty="0">
                <a:latin typeface="Times New Roman" pitchFamily="18" charset="0"/>
                <a:cs typeface="Times New Roman" pitchFamily="18" charset="0"/>
              </a:rPr>
              <a:t> − 2</a:t>
            </a:r>
            <a:r>
              <a:rPr lang="el-GR" sz="1600" dirty="0">
                <a:latin typeface="Times New Roman" pitchFamily="18" charset="0"/>
                <a:cs typeface="Times New Roman" pitchFamily="18" charset="0"/>
              </a:rPr>
              <a:t>λ</a:t>
            </a:r>
            <a:r>
              <a:rPr lang="en-US" sz="1600" baseline="-25000" dirty="0">
                <a:latin typeface="Times New Roman" pitchFamily="18" charset="0"/>
                <a:cs typeface="Times New Roman" pitchFamily="18" charset="0"/>
              </a:rPr>
              <a:t>2</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0</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1+ 2</a:t>
            </a:r>
            <a:r>
              <a:rPr lang="en-US" sz="1600" i="1" dirty="0" smtClean="0">
                <a:latin typeface="Times New Roman" pitchFamily="18" charset="0"/>
                <a:cs typeface="Times New Roman" pitchFamily="18" charset="0"/>
              </a:rPr>
              <a:t>x</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 </a:t>
            </a:r>
            <a:r>
              <a:rPr lang="en-US" sz="1600" i="1" dirty="0">
                <a:latin typeface="Times New Roman" pitchFamily="18" charset="0"/>
                <a:cs typeface="Times New Roman" pitchFamily="18" charset="0"/>
              </a:rPr>
              <a:t>x</a:t>
            </a:r>
            <a:r>
              <a:rPr lang="en-US" sz="1600" baseline="-25000" dirty="0">
                <a:latin typeface="Times New Roman" pitchFamily="18" charset="0"/>
                <a:cs typeface="Times New Roman" pitchFamily="18" charset="0"/>
              </a:rPr>
              <a:t>1</a:t>
            </a:r>
            <a:r>
              <a:rPr lang="en-US" sz="1600" dirty="0">
                <a:latin typeface="Times New Roman" pitchFamily="18" charset="0"/>
                <a:cs typeface="Times New Roman" pitchFamily="18" charset="0"/>
              </a:rPr>
              <a:t> + </a:t>
            </a:r>
            <a:r>
              <a:rPr lang="el-GR" sz="1600" dirty="0">
                <a:latin typeface="Times New Roman" pitchFamily="18" charset="0"/>
                <a:cs typeface="Times New Roman" pitchFamily="18" charset="0"/>
              </a:rPr>
              <a:t>λ</a:t>
            </a:r>
            <a:r>
              <a:rPr lang="en-US" sz="1600" baseline="-25000" dirty="0">
                <a:latin typeface="Times New Roman" pitchFamily="18" charset="0"/>
                <a:cs typeface="Times New Roman" pitchFamily="18" charset="0"/>
              </a:rPr>
              <a:t>1</a:t>
            </a:r>
            <a:r>
              <a:rPr lang="en-US" sz="1600" dirty="0">
                <a:latin typeface="Times New Roman" pitchFamily="18" charset="0"/>
                <a:cs typeface="Times New Roman" pitchFamily="18" charset="0"/>
              </a:rPr>
              <a:t> − 3</a:t>
            </a:r>
            <a:r>
              <a:rPr lang="el-GR" sz="1600" dirty="0">
                <a:latin typeface="Times New Roman" pitchFamily="18" charset="0"/>
                <a:cs typeface="Times New Roman" pitchFamily="18" charset="0"/>
              </a:rPr>
              <a:t>λ</a:t>
            </a:r>
            <a:r>
              <a:rPr lang="en-US" sz="1600" baseline="-25000" dirty="0">
                <a:latin typeface="Times New Roman" pitchFamily="18" charset="0"/>
                <a:cs typeface="Times New Roman" pitchFamily="18" charset="0"/>
              </a:rPr>
              <a:t>2</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≥0</a:t>
            </a:r>
            <a:endParaRPr lang="en-US" sz="1600" dirty="0"/>
          </a:p>
          <a:p>
            <a:r>
              <a:rPr lang="en-US" sz="1600" i="1" dirty="0" smtClean="0">
                <a:latin typeface="Times New Roman" pitchFamily="18" charset="0"/>
                <a:cs typeface="Times New Roman" pitchFamily="18" charset="0"/>
              </a:rPr>
              <a:t>  x</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a:t>
            </a:r>
            <a:r>
              <a:rPr lang="en-US" sz="1600" i="1" dirty="0" smtClean="0">
                <a:latin typeface="Times New Roman" pitchFamily="18" charset="0"/>
                <a:cs typeface="Times New Roman" pitchFamily="18" charset="0"/>
              </a:rPr>
              <a:t>x</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 3</a:t>
            </a:r>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2</a:t>
            </a:r>
            <a:r>
              <a:rPr lang="en-US" sz="1600" i="1" dirty="0" smtClean="0">
                <a:latin typeface="Times New Roman" pitchFamily="18" charset="0"/>
                <a:cs typeface="Times New Roman" pitchFamily="18" charset="0"/>
              </a:rPr>
              <a:t>x</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+ 3</a:t>
            </a:r>
            <a:r>
              <a:rPr lang="en-US" sz="1600" i="1" dirty="0" smtClean="0">
                <a:latin typeface="Times New Roman" pitchFamily="18" charset="0"/>
                <a:cs typeface="Times New Roman" pitchFamily="18" charset="0"/>
              </a:rPr>
              <a:t>x</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sym typeface="Symbol"/>
              </a:rPr>
              <a:t>≥ 6</a:t>
            </a:r>
            <a:endParaRPr lang="en-US" sz="1600" baseline="-25000" dirty="0">
              <a:latin typeface="Times New Roman" pitchFamily="18" charset="0"/>
              <a:cs typeface="Times New Roman" pitchFamily="18" charset="0"/>
              <a:sym typeface="Symbol"/>
            </a:endParaRPr>
          </a:p>
        </p:txBody>
      </p:sp>
      <p:graphicFrame>
        <p:nvGraphicFramePr>
          <p:cNvPr id="16" name="Object 15"/>
          <p:cNvGraphicFramePr>
            <a:graphicFrameLocks noChangeAspect="1"/>
          </p:cNvGraphicFramePr>
          <p:nvPr>
            <p:extLst>
              <p:ext uri="{D42A27DB-BD31-4B8C-83A1-F6EECF244321}">
                <p14:modId xmlns="" xmlns:p14="http://schemas.microsoft.com/office/powerpoint/2010/main" val="3237719904"/>
              </p:ext>
            </p:extLst>
          </p:nvPr>
        </p:nvGraphicFramePr>
        <p:xfrm>
          <a:off x="6970240" y="1417320"/>
          <a:ext cx="2021360" cy="640080"/>
        </p:xfrm>
        <a:graphic>
          <a:graphicData uri="http://schemas.openxmlformats.org/presentationml/2006/ole">
            <p:oleObj spid="_x0000_s157895" name="Equation" r:id="rId5" imgW="1524000" imgH="482600" progId="Equation.3">
              <p:embed/>
            </p:oleObj>
          </a:graphicData>
        </a:graphic>
      </p:graphicFrame>
      <p:sp>
        <p:nvSpPr>
          <p:cNvPr id="22" name="Rectangle 21"/>
          <p:cNvSpPr/>
          <p:nvPr/>
        </p:nvSpPr>
        <p:spPr>
          <a:xfrm>
            <a:off x="5791200" y="5791200"/>
            <a:ext cx="2743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8000"/>
                </a:solidFill>
              </a:rPr>
              <a:t>Can’t be both positive, either 1 be 0, another &gt; 0</a:t>
            </a:r>
            <a:endParaRPr lang="en-US" sz="2000" dirty="0">
              <a:solidFill>
                <a:srgbClr val="008000"/>
              </a:solidFill>
            </a:endParaRPr>
          </a:p>
        </p:txBody>
      </p:sp>
    </p:spTree>
    <p:extLst>
      <p:ext uri="{BB962C8B-B14F-4D97-AF65-F5344CB8AC3E}">
        <p14:creationId xmlns="" xmlns:p14="http://schemas.microsoft.com/office/powerpoint/2010/main" val="74442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strVal val="#ppt_w*2.5"/>
                                          </p:val>
                                        </p:tav>
                                        <p:tav tm="100000">
                                          <p:val>
                                            <p:strVal val="#ppt_w"/>
                                          </p:val>
                                        </p:tav>
                                      </p:tavLst>
                                    </p:anim>
                                    <p:anim calcmode="lin" valueType="num">
                                      <p:cBhvr>
                                        <p:cTn id="15" dur="500" fill="hold"/>
                                        <p:tgtEl>
                                          <p:spTgt spid="4"/>
                                        </p:tgtEl>
                                        <p:attrNameLst>
                                          <p:attrName>ppt_h</p:attrName>
                                        </p:attrNameLst>
                                      </p:cBhvr>
                                      <p:tavLst>
                                        <p:tav tm="0">
                                          <p:val>
                                            <p:strVal val="#ppt_h*0.01"/>
                                          </p:val>
                                        </p:tav>
                                        <p:tav tm="100000">
                                          <p:val>
                                            <p:strVal val="#ppt_h"/>
                                          </p:val>
                                        </p:tav>
                                      </p:tavLst>
                                    </p:anim>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h+1"/>
                                          </p:val>
                                        </p:tav>
                                        <p:tav tm="100000">
                                          <p:val>
                                            <p:strVal val="#ppt_y"/>
                                          </p:val>
                                        </p:tav>
                                      </p:tavLst>
                                    </p:anim>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p:cTn id="32"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8" presetClass="entr" presetSubtype="0" accel="10000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42"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1" presetClass="entr" presetSubtype="0" fill="hold" nodeType="afterEffect">
                                  <p:stCondLst>
                                    <p:cond delay="500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58" presetClass="entr" presetSubtype="0" accel="100000" fill="hold" grpId="0"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 calcmode="lin" valueType="num">
                                      <p:cBhvr>
                                        <p:cTn id="63"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64"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6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6"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8" presetClass="entr" presetSubtype="0" accel="100000" fill="hold" grpId="0"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anim calcmode="lin" valueType="num">
                                      <p:cBhvr>
                                        <p:cTn id="72"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73"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7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5"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76" dur="500"/>
                                        <p:tgtEl>
                                          <p:spTgt spid="3">
                                            <p:txEl>
                                              <p:pRg st="5" end="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58" presetClass="entr" presetSubtype="0" accel="100000" fill="hold" grpId="0" nodeType="click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anim calcmode="lin" valueType="num">
                                      <p:cBhvr>
                                        <p:cTn id="81"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82"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8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4"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85" dur="500"/>
                                        <p:tgtEl>
                                          <p:spTgt spid="3">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58" presetClass="entr" presetSubtype="0" accel="100000" fill="hold" grpId="0" nodeType="clickEffect">
                                  <p:stCondLst>
                                    <p:cond delay="0"/>
                                  </p:stCondLst>
                                  <p:childTnLst>
                                    <p:set>
                                      <p:cBhvr>
                                        <p:cTn id="89" dur="1" fill="hold">
                                          <p:stCondLst>
                                            <p:cond delay="0"/>
                                          </p:stCondLst>
                                        </p:cTn>
                                        <p:tgtEl>
                                          <p:spTgt spid="3">
                                            <p:txEl>
                                              <p:pRg st="7" end="7"/>
                                            </p:txEl>
                                          </p:spTgt>
                                        </p:tgtEl>
                                        <p:attrNameLst>
                                          <p:attrName>style.visibility</p:attrName>
                                        </p:attrNameLst>
                                      </p:cBhvr>
                                      <p:to>
                                        <p:strVal val="visible"/>
                                      </p:to>
                                    </p:set>
                                    <p:anim calcmode="lin" valueType="num">
                                      <p:cBhvr>
                                        <p:cTn id="90"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91"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9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3"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94" dur="500"/>
                                        <p:tgtEl>
                                          <p:spTgt spid="3">
                                            <p:txEl>
                                              <p:pRg st="7" end="7"/>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58" presetClass="entr" presetSubtype="0" accel="100000" fill="hold" grpId="0" nodeType="clickEffect">
                                  <p:stCondLst>
                                    <p:cond delay="0"/>
                                  </p:stCondLst>
                                  <p:childTnLst>
                                    <p:set>
                                      <p:cBhvr>
                                        <p:cTn id="98" dur="1" fill="hold">
                                          <p:stCondLst>
                                            <p:cond delay="0"/>
                                          </p:stCondLst>
                                        </p:cTn>
                                        <p:tgtEl>
                                          <p:spTgt spid="3">
                                            <p:txEl>
                                              <p:pRg st="8" end="8"/>
                                            </p:txEl>
                                          </p:spTgt>
                                        </p:tgtEl>
                                        <p:attrNameLst>
                                          <p:attrName>style.visibility</p:attrName>
                                        </p:attrNameLst>
                                      </p:cBhvr>
                                      <p:to>
                                        <p:strVal val="visible"/>
                                      </p:to>
                                    </p:set>
                                    <p:anim calcmode="lin" valueType="num">
                                      <p:cBhvr>
                                        <p:cTn id="99"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100"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10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02"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103" dur="500"/>
                                        <p:tgtEl>
                                          <p:spTgt spid="3">
                                            <p:txEl>
                                              <p:pRg st="8" end="8"/>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58" presetClass="entr" presetSubtype="0" accel="100000" fill="hold" grpId="0" nodeType="clickEffect">
                                  <p:stCondLst>
                                    <p:cond delay="0"/>
                                  </p:stCondLst>
                                  <p:childTnLst>
                                    <p:set>
                                      <p:cBhvr>
                                        <p:cTn id="107" dur="1" fill="hold">
                                          <p:stCondLst>
                                            <p:cond delay="0"/>
                                          </p:stCondLst>
                                        </p:cTn>
                                        <p:tgtEl>
                                          <p:spTgt spid="3">
                                            <p:txEl>
                                              <p:pRg st="9" end="9"/>
                                            </p:txEl>
                                          </p:spTgt>
                                        </p:tgtEl>
                                        <p:attrNameLst>
                                          <p:attrName>style.visibility</p:attrName>
                                        </p:attrNameLst>
                                      </p:cBhvr>
                                      <p:to>
                                        <p:strVal val="visible"/>
                                      </p:to>
                                    </p:set>
                                    <p:anim calcmode="lin" valueType="num">
                                      <p:cBhvr>
                                        <p:cTn id="108" dur="500" fill="hold"/>
                                        <p:tgtEl>
                                          <p:spTgt spid="3">
                                            <p:txEl>
                                              <p:pRg st="9" end="9"/>
                                            </p:txEl>
                                          </p:spTgt>
                                        </p:tgtEl>
                                        <p:attrNameLst>
                                          <p:attrName>ppt_w</p:attrName>
                                        </p:attrNameLst>
                                      </p:cBhvr>
                                      <p:tavLst>
                                        <p:tav tm="0">
                                          <p:val>
                                            <p:strVal val="#ppt_w*2.5"/>
                                          </p:val>
                                        </p:tav>
                                        <p:tav tm="100000">
                                          <p:val>
                                            <p:strVal val="#ppt_w"/>
                                          </p:val>
                                        </p:tav>
                                      </p:tavLst>
                                    </p:anim>
                                    <p:anim calcmode="lin" valueType="num">
                                      <p:cBhvr>
                                        <p:cTn id="109" dur="500" fill="hold"/>
                                        <p:tgtEl>
                                          <p:spTgt spid="3">
                                            <p:txEl>
                                              <p:pRg st="9" end="9"/>
                                            </p:txEl>
                                          </p:spTgt>
                                        </p:tgtEl>
                                        <p:attrNameLst>
                                          <p:attrName>ppt_h</p:attrName>
                                        </p:attrNameLst>
                                      </p:cBhvr>
                                      <p:tavLst>
                                        <p:tav tm="0">
                                          <p:val>
                                            <p:strVal val="#ppt_h*0.01"/>
                                          </p:val>
                                        </p:tav>
                                        <p:tav tm="100000">
                                          <p:val>
                                            <p:strVal val="#ppt_h"/>
                                          </p:val>
                                        </p:tav>
                                      </p:tavLst>
                                    </p:anim>
                                    <p:anim calcmode="lin" valueType="num">
                                      <p:cBhvr>
                                        <p:cTn id="11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11" dur="500" fill="hold"/>
                                        <p:tgtEl>
                                          <p:spTgt spid="3">
                                            <p:txEl>
                                              <p:pRg st="9" end="9"/>
                                            </p:txEl>
                                          </p:spTgt>
                                        </p:tgtEl>
                                        <p:attrNameLst>
                                          <p:attrName>ppt_y</p:attrName>
                                        </p:attrNameLst>
                                      </p:cBhvr>
                                      <p:tavLst>
                                        <p:tav tm="0">
                                          <p:val>
                                            <p:strVal val="#ppt_h+1"/>
                                          </p:val>
                                        </p:tav>
                                        <p:tav tm="100000">
                                          <p:val>
                                            <p:strVal val="#ppt_y"/>
                                          </p:val>
                                        </p:tav>
                                      </p:tavLst>
                                    </p:anim>
                                    <p:animEffect transition="in" filter="fade">
                                      <p:cBhvr>
                                        <p:cTn id="112" dur="500"/>
                                        <p:tgtEl>
                                          <p:spTgt spid="3">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58" presetClass="entr" presetSubtype="0" accel="100000" fill="hold" grpId="0"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anim calcmode="lin" valueType="num">
                                      <p:cBhvr>
                                        <p:cTn id="117" dur="500" fill="hold"/>
                                        <p:tgtEl>
                                          <p:spTgt spid="3">
                                            <p:txEl>
                                              <p:pRg st="10" end="10"/>
                                            </p:txEl>
                                          </p:spTgt>
                                        </p:tgtEl>
                                        <p:attrNameLst>
                                          <p:attrName>ppt_w</p:attrName>
                                        </p:attrNameLst>
                                      </p:cBhvr>
                                      <p:tavLst>
                                        <p:tav tm="0">
                                          <p:val>
                                            <p:strVal val="#ppt_w*2.5"/>
                                          </p:val>
                                        </p:tav>
                                        <p:tav tm="100000">
                                          <p:val>
                                            <p:strVal val="#ppt_w"/>
                                          </p:val>
                                        </p:tav>
                                      </p:tavLst>
                                    </p:anim>
                                    <p:anim calcmode="lin" valueType="num">
                                      <p:cBhvr>
                                        <p:cTn id="118" dur="500" fill="hold"/>
                                        <p:tgtEl>
                                          <p:spTgt spid="3">
                                            <p:txEl>
                                              <p:pRg st="10" end="10"/>
                                            </p:txEl>
                                          </p:spTgt>
                                        </p:tgtEl>
                                        <p:attrNameLst>
                                          <p:attrName>ppt_h</p:attrName>
                                        </p:attrNameLst>
                                      </p:cBhvr>
                                      <p:tavLst>
                                        <p:tav tm="0">
                                          <p:val>
                                            <p:strVal val="#ppt_h*0.01"/>
                                          </p:val>
                                        </p:tav>
                                        <p:tav tm="100000">
                                          <p:val>
                                            <p:strVal val="#ppt_h"/>
                                          </p:val>
                                        </p:tav>
                                      </p:tavLst>
                                    </p:anim>
                                    <p:anim calcmode="lin" valueType="num">
                                      <p:cBhvr>
                                        <p:cTn id="1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20" dur="500" fill="hold"/>
                                        <p:tgtEl>
                                          <p:spTgt spid="3">
                                            <p:txEl>
                                              <p:pRg st="10" end="10"/>
                                            </p:txEl>
                                          </p:spTgt>
                                        </p:tgtEl>
                                        <p:attrNameLst>
                                          <p:attrName>ppt_y</p:attrName>
                                        </p:attrNameLst>
                                      </p:cBhvr>
                                      <p:tavLst>
                                        <p:tav tm="0">
                                          <p:val>
                                            <p:strVal val="#ppt_h+1"/>
                                          </p:val>
                                        </p:tav>
                                        <p:tav tm="100000">
                                          <p:val>
                                            <p:strVal val="#ppt_y"/>
                                          </p:val>
                                        </p:tav>
                                      </p:tavLst>
                                    </p:anim>
                                    <p:animEffect transition="in" filter="fade">
                                      <p:cBhvr>
                                        <p:cTn id="121" dur="500"/>
                                        <p:tgtEl>
                                          <p:spTgt spid="3">
                                            <p:txEl>
                                              <p:pRg st="10" end="10"/>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58" presetClass="entr" presetSubtype="0" accel="100000" fill="hold" nodeType="clickEffect">
                                  <p:stCondLst>
                                    <p:cond delay="0"/>
                                  </p:stCondLst>
                                  <p:childTnLst>
                                    <p:set>
                                      <p:cBhvr>
                                        <p:cTn id="125" dur="1" fill="hold">
                                          <p:stCondLst>
                                            <p:cond delay="0"/>
                                          </p:stCondLst>
                                        </p:cTn>
                                        <p:tgtEl>
                                          <p:spTgt spid="9"/>
                                        </p:tgtEl>
                                        <p:attrNameLst>
                                          <p:attrName>style.visibility</p:attrName>
                                        </p:attrNameLst>
                                      </p:cBhvr>
                                      <p:to>
                                        <p:strVal val="visible"/>
                                      </p:to>
                                    </p:set>
                                    <p:anim calcmode="lin" valueType="num">
                                      <p:cBhvr>
                                        <p:cTn id="126" dur="1000" fill="hold"/>
                                        <p:tgtEl>
                                          <p:spTgt spid="9"/>
                                        </p:tgtEl>
                                        <p:attrNameLst>
                                          <p:attrName>ppt_w</p:attrName>
                                        </p:attrNameLst>
                                      </p:cBhvr>
                                      <p:tavLst>
                                        <p:tav tm="0">
                                          <p:val>
                                            <p:strVal val="#ppt_w*2.5"/>
                                          </p:val>
                                        </p:tav>
                                        <p:tav tm="100000">
                                          <p:val>
                                            <p:strVal val="#ppt_w"/>
                                          </p:val>
                                        </p:tav>
                                      </p:tavLst>
                                    </p:anim>
                                    <p:anim calcmode="lin" valueType="num">
                                      <p:cBhvr>
                                        <p:cTn id="127" dur="1000" fill="hold"/>
                                        <p:tgtEl>
                                          <p:spTgt spid="9"/>
                                        </p:tgtEl>
                                        <p:attrNameLst>
                                          <p:attrName>ppt_h</p:attrName>
                                        </p:attrNameLst>
                                      </p:cBhvr>
                                      <p:tavLst>
                                        <p:tav tm="0">
                                          <p:val>
                                            <p:strVal val="#ppt_h*0.01"/>
                                          </p:val>
                                        </p:tav>
                                        <p:tav tm="100000">
                                          <p:val>
                                            <p:strVal val="#ppt_h"/>
                                          </p:val>
                                        </p:tav>
                                      </p:tavLst>
                                    </p:anim>
                                    <p:anim calcmode="lin" valueType="num">
                                      <p:cBhvr>
                                        <p:cTn id="128" dur="1000" fill="hold"/>
                                        <p:tgtEl>
                                          <p:spTgt spid="9"/>
                                        </p:tgtEl>
                                        <p:attrNameLst>
                                          <p:attrName>ppt_x</p:attrName>
                                        </p:attrNameLst>
                                      </p:cBhvr>
                                      <p:tavLst>
                                        <p:tav tm="0">
                                          <p:val>
                                            <p:strVal val="#ppt_x"/>
                                          </p:val>
                                        </p:tav>
                                        <p:tav tm="100000">
                                          <p:val>
                                            <p:strVal val="#ppt_x"/>
                                          </p:val>
                                        </p:tav>
                                      </p:tavLst>
                                    </p:anim>
                                    <p:anim calcmode="lin" valueType="num">
                                      <p:cBhvr>
                                        <p:cTn id="129" dur="1000" fill="hold"/>
                                        <p:tgtEl>
                                          <p:spTgt spid="9"/>
                                        </p:tgtEl>
                                        <p:attrNameLst>
                                          <p:attrName>ppt_y</p:attrName>
                                        </p:attrNameLst>
                                      </p:cBhvr>
                                      <p:tavLst>
                                        <p:tav tm="0">
                                          <p:val>
                                            <p:strVal val="#ppt_h+1"/>
                                          </p:val>
                                        </p:tav>
                                        <p:tav tm="100000">
                                          <p:val>
                                            <p:strVal val="#ppt_y"/>
                                          </p:val>
                                        </p:tav>
                                      </p:tavLst>
                                    </p:anim>
                                    <p:animEffect transition="in" filter="fade">
                                      <p:cBhvr>
                                        <p:cTn id="130" dur="1000"/>
                                        <p:tgtEl>
                                          <p:spTgt spid="9"/>
                                        </p:tgtEl>
                                      </p:cBhvr>
                                    </p:animEffect>
                                  </p:childTnLst>
                                </p:cTn>
                              </p:par>
                              <p:par>
                                <p:cTn id="131" presetID="58" presetClass="entr" presetSubtype="0" accel="100000" fill="hold" nodeType="withEffect">
                                  <p:stCondLst>
                                    <p:cond delay="0"/>
                                  </p:stCondLst>
                                  <p:childTnLst>
                                    <p:set>
                                      <p:cBhvr>
                                        <p:cTn id="132" dur="1" fill="hold">
                                          <p:stCondLst>
                                            <p:cond delay="0"/>
                                          </p:stCondLst>
                                        </p:cTn>
                                        <p:tgtEl>
                                          <p:spTgt spid="13"/>
                                        </p:tgtEl>
                                        <p:attrNameLst>
                                          <p:attrName>style.visibility</p:attrName>
                                        </p:attrNameLst>
                                      </p:cBhvr>
                                      <p:to>
                                        <p:strVal val="visible"/>
                                      </p:to>
                                    </p:set>
                                    <p:anim calcmode="lin" valueType="num">
                                      <p:cBhvr>
                                        <p:cTn id="133" dur="1000" fill="hold"/>
                                        <p:tgtEl>
                                          <p:spTgt spid="13"/>
                                        </p:tgtEl>
                                        <p:attrNameLst>
                                          <p:attrName>ppt_w</p:attrName>
                                        </p:attrNameLst>
                                      </p:cBhvr>
                                      <p:tavLst>
                                        <p:tav tm="0">
                                          <p:val>
                                            <p:strVal val="#ppt_w*2.5"/>
                                          </p:val>
                                        </p:tav>
                                        <p:tav tm="100000">
                                          <p:val>
                                            <p:strVal val="#ppt_w"/>
                                          </p:val>
                                        </p:tav>
                                      </p:tavLst>
                                    </p:anim>
                                    <p:anim calcmode="lin" valueType="num">
                                      <p:cBhvr>
                                        <p:cTn id="134" dur="1000" fill="hold"/>
                                        <p:tgtEl>
                                          <p:spTgt spid="13"/>
                                        </p:tgtEl>
                                        <p:attrNameLst>
                                          <p:attrName>ppt_h</p:attrName>
                                        </p:attrNameLst>
                                      </p:cBhvr>
                                      <p:tavLst>
                                        <p:tav tm="0">
                                          <p:val>
                                            <p:strVal val="#ppt_h*0.01"/>
                                          </p:val>
                                        </p:tav>
                                        <p:tav tm="100000">
                                          <p:val>
                                            <p:strVal val="#ppt_h"/>
                                          </p:val>
                                        </p:tav>
                                      </p:tavLst>
                                    </p:anim>
                                    <p:anim calcmode="lin" valueType="num">
                                      <p:cBhvr>
                                        <p:cTn id="135" dur="1000" fill="hold"/>
                                        <p:tgtEl>
                                          <p:spTgt spid="13"/>
                                        </p:tgtEl>
                                        <p:attrNameLst>
                                          <p:attrName>ppt_x</p:attrName>
                                        </p:attrNameLst>
                                      </p:cBhvr>
                                      <p:tavLst>
                                        <p:tav tm="0">
                                          <p:val>
                                            <p:strVal val="#ppt_x"/>
                                          </p:val>
                                        </p:tav>
                                        <p:tav tm="100000">
                                          <p:val>
                                            <p:strVal val="#ppt_x"/>
                                          </p:val>
                                        </p:tav>
                                      </p:tavLst>
                                    </p:anim>
                                    <p:anim calcmode="lin" valueType="num">
                                      <p:cBhvr>
                                        <p:cTn id="136" dur="1000" fill="hold"/>
                                        <p:tgtEl>
                                          <p:spTgt spid="13"/>
                                        </p:tgtEl>
                                        <p:attrNameLst>
                                          <p:attrName>ppt_y</p:attrName>
                                        </p:attrNameLst>
                                      </p:cBhvr>
                                      <p:tavLst>
                                        <p:tav tm="0">
                                          <p:val>
                                            <p:strVal val="#ppt_h+1"/>
                                          </p:val>
                                        </p:tav>
                                        <p:tav tm="100000">
                                          <p:val>
                                            <p:strVal val="#ppt_y"/>
                                          </p:val>
                                        </p:tav>
                                      </p:tavLst>
                                    </p:anim>
                                    <p:animEffect transition="in" filter="fade">
                                      <p:cBhvr>
                                        <p:cTn id="137" dur="1000"/>
                                        <p:tgtEl>
                                          <p:spTgt spid="13"/>
                                        </p:tgtEl>
                                      </p:cBhvr>
                                    </p:animEffect>
                                  </p:childTnLst>
                                </p:cTn>
                              </p:par>
                              <p:par>
                                <p:cTn id="138" presetID="58" presetClass="entr" presetSubtype="0" accel="10000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 calcmode="lin" valueType="num">
                                      <p:cBhvr>
                                        <p:cTn id="140" dur="1000" fill="hold"/>
                                        <p:tgtEl>
                                          <p:spTgt spid="34"/>
                                        </p:tgtEl>
                                        <p:attrNameLst>
                                          <p:attrName>ppt_w</p:attrName>
                                        </p:attrNameLst>
                                      </p:cBhvr>
                                      <p:tavLst>
                                        <p:tav tm="0">
                                          <p:val>
                                            <p:strVal val="#ppt_w*2.5"/>
                                          </p:val>
                                        </p:tav>
                                        <p:tav tm="100000">
                                          <p:val>
                                            <p:strVal val="#ppt_w"/>
                                          </p:val>
                                        </p:tav>
                                      </p:tavLst>
                                    </p:anim>
                                    <p:anim calcmode="lin" valueType="num">
                                      <p:cBhvr>
                                        <p:cTn id="141" dur="1000" fill="hold"/>
                                        <p:tgtEl>
                                          <p:spTgt spid="34"/>
                                        </p:tgtEl>
                                        <p:attrNameLst>
                                          <p:attrName>ppt_h</p:attrName>
                                        </p:attrNameLst>
                                      </p:cBhvr>
                                      <p:tavLst>
                                        <p:tav tm="0">
                                          <p:val>
                                            <p:strVal val="#ppt_h*0.01"/>
                                          </p:val>
                                        </p:tav>
                                        <p:tav tm="100000">
                                          <p:val>
                                            <p:strVal val="#ppt_h"/>
                                          </p:val>
                                        </p:tav>
                                      </p:tavLst>
                                    </p:anim>
                                    <p:anim calcmode="lin" valueType="num">
                                      <p:cBhvr>
                                        <p:cTn id="142" dur="1000" fill="hold"/>
                                        <p:tgtEl>
                                          <p:spTgt spid="34"/>
                                        </p:tgtEl>
                                        <p:attrNameLst>
                                          <p:attrName>ppt_x</p:attrName>
                                        </p:attrNameLst>
                                      </p:cBhvr>
                                      <p:tavLst>
                                        <p:tav tm="0">
                                          <p:val>
                                            <p:strVal val="#ppt_x"/>
                                          </p:val>
                                        </p:tav>
                                        <p:tav tm="100000">
                                          <p:val>
                                            <p:strVal val="#ppt_x"/>
                                          </p:val>
                                        </p:tav>
                                      </p:tavLst>
                                    </p:anim>
                                    <p:anim calcmode="lin" valueType="num">
                                      <p:cBhvr>
                                        <p:cTn id="143" dur="1000" fill="hold"/>
                                        <p:tgtEl>
                                          <p:spTgt spid="34"/>
                                        </p:tgtEl>
                                        <p:attrNameLst>
                                          <p:attrName>ppt_y</p:attrName>
                                        </p:attrNameLst>
                                      </p:cBhvr>
                                      <p:tavLst>
                                        <p:tav tm="0">
                                          <p:val>
                                            <p:strVal val="#ppt_h+1"/>
                                          </p:val>
                                        </p:tav>
                                        <p:tav tm="100000">
                                          <p:val>
                                            <p:strVal val="#ppt_y"/>
                                          </p:val>
                                        </p:tav>
                                      </p:tavLst>
                                    </p:anim>
                                    <p:animEffect transition="in" filter="fade">
                                      <p:cBhvr>
                                        <p:cTn id="144" dur="1000"/>
                                        <p:tgtEl>
                                          <p:spTgt spid="34"/>
                                        </p:tgtEl>
                                      </p:cBhvr>
                                    </p:animEffect>
                                  </p:childTnLst>
                                </p:cTn>
                              </p:par>
                              <p:par>
                                <p:cTn id="145" presetID="58" presetClass="entr" presetSubtype="0" accel="100000" fill="hold" nodeType="withEffect">
                                  <p:stCondLst>
                                    <p:cond delay="0"/>
                                  </p:stCondLst>
                                  <p:childTnLst>
                                    <p:set>
                                      <p:cBhvr>
                                        <p:cTn id="146" dur="1" fill="hold">
                                          <p:stCondLst>
                                            <p:cond delay="0"/>
                                          </p:stCondLst>
                                        </p:cTn>
                                        <p:tgtEl>
                                          <p:spTgt spid="35"/>
                                        </p:tgtEl>
                                        <p:attrNameLst>
                                          <p:attrName>style.visibility</p:attrName>
                                        </p:attrNameLst>
                                      </p:cBhvr>
                                      <p:to>
                                        <p:strVal val="visible"/>
                                      </p:to>
                                    </p:set>
                                    <p:anim calcmode="lin" valueType="num">
                                      <p:cBhvr>
                                        <p:cTn id="147" dur="1000" fill="hold"/>
                                        <p:tgtEl>
                                          <p:spTgt spid="35"/>
                                        </p:tgtEl>
                                        <p:attrNameLst>
                                          <p:attrName>ppt_w</p:attrName>
                                        </p:attrNameLst>
                                      </p:cBhvr>
                                      <p:tavLst>
                                        <p:tav tm="0">
                                          <p:val>
                                            <p:strVal val="#ppt_w*2.5"/>
                                          </p:val>
                                        </p:tav>
                                        <p:tav tm="100000">
                                          <p:val>
                                            <p:strVal val="#ppt_w"/>
                                          </p:val>
                                        </p:tav>
                                      </p:tavLst>
                                    </p:anim>
                                    <p:anim calcmode="lin" valueType="num">
                                      <p:cBhvr>
                                        <p:cTn id="148" dur="1000" fill="hold"/>
                                        <p:tgtEl>
                                          <p:spTgt spid="35"/>
                                        </p:tgtEl>
                                        <p:attrNameLst>
                                          <p:attrName>ppt_h</p:attrName>
                                        </p:attrNameLst>
                                      </p:cBhvr>
                                      <p:tavLst>
                                        <p:tav tm="0">
                                          <p:val>
                                            <p:strVal val="#ppt_h*0.01"/>
                                          </p:val>
                                        </p:tav>
                                        <p:tav tm="100000">
                                          <p:val>
                                            <p:strVal val="#ppt_h"/>
                                          </p:val>
                                        </p:tav>
                                      </p:tavLst>
                                    </p:anim>
                                    <p:anim calcmode="lin" valueType="num">
                                      <p:cBhvr>
                                        <p:cTn id="149" dur="1000" fill="hold"/>
                                        <p:tgtEl>
                                          <p:spTgt spid="35"/>
                                        </p:tgtEl>
                                        <p:attrNameLst>
                                          <p:attrName>ppt_x</p:attrName>
                                        </p:attrNameLst>
                                      </p:cBhvr>
                                      <p:tavLst>
                                        <p:tav tm="0">
                                          <p:val>
                                            <p:strVal val="#ppt_x"/>
                                          </p:val>
                                        </p:tav>
                                        <p:tav tm="100000">
                                          <p:val>
                                            <p:strVal val="#ppt_x"/>
                                          </p:val>
                                        </p:tav>
                                      </p:tavLst>
                                    </p:anim>
                                    <p:anim calcmode="lin" valueType="num">
                                      <p:cBhvr>
                                        <p:cTn id="150" dur="1000" fill="hold"/>
                                        <p:tgtEl>
                                          <p:spTgt spid="35"/>
                                        </p:tgtEl>
                                        <p:attrNameLst>
                                          <p:attrName>ppt_y</p:attrName>
                                        </p:attrNameLst>
                                      </p:cBhvr>
                                      <p:tavLst>
                                        <p:tav tm="0">
                                          <p:val>
                                            <p:strVal val="#ppt_h+1"/>
                                          </p:val>
                                        </p:tav>
                                        <p:tav tm="100000">
                                          <p:val>
                                            <p:strVal val="#ppt_y"/>
                                          </p:val>
                                        </p:tav>
                                      </p:tavLst>
                                    </p:anim>
                                    <p:animEffect transition="in" filter="fade">
                                      <p:cBhvr>
                                        <p:cTn id="151" dur="1000"/>
                                        <p:tgtEl>
                                          <p:spTgt spid="35"/>
                                        </p:tgtEl>
                                      </p:cBhvr>
                                    </p:animEffect>
                                  </p:childTnLst>
                                </p:cTn>
                              </p:par>
                            </p:childTnLst>
                          </p:cTn>
                        </p:par>
                        <p:par>
                          <p:cTn id="152" fill="hold">
                            <p:stCondLst>
                              <p:cond delay="1000"/>
                            </p:stCondLst>
                            <p:childTnLst>
                              <p:par>
                                <p:cTn id="153" presetID="58" presetClass="entr" presetSubtype="0" accel="100000" fill="hold" nodeType="afterEffect">
                                  <p:stCondLst>
                                    <p:cond delay="0"/>
                                  </p:stCondLst>
                                  <p:childTnLst>
                                    <p:set>
                                      <p:cBhvr>
                                        <p:cTn id="154" dur="1" fill="hold">
                                          <p:stCondLst>
                                            <p:cond delay="0"/>
                                          </p:stCondLst>
                                        </p:cTn>
                                        <p:tgtEl>
                                          <p:spTgt spid="12"/>
                                        </p:tgtEl>
                                        <p:attrNameLst>
                                          <p:attrName>style.visibility</p:attrName>
                                        </p:attrNameLst>
                                      </p:cBhvr>
                                      <p:to>
                                        <p:strVal val="visible"/>
                                      </p:to>
                                    </p:set>
                                    <p:anim calcmode="lin" valueType="num">
                                      <p:cBhvr>
                                        <p:cTn id="155" dur="500" fill="hold"/>
                                        <p:tgtEl>
                                          <p:spTgt spid="12"/>
                                        </p:tgtEl>
                                        <p:attrNameLst>
                                          <p:attrName>ppt_w</p:attrName>
                                        </p:attrNameLst>
                                      </p:cBhvr>
                                      <p:tavLst>
                                        <p:tav tm="0">
                                          <p:val>
                                            <p:strVal val="#ppt_w*2.5"/>
                                          </p:val>
                                        </p:tav>
                                        <p:tav tm="100000">
                                          <p:val>
                                            <p:strVal val="#ppt_w"/>
                                          </p:val>
                                        </p:tav>
                                      </p:tavLst>
                                    </p:anim>
                                    <p:anim calcmode="lin" valueType="num">
                                      <p:cBhvr>
                                        <p:cTn id="156" dur="500" fill="hold"/>
                                        <p:tgtEl>
                                          <p:spTgt spid="12"/>
                                        </p:tgtEl>
                                        <p:attrNameLst>
                                          <p:attrName>ppt_h</p:attrName>
                                        </p:attrNameLst>
                                      </p:cBhvr>
                                      <p:tavLst>
                                        <p:tav tm="0">
                                          <p:val>
                                            <p:strVal val="#ppt_h*0.01"/>
                                          </p:val>
                                        </p:tav>
                                        <p:tav tm="100000">
                                          <p:val>
                                            <p:strVal val="#ppt_h"/>
                                          </p:val>
                                        </p:tav>
                                      </p:tavLst>
                                    </p:anim>
                                    <p:anim calcmode="lin" valueType="num">
                                      <p:cBhvr>
                                        <p:cTn id="157" dur="500" fill="hold"/>
                                        <p:tgtEl>
                                          <p:spTgt spid="12"/>
                                        </p:tgtEl>
                                        <p:attrNameLst>
                                          <p:attrName>ppt_x</p:attrName>
                                        </p:attrNameLst>
                                      </p:cBhvr>
                                      <p:tavLst>
                                        <p:tav tm="0">
                                          <p:val>
                                            <p:strVal val="#ppt_x"/>
                                          </p:val>
                                        </p:tav>
                                        <p:tav tm="100000">
                                          <p:val>
                                            <p:strVal val="#ppt_x"/>
                                          </p:val>
                                        </p:tav>
                                      </p:tavLst>
                                    </p:anim>
                                    <p:anim calcmode="lin" valueType="num">
                                      <p:cBhvr>
                                        <p:cTn id="158" dur="500" fill="hold"/>
                                        <p:tgtEl>
                                          <p:spTgt spid="12"/>
                                        </p:tgtEl>
                                        <p:attrNameLst>
                                          <p:attrName>ppt_y</p:attrName>
                                        </p:attrNameLst>
                                      </p:cBhvr>
                                      <p:tavLst>
                                        <p:tav tm="0">
                                          <p:val>
                                            <p:strVal val="#ppt_h+1"/>
                                          </p:val>
                                        </p:tav>
                                        <p:tav tm="100000">
                                          <p:val>
                                            <p:strVal val="#ppt_y"/>
                                          </p:val>
                                        </p:tav>
                                      </p:tavLst>
                                    </p:anim>
                                    <p:animEffect transition="in" filter="fade">
                                      <p:cBhvr>
                                        <p:cTn id="159" dur="500"/>
                                        <p:tgtEl>
                                          <p:spTgt spid="12"/>
                                        </p:tgtEl>
                                      </p:cBhvr>
                                    </p:animEffect>
                                  </p:childTnLst>
                                </p:cTn>
                              </p:par>
                            </p:childTnLst>
                          </p:cTn>
                        </p:par>
                      </p:childTnLst>
                    </p:cTn>
                  </p:par>
                  <p:par>
                    <p:cTn id="160" fill="hold">
                      <p:stCondLst>
                        <p:cond delay="indefinite"/>
                      </p:stCondLst>
                      <p:childTnLst>
                        <p:par>
                          <p:cTn id="161" fill="hold">
                            <p:stCondLst>
                              <p:cond delay="0"/>
                            </p:stCondLst>
                            <p:childTnLst>
                              <p:par>
                                <p:cTn id="162" presetID="58" presetClass="entr" presetSubtype="0" accel="100000" fill="hold" grpId="0" nodeType="clickEffect">
                                  <p:stCondLst>
                                    <p:cond delay="0"/>
                                  </p:stCondLst>
                                  <p:childTnLst>
                                    <p:set>
                                      <p:cBhvr>
                                        <p:cTn id="163" dur="1" fill="hold">
                                          <p:stCondLst>
                                            <p:cond delay="0"/>
                                          </p:stCondLst>
                                        </p:cTn>
                                        <p:tgtEl>
                                          <p:spTgt spid="11"/>
                                        </p:tgtEl>
                                        <p:attrNameLst>
                                          <p:attrName>style.visibility</p:attrName>
                                        </p:attrNameLst>
                                      </p:cBhvr>
                                      <p:to>
                                        <p:strVal val="visible"/>
                                      </p:to>
                                    </p:set>
                                    <p:anim calcmode="lin" valueType="num">
                                      <p:cBhvr>
                                        <p:cTn id="164" dur="1000" fill="hold"/>
                                        <p:tgtEl>
                                          <p:spTgt spid="11"/>
                                        </p:tgtEl>
                                        <p:attrNameLst>
                                          <p:attrName>ppt_w</p:attrName>
                                        </p:attrNameLst>
                                      </p:cBhvr>
                                      <p:tavLst>
                                        <p:tav tm="0">
                                          <p:val>
                                            <p:strVal val="#ppt_w*2.5"/>
                                          </p:val>
                                        </p:tav>
                                        <p:tav tm="100000">
                                          <p:val>
                                            <p:strVal val="#ppt_w"/>
                                          </p:val>
                                        </p:tav>
                                      </p:tavLst>
                                    </p:anim>
                                    <p:anim calcmode="lin" valueType="num">
                                      <p:cBhvr>
                                        <p:cTn id="165" dur="1000" fill="hold"/>
                                        <p:tgtEl>
                                          <p:spTgt spid="11"/>
                                        </p:tgtEl>
                                        <p:attrNameLst>
                                          <p:attrName>ppt_h</p:attrName>
                                        </p:attrNameLst>
                                      </p:cBhvr>
                                      <p:tavLst>
                                        <p:tav tm="0">
                                          <p:val>
                                            <p:strVal val="#ppt_h*0.01"/>
                                          </p:val>
                                        </p:tav>
                                        <p:tav tm="100000">
                                          <p:val>
                                            <p:strVal val="#ppt_h"/>
                                          </p:val>
                                        </p:tav>
                                      </p:tavLst>
                                    </p:anim>
                                    <p:anim calcmode="lin" valueType="num">
                                      <p:cBhvr>
                                        <p:cTn id="166" dur="1000" fill="hold"/>
                                        <p:tgtEl>
                                          <p:spTgt spid="11"/>
                                        </p:tgtEl>
                                        <p:attrNameLst>
                                          <p:attrName>ppt_x</p:attrName>
                                        </p:attrNameLst>
                                      </p:cBhvr>
                                      <p:tavLst>
                                        <p:tav tm="0">
                                          <p:val>
                                            <p:strVal val="#ppt_x"/>
                                          </p:val>
                                        </p:tav>
                                        <p:tav tm="100000">
                                          <p:val>
                                            <p:strVal val="#ppt_x"/>
                                          </p:val>
                                        </p:tav>
                                      </p:tavLst>
                                    </p:anim>
                                    <p:anim calcmode="lin" valueType="num">
                                      <p:cBhvr>
                                        <p:cTn id="167" dur="1000" fill="hold"/>
                                        <p:tgtEl>
                                          <p:spTgt spid="11"/>
                                        </p:tgtEl>
                                        <p:attrNameLst>
                                          <p:attrName>ppt_y</p:attrName>
                                        </p:attrNameLst>
                                      </p:cBhvr>
                                      <p:tavLst>
                                        <p:tav tm="0">
                                          <p:val>
                                            <p:strVal val="#ppt_h+1"/>
                                          </p:val>
                                        </p:tav>
                                        <p:tav tm="100000">
                                          <p:val>
                                            <p:strVal val="#ppt_y"/>
                                          </p:val>
                                        </p:tav>
                                      </p:tavLst>
                                    </p:anim>
                                    <p:animEffect transition="in" filter="fade">
                                      <p:cBhvr>
                                        <p:cTn id="168" dur="1000"/>
                                        <p:tgtEl>
                                          <p:spTgt spid="11"/>
                                        </p:tgtEl>
                                      </p:cBhvr>
                                    </p:animEffect>
                                  </p:childTnLst>
                                </p:cTn>
                              </p:par>
                              <p:par>
                                <p:cTn id="169" presetID="58" presetClass="entr" presetSubtype="0" accel="100000" fill="hold" nodeType="withEffect">
                                  <p:stCondLst>
                                    <p:cond delay="0"/>
                                  </p:stCondLst>
                                  <p:childTnLst>
                                    <p:set>
                                      <p:cBhvr>
                                        <p:cTn id="170" dur="1" fill="hold">
                                          <p:stCondLst>
                                            <p:cond delay="0"/>
                                          </p:stCondLst>
                                        </p:cTn>
                                        <p:tgtEl>
                                          <p:spTgt spid="15"/>
                                        </p:tgtEl>
                                        <p:attrNameLst>
                                          <p:attrName>style.visibility</p:attrName>
                                        </p:attrNameLst>
                                      </p:cBhvr>
                                      <p:to>
                                        <p:strVal val="visible"/>
                                      </p:to>
                                    </p:set>
                                    <p:anim calcmode="lin" valueType="num">
                                      <p:cBhvr>
                                        <p:cTn id="171" dur="1000" fill="hold"/>
                                        <p:tgtEl>
                                          <p:spTgt spid="15"/>
                                        </p:tgtEl>
                                        <p:attrNameLst>
                                          <p:attrName>ppt_w</p:attrName>
                                        </p:attrNameLst>
                                      </p:cBhvr>
                                      <p:tavLst>
                                        <p:tav tm="0">
                                          <p:val>
                                            <p:strVal val="#ppt_w*2.5"/>
                                          </p:val>
                                        </p:tav>
                                        <p:tav tm="100000">
                                          <p:val>
                                            <p:strVal val="#ppt_w"/>
                                          </p:val>
                                        </p:tav>
                                      </p:tavLst>
                                    </p:anim>
                                    <p:anim calcmode="lin" valueType="num">
                                      <p:cBhvr>
                                        <p:cTn id="172" dur="1000" fill="hold"/>
                                        <p:tgtEl>
                                          <p:spTgt spid="15"/>
                                        </p:tgtEl>
                                        <p:attrNameLst>
                                          <p:attrName>ppt_h</p:attrName>
                                        </p:attrNameLst>
                                      </p:cBhvr>
                                      <p:tavLst>
                                        <p:tav tm="0">
                                          <p:val>
                                            <p:strVal val="#ppt_h*0.01"/>
                                          </p:val>
                                        </p:tav>
                                        <p:tav tm="100000">
                                          <p:val>
                                            <p:strVal val="#ppt_h"/>
                                          </p:val>
                                        </p:tav>
                                      </p:tavLst>
                                    </p:anim>
                                    <p:anim calcmode="lin" valueType="num">
                                      <p:cBhvr>
                                        <p:cTn id="173" dur="1000" fill="hold"/>
                                        <p:tgtEl>
                                          <p:spTgt spid="15"/>
                                        </p:tgtEl>
                                        <p:attrNameLst>
                                          <p:attrName>ppt_x</p:attrName>
                                        </p:attrNameLst>
                                      </p:cBhvr>
                                      <p:tavLst>
                                        <p:tav tm="0">
                                          <p:val>
                                            <p:strVal val="#ppt_x"/>
                                          </p:val>
                                        </p:tav>
                                        <p:tav tm="100000">
                                          <p:val>
                                            <p:strVal val="#ppt_x"/>
                                          </p:val>
                                        </p:tav>
                                      </p:tavLst>
                                    </p:anim>
                                    <p:anim calcmode="lin" valueType="num">
                                      <p:cBhvr>
                                        <p:cTn id="174" dur="1000" fill="hold"/>
                                        <p:tgtEl>
                                          <p:spTgt spid="15"/>
                                        </p:tgtEl>
                                        <p:attrNameLst>
                                          <p:attrName>ppt_y</p:attrName>
                                        </p:attrNameLst>
                                      </p:cBhvr>
                                      <p:tavLst>
                                        <p:tav tm="0">
                                          <p:val>
                                            <p:strVal val="#ppt_h+1"/>
                                          </p:val>
                                        </p:tav>
                                        <p:tav tm="100000">
                                          <p:val>
                                            <p:strVal val="#ppt_y"/>
                                          </p:val>
                                        </p:tav>
                                      </p:tavLst>
                                    </p:anim>
                                    <p:animEffect transition="in" filter="fade">
                                      <p:cBhvr>
                                        <p:cTn id="175" dur="1000"/>
                                        <p:tgtEl>
                                          <p:spTgt spid="15"/>
                                        </p:tgtEl>
                                      </p:cBhvr>
                                    </p:animEffect>
                                  </p:childTnLst>
                                </p:cTn>
                              </p:par>
                            </p:childTnLst>
                          </p:cTn>
                        </p:par>
                        <p:par>
                          <p:cTn id="176" fill="hold">
                            <p:stCondLst>
                              <p:cond delay="1000"/>
                            </p:stCondLst>
                            <p:childTnLst>
                              <p:par>
                                <p:cTn id="177" presetID="58" presetClass="entr" presetSubtype="0" accel="100000" fill="hold" grpId="0" nodeType="afterEffect">
                                  <p:stCondLst>
                                    <p:cond delay="0"/>
                                  </p:stCondLst>
                                  <p:childTnLst>
                                    <p:set>
                                      <p:cBhvr>
                                        <p:cTn id="178" dur="1" fill="hold">
                                          <p:stCondLst>
                                            <p:cond delay="0"/>
                                          </p:stCondLst>
                                        </p:cTn>
                                        <p:tgtEl>
                                          <p:spTgt spid="14"/>
                                        </p:tgtEl>
                                        <p:attrNameLst>
                                          <p:attrName>style.visibility</p:attrName>
                                        </p:attrNameLst>
                                      </p:cBhvr>
                                      <p:to>
                                        <p:strVal val="visible"/>
                                      </p:to>
                                    </p:set>
                                    <p:anim calcmode="lin" valueType="num">
                                      <p:cBhvr>
                                        <p:cTn id="179" dur="500" fill="hold"/>
                                        <p:tgtEl>
                                          <p:spTgt spid="14"/>
                                        </p:tgtEl>
                                        <p:attrNameLst>
                                          <p:attrName>ppt_w</p:attrName>
                                        </p:attrNameLst>
                                      </p:cBhvr>
                                      <p:tavLst>
                                        <p:tav tm="0">
                                          <p:val>
                                            <p:strVal val="#ppt_w*2.5"/>
                                          </p:val>
                                        </p:tav>
                                        <p:tav tm="100000">
                                          <p:val>
                                            <p:strVal val="#ppt_w"/>
                                          </p:val>
                                        </p:tav>
                                      </p:tavLst>
                                    </p:anim>
                                    <p:anim calcmode="lin" valueType="num">
                                      <p:cBhvr>
                                        <p:cTn id="180" dur="500" fill="hold"/>
                                        <p:tgtEl>
                                          <p:spTgt spid="14"/>
                                        </p:tgtEl>
                                        <p:attrNameLst>
                                          <p:attrName>ppt_h</p:attrName>
                                        </p:attrNameLst>
                                      </p:cBhvr>
                                      <p:tavLst>
                                        <p:tav tm="0">
                                          <p:val>
                                            <p:strVal val="#ppt_h*0.01"/>
                                          </p:val>
                                        </p:tav>
                                        <p:tav tm="100000">
                                          <p:val>
                                            <p:strVal val="#ppt_h"/>
                                          </p:val>
                                        </p:tav>
                                      </p:tavLst>
                                    </p:anim>
                                    <p:anim calcmode="lin" valueType="num">
                                      <p:cBhvr>
                                        <p:cTn id="181" dur="500" fill="hold"/>
                                        <p:tgtEl>
                                          <p:spTgt spid="14"/>
                                        </p:tgtEl>
                                        <p:attrNameLst>
                                          <p:attrName>ppt_x</p:attrName>
                                        </p:attrNameLst>
                                      </p:cBhvr>
                                      <p:tavLst>
                                        <p:tav tm="0">
                                          <p:val>
                                            <p:strVal val="#ppt_x"/>
                                          </p:val>
                                        </p:tav>
                                        <p:tav tm="100000">
                                          <p:val>
                                            <p:strVal val="#ppt_x"/>
                                          </p:val>
                                        </p:tav>
                                      </p:tavLst>
                                    </p:anim>
                                    <p:anim calcmode="lin" valueType="num">
                                      <p:cBhvr>
                                        <p:cTn id="182" dur="500" fill="hold"/>
                                        <p:tgtEl>
                                          <p:spTgt spid="14"/>
                                        </p:tgtEl>
                                        <p:attrNameLst>
                                          <p:attrName>ppt_y</p:attrName>
                                        </p:attrNameLst>
                                      </p:cBhvr>
                                      <p:tavLst>
                                        <p:tav tm="0">
                                          <p:val>
                                            <p:strVal val="#ppt_h+1"/>
                                          </p:val>
                                        </p:tav>
                                        <p:tav tm="100000">
                                          <p:val>
                                            <p:strVal val="#ppt_y"/>
                                          </p:val>
                                        </p:tav>
                                      </p:tavLst>
                                    </p:anim>
                                    <p:animEffect transition="in" filter="fade">
                                      <p:cBhvr>
                                        <p:cTn id="183" dur="500"/>
                                        <p:tgtEl>
                                          <p:spTgt spid="14"/>
                                        </p:tgtEl>
                                      </p:cBhvr>
                                    </p:animEffect>
                                  </p:childTnLst>
                                </p:cTn>
                              </p:par>
                            </p:childTnLst>
                          </p:cTn>
                        </p:par>
                      </p:childTnLst>
                    </p:cTn>
                  </p:par>
                  <p:par>
                    <p:cTn id="184" fill="hold">
                      <p:stCondLst>
                        <p:cond delay="indefinite"/>
                      </p:stCondLst>
                      <p:childTnLst>
                        <p:par>
                          <p:cTn id="185" fill="hold">
                            <p:stCondLst>
                              <p:cond delay="0"/>
                            </p:stCondLst>
                            <p:childTnLst>
                              <p:par>
                                <p:cTn id="186" presetID="58" presetClass="entr" presetSubtype="0" accel="100000" fill="hold" grpId="0" nodeType="clickEffect">
                                  <p:stCondLst>
                                    <p:cond delay="0"/>
                                  </p:stCondLst>
                                  <p:childTnLst>
                                    <p:set>
                                      <p:cBhvr>
                                        <p:cTn id="187" dur="1" fill="hold">
                                          <p:stCondLst>
                                            <p:cond delay="0"/>
                                          </p:stCondLst>
                                        </p:cTn>
                                        <p:tgtEl>
                                          <p:spTgt spid="5"/>
                                        </p:tgtEl>
                                        <p:attrNameLst>
                                          <p:attrName>style.visibility</p:attrName>
                                        </p:attrNameLst>
                                      </p:cBhvr>
                                      <p:to>
                                        <p:strVal val="visible"/>
                                      </p:to>
                                    </p:set>
                                    <p:anim calcmode="lin" valueType="num">
                                      <p:cBhvr>
                                        <p:cTn id="188" dur="1000" fill="hold"/>
                                        <p:tgtEl>
                                          <p:spTgt spid="5"/>
                                        </p:tgtEl>
                                        <p:attrNameLst>
                                          <p:attrName>ppt_w</p:attrName>
                                        </p:attrNameLst>
                                      </p:cBhvr>
                                      <p:tavLst>
                                        <p:tav tm="0">
                                          <p:val>
                                            <p:strVal val="#ppt_w*2.5"/>
                                          </p:val>
                                        </p:tav>
                                        <p:tav tm="100000">
                                          <p:val>
                                            <p:strVal val="#ppt_w"/>
                                          </p:val>
                                        </p:tav>
                                      </p:tavLst>
                                    </p:anim>
                                    <p:anim calcmode="lin" valueType="num">
                                      <p:cBhvr>
                                        <p:cTn id="189" dur="1000" fill="hold"/>
                                        <p:tgtEl>
                                          <p:spTgt spid="5"/>
                                        </p:tgtEl>
                                        <p:attrNameLst>
                                          <p:attrName>ppt_h</p:attrName>
                                        </p:attrNameLst>
                                      </p:cBhvr>
                                      <p:tavLst>
                                        <p:tav tm="0">
                                          <p:val>
                                            <p:strVal val="#ppt_h*0.01"/>
                                          </p:val>
                                        </p:tav>
                                        <p:tav tm="100000">
                                          <p:val>
                                            <p:strVal val="#ppt_h"/>
                                          </p:val>
                                        </p:tav>
                                      </p:tavLst>
                                    </p:anim>
                                    <p:anim calcmode="lin" valueType="num">
                                      <p:cBhvr>
                                        <p:cTn id="190" dur="1000" fill="hold"/>
                                        <p:tgtEl>
                                          <p:spTgt spid="5"/>
                                        </p:tgtEl>
                                        <p:attrNameLst>
                                          <p:attrName>ppt_x</p:attrName>
                                        </p:attrNameLst>
                                      </p:cBhvr>
                                      <p:tavLst>
                                        <p:tav tm="0">
                                          <p:val>
                                            <p:strVal val="#ppt_x"/>
                                          </p:val>
                                        </p:tav>
                                        <p:tav tm="100000">
                                          <p:val>
                                            <p:strVal val="#ppt_x"/>
                                          </p:val>
                                        </p:tav>
                                      </p:tavLst>
                                    </p:anim>
                                    <p:anim calcmode="lin" valueType="num">
                                      <p:cBhvr>
                                        <p:cTn id="191" dur="1000" fill="hold"/>
                                        <p:tgtEl>
                                          <p:spTgt spid="5"/>
                                        </p:tgtEl>
                                        <p:attrNameLst>
                                          <p:attrName>ppt_y</p:attrName>
                                        </p:attrNameLst>
                                      </p:cBhvr>
                                      <p:tavLst>
                                        <p:tav tm="0">
                                          <p:val>
                                            <p:strVal val="#ppt_h+1"/>
                                          </p:val>
                                        </p:tav>
                                        <p:tav tm="100000">
                                          <p:val>
                                            <p:strVal val="#ppt_y"/>
                                          </p:val>
                                        </p:tav>
                                      </p:tavLst>
                                    </p:anim>
                                    <p:animEffect transition="in" filter="fade">
                                      <p:cBhvr>
                                        <p:cTn id="192" dur="1000"/>
                                        <p:tgtEl>
                                          <p:spTgt spid="5"/>
                                        </p:tgtEl>
                                      </p:cBhvr>
                                    </p:animEffect>
                                  </p:childTnLst>
                                </p:cTn>
                              </p:par>
                              <p:par>
                                <p:cTn id="193" presetID="58" presetClass="entr" presetSubtype="0" accel="100000" fill="hold" nodeType="withEffect">
                                  <p:stCondLst>
                                    <p:cond delay="0"/>
                                  </p:stCondLst>
                                  <p:childTnLst>
                                    <p:set>
                                      <p:cBhvr>
                                        <p:cTn id="194" dur="1" fill="hold">
                                          <p:stCondLst>
                                            <p:cond delay="0"/>
                                          </p:stCondLst>
                                        </p:cTn>
                                        <p:tgtEl>
                                          <p:spTgt spid="7"/>
                                        </p:tgtEl>
                                        <p:attrNameLst>
                                          <p:attrName>style.visibility</p:attrName>
                                        </p:attrNameLst>
                                      </p:cBhvr>
                                      <p:to>
                                        <p:strVal val="visible"/>
                                      </p:to>
                                    </p:set>
                                    <p:anim calcmode="lin" valueType="num">
                                      <p:cBhvr>
                                        <p:cTn id="195" dur="1000" fill="hold"/>
                                        <p:tgtEl>
                                          <p:spTgt spid="7"/>
                                        </p:tgtEl>
                                        <p:attrNameLst>
                                          <p:attrName>ppt_w</p:attrName>
                                        </p:attrNameLst>
                                      </p:cBhvr>
                                      <p:tavLst>
                                        <p:tav tm="0">
                                          <p:val>
                                            <p:strVal val="#ppt_w*2.5"/>
                                          </p:val>
                                        </p:tav>
                                        <p:tav tm="100000">
                                          <p:val>
                                            <p:strVal val="#ppt_w"/>
                                          </p:val>
                                        </p:tav>
                                      </p:tavLst>
                                    </p:anim>
                                    <p:anim calcmode="lin" valueType="num">
                                      <p:cBhvr>
                                        <p:cTn id="196" dur="1000" fill="hold"/>
                                        <p:tgtEl>
                                          <p:spTgt spid="7"/>
                                        </p:tgtEl>
                                        <p:attrNameLst>
                                          <p:attrName>ppt_h</p:attrName>
                                        </p:attrNameLst>
                                      </p:cBhvr>
                                      <p:tavLst>
                                        <p:tav tm="0">
                                          <p:val>
                                            <p:strVal val="#ppt_h*0.01"/>
                                          </p:val>
                                        </p:tav>
                                        <p:tav tm="100000">
                                          <p:val>
                                            <p:strVal val="#ppt_h"/>
                                          </p:val>
                                        </p:tav>
                                      </p:tavLst>
                                    </p:anim>
                                    <p:anim calcmode="lin" valueType="num">
                                      <p:cBhvr>
                                        <p:cTn id="197" dur="1000" fill="hold"/>
                                        <p:tgtEl>
                                          <p:spTgt spid="7"/>
                                        </p:tgtEl>
                                        <p:attrNameLst>
                                          <p:attrName>ppt_x</p:attrName>
                                        </p:attrNameLst>
                                      </p:cBhvr>
                                      <p:tavLst>
                                        <p:tav tm="0">
                                          <p:val>
                                            <p:strVal val="#ppt_x"/>
                                          </p:val>
                                        </p:tav>
                                        <p:tav tm="100000">
                                          <p:val>
                                            <p:strVal val="#ppt_x"/>
                                          </p:val>
                                        </p:tav>
                                      </p:tavLst>
                                    </p:anim>
                                    <p:anim calcmode="lin" valueType="num">
                                      <p:cBhvr>
                                        <p:cTn id="198" dur="1000" fill="hold"/>
                                        <p:tgtEl>
                                          <p:spTgt spid="7"/>
                                        </p:tgtEl>
                                        <p:attrNameLst>
                                          <p:attrName>ppt_y</p:attrName>
                                        </p:attrNameLst>
                                      </p:cBhvr>
                                      <p:tavLst>
                                        <p:tav tm="0">
                                          <p:val>
                                            <p:strVal val="#ppt_h+1"/>
                                          </p:val>
                                        </p:tav>
                                        <p:tav tm="100000">
                                          <p:val>
                                            <p:strVal val="#ppt_y"/>
                                          </p:val>
                                        </p:tav>
                                      </p:tavLst>
                                    </p:anim>
                                    <p:animEffect transition="in" filter="fade">
                                      <p:cBhvr>
                                        <p:cTn id="199" dur="1000"/>
                                        <p:tgtEl>
                                          <p:spTgt spid="7"/>
                                        </p:tgtEl>
                                      </p:cBhvr>
                                    </p:animEffect>
                                  </p:childTnLst>
                                </p:cTn>
                              </p:par>
                            </p:childTnLst>
                          </p:cTn>
                        </p:par>
                        <p:par>
                          <p:cTn id="200" fill="hold">
                            <p:stCondLst>
                              <p:cond delay="1000"/>
                            </p:stCondLst>
                            <p:childTnLst>
                              <p:par>
                                <p:cTn id="201" presetID="58" presetClass="entr" presetSubtype="0" accel="100000" fill="hold" grpId="0" nodeType="afterEffect">
                                  <p:stCondLst>
                                    <p:cond delay="0"/>
                                  </p:stCondLst>
                                  <p:childTnLst>
                                    <p:set>
                                      <p:cBhvr>
                                        <p:cTn id="202" dur="1" fill="hold">
                                          <p:stCondLst>
                                            <p:cond delay="0"/>
                                          </p:stCondLst>
                                        </p:cTn>
                                        <p:tgtEl>
                                          <p:spTgt spid="8"/>
                                        </p:tgtEl>
                                        <p:attrNameLst>
                                          <p:attrName>style.visibility</p:attrName>
                                        </p:attrNameLst>
                                      </p:cBhvr>
                                      <p:to>
                                        <p:strVal val="visible"/>
                                      </p:to>
                                    </p:set>
                                    <p:anim calcmode="lin" valueType="num">
                                      <p:cBhvr>
                                        <p:cTn id="203" dur="500" fill="hold"/>
                                        <p:tgtEl>
                                          <p:spTgt spid="8"/>
                                        </p:tgtEl>
                                        <p:attrNameLst>
                                          <p:attrName>ppt_w</p:attrName>
                                        </p:attrNameLst>
                                      </p:cBhvr>
                                      <p:tavLst>
                                        <p:tav tm="0">
                                          <p:val>
                                            <p:strVal val="#ppt_w*2.5"/>
                                          </p:val>
                                        </p:tav>
                                        <p:tav tm="100000">
                                          <p:val>
                                            <p:strVal val="#ppt_w"/>
                                          </p:val>
                                        </p:tav>
                                      </p:tavLst>
                                    </p:anim>
                                    <p:anim calcmode="lin" valueType="num">
                                      <p:cBhvr>
                                        <p:cTn id="204" dur="500" fill="hold"/>
                                        <p:tgtEl>
                                          <p:spTgt spid="8"/>
                                        </p:tgtEl>
                                        <p:attrNameLst>
                                          <p:attrName>ppt_h</p:attrName>
                                        </p:attrNameLst>
                                      </p:cBhvr>
                                      <p:tavLst>
                                        <p:tav tm="0">
                                          <p:val>
                                            <p:strVal val="#ppt_h*0.01"/>
                                          </p:val>
                                        </p:tav>
                                        <p:tav tm="100000">
                                          <p:val>
                                            <p:strVal val="#ppt_h"/>
                                          </p:val>
                                        </p:tav>
                                      </p:tavLst>
                                    </p:anim>
                                    <p:anim calcmode="lin" valueType="num">
                                      <p:cBhvr>
                                        <p:cTn id="205" dur="500" fill="hold"/>
                                        <p:tgtEl>
                                          <p:spTgt spid="8"/>
                                        </p:tgtEl>
                                        <p:attrNameLst>
                                          <p:attrName>ppt_x</p:attrName>
                                        </p:attrNameLst>
                                      </p:cBhvr>
                                      <p:tavLst>
                                        <p:tav tm="0">
                                          <p:val>
                                            <p:strVal val="#ppt_x"/>
                                          </p:val>
                                        </p:tav>
                                        <p:tav tm="100000">
                                          <p:val>
                                            <p:strVal val="#ppt_x"/>
                                          </p:val>
                                        </p:tav>
                                      </p:tavLst>
                                    </p:anim>
                                    <p:anim calcmode="lin" valueType="num">
                                      <p:cBhvr>
                                        <p:cTn id="206" dur="500" fill="hold"/>
                                        <p:tgtEl>
                                          <p:spTgt spid="8"/>
                                        </p:tgtEl>
                                        <p:attrNameLst>
                                          <p:attrName>ppt_y</p:attrName>
                                        </p:attrNameLst>
                                      </p:cBhvr>
                                      <p:tavLst>
                                        <p:tav tm="0">
                                          <p:val>
                                            <p:strVal val="#ppt_h+1"/>
                                          </p:val>
                                        </p:tav>
                                        <p:tav tm="100000">
                                          <p:val>
                                            <p:strVal val="#ppt_y"/>
                                          </p:val>
                                        </p:tav>
                                      </p:tavLst>
                                    </p:anim>
                                    <p:animEffect transition="in" filter="fade">
                                      <p:cBhvr>
                                        <p:cTn id="207" dur="500"/>
                                        <p:tgtEl>
                                          <p:spTgt spid="8"/>
                                        </p:tgtEl>
                                      </p:cBhvr>
                                    </p:animEffect>
                                  </p:childTnLst>
                                </p:cTn>
                              </p:par>
                            </p:childTnLst>
                          </p:cTn>
                        </p:par>
                      </p:childTnLst>
                    </p:cTn>
                  </p:par>
                  <p:par>
                    <p:cTn id="208" fill="hold">
                      <p:stCondLst>
                        <p:cond delay="indefinite"/>
                      </p:stCondLst>
                      <p:childTnLst>
                        <p:par>
                          <p:cTn id="209" fill="hold">
                            <p:stCondLst>
                              <p:cond delay="0"/>
                            </p:stCondLst>
                            <p:childTnLst>
                              <p:par>
                                <p:cTn id="210" presetID="58" presetClass="entr" presetSubtype="0" accel="100000" fill="hold" grpId="0" nodeType="clickEffect">
                                  <p:stCondLst>
                                    <p:cond delay="0"/>
                                  </p:stCondLst>
                                  <p:childTnLst>
                                    <p:set>
                                      <p:cBhvr>
                                        <p:cTn id="211" dur="1" fill="hold">
                                          <p:stCondLst>
                                            <p:cond delay="0"/>
                                          </p:stCondLst>
                                        </p:cTn>
                                        <p:tgtEl>
                                          <p:spTgt spid="22"/>
                                        </p:tgtEl>
                                        <p:attrNameLst>
                                          <p:attrName>style.visibility</p:attrName>
                                        </p:attrNameLst>
                                      </p:cBhvr>
                                      <p:to>
                                        <p:strVal val="visible"/>
                                      </p:to>
                                    </p:set>
                                    <p:anim calcmode="lin" valueType="num">
                                      <p:cBhvr>
                                        <p:cTn id="212" dur="500" fill="hold"/>
                                        <p:tgtEl>
                                          <p:spTgt spid="22"/>
                                        </p:tgtEl>
                                        <p:attrNameLst>
                                          <p:attrName>ppt_w</p:attrName>
                                        </p:attrNameLst>
                                      </p:cBhvr>
                                      <p:tavLst>
                                        <p:tav tm="0">
                                          <p:val>
                                            <p:strVal val="#ppt_w*2.5"/>
                                          </p:val>
                                        </p:tav>
                                        <p:tav tm="100000">
                                          <p:val>
                                            <p:strVal val="#ppt_w"/>
                                          </p:val>
                                        </p:tav>
                                      </p:tavLst>
                                    </p:anim>
                                    <p:anim calcmode="lin" valueType="num">
                                      <p:cBhvr>
                                        <p:cTn id="213" dur="500" fill="hold"/>
                                        <p:tgtEl>
                                          <p:spTgt spid="22"/>
                                        </p:tgtEl>
                                        <p:attrNameLst>
                                          <p:attrName>ppt_h</p:attrName>
                                        </p:attrNameLst>
                                      </p:cBhvr>
                                      <p:tavLst>
                                        <p:tav tm="0">
                                          <p:val>
                                            <p:strVal val="#ppt_h*0.01"/>
                                          </p:val>
                                        </p:tav>
                                        <p:tav tm="100000">
                                          <p:val>
                                            <p:strVal val="#ppt_h"/>
                                          </p:val>
                                        </p:tav>
                                      </p:tavLst>
                                    </p:anim>
                                    <p:anim calcmode="lin" valueType="num">
                                      <p:cBhvr>
                                        <p:cTn id="214" dur="500" fill="hold"/>
                                        <p:tgtEl>
                                          <p:spTgt spid="22"/>
                                        </p:tgtEl>
                                        <p:attrNameLst>
                                          <p:attrName>ppt_x</p:attrName>
                                        </p:attrNameLst>
                                      </p:cBhvr>
                                      <p:tavLst>
                                        <p:tav tm="0">
                                          <p:val>
                                            <p:strVal val="#ppt_x"/>
                                          </p:val>
                                        </p:tav>
                                        <p:tav tm="100000">
                                          <p:val>
                                            <p:strVal val="#ppt_x"/>
                                          </p:val>
                                        </p:tav>
                                      </p:tavLst>
                                    </p:anim>
                                    <p:anim calcmode="lin" valueType="num">
                                      <p:cBhvr>
                                        <p:cTn id="215" dur="500" fill="hold"/>
                                        <p:tgtEl>
                                          <p:spTgt spid="22"/>
                                        </p:tgtEl>
                                        <p:attrNameLst>
                                          <p:attrName>ppt_y</p:attrName>
                                        </p:attrNameLst>
                                      </p:cBhvr>
                                      <p:tavLst>
                                        <p:tav tm="0">
                                          <p:val>
                                            <p:strVal val="#ppt_h+1"/>
                                          </p:val>
                                        </p:tav>
                                        <p:tav tm="100000">
                                          <p:val>
                                            <p:strVal val="#ppt_y"/>
                                          </p:val>
                                        </p:tav>
                                      </p:tavLst>
                                    </p:anim>
                                    <p:animEffect transition="in" filter="fade">
                                      <p:cBhvr>
                                        <p:cTn id="216" dur="500"/>
                                        <p:tgtEl>
                                          <p:spTgt spid="22"/>
                                        </p:tgtEl>
                                      </p:cBhvr>
                                    </p:animEffect>
                                  </p:childTnLst>
                                </p:cTn>
                              </p:par>
                              <p:par>
                                <p:cTn id="217" presetID="1" presetClass="exit" presetSubtype="0" fill="hold" grpId="1" nodeType="withEffect">
                                  <p:stCondLst>
                                    <p:cond delay="0"/>
                                  </p:stCondLst>
                                  <p:childTnLst>
                                    <p:set>
                                      <p:cBhvr>
                                        <p:cTn id="2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8" grpId="0"/>
      <p:bldP spid="8" grpId="1"/>
      <p:bldP spid="11" grpId="0" animBg="1"/>
      <p:bldP spid="14" grpId="0"/>
      <p:bldP spid="10"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90600" y="328597"/>
            <a:ext cx="4191000" cy="1893608"/>
          </a:xfrm>
          <a:prstGeom prst="rect">
            <a:avLst/>
          </a:prstGeom>
          <a:noFill/>
          <a:ln w="9525">
            <a:noFill/>
            <a:miter lim="800000"/>
            <a:headEnd/>
            <a:tailEnd/>
          </a:ln>
          <a:effectLst/>
        </p:spPr>
      </p:pic>
      <p:pic>
        <p:nvPicPr>
          <p:cNvPr id="201732"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33400" y="2286000"/>
            <a:ext cx="8382000" cy="2103120"/>
          </a:xfrm>
          <a:prstGeom prst="rect">
            <a:avLst/>
          </a:prstGeom>
          <a:noFill/>
          <a:ln w="9525">
            <a:noFill/>
            <a:miter lim="800000"/>
            <a:headEnd/>
            <a:tailEnd/>
          </a:ln>
          <a:effectLst/>
        </p:spPr>
      </p:pic>
      <p:pic>
        <p:nvPicPr>
          <p:cNvPr id="201733"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13937" y="4526280"/>
            <a:ext cx="8401463" cy="2103120"/>
          </a:xfrm>
          <a:prstGeom prst="rect">
            <a:avLst/>
          </a:prstGeom>
          <a:noFill/>
          <a:ln w="9525">
            <a:noFill/>
            <a:miter lim="800000"/>
            <a:headEnd/>
            <a:tailEnd/>
          </a:ln>
          <a:effectLst/>
        </p:spPr>
      </p:pic>
      <p:pic>
        <p:nvPicPr>
          <p:cNvPr id="201734" name="Picture 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3400" y="2286000"/>
            <a:ext cx="8305800" cy="2103120"/>
          </a:xfrm>
          <a:prstGeom prst="rect">
            <a:avLst/>
          </a:prstGeom>
          <a:noFill/>
          <a:ln w="9525">
            <a:noFill/>
            <a:miter lim="800000"/>
            <a:headEnd/>
            <a:tailEnd/>
          </a:ln>
          <a:effectLst/>
        </p:spPr>
      </p:pic>
      <p:pic>
        <p:nvPicPr>
          <p:cNvPr id="201735" name="Picture 7"/>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33400" y="4526280"/>
            <a:ext cx="8431314" cy="2103120"/>
          </a:xfrm>
          <a:prstGeom prst="rect">
            <a:avLst/>
          </a:prstGeom>
          <a:noFill/>
          <a:ln w="9525">
            <a:noFill/>
            <a:miter lim="800000"/>
            <a:headEnd/>
            <a:tailEnd/>
          </a:ln>
          <a:effectLst/>
        </p:spPr>
      </p:pic>
      <p:pic>
        <p:nvPicPr>
          <p:cNvPr id="201736" name="Picture 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33400" y="2286000"/>
            <a:ext cx="8382000" cy="210312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E187A8DF-0D36-4FD6-9E8E-6850BBE18C4A}" type="slidenum">
              <a:rPr lang="en-US" smtClean="0"/>
              <a:pPr/>
              <a:t>71</a:t>
            </a:fld>
            <a:endParaRPr lang="en-US"/>
          </a:p>
        </p:txBody>
      </p:sp>
      <p:grpSp>
        <p:nvGrpSpPr>
          <p:cNvPr id="4" name="Group 3"/>
          <p:cNvGrpSpPr/>
          <p:nvPr/>
        </p:nvGrpSpPr>
        <p:grpSpPr>
          <a:xfrm>
            <a:off x="228600" y="2954250"/>
            <a:ext cx="381000" cy="1312950"/>
            <a:chOff x="228600" y="2954179"/>
            <a:chExt cx="381000" cy="1312950"/>
          </a:xfrm>
        </p:grpSpPr>
        <p:sp>
          <p:nvSpPr>
            <p:cNvPr id="3" name="TextBox 2"/>
            <p:cNvSpPr txBox="1"/>
            <p:nvPr/>
          </p:nvSpPr>
          <p:spPr>
            <a:xfrm>
              <a:off x="228600" y="2954179"/>
              <a:ext cx="381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W</a:t>
              </a:r>
              <a:endParaRPr lang="en-US" sz="1200" dirty="0">
                <a:latin typeface="Times New Roman" pitchFamily="18" charset="0"/>
                <a:cs typeface="Times New Roman" pitchFamily="18" charset="0"/>
              </a:endParaRPr>
            </a:p>
          </p:txBody>
        </p:sp>
        <p:sp>
          <p:nvSpPr>
            <p:cNvPr id="10" name="TextBox 9"/>
            <p:cNvSpPr txBox="1"/>
            <p:nvPr/>
          </p:nvSpPr>
          <p:spPr>
            <a:xfrm>
              <a:off x="228600" y="3182112"/>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a</a:t>
              </a:r>
              <a:r>
                <a:rPr lang="en-US" sz="1400" baseline="-25000" dirty="0" smtClean="0">
                  <a:latin typeface="Times New Roman" pitchFamily="18" charset="0"/>
                  <a:cs typeface="Times New Roman" pitchFamily="18" charset="0"/>
                </a:rPr>
                <a:t>1</a:t>
              </a:r>
              <a:endParaRPr lang="en-US" sz="1400" baseline="-25000" dirty="0">
                <a:latin typeface="Times New Roman" pitchFamily="18" charset="0"/>
                <a:cs typeface="Times New Roman" pitchFamily="18" charset="0"/>
              </a:endParaRPr>
            </a:p>
          </p:txBody>
        </p:sp>
        <p:sp>
          <p:nvSpPr>
            <p:cNvPr id="11" name="TextBox 10"/>
            <p:cNvSpPr txBox="1"/>
            <p:nvPr/>
          </p:nvSpPr>
          <p:spPr>
            <a:xfrm>
              <a:off x="228600" y="3447288"/>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a</a:t>
              </a:r>
              <a:r>
                <a:rPr lang="en-US" sz="1400" baseline="-25000" dirty="0" smtClean="0">
                  <a:latin typeface="Times New Roman" pitchFamily="18" charset="0"/>
                  <a:cs typeface="Times New Roman" pitchFamily="18" charset="0"/>
                </a:rPr>
                <a:t>2</a:t>
              </a:r>
              <a:endParaRPr lang="en-US" sz="1400" baseline="-25000" dirty="0">
                <a:latin typeface="Times New Roman" pitchFamily="18" charset="0"/>
                <a:cs typeface="Times New Roman" pitchFamily="18" charset="0"/>
              </a:endParaRPr>
            </a:p>
          </p:txBody>
        </p:sp>
        <p:sp>
          <p:nvSpPr>
            <p:cNvPr id="12" name="TextBox 11"/>
            <p:cNvSpPr txBox="1"/>
            <p:nvPr/>
          </p:nvSpPr>
          <p:spPr>
            <a:xfrm>
              <a:off x="228600" y="3703320"/>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s</a:t>
              </a:r>
              <a:r>
                <a:rPr lang="en-US" sz="1400" baseline="-25000" dirty="0" smtClean="0">
                  <a:latin typeface="Times New Roman" pitchFamily="18" charset="0"/>
                  <a:cs typeface="Times New Roman" pitchFamily="18" charset="0"/>
                </a:rPr>
                <a:t>1</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13" name="TextBox 12"/>
            <p:cNvSpPr txBox="1"/>
            <p:nvPr/>
          </p:nvSpPr>
          <p:spPr>
            <a:xfrm>
              <a:off x="228600" y="3959352"/>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a</a:t>
              </a:r>
              <a:r>
                <a:rPr lang="en-US" sz="1400" baseline="-25000" dirty="0" smtClean="0">
                  <a:latin typeface="Times New Roman" pitchFamily="18" charset="0"/>
                  <a:cs typeface="Times New Roman" pitchFamily="18" charset="0"/>
                </a:rPr>
                <a:t>2</a:t>
              </a:r>
              <a:r>
                <a:rPr lang="en-US" sz="1400" dirty="0">
                  <a:latin typeface="Times New Roman" pitchFamily="18" charset="0"/>
                  <a:cs typeface="Times New Roman" pitchFamily="18" charset="0"/>
                </a:rPr>
                <a:t>'</a:t>
              </a:r>
            </a:p>
          </p:txBody>
        </p:sp>
      </p:grpSp>
      <p:grpSp>
        <p:nvGrpSpPr>
          <p:cNvPr id="16" name="Group 15"/>
          <p:cNvGrpSpPr/>
          <p:nvPr/>
        </p:nvGrpSpPr>
        <p:grpSpPr>
          <a:xfrm>
            <a:off x="228600" y="5194828"/>
            <a:ext cx="381000" cy="1312950"/>
            <a:chOff x="228600" y="2954179"/>
            <a:chExt cx="381000" cy="1312950"/>
          </a:xfrm>
        </p:grpSpPr>
        <p:sp>
          <p:nvSpPr>
            <p:cNvPr id="17" name="TextBox 16"/>
            <p:cNvSpPr txBox="1"/>
            <p:nvPr/>
          </p:nvSpPr>
          <p:spPr>
            <a:xfrm>
              <a:off x="228600" y="2954179"/>
              <a:ext cx="381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W</a:t>
              </a:r>
              <a:endParaRPr lang="en-US" sz="1200" dirty="0">
                <a:latin typeface="Times New Roman" pitchFamily="18" charset="0"/>
                <a:cs typeface="Times New Roman" pitchFamily="18" charset="0"/>
              </a:endParaRPr>
            </a:p>
          </p:txBody>
        </p:sp>
        <p:sp>
          <p:nvSpPr>
            <p:cNvPr id="18" name="TextBox 17"/>
            <p:cNvSpPr txBox="1"/>
            <p:nvPr/>
          </p:nvSpPr>
          <p:spPr>
            <a:xfrm>
              <a:off x="228600" y="3182112"/>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a</a:t>
              </a:r>
              <a:r>
                <a:rPr lang="en-US" sz="1400" baseline="-25000" dirty="0" smtClean="0">
                  <a:latin typeface="Times New Roman" pitchFamily="18" charset="0"/>
                  <a:cs typeface="Times New Roman" pitchFamily="18" charset="0"/>
                </a:rPr>
                <a:t>1</a:t>
              </a:r>
              <a:endParaRPr lang="en-US" sz="1400" baseline="-25000" dirty="0">
                <a:latin typeface="Times New Roman" pitchFamily="18" charset="0"/>
                <a:cs typeface="Times New Roman" pitchFamily="18" charset="0"/>
              </a:endParaRPr>
            </a:p>
          </p:txBody>
        </p:sp>
        <p:sp>
          <p:nvSpPr>
            <p:cNvPr id="19" name="TextBox 18"/>
            <p:cNvSpPr txBox="1"/>
            <p:nvPr/>
          </p:nvSpPr>
          <p:spPr>
            <a:xfrm>
              <a:off x="228600" y="3447288"/>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x</a:t>
              </a:r>
              <a:r>
                <a:rPr lang="en-US" sz="1400" baseline="-25000" dirty="0" smtClean="0">
                  <a:latin typeface="Times New Roman" pitchFamily="18" charset="0"/>
                  <a:cs typeface="Times New Roman" pitchFamily="18" charset="0"/>
                </a:rPr>
                <a:t>2</a:t>
              </a:r>
              <a:endParaRPr lang="en-US" sz="1400" baseline="-25000" dirty="0">
                <a:latin typeface="Times New Roman" pitchFamily="18" charset="0"/>
                <a:cs typeface="Times New Roman" pitchFamily="18" charset="0"/>
              </a:endParaRPr>
            </a:p>
          </p:txBody>
        </p:sp>
        <p:sp>
          <p:nvSpPr>
            <p:cNvPr id="20" name="TextBox 19"/>
            <p:cNvSpPr txBox="1"/>
            <p:nvPr/>
          </p:nvSpPr>
          <p:spPr>
            <a:xfrm>
              <a:off x="228600" y="3703320"/>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s</a:t>
              </a:r>
              <a:r>
                <a:rPr lang="en-US" sz="1400" baseline="-25000" dirty="0" smtClean="0">
                  <a:latin typeface="Times New Roman" pitchFamily="18" charset="0"/>
                  <a:cs typeface="Times New Roman" pitchFamily="18" charset="0"/>
                </a:rPr>
                <a:t>1</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21" name="TextBox 20"/>
            <p:cNvSpPr txBox="1"/>
            <p:nvPr/>
          </p:nvSpPr>
          <p:spPr>
            <a:xfrm>
              <a:off x="228600" y="3959352"/>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a</a:t>
              </a:r>
              <a:r>
                <a:rPr lang="en-US" sz="1400" baseline="-25000" dirty="0" smtClean="0">
                  <a:latin typeface="Times New Roman" pitchFamily="18" charset="0"/>
                  <a:cs typeface="Times New Roman" pitchFamily="18" charset="0"/>
                </a:rPr>
                <a:t>2</a:t>
              </a:r>
              <a:r>
                <a:rPr lang="en-US" sz="1400" dirty="0">
                  <a:latin typeface="Times New Roman" pitchFamily="18" charset="0"/>
                  <a:cs typeface="Times New Roman" pitchFamily="18" charset="0"/>
                </a:rPr>
                <a:t>'</a:t>
              </a:r>
            </a:p>
          </p:txBody>
        </p:sp>
      </p:grpSp>
      <p:grpSp>
        <p:nvGrpSpPr>
          <p:cNvPr id="22" name="Group 21"/>
          <p:cNvGrpSpPr/>
          <p:nvPr/>
        </p:nvGrpSpPr>
        <p:grpSpPr>
          <a:xfrm>
            <a:off x="228600" y="2944701"/>
            <a:ext cx="381000" cy="1312950"/>
            <a:chOff x="228600" y="2954179"/>
            <a:chExt cx="381000" cy="1312950"/>
          </a:xfrm>
        </p:grpSpPr>
        <p:sp>
          <p:nvSpPr>
            <p:cNvPr id="23" name="TextBox 22"/>
            <p:cNvSpPr txBox="1"/>
            <p:nvPr/>
          </p:nvSpPr>
          <p:spPr>
            <a:xfrm>
              <a:off x="228600" y="2954179"/>
              <a:ext cx="381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W</a:t>
              </a:r>
              <a:endParaRPr lang="en-US" sz="1200" dirty="0">
                <a:latin typeface="Times New Roman" pitchFamily="18" charset="0"/>
                <a:cs typeface="Times New Roman" pitchFamily="18" charset="0"/>
              </a:endParaRPr>
            </a:p>
          </p:txBody>
        </p:sp>
        <p:sp>
          <p:nvSpPr>
            <p:cNvPr id="24" name="TextBox 23"/>
            <p:cNvSpPr txBox="1"/>
            <p:nvPr/>
          </p:nvSpPr>
          <p:spPr>
            <a:xfrm>
              <a:off x="228600" y="3182112"/>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a</a:t>
              </a:r>
              <a:r>
                <a:rPr lang="en-US" sz="1400" baseline="-25000" dirty="0" smtClean="0">
                  <a:latin typeface="Times New Roman" pitchFamily="18" charset="0"/>
                  <a:cs typeface="Times New Roman" pitchFamily="18" charset="0"/>
                </a:rPr>
                <a:t>1</a:t>
              </a:r>
              <a:endParaRPr lang="en-US" sz="1400" baseline="-25000" dirty="0">
                <a:latin typeface="Times New Roman" pitchFamily="18" charset="0"/>
                <a:cs typeface="Times New Roman" pitchFamily="18" charset="0"/>
              </a:endParaRPr>
            </a:p>
          </p:txBody>
        </p:sp>
        <p:sp>
          <p:nvSpPr>
            <p:cNvPr id="25" name="TextBox 24"/>
            <p:cNvSpPr txBox="1"/>
            <p:nvPr/>
          </p:nvSpPr>
          <p:spPr>
            <a:xfrm>
              <a:off x="228600" y="3447288"/>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x</a:t>
              </a:r>
              <a:r>
                <a:rPr lang="en-US" sz="1400" baseline="-25000" dirty="0" smtClean="0">
                  <a:latin typeface="Times New Roman" pitchFamily="18" charset="0"/>
                  <a:cs typeface="Times New Roman" pitchFamily="18" charset="0"/>
                </a:rPr>
                <a:t>2</a:t>
              </a:r>
              <a:endParaRPr lang="en-US" sz="1400" baseline="-25000" dirty="0">
                <a:latin typeface="Times New Roman" pitchFamily="18" charset="0"/>
                <a:cs typeface="Times New Roman" pitchFamily="18" charset="0"/>
              </a:endParaRPr>
            </a:p>
          </p:txBody>
        </p:sp>
        <p:sp>
          <p:nvSpPr>
            <p:cNvPr id="26" name="TextBox 25"/>
            <p:cNvSpPr txBox="1"/>
            <p:nvPr/>
          </p:nvSpPr>
          <p:spPr>
            <a:xfrm>
              <a:off x="228600" y="3703320"/>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s</a:t>
              </a:r>
              <a:r>
                <a:rPr lang="en-US" sz="1400" baseline="-25000" dirty="0" smtClean="0">
                  <a:latin typeface="Times New Roman" pitchFamily="18" charset="0"/>
                  <a:cs typeface="Times New Roman" pitchFamily="18" charset="0"/>
                </a:rPr>
                <a:t>1</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27" name="TextBox 26"/>
            <p:cNvSpPr txBox="1"/>
            <p:nvPr/>
          </p:nvSpPr>
          <p:spPr>
            <a:xfrm>
              <a:off x="228600" y="3959352"/>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x</a:t>
              </a:r>
              <a:r>
                <a:rPr lang="en-US" sz="1400" baseline="-250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p:txBody>
        </p:sp>
      </p:grpSp>
      <p:grpSp>
        <p:nvGrpSpPr>
          <p:cNvPr id="28" name="Group 27"/>
          <p:cNvGrpSpPr/>
          <p:nvPr/>
        </p:nvGrpSpPr>
        <p:grpSpPr>
          <a:xfrm>
            <a:off x="228600" y="5179588"/>
            <a:ext cx="381000" cy="1312950"/>
            <a:chOff x="228600" y="2954179"/>
            <a:chExt cx="381000" cy="1312950"/>
          </a:xfrm>
        </p:grpSpPr>
        <p:sp>
          <p:nvSpPr>
            <p:cNvPr id="29" name="TextBox 28"/>
            <p:cNvSpPr txBox="1"/>
            <p:nvPr/>
          </p:nvSpPr>
          <p:spPr>
            <a:xfrm>
              <a:off x="228600" y="2954179"/>
              <a:ext cx="381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W</a:t>
              </a:r>
              <a:endParaRPr lang="en-US" sz="1200" dirty="0">
                <a:latin typeface="Times New Roman" pitchFamily="18" charset="0"/>
                <a:cs typeface="Times New Roman" pitchFamily="18" charset="0"/>
              </a:endParaRPr>
            </a:p>
          </p:txBody>
        </p:sp>
        <p:sp>
          <p:nvSpPr>
            <p:cNvPr id="30" name="TextBox 29"/>
            <p:cNvSpPr txBox="1"/>
            <p:nvPr/>
          </p:nvSpPr>
          <p:spPr>
            <a:xfrm>
              <a:off x="228600" y="3182112"/>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a</a:t>
              </a:r>
              <a:r>
                <a:rPr lang="en-US" sz="1400" baseline="-25000" dirty="0" smtClean="0">
                  <a:latin typeface="Times New Roman" pitchFamily="18" charset="0"/>
                  <a:cs typeface="Times New Roman" pitchFamily="18" charset="0"/>
                </a:rPr>
                <a:t>1</a:t>
              </a:r>
              <a:endParaRPr lang="en-US" sz="1400" baseline="-25000" dirty="0">
                <a:latin typeface="Times New Roman" pitchFamily="18" charset="0"/>
                <a:cs typeface="Times New Roman" pitchFamily="18" charset="0"/>
              </a:endParaRPr>
            </a:p>
          </p:txBody>
        </p:sp>
        <p:sp>
          <p:nvSpPr>
            <p:cNvPr id="31" name="TextBox 30"/>
            <p:cNvSpPr txBox="1"/>
            <p:nvPr/>
          </p:nvSpPr>
          <p:spPr>
            <a:xfrm>
              <a:off x="228600" y="3447288"/>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x</a:t>
              </a:r>
              <a:r>
                <a:rPr lang="en-US" sz="1400" baseline="-25000" dirty="0" smtClean="0">
                  <a:latin typeface="Times New Roman" pitchFamily="18" charset="0"/>
                  <a:cs typeface="Times New Roman" pitchFamily="18" charset="0"/>
                </a:rPr>
                <a:t>2</a:t>
              </a:r>
              <a:endParaRPr lang="en-US" sz="1400" baseline="-25000" dirty="0">
                <a:latin typeface="Times New Roman" pitchFamily="18" charset="0"/>
                <a:cs typeface="Times New Roman" pitchFamily="18" charset="0"/>
              </a:endParaRPr>
            </a:p>
          </p:txBody>
        </p:sp>
        <p:sp>
          <p:nvSpPr>
            <p:cNvPr id="32" name="TextBox 31"/>
            <p:cNvSpPr txBox="1"/>
            <p:nvPr/>
          </p:nvSpPr>
          <p:spPr>
            <a:xfrm>
              <a:off x="228600" y="3703320"/>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e</a:t>
              </a:r>
              <a:r>
                <a:rPr lang="en-US" sz="1400" baseline="-25000"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33" name="TextBox 32"/>
            <p:cNvSpPr txBox="1"/>
            <p:nvPr/>
          </p:nvSpPr>
          <p:spPr>
            <a:xfrm>
              <a:off x="228600" y="3959352"/>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x</a:t>
              </a:r>
              <a:r>
                <a:rPr lang="en-US" sz="1400" baseline="-250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p:txBody>
        </p:sp>
      </p:grpSp>
      <p:grpSp>
        <p:nvGrpSpPr>
          <p:cNvPr id="34" name="Group 33"/>
          <p:cNvGrpSpPr/>
          <p:nvPr/>
        </p:nvGrpSpPr>
        <p:grpSpPr>
          <a:xfrm>
            <a:off x="213360" y="2935223"/>
            <a:ext cx="381000" cy="1312950"/>
            <a:chOff x="228600" y="2954179"/>
            <a:chExt cx="381000" cy="1312950"/>
          </a:xfrm>
        </p:grpSpPr>
        <p:sp>
          <p:nvSpPr>
            <p:cNvPr id="35" name="TextBox 34"/>
            <p:cNvSpPr txBox="1"/>
            <p:nvPr/>
          </p:nvSpPr>
          <p:spPr>
            <a:xfrm>
              <a:off x="228600" y="2954179"/>
              <a:ext cx="381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W</a:t>
              </a:r>
              <a:endParaRPr lang="en-US" sz="1200" dirty="0">
                <a:latin typeface="Times New Roman" pitchFamily="18" charset="0"/>
                <a:cs typeface="Times New Roman" pitchFamily="18" charset="0"/>
              </a:endParaRPr>
            </a:p>
          </p:txBody>
        </p:sp>
        <p:sp>
          <p:nvSpPr>
            <p:cNvPr id="36" name="TextBox 35"/>
            <p:cNvSpPr txBox="1"/>
            <p:nvPr/>
          </p:nvSpPr>
          <p:spPr>
            <a:xfrm>
              <a:off x="228600" y="3182112"/>
              <a:ext cx="381000" cy="307777"/>
            </a:xfrm>
            <a:prstGeom prst="rect">
              <a:avLst/>
            </a:prstGeom>
            <a:noFill/>
          </p:spPr>
          <p:txBody>
            <a:bodyPr wrap="square" rtlCol="0">
              <a:spAutoFit/>
            </a:bodyPr>
            <a:lstStyle/>
            <a:p>
              <a:r>
                <a:rPr lang="el-GR" sz="1400" i="1" dirty="0" smtClean="0">
                  <a:latin typeface="Times New Roman" pitchFamily="18" charset="0"/>
                  <a:cs typeface="Times New Roman" pitchFamily="18" charset="0"/>
                </a:rPr>
                <a:t>λ</a:t>
              </a:r>
              <a:r>
                <a:rPr lang="en-US" sz="1400" baseline="-25000" dirty="0" smtClean="0">
                  <a:latin typeface="Times New Roman" pitchFamily="18" charset="0"/>
                  <a:cs typeface="Times New Roman" pitchFamily="18" charset="0"/>
                </a:rPr>
                <a:t>1</a:t>
              </a:r>
              <a:endParaRPr lang="en-US" sz="1400" baseline="-25000" dirty="0">
                <a:latin typeface="Times New Roman" pitchFamily="18" charset="0"/>
                <a:cs typeface="Times New Roman" pitchFamily="18" charset="0"/>
              </a:endParaRPr>
            </a:p>
          </p:txBody>
        </p:sp>
        <p:sp>
          <p:nvSpPr>
            <p:cNvPr id="37" name="TextBox 36"/>
            <p:cNvSpPr txBox="1"/>
            <p:nvPr/>
          </p:nvSpPr>
          <p:spPr>
            <a:xfrm>
              <a:off x="228600" y="3447288"/>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x</a:t>
              </a:r>
              <a:r>
                <a:rPr lang="en-US" sz="1400" baseline="-25000" dirty="0" smtClean="0">
                  <a:latin typeface="Times New Roman" pitchFamily="18" charset="0"/>
                  <a:cs typeface="Times New Roman" pitchFamily="18" charset="0"/>
                </a:rPr>
                <a:t>2</a:t>
              </a:r>
              <a:endParaRPr lang="en-US" sz="1400" baseline="-25000" dirty="0">
                <a:latin typeface="Times New Roman" pitchFamily="18" charset="0"/>
                <a:cs typeface="Times New Roman" pitchFamily="18" charset="0"/>
              </a:endParaRPr>
            </a:p>
          </p:txBody>
        </p:sp>
        <p:sp>
          <p:nvSpPr>
            <p:cNvPr id="38" name="TextBox 37"/>
            <p:cNvSpPr txBox="1"/>
            <p:nvPr/>
          </p:nvSpPr>
          <p:spPr>
            <a:xfrm>
              <a:off x="228600" y="3703320"/>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e</a:t>
              </a:r>
              <a:r>
                <a:rPr lang="en-US" sz="1400" baseline="-25000"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39" name="TextBox 38"/>
            <p:cNvSpPr txBox="1"/>
            <p:nvPr/>
          </p:nvSpPr>
          <p:spPr>
            <a:xfrm>
              <a:off x="228600" y="3959352"/>
              <a:ext cx="381000"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x</a:t>
              </a:r>
              <a:r>
                <a:rPr lang="en-US" sz="1400" baseline="-250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p:txBody>
        </p:sp>
      </p:grpSp>
      <p:grpSp>
        <p:nvGrpSpPr>
          <p:cNvPr id="45" name="Group 44"/>
          <p:cNvGrpSpPr/>
          <p:nvPr/>
        </p:nvGrpSpPr>
        <p:grpSpPr>
          <a:xfrm>
            <a:off x="5333999" y="1748136"/>
            <a:ext cx="533401" cy="2549544"/>
            <a:chOff x="5181600" y="1748136"/>
            <a:chExt cx="533401" cy="2549544"/>
          </a:xfrm>
        </p:grpSpPr>
        <p:sp>
          <p:nvSpPr>
            <p:cNvPr id="40" name="Rounded Rectangle 39"/>
            <p:cNvSpPr/>
            <p:nvPr/>
          </p:nvSpPr>
          <p:spPr>
            <a:xfrm>
              <a:off x="5181600" y="2926080"/>
              <a:ext cx="381000" cy="1371600"/>
            </a:xfrm>
            <a:prstGeom prst="round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0" idx="0"/>
              <a:endCxn id="43" idx="1"/>
            </p:cNvCxnSpPr>
            <p:nvPr/>
          </p:nvCxnSpPr>
          <p:spPr>
            <a:xfrm rot="5400000" flipH="1" flipV="1">
              <a:off x="4954578" y="2165658"/>
              <a:ext cx="1177945" cy="34290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867400" y="1286470"/>
            <a:ext cx="2895600" cy="923330"/>
          </a:xfrm>
          <a:prstGeom prst="rect">
            <a:avLst/>
          </a:prstGeom>
          <a:noFill/>
        </p:spPr>
        <p:txBody>
          <a:bodyPr wrap="square" rtlCol="0">
            <a:spAutoFit/>
          </a:bodyPr>
          <a:lstStyle/>
          <a:p>
            <a:r>
              <a:rPr lang="en-US" dirty="0" smtClean="0">
                <a:solidFill>
                  <a:srgbClr val="FF0000"/>
                </a:solidFill>
              </a:rPr>
              <a:t>Have obvious basic variable, don’t need to add artificial variable</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1731"/>
                                        </p:tgtEl>
                                        <p:attrNameLst>
                                          <p:attrName>style.visibility</p:attrName>
                                        </p:attrNameLst>
                                      </p:cBhvr>
                                      <p:to>
                                        <p:strVal val="visible"/>
                                      </p:to>
                                    </p:set>
                                    <p:anim calcmode="lin" valueType="num">
                                      <p:cBhvr additive="base">
                                        <p:cTn id="7" dur="500" fill="hold"/>
                                        <p:tgtEl>
                                          <p:spTgt spid="201731"/>
                                        </p:tgtEl>
                                        <p:attrNameLst>
                                          <p:attrName>ppt_x</p:attrName>
                                        </p:attrNameLst>
                                      </p:cBhvr>
                                      <p:tavLst>
                                        <p:tav tm="0">
                                          <p:val>
                                            <p:strVal val="#ppt_x"/>
                                          </p:val>
                                        </p:tav>
                                        <p:tav tm="100000">
                                          <p:val>
                                            <p:strVal val="#ppt_x"/>
                                          </p:val>
                                        </p:tav>
                                      </p:tavLst>
                                    </p:anim>
                                    <p:anim calcmode="lin" valueType="num">
                                      <p:cBhvr additive="base">
                                        <p:cTn id="8" dur="500" fill="hold"/>
                                        <p:tgtEl>
                                          <p:spTgt spid="2017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1732"/>
                                        </p:tgtEl>
                                        <p:attrNameLst>
                                          <p:attrName>style.visibility</p:attrName>
                                        </p:attrNameLst>
                                      </p:cBhvr>
                                      <p:to>
                                        <p:strVal val="visible"/>
                                      </p:to>
                                    </p:set>
                                    <p:anim calcmode="lin" valueType="num">
                                      <p:cBhvr additive="base">
                                        <p:cTn id="13" dur="500" fill="hold"/>
                                        <p:tgtEl>
                                          <p:spTgt spid="201732"/>
                                        </p:tgtEl>
                                        <p:attrNameLst>
                                          <p:attrName>ppt_x</p:attrName>
                                        </p:attrNameLst>
                                      </p:cBhvr>
                                      <p:tavLst>
                                        <p:tav tm="0">
                                          <p:val>
                                            <p:strVal val="#ppt_x"/>
                                          </p:val>
                                        </p:tav>
                                        <p:tav tm="100000">
                                          <p:val>
                                            <p:strVal val="#ppt_x"/>
                                          </p:val>
                                        </p:tav>
                                      </p:tavLst>
                                    </p:anim>
                                    <p:anim calcmode="lin" valueType="num">
                                      <p:cBhvr additive="base">
                                        <p:cTn id="14" dur="500" fill="hold"/>
                                        <p:tgtEl>
                                          <p:spTgt spid="20173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ppt_x"/>
                                          </p:val>
                                        </p:tav>
                                        <p:tav tm="100000">
                                          <p:val>
                                            <p:strVal val="#ppt_x"/>
                                          </p:val>
                                        </p:tav>
                                      </p:tavLst>
                                    </p:anim>
                                    <p:anim calcmode="lin" valueType="num">
                                      <p:cBhvr additive="base">
                                        <p:cTn id="24" dur="500" fill="hold"/>
                                        <p:tgtEl>
                                          <p:spTgt spid="45"/>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fill="hold"/>
                                        <p:tgtEl>
                                          <p:spTgt spid="43"/>
                                        </p:tgtEl>
                                        <p:attrNameLst>
                                          <p:attrName>ppt_x</p:attrName>
                                        </p:attrNameLst>
                                      </p:cBhvr>
                                      <p:tavLst>
                                        <p:tav tm="0">
                                          <p:val>
                                            <p:strVal val="#ppt_x"/>
                                          </p:val>
                                        </p:tav>
                                        <p:tav tm="100000">
                                          <p:val>
                                            <p:strVal val="#ppt_x"/>
                                          </p:val>
                                        </p:tav>
                                      </p:tavLst>
                                    </p:anim>
                                    <p:anim calcmode="lin" valueType="num">
                                      <p:cBhvr additive="base">
                                        <p:cTn id="29"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01733"/>
                                        </p:tgtEl>
                                        <p:attrNameLst>
                                          <p:attrName>style.visibility</p:attrName>
                                        </p:attrNameLst>
                                      </p:cBhvr>
                                      <p:to>
                                        <p:strVal val="visible"/>
                                      </p:to>
                                    </p:set>
                                    <p:anim calcmode="lin" valueType="num">
                                      <p:cBhvr additive="base">
                                        <p:cTn id="34" dur="500" fill="hold"/>
                                        <p:tgtEl>
                                          <p:spTgt spid="201733"/>
                                        </p:tgtEl>
                                        <p:attrNameLst>
                                          <p:attrName>ppt_x</p:attrName>
                                        </p:attrNameLst>
                                      </p:cBhvr>
                                      <p:tavLst>
                                        <p:tav tm="0">
                                          <p:val>
                                            <p:strVal val="#ppt_x"/>
                                          </p:val>
                                        </p:tav>
                                        <p:tav tm="100000">
                                          <p:val>
                                            <p:strVal val="#ppt_x"/>
                                          </p:val>
                                        </p:tav>
                                      </p:tavLst>
                                    </p:anim>
                                    <p:anim calcmode="lin" valueType="num">
                                      <p:cBhvr additive="base">
                                        <p:cTn id="35" dur="500" fill="hold"/>
                                        <p:tgtEl>
                                          <p:spTgt spid="201733"/>
                                        </p:tgtEl>
                                        <p:attrNameLst>
                                          <p:attrName>ppt_y</p:attrName>
                                        </p:attrNameLst>
                                      </p:cBhvr>
                                      <p:tavLst>
                                        <p:tav tm="0">
                                          <p:val>
                                            <p:strVal val="1+#ppt_h/2"/>
                                          </p:val>
                                        </p:tav>
                                        <p:tav tm="100000">
                                          <p:val>
                                            <p:strVal val="#ppt_y"/>
                                          </p:val>
                                        </p:tav>
                                      </p:tavLst>
                                    </p:anim>
                                  </p:childTnLst>
                                </p:cTn>
                              </p:par>
                              <p:par>
                                <p:cTn id="36" presetID="1" presetClass="exit" presetSubtype="0" fill="hold" nodeType="withEffect">
                                  <p:stCondLst>
                                    <p:cond delay="0"/>
                                  </p:stCondLst>
                                  <p:childTnLst>
                                    <p:set>
                                      <p:cBhvr>
                                        <p:cTn id="37" dur="1" fill="hold">
                                          <p:stCondLst>
                                            <p:cond delay="0"/>
                                          </p:stCondLst>
                                        </p:cTn>
                                        <p:tgtEl>
                                          <p:spTgt spid="45"/>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43"/>
                                        </p:tgtEl>
                                        <p:attrNameLst>
                                          <p:attrName>style.visibility</p:attrName>
                                        </p:attrNameLst>
                                      </p:cBhvr>
                                      <p:to>
                                        <p:strVal val="hidden"/>
                                      </p:to>
                                    </p:set>
                                  </p:childTnLst>
                                </p:cTn>
                              </p:par>
                              <p:par>
                                <p:cTn id="40" presetID="2" presetClass="entr" presetSubtype="4"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01734"/>
                                        </p:tgtEl>
                                        <p:attrNameLst>
                                          <p:attrName>style.visibility</p:attrName>
                                        </p:attrNameLst>
                                      </p:cBhvr>
                                      <p:to>
                                        <p:strVal val="visible"/>
                                      </p:to>
                                    </p:set>
                                    <p:anim calcmode="lin" valueType="num">
                                      <p:cBhvr additive="base">
                                        <p:cTn id="48" dur="500" fill="hold"/>
                                        <p:tgtEl>
                                          <p:spTgt spid="201734"/>
                                        </p:tgtEl>
                                        <p:attrNameLst>
                                          <p:attrName>ppt_x</p:attrName>
                                        </p:attrNameLst>
                                      </p:cBhvr>
                                      <p:tavLst>
                                        <p:tav tm="0">
                                          <p:val>
                                            <p:strVal val="#ppt_x"/>
                                          </p:val>
                                        </p:tav>
                                        <p:tav tm="100000">
                                          <p:val>
                                            <p:strVal val="#ppt_x"/>
                                          </p:val>
                                        </p:tav>
                                      </p:tavLst>
                                    </p:anim>
                                    <p:anim calcmode="lin" valueType="num">
                                      <p:cBhvr additive="base">
                                        <p:cTn id="49" dur="500" fill="hold"/>
                                        <p:tgtEl>
                                          <p:spTgt spid="201734"/>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ppt_x"/>
                                          </p:val>
                                        </p:tav>
                                        <p:tav tm="100000">
                                          <p:val>
                                            <p:strVal val="#ppt_x"/>
                                          </p:val>
                                        </p:tav>
                                      </p:tavLst>
                                    </p:anim>
                                    <p:anim calcmode="lin" valueType="num">
                                      <p:cBhvr additive="base">
                                        <p:cTn id="53" dur="500" fill="hold"/>
                                        <p:tgtEl>
                                          <p:spTgt spid="22"/>
                                        </p:tgtEl>
                                        <p:attrNameLst>
                                          <p:attrName>ppt_y</p:attrName>
                                        </p:attrNameLst>
                                      </p:cBhvr>
                                      <p:tavLst>
                                        <p:tav tm="0">
                                          <p:val>
                                            <p:strVal val="1+#ppt_h/2"/>
                                          </p:val>
                                        </p:tav>
                                        <p:tav tm="100000">
                                          <p:val>
                                            <p:strVal val="#ppt_y"/>
                                          </p:val>
                                        </p:tav>
                                      </p:tavLst>
                                    </p:anim>
                                  </p:childTnLst>
                                </p:cTn>
                              </p:par>
                              <p:par>
                                <p:cTn id="54" presetID="2" presetClass="exit" presetSubtype="4" fill="hold" nodeType="withEffect">
                                  <p:stCondLst>
                                    <p:cond delay="0"/>
                                  </p:stCondLst>
                                  <p:childTnLst>
                                    <p:anim calcmode="lin" valueType="num">
                                      <p:cBhvr additive="base">
                                        <p:cTn id="55" dur="500"/>
                                        <p:tgtEl>
                                          <p:spTgt spid="201732"/>
                                        </p:tgtEl>
                                        <p:attrNameLst>
                                          <p:attrName>ppt_x</p:attrName>
                                        </p:attrNameLst>
                                      </p:cBhvr>
                                      <p:tavLst>
                                        <p:tav tm="0">
                                          <p:val>
                                            <p:strVal val="ppt_x"/>
                                          </p:val>
                                        </p:tav>
                                        <p:tav tm="100000">
                                          <p:val>
                                            <p:strVal val="ppt_x"/>
                                          </p:val>
                                        </p:tav>
                                      </p:tavLst>
                                    </p:anim>
                                    <p:anim calcmode="lin" valueType="num">
                                      <p:cBhvr additive="base">
                                        <p:cTn id="56" dur="500"/>
                                        <p:tgtEl>
                                          <p:spTgt spid="201732"/>
                                        </p:tgtEl>
                                        <p:attrNameLst>
                                          <p:attrName>ppt_y</p:attrName>
                                        </p:attrNameLst>
                                      </p:cBhvr>
                                      <p:tavLst>
                                        <p:tav tm="0">
                                          <p:val>
                                            <p:strVal val="ppt_y"/>
                                          </p:val>
                                        </p:tav>
                                        <p:tav tm="100000">
                                          <p:val>
                                            <p:strVal val="1+ppt_h/2"/>
                                          </p:val>
                                        </p:tav>
                                      </p:tavLst>
                                    </p:anim>
                                    <p:set>
                                      <p:cBhvr>
                                        <p:cTn id="57" dur="1" fill="hold">
                                          <p:stCondLst>
                                            <p:cond delay="499"/>
                                          </p:stCondLst>
                                        </p:cTn>
                                        <p:tgtEl>
                                          <p:spTgt spid="201732"/>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4"/>
                                        </p:tgtEl>
                                        <p:attrNameLst>
                                          <p:attrName>ppt_x</p:attrName>
                                        </p:attrNameLst>
                                      </p:cBhvr>
                                      <p:tavLst>
                                        <p:tav tm="0">
                                          <p:val>
                                            <p:strVal val="ppt_x"/>
                                          </p:val>
                                        </p:tav>
                                        <p:tav tm="100000">
                                          <p:val>
                                            <p:strVal val="ppt_x"/>
                                          </p:val>
                                        </p:tav>
                                      </p:tavLst>
                                    </p:anim>
                                    <p:anim calcmode="lin" valueType="num">
                                      <p:cBhvr additive="base">
                                        <p:cTn id="60" dur="500"/>
                                        <p:tgtEl>
                                          <p:spTgt spid="4"/>
                                        </p:tgtEl>
                                        <p:attrNameLst>
                                          <p:attrName>ppt_y</p:attrName>
                                        </p:attrNameLst>
                                      </p:cBhvr>
                                      <p:tavLst>
                                        <p:tav tm="0">
                                          <p:val>
                                            <p:strVal val="ppt_y"/>
                                          </p:val>
                                        </p:tav>
                                        <p:tav tm="100000">
                                          <p:val>
                                            <p:strVal val="1+ppt_h/2"/>
                                          </p:val>
                                        </p:tav>
                                      </p:tavLst>
                                    </p:anim>
                                    <p:set>
                                      <p:cBhvr>
                                        <p:cTn id="61" dur="1" fill="hold">
                                          <p:stCondLst>
                                            <p:cond delay="499"/>
                                          </p:stCondLst>
                                        </p:cTn>
                                        <p:tgtEl>
                                          <p:spTgt spid="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201735"/>
                                        </p:tgtEl>
                                        <p:attrNameLst>
                                          <p:attrName>style.visibility</p:attrName>
                                        </p:attrNameLst>
                                      </p:cBhvr>
                                      <p:to>
                                        <p:strVal val="visible"/>
                                      </p:to>
                                    </p:set>
                                    <p:anim calcmode="lin" valueType="num">
                                      <p:cBhvr additive="base">
                                        <p:cTn id="66" dur="500" fill="hold"/>
                                        <p:tgtEl>
                                          <p:spTgt spid="201735"/>
                                        </p:tgtEl>
                                        <p:attrNameLst>
                                          <p:attrName>ppt_x</p:attrName>
                                        </p:attrNameLst>
                                      </p:cBhvr>
                                      <p:tavLst>
                                        <p:tav tm="0">
                                          <p:val>
                                            <p:strVal val="#ppt_x"/>
                                          </p:val>
                                        </p:tav>
                                        <p:tav tm="100000">
                                          <p:val>
                                            <p:strVal val="#ppt_x"/>
                                          </p:val>
                                        </p:tav>
                                      </p:tavLst>
                                    </p:anim>
                                    <p:anim calcmode="lin" valueType="num">
                                      <p:cBhvr additive="base">
                                        <p:cTn id="67" dur="500" fill="hold"/>
                                        <p:tgtEl>
                                          <p:spTgt spid="201735"/>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1+#ppt_h/2"/>
                                          </p:val>
                                        </p:tav>
                                        <p:tav tm="100000">
                                          <p:val>
                                            <p:strVal val="#ppt_y"/>
                                          </p:val>
                                        </p:tav>
                                      </p:tavLst>
                                    </p:anim>
                                  </p:childTnLst>
                                </p:cTn>
                              </p:par>
                              <p:par>
                                <p:cTn id="72" presetID="2" presetClass="exit" presetSubtype="4" fill="hold" nodeType="withEffect">
                                  <p:stCondLst>
                                    <p:cond delay="0"/>
                                  </p:stCondLst>
                                  <p:childTnLst>
                                    <p:anim calcmode="lin" valueType="num">
                                      <p:cBhvr additive="base">
                                        <p:cTn id="73" dur="500"/>
                                        <p:tgtEl>
                                          <p:spTgt spid="201733"/>
                                        </p:tgtEl>
                                        <p:attrNameLst>
                                          <p:attrName>ppt_x</p:attrName>
                                        </p:attrNameLst>
                                      </p:cBhvr>
                                      <p:tavLst>
                                        <p:tav tm="0">
                                          <p:val>
                                            <p:strVal val="ppt_x"/>
                                          </p:val>
                                        </p:tav>
                                        <p:tav tm="100000">
                                          <p:val>
                                            <p:strVal val="ppt_x"/>
                                          </p:val>
                                        </p:tav>
                                      </p:tavLst>
                                    </p:anim>
                                    <p:anim calcmode="lin" valueType="num">
                                      <p:cBhvr additive="base">
                                        <p:cTn id="74" dur="500"/>
                                        <p:tgtEl>
                                          <p:spTgt spid="201733"/>
                                        </p:tgtEl>
                                        <p:attrNameLst>
                                          <p:attrName>ppt_y</p:attrName>
                                        </p:attrNameLst>
                                      </p:cBhvr>
                                      <p:tavLst>
                                        <p:tav tm="0">
                                          <p:val>
                                            <p:strVal val="ppt_y"/>
                                          </p:val>
                                        </p:tav>
                                        <p:tav tm="100000">
                                          <p:val>
                                            <p:strVal val="1+ppt_h/2"/>
                                          </p:val>
                                        </p:tav>
                                      </p:tavLst>
                                    </p:anim>
                                    <p:set>
                                      <p:cBhvr>
                                        <p:cTn id="75" dur="1" fill="hold">
                                          <p:stCondLst>
                                            <p:cond delay="499"/>
                                          </p:stCondLst>
                                        </p:cTn>
                                        <p:tgtEl>
                                          <p:spTgt spid="201733"/>
                                        </p:tgtEl>
                                        <p:attrNameLst>
                                          <p:attrName>style.visibility</p:attrName>
                                        </p:attrNameLst>
                                      </p:cBhvr>
                                      <p:to>
                                        <p:strVal val="hidden"/>
                                      </p:to>
                                    </p:set>
                                  </p:childTnLst>
                                </p:cTn>
                              </p:par>
                              <p:par>
                                <p:cTn id="76" presetID="2" presetClass="exit" presetSubtype="4" fill="hold" nodeType="withEffect">
                                  <p:stCondLst>
                                    <p:cond delay="0"/>
                                  </p:stCondLst>
                                  <p:childTnLst>
                                    <p:anim calcmode="lin" valueType="num">
                                      <p:cBhvr additive="base">
                                        <p:cTn id="77" dur="500"/>
                                        <p:tgtEl>
                                          <p:spTgt spid="16"/>
                                        </p:tgtEl>
                                        <p:attrNameLst>
                                          <p:attrName>ppt_x</p:attrName>
                                        </p:attrNameLst>
                                      </p:cBhvr>
                                      <p:tavLst>
                                        <p:tav tm="0">
                                          <p:val>
                                            <p:strVal val="ppt_x"/>
                                          </p:val>
                                        </p:tav>
                                        <p:tav tm="100000">
                                          <p:val>
                                            <p:strVal val="ppt_x"/>
                                          </p:val>
                                        </p:tav>
                                      </p:tavLst>
                                    </p:anim>
                                    <p:anim calcmode="lin" valueType="num">
                                      <p:cBhvr additive="base">
                                        <p:cTn id="78" dur="500"/>
                                        <p:tgtEl>
                                          <p:spTgt spid="16"/>
                                        </p:tgtEl>
                                        <p:attrNameLst>
                                          <p:attrName>ppt_y</p:attrName>
                                        </p:attrNameLst>
                                      </p:cBhvr>
                                      <p:tavLst>
                                        <p:tav tm="0">
                                          <p:val>
                                            <p:strVal val="ppt_y"/>
                                          </p:val>
                                        </p:tav>
                                        <p:tav tm="100000">
                                          <p:val>
                                            <p:strVal val="1+ppt_h/2"/>
                                          </p:val>
                                        </p:tav>
                                      </p:tavLst>
                                    </p:anim>
                                    <p:set>
                                      <p:cBhvr>
                                        <p:cTn id="79" dur="1" fill="hold">
                                          <p:stCondLst>
                                            <p:cond delay="499"/>
                                          </p:stCondLst>
                                        </p:cTn>
                                        <p:tgtEl>
                                          <p:spTgt spid="1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201736"/>
                                        </p:tgtEl>
                                        <p:attrNameLst>
                                          <p:attrName>style.visibility</p:attrName>
                                        </p:attrNameLst>
                                      </p:cBhvr>
                                      <p:to>
                                        <p:strVal val="visible"/>
                                      </p:to>
                                    </p:set>
                                    <p:anim calcmode="lin" valueType="num">
                                      <p:cBhvr additive="base">
                                        <p:cTn id="84" dur="500" fill="hold"/>
                                        <p:tgtEl>
                                          <p:spTgt spid="201736"/>
                                        </p:tgtEl>
                                        <p:attrNameLst>
                                          <p:attrName>ppt_x</p:attrName>
                                        </p:attrNameLst>
                                      </p:cBhvr>
                                      <p:tavLst>
                                        <p:tav tm="0">
                                          <p:val>
                                            <p:strVal val="#ppt_x"/>
                                          </p:val>
                                        </p:tav>
                                        <p:tav tm="100000">
                                          <p:val>
                                            <p:strVal val="#ppt_x"/>
                                          </p:val>
                                        </p:tav>
                                      </p:tavLst>
                                    </p:anim>
                                    <p:anim calcmode="lin" valueType="num">
                                      <p:cBhvr additive="base">
                                        <p:cTn id="85" dur="500" fill="hold"/>
                                        <p:tgtEl>
                                          <p:spTgt spid="201736"/>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xit" presetSubtype="4" fill="hold" nodeType="withEffect">
                                  <p:stCondLst>
                                    <p:cond delay="0"/>
                                  </p:stCondLst>
                                  <p:childTnLst>
                                    <p:anim calcmode="lin" valueType="num">
                                      <p:cBhvr additive="base">
                                        <p:cTn id="91" dur="500"/>
                                        <p:tgtEl>
                                          <p:spTgt spid="201734"/>
                                        </p:tgtEl>
                                        <p:attrNameLst>
                                          <p:attrName>ppt_x</p:attrName>
                                        </p:attrNameLst>
                                      </p:cBhvr>
                                      <p:tavLst>
                                        <p:tav tm="0">
                                          <p:val>
                                            <p:strVal val="ppt_x"/>
                                          </p:val>
                                        </p:tav>
                                        <p:tav tm="100000">
                                          <p:val>
                                            <p:strVal val="ppt_x"/>
                                          </p:val>
                                        </p:tav>
                                      </p:tavLst>
                                    </p:anim>
                                    <p:anim calcmode="lin" valueType="num">
                                      <p:cBhvr additive="base">
                                        <p:cTn id="92" dur="500"/>
                                        <p:tgtEl>
                                          <p:spTgt spid="201734"/>
                                        </p:tgtEl>
                                        <p:attrNameLst>
                                          <p:attrName>ppt_y</p:attrName>
                                        </p:attrNameLst>
                                      </p:cBhvr>
                                      <p:tavLst>
                                        <p:tav tm="0">
                                          <p:val>
                                            <p:strVal val="ppt_y"/>
                                          </p:val>
                                        </p:tav>
                                        <p:tav tm="100000">
                                          <p:val>
                                            <p:strVal val="1+ppt_h/2"/>
                                          </p:val>
                                        </p:tav>
                                      </p:tavLst>
                                    </p:anim>
                                    <p:set>
                                      <p:cBhvr>
                                        <p:cTn id="93" dur="1" fill="hold">
                                          <p:stCondLst>
                                            <p:cond delay="499"/>
                                          </p:stCondLst>
                                        </p:cTn>
                                        <p:tgtEl>
                                          <p:spTgt spid="201734"/>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22"/>
                                        </p:tgtEl>
                                        <p:attrNameLst>
                                          <p:attrName>ppt_x</p:attrName>
                                        </p:attrNameLst>
                                      </p:cBhvr>
                                      <p:tavLst>
                                        <p:tav tm="0">
                                          <p:val>
                                            <p:strVal val="ppt_x"/>
                                          </p:val>
                                        </p:tav>
                                        <p:tav tm="100000">
                                          <p:val>
                                            <p:strVal val="ppt_x"/>
                                          </p:val>
                                        </p:tav>
                                      </p:tavLst>
                                    </p:anim>
                                    <p:anim calcmode="lin" valueType="num">
                                      <p:cBhvr additive="base">
                                        <p:cTn id="96" dur="500"/>
                                        <p:tgtEl>
                                          <p:spTgt spid="22"/>
                                        </p:tgtEl>
                                        <p:attrNameLst>
                                          <p:attrName>ppt_y</p:attrName>
                                        </p:attrNameLst>
                                      </p:cBhvr>
                                      <p:tavLst>
                                        <p:tav tm="0">
                                          <p:val>
                                            <p:strVal val="ppt_y"/>
                                          </p:val>
                                        </p:tav>
                                        <p:tav tm="100000">
                                          <p:val>
                                            <p:strVal val="1+ppt_h/2"/>
                                          </p:val>
                                        </p:tav>
                                      </p:tavLst>
                                    </p:anim>
                                    <p:set>
                                      <p:cBhvr>
                                        <p:cTn id="9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Separable Programming Problem</a:t>
            </a:r>
            <a:endParaRPr lang="en-US" dirty="0"/>
          </a:p>
        </p:txBody>
      </p:sp>
      <p:sp>
        <p:nvSpPr>
          <p:cNvPr id="3" name="Content Placeholder 2"/>
          <p:cNvSpPr>
            <a:spLocks noGrp="1"/>
          </p:cNvSpPr>
          <p:nvPr>
            <p:ph idx="1"/>
          </p:nvPr>
        </p:nvSpPr>
        <p:spPr>
          <a:xfrm>
            <a:off x="990600" y="1600200"/>
            <a:ext cx="7713440" cy="4525963"/>
          </a:xfrm>
        </p:spPr>
        <p:txBody>
          <a:bodyPr/>
          <a:lstStyle/>
          <a:p>
            <a:pPr marL="0" indent="0">
              <a:spcBef>
                <a:spcPts val="0"/>
              </a:spcBef>
              <a:buNone/>
            </a:pPr>
            <a:r>
              <a:rPr lang="en-US" dirty="0" smtClean="0">
                <a:latin typeface="Times New Roman" pitchFamily="18" charset="0"/>
                <a:cs typeface="Times New Roman" pitchFamily="18" charset="0"/>
              </a:rPr>
              <a:t>A special case of convex programming with assumption:</a:t>
            </a:r>
          </a:p>
          <a:p>
            <a:pPr marL="571500" indent="-571500">
              <a:spcBef>
                <a:spcPts val="0"/>
              </a:spcBef>
              <a:buFont typeface="+mj-lt"/>
              <a:buAutoNum type="romanLcPeriod"/>
            </a:pP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is a concave function.</a:t>
            </a:r>
          </a:p>
          <a:p>
            <a:pPr marL="571500" indent="-571500">
              <a:spcBef>
                <a:spcPts val="0"/>
              </a:spcBef>
              <a:buFont typeface="+mj-lt"/>
              <a:buAutoNum type="romanLcPeriod"/>
            </a:pPr>
            <a:r>
              <a:rPr lang="en-US" dirty="0" smtClean="0">
                <a:latin typeface="Times New Roman" pitchFamily="18" charset="0"/>
                <a:cs typeface="Times New Roman" pitchFamily="18" charset="0"/>
              </a:rPr>
              <a:t>Each </a:t>
            </a:r>
            <a:r>
              <a:rPr lang="en-US" i="1" dirty="0" err="1" smtClean="0">
                <a:latin typeface="Times New Roman" pitchFamily="18" charset="0"/>
                <a:cs typeface="Times New Roman" pitchFamily="18" charset="0"/>
              </a:rPr>
              <a:t>g</a:t>
            </a:r>
            <a:r>
              <a:rPr lang="en-US" i="1" baseline="-25000"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is convex function.</a:t>
            </a:r>
          </a:p>
          <a:p>
            <a:pPr marL="571500" indent="-571500">
              <a:spcBef>
                <a:spcPts val="0"/>
              </a:spcBef>
              <a:buFont typeface="+mj-lt"/>
              <a:buAutoNum type="romanLcPeriod"/>
            </a:pP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(x) and </a:t>
            </a:r>
            <a:r>
              <a:rPr lang="en-US" i="1" dirty="0" err="1" smtClean="0">
                <a:latin typeface="Times New Roman" pitchFamily="18" charset="0"/>
                <a:cs typeface="Times New Roman" pitchFamily="18" charset="0"/>
              </a:rPr>
              <a:t>g</a:t>
            </a:r>
            <a:r>
              <a:rPr lang="en-US" i="1" baseline="-25000"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function are separable function.</a:t>
            </a:r>
          </a:p>
          <a:p>
            <a:pPr marL="571500" indent="-571500">
              <a:spcBef>
                <a:spcPts val="0"/>
              </a:spcBef>
              <a:buFont typeface="+mj-lt"/>
              <a:buAutoNum type="romanLcPeriod"/>
            </a:pPr>
            <a:endParaRPr lang="en-US" dirty="0" smtClean="0">
              <a:latin typeface="Times New Roman" pitchFamily="18" charset="0"/>
              <a:cs typeface="Times New Roman" pitchFamily="18" charset="0"/>
            </a:endParaRPr>
          </a:p>
          <a:p>
            <a:pPr marL="571500" indent="-571500">
              <a:spcBef>
                <a:spcPts val="0"/>
              </a:spcBef>
              <a:buNone/>
            </a:pPr>
            <a:r>
              <a:rPr lang="en-US" dirty="0" smtClean="0">
                <a:latin typeface="Times New Roman" pitchFamily="18" charset="0"/>
                <a:cs typeface="Times New Roman" pitchFamily="18" charset="0"/>
              </a:rPr>
              <a:t>Max (or min) </a:t>
            </a:r>
          </a:p>
          <a:p>
            <a:pPr marL="571500" indent="-571500">
              <a:spcBef>
                <a:spcPts val="0"/>
              </a:spcBef>
              <a:buNone/>
            </a:pPr>
            <a:endParaRPr lang="en-US" dirty="0" smtClean="0">
              <a:latin typeface="Times New Roman" pitchFamily="18" charset="0"/>
              <a:cs typeface="Times New Roman" pitchFamily="18" charset="0"/>
            </a:endParaRPr>
          </a:p>
          <a:p>
            <a:pPr marL="571500" indent="-571500">
              <a:spcBef>
                <a:spcPts val="0"/>
              </a:spcBef>
              <a:buNone/>
            </a:pPr>
            <a:r>
              <a:rPr lang="en-US" dirty="0" err="1" smtClean="0">
                <a:latin typeface="Times New Roman" pitchFamily="18" charset="0"/>
                <a:cs typeface="Times New Roman" pitchFamily="18" charset="0"/>
              </a:rPr>
              <a:t>s.t</a:t>
            </a:r>
            <a:r>
              <a:rPr lang="en-US" dirty="0" smtClean="0">
                <a:latin typeface="Times New Roman" pitchFamily="18" charset="0"/>
                <a:cs typeface="Times New Roman" pitchFamily="18" charset="0"/>
              </a:rPr>
              <a:t>.</a:t>
            </a:r>
          </a:p>
        </p:txBody>
      </p:sp>
      <p:graphicFrame>
        <p:nvGraphicFramePr>
          <p:cNvPr id="4" name="Object 3"/>
          <p:cNvGraphicFramePr>
            <a:graphicFrameLocks noChangeAspect="1"/>
          </p:cNvGraphicFramePr>
          <p:nvPr/>
        </p:nvGraphicFramePr>
        <p:xfrm>
          <a:off x="3149021" y="3962400"/>
          <a:ext cx="1750421" cy="914400"/>
        </p:xfrm>
        <a:graphic>
          <a:graphicData uri="http://schemas.openxmlformats.org/presentationml/2006/ole">
            <p:oleObj spid="_x0000_s84436" name="Equation" r:id="rId4" imgW="850531" imgH="444307" progId="Equation.3">
              <p:embed/>
            </p:oleObj>
          </a:graphicData>
        </a:graphic>
      </p:graphicFrame>
      <p:graphicFrame>
        <p:nvGraphicFramePr>
          <p:cNvPr id="5" name="Object 4"/>
          <p:cNvGraphicFramePr>
            <a:graphicFrameLocks noChangeAspect="1"/>
          </p:cNvGraphicFramePr>
          <p:nvPr/>
        </p:nvGraphicFramePr>
        <p:xfrm>
          <a:off x="1752598" y="4800600"/>
          <a:ext cx="4153989" cy="914400"/>
        </p:xfrm>
        <a:graphic>
          <a:graphicData uri="http://schemas.openxmlformats.org/presentationml/2006/ole">
            <p:oleObj spid="_x0000_s84437" name="Equation" r:id="rId5" imgW="2019300" imgH="444500" progId="Equation.3">
              <p:embed/>
            </p:oleObj>
          </a:graphicData>
        </a:graphic>
      </p:graphicFrame>
      <p:sp>
        <p:nvSpPr>
          <p:cNvPr id="6" name="Rounded Rectangle 5"/>
          <p:cNvSpPr/>
          <p:nvPr/>
        </p:nvSpPr>
        <p:spPr>
          <a:xfrm>
            <a:off x="5440680" y="3364992"/>
            <a:ext cx="2667000" cy="411480"/>
          </a:xfrm>
          <a:prstGeom prst="round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hape 12"/>
          <p:cNvCxnSpPr>
            <a:stCxn id="6" idx="2"/>
            <a:endCxn id="15" idx="6"/>
          </p:cNvCxnSpPr>
          <p:nvPr/>
        </p:nvCxnSpPr>
        <p:spPr>
          <a:xfrm rot="5400000">
            <a:off x="5477256" y="3160776"/>
            <a:ext cx="681228" cy="1912620"/>
          </a:xfrm>
          <a:prstGeom prst="curvedConnector2">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023360" y="4114800"/>
            <a:ext cx="838200" cy="685800"/>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133600" y="4937760"/>
            <a:ext cx="914400" cy="685800"/>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rot="443808">
            <a:off x="3823708" y="5518725"/>
            <a:ext cx="2895600" cy="400110"/>
          </a:xfrm>
          <a:prstGeom prst="rect">
            <a:avLst/>
          </a:prstGeom>
          <a:noFill/>
        </p:spPr>
        <p:txBody>
          <a:bodyPr wrap="square" rtlCol="0">
            <a:spAutoFit/>
          </a:bodyPr>
          <a:lstStyle/>
          <a:p>
            <a:r>
              <a:rPr lang="en-US" sz="2000" dirty="0" smtClean="0">
                <a:solidFill>
                  <a:srgbClr val="FF0000"/>
                </a:solidFill>
                <a:latin typeface="Comic Sans MS" pitchFamily="66" charset="0"/>
              </a:rPr>
              <a:t>Approximate each by</a:t>
            </a:r>
            <a:endParaRPr lang="en-US" sz="2000" dirty="0">
              <a:solidFill>
                <a:srgbClr val="FF0000"/>
              </a:solidFill>
              <a:latin typeface="Comic Sans MS" pitchFamily="66" charset="0"/>
            </a:endParaRPr>
          </a:p>
        </p:txBody>
      </p:sp>
      <p:sp>
        <p:nvSpPr>
          <p:cNvPr id="18" name="TextBox 17"/>
          <p:cNvSpPr txBox="1"/>
          <p:nvPr/>
        </p:nvSpPr>
        <p:spPr>
          <a:xfrm>
            <a:off x="4724400" y="6167735"/>
            <a:ext cx="3657600" cy="461665"/>
          </a:xfrm>
          <a:prstGeom prst="rect">
            <a:avLst/>
          </a:prstGeom>
          <a:noFill/>
        </p:spPr>
        <p:txBody>
          <a:bodyPr wrap="square" rtlCol="0">
            <a:spAutoFit/>
          </a:bodyPr>
          <a:lstStyle/>
          <a:p>
            <a:r>
              <a:rPr lang="en-US" sz="2400" dirty="0" smtClean="0">
                <a:solidFill>
                  <a:srgbClr val="FA0000"/>
                </a:solidFill>
                <a:latin typeface="Georgia" pitchFamily="18" charset="0"/>
              </a:rPr>
              <a:t>Piecewise linear function</a:t>
            </a:r>
            <a:endParaRPr lang="en-US" sz="2400" dirty="0">
              <a:solidFill>
                <a:srgbClr val="FA0000"/>
              </a:solidFill>
              <a:latin typeface="Georgia" pitchFamily="18" charset="0"/>
            </a:endParaRPr>
          </a:p>
        </p:txBody>
      </p:sp>
      <p:cxnSp>
        <p:nvCxnSpPr>
          <p:cNvPr id="20" name="Shape 19"/>
          <p:cNvCxnSpPr>
            <a:stCxn id="15" idx="4"/>
            <a:endCxn id="18" idx="0"/>
          </p:cNvCxnSpPr>
          <p:nvPr/>
        </p:nvCxnSpPr>
        <p:spPr>
          <a:xfrm rot="16200000" flipH="1">
            <a:off x="4814263" y="4428797"/>
            <a:ext cx="1367135" cy="2110740"/>
          </a:xfrm>
          <a:prstGeom prst="curvedConnector3">
            <a:avLst>
              <a:gd name="adj1" fmla="val 50000"/>
            </a:avLst>
          </a:prstGeom>
          <a:ln w="2222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5"/>
            <a:endCxn id="18" idx="0"/>
          </p:cNvCxnSpPr>
          <p:nvPr/>
        </p:nvCxnSpPr>
        <p:spPr>
          <a:xfrm rot="16200000" flipH="1">
            <a:off x="4411340" y="4025875"/>
            <a:ext cx="644608" cy="3639111"/>
          </a:xfrm>
          <a:prstGeom prst="curvedConnector3">
            <a:avLst>
              <a:gd name="adj1" fmla="val 50000"/>
            </a:avLst>
          </a:prstGeom>
          <a:ln w="2222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E187A8DF-0D36-4FD6-9E8E-6850BBE18C4A}" type="slidenum">
              <a:rPr lang="en-US" smtClean="0"/>
              <a:pPr/>
              <a:t>72</a:t>
            </a:fld>
            <a:endParaRPr lang="en-US"/>
          </a:p>
        </p:txBody>
      </p:sp>
    </p:spTree>
    <p:extLst>
      <p:ext uri="{BB962C8B-B14F-4D97-AF65-F5344CB8AC3E}">
        <p14:creationId xmlns="" xmlns:p14="http://schemas.microsoft.com/office/powerpoint/2010/main" val="228080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8" presetClass="entr" presetSubtype="0" accel="10000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44"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47" dur="500"/>
                                        <p:tgtEl>
                                          <p:spTgt spid="3">
                                            <p:txEl>
                                              <p:pRg st="5" end="5"/>
                                            </p:txEl>
                                          </p:spTgt>
                                        </p:tgtEl>
                                      </p:cBhvr>
                                    </p:animEffect>
                                  </p:childTnLst>
                                </p:cTn>
                              </p:par>
                              <p:par>
                                <p:cTn id="48" presetID="58" presetClass="entr" presetSubtype="0" accel="100000"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p:cTn id="50" dur="500" fill="hold"/>
                                        <p:tgtEl>
                                          <p:spTgt spid="4"/>
                                        </p:tgtEl>
                                        <p:attrNameLst>
                                          <p:attrName>ppt_w</p:attrName>
                                        </p:attrNameLst>
                                      </p:cBhvr>
                                      <p:tavLst>
                                        <p:tav tm="0">
                                          <p:val>
                                            <p:strVal val="#ppt_w*2.5"/>
                                          </p:val>
                                        </p:tav>
                                        <p:tav tm="100000">
                                          <p:val>
                                            <p:strVal val="#ppt_w"/>
                                          </p:val>
                                        </p:tav>
                                      </p:tavLst>
                                    </p:anim>
                                    <p:anim calcmode="lin" valueType="num">
                                      <p:cBhvr>
                                        <p:cTn id="51" dur="500" fill="hold"/>
                                        <p:tgtEl>
                                          <p:spTgt spid="4"/>
                                        </p:tgtEl>
                                        <p:attrNameLst>
                                          <p:attrName>ppt_h</p:attrName>
                                        </p:attrNameLst>
                                      </p:cBhvr>
                                      <p:tavLst>
                                        <p:tav tm="0">
                                          <p:val>
                                            <p:strVal val="#ppt_h*0.01"/>
                                          </p:val>
                                        </p:tav>
                                        <p:tav tm="100000">
                                          <p:val>
                                            <p:strVal val="#ppt_h"/>
                                          </p:val>
                                        </p:tav>
                                      </p:tavLst>
                                    </p:anim>
                                    <p:anim calcmode="lin" valueType="num">
                                      <p:cBhvr>
                                        <p:cTn id="52" dur="500" fill="hold"/>
                                        <p:tgtEl>
                                          <p:spTgt spid="4"/>
                                        </p:tgtEl>
                                        <p:attrNameLst>
                                          <p:attrName>ppt_x</p:attrName>
                                        </p:attrNameLst>
                                      </p:cBhvr>
                                      <p:tavLst>
                                        <p:tav tm="0">
                                          <p:val>
                                            <p:strVal val="#ppt_x"/>
                                          </p:val>
                                        </p:tav>
                                        <p:tav tm="100000">
                                          <p:val>
                                            <p:strVal val="#ppt_x"/>
                                          </p:val>
                                        </p:tav>
                                      </p:tavLst>
                                    </p:anim>
                                    <p:anim calcmode="lin" valueType="num">
                                      <p:cBhvr>
                                        <p:cTn id="53" dur="500" fill="hold"/>
                                        <p:tgtEl>
                                          <p:spTgt spid="4"/>
                                        </p:tgtEl>
                                        <p:attrNameLst>
                                          <p:attrName>ppt_y</p:attrName>
                                        </p:attrNameLst>
                                      </p:cBhvr>
                                      <p:tavLst>
                                        <p:tav tm="0">
                                          <p:val>
                                            <p:strVal val="#ppt_h+1"/>
                                          </p:val>
                                        </p:tav>
                                        <p:tav tm="100000">
                                          <p:val>
                                            <p:strVal val="#ppt_y"/>
                                          </p:val>
                                        </p:tav>
                                      </p:tavLst>
                                    </p:anim>
                                    <p:animEffect transition="in" filter="fade">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58" presetClass="entr" presetSubtype="0" accel="10000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p:cTn id="59"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60"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63" dur="500"/>
                                        <p:tgtEl>
                                          <p:spTgt spid="3">
                                            <p:txEl>
                                              <p:pRg st="7" end="7"/>
                                            </p:txEl>
                                          </p:spTgt>
                                        </p:tgtEl>
                                      </p:cBhvr>
                                    </p:animEffect>
                                  </p:childTnLst>
                                </p:cTn>
                              </p:par>
                              <p:par>
                                <p:cTn id="64" presetID="58" presetClass="entr" presetSubtype="0" accel="10000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p:cTn id="66" dur="500" fill="hold"/>
                                        <p:tgtEl>
                                          <p:spTgt spid="5"/>
                                        </p:tgtEl>
                                        <p:attrNameLst>
                                          <p:attrName>ppt_w</p:attrName>
                                        </p:attrNameLst>
                                      </p:cBhvr>
                                      <p:tavLst>
                                        <p:tav tm="0">
                                          <p:val>
                                            <p:strVal val="#ppt_w*2.5"/>
                                          </p:val>
                                        </p:tav>
                                        <p:tav tm="100000">
                                          <p:val>
                                            <p:strVal val="#ppt_w"/>
                                          </p:val>
                                        </p:tav>
                                      </p:tavLst>
                                    </p:anim>
                                    <p:anim calcmode="lin" valueType="num">
                                      <p:cBhvr>
                                        <p:cTn id="67" dur="500" fill="hold"/>
                                        <p:tgtEl>
                                          <p:spTgt spid="5"/>
                                        </p:tgtEl>
                                        <p:attrNameLst>
                                          <p:attrName>ppt_h</p:attrName>
                                        </p:attrNameLst>
                                      </p:cBhvr>
                                      <p:tavLst>
                                        <p:tav tm="0">
                                          <p:val>
                                            <p:strVal val="#ppt_h*0.01"/>
                                          </p:val>
                                        </p:tav>
                                        <p:tav tm="100000">
                                          <p:val>
                                            <p:strVal val="#ppt_h"/>
                                          </p:val>
                                        </p:tav>
                                      </p:tavLst>
                                    </p:anim>
                                    <p:anim calcmode="lin" valueType="num">
                                      <p:cBhvr>
                                        <p:cTn id="68" dur="500" fill="hold"/>
                                        <p:tgtEl>
                                          <p:spTgt spid="5"/>
                                        </p:tgtEl>
                                        <p:attrNameLst>
                                          <p:attrName>ppt_x</p:attrName>
                                        </p:attrNameLst>
                                      </p:cBhvr>
                                      <p:tavLst>
                                        <p:tav tm="0">
                                          <p:val>
                                            <p:strVal val="#ppt_x"/>
                                          </p:val>
                                        </p:tav>
                                        <p:tav tm="100000">
                                          <p:val>
                                            <p:strVal val="#ppt_x"/>
                                          </p:val>
                                        </p:tav>
                                      </p:tavLst>
                                    </p:anim>
                                    <p:anim calcmode="lin" valueType="num">
                                      <p:cBhvr>
                                        <p:cTn id="69" dur="500" fill="hold"/>
                                        <p:tgtEl>
                                          <p:spTgt spid="5"/>
                                        </p:tgtEl>
                                        <p:attrNameLst>
                                          <p:attrName>ppt_y</p:attrName>
                                        </p:attrNameLst>
                                      </p:cBhvr>
                                      <p:tavLst>
                                        <p:tav tm="0">
                                          <p:val>
                                            <p:strVal val="#ppt_h+1"/>
                                          </p:val>
                                        </p:tav>
                                        <p:tav tm="100000">
                                          <p:val>
                                            <p:strVal val="#ppt_y"/>
                                          </p:val>
                                        </p:tav>
                                      </p:tavLst>
                                    </p:anim>
                                    <p:animEffect transition="in" filter="fade">
                                      <p:cBhvr>
                                        <p:cTn id="70" dur="500"/>
                                        <p:tgtEl>
                                          <p:spTgt spid="5"/>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fill="hold"/>
                                        <p:tgtEl>
                                          <p:spTgt spid="6"/>
                                        </p:tgtEl>
                                        <p:attrNameLst>
                                          <p:attrName>ppt_x</p:attrName>
                                        </p:attrNameLst>
                                      </p:cBhvr>
                                      <p:tavLst>
                                        <p:tav tm="0">
                                          <p:val>
                                            <p:strVal val="#ppt_x"/>
                                          </p:val>
                                        </p:tav>
                                        <p:tav tm="100000">
                                          <p:val>
                                            <p:strVal val="#ppt_x"/>
                                          </p:val>
                                        </p:tav>
                                      </p:tavLst>
                                    </p:anim>
                                    <p:anim calcmode="lin" valueType="num">
                                      <p:cBhvr additive="base">
                                        <p:cTn id="76" dur="500" fill="hold"/>
                                        <p:tgtEl>
                                          <p:spTgt spid="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ppt_x"/>
                                          </p:val>
                                        </p:tav>
                                        <p:tav tm="100000">
                                          <p:val>
                                            <p:strVal val="#ppt_x"/>
                                          </p:val>
                                        </p:tav>
                                      </p:tavLst>
                                    </p:anim>
                                    <p:anim calcmode="lin" valueType="num">
                                      <p:cBhvr additive="base">
                                        <p:cTn id="90" dur="500" fill="hold"/>
                                        <p:tgtEl>
                                          <p:spTgt spid="1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ppt_x"/>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ppt_x"/>
                                          </p:val>
                                        </p:tav>
                                        <p:tav tm="100000">
                                          <p:val>
                                            <p:strVal val="#ppt_x"/>
                                          </p:val>
                                        </p:tav>
                                      </p:tavLst>
                                    </p:anim>
                                    <p:anim calcmode="lin" valueType="num">
                                      <p:cBhvr additive="base">
                                        <p:cTn id="98" dur="500" fill="hold"/>
                                        <p:tgtEl>
                                          <p:spTgt spid="2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 calcmode="lin" valueType="num">
                                      <p:cBhvr additive="base">
                                        <p:cTn id="101" dur="500" fill="hold"/>
                                        <p:tgtEl>
                                          <p:spTgt spid="17"/>
                                        </p:tgtEl>
                                        <p:attrNameLst>
                                          <p:attrName>ppt_x</p:attrName>
                                        </p:attrNameLst>
                                      </p:cBhvr>
                                      <p:tavLst>
                                        <p:tav tm="0">
                                          <p:val>
                                            <p:strVal val="#ppt_x"/>
                                          </p:val>
                                        </p:tav>
                                        <p:tav tm="100000">
                                          <p:val>
                                            <p:strVal val="#ppt_x"/>
                                          </p:val>
                                        </p:tav>
                                      </p:tavLst>
                                    </p:anim>
                                    <p:anim calcmode="lin" valueType="num">
                                      <p:cBhvr additive="base">
                                        <p:cTn id="102" dur="500" fill="hold"/>
                                        <p:tgtEl>
                                          <p:spTgt spid="17"/>
                                        </p:tgtEl>
                                        <p:attrNameLst>
                                          <p:attrName>ppt_y</p:attrName>
                                        </p:attrNameLst>
                                      </p:cBhvr>
                                      <p:tavLst>
                                        <p:tav tm="0">
                                          <p:val>
                                            <p:strVal val="1+#ppt_h/2"/>
                                          </p:val>
                                        </p:tav>
                                        <p:tav tm="100000">
                                          <p:val>
                                            <p:strVal val="#ppt_y"/>
                                          </p:val>
                                        </p:tav>
                                      </p:tavLst>
                                    </p:anim>
                                  </p:childTnLst>
                                </p:cTn>
                              </p:par>
                            </p:childTnLst>
                          </p:cTn>
                        </p:par>
                        <p:par>
                          <p:cTn id="103" fill="hold">
                            <p:stCondLst>
                              <p:cond delay="500"/>
                            </p:stCondLst>
                            <p:childTnLst>
                              <p:par>
                                <p:cTn id="104" presetID="2" presetClass="entr" presetSubtype="4" fill="hold" grpId="0" nodeType="afterEffect">
                                  <p:stCondLst>
                                    <p:cond delay="1000"/>
                                  </p:stCondLst>
                                  <p:childTnLst>
                                    <p:set>
                                      <p:cBhvr>
                                        <p:cTn id="105" dur="1" fill="hold">
                                          <p:stCondLst>
                                            <p:cond delay="0"/>
                                          </p:stCondLst>
                                        </p:cTn>
                                        <p:tgtEl>
                                          <p:spTgt spid="18"/>
                                        </p:tgtEl>
                                        <p:attrNameLst>
                                          <p:attrName>style.visibility</p:attrName>
                                        </p:attrNameLst>
                                      </p:cBhvr>
                                      <p:to>
                                        <p:strVal val="visible"/>
                                      </p:to>
                                    </p:set>
                                    <p:anim calcmode="lin" valueType="num">
                                      <p:cBhvr additive="base">
                                        <p:cTn id="106" dur="500" fill="hold"/>
                                        <p:tgtEl>
                                          <p:spTgt spid="18"/>
                                        </p:tgtEl>
                                        <p:attrNameLst>
                                          <p:attrName>ppt_x</p:attrName>
                                        </p:attrNameLst>
                                      </p:cBhvr>
                                      <p:tavLst>
                                        <p:tav tm="0">
                                          <p:val>
                                            <p:strVal val="#ppt_x"/>
                                          </p:val>
                                        </p:tav>
                                        <p:tav tm="100000">
                                          <p:val>
                                            <p:strVal val="#ppt_x"/>
                                          </p:val>
                                        </p:tav>
                                      </p:tavLst>
                                    </p:anim>
                                    <p:anim calcmode="lin" valueType="num">
                                      <p:cBhvr additive="base">
                                        <p:cTn id="10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5" grpId="0" animBg="1"/>
      <p:bldP spid="16" grpId="0" animBg="1"/>
      <p:bldP spid="17" grpId="0"/>
      <p:bldP spid="1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Separable Programming Problem</a:t>
            </a:r>
            <a:endParaRPr lang="en-US" dirty="0"/>
          </a:p>
        </p:txBody>
      </p:sp>
      <p:sp>
        <p:nvSpPr>
          <p:cNvPr id="3" name="Content Placeholder 2"/>
          <p:cNvSpPr>
            <a:spLocks noGrp="1"/>
          </p:cNvSpPr>
          <p:nvPr>
            <p:ph idx="1"/>
          </p:nvPr>
        </p:nvSpPr>
        <p:spPr>
          <a:xfrm>
            <a:off x="990600" y="1600200"/>
            <a:ext cx="7713440" cy="4525963"/>
          </a:xfrm>
        </p:spPr>
        <p:txBody>
          <a:bodyPr/>
          <a:lstStyle/>
          <a:p>
            <a:pPr marL="0" indent="0" algn="just">
              <a:buNone/>
            </a:pPr>
            <a:r>
              <a:rPr lang="en-US" sz="2400" dirty="0" smtClean="0">
                <a:latin typeface="Times New Roman" pitchFamily="18" charset="0"/>
                <a:cs typeface="Times New Roman" pitchFamily="18" charset="0"/>
              </a:rPr>
              <a:t>Example:</a:t>
            </a:r>
          </a:p>
          <a:p>
            <a:pPr marL="0" indent="0" algn="just">
              <a:buNone/>
            </a:pPr>
            <a:r>
              <a:rPr lang="en-US" sz="2200" dirty="0" err="1" smtClean="0">
                <a:latin typeface="Times New Roman" pitchFamily="18" charset="0"/>
                <a:cs typeface="Times New Roman" pitchFamily="18" charset="0"/>
              </a:rPr>
              <a:t>Oilco</a:t>
            </a:r>
            <a:r>
              <a:rPr lang="en-US" sz="2200" dirty="0" smtClean="0">
                <a:latin typeface="Times New Roman" pitchFamily="18" charset="0"/>
                <a:cs typeface="Times New Roman" pitchFamily="18" charset="0"/>
              </a:rPr>
              <a:t> must determine how many barrels of oil to extract during each of the next two years.</a:t>
            </a:r>
          </a:p>
          <a:p>
            <a:pPr marL="0" indent="0" algn="just">
              <a:buNone/>
            </a:pPr>
            <a:r>
              <a:rPr lang="en-US" sz="2200" dirty="0" smtClean="0">
                <a:solidFill>
                  <a:srgbClr val="003300"/>
                </a:solidFill>
                <a:latin typeface="Times New Roman" pitchFamily="18" charset="0"/>
                <a:cs typeface="Times New Roman" pitchFamily="18" charset="0"/>
              </a:rPr>
              <a:t>If </a:t>
            </a:r>
            <a:r>
              <a:rPr lang="en-US" sz="2200" dirty="0" err="1" smtClean="0">
                <a:solidFill>
                  <a:srgbClr val="003300"/>
                </a:solidFill>
                <a:latin typeface="Times New Roman" pitchFamily="18" charset="0"/>
                <a:cs typeface="Times New Roman" pitchFamily="18" charset="0"/>
              </a:rPr>
              <a:t>Oilco</a:t>
            </a:r>
            <a:r>
              <a:rPr lang="en-US" sz="2200" dirty="0" smtClean="0">
                <a:solidFill>
                  <a:srgbClr val="003300"/>
                </a:solidFill>
                <a:latin typeface="Times New Roman" pitchFamily="18" charset="0"/>
                <a:cs typeface="Times New Roman" pitchFamily="18" charset="0"/>
              </a:rPr>
              <a:t> extracts </a:t>
            </a:r>
            <a:r>
              <a:rPr lang="en-US" sz="2200" i="1" dirty="0" smtClean="0">
                <a:solidFill>
                  <a:srgbClr val="003300"/>
                </a:solidFill>
                <a:latin typeface="Times New Roman" pitchFamily="18" charset="0"/>
                <a:cs typeface="Times New Roman" pitchFamily="18" charset="0"/>
              </a:rPr>
              <a:t>x</a:t>
            </a:r>
            <a:r>
              <a:rPr lang="en-US" sz="2200" baseline="-25000" dirty="0" smtClean="0">
                <a:solidFill>
                  <a:srgbClr val="003300"/>
                </a:solidFill>
                <a:latin typeface="Times New Roman" pitchFamily="18" charset="0"/>
                <a:cs typeface="Times New Roman" pitchFamily="18" charset="0"/>
              </a:rPr>
              <a:t>1</a:t>
            </a:r>
            <a:r>
              <a:rPr lang="en-US" sz="2200" dirty="0" smtClean="0">
                <a:solidFill>
                  <a:srgbClr val="003300"/>
                </a:solidFill>
                <a:latin typeface="Times New Roman" pitchFamily="18" charset="0"/>
                <a:cs typeface="Times New Roman" pitchFamily="18" charset="0"/>
              </a:rPr>
              <a:t> million barrels during year 1, each barrel can be sold for $30 − </a:t>
            </a:r>
            <a:r>
              <a:rPr lang="en-US" sz="2200" i="1" dirty="0" smtClean="0">
                <a:solidFill>
                  <a:srgbClr val="003300"/>
                </a:solidFill>
                <a:latin typeface="Times New Roman" pitchFamily="18" charset="0"/>
                <a:cs typeface="Times New Roman" pitchFamily="18" charset="0"/>
              </a:rPr>
              <a:t>x</a:t>
            </a:r>
            <a:r>
              <a:rPr lang="en-US" sz="2200" baseline="-25000" dirty="0" smtClean="0">
                <a:solidFill>
                  <a:srgbClr val="003300"/>
                </a:solidFill>
                <a:latin typeface="Times New Roman" pitchFamily="18" charset="0"/>
                <a:cs typeface="Times New Roman" pitchFamily="18" charset="0"/>
              </a:rPr>
              <a:t>1</a:t>
            </a:r>
            <a:r>
              <a:rPr lang="en-US" sz="2200" dirty="0" smtClean="0">
                <a:solidFill>
                  <a:srgbClr val="003300"/>
                </a:solidFill>
                <a:latin typeface="Times New Roman" pitchFamily="18" charset="0"/>
                <a:cs typeface="Times New Roman" pitchFamily="18" charset="0"/>
              </a:rPr>
              <a:t>. If </a:t>
            </a:r>
            <a:r>
              <a:rPr lang="en-US" sz="2200" dirty="0" err="1" smtClean="0">
                <a:solidFill>
                  <a:srgbClr val="003300"/>
                </a:solidFill>
                <a:latin typeface="Times New Roman" pitchFamily="18" charset="0"/>
                <a:cs typeface="Times New Roman" pitchFamily="18" charset="0"/>
              </a:rPr>
              <a:t>Oilco</a:t>
            </a:r>
            <a:r>
              <a:rPr lang="en-US" sz="2200" dirty="0" smtClean="0">
                <a:solidFill>
                  <a:srgbClr val="003300"/>
                </a:solidFill>
                <a:latin typeface="Times New Roman" pitchFamily="18" charset="0"/>
                <a:cs typeface="Times New Roman" pitchFamily="18" charset="0"/>
              </a:rPr>
              <a:t> extracts </a:t>
            </a:r>
            <a:r>
              <a:rPr lang="en-US" sz="2200" i="1" dirty="0" smtClean="0">
                <a:solidFill>
                  <a:srgbClr val="003300"/>
                </a:solidFill>
                <a:latin typeface="Times New Roman" pitchFamily="18" charset="0"/>
                <a:cs typeface="Times New Roman" pitchFamily="18" charset="0"/>
              </a:rPr>
              <a:t>x</a:t>
            </a:r>
            <a:r>
              <a:rPr lang="en-US" sz="2200" baseline="-25000" dirty="0" smtClean="0">
                <a:solidFill>
                  <a:srgbClr val="003300"/>
                </a:solidFill>
                <a:latin typeface="Times New Roman" pitchFamily="18" charset="0"/>
                <a:cs typeface="Times New Roman" pitchFamily="18" charset="0"/>
              </a:rPr>
              <a:t>2</a:t>
            </a:r>
            <a:r>
              <a:rPr lang="en-US" sz="2200" dirty="0" smtClean="0">
                <a:solidFill>
                  <a:srgbClr val="003300"/>
                </a:solidFill>
                <a:latin typeface="Times New Roman" pitchFamily="18" charset="0"/>
                <a:cs typeface="Times New Roman" pitchFamily="18" charset="0"/>
              </a:rPr>
              <a:t> million barrels during year 2, each barrel can be sold for $35 − </a:t>
            </a:r>
            <a:r>
              <a:rPr lang="en-US" sz="2200" i="1" dirty="0" smtClean="0">
                <a:solidFill>
                  <a:srgbClr val="003300"/>
                </a:solidFill>
                <a:latin typeface="Times New Roman" pitchFamily="18" charset="0"/>
                <a:cs typeface="Times New Roman" pitchFamily="18" charset="0"/>
              </a:rPr>
              <a:t>x</a:t>
            </a:r>
            <a:r>
              <a:rPr lang="en-US" sz="2200" baseline="-25000" dirty="0" smtClean="0">
                <a:solidFill>
                  <a:srgbClr val="003300"/>
                </a:solidFill>
                <a:latin typeface="Times New Roman" pitchFamily="18" charset="0"/>
                <a:cs typeface="Times New Roman" pitchFamily="18" charset="0"/>
              </a:rPr>
              <a:t>2</a:t>
            </a:r>
            <a:r>
              <a:rPr lang="en-US" sz="2200" dirty="0" smtClean="0">
                <a:solidFill>
                  <a:srgbClr val="003300"/>
                </a:solidFill>
                <a:latin typeface="Times New Roman" pitchFamily="18" charset="0"/>
                <a:cs typeface="Times New Roman" pitchFamily="18" charset="0"/>
              </a:rPr>
              <a:t>.</a:t>
            </a:r>
          </a:p>
          <a:p>
            <a:pPr marL="0" indent="0" algn="just">
              <a:buNone/>
            </a:pPr>
            <a:r>
              <a:rPr lang="en-US" sz="2200" dirty="0" smtClean="0">
                <a:latin typeface="Times New Roman" pitchFamily="18" charset="0"/>
                <a:cs typeface="Times New Roman" pitchFamily="18" charset="0"/>
              </a:rPr>
              <a:t>The cost of extracting </a:t>
            </a:r>
            <a:r>
              <a:rPr lang="en-US" sz="2200" i="1" dirty="0" smtClean="0">
                <a:latin typeface="Times New Roman" pitchFamily="18" charset="0"/>
                <a:cs typeface="Times New Roman" pitchFamily="18" charset="0"/>
              </a:rPr>
              <a:t>x</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million barrels during year 1 is    million dollars, and the cost of extracting </a:t>
            </a:r>
            <a:r>
              <a:rPr lang="en-US" sz="2200" i="1" dirty="0" smtClean="0">
                <a:latin typeface="Times New Roman" pitchFamily="18" charset="0"/>
                <a:cs typeface="Times New Roman" pitchFamily="18" charset="0"/>
              </a:rPr>
              <a:t>x</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million barrels during year 2 is        million dollars.</a:t>
            </a:r>
          </a:p>
          <a:p>
            <a:pPr marL="0" indent="0" algn="just">
              <a:buNone/>
            </a:pPr>
            <a:r>
              <a:rPr lang="en-US" sz="2200" dirty="0" smtClean="0">
                <a:solidFill>
                  <a:schemeClr val="accent6">
                    <a:lumMod val="50000"/>
                  </a:schemeClr>
                </a:solidFill>
                <a:latin typeface="Times New Roman" pitchFamily="18" charset="0"/>
                <a:cs typeface="Times New Roman" pitchFamily="18" charset="0"/>
              </a:rPr>
              <a:t>A total of 20 million barrels of oil are available, and at most $250 million can be spent on extraction.</a:t>
            </a:r>
          </a:p>
          <a:p>
            <a:pPr marL="0" indent="0" algn="just">
              <a:buNone/>
            </a:pPr>
            <a:r>
              <a:rPr lang="en-US" sz="2200" dirty="0" smtClean="0">
                <a:latin typeface="Times New Roman" pitchFamily="18" charset="0"/>
                <a:cs typeface="Times New Roman" pitchFamily="18" charset="0"/>
              </a:rPr>
              <a:t>Formulate an NLP to help </a:t>
            </a:r>
            <a:r>
              <a:rPr lang="en-US" sz="2200" dirty="0" err="1" smtClean="0">
                <a:latin typeface="Times New Roman" pitchFamily="18" charset="0"/>
                <a:cs typeface="Times New Roman" pitchFamily="18" charset="0"/>
              </a:rPr>
              <a:t>Oilco</a:t>
            </a:r>
            <a:r>
              <a:rPr lang="en-US" sz="2200" dirty="0" smtClean="0">
                <a:latin typeface="Times New Roman" pitchFamily="18" charset="0"/>
                <a:cs typeface="Times New Roman" pitchFamily="18" charset="0"/>
              </a:rPr>
              <a:t> maximize profits for the next two years.</a:t>
            </a:r>
            <a:endParaRPr lang="en-US" sz="2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E187A8DF-0D36-4FD6-9E8E-6850BBE18C4A}" type="slidenum">
              <a:rPr lang="en-US" smtClean="0"/>
              <a:pPr/>
              <a:t>73</a:t>
            </a:fld>
            <a:endParaRPr lang="en-US" dirty="0"/>
          </a:p>
        </p:txBody>
      </p:sp>
      <p:graphicFrame>
        <p:nvGraphicFramePr>
          <p:cNvPr id="5" name="Object 4"/>
          <p:cNvGraphicFramePr>
            <a:graphicFrameLocks noChangeAspect="1"/>
          </p:cNvGraphicFramePr>
          <p:nvPr/>
        </p:nvGraphicFramePr>
        <p:xfrm>
          <a:off x="7498080" y="3867912"/>
          <a:ext cx="284480" cy="365760"/>
        </p:xfrm>
        <a:graphic>
          <a:graphicData uri="http://schemas.openxmlformats.org/presentationml/2006/ole">
            <p:oleObj spid="_x0000_s485385" name="Equation" r:id="rId4" imgW="177646" imgH="228402" progId="Equation.3">
              <p:embed/>
            </p:oleObj>
          </a:graphicData>
        </a:graphic>
      </p:graphicFrame>
      <p:graphicFrame>
        <p:nvGraphicFramePr>
          <p:cNvPr id="485378" name="Object 2"/>
          <p:cNvGraphicFramePr>
            <a:graphicFrameLocks noChangeAspect="1"/>
          </p:cNvGraphicFramePr>
          <p:nvPr/>
        </p:nvGraphicFramePr>
        <p:xfrm>
          <a:off x="1331913" y="4544568"/>
          <a:ext cx="406400" cy="366712"/>
        </p:xfrm>
        <a:graphic>
          <a:graphicData uri="http://schemas.openxmlformats.org/presentationml/2006/ole">
            <p:oleObj spid="_x0000_s485386" name="Equation" r:id="rId5" imgW="253890" imgH="228501" progId="Equation.3">
              <p:embed/>
            </p:oleObj>
          </a:graphicData>
        </a:graphic>
      </p:graphicFrame>
    </p:spTree>
    <p:extLst>
      <p:ext uri="{BB962C8B-B14F-4D97-AF65-F5344CB8AC3E}">
        <p14:creationId xmlns="" xmlns:p14="http://schemas.microsoft.com/office/powerpoint/2010/main" val="228080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3" end="3"/>
                                            </p:txEl>
                                          </p:spTgt>
                                        </p:tgtEl>
                                      </p:cBhvr>
                                    </p:animEffect>
                                  </p:childTnLst>
                                </p:cTn>
                              </p:par>
                              <p:par>
                                <p:cTn id="39" presetID="58" presetClass="entr" presetSubtype="0" accel="10000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strVal val="#ppt_w*2.5"/>
                                          </p:val>
                                        </p:tav>
                                        <p:tav tm="100000">
                                          <p:val>
                                            <p:strVal val="#ppt_w"/>
                                          </p:val>
                                        </p:tav>
                                      </p:tavLst>
                                    </p:anim>
                                    <p:anim calcmode="lin" valueType="num">
                                      <p:cBhvr>
                                        <p:cTn id="42" dur="500" fill="hold"/>
                                        <p:tgtEl>
                                          <p:spTgt spid="5"/>
                                        </p:tgtEl>
                                        <p:attrNameLst>
                                          <p:attrName>ppt_h</p:attrName>
                                        </p:attrNameLst>
                                      </p:cBhvr>
                                      <p:tavLst>
                                        <p:tav tm="0">
                                          <p:val>
                                            <p:strVal val="#ppt_h*0.01"/>
                                          </p:val>
                                        </p:tav>
                                        <p:tav tm="100000">
                                          <p:val>
                                            <p:strVal val="#ppt_h"/>
                                          </p:val>
                                        </p:tav>
                                      </p:tavLst>
                                    </p:anim>
                                    <p:anim calcmode="lin" valueType="num">
                                      <p:cBhvr>
                                        <p:cTn id="43" dur="500" fill="hold"/>
                                        <p:tgtEl>
                                          <p:spTgt spid="5"/>
                                        </p:tgtEl>
                                        <p:attrNameLst>
                                          <p:attrName>ppt_x</p:attrName>
                                        </p:attrNameLst>
                                      </p:cBhvr>
                                      <p:tavLst>
                                        <p:tav tm="0">
                                          <p:val>
                                            <p:strVal val="#ppt_x"/>
                                          </p:val>
                                        </p:tav>
                                        <p:tav tm="100000">
                                          <p:val>
                                            <p:strVal val="#ppt_x"/>
                                          </p:val>
                                        </p:tav>
                                      </p:tavLst>
                                    </p:anim>
                                    <p:anim calcmode="lin" valueType="num">
                                      <p:cBhvr>
                                        <p:cTn id="44" dur="500" fill="hold"/>
                                        <p:tgtEl>
                                          <p:spTgt spid="5"/>
                                        </p:tgtEl>
                                        <p:attrNameLst>
                                          <p:attrName>ppt_y</p:attrName>
                                        </p:attrNameLst>
                                      </p:cBhvr>
                                      <p:tavLst>
                                        <p:tav tm="0">
                                          <p:val>
                                            <p:strVal val="#ppt_h+1"/>
                                          </p:val>
                                        </p:tav>
                                        <p:tav tm="100000">
                                          <p:val>
                                            <p:strVal val="#ppt_y"/>
                                          </p:val>
                                        </p:tav>
                                      </p:tavLst>
                                    </p:anim>
                                    <p:animEffect transition="in" filter="fade">
                                      <p:cBhvr>
                                        <p:cTn id="45" dur="500"/>
                                        <p:tgtEl>
                                          <p:spTgt spid="5"/>
                                        </p:tgtEl>
                                      </p:cBhvr>
                                    </p:animEffect>
                                  </p:childTnLst>
                                </p:cTn>
                              </p:par>
                              <p:par>
                                <p:cTn id="46" presetID="58" presetClass="entr" presetSubtype="0" accel="100000" fill="hold" nodeType="withEffect">
                                  <p:stCondLst>
                                    <p:cond delay="0"/>
                                  </p:stCondLst>
                                  <p:childTnLst>
                                    <p:set>
                                      <p:cBhvr>
                                        <p:cTn id="47" dur="1" fill="hold">
                                          <p:stCondLst>
                                            <p:cond delay="0"/>
                                          </p:stCondLst>
                                        </p:cTn>
                                        <p:tgtEl>
                                          <p:spTgt spid="485378"/>
                                        </p:tgtEl>
                                        <p:attrNameLst>
                                          <p:attrName>style.visibility</p:attrName>
                                        </p:attrNameLst>
                                      </p:cBhvr>
                                      <p:to>
                                        <p:strVal val="visible"/>
                                      </p:to>
                                    </p:set>
                                    <p:anim calcmode="lin" valueType="num">
                                      <p:cBhvr>
                                        <p:cTn id="48" dur="500" fill="hold"/>
                                        <p:tgtEl>
                                          <p:spTgt spid="485378"/>
                                        </p:tgtEl>
                                        <p:attrNameLst>
                                          <p:attrName>ppt_w</p:attrName>
                                        </p:attrNameLst>
                                      </p:cBhvr>
                                      <p:tavLst>
                                        <p:tav tm="0">
                                          <p:val>
                                            <p:strVal val="#ppt_w*2.5"/>
                                          </p:val>
                                        </p:tav>
                                        <p:tav tm="100000">
                                          <p:val>
                                            <p:strVal val="#ppt_w"/>
                                          </p:val>
                                        </p:tav>
                                      </p:tavLst>
                                    </p:anim>
                                    <p:anim calcmode="lin" valueType="num">
                                      <p:cBhvr>
                                        <p:cTn id="49" dur="500" fill="hold"/>
                                        <p:tgtEl>
                                          <p:spTgt spid="485378"/>
                                        </p:tgtEl>
                                        <p:attrNameLst>
                                          <p:attrName>ppt_h</p:attrName>
                                        </p:attrNameLst>
                                      </p:cBhvr>
                                      <p:tavLst>
                                        <p:tav tm="0">
                                          <p:val>
                                            <p:strVal val="#ppt_h*0.01"/>
                                          </p:val>
                                        </p:tav>
                                        <p:tav tm="100000">
                                          <p:val>
                                            <p:strVal val="#ppt_h"/>
                                          </p:val>
                                        </p:tav>
                                      </p:tavLst>
                                    </p:anim>
                                    <p:anim calcmode="lin" valueType="num">
                                      <p:cBhvr>
                                        <p:cTn id="50" dur="500" fill="hold"/>
                                        <p:tgtEl>
                                          <p:spTgt spid="485378"/>
                                        </p:tgtEl>
                                        <p:attrNameLst>
                                          <p:attrName>ppt_x</p:attrName>
                                        </p:attrNameLst>
                                      </p:cBhvr>
                                      <p:tavLst>
                                        <p:tav tm="0">
                                          <p:val>
                                            <p:strVal val="#ppt_x"/>
                                          </p:val>
                                        </p:tav>
                                        <p:tav tm="100000">
                                          <p:val>
                                            <p:strVal val="#ppt_x"/>
                                          </p:val>
                                        </p:tav>
                                      </p:tavLst>
                                    </p:anim>
                                    <p:anim calcmode="lin" valueType="num">
                                      <p:cBhvr>
                                        <p:cTn id="51" dur="500" fill="hold"/>
                                        <p:tgtEl>
                                          <p:spTgt spid="485378"/>
                                        </p:tgtEl>
                                        <p:attrNameLst>
                                          <p:attrName>ppt_y</p:attrName>
                                        </p:attrNameLst>
                                      </p:cBhvr>
                                      <p:tavLst>
                                        <p:tav tm="0">
                                          <p:val>
                                            <p:strVal val="#ppt_h+1"/>
                                          </p:val>
                                        </p:tav>
                                        <p:tav tm="100000">
                                          <p:val>
                                            <p:strVal val="#ppt_y"/>
                                          </p:val>
                                        </p:tav>
                                      </p:tavLst>
                                    </p:anim>
                                    <p:animEffect transition="in" filter="fade">
                                      <p:cBhvr>
                                        <p:cTn id="52" dur="500"/>
                                        <p:tgtEl>
                                          <p:spTgt spid="485378"/>
                                        </p:tgtEl>
                                      </p:cBhvr>
                                    </p:animEffect>
                                  </p:childTnLst>
                                </p:cTn>
                              </p:par>
                            </p:childTnLst>
                          </p:cTn>
                        </p:par>
                      </p:childTnLst>
                    </p:cTn>
                  </p:par>
                  <p:par>
                    <p:cTn id="53" fill="hold">
                      <p:stCondLst>
                        <p:cond delay="indefinite"/>
                      </p:stCondLst>
                      <p:childTnLst>
                        <p:par>
                          <p:cTn id="54" fill="hold">
                            <p:stCondLst>
                              <p:cond delay="0"/>
                            </p:stCondLst>
                            <p:childTnLst>
                              <p:par>
                                <p:cTn id="55" presetID="58" presetClass="entr" presetSubtype="0" accel="10000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 calcmode="lin" valueType="num">
                                      <p:cBhvr>
                                        <p:cTn id="57"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58"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0"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8" presetClass="entr" presetSubtype="0" accel="100000" fill="hold" grpId="0"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 calcmode="lin" valueType="num">
                                      <p:cBhvr>
                                        <p:cTn id="66"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67"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6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9"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7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Separable Programming Problem</a:t>
            </a:r>
            <a:endParaRPr lang="en-US" dirty="0"/>
          </a:p>
        </p:txBody>
      </p:sp>
      <p:sp>
        <p:nvSpPr>
          <p:cNvPr id="3" name="Content Placeholder 2"/>
          <p:cNvSpPr>
            <a:spLocks noGrp="1"/>
          </p:cNvSpPr>
          <p:nvPr>
            <p:ph idx="1"/>
          </p:nvPr>
        </p:nvSpPr>
        <p:spPr>
          <a:xfrm>
            <a:off x="990600" y="1600200"/>
            <a:ext cx="7713440" cy="4525963"/>
          </a:xfrm>
        </p:spPr>
        <p:txBody>
          <a:bodyPr/>
          <a:lstStyle/>
          <a:p>
            <a:pPr>
              <a:spcBef>
                <a:spcPts val="0"/>
              </a:spcBef>
              <a:buNone/>
            </a:pPr>
            <a:r>
              <a:rPr lang="en-US" dirty="0" smtClean="0">
                <a:latin typeface="Times New Roman" pitchFamily="18" charset="0"/>
                <a:cs typeface="Times New Roman" pitchFamily="18" charset="0"/>
              </a:rPr>
              <a:t>Example:</a:t>
            </a:r>
          </a:p>
          <a:p>
            <a:pPr>
              <a:spcBef>
                <a:spcPts val="0"/>
              </a:spcBef>
              <a:buNone/>
            </a:pPr>
            <a:r>
              <a:rPr lang="en-US" sz="2200" dirty="0" smtClean="0">
                <a:latin typeface="Times New Roman" pitchFamily="18" charset="0"/>
                <a:cs typeface="Times New Roman" pitchFamily="18" charset="0"/>
              </a:rPr>
              <a:t>Max</a:t>
            </a:r>
          </a:p>
          <a:p>
            <a:pPr>
              <a:spcBef>
                <a:spcPts val="0"/>
              </a:spcBef>
              <a:buNone/>
            </a:pPr>
            <a:endParaRPr lang="en-US" sz="2200" dirty="0" smtClean="0">
              <a:latin typeface="Times New Roman" pitchFamily="18" charset="0"/>
              <a:cs typeface="Times New Roman" pitchFamily="18" charset="0"/>
            </a:endParaRPr>
          </a:p>
          <a:p>
            <a:pPr>
              <a:spcBef>
                <a:spcPts val="0"/>
              </a:spcBef>
              <a:buNone/>
            </a:pPr>
            <a:endParaRPr lang="en-US" sz="2200" dirty="0" smtClean="0">
              <a:latin typeface="Times New Roman" pitchFamily="18" charset="0"/>
              <a:cs typeface="Times New Roman" pitchFamily="18" charset="0"/>
            </a:endParaRPr>
          </a:p>
          <a:p>
            <a:pPr>
              <a:spcBef>
                <a:spcPts val="0"/>
              </a:spcBef>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s.t</a:t>
            </a:r>
            <a:r>
              <a:rPr lang="en-US" sz="2200" dirty="0" smtClean="0">
                <a:latin typeface="Times New Roman" pitchFamily="18" charset="0"/>
                <a:cs typeface="Times New Roman" pitchFamily="18" charset="0"/>
              </a:rPr>
              <a:t>.   </a:t>
            </a:r>
          </a:p>
          <a:p>
            <a:pPr>
              <a:spcBef>
                <a:spcPts val="0"/>
              </a:spcBef>
              <a:buNone/>
            </a:pPr>
            <a:r>
              <a:rPr lang="en-US" sz="2200" dirty="0" smtClean="0">
                <a:latin typeface="Times New Roman" pitchFamily="18" charset="0"/>
                <a:cs typeface="Times New Roman" pitchFamily="18" charset="0"/>
              </a:rPr>
              <a:t>		</a:t>
            </a:r>
            <a:r>
              <a:rPr lang="en-US" sz="2300" i="1" dirty="0" smtClean="0">
                <a:latin typeface="Times New Roman" pitchFamily="18" charset="0"/>
                <a:cs typeface="Times New Roman" pitchFamily="18" charset="0"/>
              </a:rPr>
              <a:t>x</a:t>
            </a:r>
            <a:r>
              <a:rPr lang="en-US" sz="2300" baseline="-25000" dirty="0" smtClean="0">
                <a:latin typeface="Times New Roman" pitchFamily="18" charset="0"/>
                <a:cs typeface="Times New Roman" pitchFamily="18" charset="0"/>
              </a:rPr>
              <a:t>1</a:t>
            </a:r>
            <a:r>
              <a:rPr lang="en-US" sz="2300" dirty="0" smtClean="0">
                <a:latin typeface="Times New Roman" pitchFamily="18" charset="0"/>
                <a:cs typeface="Times New Roman" pitchFamily="18" charset="0"/>
              </a:rPr>
              <a:t> +   </a:t>
            </a:r>
            <a:r>
              <a:rPr lang="en-US" sz="2300" i="1" dirty="0" smtClean="0">
                <a:latin typeface="Times New Roman" pitchFamily="18" charset="0"/>
                <a:cs typeface="Times New Roman" pitchFamily="18" charset="0"/>
              </a:rPr>
              <a:t>x</a:t>
            </a:r>
            <a:r>
              <a:rPr lang="en-US" sz="2300" baseline="-25000" dirty="0" smtClean="0">
                <a:latin typeface="Times New Roman" pitchFamily="18" charset="0"/>
                <a:cs typeface="Times New Roman" pitchFamily="18" charset="0"/>
              </a:rPr>
              <a:t>2</a:t>
            </a:r>
            <a:r>
              <a:rPr lang="en-US" sz="2300" dirty="0" smtClean="0">
                <a:latin typeface="Times New Roman" pitchFamily="18" charset="0"/>
                <a:cs typeface="Times New Roman" pitchFamily="18" charset="0"/>
              </a:rPr>
              <a:t> ≤ 20</a:t>
            </a:r>
          </a:p>
          <a:p>
            <a:pPr>
              <a:spcBef>
                <a:spcPts val="0"/>
              </a:spcBef>
              <a:buNone/>
            </a:pPr>
            <a:r>
              <a:rPr lang="en-US" sz="2300" dirty="0" smtClean="0">
                <a:latin typeface="Times New Roman" pitchFamily="18" charset="0"/>
                <a:cs typeface="Times New Roman" pitchFamily="18" charset="0"/>
              </a:rPr>
              <a:t>		</a:t>
            </a:r>
            <a:r>
              <a:rPr lang="en-US" sz="2300" i="1" dirty="0" smtClean="0">
                <a:latin typeface="Times New Roman" pitchFamily="18" charset="0"/>
                <a:cs typeface="Times New Roman" pitchFamily="18" charset="0"/>
              </a:rPr>
              <a:t>x</a:t>
            </a:r>
            <a:r>
              <a:rPr lang="en-US" sz="2300" baseline="-25000" dirty="0" smtClean="0">
                <a:latin typeface="Times New Roman" pitchFamily="18" charset="0"/>
                <a:cs typeface="Times New Roman" pitchFamily="18" charset="0"/>
              </a:rPr>
              <a:t>1</a:t>
            </a:r>
            <a:r>
              <a:rPr lang="en-US" sz="2300" dirty="0" smtClean="0">
                <a:latin typeface="Times New Roman" pitchFamily="18" charset="0"/>
                <a:cs typeface="Times New Roman" pitchFamily="18" charset="0"/>
              </a:rPr>
              <a:t>  ,    </a:t>
            </a:r>
            <a:r>
              <a:rPr lang="en-US" sz="2300" i="1" dirty="0" smtClean="0">
                <a:latin typeface="Times New Roman" pitchFamily="18" charset="0"/>
                <a:cs typeface="Times New Roman" pitchFamily="18" charset="0"/>
              </a:rPr>
              <a:t>x</a:t>
            </a:r>
            <a:r>
              <a:rPr lang="en-US" sz="2300" baseline="-25000" dirty="0" smtClean="0">
                <a:latin typeface="Times New Roman" pitchFamily="18" charset="0"/>
                <a:cs typeface="Times New Roman" pitchFamily="18" charset="0"/>
              </a:rPr>
              <a:t>2</a:t>
            </a:r>
            <a:r>
              <a:rPr lang="en-US" sz="2300" dirty="0" smtClean="0">
                <a:latin typeface="Times New Roman" pitchFamily="18" charset="0"/>
                <a:cs typeface="Times New Roman" pitchFamily="18" charset="0"/>
              </a:rPr>
              <a:t> ≥ 0</a:t>
            </a:r>
          </a:p>
          <a:p>
            <a:pPr>
              <a:spcBef>
                <a:spcPts val="0"/>
              </a:spcBef>
              <a:buNone/>
            </a:pPr>
            <a:endParaRPr lang="en-US" sz="1800" dirty="0" smtClean="0">
              <a:latin typeface="Times New Roman" pitchFamily="18" charset="0"/>
              <a:cs typeface="Times New Roman" pitchFamily="18" charset="0"/>
            </a:endParaRPr>
          </a:p>
          <a:p>
            <a:pPr>
              <a:spcBef>
                <a:spcPts val="0"/>
              </a:spcBef>
              <a:buNone/>
            </a:pPr>
            <a:r>
              <a:rPr lang="en-US" sz="2400" dirty="0" smtClean="0">
                <a:latin typeface="Times New Roman" pitchFamily="18" charset="0"/>
                <a:cs typeface="Times New Roman" pitchFamily="18" charset="0"/>
              </a:rPr>
              <a:t>Separable programming problem with:</a:t>
            </a:r>
          </a:p>
        </p:txBody>
      </p:sp>
      <p:graphicFrame>
        <p:nvGraphicFramePr>
          <p:cNvPr id="4" name="Object 3"/>
          <p:cNvGraphicFramePr>
            <a:graphicFrameLocks noChangeAspect="1"/>
          </p:cNvGraphicFramePr>
          <p:nvPr/>
        </p:nvGraphicFramePr>
        <p:xfrm>
          <a:off x="1676400" y="2011680"/>
          <a:ext cx="4623738" cy="960120"/>
        </p:xfrm>
        <a:graphic>
          <a:graphicData uri="http://schemas.openxmlformats.org/presentationml/2006/ole">
            <p:oleObj spid="_x0000_s203358" name="Equation" r:id="rId4" imgW="2324100" imgH="482600" progId="Equation.3">
              <p:embed/>
            </p:oleObj>
          </a:graphicData>
        </a:graphic>
      </p:graphicFrame>
      <p:graphicFrame>
        <p:nvGraphicFramePr>
          <p:cNvPr id="5" name="Object 4"/>
          <p:cNvGraphicFramePr>
            <a:graphicFrameLocks noChangeAspect="1"/>
          </p:cNvGraphicFramePr>
          <p:nvPr/>
        </p:nvGraphicFramePr>
        <p:xfrm>
          <a:off x="914400" y="4953000"/>
          <a:ext cx="2336800" cy="457200"/>
        </p:xfrm>
        <a:graphic>
          <a:graphicData uri="http://schemas.openxmlformats.org/presentationml/2006/ole">
            <p:oleObj spid="_x0000_s203359" name="Equation" r:id="rId5" imgW="1168400" imgH="228600" progId="Equation.3">
              <p:embed/>
            </p:oleObj>
          </a:graphicData>
        </a:graphic>
      </p:graphicFrame>
      <p:graphicFrame>
        <p:nvGraphicFramePr>
          <p:cNvPr id="129028" name="Object 4"/>
          <p:cNvGraphicFramePr>
            <a:graphicFrameLocks noChangeAspect="1"/>
          </p:cNvGraphicFramePr>
          <p:nvPr/>
        </p:nvGraphicFramePr>
        <p:xfrm>
          <a:off x="4495800" y="4724400"/>
          <a:ext cx="1473200" cy="457200"/>
        </p:xfrm>
        <a:graphic>
          <a:graphicData uri="http://schemas.openxmlformats.org/presentationml/2006/ole">
            <p:oleObj spid="_x0000_s203360" name="Equation" r:id="rId6" imgW="736600" imgH="228600" progId="Equation.3">
              <p:embed/>
            </p:oleObj>
          </a:graphicData>
        </a:graphic>
      </p:graphicFrame>
      <p:graphicFrame>
        <p:nvGraphicFramePr>
          <p:cNvPr id="129029" name="Object 5"/>
          <p:cNvGraphicFramePr>
            <a:graphicFrameLocks noChangeAspect="1"/>
          </p:cNvGraphicFramePr>
          <p:nvPr/>
        </p:nvGraphicFramePr>
        <p:xfrm>
          <a:off x="914400" y="5410200"/>
          <a:ext cx="2413000" cy="457200"/>
        </p:xfrm>
        <a:graphic>
          <a:graphicData uri="http://schemas.openxmlformats.org/presentationml/2006/ole">
            <p:oleObj spid="_x0000_s203361" name="Equation" r:id="rId7" imgW="1206500" imgH="228600" progId="Equation.3">
              <p:embed/>
            </p:oleObj>
          </a:graphicData>
        </a:graphic>
      </p:graphicFrame>
      <p:graphicFrame>
        <p:nvGraphicFramePr>
          <p:cNvPr id="8" name="Object 7"/>
          <p:cNvGraphicFramePr>
            <a:graphicFrameLocks noChangeAspect="1"/>
          </p:cNvGraphicFramePr>
          <p:nvPr/>
        </p:nvGraphicFramePr>
        <p:xfrm>
          <a:off x="4495800" y="5181600"/>
          <a:ext cx="1676400" cy="457200"/>
        </p:xfrm>
        <a:graphic>
          <a:graphicData uri="http://schemas.openxmlformats.org/presentationml/2006/ole">
            <p:oleObj spid="_x0000_s203362" name="Equation" r:id="rId8" imgW="838200" imgH="228600" progId="Equation.3">
              <p:embed/>
            </p:oleObj>
          </a:graphicData>
        </a:graphic>
      </p:graphicFrame>
      <p:graphicFrame>
        <p:nvGraphicFramePr>
          <p:cNvPr id="9" name="Object 8"/>
          <p:cNvGraphicFramePr>
            <a:graphicFrameLocks noChangeAspect="1"/>
          </p:cNvGraphicFramePr>
          <p:nvPr/>
        </p:nvGraphicFramePr>
        <p:xfrm>
          <a:off x="4495800" y="5638800"/>
          <a:ext cx="1532965" cy="457200"/>
        </p:xfrm>
        <a:graphic>
          <a:graphicData uri="http://schemas.openxmlformats.org/presentationml/2006/ole">
            <p:oleObj spid="_x0000_s203363" name="Equation" r:id="rId9" imgW="723586" imgH="215806" progId="Equation.3">
              <p:embed/>
            </p:oleObj>
          </a:graphicData>
        </a:graphic>
      </p:graphicFrame>
      <p:graphicFrame>
        <p:nvGraphicFramePr>
          <p:cNvPr id="129032" name="Object 8"/>
          <p:cNvGraphicFramePr>
            <a:graphicFrameLocks noChangeAspect="1"/>
          </p:cNvGraphicFramePr>
          <p:nvPr/>
        </p:nvGraphicFramePr>
        <p:xfrm>
          <a:off x="4498848" y="6096000"/>
          <a:ext cx="1613646" cy="457200"/>
        </p:xfrm>
        <a:graphic>
          <a:graphicData uri="http://schemas.openxmlformats.org/presentationml/2006/ole">
            <p:oleObj spid="_x0000_s203364" name="Equation" r:id="rId10" imgW="761669" imgH="215806" progId="Equation.3">
              <p:embed/>
            </p:oleObj>
          </a:graphicData>
        </a:graphic>
      </p:graphicFrame>
      <p:sp>
        <p:nvSpPr>
          <p:cNvPr id="6" name="Right Brace 5"/>
          <p:cNvSpPr/>
          <p:nvPr/>
        </p:nvSpPr>
        <p:spPr>
          <a:xfrm rot="5400000">
            <a:off x="1981200" y="4724400"/>
            <a:ext cx="266700" cy="2552700"/>
          </a:xfrm>
          <a:prstGeom prst="rightBrace">
            <a:avLst/>
          </a:prstGeom>
          <a:ln>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6172200" y="4800600"/>
            <a:ext cx="381000" cy="1676400"/>
          </a:xfrm>
          <a:prstGeom prst="rightBrace">
            <a:avLst/>
          </a:prstGeom>
          <a:ln>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990600" y="6096000"/>
            <a:ext cx="2362200" cy="430887"/>
          </a:xfrm>
          <a:prstGeom prst="rect">
            <a:avLst/>
          </a:prstGeom>
          <a:noFill/>
        </p:spPr>
        <p:txBody>
          <a:bodyPr wrap="square" rtlCol="0">
            <a:spAutoFit/>
          </a:bodyPr>
          <a:lstStyle/>
          <a:p>
            <a:r>
              <a:rPr lang="en-US" sz="2200" dirty="0" smtClean="0">
                <a:solidFill>
                  <a:srgbClr val="008000"/>
                </a:solidFill>
                <a:latin typeface="Berlin Sans FB Demi" pitchFamily="34" charset="0"/>
                <a:cs typeface="Mongolian Baiti" pitchFamily="66" charset="0"/>
              </a:rPr>
              <a:t>Concave function</a:t>
            </a:r>
            <a:endParaRPr lang="en-US" sz="2200" dirty="0">
              <a:solidFill>
                <a:srgbClr val="008000"/>
              </a:solidFill>
              <a:latin typeface="Berlin Sans FB Demi" pitchFamily="34" charset="0"/>
              <a:cs typeface="Mongolian Baiti" pitchFamily="66" charset="0"/>
            </a:endParaRPr>
          </a:p>
        </p:txBody>
      </p:sp>
      <p:sp>
        <p:nvSpPr>
          <p:cNvPr id="15" name="TextBox 14"/>
          <p:cNvSpPr txBox="1"/>
          <p:nvPr/>
        </p:nvSpPr>
        <p:spPr>
          <a:xfrm>
            <a:off x="6588369" y="5454134"/>
            <a:ext cx="2362200" cy="430887"/>
          </a:xfrm>
          <a:prstGeom prst="rect">
            <a:avLst/>
          </a:prstGeom>
          <a:noFill/>
        </p:spPr>
        <p:txBody>
          <a:bodyPr wrap="square" rtlCol="0">
            <a:spAutoFit/>
          </a:bodyPr>
          <a:lstStyle/>
          <a:p>
            <a:r>
              <a:rPr lang="en-US" sz="2200" dirty="0" smtClean="0">
                <a:solidFill>
                  <a:srgbClr val="3333FF"/>
                </a:solidFill>
                <a:latin typeface="Berlin Sans FB Demi" pitchFamily="34" charset="0"/>
                <a:cs typeface="Iskoola Pota" pitchFamily="34" charset="0"/>
              </a:rPr>
              <a:t>Convex function</a:t>
            </a:r>
            <a:endParaRPr lang="en-US" sz="2200" dirty="0">
              <a:solidFill>
                <a:srgbClr val="3333FF"/>
              </a:solidFill>
              <a:latin typeface="Berlin Sans FB Demi" pitchFamily="34" charset="0"/>
              <a:cs typeface="Iskoola Pota" pitchFamily="34" charset="0"/>
            </a:endParaRPr>
          </a:p>
        </p:txBody>
      </p:sp>
      <p:sp>
        <p:nvSpPr>
          <p:cNvPr id="7" name="Slide Number Placeholder 6"/>
          <p:cNvSpPr>
            <a:spLocks noGrp="1"/>
          </p:cNvSpPr>
          <p:nvPr>
            <p:ph type="sldNum" sz="quarter" idx="12"/>
          </p:nvPr>
        </p:nvSpPr>
        <p:spPr/>
        <p:txBody>
          <a:bodyPr/>
          <a:lstStyle/>
          <a:p>
            <a:fld id="{E187A8DF-0D36-4FD6-9E8E-6850BBE18C4A}" type="slidenum">
              <a:rPr lang="en-US" smtClean="0"/>
              <a:pPr/>
              <a:t>74</a:t>
            </a:fld>
            <a:endParaRPr lang="en-US"/>
          </a:p>
        </p:txBody>
      </p:sp>
      <p:graphicFrame>
        <p:nvGraphicFramePr>
          <p:cNvPr id="16" name="Object 15"/>
          <p:cNvGraphicFramePr>
            <a:graphicFrameLocks noChangeAspect="1"/>
          </p:cNvGraphicFramePr>
          <p:nvPr/>
        </p:nvGraphicFramePr>
        <p:xfrm>
          <a:off x="1938528" y="3017521"/>
          <a:ext cx="1645920" cy="405843"/>
        </p:xfrm>
        <a:graphic>
          <a:graphicData uri="http://schemas.openxmlformats.org/presentationml/2006/ole">
            <p:oleObj spid="_x0000_s203365" name="Equation" r:id="rId11" imgW="927100" imgH="228600" progId="Equation.3">
              <p:embed/>
            </p:oleObj>
          </a:graphicData>
        </a:graphic>
      </p:graphicFrame>
    </p:spTree>
    <p:extLst>
      <p:ext uri="{BB962C8B-B14F-4D97-AF65-F5344CB8AC3E}">
        <p14:creationId xmlns="" xmlns:p14="http://schemas.microsoft.com/office/powerpoint/2010/main" val="325704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1" end="1"/>
                                            </p:txEl>
                                          </p:spTgt>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strVal val="#ppt_w*2.5"/>
                                          </p:val>
                                        </p:tav>
                                        <p:tav tm="100000">
                                          <p:val>
                                            <p:strVal val="#ppt_w"/>
                                          </p:val>
                                        </p:tav>
                                      </p:tavLst>
                                    </p:anim>
                                    <p:anim calcmode="lin" valueType="num">
                                      <p:cBhvr>
                                        <p:cTn id="15" dur="500" fill="hold"/>
                                        <p:tgtEl>
                                          <p:spTgt spid="4"/>
                                        </p:tgtEl>
                                        <p:attrNameLst>
                                          <p:attrName>ppt_h</p:attrName>
                                        </p:attrNameLst>
                                      </p:cBhvr>
                                      <p:tavLst>
                                        <p:tav tm="0">
                                          <p:val>
                                            <p:strVal val="#ppt_h*0.01"/>
                                          </p:val>
                                        </p:tav>
                                        <p:tav tm="100000">
                                          <p:val>
                                            <p:strVal val="#ppt_h"/>
                                          </p:val>
                                        </p:tav>
                                      </p:tavLst>
                                    </p:anim>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h+1"/>
                                          </p:val>
                                        </p:tav>
                                        <p:tav tm="100000">
                                          <p:val>
                                            <p:strVal val="#ppt_y"/>
                                          </p:val>
                                        </p:tav>
                                      </p:tavLst>
                                    </p:anim>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4" end="4"/>
                                            </p:txEl>
                                          </p:spTgt>
                                        </p:tgtEl>
                                      </p:cBhvr>
                                    </p:animEffect>
                                  </p:childTnLst>
                                </p:cTn>
                              </p:par>
                              <p:par>
                                <p:cTn id="28" presetID="58" presetClass="entr" presetSubtype="0" accel="10000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strVal val="#ppt_w*2.5"/>
                                          </p:val>
                                        </p:tav>
                                        <p:tav tm="100000">
                                          <p:val>
                                            <p:strVal val="#ppt_w"/>
                                          </p:val>
                                        </p:tav>
                                      </p:tavLst>
                                    </p:anim>
                                    <p:anim calcmode="lin" valueType="num">
                                      <p:cBhvr>
                                        <p:cTn id="31" dur="500" fill="hold"/>
                                        <p:tgtEl>
                                          <p:spTgt spid="16"/>
                                        </p:tgtEl>
                                        <p:attrNameLst>
                                          <p:attrName>ppt_h</p:attrName>
                                        </p:attrNameLst>
                                      </p:cBhvr>
                                      <p:tavLst>
                                        <p:tav tm="0">
                                          <p:val>
                                            <p:strVal val="#ppt_h*0.01"/>
                                          </p:val>
                                        </p:tav>
                                        <p:tav tm="100000">
                                          <p:val>
                                            <p:strVal val="#ppt_h"/>
                                          </p:val>
                                        </p:tav>
                                      </p:tavLst>
                                    </p:anim>
                                    <p:anim calcmode="lin" valueType="num">
                                      <p:cBhvr>
                                        <p:cTn id="32" dur="500" fill="hold"/>
                                        <p:tgtEl>
                                          <p:spTgt spid="16"/>
                                        </p:tgtEl>
                                        <p:attrNameLst>
                                          <p:attrName>ppt_x</p:attrName>
                                        </p:attrNameLst>
                                      </p:cBhvr>
                                      <p:tavLst>
                                        <p:tav tm="0">
                                          <p:val>
                                            <p:strVal val="#ppt_x"/>
                                          </p:val>
                                        </p:tav>
                                        <p:tav tm="100000">
                                          <p:val>
                                            <p:strVal val="#ppt_x"/>
                                          </p:val>
                                        </p:tav>
                                      </p:tavLst>
                                    </p:anim>
                                    <p:anim calcmode="lin" valueType="num">
                                      <p:cBhvr>
                                        <p:cTn id="33" dur="500" fill="hold"/>
                                        <p:tgtEl>
                                          <p:spTgt spid="16"/>
                                        </p:tgtEl>
                                        <p:attrNameLst>
                                          <p:attrName>ppt_y</p:attrName>
                                        </p:attrNameLst>
                                      </p:cBhvr>
                                      <p:tavLst>
                                        <p:tav tm="0">
                                          <p:val>
                                            <p:strVal val="#ppt_h+1"/>
                                          </p:val>
                                        </p:tav>
                                        <p:tav tm="100000">
                                          <p:val>
                                            <p:strVal val="#ppt_y"/>
                                          </p:val>
                                        </p:tav>
                                      </p:tavLst>
                                    </p:anim>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58" presetClass="entr" presetSubtype="0" accel="10000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p:cTn id="39"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40"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8" presetClass="entr" presetSubtype="0" accel="10000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p:cTn id="48"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49"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8" presetClass="entr" presetSubtype="0" accel="10000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p:cTn id="57"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58"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61" dur="500"/>
                                        <p:tgtEl>
                                          <p:spTgt spid="3">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additive="base">
                                        <p:cTn id="66" dur="500" fill="hold"/>
                                        <p:tgtEl>
                                          <p:spTgt spid="5"/>
                                        </p:tgtEl>
                                        <p:attrNameLst>
                                          <p:attrName>ppt_x</p:attrName>
                                        </p:attrNameLst>
                                      </p:cBhvr>
                                      <p:tavLst>
                                        <p:tav tm="0">
                                          <p:val>
                                            <p:strVal val="#ppt_x"/>
                                          </p:val>
                                        </p:tav>
                                        <p:tav tm="100000">
                                          <p:val>
                                            <p:strVal val="#ppt_x"/>
                                          </p:val>
                                        </p:tav>
                                      </p:tavLst>
                                    </p:anim>
                                    <p:anim calcmode="lin" valueType="num">
                                      <p:cBhvr additive="base">
                                        <p:cTn id="67" dur="500" fill="hold"/>
                                        <p:tgtEl>
                                          <p:spTgt spid="5"/>
                                        </p:tgtEl>
                                        <p:attrNameLst>
                                          <p:attrName>ppt_y</p:attrName>
                                        </p:attrNameLst>
                                      </p:cBhvr>
                                      <p:tavLst>
                                        <p:tav tm="0">
                                          <p:val>
                                            <p:strVal val="1+#ppt_h/2"/>
                                          </p:val>
                                        </p:tav>
                                        <p:tav tm="100000">
                                          <p:val>
                                            <p:strVal val="#ppt_y"/>
                                          </p:val>
                                        </p:tav>
                                      </p:tavLst>
                                    </p:anim>
                                  </p:childTnLst>
                                </p:cTn>
                              </p:par>
                            </p:childTnLst>
                          </p:cTn>
                        </p:par>
                        <p:par>
                          <p:cTn id="68" fill="hold">
                            <p:stCondLst>
                              <p:cond delay="500"/>
                            </p:stCondLst>
                            <p:childTnLst>
                              <p:par>
                                <p:cTn id="69" presetID="2" presetClass="entr" presetSubtype="4" fill="hold" nodeType="afterEffect">
                                  <p:stCondLst>
                                    <p:cond delay="0"/>
                                  </p:stCondLst>
                                  <p:childTnLst>
                                    <p:set>
                                      <p:cBhvr>
                                        <p:cTn id="70" dur="1" fill="hold">
                                          <p:stCondLst>
                                            <p:cond delay="0"/>
                                          </p:stCondLst>
                                        </p:cTn>
                                        <p:tgtEl>
                                          <p:spTgt spid="129029"/>
                                        </p:tgtEl>
                                        <p:attrNameLst>
                                          <p:attrName>style.visibility</p:attrName>
                                        </p:attrNameLst>
                                      </p:cBhvr>
                                      <p:to>
                                        <p:strVal val="visible"/>
                                      </p:to>
                                    </p:set>
                                    <p:anim calcmode="lin" valueType="num">
                                      <p:cBhvr additive="base">
                                        <p:cTn id="71" dur="500" fill="hold"/>
                                        <p:tgtEl>
                                          <p:spTgt spid="129029"/>
                                        </p:tgtEl>
                                        <p:attrNameLst>
                                          <p:attrName>ppt_x</p:attrName>
                                        </p:attrNameLst>
                                      </p:cBhvr>
                                      <p:tavLst>
                                        <p:tav tm="0">
                                          <p:val>
                                            <p:strVal val="#ppt_x"/>
                                          </p:val>
                                        </p:tav>
                                        <p:tav tm="100000">
                                          <p:val>
                                            <p:strVal val="#ppt_x"/>
                                          </p:val>
                                        </p:tav>
                                      </p:tavLst>
                                    </p:anim>
                                    <p:anim calcmode="lin" valueType="num">
                                      <p:cBhvr additive="base">
                                        <p:cTn id="72" dur="500" fill="hold"/>
                                        <p:tgtEl>
                                          <p:spTgt spid="12902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29028"/>
                                        </p:tgtEl>
                                        <p:attrNameLst>
                                          <p:attrName>style.visibility</p:attrName>
                                        </p:attrNameLst>
                                      </p:cBhvr>
                                      <p:to>
                                        <p:strVal val="visible"/>
                                      </p:to>
                                    </p:set>
                                    <p:anim calcmode="lin" valueType="num">
                                      <p:cBhvr additive="base">
                                        <p:cTn id="77" dur="500" fill="hold"/>
                                        <p:tgtEl>
                                          <p:spTgt spid="129028"/>
                                        </p:tgtEl>
                                        <p:attrNameLst>
                                          <p:attrName>ppt_x</p:attrName>
                                        </p:attrNameLst>
                                      </p:cBhvr>
                                      <p:tavLst>
                                        <p:tav tm="0">
                                          <p:val>
                                            <p:strVal val="#ppt_x"/>
                                          </p:val>
                                        </p:tav>
                                        <p:tav tm="100000">
                                          <p:val>
                                            <p:strVal val="#ppt_x"/>
                                          </p:val>
                                        </p:tav>
                                      </p:tavLst>
                                    </p:anim>
                                    <p:anim calcmode="lin" valueType="num">
                                      <p:cBhvr additive="base">
                                        <p:cTn id="78" dur="500" fill="hold"/>
                                        <p:tgtEl>
                                          <p:spTgt spid="129028"/>
                                        </p:tgtEl>
                                        <p:attrNameLst>
                                          <p:attrName>ppt_y</p:attrName>
                                        </p:attrNameLst>
                                      </p:cBhvr>
                                      <p:tavLst>
                                        <p:tav tm="0">
                                          <p:val>
                                            <p:strVal val="1+#ppt_h/2"/>
                                          </p:val>
                                        </p:tav>
                                        <p:tav tm="100000">
                                          <p:val>
                                            <p:strVal val="#ppt_y"/>
                                          </p:val>
                                        </p:tav>
                                      </p:tavLst>
                                    </p:anim>
                                  </p:childTnLst>
                                </p:cTn>
                              </p:par>
                            </p:childTnLst>
                          </p:cTn>
                        </p:par>
                        <p:par>
                          <p:cTn id="79" fill="hold">
                            <p:stCondLst>
                              <p:cond delay="500"/>
                            </p:stCondLst>
                            <p:childTnLst>
                              <p:par>
                                <p:cTn id="80" presetID="2" presetClass="entr" presetSubtype="4" fill="hold" nodeType="afterEffect">
                                  <p:stCondLst>
                                    <p:cond delay="500"/>
                                  </p:stCondLst>
                                  <p:childTnLst>
                                    <p:set>
                                      <p:cBhvr>
                                        <p:cTn id="81" dur="1" fill="hold">
                                          <p:stCondLst>
                                            <p:cond delay="0"/>
                                          </p:stCondLst>
                                        </p:cTn>
                                        <p:tgtEl>
                                          <p:spTgt spid="8"/>
                                        </p:tgtEl>
                                        <p:attrNameLst>
                                          <p:attrName>style.visibility</p:attrName>
                                        </p:attrNameLst>
                                      </p:cBhvr>
                                      <p:to>
                                        <p:strVal val="visible"/>
                                      </p:to>
                                    </p:set>
                                    <p:anim calcmode="lin" valueType="num">
                                      <p:cBhvr additive="base">
                                        <p:cTn id="82" dur="500" fill="hold"/>
                                        <p:tgtEl>
                                          <p:spTgt spid="8"/>
                                        </p:tgtEl>
                                        <p:attrNameLst>
                                          <p:attrName>ppt_x</p:attrName>
                                        </p:attrNameLst>
                                      </p:cBhvr>
                                      <p:tavLst>
                                        <p:tav tm="0">
                                          <p:val>
                                            <p:strVal val="#ppt_x"/>
                                          </p:val>
                                        </p:tav>
                                        <p:tav tm="100000">
                                          <p:val>
                                            <p:strVal val="#ppt_x"/>
                                          </p:val>
                                        </p:tav>
                                      </p:tavLst>
                                    </p:anim>
                                    <p:anim calcmode="lin" valueType="num">
                                      <p:cBhvr additive="base">
                                        <p:cTn id="83" dur="500" fill="hold"/>
                                        <p:tgtEl>
                                          <p:spTgt spid="8"/>
                                        </p:tgtEl>
                                        <p:attrNameLst>
                                          <p:attrName>ppt_y</p:attrName>
                                        </p:attrNameLst>
                                      </p:cBhvr>
                                      <p:tavLst>
                                        <p:tav tm="0">
                                          <p:val>
                                            <p:strVal val="1+#ppt_h/2"/>
                                          </p:val>
                                        </p:tav>
                                        <p:tav tm="100000">
                                          <p:val>
                                            <p:strVal val="#ppt_y"/>
                                          </p:val>
                                        </p:tav>
                                      </p:tavLst>
                                    </p:anim>
                                  </p:childTnLst>
                                </p:cTn>
                              </p:par>
                            </p:childTnLst>
                          </p:cTn>
                        </p:par>
                        <p:par>
                          <p:cTn id="84" fill="hold">
                            <p:stCondLst>
                              <p:cond delay="1500"/>
                            </p:stCondLst>
                            <p:childTnLst>
                              <p:par>
                                <p:cTn id="85" presetID="2" presetClass="entr" presetSubtype="4" fill="hold" nodeType="afterEffect">
                                  <p:stCondLst>
                                    <p:cond delay="500"/>
                                  </p:stCondLst>
                                  <p:childTnLst>
                                    <p:set>
                                      <p:cBhvr>
                                        <p:cTn id="86" dur="1" fill="hold">
                                          <p:stCondLst>
                                            <p:cond delay="0"/>
                                          </p:stCondLst>
                                        </p:cTn>
                                        <p:tgtEl>
                                          <p:spTgt spid="9"/>
                                        </p:tgtEl>
                                        <p:attrNameLst>
                                          <p:attrName>style.visibility</p:attrName>
                                        </p:attrNameLst>
                                      </p:cBhvr>
                                      <p:to>
                                        <p:strVal val="visible"/>
                                      </p:to>
                                    </p:set>
                                    <p:anim calcmode="lin" valueType="num">
                                      <p:cBhvr additive="base">
                                        <p:cTn id="87" dur="500" fill="hold"/>
                                        <p:tgtEl>
                                          <p:spTgt spid="9"/>
                                        </p:tgtEl>
                                        <p:attrNameLst>
                                          <p:attrName>ppt_x</p:attrName>
                                        </p:attrNameLst>
                                      </p:cBhvr>
                                      <p:tavLst>
                                        <p:tav tm="0">
                                          <p:val>
                                            <p:strVal val="#ppt_x"/>
                                          </p:val>
                                        </p:tav>
                                        <p:tav tm="100000">
                                          <p:val>
                                            <p:strVal val="#ppt_x"/>
                                          </p:val>
                                        </p:tav>
                                      </p:tavLst>
                                    </p:anim>
                                    <p:anim calcmode="lin" valueType="num">
                                      <p:cBhvr additive="base">
                                        <p:cTn id="88" dur="500" fill="hold"/>
                                        <p:tgtEl>
                                          <p:spTgt spid="9"/>
                                        </p:tgtEl>
                                        <p:attrNameLst>
                                          <p:attrName>ppt_y</p:attrName>
                                        </p:attrNameLst>
                                      </p:cBhvr>
                                      <p:tavLst>
                                        <p:tav tm="0">
                                          <p:val>
                                            <p:strVal val="1+#ppt_h/2"/>
                                          </p:val>
                                        </p:tav>
                                        <p:tav tm="100000">
                                          <p:val>
                                            <p:strVal val="#ppt_y"/>
                                          </p:val>
                                        </p:tav>
                                      </p:tavLst>
                                    </p:anim>
                                  </p:childTnLst>
                                </p:cTn>
                              </p:par>
                            </p:childTnLst>
                          </p:cTn>
                        </p:par>
                        <p:par>
                          <p:cTn id="89" fill="hold">
                            <p:stCondLst>
                              <p:cond delay="2500"/>
                            </p:stCondLst>
                            <p:childTnLst>
                              <p:par>
                                <p:cTn id="90" presetID="2" presetClass="entr" presetSubtype="4" fill="hold" nodeType="afterEffect">
                                  <p:stCondLst>
                                    <p:cond delay="500"/>
                                  </p:stCondLst>
                                  <p:childTnLst>
                                    <p:set>
                                      <p:cBhvr>
                                        <p:cTn id="91" dur="1" fill="hold">
                                          <p:stCondLst>
                                            <p:cond delay="0"/>
                                          </p:stCondLst>
                                        </p:cTn>
                                        <p:tgtEl>
                                          <p:spTgt spid="129032"/>
                                        </p:tgtEl>
                                        <p:attrNameLst>
                                          <p:attrName>style.visibility</p:attrName>
                                        </p:attrNameLst>
                                      </p:cBhvr>
                                      <p:to>
                                        <p:strVal val="visible"/>
                                      </p:to>
                                    </p:set>
                                    <p:anim calcmode="lin" valueType="num">
                                      <p:cBhvr additive="base">
                                        <p:cTn id="92" dur="500" fill="hold"/>
                                        <p:tgtEl>
                                          <p:spTgt spid="129032"/>
                                        </p:tgtEl>
                                        <p:attrNameLst>
                                          <p:attrName>ppt_x</p:attrName>
                                        </p:attrNameLst>
                                      </p:cBhvr>
                                      <p:tavLst>
                                        <p:tav tm="0">
                                          <p:val>
                                            <p:strVal val="#ppt_x"/>
                                          </p:val>
                                        </p:tav>
                                        <p:tav tm="100000">
                                          <p:val>
                                            <p:strVal val="#ppt_x"/>
                                          </p:val>
                                        </p:tav>
                                      </p:tavLst>
                                    </p:anim>
                                    <p:anim calcmode="lin" valueType="num">
                                      <p:cBhvr additive="base">
                                        <p:cTn id="93"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ppt_x"/>
                                          </p:val>
                                        </p:tav>
                                        <p:tav tm="100000">
                                          <p:val>
                                            <p:strVal val="#ppt_x"/>
                                          </p:val>
                                        </p:tav>
                                      </p:tavLst>
                                    </p:anim>
                                    <p:anim calcmode="lin" valueType="num">
                                      <p:cBhvr additive="base">
                                        <p:cTn id="99" dur="500" fill="hold"/>
                                        <p:tgtEl>
                                          <p:spTgt spid="6"/>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0"/>
                                        </p:tgtEl>
                                        <p:attrNameLst>
                                          <p:attrName>style.visibility</p:attrName>
                                        </p:attrNameLst>
                                      </p:cBhvr>
                                      <p:to>
                                        <p:strVal val="visible"/>
                                      </p:to>
                                    </p:set>
                                    <p:anim calcmode="lin" valueType="num">
                                      <p:cBhvr additive="base">
                                        <p:cTn id="102" dur="500" fill="hold"/>
                                        <p:tgtEl>
                                          <p:spTgt spid="10"/>
                                        </p:tgtEl>
                                        <p:attrNameLst>
                                          <p:attrName>ppt_x</p:attrName>
                                        </p:attrNameLst>
                                      </p:cBhvr>
                                      <p:tavLst>
                                        <p:tav tm="0">
                                          <p:val>
                                            <p:strVal val="#ppt_x"/>
                                          </p:val>
                                        </p:tav>
                                        <p:tav tm="100000">
                                          <p:val>
                                            <p:strVal val="#ppt_x"/>
                                          </p:val>
                                        </p:tav>
                                      </p:tavLst>
                                    </p:anim>
                                    <p:anim calcmode="lin" valueType="num">
                                      <p:cBhvr additive="base">
                                        <p:cTn id="10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 calcmode="lin" valueType="num">
                                      <p:cBhvr additive="base">
                                        <p:cTn id="108" dur="500" fill="hold"/>
                                        <p:tgtEl>
                                          <p:spTgt spid="12"/>
                                        </p:tgtEl>
                                        <p:attrNameLst>
                                          <p:attrName>ppt_x</p:attrName>
                                        </p:attrNameLst>
                                      </p:cBhvr>
                                      <p:tavLst>
                                        <p:tav tm="0">
                                          <p:val>
                                            <p:strVal val="#ppt_x"/>
                                          </p:val>
                                        </p:tav>
                                        <p:tav tm="100000">
                                          <p:val>
                                            <p:strVal val="#ppt_x"/>
                                          </p:val>
                                        </p:tav>
                                      </p:tavLst>
                                    </p:anim>
                                    <p:anim calcmode="lin" valueType="num">
                                      <p:cBhvr additive="base">
                                        <p:cTn id="109" dur="500" fill="hold"/>
                                        <p:tgtEl>
                                          <p:spTgt spid="12"/>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5"/>
                                        </p:tgtEl>
                                        <p:attrNameLst>
                                          <p:attrName>style.visibility</p:attrName>
                                        </p:attrNameLst>
                                      </p:cBhvr>
                                      <p:to>
                                        <p:strVal val="visible"/>
                                      </p:to>
                                    </p:set>
                                    <p:anim calcmode="lin" valueType="num">
                                      <p:cBhvr additive="base">
                                        <p:cTn id="112" dur="500" fill="hold"/>
                                        <p:tgtEl>
                                          <p:spTgt spid="15"/>
                                        </p:tgtEl>
                                        <p:attrNameLst>
                                          <p:attrName>ppt_x</p:attrName>
                                        </p:attrNameLst>
                                      </p:cBhvr>
                                      <p:tavLst>
                                        <p:tav tm="0">
                                          <p:val>
                                            <p:strVal val="#ppt_x"/>
                                          </p:val>
                                        </p:tav>
                                        <p:tav tm="100000">
                                          <p:val>
                                            <p:strVal val="#ppt_x"/>
                                          </p:val>
                                        </p:tav>
                                      </p:tavLst>
                                    </p:anim>
                                    <p:anim calcmode="lin" valueType="num">
                                      <p:cBhvr additive="base">
                                        <p:cTn id="1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2" grpId="0" animBg="1"/>
      <p:bldP spid="10" grpId="0"/>
      <p:bldP spid="1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clrChange>
              <a:clrFrom>
                <a:srgbClr val="FFFFFF"/>
              </a:clrFrom>
              <a:clrTo>
                <a:srgbClr val="FFFFFF">
                  <a:alpha val="0"/>
                </a:srgbClr>
              </a:clrTo>
            </a:clrChange>
          </a:blip>
          <a:srcRect l="1822"/>
          <a:stretch/>
        </p:blipFill>
        <p:spPr bwMode="auto">
          <a:xfrm>
            <a:off x="457200" y="285728"/>
            <a:ext cx="8308911" cy="2214578"/>
          </a:xfrm>
          <a:prstGeom prst="rect">
            <a:avLst/>
          </a:prstGeom>
          <a:noFill/>
          <a:ln w="9525">
            <a:noFill/>
            <a:miter lim="800000"/>
            <a:headEnd/>
            <a:tailEnd/>
          </a:ln>
          <a:effectLst/>
        </p:spPr>
      </p:pic>
      <p:pic>
        <p:nvPicPr>
          <p:cNvPr id="5" name="Picture 3"/>
          <p:cNvPicPr>
            <a:picLocks noChangeAspect="1" noChangeArrowheads="1"/>
          </p:cNvPicPr>
          <p:nvPr/>
        </p:nvPicPr>
        <p:blipFill rotWithShape="1">
          <a:blip r:embed="rId3">
            <a:clrChange>
              <a:clrFrom>
                <a:srgbClr val="FFFFFF"/>
              </a:clrFrom>
              <a:clrTo>
                <a:srgbClr val="FFFFFF">
                  <a:alpha val="0"/>
                </a:srgbClr>
              </a:clrTo>
            </a:clrChange>
          </a:blip>
          <a:srcRect t="2801" r="1497" b="7600"/>
          <a:stretch/>
        </p:blipFill>
        <p:spPr bwMode="auto">
          <a:xfrm>
            <a:off x="381000" y="2377440"/>
            <a:ext cx="8275320" cy="640080"/>
          </a:xfrm>
          <a:prstGeom prst="rect">
            <a:avLst/>
          </a:prstGeom>
          <a:noFill/>
          <a:ln w="9525">
            <a:noFill/>
            <a:miter lim="800000"/>
            <a:headEnd/>
            <a:tailEnd/>
          </a:ln>
          <a:effectLst/>
        </p:spPr>
      </p:pic>
      <p:pic>
        <p:nvPicPr>
          <p:cNvPr id="86018" name="Picture 2"/>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r="76"/>
          <a:stretch/>
        </p:blipFill>
        <p:spPr bwMode="auto">
          <a:xfrm>
            <a:off x="444564" y="2971800"/>
            <a:ext cx="8211756" cy="3638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187A8DF-0D36-4FD6-9E8E-6850BBE18C4A}"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838200" y="457200"/>
            <a:ext cx="7924800" cy="60842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187A8DF-0D36-4FD6-9E8E-6850BBE18C4A}" type="slidenum">
              <a:rPr lang="en-US" smtClean="0"/>
              <a:pPr/>
              <a:t>76</a:t>
            </a:fld>
            <a:endParaRPr lang="en-US"/>
          </a:p>
        </p:txBody>
      </p:sp>
      <p:sp>
        <p:nvSpPr>
          <p:cNvPr id="8" name="Rounded Rectangle 7"/>
          <p:cNvSpPr/>
          <p:nvPr/>
        </p:nvSpPr>
        <p:spPr>
          <a:xfrm>
            <a:off x="2895600" y="3429000"/>
            <a:ext cx="3733800" cy="731520"/>
          </a:xfrm>
          <a:prstGeom prst="round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6050280" y="1554480"/>
            <a:ext cx="256032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pic>
        <p:nvPicPr>
          <p:cNvPr id="492545" name="Picture 1"/>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4191000" y="685800"/>
            <a:ext cx="4429125" cy="4810125"/>
          </a:xfrm>
          <a:prstGeom prst="rect">
            <a:avLst/>
          </a:prstGeom>
          <a:noFill/>
          <a:ln w="9525">
            <a:noFill/>
            <a:miter lim="800000"/>
            <a:headEnd/>
            <a:tailEnd/>
          </a:ln>
          <a:effectLst/>
        </p:spPr>
      </p:pic>
      <p:grpSp>
        <p:nvGrpSpPr>
          <p:cNvPr id="14" name="Group 13"/>
          <p:cNvGrpSpPr/>
          <p:nvPr/>
        </p:nvGrpSpPr>
        <p:grpSpPr>
          <a:xfrm>
            <a:off x="6934200" y="3276600"/>
            <a:ext cx="389850" cy="2209800"/>
            <a:chOff x="6934200" y="3276600"/>
            <a:chExt cx="389850" cy="2209800"/>
          </a:xfrm>
        </p:grpSpPr>
        <p:cxnSp>
          <p:nvCxnSpPr>
            <p:cNvPr id="12" name="Straight Connector 11"/>
            <p:cNvCxnSpPr/>
            <p:nvPr/>
          </p:nvCxnSpPr>
          <p:spPr>
            <a:xfrm rot="5400000">
              <a:off x="6172200" y="4228306"/>
              <a:ext cx="1905000" cy="1588"/>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34200" y="5147846"/>
              <a:ext cx="389850" cy="338554"/>
            </a:xfrm>
            <a:prstGeom prst="rect">
              <a:avLst/>
            </a:prstGeom>
            <a:noFill/>
          </p:spPr>
          <p:txBody>
            <a:bodyPr wrap="none" rtlCol="0">
              <a:spAutoFit/>
            </a:bodyPr>
            <a:lstStyle/>
            <a:p>
              <a:r>
                <a:rPr lang="en-US" sz="1600" dirty="0" smtClean="0">
                  <a:solidFill>
                    <a:srgbClr val="FF0000"/>
                  </a:solidFill>
                  <a:latin typeface="Times New Roman" pitchFamily="18" charset="0"/>
                  <a:cs typeface="Times New Roman" pitchFamily="18" charset="0"/>
                </a:rPr>
                <a:t>12</a:t>
              </a:r>
              <a:endParaRPr lang="en-US" sz="1600" dirty="0">
                <a:solidFill>
                  <a:srgbClr val="FF0000"/>
                </a:solidFill>
                <a:latin typeface="Times New Roman" pitchFamily="18" charset="0"/>
                <a:cs typeface="Times New Roman" pitchFamily="18" charset="0"/>
              </a:endParaRPr>
            </a:p>
          </p:txBody>
        </p:sp>
      </p:grpSp>
      <p:cxnSp>
        <p:nvCxnSpPr>
          <p:cNvPr id="20" name="Straight Connector 19"/>
          <p:cNvCxnSpPr/>
          <p:nvPr/>
        </p:nvCxnSpPr>
        <p:spPr>
          <a:xfrm rot="16200000" flipH="1">
            <a:off x="6096000" y="3429000"/>
            <a:ext cx="2362200" cy="990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9600" y="1752600"/>
            <a:ext cx="3429000" cy="3139321"/>
          </a:xfrm>
          <a:prstGeom prst="rect">
            <a:avLst/>
          </a:prstGeom>
          <a:solidFill>
            <a:srgbClr val="CCFFFF"/>
          </a:solidFill>
        </p:spPr>
        <p:txBody>
          <a:bodyPr wrap="square" rtlCol="0">
            <a:spAutoFit/>
          </a:bodyPr>
          <a:lstStyle/>
          <a:p>
            <a:r>
              <a:rPr lang="en-US" dirty="0" smtClean="0">
                <a:latin typeface="Times New Roman" pitchFamily="18" charset="0"/>
                <a:cs typeface="Times New Roman" pitchFamily="18" charset="0"/>
              </a:rPr>
              <a:t>   </a:t>
            </a:r>
            <a:endParaRPr lang="en-US" sz="1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(12) = </a:t>
            </a:r>
            <a:r>
              <a:rPr lang="el-GR" i="1" dirty="0" smtClean="0">
                <a:latin typeface="Times New Roman" pitchFamily="18" charset="0"/>
                <a:cs typeface="Times New Roman" pitchFamily="18" charset="0"/>
              </a:rPr>
              <a:t>δ</a:t>
            </a:r>
            <a:r>
              <a:rPr lang="en-US" i="1" dirty="0" smtClean="0">
                <a:latin typeface="Times New Roman" pitchFamily="18" charset="0"/>
                <a:cs typeface="Times New Roman" pitchFamily="18" charset="0"/>
              </a:rPr>
              <a:t> f</a:t>
            </a:r>
            <a:r>
              <a:rPr lang="en-US" dirty="0" smtClean="0">
                <a:latin typeface="Times New Roman" pitchFamily="18" charset="0"/>
                <a:cs typeface="Times New Roman" pitchFamily="18" charset="0"/>
              </a:rPr>
              <a:t> (10) + (1 – </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(15)  </a:t>
            </a:r>
          </a:p>
          <a:p>
            <a:r>
              <a:rPr lang="en-US" dirty="0" smtClean="0">
                <a:latin typeface="Times New Roman" pitchFamily="18" charset="0"/>
                <a:cs typeface="Times New Roman" pitchFamily="18" charset="0"/>
              </a:rPr>
              <a:t>    12  = </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 (10) + (1 – </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)(15)</a:t>
            </a:r>
          </a:p>
          <a:p>
            <a:r>
              <a:rPr lang="en-US" dirty="0" smtClean="0">
                <a:latin typeface="Times New Roman" pitchFamily="18" charset="0"/>
                <a:cs typeface="Times New Roman" pitchFamily="18" charset="0"/>
              </a:rPr>
              <a:t>    12  =  10</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 + 15 – 15</a:t>
            </a:r>
            <a:r>
              <a:rPr lang="el-GR" i="1" dirty="0" smtClean="0">
                <a:latin typeface="Times New Roman" pitchFamily="18" charset="0"/>
                <a:cs typeface="Times New Roman" pitchFamily="18" charset="0"/>
              </a:rPr>
              <a:t>δ</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5</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 =  3</a:t>
            </a:r>
          </a:p>
          <a:p>
            <a:r>
              <a:rPr lang="en-US" i="1" dirty="0" smtClean="0">
                <a:latin typeface="Times New Roman" pitchFamily="18" charset="0"/>
                <a:cs typeface="Times New Roman" pitchFamily="18" charset="0"/>
              </a:rPr>
              <a:t>       </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 = 0.6</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(12) = 0.6</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(10) + 0.4</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(15) </a:t>
            </a:r>
          </a:p>
          <a:p>
            <a:r>
              <a:rPr lang="en-US" dirty="0" smtClean="0">
                <a:latin typeface="Times New Roman" pitchFamily="18" charset="0"/>
                <a:cs typeface="Times New Roman" pitchFamily="18" charset="0"/>
              </a:rPr>
              <a:t>           = 0.6(100) + 0.4(0)</a:t>
            </a:r>
          </a:p>
          <a:p>
            <a:r>
              <a:rPr lang="en-US" dirty="0" smtClean="0">
                <a:latin typeface="Times New Roman" pitchFamily="18" charset="0"/>
                <a:cs typeface="Times New Roman" pitchFamily="18" charset="0"/>
              </a:rPr>
              <a:t>           = 60</a:t>
            </a:r>
            <a:endParaRPr lang="en-US" dirty="0">
              <a:latin typeface="Times New Roman" pitchFamily="18" charset="0"/>
              <a:cs typeface="Times New Roman" pitchFamily="18" charset="0"/>
            </a:endParaRPr>
          </a:p>
        </p:txBody>
      </p:sp>
      <p:graphicFrame>
        <p:nvGraphicFramePr>
          <p:cNvPr id="492547" name="Object 3"/>
          <p:cNvGraphicFramePr>
            <a:graphicFrameLocks noChangeAspect="1"/>
          </p:cNvGraphicFramePr>
          <p:nvPr/>
        </p:nvGraphicFramePr>
        <p:xfrm>
          <a:off x="609600" y="1981200"/>
          <a:ext cx="288759" cy="457200"/>
        </p:xfrm>
        <a:graphic>
          <a:graphicData uri="http://schemas.openxmlformats.org/presentationml/2006/ole">
            <p:oleObj spid="_x0000_s492555" name="Equation" r:id="rId5" imgW="152334" imgH="241195" progId="Equation.3">
              <p:embed/>
            </p:oleObj>
          </a:graphicData>
        </a:graphic>
      </p:graphicFrame>
      <p:graphicFrame>
        <p:nvGraphicFramePr>
          <p:cNvPr id="492548" name="Object 4"/>
          <p:cNvGraphicFramePr>
            <a:graphicFrameLocks noChangeAspect="1"/>
          </p:cNvGraphicFramePr>
          <p:nvPr/>
        </p:nvGraphicFramePr>
        <p:xfrm>
          <a:off x="625475" y="3886200"/>
          <a:ext cx="288925" cy="457200"/>
        </p:xfrm>
        <a:graphic>
          <a:graphicData uri="http://schemas.openxmlformats.org/presentationml/2006/ole">
            <p:oleObj spid="_x0000_s492556" name="Equation" r:id="rId6" imgW="152334" imgH="241195"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492545"/>
                                        </p:tgtEl>
                                        <p:attrNameLst>
                                          <p:attrName>style.visibility</p:attrName>
                                        </p:attrNameLst>
                                      </p:cBhvr>
                                      <p:to>
                                        <p:strVal val="visible"/>
                                      </p:to>
                                    </p:set>
                                    <p:anim calcmode="lin" valueType="num">
                                      <p:cBhvr>
                                        <p:cTn id="7" dur="500" fill="hold"/>
                                        <p:tgtEl>
                                          <p:spTgt spid="492545"/>
                                        </p:tgtEl>
                                        <p:attrNameLst>
                                          <p:attrName>ppt_w</p:attrName>
                                        </p:attrNameLst>
                                      </p:cBhvr>
                                      <p:tavLst>
                                        <p:tav tm="0">
                                          <p:val>
                                            <p:strVal val="#ppt_w*2.5"/>
                                          </p:val>
                                        </p:tav>
                                        <p:tav tm="100000">
                                          <p:val>
                                            <p:strVal val="#ppt_w"/>
                                          </p:val>
                                        </p:tav>
                                      </p:tavLst>
                                    </p:anim>
                                    <p:anim calcmode="lin" valueType="num">
                                      <p:cBhvr>
                                        <p:cTn id="8" dur="500" fill="hold"/>
                                        <p:tgtEl>
                                          <p:spTgt spid="492545"/>
                                        </p:tgtEl>
                                        <p:attrNameLst>
                                          <p:attrName>ppt_h</p:attrName>
                                        </p:attrNameLst>
                                      </p:cBhvr>
                                      <p:tavLst>
                                        <p:tav tm="0">
                                          <p:val>
                                            <p:strVal val="#ppt_h*0.01"/>
                                          </p:val>
                                        </p:tav>
                                        <p:tav tm="100000">
                                          <p:val>
                                            <p:strVal val="#ppt_h"/>
                                          </p:val>
                                        </p:tav>
                                      </p:tavLst>
                                    </p:anim>
                                    <p:anim calcmode="lin" valueType="num">
                                      <p:cBhvr>
                                        <p:cTn id="9" dur="500" fill="hold"/>
                                        <p:tgtEl>
                                          <p:spTgt spid="492545"/>
                                        </p:tgtEl>
                                        <p:attrNameLst>
                                          <p:attrName>ppt_x</p:attrName>
                                        </p:attrNameLst>
                                      </p:cBhvr>
                                      <p:tavLst>
                                        <p:tav tm="0">
                                          <p:val>
                                            <p:strVal val="#ppt_x"/>
                                          </p:val>
                                        </p:tav>
                                        <p:tav tm="100000">
                                          <p:val>
                                            <p:strVal val="#ppt_x"/>
                                          </p:val>
                                        </p:tav>
                                      </p:tavLst>
                                    </p:anim>
                                    <p:anim calcmode="lin" valueType="num">
                                      <p:cBhvr>
                                        <p:cTn id="10" dur="500" fill="hold"/>
                                        <p:tgtEl>
                                          <p:spTgt spid="492545"/>
                                        </p:tgtEl>
                                        <p:attrNameLst>
                                          <p:attrName>ppt_y</p:attrName>
                                        </p:attrNameLst>
                                      </p:cBhvr>
                                      <p:tavLst>
                                        <p:tav tm="0">
                                          <p:val>
                                            <p:strVal val="#ppt_h+1"/>
                                          </p:val>
                                        </p:tav>
                                        <p:tav tm="100000">
                                          <p:val>
                                            <p:strVal val="#ppt_y"/>
                                          </p:val>
                                        </p:tav>
                                      </p:tavLst>
                                    </p:anim>
                                    <p:animEffect transition="in" filter="fade">
                                      <p:cBhvr>
                                        <p:cTn id="11" dur="500"/>
                                        <p:tgtEl>
                                          <p:spTgt spid="492545"/>
                                        </p:tgtEl>
                                      </p:cBhvr>
                                    </p:animEffect>
                                  </p:childTnLst>
                                </p:cTn>
                              </p:par>
                            </p:childTnLst>
                          </p:cTn>
                        </p:par>
                        <p:par>
                          <p:cTn id="12" fill="hold">
                            <p:stCondLst>
                              <p:cond delay="500"/>
                            </p:stCondLst>
                            <p:childTnLst>
                              <p:par>
                                <p:cTn id="13" presetID="1" presetClass="entr" presetSubtype="0" fill="hold" nodeType="afterEffect">
                                  <p:stCondLst>
                                    <p:cond delay="200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2500"/>
                            </p:stCondLst>
                            <p:childTnLst>
                              <p:par>
                                <p:cTn id="16" presetID="1" presetClass="entr" presetSubtype="0" fill="hold" nodeType="afterEffect">
                                  <p:stCondLst>
                                    <p:cond delay="1000"/>
                                  </p:stCondLst>
                                  <p:childTnLst>
                                    <p:set>
                                      <p:cBhvr>
                                        <p:cTn id="17" dur="1" fill="hold">
                                          <p:stCondLst>
                                            <p:cond delay="0"/>
                                          </p:stCondLst>
                                        </p:cTn>
                                        <p:tgtEl>
                                          <p:spTgt spid="20"/>
                                        </p:tgtEl>
                                        <p:attrNameLst>
                                          <p:attrName>style.visibility</p:attrName>
                                        </p:attrNameLst>
                                      </p:cBhvr>
                                      <p:to>
                                        <p:strVal val="visible"/>
                                      </p:to>
                                    </p:set>
                                  </p:childTnLst>
                                </p:cTn>
                              </p:par>
                            </p:childTnLst>
                          </p:cTn>
                        </p:par>
                        <p:par>
                          <p:cTn id="18" fill="hold">
                            <p:stCondLst>
                              <p:cond delay="3500"/>
                            </p:stCondLst>
                            <p:childTnLst>
                              <p:par>
                                <p:cTn id="19" presetID="35" presetClass="emph" presetSubtype="0" fill="hold" nodeType="afterEffect">
                                  <p:stCondLst>
                                    <p:cond delay="0"/>
                                  </p:stCondLst>
                                  <p:childTnLst>
                                    <p:anim calcmode="discrete" valueType="str">
                                      <p:cBhvr>
                                        <p:cTn id="20" dur="2000" fill="hold"/>
                                        <p:tgtEl>
                                          <p:spTgt spid="20"/>
                                        </p:tgtEl>
                                        <p:attrNameLst>
                                          <p:attrName>style.visibility</p:attrName>
                                        </p:attrNameLst>
                                      </p:cBhvr>
                                      <p:tavLst>
                                        <p:tav tm="0">
                                          <p:val>
                                            <p:strVal val="hidden"/>
                                          </p:val>
                                        </p:tav>
                                        <p:tav tm="50000">
                                          <p:val>
                                            <p:strVal val="visible"/>
                                          </p:val>
                                        </p:tav>
                                      </p:tavLst>
                                    </p:anim>
                                  </p:childTnLst>
                                </p:cTn>
                              </p:par>
                            </p:childTnLst>
                          </p:cTn>
                        </p:par>
                        <p:par>
                          <p:cTn id="21" fill="hold">
                            <p:stCondLst>
                              <p:cond delay="5500"/>
                            </p:stCondLst>
                            <p:childTnLst>
                              <p:par>
                                <p:cTn id="22" presetID="35" presetClass="emph" presetSubtype="0" fill="hold" nodeType="afterEffect">
                                  <p:stCondLst>
                                    <p:cond delay="0"/>
                                  </p:stCondLst>
                                  <p:childTnLst>
                                    <p:anim calcmode="discrete" valueType="str">
                                      <p:cBhvr>
                                        <p:cTn id="23"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58" presetClass="entr" presetSubtype="0" accel="100000" fill="hold" grpId="0" nodeType="clickEffect">
                                  <p:stCondLst>
                                    <p:cond delay="0"/>
                                  </p:stCondLst>
                                  <p:childTnLst>
                                    <p:set>
                                      <p:cBhvr>
                                        <p:cTn id="27" dur="1" fill="hold">
                                          <p:stCondLst>
                                            <p:cond delay="0"/>
                                          </p:stCondLst>
                                        </p:cTn>
                                        <p:tgtEl>
                                          <p:spTgt spid="5">
                                            <p:bg/>
                                          </p:spTgt>
                                        </p:tgtEl>
                                        <p:attrNameLst>
                                          <p:attrName>style.visibility</p:attrName>
                                        </p:attrNameLst>
                                      </p:cBhvr>
                                      <p:to>
                                        <p:strVal val="visible"/>
                                      </p:to>
                                    </p:set>
                                    <p:anim calcmode="lin" valueType="num">
                                      <p:cBhvr>
                                        <p:cTn id="28" dur="500" fill="hold"/>
                                        <p:tgtEl>
                                          <p:spTgt spid="5">
                                            <p:bg/>
                                          </p:spTgt>
                                        </p:tgtEl>
                                        <p:attrNameLst>
                                          <p:attrName>ppt_w</p:attrName>
                                        </p:attrNameLst>
                                      </p:cBhvr>
                                      <p:tavLst>
                                        <p:tav tm="0">
                                          <p:val>
                                            <p:strVal val="#ppt_w*2.5"/>
                                          </p:val>
                                        </p:tav>
                                        <p:tav tm="100000">
                                          <p:val>
                                            <p:strVal val="#ppt_w"/>
                                          </p:val>
                                        </p:tav>
                                      </p:tavLst>
                                    </p:anim>
                                    <p:anim calcmode="lin" valueType="num">
                                      <p:cBhvr>
                                        <p:cTn id="29" dur="500" fill="hold"/>
                                        <p:tgtEl>
                                          <p:spTgt spid="5">
                                            <p:bg/>
                                          </p:spTgt>
                                        </p:tgtEl>
                                        <p:attrNameLst>
                                          <p:attrName>ppt_h</p:attrName>
                                        </p:attrNameLst>
                                      </p:cBhvr>
                                      <p:tavLst>
                                        <p:tav tm="0">
                                          <p:val>
                                            <p:strVal val="#ppt_h*0.01"/>
                                          </p:val>
                                        </p:tav>
                                        <p:tav tm="100000">
                                          <p:val>
                                            <p:strVal val="#ppt_h"/>
                                          </p:val>
                                        </p:tav>
                                      </p:tavLst>
                                    </p:anim>
                                    <p:anim calcmode="lin" valueType="num">
                                      <p:cBhvr>
                                        <p:cTn id="30" dur="500" fill="hold"/>
                                        <p:tgtEl>
                                          <p:spTgt spid="5">
                                            <p:bg/>
                                          </p:spTgt>
                                        </p:tgtEl>
                                        <p:attrNameLst>
                                          <p:attrName>ppt_x</p:attrName>
                                        </p:attrNameLst>
                                      </p:cBhvr>
                                      <p:tavLst>
                                        <p:tav tm="0">
                                          <p:val>
                                            <p:strVal val="#ppt_x"/>
                                          </p:val>
                                        </p:tav>
                                        <p:tav tm="100000">
                                          <p:val>
                                            <p:strVal val="#ppt_x"/>
                                          </p:val>
                                        </p:tav>
                                      </p:tavLst>
                                    </p:anim>
                                    <p:anim calcmode="lin" valueType="num">
                                      <p:cBhvr>
                                        <p:cTn id="31" dur="500" fill="hold"/>
                                        <p:tgtEl>
                                          <p:spTgt spid="5">
                                            <p:bg/>
                                          </p:spTgt>
                                        </p:tgtEl>
                                        <p:attrNameLst>
                                          <p:attrName>ppt_y</p:attrName>
                                        </p:attrNameLst>
                                      </p:cBhvr>
                                      <p:tavLst>
                                        <p:tav tm="0">
                                          <p:val>
                                            <p:strVal val="#ppt_h+1"/>
                                          </p:val>
                                        </p:tav>
                                        <p:tav tm="100000">
                                          <p:val>
                                            <p:strVal val="#ppt_y"/>
                                          </p:val>
                                        </p:tav>
                                      </p:tavLst>
                                    </p:anim>
                                    <p:animEffect transition="in" filter="fade">
                                      <p:cBhvr>
                                        <p:cTn id="32" dur="500"/>
                                        <p:tgtEl>
                                          <p:spTgt spid="5">
                                            <p:bg/>
                                          </p:spTgt>
                                        </p:tgtEl>
                                      </p:cBhvr>
                                    </p:animEffect>
                                  </p:childTnLst>
                                </p:cTn>
                              </p:par>
                              <p:par>
                                <p:cTn id="33" presetID="58" presetClass="entr" presetSubtype="0" accel="100000" fill="hold" nodeType="withEffect">
                                  <p:stCondLst>
                                    <p:cond delay="0"/>
                                  </p:stCondLst>
                                  <p:childTnLst>
                                    <p:set>
                                      <p:cBhvr>
                                        <p:cTn id="34" dur="1" fill="hold">
                                          <p:stCondLst>
                                            <p:cond delay="0"/>
                                          </p:stCondLst>
                                        </p:cTn>
                                        <p:tgtEl>
                                          <p:spTgt spid="492547"/>
                                        </p:tgtEl>
                                        <p:attrNameLst>
                                          <p:attrName>style.visibility</p:attrName>
                                        </p:attrNameLst>
                                      </p:cBhvr>
                                      <p:to>
                                        <p:strVal val="visible"/>
                                      </p:to>
                                    </p:set>
                                    <p:anim calcmode="lin" valueType="num">
                                      <p:cBhvr>
                                        <p:cTn id="35" dur="500" fill="hold"/>
                                        <p:tgtEl>
                                          <p:spTgt spid="492547"/>
                                        </p:tgtEl>
                                        <p:attrNameLst>
                                          <p:attrName>ppt_w</p:attrName>
                                        </p:attrNameLst>
                                      </p:cBhvr>
                                      <p:tavLst>
                                        <p:tav tm="0">
                                          <p:val>
                                            <p:strVal val="#ppt_w*2.5"/>
                                          </p:val>
                                        </p:tav>
                                        <p:tav tm="100000">
                                          <p:val>
                                            <p:strVal val="#ppt_w"/>
                                          </p:val>
                                        </p:tav>
                                      </p:tavLst>
                                    </p:anim>
                                    <p:anim calcmode="lin" valueType="num">
                                      <p:cBhvr>
                                        <p:cTn id="36" dur="500" fill="hold"/>
                                        <p:tgtEl>
                                          <p:spTgt spid="492547"/>
                                        </p:tgtEl>
                                        <p:attrNameLst>
                                          <p:attrName>ppt_h</p:attrName>
                                        </p:attrNameLst>
                                      </p:cBhvr>
                                      <p:tavLst>
                                        <p:tav tm="0">
                                          <p:val>
                                            <p:strVal val="#ppt_h*0.01"/>
                                          </p:val>
                                        </p:tav>
                                        <p:tav tm="100000">
                                          <p:val>
                                            <p:strVal val="#ppt_h"/>
                                          </p:val>
                                        </p:tav>
                                      </p:tavLst>
                                    </p:anim>
                                    <p:anim calcmode="lin" valueType="num">
                                      <p:cBhvr>
                                        <p:cTn id="37" dur="500" fill="hold"/>
                                        <p:tgtEl>
                                          <p:spTgt spid="492547"/>
                                        </p:tgtEl>
                                        <p:attrNameLst>
                                          <p:attrName>ppt_x</p:attrName>
                                        </p:attrNameLst>
                                      </p:cBhvr>
                                      <p:tavLst>
                                        <p:tav tm="0">
                                          <p:val>
                                            <p:strVal val="#ppt_x"/>
                                          </p:val>
                                        </p:tav>
                                        <p:tav tm="100000">
                                          <p:val>
                                            <p:strVal val="#ppt_x"/>
                                          </p:val>
                                        </p:tav>
                                      </p:tavLst>
                                    </p:anim>
                                    <p:anim calcmode="lin" valueType="num">
                                      <p:cBhvr>
                                        <p:cTn id="38" dur="500" fill="hold"/>
                                        <p:tgtEl>
                                          <p:spTgt spid="492547"/>
                                        </p:tgtEl>
                                        <p:attrNameLst>
                                          <p:attrName>ppt_y</p:attrName>
                                        </p:attrNameLst>
                                      </p:cBhvr>
                                      <p:tavLst>
                                        <p:tav tm="0">
                                          <p:val>
                                            <p:strVal val="#ppt_h+1"/>
                                          </p:val>
                                        </p:tav>
                                        <p:tav tm="100000">
                                          <p:val>
                                            <p:strVal val="#ppt_y"/>
                                          </p:val>
                                        </p:tav>
                                      </p:tavLst>
                                    </p:anim>
                                    <p:animEffect transition="in" filter="fade">
                                      <p:cBhvr>
                                        <p:cTn id="39" dur="500"/>
                                        <p:tgtEl>
                                          <p:spTgt spid="492547"/>
                                        </p:tgtEl>
                                      </p:cBhvr>
                                    </p:animEffect>
                                  </p:childTnLst>
                                </p:cTn>
                              </p:par>
                              <p:par>
                                <p:cTn id="40" presetID="58" presetClass="entr" presetSubtype="0" accel="100000" fill="hold" grpId="0" nodeType="with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 calcmode="lin" valueType="num">
                                      <p:cBhvr>
                                        <p:cTn id="42" dur="500" fill="hold"/>
                                        <p:tgtEl>
                                          <p:spTgt spid="5">
                                            <p:txEl>
                                              <p:pRg st="1" end="1"/>
                                            </p:txEl>
                                          </p:spTgt>
                                        </p:tgtEl>
                                        <p:attrNameLst>
                                          <p:attrName>ppt_w</p:attrName>
                                        </p:attrNameLst>
                                      </p:cBhvr>
                                      <p:tavLst>
                                        <p:tav tm="0">
                                          <p:val>
                                            <p:strVal val="#ppt_w*2.5"/>
                                          </p:val>
                                        </p:tav>
                                        <p:tav tm="100000">
                                          <p:val>
                                            <p:strVal val="#ppt_w"/>
                                          </p:val>
                                        </p:tav>
                                      </p:tavLst>
                                    </p:anim>
                                    <p:anim calcmode="lin" valueType="num">
                                      <p:cBhvr>
                                        <p:cTn id="43" dur="500" fill="hold"/>
                                        <p:tgtEl>
                                          <p:spTgt spid="5">
                                            <p:txEl>
                                              <p:pRg st="1" end="1"/>
                                            </p:txEl>
                                          </p:spTgt>
                                        </p:tgtEl>
                                        <p:attrNameLst>
                                          <p:attrName>ppt_h</p:attrName>
                                        </p:attrNameLst>
                                      </p:cBhvr>
                                      <p:tavLst>
                                        <p:tav tm="0">
                                          <p:val>
                                            <p:strVal val="#ppt_h*0.01"/>
                                          </p:val>
                                        </p:tav>
                                        <p:tav tm="100000">
                                          <p:val>
                                            <p:strVal val="#ppt_h"/>
                                          </p:val>
                                        </p:tav>
                                      </p:tavLst>
                                    </p:anim>
                                    <p:anim calcmode="lin" valueType="num">
                                      <p:cBhvr>
                                        <p:cTn id="4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5" dur="500" fill="hold"/>
                                        <p:tgtEl>
                                          <p:spTgt spid="5">
                                            <p:txEl>
                                              <p:pRg st="1" end="1"/>
                                            </p:txEl>
                                          </p:spTgt>
                                        </p:tgtEl>
                                        <p:attrNameLst>
                                          <p:attrName>ppt_y</p:attrName>
                                        </p:attrNameLst>
                                      </p:cBhvr>
                                      <p:tavLst>
                                        <p:tav tm="0">
                                          <p:val>
                                            <p:strVal val="#ppt_h+1"/>
                                          </p:val>
                                        </p:tav>
                                        <p:tav tm="100000">
                                          <p:val>
                                            <p:strVal val="#ppt_y"/>
                                          </p:val>
                                        </p:tav>
                                      </p:tavLst>
                                    </p:anim>
                                    <p:animEffect transition="in" filter="fade">
                                      <p:cBhvr>
                                        <p:cTn id="46" dur="500"/>
                                        <p:tgtEl>
                                          <p:spTgt spid="5">
                                            <p:txEl>
                                              <p:pRg st="1" end="1"/>
                                            </p:txEl>
                                          </p:spTgt>
                                        </p:tgtEl>
                                      </p:cBhvr>
                                    </p:animEffect>
                                  </p:childTnLst>
                                </p:cTn>
                              </p:par>
                            </p:childTnLst>
                          </p:cTn>
                        </p:par>
                        <p:par>
                          <p:cTn id="47" fill="hold">
                            <p:stCondLst>
                              <p:cond delay="500"/>
                            </p:stCondLst>
                            <p:childTnLst>
                              <p:par>
                                <p:cTn id="48" presetID="58" presetClass="entr" presetSubtype="0" accel="100000" fill="hold" grpId="0" nodeType="after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anim calcmode="lin" valueType="num">
                                      <p:cBhvr>
                                        <p:cTn id="50" dur="2000" fill="hold"/>
                                        <p:tgtEl>
                                          <p:spTgt spid="5">
                                            <p:txEl>
                                              <p:pRg st="2" end="2"/>
                                            </p:txEl>
                                          </p:spTgt>
                                        </p:tgtEl>
                                        <p:attrNameLst>
                                          <p:attrName>ppt_w</p:attrName>
                                        </p:attrNameLst>
                                      </p:cBhvr>
                                      <p:tavLst>
                                        <p:tav tm="0">
                                          <p:val>
                                            <p:strVal val="#ppt_w*2.5"/>
                                          </p:val>
                                        </p:tav>
                                        <p:tav tm="100000">
                                          <p:val>
                                            <p:strVal val="#ppt_w"/>
                                          </p:val>
                                        </p:tav>
                                      </p:tavLst>
                                    </p:anim>
                                    <p:anim calcmode="lin" valueType="num">
                                      <p:cBhvr>
                                        <p:cTn id="51" dur="2000" fill="hold"/>
                                        <p:tgtEl>
                                          <p:spTgt spid="5">
                                            <p:txEl>
                                              <p:pRg st="2" end="2"/>
                                            </p:txEl>
                                          </p:spTgt>
                                        </p:tgtEl>
                                        <p:attrNameLst>
                                          <p:attrName>ppt_h</p:attrName>
                                        </p:attrNameLst>
                                      </p:cBhvr>
                                      <p:tavLst>
                                        <p:tav tm="0">
                                          <p:val>
                                            <p:strVal val="#ppt_h*0.01"/>
                                          </p:val>
                                        </p:tav>
                                        <p:tav tm="100000">
                                          <p:val>
                                            <p:strVal val="#ppt_h"/>
                                          </p:val>
                                        </p:tav>
                                      </p:tavLst>
                                    </p:anim>
                                    <p:anim calcmode="lin" valueType="num">
                                      <p:cBhvr>
                                        <p:cTn id="52" dur="2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53" dur="2000" fill="hold"/>
                                        <p:tgtEl>
                                          <p:spTgt spid="5">
                                            <p:txEl>
                                              <p:pRg st="2" end="2"/>
                                            </p:txEl>
                                          </p:spTgt>
                                        </p:tgtEl>
                                        <p:attrNameLst>
                                          <p:attrName>ppt_y</p:attrName>
                                        </p:attrNameLst>
                                      </p:cBhvr>
                                      <p:tavLst>
                                        <p:tav tm="0">
                                          <p:val>
                                            <p:strVal val="#ppt_h+1"/>
                                          </p:val>
                                        </p:tav>
                                        <p:tav tm="100000">
                                          <p:val>
                                            <p:strVal val="#ppt_y"/>
                                          </p:val>
                                        </p:tav>
                                      </p:tavLst>
                                    </p:anim>
                                    <p:animEffect transition="in" filter="fade">
                                      <p:cBhvr>
                                        <p:cTn id="54" dur="2000"/>
                                        <p:tgtEl>
                                          <p:spTgt spid="5">
                                            <p:txEl>
                                              <p:pRg st="2" end="2"/>
                                            </p:txEl>
                                          </p:spTgt>
                                        </p:tgtEl>
                                      </p:cBhvr>
                                    </p:animEffect>
                                  </p:childTnLst>
                                </p:cTn>
                              </p:par>
                            </p:childTnLst>
                          </p:cTn>
                        </p:par>
                        <p:par>
                          <p:cTn id="55" fill="hold">
                            <p:stCondLst>
                              <p:cond delay="2500"/>
                            </p:stCondLst>
                            <p:childTnLst>
                              <p:par>
                                <p:cTn id="56" presetID="58" presetClass="entr" presetSubtype="0" accel="100000" fill="hold" grpId="0" nodeType="afterEffect">
                                  <p:stCondLst>
                                    <p:cond delay="0"/>
                                  </p:stCondLst>
                                  <p:childTnLst>
                                    <p:set>
                                      <p:cBhvr>
                                        <p:cTn id="57" dur="1" fill="hold">
                                          <p:stCondLst>
                                            <p:cond delay="0"/>
                                          </p:stCondLst>
                                        </p:cTn>
                                        <p:tgtEl>
                                          <p:spTgt spid="5">
                                            <p:txEl>
                                              <p:pRg st="3" end="3"/>
                                            </p:txEl>
                                          </p:spTgt>
                                        </p:tgtEl>
                                        <p:attrNameLst>
                                          <p:attrName>style.visibility</p:attrName>
                                        </p:attrNameLst>
                                      </p:cBhvr>
                                      <p:to>
                                        <p:strVal val="visible"/>
                                      </p:to>
                                    </p:set>
                                    <p:anim calcmode="lin" valueType="num">
                                      <p:cBhvr>
                                        <p:cTn id="58" dur="2000" fill="hold"/>
                                        <p:tgtEl>
                                          <p:spTgt spid="5">
                                            <p:txEl>
                                              <p:pRg st="3" end="3"/>
                                            </p:txEl>
                                          </p:spTgt>
                                        </p:tgtEl>
                                        <p:attrNameLst>
                                          <p:attrName>ppt_w</p:attrName>
                                        </p:attrNameLst>
                                      </p:cBhvr>
                                      <p:tavLst>
                                        <p:tav tm="0">
                                          <p:val>
                                            <p:strVal val="#ppt_w*2.5"/>
                                          </p:val>
                                        </p:tav>
                                        <p:tav tm="100000">
                                          <p:val>
                                            <p:strVal val="#ppt_w"/>
                                          </p:val>
                                        </p:tav>
                                      </p:tavLst>
                                    </p:anim>
                                    <p:anim calcmode="lin" valueType="num">
                                      <p:cBhvr>
                                        <p:cTn id="59" dur="2000" fill="hold"/>
                                        <p:tgtEl>
                                          <p:spTgt spid="5">
                                            <p:txEl>
                                              <p:pRg st="3" end="3"/>
                                            </p:txEl>
                                          </p:spTgt>
                                        </p:tgtEl>
                                        <p:attrNameLst>
                                          <p:attrName>ppt_h</p:attrName>
                                        </p:attrNameLst>
                                      </p:cBhvr>
                                      <p:tavLst>
                                        <p:tav tm="0">
                                          <p:val>
                                            <p:strVal val="#ppt_h*0.01"/>
                                          </p:val>
                                        </p:tav>
                                        <p:tav tm="100000">
                                          <p:val>
                                            <p:strVal val="#ppt_h"/>
                                          </p:val>
                                        </p:tav>
                                      </p:tavLst>
                                    </p:anim>
                                    <p:anim calcmode="lin" valueType="num">
                                      <p:cBhvr>
                                        <p:cTn id="60" dur="2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61" dur="2000" fill="hold"/>
                                        <p:tgtEl>
                                          <p:spTgt spid="5">
                                            <p:txEl>
                                              <p:pRg st="3" end="3"/>
                                            </p:txEl>
                                          </p:spTgt>
                                        </p:tgtEl>
                                        <p:attrNameLst>
                                          <p:attrName>ppt_y</p:attrName>
                                        </p:attrNameLst>
                                      </p:cBhvr>
                                      <p:tavLst>
                                        <p:tav tm="0">
                                          <p:val>
                                            <p:strVal val="#ppt_h+1"/>
                                          </p:val>
                                        </p:tav>
                                        <p:tav tm="100000">
                                          <p:val>
                                            <p:strVal val="#ppt_y"/>
                                          </p:val>
                                        </p:tav>
                                      </p:tavLst>
                                    </p:anim>
                                    <p:animEffect transition="in" filter="fade">
                                      <p:cBhvr>
                                        <p:cTn id="62" dur="2000"/>
                                        <p:tgtEl>
                                          <p:spTgt spid="5">
                                            <p:txEl>
                                              <p:pRg st="3" end="3"/>
                                            </p:txEl>
                                          </p:spTgt>
                                        </p:tgtEl>
                                      </p:cBhvr>
                                    </p:animEffect>
                                  </p:childTnLst>
                                </p:cTn>
                              </p:par>
                            </p:childTnLst>
                          </p:cTn>
                        </p:par>
                        <p:par>
                          <p:cTn id="63" fill="hold">
                            <p:stCondLst>
                              <p:cond delay="4500"/>
                            </p:stCondLst>
                            <p:childTnLst>
                              <p:par>
                                <p:cTn id="64" presetID="58" presetClass="entr" presetSubtype="0" accel="100000" fill="hold" grpId="0" nodeType="afterEffect">
                                  <p:stCondLst>
                                    <p:cond delay="0"/>
                                  </p:stCondLst>
                                  <p:childTnLst>
                                    <p:set>
                                      <p:cBhvr>
                                        <p:cTn id="65" dur="1" fill="hold">
                                          <p:stCondLst>
                                            <p:cond delay="0"/>
                                          </p:stCondLst>
                                        </p:cTn>
                                        <p:tgtEl>
                                          <p:spTgt spid="5">
                                            <p:txEl>
                                              <p:pRg st="4" end="4"/>
                                            </p:txEl>
                                          </p:spTgt>
                                        </p:tgtEl>
                                        <p:attrNameLst>
                                          <p:attrName>style.visibility</p:attrName>
                                        </p:attrNameLst>
                                      </p:cBhvr>
                                      <p:to>
                                        <p:strVal val="visible"/>
                                      </p:to>
                                    </p:set>
                                    <p:anim calcmode="lin" valueType="num">
                                      <p:cBhvr>
                                        <p:cTn id="66" dur="2000" fill="hold"/>
                                        <p:tgtEl>
                                          <p:spTgt spid="5">
                                            <p:txEl>
                                              <p:pRg st="4" end="4"/>
                                            </p:txEl>
                                          </p:spTgt>
                                        </p:tgtEl>
                                        <p:attrNameLst>
                                          <p:attrName>ppt_w</p:attrName>
                                        </p:attrNameLst>
                                      </p:cBhvr>
                                      <p:tavLst>
                                        <p:tav tm="0">
                                          <p:val>
                                            <p:strVal val="#ppt_w*2.5"/>
                                          </p:val>
                                        </p:tav>
                                        <p:tav tm="100000">
                                          <p:val>
                                            <p:strVal val="#ppt_w"/>
                                          </p:val>
                                        </p:tav>
                                      </p:tavLst>
                                    </p:anim>
                                    <p:anim calcmode="lin" valueType="num">
                                      <p:cBhvr>
                                        <p:cTn id="67" dur="2000" fill="hold"/>
                                        <p:tgtEl>
                                          <p:spTgt spid="5">
                                            <p:txEl>
                                              <p:pRg st="4" end="4"/>
                                            </p:txEl>
                                          </p:spTgt>
                                        </p:tgtEl>
                                        <p:attrNameLst>
                                          <p:attrName>ppt_h</p:attrName>
                                        </p:attrNameLst>
                                      </p:cBhvr>
                                      <p:tavLst>
                                        <p:tav tm="0">
                                          <p:val>
                                            <p:strVal val="#ppt_h*0.01"/>
                                          </p:val>
                                        </p:tav>
                                        <p:tav tm="100000">
                                          <p:val>
                                            <p:strVal val="#ppt_h"/>
                                          </p:val>
                                        </p:tav>
                                      </p:tavLst>
                                    </p:anim>
                                    <p:anim calcmode="lin" valueType="num">
                                      <p:cBhvr>
                                        <p:cTn id="68" dur="2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9" dur="2000" fill="hold"/>
                                        <p:tgtEl>
                                          <p:spTgt spid="5">
                                            <p:txEl>
                                              <p:pRg st="4" end="4"/>
                                            </p:txEl>
                                          </p:spTgt>
                                        </p:tgtEl>
                                        <p:attrNameLst>
                                          <p:attrName>ppt_y</p:attrName>
                                        </p:attrNameLst>
                                      </p:cBhvr>
                                      <p:tavLst>
                                        <p:tav tm="0">
                                          <p:val>
                                            <p:strVal val="#ppt_h+1"/>
                                          </p:val>
                                        </p:tav>
                                        <p:tav tm="100000">
                                          <p:val>
                                            <p:strVal val="#ppt_y"/>
                                          </p:val>
                                        </p:tav>
                                      </p:tavLst>
                                    </p:anim>
                                    <p:animEffect transition="in" filter="fade">
                                      <p:cBhvr>
                                        <p:cTn id="70" dur="2000"/>
                                        <p:tgtEl>
                                          <p:spTgt spid="5">
                                            <p:txEl>
                                              <p:pRg st="4" end="4"/>
                                            </p:txEl>
                                          </p:spTgt>
                                        </p:tgtEl>
                                      </p:cBhvr>
                                    </p:animEffect>
                                  </p:childTnLst>
                                </p:cTn>
                              </p:par>
                            </p:childTnLst>
                          </p:cTn>
                        </p:par>
                        <p:par>
                          <p:cTn id="71" fill="hold">
                            <p:stCondLst>
                              <p:cond delay="6500"/>
                            </p:stCondLst>
                            <p:childTnLst>
                              <p:par>
                                <p:cTn id="72" presetID="58" presetClass="entr" presetSubtype="0" accel="100000" fill="hold" grpId="0" nodeType="after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 calcmode="lin" valueType="num">
                                      <p:cBhvr>
                                        <p:cTn id="74" dur="2000" fill="hold"/>
                                        <p:tgtEl>
                                          <p:spTgt spid="5">
                                            <p:txEl>
                                              <p:pRg st="5" end="5"/>
                                            </p:txEl>
                                          </p:spTgt>
                                        </p:tgtEl>
                                        <p:attrNameLst>
                                          <p:attrName>ppt_w</p:attrName>
                                        </p:attrNameLst>
                                      </p:cBhvr>
                                      <p:tavLst>
                                        <p:tav tm="0">
                                          <p:val>
                                            <p:strVal val="#ppt_w*2.5"/>
                                          </p:val>
                                        </p:tav>
                                        <p:tav tm="100000">
                                          <p:val>
                                            <p:strVal val="#ppt_w"/>
                                          </p:val>
                                        </p:tav>
                                      </p:tavLst>
                                    </p:anim>
                                    <p:anim calcmode="lin" valueType="num">
                                      <p:cBhvr>
                                        <p:cTn id="75" dur="2000" fill="hold"/>
                                        <p:tgtEl>
                                          <p:spTgt spid="5">
                                            <p:txEl>
                                              <p:pRg st="5" end="5"/>
                                            </p:txEl>
                                          </p:spTgt>
                                        </p:tgtEl>
                                        <p:attrNameLst>
                                          <p:attrName>ppt_h</p:attrName>
                                        </p:attrNameLst>
                                      </p:cBhvr>
                                      <p:tavLst>
                                        <p:tav tm="0">
                                          <p:val>
                                            <p:strVal val="#ppt_h*0.01"/>
                                          </p:val>
                                        </p:tav>
                                        <p:tav tm="100000">
                                          <p:val>
                                            <p:strVal val="#ppt_h"/>
                                          </p:val>
                                        </p:tav>
                                      </p:tavLst>
                                    </p:anim>
                                    <p:anim calcmode="lin" valueType="num">
                                      <p:cBhvr>
                                        <p:cTn id="76" dur="2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77" dur="2000" fill="hold"/>
                                        <p:tgtEl>
                                          <p:spTgt spid="5">
                                            <p:txEl>
                                              <p:pRg st="5" end="5"/>
                                            </p:txEl>
                                          </p:spTgt>
                                        </p:tgtEl>
                                        <p:attrNameLst>
                                          <p:attrName>ppt_y</p:attrName>
                                        </p:attrNameLst>
                                      </p:cBhvr>
                                      <p:tavLst>
                                        <p:tav tm="0">
                                          <p:val>
                                            <p:strVal val="#ppt_h+1"/>
                                          </p:val>
                                        </p:tav>
                                        <p:tav tm="100000">
                                          <p:val>
                                            <p:strVal val="#ppt_y"/>
                                          </p:val>
                                        </p:tav>
                                      </p:tavLst>
                                    </p:anim>
                                    <p:animEffect transition="in" filter="fade">
                                      <p:cBhvr>
                                        <p:cTn id="78" dur="2000"/>
                                        <p:tgtEl>
                                          <p:spTgt spid="5">
                                            <p:txEl>
                                              <p:pRg st="5" end="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8" presetClass="entr" presetSubtype="0" accel="100000" fill="hold" grpId="0" nodeType="clickEffect">
                                  <p:stCondLst>
                                    <p:cond delay="0"/>
                                  </p:stCondLst>
                                  <p:childTnLst>
                                    <p:set>
                                      <p:cBhvr>
                                        <p:cTn id="82" dur="1" fill="hold">
                                          <p:stCondLst>
                                            <p:cond delay="0"/>
                                          </p:stCondLst>
                                        </p:cTn>
                                        <p:tgtEl>
                                          <p:spTgt spid="5">
                                            <p:txEl>
                                              <p:pRg st="8" end="8"/>
                                            </p:txEl>
                                          </p:spTgt>
                                        </p:tgtEl>
                                        <p:attrNameLst>
                                          <p:attrName>style.visibility</p:attrName>
                                        </p:attrNameLst>
                                      </p:cBhvr>
                                      <p:to>
                                        <p:strVal val="visible"/>
                                      </p:to>
                                    </p:set>
                                    <p:anim calcmode="lin" valueType="num">
                                      <p:cBhvr>
                                        <p:cTn id="83" dur="500" fill="hold"/>
                                        <p:tgtEl>
                                          <p:spTgt spid="5">
                                            <p:txEl>
                                              <p:pRg st="8" end="8"/>
                                            </p:txEl>
                                          </p:spTgt>
                                        </p:tgtEl>
                                        <p:attrNameLst>
                                          <p:attrName>ppt_w</p:attrName>
                                        </p:attrNameLst>
                                      </p:cBhvr>
                                      <p:tavLst>
                                        <p:tav tm="0">
                                          <p:val>
                                            <p:strVal val="#ppt_w*2.5"/>
                                          </p:val>
                                        </p:tav>
                                        <p:tav tm="100000">
                                          <p:val>
                                            <p:strVal val="#ppt_w"/>
                                          </p:val>
                                        </p:tav>
                                      </p:tavLst>
                                    </p:anim>
                                    <p:anim calcmode="lin" valueType="num">
                                      <p:cBhvr>
                                        <p:cTn id="84" dur="500" fill="hold"/>
                                        <p:tgtEl>
                                          <p:spTgt spid="5">
                                            <p:txEl>
                                              <p:pRg st="8" end="8"/>
                                            </p:txEl>
                                          </p:spTgt>
                                        </p:tgtEl>
                                        <p:attrNameLst>
                                          <p:attrName>ppt_h</p:attrName>
                                        </p:attrNameLst>
                                      </p:cBhvr>
                                      <p:tavLst>
                                        <p:tav tm="0">
                                          <p:val>
                                            <p:strVal val="#ppt_h*0.01"/>
                                          </p:val>
                                        </p:tav>
                                        <p:tav tm="100000">
                                          <p:val>
                                            <p:strVal val="#ppt_h"/>
                                          </p:val>
                                        </p:tav>
                                      </p:tavLst>
                                    </p:anim>
                                    <p:anim calcmode="lin" valueType="num">
                                      <p:cBhvr>
                                        <p:cTn id="8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86" dur="500" fill="hold"/>
                                        <p:tgtEl>
                                          <p:spTgt spid="5">
                                            <p:txEl>
                                              <p:pRg st="8" end="8"/>
                                            </p:txEl>
                                          </p:spTgt>
                                        </p:tgtEl>
                                        <p:attrNameLst>
                                          <p:attrName>ppt_y</p:attrName>
                                        </p:attrNameLst>
                                      </p:cBhvr>
                                      <p:tavLst>
                                        <p:tav tm="0">
                                          <p:val>
                                            <p:strVal val="#ppt_h+1"/>
                                          </p:val>
                                        </p:tav>
                                        <p:tav tm="100000">
                                          <p:val>
                                            <p:strVal val="#ppt_y"/>
                                          </p:val>
                                        </p:tav>
                                      </p:tavLst>
                                    </p:anim>
                                    <p:animEffect transition="in" filter="fade">
                                      <p:cBhvr>
                                        <p:cTn id="87" dur="500"/>
                                        <p:tgtEl>
                                          <p:spTgt spid="5">
                                            <p:txEl>
                                              <p:pRg st="8" end="8"/>
                                            </p:txEl>
                                          </p:spTgt>
                                        </p:tgtEl>
                                      </p:cBhvr>
                                    </p:animEffect>
                                  </p:childTnLst>
                                </p:cTn>
                              </p:par>
                              <p:par>
                                <p:cTn id="88" presetID="58" presetClass="entr" presetSubtype="0" accel="100000" fill="hold" nodeType="withEffect">
                                  <p:stCondLst>
                                    <p:cond delay="0"/>
                                  </p:stCondLst>
                                  <p:childTnLst>
                                    <p:set>
                                      <p:cBhvr>
                                        <p:cTn id="89" dur="1" fill="hold">
                                          <p:stCondLst>
                                            <p:cond delay="0"/>
                                          </p:stCondLst>
                                        </p:cTn>
                                        <p:tgtEl>
                                          <p:spTgt spid="492548"/>
                                        </p:tgtEl>
                                        <p:attrNameLst>
                                          <p:attrName>style.visibility</p:attrName>
                                        </p:attrNameLst>
                                      </p:cBhvr>
                                      <p:to>
                                        <p:strVal val="visible"/>
                                      </p:to>
                                    </p:set>
                                    <p:anim calcmode="lin" valueType="num">
                                      <p:cBhvr>
                                        <p:cTn id="90" dur="500" fill="hold"/>
                                        <p:tgtEl>
                                          <p:spTgt spid="492548"/>
                                        </p:tgtEl>
                                        <p:attrNameLst>
                                          <p:attrName>ppt_w</p:attrName>
                                        </p:attrNameLst>
                                      </p:cBhvr>
                                      <p:tavLst>
                                        <p:tav tm="0">
                                          <p:val>
                                            <p:strVal val="#ppt_w*2.5"/>
                                          </p:val>
                                        </p:tav>
                                        <p:tav tm="100000">
                                          <p:val>
                                            <p:strVal val="#ppt_w"/>
                                          </p:val>
                                        </p:tav>
                                      </p:tavLst>
                                    </p:anim>
                                    <p:anim calcmode="lin" valueType="num">
                                      <p:cBhvr>
                                        <p:cTn id="91" dur="500" fill="hold"/>
                                        <p:tgtEl>
                                          <p:spTgt spid="492548"/>
                                        </p:tgtEl>
                                        <p:attrNameLst>
                                          <p:attrName>ppt_h</p:attrName>
                                        </p:attrNameLst>
                                      </p:cBhvr>
                                      <p:tavLst>
                                        <p:tav tm="0">
                                          <p:val>
                                            <p:strVal val="#ppt_h*0.01"/>
                                          </p:val>
                                        </p:tav>
                                        <p:tav tm="100000">
                                          <p:val>
                                            <p:strVal val="#ppt_h"/>
                                          </p:val>
                                        </p:tav>
                                      </p:tavLst>
                                    </p:anim>
                                    <p:anim calcmode="lin" valueType="num">
                                      <p:cBhvr>
                                        <p:cTn id="92" dur="500" fill="hold"/>
                                        <p:tgtEl>
                                          <p:spTgt spid="492548"/>
                                        </p:tgtEl>
                                        <p:attrNameLst>
                                          <p:attrName>ppt_x</p:attrName>
                                        </p:attrNameLst>
                                      </p:cBhvr>
                                      <p:tavLst>
                                        <p:tav tm="0">
                                          <p:val>
                                            <p:strVal val="#ppt_x"/>
                                          </p:val>
                                        </p:tav>
                                        <p:tav tm="100000">
                                          <p:val>
                                            <p:strVal val="#ppt_x"/>
                                          </p:val>
                                        </p:tav>
                                      </p:tavLst>
                                    </p:anim>
                                    <p:anim calcmode="lin" valueType="num">
                                      <p:cBhvr>
                                        <p:cTn id="93" dur="500" fill="hold"/>
                                        <p:tgtEl>
                                          <p:spTgt spid="492548"/>
                                        </p:tgtEl>
                                        <p:attrNameLst>
                                          <p:attrName>ppt_y</p:attrName>
                                        </p:attrNameLst>
                                      </p:cBhvr>
                                      <p:tavLst>
                                        <p:tav tm="0">
                                          <p:val>
                                            <p:strVal val="#ppt_h+1"/>
                                          </p:val>
                                        </p:tav>
                                        <p:tav tm="100000">
                                          <p:val>
                                            <p:strVal val="#ppt_y"/>
                                          </p:val>
                                        </p:tav>
                                      </p:tavLst>
                                    </p:anim>
                                    <p:animEffect transition="in" filter="fade">
                                      <p:cBhvr>
                                        <p:cTn id="94" dur="500"/>
                                        <p:tgtEl>
                                          <p:spTgt spid="492548"/>
                                        </p:tgtEl>
                                      </p:cBhvr>
                                    </p:animEffect>
                                  </p:childTnLst>
                                </p:cTn>
                              </p:par>
                            </p:childTnLst>
                          </p:cTn>
                        </p:par>
                        <p:par>
                          <p:cTn id="95" fill="hold">
                            <p:stCondLst>
                              <p:cond delay="500"/>
                            </p:stCondLst>
                            <p:childTnLst>
                              <p:par>
                                <p:cTn id="96" presetID="58" presetClass="entr" presetSubtype="0" accel="100000" fill="hold" grpId="0" nodeType="afterEffect">
                                  <p:stCondLst>
                                    <p:cond delay="0"/>
                                  </p:stCondLst>
                                  <p:childTnLst>
                                    <p:set>
                                      <p:cBhvr>
                                        <p:cTn id="97" dur="1" fill="hold">
                                          <p:stCondLst>
                                            <p:cond delay="0"/>
                                          </p:stCondLst>
                                        </p:cTn>
                                        <p:tgtEl>
                                          <p:spTgt spid="5">
                                            <p:txEl>
                                              <p:pRg st="9" end="9"/>
                                            </p:txEl>
                                          </p:spTgt>
                                        </p:tgtEl>
                                        <p:attrNameLst>
                                          <p:attrName>style.visibility</p:attrName>
                                        </p:attrNameLst>
                                      </p:cBhvr>
                                      <p:to>
                                        <p:strVal val="visible"/>
                                      </p:to>
                                    </p:set>
                                    <p:anim calcmode="lin" valueType="num">
                                      <p:cBhvr>
                                        <p:cTn id="98" dur="1000" fill="hold"/>
                                        <p:tgtEl>
                                          <p:spTgt spid="5">
                                            <p:txEl>
                                              <p:pRg st="9" end="9"/>
                                            </p:txEl>
                                          </p:spTgt>
                                        </p:tgtEl>
                                        <p:attrNameLst>
                                          <p:attrName>ppt_w</p:attrName>
                                        </p:attrNameLst>
                                      </p:cBhvr>
                                      <p:tavLst>
                                        <p:tav tm="0">
                                          <p:val>
                                            <p:strVal val="#ppt_w*2.5"/>
                                          </p:val>
                                        </p:tav>
                                        <p:tav tm="100000">
                                          <p:val>
                                            <p:strVal val="#ppt_w"/>
                                          </p:val>
                                        </p:tav>
                                      </p:tavLst>
                                    </p:anim>
                                    <p:anim calcmode="lin" valueType="num">
                                      <p:cBhvr>
                                        <p:cTn id="99" dur="1000" fill="hold"/>
                                        <p:tgtEl>
                                          <p:spTgt spid="5">
                                            <p:txEl>
                                              <p:pRg st="9" end="9"/>
                                            </p:txEl>
                                          </p:spTgt>
                                        </p:tgtEl>
                                        <p:attrNameLst>
                                          <p:attrName>ppt_h</p:attrName>
                                        </p:attrNameLst>
                                      </p:cBhvr>
                                      <p:tavLst>
                                        <p:tav tm="0">
                                          <p:val>
                                            <p:strVal val="#ppt_h*0.01"/>
                                          </p:val>
                                        </p:tav>
                                        <p:tav tm="100000">
                                          <p:val>
                                            <p:strVal val="#ppt_h"/>
                                          </p:val>
                                        </p:tav>
                                      </p:tavLst>
                                    </p:anim>
                                    <p:anim calcmode="lin" valueType="num">
                                      <p:cBhvr>
                                        <p:cTn id="10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01" dur="1000" fill="hold"/>
                                        <p:tgtEl>
                                          <p:spTgt spid="5">
                                            <p:txEl>
                                              <p:pRg st="9" end="9"/>
                                            </p:txEl>
                                          </p:spTgt>
                                        </p:tgtEl>
                                        <p:attrNameLst>
                                          <p:attrName>ppt_y</p:attrName>
                                        </p:attrNameLst>
                                      </p:cBhvr>
                                      <p:tavLst>
                                        <p:tav tm="0">
                                          <p:val>
                                            <p:strVal val="#ppt_h+1"/>
                                          </p:val>
                                        </p:tav>
                                        <p:tav tm="100000">
                                          <p:val>
                                            <p:strVal val="#ppt_y"/>
                                          </p:val>
                                        </p:tav>
                                      </p:tavLst>
                                    </p:anim>
                                    <p:animEffect transition="in" filter="fade">
                                      <p:cBhvr>
                                        <p:cTn id="102" dur="1000"/>
                                        <p:tgtEl>
                                          <p:spTgt spid="5">
                                            <p:txEl>
                                              <p:pRg st="9" end="9"/>
                                            </p:txEl>
                                          </p:spTgt>
                                        </p:tgtEl>
                                      </p:cBhvr>
                                    </p:animEffect>
                                  </p:childTnLst>
                                </p:cTn>
                              </p:par>
                            </p:childTnLst>
                          </p:cTn>
                        </p:par>
                        <p:par>
                          <p:cTn id="103" fill="hold">
                            <p:stCondLst>
                              <p:cond delay="1500"/>
                            </p:stCondLst>
                            <p:childTnLst>
                              <p:par>
                                <p:cTn id="104" presetID="58" presetClass="entr" presetSubtype="0" accel="100000" fill="hold" grpId="0" nodeType="afterEffect">
                                  <p:stCondLst>
                                    <p:cond delay="0"/>
                                  </p:stCondLst>
                                  <p:childTnLst>
                                    <p:set>
                                      <p:cBhvr>
                                        <p:cTn id="105" dur="1" fill="hold">
                                          <p:stCondLst>
                                            <p:cond delay="0"/>
                                          </p:stCondLst>
                                        </p:cTn>
                                        <p:tgtEl>
                                          <p:spTgt spid="5">
                                            <p:txEl>
                                              <p:pRg st="10" end="10"/>
                                            </p:txEl>
                                          </p:spTgt>
                                        </p:tgtEl>
                                        <p:attrNameLst>
                                          <p:attrName>style.visibility</p:attrName>
                                        </p:attrNameLst>
                                      </p:cBhvr>
                                      <p:to>
                                        <p:strVal val="visible"/>
                                      </p:to>
                                    </p:set>
                                    <p:anim calcmode="lin" valueType="num">
                                      <p:cBhvr>
                                        <p:cTn id="106" dur="1000" fill="hold"/>
                                        <p:tgtEl>
                                          <p:spTgt spid="5">
                                            <p:txEl>
                                              <p:pRg st="10" end="10"/>
                                            </p:txEl>
                                          </p:spTgt>
                                        </p:tgtEl>
                                        <p:attrNameLst>
                                          <p:attrName>ppt_w</p:attrName>
                                        </p:attrNameLst>
                                      </p:cBhvr>
                                      <p:tavLst>
                                        <p:tav tm="0">
                                          <p:val>
                                            <p:strVal val="#ppt_w*2.5"/>
                                          </p:val>
                                        </p:tav>
                                        <p:tav tm="100000">
                                          <p:val>
                                            <p:strVal val="#ppt_w"/>
                                          </p:val>
                                        </p:tav>
                                      </p:tavLst>
                                    </p:anim>
                                    <p:anim calcmode="lin" valueType="num">
                                      <p:cBhvr>
                                        <p:cTn id="107" dur="1000" fill="hold"/>
                                        <p:tgtEl>
                                          <p:spTgt spid="5">
                                            <p:txEl>
                                              <p:pRg st="10" end="10"/>
                                            </p:txEl>
                                          </p:spTgt>
                                        </p:tgtEl>
                                        <p:attrNameLst>
                                          <p:attrName>ppt_h</p:attrName>
                                        </p:attrNameLst>
                                      </p:cBhvr>
                                      <p:tavLst>
                                        <p:tav tm="0">
                                          <p:val>
                                            <p:strVal val="#ppt_h*0.01"/>
                                          </p:val>
                                        </p:tav>
                                        <p:tav tm="100000">
                                          <p:val>
                                            <p:strVal val="#ppt_h"/>
                                          </p:val>
                                        </p:tav>
                                      </p:tavLst>
                                    </p:anim>
                                    <p:anim calcmode="lin" valueType="num">
                                      <p:cBhvr>
                                        <p:cTn id="10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09" dur="1000" fill="hold"/>
                                        <p:tgtEl>
                                          <p:spTgt spid="5">
                                            <p:txEl>
                                              <p:pRg st="10" end="10"/>
                                            </p:txEl>
                                          </p:spTgt>
                                        </p:tgtEl>
                                        <p:attrNameLst>
                                          <p:attrName>ppt_y</p:attrName>
                                        </p:attrNameLst>
                                      </p:cBhvr>
                                      <p:tavLst>
                                        <p:tav tm="0">
                                          <p:val>
                                            <p:strVal val="#ppt_h+1"/>
                                          </p:val>
                                        </p:tav>
                                        <p:tav tm="100000">
                                          <p:val>
                                            <p:strVal val="#ppt_y"/>
                                          </p:val>
                                        </p:tav>
                                      </p:tavLst>
                                    </p:anim>
                                    <p:animEffect transition="in" filter="fade">
                                      <p:cBhvr>
                                        <p:cTn id="110" dur="1000"/>
                                        <p:tgtEl>
                                          <p:spTgt spid="5">
                                            <p:txEl>
                                              <p:pRg st="10" end="1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492545"/>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
                                            <p:txEl>
                                              <p:pRg st="0" end="0"/>
                                            </p:txEl>
                                          </p:spTgt>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5">
                                            <p:txEl>
                                              <p:pRg st="1" end="1"/>
                                            </p:txEl>
                                          </p:spTgt>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5">
                                            <p:txEl>
                                              <p:pRg st="2" end="2"/>
                                            </p:txEl>
                                          </p:spTgt>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
                                            <p:txEl>
                                              <p:pRg st="3" end="3"/>
                                            </p:txEl>
                                          </p:spTgt>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5">
                                            <p:txEl>
                                              <p:pRg st="4" end="4"/>
                                            </p:txEl>
                                          </p:spTgt>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
                                            <p:txEl>
                                              <p:pRg st="5" end="5"/>
                                            </p:txEl>
                                          </p:spTgt>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5">
                                            <p:txEl>
                                              <p:pRg st="8" end="8"/>
                                            </p:txEl>
                                          </p:spTgt>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5">
                                            <p:txEl>
                                              <p:pRg st="9" end="9"/>
                                            </p:txEl>
                                          </p:spTgt>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5">
                                            <p:txEl>
                                              <p:pRg st="10" end="10"/>
                                            </p:txEl>
                                          </p:spTgt>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5">
                                            <p:bg/>
                                          </p:spTgt>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9254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492548"/>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nimBg="1"/>
      <p:bldP spid="5" grpId="1" build="allAtOnce"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990600" y="609600"/>
            <a:ext cx="7696200" cy="556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187A8DF-0D36-4FD6-9E8E-6850BBE18C4A}" type="slidenum">
              <a:rPr lang="en-US" smtClean="0"/>
              <a:pPr/>
              <a:t>77</a:t>
            </a:fld>
            <a:endParaRPr lang="en-US"/>
          </a:p>
        </p:txBody>
      </p:sp>
      <p:cxnSp>
        <p:nvCxnSpPr>
          <p:cNvPr id="15" name="Straight Connector 14"/>
          <p:cNvCxnSpPr/>
          <p:nvPr/>
        </p:nvCxnSpPr>
        <p:spPr>
          <a:xfrm>
            <a:off x="2209800" y="5332412"/>
            <a:ext cx="210312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337560" y="5029200"/>
            <a:ext cx="182880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9600" y="1964591"/>
            <a:ext cx="3429000" cy="3293209"/>
          </a:xfrm>
          <a:prstGeom prst="rect">
            <a:avLst/>
          </a:prstGeom>
          <a:solidFill>
            <a:srgbClr val="FFDDDD"/>
          </a:solidFill>
        </p:spPr>
        <p:txBody>
          <a:bodyPr wrap="square" rtlCol="0">
            <a:spAutoFit/>
          </a:bodyPr>
          <a:lstStyle/>
          <a:p>
            <a:r>
              <a:rPr lang="en-US" dirty="0" smtClean="0">
                <a:solidFill>
                  <a:srgbClr val="FF0000"/>
                </a:solidFill>
                <a:latin typeface="Comic Sans MS" pitchFamily="66" charset="0"/>
                <a:cs typeface="Times New Roman" pitchFamily="18" charset="0"/>
              </a:rPr>
              <a:t>   Bad accuracy:</a:t>
            </a:r>
          </a:p>
          <a:p>
            <a:endParaRPr lang="en-US" sz="1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(12) = </a:t>
            </a:r>
            <a:r>
              <a:rPr lang="el-GR" i="1" dirty="0" smtClean="0">
                <a:latin typeface="Times New Roman" pitchFamily="18" charset="0"/>
                <a:cs typeface="Times New Roman" pitchFamily="18" charset="0"/>
              </a:rPr>
              <a:t>δ</a:t>
            </a:r>
            <a:r>
              <a:rPr lang="en-US" i="1" dirty="0" smtClean="0">
                <a:latin typeface="Times New Roman" pitchFamily="18" charset="0"/>
                <a:cs typeface="Times New Roman" pitchFamily="18" charset="0"/>
              </a:rPr>
              <a:t> f</a:t>
            </a:r>
            <a:r>
              <a:rPr lang="en-US" dirty="0" smtClean="0">
                <a:latin typeface="Times New Roman" pitchFamily="18" charset="0"/>
                <a:cs typeface="Times New Roman" pitchFamily="18" charset="0"/>
              </a:rPr>
              <a:t> (0) + (1 – </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(20)  </a:t>
            </a:r>
          </a:p>
          <a:p>
            <a:r>
              <a:rPr lang="en-US" dirty="0" smtClean="0">
                <a:latin typeface="Times New Roman" pitchFamily="18" charset="0"/>
                <a:cs typeface="Times New Roman" pitchFamily="18" charset="0"/>
              </a:rPr>
              <a:t>    12  = </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 (0) + (1 – </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)(20)</a:t>
            </a:r>
          </a:p>
          <a:p>
            <a:r>
              <a:rPr lang="en-US" dirty="0" smtClean="0">
                <a:latin typeface="Times New Roman" pitchFamily="18" charset="0"/>
                <a:cs typeface="Times New Roman" pitchFamily="18" charset="0"/>
              </a:rPr>
              <a:t>    12  =20 – 20</a:t>
            </a:r>
            <a:r>
              <a:rPr lang="el-GR" i="1" dirty="0" smtClean="0">
                <a:latin typeface="Times New Roman" pitchFamily="18" charset="0"/>
                <a:cs typeface="Times New Roman" pitchFamily="18" charset="0"/>
              </a:rPr>
              <a:t>δ</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20</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 =  8</a:t>
            </a:r>
          </a:p>
          <a:p>
            <a:r>
              <a:rPr lang="en-US" i="1" dirty="0" smtClean="0">
                <a:latin typeface="Times New Roman" pitchFamily="18" charset="0"/>
                <a:cs typeface="Times New Roman" pitchFamily="18" charset="0"/>
              </a:rPr>
              <a:t>       </a:t>
            </a:r>
            <a:r>
              <a:rPr lang="el-GR" i="1"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 = 0.4</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(12) = 0.4</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(0) + 0.6</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(20) </a:t>
            </a:r>
          </a:p>
          <a:p>
            <a:r>
              <a:rPr lang="en-US" dirty="0" smtClean="0">
                <a:latin typeface="Times New Roman" pitchFamily="18" charset="0"/>
                <a:cs typeface="Times New Roman" pitchFamily="18" charset="0"/>
              </a:rPr>
              <a:t>           = 0.4(0) + 0.6(−200)</a:t>
            </a:r>
          </a:p>
          <a:p>
            <a:r>
              <a:rPr lang="en-US" dirty="0" smtClean="0">
                <a:latin typeface="Times New Roman" pitchFamily="18" charset="0"/>
                <a:cs typeface="Times New Roman" pitchFamily="18" charset="0"/>
              </a:rPr>
              <a:t>           = −120</a:t>
            </a:r>
            <a:endParaRPr lang="en-US" dirty="0">
              <a:latin typeface="Times New Roman" pitchFamily="18" charset="0"/>
              <a:cs typeface="Times New Roman" pitchFamily="18" charset="0"/>
            </a:endParaRPr>
          </a:p>
        </p:txBody>
      </p:sp>
      <p:graphicFrame>
        <p:nvGraphicFramePr>
          <p:cNvPr id="7" name="Object 3"/>
          <p:cNvGraphicFramePr>
            <a:graphicFrameLocks noChangeAspect="1"/>
          </p:cNvGraphicFramePr>
          <p:nvPr/>
        </p:nvGraphicFramePr>
        <p:xfrm>
          <a:off x="609600" y="2345591"/>
          <a:ext cx="288759" cy="457200"/>
        </p:xfrm>
        <a:graphic>
          <a:graphicData uri="http://schemas.openxmlformats.org/presentationml/2006/ole">
            <p:oleObj spid="_x0000_s491530" name="Equation" r:id="rId4" imgW="152334" imgH="241195" progId="Equation.3">
              <p:embed/>
            </p:oleObj>
          </a:graphicData>
        </a:graphic>
      </p:graphicFrame>
      <p:graphicFrame>
        <p:nvGraphicFramePr>
          <p:cNvPr id="8" name="Object 4"/>
          <p:cNvGraphicFramePr>
            <a:graphicFrameLocks noChangeAspect="1"/>
          </p:cNvGraphicFramePr>
          <p:nvPr/>
        </p:nvGraphicFramePr>
        <p:xfrm>
          <a:off x="625475" y="4250591"/>
          <a:ext cx="288925" cy="457200"/>
        </p:xfrm>
        <a:graphic>
          <a:graphicData uri="http://schemas.openxmlformats.org/presentationml/2006/ole">
            <p:oleObj spid="_x0000_s491531" name="Equation" r:id="rId5" imgW="152334" imgH="241195" progId="Equation.3">
              <p:embed/>
            </p:oleObj>
          </a:graphicData>
        </a:graphic>
      </p:graphicFrame>
      <p:pic>
        <p:nvPicPr>
          <p:cNvPr id="491524" name="Picture 4"/>
          <p:cNvPicPr>
            <a:picLocks noChangeAspect="1" noChangeArrowheads="1"/>
          </p:cNvPicPr>
          <p:nvPr/>
        </p:nvPicPr>
        <p:blipFill>
          <a:blip r:embed="rId6">
            <a:duotone>
              <a:prstClr val="black"/>
              <a:srgbClr val="D9C3A5">
                <a:tint val="50000"/>
                <a:satMod val="180000"/>
              </a:srgbClr>
            </a:duotone>
          </a:blip>
          <a:srcRect l="1724"/>
          <a:stretch>
            <a:fillRect/>
          </a:stretch>
        </p:blipFill>
        <p:spPr bwMode="auto">
          <a:xfrm>
            <a:off x="4191000" y="990600"/>
            <a:ext cx="4343400" cy="4943475"/>
          </a:xfrm>
          <a:prstGeom prst="rect">
            <a:avLst/>
          </a:prstGeom>
          <a:noFill/>
          <a:ln w="9525">
            <a:noFill/>
            <a:miter lim="800000"/>
            <a:headEnd/>
            <a:tailEnd/>
          </a:ln>
          <a:effectLst/>
        </p:spPr>
      </p:pic>
      <p:cxnSp>
        <p:nvCxnSpPr>
          <p:cNvPr id="10" name="Straight Connector 9"/>
          <p:cNvCxnSpPr/>
          <p:nvPr/>
        </p:nvCxnSpPr>
        <p:spPr>
          <a:xfrm>
            <a:off x="4953000" y="3962400"/>
            <a:ext cx="2895600" cy="1752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6803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491524"/>
                                        </p:tgtEl>
                                        <p:attrNameLst>
                                          <p:attrName>style.visibility</p:attrName>
                                        </p:attrNameLst>
                                      </p:cBhvr>
                                      <p:to>
                                        <p:strVal val="visible"/>
                                      </p:to>
                                    </p:set>
                                    <p:anim calcmode="lin" valueType="num">
                                      <p:cBhvr>
                                        <p:cTn id="7" dur="500" fill="hold"/>
                                        <p:tgtEl>
                                          <p:spTgt spid="491524"/>
                                        </p:tgtEl>
                                        <p:attrNameLst>
                                          <p:attrName>ppt_w</p:attrName>
                                        </p:attrNameLst>
                                      </p:cBhvr>
                                      <p:tavLst>
                                        <p:tav tm="0">
                                          <p:val>
                                            <p:strVal val="#ppt_w*2.5"/>
                                          </p:val>
                                        </p:tav>
                                        <p:tav tm="100000">
                                          <p:val>
                                            <p:strVal val="#ppt_w"/>
                                          </p:val>
                                        </p:tav>
                                      </p:tavLst>
                                    </p:anim>
                                    <p:anim calcmode="lin" valueType="num">
                                      <p:cBhvr>
                                        <p:cTn id="8" dur="500" fill="hold"/>
                                        <p:tgtEl>
                                          <p:spTgt spid="491524"/>
                                        </p:tgtEl>
                                        <p:attrNameLst>
                                          <p:attrName>ppt_h</p:attrName>
                                        </p:attrNameLst>
                                      </p:cBhvr>
                                      <p:tavLst>
                                        <p:tav tm="0">
                                          <p:val>
                                            <p:strVal val="#ppt_h*0.01"/>
                                          </p:val>
                                        </p:tav>
                                        <p:tav tm="100000">
                                          <p:val>
                                            <p:strVal val="#ppt_h"/>
                                          </p:val>
                                        </p:tav>
                                      </p:tavLst>
                                    </p:anim>
                                    <p:anim calcmode="lin" valueType="num">
                                      <p:cBhvr>
                                        <p:cTn id="9" dur="500" fill="hold"/>
                                        <p:tgtEl>
                                          <p:spTgt spid="491524"/>
                                        </p:tgtEl>
                                        <p:attrNameLst>
                                          <p:attrName>ppt_x</p:attrName>
                                        </p:attrNameLst>
                                      </p:cBhvr>
                                      <p:tavLst>
                                        <p:tav tm="0">
                                          <p:val>
                                            <p:strVal val="#ppt_x"/>
                                          </p:val>
                                        </p:tav>
                                        <p:tav tm="100000">
                                          <p:val>
                                            <p:strVal val="#ppt_x"/>
                                          </p:val>
                                        </p:tav>
                                      </p:tavLst>
                                    </p:anim>
                                    <p:anim calcmode="lin" valueType="num">
                                      <p:cBhvr>
                                        <p:cTn id="10" dur="500" fill="hold"/>
                                        <p:tgtEl>
                                          <p:spTgt spid="491524"/>
                                        </p:tgtEl>
                                        <p:attrNameLst>
                                          <p:attrName>ppt_y</p:attrName>
                                        </p:attrNameLst>
                                      </p:cBhvr>
                                      <p:tavLst>
                                        <p:tav tm="0">
                                          <p:val>
                                            <p:strVal val="#ppt_h+1"/>
                                          </p:val>
                                        </p:tav>
                                        <p:tav tm="100000">
                                          <p:val>
                                            <p:strVal val="#ppt_y"/>
                                          </p:val>
                                        </p:tav>
                                      </p:tavLst>
                                    </p:anim>
                                    <p:animEffect transition="in" filter="fade">
                                      <p:cBhvr>
                                        <p:cTn id="11" dur="500"/>
                                        <p:tgtEl>
                                          <p:spTgt spid="491524"/>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500"/>
                            </p:stCondLst>
                            <p:childTnLst>
                              <p:par>
                                <p:cTn id="16" presetID="35" presetClass="emph" presetSubtype="0" fill="hold" nodeType="afterEffect">
                                  <p:stCondLst>
                                    <p:cond delay="0"/>
                                  </p:stCondLst>
                                  <p:childTnLst>
                                    <p:anim calcmode="discrete" valueType="str">
                                      <p:cBhvr>
                                        <p:cTn id="17" dur="1000" fill="hold"/>
                                        <p:tgtEl>
                                          <p:spTgt spid="10"/>
                                        </p:tgtEl>
                                        <p:attrNameLst>
                                          <p:attrName>style.visibility</p:attrName>
                                        </p:attrNameLst>
                                      </p:cBhvr>
                                      <p:tavLst>
                                        <p:tav tm="0">
                                          <p:val>
                                            <p:strVal val="hidden"/>
                                          </p:val>
                                        </p:tav>
                                        <p:tav tm="50000">
                                          <p:val>
                                            <p:strVal val="visible"/>
                                          </p:val>
                                        </p:tav>
                                      </p:tavLst>
                                    </p:anim>
                                  </p:childTnLst>
                                </p:cTn>
                              </p:par>
                            </p:childTnLst>
                          </p:cTn>
                        </p:par>
                        <p:par>
                          <p:cTn id="18" fill="hold">
                            <p:stCondLst>
                              <p:cond delay="1500"/>
                            </p:stCondLst>
                            <p:childTnLst>
                              <p:par>
                                <p:cTn id="19" presetID="35" presetClass="emph" presetSubtype="0" fill="hold" nodeType="afterEffect">
                                  <p:stCondLst>
                                    <p:cond delay="0"/>
                                  </p:stCondLst>
                                  <p:childTnLst>
                                    <p:anim calcmode="discrete" valueType="str">
                                      <p:cBhvr>
                                        <p:cTn id="20" dur="1000" fill="hold"/>
                                        <p:tgtEl>
                                          <p:spTgt spid="10"/>
                                        </p:tgtEl>
                                        <p:attrNameLst>
                                          <p:attrName>style.visibility</p:attrName>
                                        </p:attrNameLst>
                                      </p:cBhvr>
                                      <p:tavLst>
                                        <p:tav tm="0">
                                          <p:val>
                                            <p:strVal val="hidden"/>
                                          </p:val>
                                        </p:tav>
                                        <p:tav tm="50000">
                                          <p:val>
                                            <p:strVal val="visible"/>
                                          </p:val>
                                        </p:tav>
                                      </p:tavLst>
                                    </p:anim>
                                  </p:childTnLst>
                                </p:cTn>
                              </p:par>
                            </p:childTnLst>
                          </p:cTn>
                        </p:par>
                        <p:par>
                          <p:cTn id="21" fill="hold">
                            <p:stCondLst>
                              <p:cond delay="2500"/>
                            </p:stCondLst>
                            <p:childTnLst>
                              <p:par>
                                <p:cTn id="22" presetID="35" presetClass="emph" presetSubtype="0" fill="hold" nodeType="afterEffect">
                                  <p:stCondLst>
                                    <p:cond delay="0"/>
                                  </p:stCondLst>
                                  <p:childTnLst>
                                    <p:anim calcmode="discrete" valueType="str">
                                      <p:cBhvr>
                                        <p:cTn id="23" dur="1000" fill="hold"/>
                                        <p:tgtEl>
                                          <p:spTgt spid="10"/>
                                        </p:tgtEl>
                                        <p:attrNameLst>
                                          <p:attrName>style.visibility</p:attrName>
                                        </p:attrNameLst>
                                      </p:cBhvr>
                                      <p:tavLst>
                                        <p:tav tm="0">
                                          <p:val>
                                            <p:strVal val="hidden"/>
                                          </p:val>
                                        </p:tav>
                                        <p:tav tm="50000">
                                          <p:val>
                                            <p:strVal val="visible"/>
                                          </p:val>
                                        </p:tav>
                                      </p:tavLst>
                                    </p:anim>
                                  </p:childTnLst>
                                </p:cTn>
                              </p:par>
                            </p:childTnLst>
                          </p:cTn>
                        </p:par>
                        <p:par>
                          <p:cTn id="24" fill="hold">
                            <p:stCondLst>
                              <p:cond delay="3500"/>
                            </p:stCondLst>
                            <p:childTnLst>
                              <p:par>
                                <p:cTn id="25" presetID="58" presetClass="entr" presetSubtype="0" accel="100000" fill="hold" grpId="0" nodeType="afterEffect">
                                  <p:stCondLst>
                                    <p:cond delay="2000"/>
                                  </p:stCondLst>
                                  <p:childTnLst>
                                    <p:set>
                                      <p:cBhvr>
                                        <p:cTn id="26" dur="1" fill="hold">
                                          <p:stCondLst>
                                            <p:cond delay="0"/>
                                          </p:stCondLst>
                                        </p:cTn>
                                        <p:tgtEl>
                                          <p:spTgt spid="6">
                                            <p:bg/>
                                          </p:spTgt>
                                        </p:tgtEl>
                                        <p:attrNameLst>
                                          <p:attrName>style.visibility</p:attrName>
                                        </p:attrNameLst>
                                      </p:cBhvr>
                                      <p:to>
                                        <p:strVal val="visible"/>
                                      </p:to>
                                    </p:set>
                                    <p:anim calcmode="lin" valueType="num">
                                      <p:cBhvr>
                                        <p:cTn id="27" dur="500" fill="hold"/>
                                        <p:tgtEl>
                                          <p:spTgt spid="6">
                                            <p:bg/>
                                          </p:spTgt>
                                        </p:tgtEl>
                                        <p:attrNameLst>
                                          <p:attrName>ppt_w</p:attrName>
                                        </p:attrNameLst>
                                      </p:cBhvr>
                                      <p:tavLst>
                                        <p:tav tm="0">
                                          <p:val>
                                            <p:strVal val="#ppt_w*2.5"/>
                                          </p:val>
                                        </p:tav>
                                        <p:tav tm="100000">
                                          <p:val>
                                            <p:strVal val="#ppt_w"/>
                                          </p:val>
                                        </p:tav>
                                      </p:tavLst>
                                    </p:anim>
                                    <p:anim calcmode="lin" valueType="num">
                                      <p:cBhvr>
                                        <p:cTn id="28" dur="500" fill="hold"/>
                                        <p:tgtEl>
                                          <p:spTgt spid="6">
                                            <p:bg/>
                                          </p:spTgt>
                                        </p:tgtEl>
                                        <p:attrNameLst>
                                          <p:attrName>ppt_h</p:attrName>
                                        </p:attrNameLst>
                                      </p:cBhvr>
                                      <p:tavLst>
                                        <p:tav tm="0">
                                          <p:val>
                                            <p:strVal val="#ppt_h*0.01"/>
                                          </p:val>
                                        </p:tav>
                                        <p:tav tm="100000">
                                          <p:val>
                                            <p:strVal val="#ppt_h"/>
                                          </p:val>
                                        </p:tav>
                                      </p:tavLst>
                                    </p:anim>
                                    <p:anim calcmode="lin" valueType="num">
                                      <p:cBhvr>
                                        <p:cTn id="29" dur="500" fill="hold"/>
                                        <p:tgtEl>
                                          <p:spTgt spid="6">
                                            <p:bg/>
                                          </p:spTgt>
                                        </p:tgtEl>
                                        <p:attrNameLst>
                                          <p:attrName>ppt_x</p:attrName>
                                        </p:attrNameLst>
                                      </p:cBhvr>
                                      <p:tavLst>
                                        <p:tav tm="0">
                                          <p:val>
                                            <p:strVal val="#ppt_x"/>
                                          </p:val>
                                        </p:tav>
                                        <p:tav tm="100000">
                                          <p:val>
                                            <p:strVal val="#ppt_x"/>
                                          </p:val>
                                        </p:tav>
                                      </p:tavLst>
                                    </p:anim>
                                    <p:anim calcmode="lin" valueType="num">
                                      <p:cBhvr>
                                        <p:cTn id="30" dur="500" fill="hold"/>
                                        <p:tgtEl>
                                          <p:spTgt spid="6">
                                            <p:bg/>
                                          </p:spTgt>
                                        </p:tgtEl>
                                        <p:attrNameLst>
                                          <p:attrName>ppt_y</p:attrName>
                                        </p:attrNameLst>
                                      </p:cBhvr>
                                      <p:tavLst>
                                        <p:tav tm="0">
                                          <p:val>
                                            <p:strVal val="#ppt_h+1"/>
                                          </p:val>
                                        </p:tav>
                                        <p:tav tm="100000">
                                          <p:val>
                                            <p:strVal val="#ppt_y"/>
                                          </p:val>
                                        </p:tav>
                                      </p:tavLst>
                                    </p:anim>
                                    <p:animEffect transition="in" filter="fade">
                                      <p:cBhvr>
                                        <p:cTn id="31" dur="500"/>
                                        <p:tgtEl>
                                          <p:spTgt spid="6">
                                            <p:bg/>
                                          </p:spTgt>
                                        </p:tgtEl>
                                      </p:cBhvr>
                                    </p:animEffect>
                                  </p:childTnLst>
                                </p:cTn>
                              </p:par>
                            </p:childTnLst>
                          </p:cTn>
                        </p:par>
                        <p:par>
                          <p:cTn id="32" fill="hold">
                            <p:stCondLst>
                              <p:cond delay="6000"/>
                            </p:stCondLst>
                            <p:childTnLst>
                              <p:par>
                                <p:cTn id="33" presetID="58" presetClass="entr" presetSubtype="0" accel="100000" fill="hold"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p:cTn id="35" dur="500" fill="hold"/>
                                        <p:tgtEl>
                                          <p:spTgt spid="6">
                                            <p:txEl>
                                              <p:pRg st="0" end="0"/>
                                            </p:txEl>
                                          </p:spTgt>
                                        </p:tgtEl>
                                        <p:attrNameLst>
                                          <p:attrName>ppt_w</p:attrName>
                                        </p:attrNameLst>
                                      </p:cBhvr>
                                      <p:tavLst>
                                        <p:tav tm="0">
                                          <p:val>
                                            <p:strVal val="#ppt_w*2.5"/>
                                          </p:val>
                                        </p:tav>
                                        <p:tav tm="100000">
                                          <p:val>
                                            <p:strVal val="#ppt_w"/>
                                          </p:val>
                                        </p:tav>
                                      </p:tavLst>
                                    </p:anim>
                                    <p:anim calcmode="lin" valueType="num">
                                      <p:cBhvr>
                                        <p:cTn id="36" dur="500" fill="hold"/>
                                        <p:tgtEl>
                                          <p:spTgt spid="6">
                                            <p:txEl>
                                              <p:pRg st="0" end="0"/>
                                            </p:txEl>
                                          </p:spTgt>
                                        </p:tgtEl>
                                        <p:attrNameLst>
                                          <p:attrName>ppt_h</p:attrName>
                                        </p:attrNameLst>
                                      </p:cBhvr>
                                      <p:tavLst>
                                        <p:tav tm="0">
                                          <p:val>
                                            <p:strVal val="#ppt_h*0.01"/>
                                          </p:val>
                                        </p:tav>
                                        <p:tav tm="100000">
                                          <p:val>
                                            <p:strVal val="#ppt_h"/>
                                          </p:val>
                                        </p:tav>
                                      </p:tavLst>
                                    </p:anim>
                                    <p:anim calcmode="lin" valueType="num">
                                      <p:cBhvr>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6">
                                            <p:txEl>
                                              <p:pRg st="0" end="0"/>
                                            </p:txEl>
                                          </p:spTgt>
                                        </p:tgtEl>
                                        <p:attrNameLst>
                                          <p:attrName>ppt_y</p:attrName>
                                        </p:attrNameLst>
                                      </p:cBhvr>
                                      <p:tavLst>
                                        <p:tav tm="0">
                                          <p:val>
                                            <p:strVal val="#ppt_h+1"/>
                                          </p:val>
                                        </p:tav>
                                        <p:tav tm="100000">
                                          <p:val>
                                            <p:strVal val="#ppt_y"/>
                                          </p:val>
                                        </p:tav>
                                      </p:tavLst>
                                    </p:anim>
                                    <p:animEffect transition="in" filter="fade">
                                      <p:cBhvr>
                                        <p:cTn id="39" dur="500"/>
                                        <p:tgtEl>
                                          <p:spTgt spid="6">
                                            <p:txEl>
                                              <p:pRg st="0" end="0"/>
                                            </p:txEl>
                                          </p:spTgt>
                                        </p:tgtEl>
                                      </p:cBhvr>
                                    </p:animEffect>
                                  </p:childTnLst>
                                </p:cTn>
                              </p:par>
                              <p:par>
                                <p:cTn id="40" presetID="58" presetClass="entr" presetSubtype="0" accel="10000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strVal val="#ppt_w*2.5"/>
                                          </p:val>
                                        </p:tav>
                                        <p:tav tm="100000">
                                          <p:val>
                                            <p:strVal val="#ppt_w"/>
                                          </p:val>
                                        </p:tav>
                                      </p:tavLst>
                                    </p:anim>
                                    <p:anim calcmode="lin" valueType="num">
                                      <p:cBhvr>
                                        <p:cTn id="43" dur="500" fill="hold"/>
                                        <p:tgtEl>
                                          <p:spTgt spid="7"/>
                                        </p:tgtEl>
                                        <p:attrNameLst>
                                          <p:attrName>ppt_h</p:attrName>
                                        </p:attrNameLst>
                                      </p:cBhvr>
                                      <p:tavLst>
                                        <p:tav tm="0">
                                          <p:val>
                                            <p:strVal val="#ppt_h*0.01"/>
                                          </p:val>
                                        </p:tav>
                                        <p:tav tm="100000">
                                          <p:val>
                                            <p:strVal val="#ppt_h"/>
                                          </p:val>
                                        </p:tav>
                                      </p:tavLst>
                                    </p:anim>
                                    <p:anim calcmode="lin" valueType="num">
                                      <p:cBhvr>
                                        <p:cTn id="44" dur="500" fill="hold"/>
                                        <p:tgtEl>
                                          <p:spTgt spid="7"/>
                                        </p:tgtEl>
                                        <p:attrNameLst>
                                          <p:attrName>ppt_x</p:attrName>
                                        </p:attrNameLst>
                                      </p:cBhvr>
                                      <p:tavLst>
                                        <p:tav tm="0">
                                          <p:val>
                                            <p:strVal val="#ppt_x"/>
                                          </p:val>
                                        </p:tav>
                                        <p:tav tm="100000">
                                          <p:val>
                                            <p:strVal val="#ppt_x"/>
                                          </p:val>
                                        </p:tav>
                                      </p:tavLst>
                                    </p:anim>
                                    <p:anim calcmode="lin" valueType="num">
                                      <p:cBhvr>
                                        <p:cTn id="45" dur="500" fill="hold"/>
                                        <p:tgtEl>
                                          <p:spTgt spid="7"/>
                                        </p:tgtEl>
                                        <p:attrNameLst>
                                          <p:attrName>ppt_y</p:attrName>
                                        </p:attrNameLst>
                                      </p:cBhvr>
                                      <p:tavLst>
                                        <p:tav tm="0">
                                          <p:val>
                                            <p:strVal val="#ppt_h+1"/>
                                          </p:val>
                                        </p:tav>
                                        <p:tav tm="100000">
                                          <p:val>
                                            <p:strVal val="#ppt_y"/>
                                          </p:val>
                                        </p:tav>
                                      </p:tavLst>
                                    </p:anim>
                                    <p:animEffect transition="in" filter="fade">
                                      <p:cBhvr>
                                        <p:cTn id="46" dur="500"/>
                                        <p:tgtEl>
                                          <p:spTgt spid="7"/>
                                        </p:tgtEl>
                                      </p:cBhvr>
                                    </p:animEffect>
                                  </p:childTnLst>
                                </p:cTn>
                              </p:par>
                              <p:par>
                                <p:cTn id="47" presetID="58" presetClass="entr" presetSubtype="0" accel="100000" fill="hold" grpId="0"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p:cTn id="49" dur="500" fill="hold"/>
                                        <p:tgtEl>
                                          <p:spTgt spid="6">
                                            <p:txEl>
                                              <p:pRg st="2" end="2"/>
                                            </p:txEl>
                                          </p:spTgt>
                                        </p:tgtEl>
                                        <p:attrNameLst>
                                          <p:attrName>ppt_w</p:attrName>
                                        </p:attrNameLst>
                                      </p:cBhvr>
                                      <p:tavLst>
                                        <p:tav tm="0">
                                          <p:val>
                                            <p:strVal val="#ppt_w*2.5"/>
                                          </p:val>
                                        </p:tav>
                                        <p:tav tm="100000">
                                          <p:val>
                                            <p:strVal val="#ppt_w"/>
                                          </p:val>
                                        </p:tav>
                                      </p:tavLst>
                                    </p:anim>
                                    <p:anim calcmode="lin" valueType="num">
                                      <p:cBhvr>
                                        <p:cTn id="50" dur="500" fill="hold"/>
                                        <p:tgtEl>
                                          <p:spTgt spid="6">
                                            <p:txEl>
                                              <p:pRg st="2" end="2"/>
                                            </p:txEl>
                                          </p:spTgt>
                                        </p:tgtEl>
                                        <p:attrNameLst>
                                          <p:attrName>ppt_h</p:attrName>
                                        </p:attrNameLst>
                                      </p:cBhvr>
                                      <p:tavLst>
                                        <p:tav tm="0">
                                          <p:val>
                                            <p:strVal val="#ppt_h*0.01"/>
                                          </p:val>
                                        </p:tav>
                                        <p:tav tm="100000">
                                          <p:val>
                                            <p:strVal val="#ppt_h"/>
                                          </p:val>
                                        </p:tav>
                                      </p:tavLst>
                                    </p:anim>
                                    <p:anim calcmode="lin" valueType="num">
                                      <p:cBhvr>
                                        <p:cTn id="5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2" dur="500" fill="hold"/>
                                        <p:tgtEl>
                                          <p:spTgt spid="6">
                                            <p:txEl>
                                              <p:pRg st="2" end="2"/>
                                            </p:txEl>
                                          </p:spTgt>
                                        </p:tgtEl>
                                        <p:attrNameLst>
                                          <p:attrName>ppt_y</p:attrName>
                                        </p:attrNameLst>
                                      </p:cBhvr>
                                      <p:tavLst>
                                        <p:tav tm="0">
                                          <p:val>
                                            <p:strVal val="#ppt_h+1"/>
                                          </p:val>
                                        </p:tav>
                                        <p:tav tm="100000">
                                          <p:val>
                                            <p:strVal val="#ppt_y"/>
                                          </p:val>
                                        </p:tav>
                                      </p:tavLst>
                                    </p:anim>
                                    <p:animEffect transition="in" filter="fade">
                                      <p:cBhvr>
                                        <p:cTn id="53" dur="500"/>
                                        <p:tgtEl>
                                          <p:spTgt spid="6">
                                            <p:txEl>
                                              <p:pRg st="2" end="2"/>
                                            </p:txEl>
                                          </p:spTgt>
                                        </p:tgtEl>
                                      </p:cBhvr>
                                    </p:animEffect>
                                  </p:childTnLst>
                                </p:cTn>
                              </p:par>
                            </p:childTnLst>
                          </p:cTn>
                        </p:par>
                        <p:par>
                          <p:cTn id="54" fill="hold">
                            <p:stCondLst>
                              <p:cond delay="6500"/>
                            </p:stCondLst>
                            <p:childTnLst>
                              <p:par>
                                <p:cTn id="55" presetID="58" presetClass="entr" presetSubtype="0" accel="100000" fill="hold" grpId="0" nodeType="after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 calcmode="lin" valueType="num">
                                      <p:cBhvr>
                                        <p:cTn id="57" dur="500" fill="hold"/>
                                        <p:tgtEl>
                                          <p:spTgt spid="6">
                                            <p:txEl>
                                              <p:pRg st="3" end="3"/>
                                            </p:txEl>
                                          </p:spTgt>
                                        </p:tgtEl>
                                        <p:attrNameLst>
                                          <p:attrName>ppt_w</p:attrName>
                                        </p:attrNameLst>
                                      </p:cBhvr>
                                      <p:tavLst>
                                        <p:tav tm="0">
                                          <p:val>
                                            <p:strVal val="#ppt_w*2.5"/>
                                          </p:val>
                                        </p:tav>
                                        <p:tav tm="100000">
                                          <p:val>
                                            <p:strVal val="#ppt_w"/>
                                          </p:val>
                                        </p:tav>
                                      </p:tavLst>
                                    </p:anim>
                                    <p:anim calcmode="lin" valueType="num">
                                      <p:cBhvr>
                                        <p:cTn id="58" dur="500" fill="hold"/>
                                        <p:tgtEl>
                                          <p:spTgt spid="6">
                                            <p:txEl>
                                              <p:pRg st="3" end="3"/>
                                            </p:txEl>
                                          </p:spTgt>
                                        </p:tgtEl>
                                        <p:attrNameLst>
                                          <p:attrName>ppt_h</p:attrName>
                                        </p:attrNameLst>
                                      </p:cBhvr>
                                      <p:tavLst>
                                        <p:tav tm="0">
                                          <p:val>
                                            <p:strVal val="#ppt_h*0.01"/>
                                          </p:val>
                                        </p:tav>
                                        <p:tav tm="100000">
                                          <p:val>
                                            <p:strVal val="#ppt_h"/>
                                          </p:val>
                                        </p:tav>
                                      </p:tavLst>
                                    </p:anim>
                                    <p:anim calcmode="lin" valueType="num">
                                      <p:cBhvr>
                                        <p:cTn id="5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0" dur="500" fill="hold"/>
                                        <p:tgtEl>
                                          <p:spTgt spid="6">
                                            <p:txEl>
                                              <p:pRg st="3" end="3"/>
                                            </p:txEl>
                                          </p:spTgt>
                                        </p:tgtEl>
                                        <p:attrNameLst>
                                          <p:attrName>ppt_y</p:attrName>
                                        </p:attrNameLst>
                                      </p:cBhvr>
                                      <p:tavLst>
                                        <p:tav tm="0">
                                          <p:val>
                                            <p:strVal val="#ppt_h+1"/>
                                          </p:val>
                                        </p:tav>
                                        <p:tav tm="100000">
                                          <p:val>
                                            <p:strVal val="#ppt_y"/>
                                          </p:val>
                                        </p:tav>
                                      </p:tavLst>
                                    </p:anim>
                                    <p:animEffect transition="in" filter="fade">
                                      <p:cBhvr>
                                        <p:cTn id="61" dur="500"/>
                                        <p:tgtEl>
                                          <p:spTgt spid="6">
                                            <p:txEl>
                                              <p:pRg st="3" end="3"/>
                                            </p:txEl>
                                          </p:spTgt>
                                        </p:tgtEl>
                                      </p:cBhvr>
                                    </p:animEffect>
                                  </p:childTnLst>
                                </p:cTn>
                              </p:par>
                            </p:childTnLst>
                          </p:cTn>
                        </p:par>
                        <p:par>
                          <p:cTn id="62" fill="hold">
                            <p:stCondLst>
                              <p:cond delay="7000"/>
                            </p:stCondLst>
                            <p:childTnLst>
                              <p:par>
                                <p:cTn id="63" presetID="58" presetClass="entr" presetSubtype="0" accel="100000" fill="hold" grpId="0" nodeType="after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anim calcmode="lin" valueType="num">
                                      <p:cBhvr>
                                        <p:cTn id="65" dur="500" fill="hold"/>
                                        <p:tgtEl>
                                          <p:spTgt spid="6">
                                            <p:txEl>
                                              <p:pRg st="4" end="4"/>
                                            </p:txEl>
                                          </p:spTgt>
                                        </p:tgtEl>
                                        <p:attrNameLst>
                                          <p:attrName>ppt_w</p:attrName>
                                        </p:attrNameLst>
                                      </p:cBhvr>
                                      <p:tavLst>
                                        <p:tav tm="0">
                                          <p:val>
                                            <p:strVal val="#ppt_w*2.5"/>
                                          </p:val>
                                        </p:tav>
                                        <p:tav tm="100000">
                                          <p:val>
                                            <p:strVal val="#ppt_w"/>
                                          </p:val>
                                        </p:tav>
                                      </p:tavLst>
                                    </p:anim>
                                    <p:anim calcmode="lin" valueType="num">
                                      <p:cBhvr>
                                        <p:cTn id="66" dur="500" fill="hold"/>
                                        <p:tgtEl>
                                          <p:spTgt spid="6">
                                            <p:txEl>
                                              <p:pRg st="4" end="4"/>
                                            </p:txEl>
                                          </p:spTgt>
                                        </p:tgtEl>
                                        <p:attrNameLst>
                                          <p:attrName>ppt_h</p:attrName>
                                        </p:attrNameLst>
                                      </p:cBhvr>
                                      <p:tavLst>
                                        <p:tav tm="0">
                                          <p:val>
                                            <p:strVal val="#ppt_h*0.01"/>
                                          </p:val>
                                        </p:tav>
                                        <p:tav tm="100000">
                                          <p:val>
                                            <p:strVal val="#ppt_h"/>
                                          </p:val>
                                        </p:tav>
                                      </p:tavLst>
                                    </p:anim>
                                    <p:anim calcmode="lin" valueType="num">
                                      <p:cBhvr>
                                        <p:cTn id="6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8" dur="500" fill="hold"/>
                                        <p:tgtEl>
                                          <p:spTgt spid="6">
                                            <p:txEl>
                                              <p:pRg st="4" end="4"/>
                                            </p:txEl>
                                          </p:spTgt>
                                        </p:tgtEl>
                                        <p:attrNameLst>
                                          <p:attrName>ppt_y</p:attrName>
                                        </p:attrNameLst>
                                      </p:cBhvr>
                                      <p:tavLst>
                                        <p:tav tm="0">
                                          <p:val>
                                            <p:strVal val="#ppt_h+1"/>
                                          </p:val>
                                        </p:tav>
                                        <p:tav tm="100000">
                                          <p:val>
                                            <p:strVal val="#ppt_y"/>
                                          </p:val>
                                        </p:tav>
                                      </p:tavLst>
                                    </p:anim>
                                    <p:animEffect transition="in" filter="fade">
                                      <p:cBhvr>
                                        <p:cTn id="69" dur="500"/>
                                        <p:tgtEl>
                                          <p:spTgt spid="6">
                                            <p:txEl>
                                              <p:pRg st="4" end="4"/>
                                            </p:txEl>
                                          </p:spTgt>
                                        </p:tgtEl>
                                      </p:cBhvr>
                                    </p:animEffect>
                                  </p:childTnLst>
                                </p:cTn>
                              </p:par>
                            </p:childTnLst>
                          </p:cTn>
                        </p:par>
                        <p:par>
                          <p:cTn id="70" fill="hold">
                            <p:stCondLst>
                              <p:cond delay="7500"/>
                            </p:stCondLst>
                            <p:childTnLst>
                              <p:par>
                                <p:cTn id="71" presetID="58" presetClass="entr" presetSubtype="0" accel="100000" fill="hold" grpId="0" nodeType="afterEffect">
                                  <p:stCondLst>
                                    <p:cond delay="0"/>
                                  </p:stCondLst>
                                  <p:childTnLst>
                                    <p:set>
                                      <p:cBhvr>
                                        <p:cTn id="72" dur="1" fill="hold">
                                          <p:stCondLst>
                                            <p:cond delay="0"/>
                                          </p:stCondLst>
                                        </p:cTn>
                                        <p:tgtEl>
                                          <p:spTgt spid="6">
                                            <p:txEl>
                                              <p:pRg st="5" end="5"/>
                                            </p:txEl>
                                          </p:spTgt>
                                        </p:tgtEl>
                                        <p:attrNameLst>
                                          <p:attrName>style.visibility</p:attrName>
                                        </p:attrNameLst>
                                      </p:cBhvr>
                                      <p:to>
                                        <p:strVal val="visible"/>
                                      </p:to>
                                    </p:set>
                                    <p:anim calcmode="lin" valueType="num">
                                      <p:cBhvr>
                                        <p:cTn id="73" dur="500" fill="hold"/>
                                        <p:tgtEl>
                                          <p:spTgt spid="6">
                                            <p:txEl>
                                              <p:pRg st="5" end="5"/>
                                            </p:txEl>
                                          </p:spTgt>
                                        </p:tgtEl>
                                        <p:attrNameLst>
                                          <p:attrName>ppt_w</p:attrName>
                                        </p:attrNameLst>
                                      </p:cBhvr>
                                      <p:tavLst>
                                        <p:tav tm="0">
                                          <p:val>
                                            <p:strVal val="#ppt_w*2.5"/>
                                          </p:val>
                                        </p:tav>
                                        <p:tav tm="100000">
                                          <p:val>
                                            <p:strVal val="#ppt_w"/>
                                          </p:val>
                                        </p:tav>
                                      </p:tavLst>
                                    </p:anim>
                                    <p:anim calcmode="lin" valueType="num">
                                      <p:cBhvr>
                                        <p:cTn id="74" dur="500" fill="hold"/>
                                        <p:tgtEl>
                                          <p:spTgt spid="6">
                                            <p:txEl>
                                              <p:pRg st="5" end="5"/>
                                            </p:txEl>
                                          </p:spTgt>
                                        </p:tgtEl>
                                        <p:attrNameLst>
                                          <p:attrName>ppt_h</p:attrName>
                                        </p:attrNameLst>
                                      </p:cBhvr>
                                      <p:tavLst>
                                        <p:tav tm="0">
                                          <p:val>
                                            <p:strVal val="#ppt_h*0.01"/>
                                          </p:val>
                                        </p:tav>
                                        <p:tav tm="100000">
                                          <p:val>
                                            <p:strVal val="#ppt_h"/>
                                          </p:val>
                                        </p:tav>
                                      </p:tavLst>
                                    </p:anim>
                                    <p:anim calcmode="lin" valueType="num">
                                      <p:cBhvr>
                                        <p:cTn id="7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6" dur="500" fill="hold"/>
                                        <p:tgtEl>
                                          <p:spTgt spid="6">
                                            <p:txEl>
                                              <p:pRg st="5" end="5"/>
                                            </p:txEl>
                                          </p:spTgt>
                                        </p:tgtEl>
                                        <p:attrNameLst>
                                          <p:attrName>ppt_y</p:attrName>
                                        </p:attrNameLst>
                                      </p:cBhvr>
                                      <p:tavLst>
                                        <p:tav tm="0">
                                          <p:val>
                                            <p:strVal val="#ppt_h+1"/>
                                          </p:val>
                                        </p:tav>
                                        <p:tav tm="100000">
                                          <p:val>
                                            <p:strVal val="#ppt_y"/>
                                          </p:val>
                                        </p:tav>
                                      </p:tavLst>
                                    </p:anim>
                                    <p:animEffect transition="in" filter="fade">
                                      <p:cBhvr>
                                        <p:cTn id="77" dur="500"/>
                                        <p:tgtEl>
                                          <p:spTgt spid="6">
                                            <p:txEl>
                                              <p:pRg st="5" end="5"/>
                                            </p:txEl>
                                          </p:spTgt>
                                        </p:tgtEl>
                                      </p:cBhvr>
                                    </p:animEffect>
                                  </p:childTnLst>
                                </p:cTn>
                              </p:par>
                            </p:childTnLst>
                          </p:cTn>
                        </p:par>
                        <p:par>
                          <p:cTn id="78" fill="hold">
                            <p:stCondLst>
                              <p:cond delay="8000"/>
                            </p:stCondLst>
                            <p:childTnLst>
                              <p:par>
                                <p:cTn id="79" presetID="58" presetClass="entr" presetSubtype="0" accel="100000" fill="hold" grpId="0" nodeType="afterEffect">
                                  <p:stCondLst>
                                    <p:cond delay="0"/>
                                  </p:stCondLst>
                                  <p:childTnLst>
                                    <p:set>
                                      <p:cBhvr>
                                        <p:cTn id="80" dur="1" fill="hold">
                                          <p:stCondLst>
                                            <p:cond delay="0"/>
                                          </p:stCondLst>
                                        </p:cTn>
                                        <p:tgtEl>
                                          <p:spTgt spid="6">
                                            <p:txEl>
                                              <p:pRg st="6" end="6"/>
                                            </p:txEl>
                                          </p:spTgt>
                                        </p:tgtEl>
                                        <p:attrNameLst>
                                          <p:attrName>style.visibility</p:attrName>
                                        </p:attrNameLst>
                                      </p:cBhvr>
                                      <p:to>
                                        <p:strVal val="visible"/>
                                      </p:to>
                                    </p:set>
                                    <p:anim calcmode="lin" valueType="num">
                                      <p:cBhvr>
                                        <p:cTn id="81" dur="500" fill="hold"/>
                                        <p:tgtEl>
                                          <p:spTgt spid="6">
                                            <p:txEl>
                                              <p:pRg st="6" end="6"/>
                                            </p:txEl>
                                          </p:spTgt>
                                        </p:tgtEl>
                                        <p:attrNameLst>
                                          <p:attrName>ppt_w</p:attrName>
                                        </p:attrNameLst>
                                      </p:cBhvr>
                                      <p:tavLst>
                                        <p:tav tm="0">
                                          <p:val>
                                            <p:strVal val="#ppt_w*2.5"/>
                                          </p:val>
                                        </p:tav>
                                        <p:tav tm="100000">
                                          <p:val>
                                            <p:strVal val="#ppt_w"/>
                                          </p:val>
                                        </p:tav>
                                      </p:tavLst>
                                    </p:anim>
                                    <p:anim calcmode="lin" valueType="num">
                                      <p:cBhvr>
                                        <p:cTn id="82" dur="500" fill="hold"/>
                                        <p:tgtEl>
                                          <p:spTgt spid="6">
                                            <p:txEl>
                                              <p:pRg st="6" end="6"/>
                                            </p:txEl>
                                          </p:spTgt>
                                        </p:tgtEl>
                                        <p:attrNameLst>
                                          <p:attrName>ppt_h</p:attrName>
                                        </p:attrNameLst>
                                      </p:cBhvr>
                                      <p:tavLst>
                                        <p:tav tm="0">
                                          <p:val>
                                            <p:strVal val="#ppt_h*0.01"/>
                                          </p:val>
                                        </p:tav>
                                        <p:tav tm="100000">
                                          <p:val>
                                            <p:strVal val="#ppt_h"/>
                                          </p:val>
                                        </p:tav>
                                      </p:tavLst>
                                    </p:anim>
                                    <p:anim calcmode="lin" valueType="num">
                                      <p:cBhvr>
                                        <p:cTn id="8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4" dur="500" fill="hold"/>
                                        <p:tgtEl>
                                          <p:spTgt spid="6">
                                            <p:txEl>
                                              <p:pRg st="6" end="6"/>
                                            </p:txEl>
                                          </p:spTgt>
                                        </p:tgtEl>
                                        <p:attrNameLst>
                                          <p:attrName>ppt_y</p:attrName>
                                        </p:attrNameLst>
                                      </p:cBhvr>
                                      <p:tavLst>
                                        <p:tav tm="0">
                                          <p:val>
                                            <p:strVal val="#ppt_h+1"/>
                                          </p:val>
                                        </p:tav>
                                        <p:tav tm="100000">
                                          <p:val>
                                            <p:strVal val="#ppt_y"/>
                                          </p:val>
                                        </p:tav>
                                      </p:tavLst>
                                    </p:anim>
                                    <p:animEffect transition="in" filter="fade">
                                      <p:cBhvr>
                                        <p:cTn id="85" dur="500"/>
                                        <p:tgtEl>
                                          <p:spTgt spid="6">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58" presetClass="entr" presetSubtype="0" accel="100000" fill="hold" grpId="0" nodeType="clickEffect">
                                  <p:stCondLst>
                                    <p:cond delay="0"/>
                                  </p:stCondLst>
                                  <p:childTnLst>
                                    <p:set>
                                      <p:cBhvr>
                                        <p:cTn id="89" dur="1" fill="hold">
                                          <p:stCondLst>
                                            <p:cond delay="0"/>
                                          </p:stCondLst>
                                        </p:cTn>
                                        <p:tgtEl>
                                          <p:spTgt spid="6">
                                            <p:txEl>
                                              <p:pRg st="9" end="9"/>
                                            </p:txEl>
                                          </p:spTgt>
                                        </p:tgtEl>
                                        <p:attrNameLst>
                                          <p:attrName>style.visibility</p:attrName>
                                        </p:attrNameLst>
                                      </p:cBhvr>
                                      <p:to>
                                        <p:strVal val="visible"/>
                                      </p:to>
                                    </p:set>
                                    <p:anim calcmode="lin" valueType="num">
                                      <p:cBhvr>
                                        <p:cTn id="90" dur="500" fill="hold"/>
                                        <p:tgtEl>
                                          <p:spTgt spid="6">
                                            <p:txEl>
                                              <p:pRg st="9" end="9"/>
                                            </p:txEl>
                                          </p:spTgt>
                                        </p:tgtEl>
                                        <p:attrNameLst>
                                          <p:attrName>ppt_w</p:attrName>
                                        </p:attrNameLst>
                                      </p:cBhvr>
                                      <p:tavLst>
                                        <p:tav tm="0">
                                          <p:val>
                                            <p:strVal val="#ppt_w*2.5"/>
                                          </p:val>
                                        </p:tav>
                                        <p:tav tm="100000">
                                          <p:val>
                                            <p:strVal val="#ppt_w"/>
                                          </p:val>
                                        </p:tav>
                                      </p:tavLst>
                                    </p:anim>
                                    <p:anim calcmode="lin" valueType="num">
                                      <p:cBhvr>
                                        <p:cTn id="91" dur="500" fill="hold"/>
                                        <p:tgtEl>
                                          <p:spTgt spid="6">
                                            <p:txEl>
                                              <p:pRg st="9" end="9"/>
                                            </p:txEl>
                                          </p:spTgt>
                                        </p:tgtEl>
                                        <p:attrNameLst>
                                          <p:attrName>ppt_h</p:attrName>
                                        </p:attrNameLst>
                                      </p:cBhvr>
                                      <p:tavLst>
                                        <p:tav tm="0">
                                          <p:val>
                                            <p:strVal val="#ppt_h*0.01"/>
                                          </p:val>
                                        </p:tav>
                                        <p:tav tm="100000">
                                          <p:val>
                                            <p:strVal val="#ppt_h"/>
                                          </p:val>
                                        </p:tav>
                                      </p:tavLst>
                                    </p:anim>
                                    <p:anim calcmode="lin" valueType="num">
                                      <p:cBhvr>
                                        <p:cTn id="9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93" dur="500" fill="hold"/>
                                        <p:tgtEl>
                                          <p:spTgt spid="6">
                                            <p:txEl>
                                              <p:pRg st="9" end="9"/>
                                            </p:txEl>
                                          </p:spTgt>
                                        </p:tgtEl>
                                        <p:attrNameLst>
                                          <p:attrName>ppt_y</p:attrName>
                                        </p:attrNameLst>
                                      </p:cBhvr>
                                      <p:tavLst>
                                        <p:tav tm="0">
                                          <p:val>
                                            <p:strVal val="#ppt_h+1"/>
                                          </p:val>
                                        </p:tav>
                                        <p:tav tm="100000">
                                          <p:val>
                                            <p:strVal val="#ppt_y"/>
                                          </p:val>
                                        </p:tav>
                                      </p:tavLst>
                                    </p:anim>
                                    <p:animEffect transition="in" filter="fade">
                                      <p:cBhvr>
                                        <p:cTn id="94" dur="500"/>
                                        <p:tgtEl>
                                          <p:spTgt spid="6">
                                            <p:txEl>
                                              <p:pRg st="9" end="9"/>
                                            </p:txEl>
                                          </p:spTgt>
                                        </p:tgtEl>
                                      </p:cBhvr>
                                    </p:animEffect>
                                  </p:childTnLst>
                                </p:cTn>
                              </p:par>
                              <p:par>
                                <p:cTn id="95" presetID="58" presetClass="entr" presetSubtype="0" accel="100000" fill="hold" nodeType="withEffect">
                                  <p:stCondLst>
                                    <p:cond delay="0"/>
                                  </p:stCondLst>
                                  <p:childTnLst>
                                    <p:set>
                                      <p:cBhvr>
                                        <p:cTn id="96" dur="1" fill="hold">
                                          <p:stCondLst>
                                            <p:cond delay="0"/>
                                          </p:stCondLst>
                                        </p:cTn>
                                        <p:tgtEl>
                                          <p:spTgt spid="8"/>
                                        </p:tgtEl>
                                        <p:attrNameLst>
                                          <p:attrName>style.visibility</p:attrName>
                                        </p:attrNameLst>
                                      </p:cBhvr>
                                      <p:to>
                                        <p:strVal val="visible"/>
                                      </p:to>
                                    </p:set>
                                    <p:anim calcmode="lin" valueType="num">
                                      <p:cBhvr>
                                        <p:cTn id="97" dur="500" fill="hold"/>
                                        <p:tgtEl>
                                          <p:spTgt spid="8"/>
                                        </p:tgtEl>
                                        <p:attrNameLst>
                                          <p:attrName>ppt_w</p:attrName>
                                        </p:attrNameLst>
                                      </p:cBhvr>
                                      <p:tavLst>
                                        <p:tav tm="0">
                                          <p:val>
                                            <p:strVal val="#ppt_w*2.5"/>
                                          </p:val>
                                        </p:tav>
                                        <p:tav tm="100000">
                                          <p:val>
                                            <p:strVal val="#ppt_w"/>
                                          </p:val>
                                        </p:tav>
                                      </p:tavLst>
                                    </p:anim>
                                    <p:anim calcmode="lin" valueType="num">
                                      <p:cBhvr>
                                        <p:cTn id="98" dur="500" fill="hold"/>
                                        <p:tgtEl>
                                          <p:spTgt spid="8"/>
                                        </p:tgtEl>
                                        <p:attrNameLst>
                                          <p:attrName>ppt_h</p:attrName>
                                        </p:attrNameLst>
                                      </p:cBhvr>
                                      <p:tavLst>
                                        <p:tav tm="0">
                                          <p:val>
                                            <p:strVal val="#ppt_h*0.01"/>
                                          </p:val>
                                        </p:tav>
                                        <p:tav tm="100000">
                                          <p:val>
                                            <p:strVal val="#ppt_h"/>
                                          </p:val>
                                        </p:tav>
                                      </p:tavLst>
                                    </p:anim>
                                    <p:anim calcmode="lin" valueType="num">
                                      <p:cBhvr>
                                        <p:cTn id="99" dur="500" fill="hold"/>
                                        <p:tgtEl>
                                          <p:spTgt spid="8"/>
                                        </p:tgtEl>
                                        <p:attrNameLst>
                                          <p:attrName>ppt_x</p:attrName>
                                        </p:attrNameLst>
                                      </p:cBhvr>
                                      <p:tavLst>
                                        <p:tav tm="0">
                                          <p:val>
                                            <p:strVal val="#ppt_x"/>
                                          </p:val>
                                        </p:tav>
                                        <p:tav tm="100000">
                                          <p:val>
                                            <p:strVal val="#ppt_x"/>
                                          </p:val>
                                        </p:tav>
                                      </p:tavLst>
                                    </p:anim>
                                    <p:anim calcmode="lin" valueType="num">
                                      <p:cBhvr>
                                        <p:cTn id="100" dur="500" fill="hold"/>
                                        <p:tgtEl>
                                          <p:spTgt spid="8"/>
                                        </p:tgtEl>
                                        <p:attrNameLst>
                                          <p:attrName>ppt_y</p:attrName>
                                        </p:attrNameLst>
                                      </p:cBhvr>
                                      <p:tavLst>
                                        <p:tav tm="0">
                                          <p:val>
                                            <p:strVal val="#ppt_h+1"/>
                                          </p:val>
                                        </p:tav>
                                        <p:tav tm="100000">
                                          <p:val>
                                            <p:strVal val="#ppt_y"/>
                                          </p:val>
                                        </p:tav>
                                      </p:tavLst>
                                    </p:anim>
                                    <p:animEffect transition="in" filter="fade">
                                      <p:cBhvr>
                                        <p:cTn id="101" dur="500"/>
                                        <p:tgtEl>
                                          <p:spTgt spid="8"/>
                                        </p:tgtEl>
                                      </p:cBhvr>
                                    </p:animEffect>
                                  </p:childTnLst>
                                </p:cTn>
                              </p:par>
                            </p:childTnLst>
                          </p:cTn>
                        </p:par>
                        <p:par>
                          <p:cTn id="102" fill="hold">
                            <p:stCondLst>
                              <p:cond delay="500"/>
                            </p:stCondLst>
                            <p:childTnLst>
                              <p:par>
                                <p:cTn id="103" presetID="58" presetClass="entr" presetSubtype="0" accel="100000" fill="hold" grpId="0" nodeType="afterEffect">
                                  <p:stCondLst>
                                    <p:cond delay="0"/>
                                  </p:stCondLst>
                                  <p:childTnLst>
                                    <p:set>
                                      <p:cBhvr>
                                        <p:cTn id="104" dur="1" fill="hold">
                                          <p:stCondLst>
                                            <p:cond delay="0"/>
                                          </p:stCondLst>
                                        </p:cTn>
                                        <p:tgtEl>
                                          <p:spTgt spid="6">
                                            <p:txEl>
                                              <p:pRg st="10" end="10"/>
                                            </p:txEl>
                                          </p:spTgt>
                                        </p:tgtEl>
                                        <p:attrNameLst>
                                          <p:attrName>style.visibility</p:attrName>
                                        </p:attrNameLst>
                                      </p:cBhvr>
                                      <p:to>
                                        <p:strVal val="visible"/>
                                      </p:to>
                                    </p:set>
                                    <p:anim calcmode="lin" valueType="num">
                                      <p:cBhvr>
                                        <p:cTn id="105" dur="1000" fill="hold"/>
                                        <p:tgtEl>
                                          <p:spTgt spid="6">
                                            <p:txEl>
                                              <p:pRg st="10" end="10"/>
                                            </p:txEl>
                                          </p:spTgt>
                                        </p:tgtEl>
                                        <p:attrNameLst>
                                          <p:attrName>ppt_w</p:attrName>
                                        </p:attrNameLst>
                                      </p:cBhvr>
                                      <p:tavLst>
                                        <p:tav tm="0">
                                          <p:val>
                                            <p:strVal val="#ppt_w*2.5"/>
                                          </p:val>
                                        </p:tav>
                                        <p:tav tm="100000">
                                          <p:val>
                                            <p:strVal val="#ppt_w"/>
                                          </p:val>
                                        </p:tav>
                                      </p:tavLst>
                                    </p:anim>
                                    <p:anim calcmode="lin" valueType="num">
                                      <p:cBhvr>
                                        <p:cTn id="106" dur="1000" fill="hold"/>
                                        <p:tgtEl>
                                          <p:spTgt spid="6">
                                            <p:txEl>
                                              <p:pRg st="10" end="10"/>
                                            </p:txEl>
                                          </p:spTgt>
                                        </p:tgtEl>
                                        <p:attrNameLst>
                                          <p:attrName>ppt_h</p:attrName>
                                        </p:attrNameLst>
                                      </p:cBhvr>
                                      <p:tavLst>
                                        <p:tav tm="0">
                                          <p:val>
                                            <p:strVal val="#ppt_h*0.01"/>
                                          </p:val>
                                        </p:tav>
                                        <p:tav tm="100000">
                                          <p:val>
                                            <p:strVal val="#ppt_h"/>
                                          </p:val>
                                        </p:tav>
                                      </p:tavLst>
                                    </p:anim>
                                    <p:anim calcmode="lin" valueType="num">
                                      <p:cBhvr>
                                        <p:cTn id="107"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08" dur="1000" fill="hold"/>
                                        <p:tgtEl>
                                          <p:spTgt spid="6">
                                            <p:txEl>
                                              <p:pRg st="10" end="10"/>
                                            </p:txEl>
                                          </p:spTgt>
                                        </p:tgtEl>
                                        <p:attrNameLst>
                                          <p:attrName>ppt_y</p:attrName>
                                        </p:attrNameLst>
                                      </p:cBhvr>
                                      <p:tavLst>
                                        <p:tav tm="0">
                                          <p:val>
                                            <p:strVal val="#ppt_h+1"/>
                                          </p:val>
                                        </p:tav>
                                        <p:tav tm="100000">
                                          <p:val>
                                            <p:strVal val="#ppt_y"/>
                                          </p:val>
                                        </p:tav>
                                      </p:tavLst>
                                    </p:anim>
                                    <p:animEffect transition="in" filter="fade">
                                      <p:cBhvr>
                                        <p:cTn id="109" dur="1000"/>
                                        <p:tgtEl>
                                          <p:spTgt spid="6">
                                            <p:txEl>
                                              <p:pRg st="10" end="10"/>
                                            </p:txEl>
                                          </p:spTgt>
                                        </p:tgtEl>
                                      </p:cBhvr>
                                    </p:animEffect>
                                  </p:childTnLst>
                                </p:cTn>
                              </p:par>
                            </p:childTnLst>
                          </p:cTn>
                        </p:par>
                        <p:par>
                          <p:cTn id="110" fill="hold">
                            <p:stCondLst>
                              <p:cond delay="1500"/>
                            </p:stCondLst>
                            <p:childTnLst>
                              <p:par>
                                <p:cTn id="111" presetID="58" presetClass="entr" presetSubtype="0" accel="100000" fill="hold" grpId="0" nodeType="afterEffect">
                                  <p:stCondLst>
                                    <p:cond delay="0"/>
                                  </p:stCondLst>
                                  <p:childTnLst>
                                    <p:set>
                                      <p:cBhvr>
                                        <p:cTn id="112" dur="1" fill="hold">
                                          <p:stCondLst>
                                            <p:cond delay="0"/>
                                          </p:stCondLst>
                                        </p:cTn>
                                        <p:tgtEl>
                                          <p:spTgt spid="6">
                                            <p:txEl>
                                              <p:pRg st="11" end="11"/>
                                            </p:txEl>
                                          </p:spTgt>
                                        </p:tgtEl>
                                        <p:attrNameLst>
                                          <p:attrName>style.visibility</p:attrName>
                                        </p:attrNameLst>
                                      </p:cBhvr>
                                      <p:to>
                                        <p:strVal val="visible"/>
                                      </p:to>
                                    </p:set>
                                    <p:anim calcmode="lin" valueType="num">
                                      <p:cBhvr>
                                        <p:cTn id="113" dur="1000" fill="hold"/>
                                        <p:tgtEl>
                                          <p:spTgt spid="6">
                                            <p:txEl>
                                              <p:pRg st="11" end="11"/>
                                            </p:txEl>
                                          </p:spTgt>
                                        </p:tgtEl>
                                        <p:attrNameLst>
                                          <p:attrName>ppt_w</p:attrName>
                                        </p:attrNameLst>
                                      </p:cBhvr>
                                      <p:tavLst>
                                        <p:tav tm="0">
                                          <p:val>
                                            <p:strVal val="#ppt_w*2.5"/>
                                          </p:val>
                                        </p:tav>
                                        <p:tav tm="100000">
                                          <p:val>
                                            <p:strVal val="#ppt_w"/>
                                          </p:val>
                                        </p:tav>
                                      </p:tavLst>
                                    </p:anim>
                                    <p:anim calcmode="lin" valueType="num">
                                      <p:cBhvr>
                                        <p:cTn id="114" dur="1000" fill="hold"/>
                                        <p:tgtEl>
                                          <p:spTgt spid="6">
                                            <p:txEl>
                                              <p:pRg st="11" end="11"/>
                                            </p:txEl>
                                          </p:spTgt>
                                        </p:tgtEl>
                                        <p:attrNameLst>
                                          <p:attrName>ppt_h</p:attrName>
                                        </p:attrNameLst>
                                      </p:cBhvr>
                                      <p:tavLst>
                                        <p:tav tm="0">
                                          <p:val>
                                            <p:strVal val="#ppt_h*0.01"/>
                                          </p:val>
                                        </p:tav>
                                        <p:tav tm="100000">
                                          <p:val>
                                            <p:strVal val="#ppt_h"/>
                                          </p:val>
                                        </p:tav>
                                      </p:tavLst>
                                    </p:anim>
                                    <p:anim calcmode="lin" valueType="num">
                                      <p:cBhvr>
                                        <p:cTn id="115"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16" dur="1000" fill="hold"/>
                                        <p:tgtEl>
                                          <p:spTgt spid="6">
                                            <p:txEl>
                                              <p:pRg st="11" end="11"/>
                                            </p:txEl>
                                          </p:spTgt>
                                        </p:tgtEl>
                                        <p:attrNameLst>
                                          <p:attrName>ppt_y</p:attrName>
                                        </p:attrNameLst>
                                      </p:cBhvr>
                                      <p:tavLst>
                                        <p:tav tm="0">
                                          <p:val>
                                            <p:strVal val="#ppt_h+1"/>
                                          </p:val>
                                        </p:tav>
                                        <p:tav tm="100000">
                                          <p:val>
                                            <p:strVal val="#ppt_y"/>
                                          </p:val>
                                        </p:tav>
                                      </p:tavLst>
                                    </p:anim>
                                    <p:animEffect transition="in" filter="fade">
                                      <p:cBhvr>
                                        <p:cTn id="117" dur="1000"/>
                                        <p:tgtEl>
                                          <p:spTgt spid="6">
                                            <p:txEl>
                                              <p:pRg st="11" end="1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6">
                                            <p:txEl>
                                              <p:pRg st="0" end="0"/>
                                            </p:txEl>
                                          </p:spTgt>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6">
                                            <p:txEl>
                                              <p:pRg st="2" end="2"/>
                                            </p:txEl>
                                          </p:spTgt>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6">
                                            <p:txEl>
                                              <p:pRg st="3" end="3"/>
                                            </p:txEl>
                                          </p:spTgt>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6">
                                            <p:txEl>
                                              <p:pRg st="4" end="4"/>
                                            </p:txEl>
                                          </p:spTgt>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6">
                                            <p:txEl>
                                              <p:pRg st="5" end="5"/>
                                            </p:txEl>
                                          </p:spTgt>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6">
                                            <p:txEl>
                                              <p:pRg st="6" end="6"/>
                                            </p:txEl>
                                          </p:spTgt>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6">
                                            <p:txEl>
                                              <p:pRg st="9" end="9"/>
                                            </p:txEl>
                                          </p:spTgt>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6">
                                            <p:txEl>
                                              <p:pRg st="10" end="10"/>
                                            </p:txEl>
                                          </p:spTgt>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6">
                                            <p:txEl>
                                              <p:pRg st="11" end="11"/>
                                            </p:txEl>
                                          </p:spTgt>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6">
                                            <p:bg/>
                                          </p:spTgt>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7"/>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8"/>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491524"/>
                                        </p:tgtEl>
                                        <p:attrNameLst>
                                          <p:attrName>style.visibility</p:attrName>
                                        </p:attrNameLst>
                                      </p:cBhvr>
                                      <p:to>
                                        <p:strVal val="hidden"/>
                                      </p:to>
                                    </p:set>
                                  </p:childTnLst>
                                </p:cTn>
                              </p:par>
                              <p:par>
                                <p:cTn id="146" presetID="1" presetClass="exit" presetSubtype="0" fill="hold" nodeType="withEffect">
                                  <p:stCondLst>
                                    <p:cond delay="0"/>
                                  </p:stCondLst>
                                  <p:childTnLst>
                                    <p:set>
                                      <p:cBhvr>
                                        <p:cTn id="14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6" grpId="1" uiExpand="1" build="allAtOnce"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61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990600" y="368058"/>
            <a:ext cx="7680960" cy="58803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187A8DF-0D36-4FD6-9E8E-6850BBE18C4A}" type="slidenum">
              <a:rPr lang="en-US" smtClean="0"/>
              <a:pPr/>
              <a:t>78</a:t>
            </a:fld>
            <a:endParaRPr lang="en-US"/>
          </a:p>
        </p:txBody>
      </p:sp>
      <p:grpSp>
        <p:nvGrpSpPr>
          <p:cNvPr id="28" name="Group 27"/>
          <p:cNvGrpSpPr/>
          <p:nvPr/>
        </p:nvGrpSpPr>
        <p:grpSpPr>
          <a:xfrm>
            <a:off x="1371600" y="6264434"/>
            <a:ext cx="6766560" cy="551120"/>
            <a:chOff x="1371600" y="6264434"/>
            <a:chExt cx="6766560" cy="551120"/>
          </a:xfrm>
        </p:grpSpPr>
        <p:cxnSp>
          <p:nvCxnSpPr>
            <p:cNvPr id="5" name="Straight Connector 4"/>
            <p:cNvCxnSpPr/>
            <p:nvPr/>
          </p:nvCxnSpPr>
          <p:spPr>
            <a:xfrm>
              <a:off x="1371600" y="6400800"/>
              <a:ext cx="676656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1691640" y="6400800"/>
              <a:ext cx="27432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835434" y="6400800"/>
              <a:ext cx="27432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205446" y="6400800"/>
              <a:ext cx="27432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5729446" y="6400800"/>
              <a:ext cx="27432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329646" y="6400800"/>
              <a:ext cx="27432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82720" y="6477000"/>
              <a:ext cx="298480"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p:txBody>
        </p:sp>
        <p:sp>
          <p:nvSpPr>
            <p:cNvPr id="13" name="TextBox 12"/>
            <p:cNvSpPr txBox="1"/>
            <p:nvPr/>
          </p:nvSpPr>
          <p:spPr>
            <a:xfrm>
              <a:off x="2819400" y="6477000"/>
              <a:ext cx="298480"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14" name="TextBox 13"/>
            <p:cNvSpPr txBox="1"/>
            <p:nvPr/>
          </p:nvSpPr>
          <p:spPr>
            <a:xfrm>
              <a:off x="4114800" y="6477000"/>
              <a:ext cx="389850"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10</a:t>
              </a:r>
              <a:endParaRPr lang="en-US" sz="1600" dirty="0">
                <a:latin typeface="Times New Roman" pitchFamily="18" charset="0"/>
                <a:cs typeface="Times New Roman" pitchFamily="18" charset="0"/>
              </a:endParaRPr>
            </a:p>
          </p:txBody>
        </p:sp>
        <p:sp>
          <p:nvSpPr>
            <p:cNvPr id="15" name="TextBox 14"/>
            <p:cNvSpPr txBox="1"/>
            <p:nvPr/>
          </p:nvSpPr>
          <p:spPr>
            <a:xfrm>
              <a:off x="5638800" y="6477000"/>
              <a:ext cx="389850"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15</a:t>
              </a:r>
              <a:endParaRPr lang="en-US" sz="1600" dirty="0">
                <a:latin typeface="Times New Roman" pitchFamily="18" charset="0"/>
                <a:cs typeface="Times New Roman" pitchFamily="18" charset="0"/>
              </a:endParaRPr>
            </a:p>
          </p:txBody>
        </p:sp>
        <p:sp>
          <p:nvSpPr>
            <p:cNvPr id="16" name="TextBox 15"/>
            <p:cNvSpPr txBox="1"/>
            <p:nvPr/>
          </p:nvSpPr>
          <p:spPr>
            <a:xfrm>
              <a:off x="7239000" y="6477000"/>
              <a:ext cx="389850"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20</a:t>
              </a:r>
              <a:endParaRPr lang="en-US" sz="1600" dirty="0">
                <a:latin typeface="Times New Roman" pitchFamily="18" charset="0"/>
                <a:cs typeface="Times New Roman" pitchFamily="18" charset="0"/>
              </a:endParaRPr>
            </a:p>
          </p:txBody>
        </p:sp>
      </p:grpSp>
      <p:sp>
        <p:nvSpPr>
          <p:cNvPr id="17" name="Oval 16"/>
          <p:cNvSpPr/>
          <p:nvPr/>
        </p:nvSpPr>
        <p:spPr>
          <a:xfrm>
            <a:off x="3246120" y="4130040"/>
            <a:ext cx="548640" cy="2194560"/>
          </a:xfrm>
          <a:prstGeom prst="ellipse">
            <a:avLst/>
          </a:prstGeom>
          <a:no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7" idx="7"/>
          </p:cNvCxnSpPr>
          <p:nvPr/>
        </p:nvCxnSpPr>
        <p:spPr>
          <a:xfrm rot="5400000" flipH="1" flipV="1">
            <a:off x="3631993" y="3892420"/>
            <a:ext cx="641426" cy="476587"/>
          </a:xfrm>
          <a:prstGeom prst="straightConnector1">
            <a:avLst/>
          </a:prstGeom>
          <a:ln w="19050">
            <a:solidFill>
              <a:srgbClr val="CC00CC"/>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14800" y="3505200"/>
            <a:ext cx="487634" cy="461665"/>
          </a:xfrm>
          <a:prstGeom prst="rect">
            <a:avLst/>
          </a:prstGeom>
          <a:noFill/>
        </p:spPr>
        <p:txBody>
          <a:bodyPr wrap="none" rtlCol="0">
            <a:spAutoFit/>
          </a:bodyPr>
          <a:lstStyle/>
          <a:p>
            <a:r>
              <a:rPr lang="el-GR" sz="2400" i="1" dirty="0" smtClean="0">
                <a:solidFill>
                  <a:srgbClr val="CC00CC"/>
                </a:solidFill>
                <a:latin typeface="Times New Roman" pitchFamily="18" charset="0"/>
                <a:cs typeface="Times New Roman" pitchFamily="18" charset="0"/>
              </a:rPr>
              <a:t>δ</a:t>
            </a:r>
            <a:r>
              <a:rPr lang="en-US" sz="2400" i="1" baseline="-25000" dirty="0" smtClean="0">
                <a:solidFill>
                  <a:srgbClr val="CC00CC"/>
                </a:solidFill>
                <a:latin typeface="Times New Roman" pitchFamily="18" charset="0"/>
                <a:cs typeface="Times New Roman" pitchFamily="18" charset="0"/>
              </a:rPr>
              <a:t>i</a:t>
            </a:r>
            <a:r>
              <a:rPr lang="en-US" sz="2400" baseline="-25000" dirty="0" smtClean="0">
                <a:solidFill>
                  <a:srgbClr val="CC00CC"/>
                </a:solidFill>
                <a:latin typeface="Times New Roman" pitchFamily="18" charset="0"/>
                <a:cs typeface="Times New Roman" pitchFamily="18" charset="0"/>
              </a:rPr>
              <a:t>2</a:t>
            </a:r>
            <a:endParaRPr lang="en-US" sz="2400" baseline="-25000" dirty="0">
              <a:solidFill>
                <a:srgbClr val="CC00CC"/>
              </a:solidFill>
              <a:latin typeface="Times New Roman" pitchFamily="18" charset="0"/>
              <a:cs typeface="Times New Roman" pitchFamily="18" charset="0"/>
            </a:endParaRPr>
          </a:p>
        </p:txBody>
      </p:sp>
      <p:sp>
        <p:nvSpPr>
          <p:cNvPr id="25" name="Oval 24"/>
          <p:cNvSpPr/>
          <p:nvPr/>
        </p:nvSpPr>
        <p:spPr>
          <a:xfrm>
            <a:off x="6248400" y="4114800"/>
            <a:ext cx="548640" cy="2194560"/>
          </a:xfrm>
          <a:prstGeom prst="ellipse">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8000"/>
              </a:solidFill>
            </a:endParaRPr>
          </a:p>
        </p:txBody>
      </p:sp>
      <p:cxnSp>
        <p:nvCxnSpPr>
          <p:cNvPr id="26" name="Straight Arrow Connector 25"/>
          <p:cNvCxnSpPr>
            <a:stCxn id="25" idx="7"/>
          </p:cNvCxnSpPr>
          <p:nvPr/>
        </p:nvCxnSpPr>
        <p:spPr>
          <a:xfrm rot="5400000" flipH="1" flipV="1">
            <a:off x="6634273" y="3877180"/>
            <a:ext cx="641426" cy="476587"/>
          </a:xfrm>
          <a:prstGeom prst="straightConnector1">
            <a:avLst/>
          </a:prstGeom>
          <a:ln w="1905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17080" y="3489960"/>
            <a:ext cx="487634" cy="461665"/>
          </a:xfrm>
          <a:prstGeom prst="rect">
            <a:avLst/>
          </a:prstGeom>
          <a:noFill/>
          <a:ln>
            <a:noFill/>
          </a:ln>
        </p:spPr>
        <p:txBody>
          <a:bodyPr wrap="none" rtlCol="0">
            <a:spAutoFit/>
          </a:bodyPr>
          <a:lstStyle/>
          <a:p>
            <a:r>
              <a:rPr lang="el-GR" sz="2400" i="1" dirty="0" smtClean="0">
                <a:solidFill>
                  <a:srgbClr val="008000"/>
                </a:solidFill>
                <a:latin typeface="Times New Roman" pitchFamily="18" charset="0"/>
                <a:cs typeface="Times New Roman" pitchFamily="18" charset="0"/>
              </a:rPr>
              <a:t>δ</a:t>
            </a:r>
            <a:r>
              <a:rPr lang="en-US" sz="2400" i="1" baseline="-25000" dirty="0" smtClean="0">
                <a:solidFill>
                  <a:srgbClr val="008000"/>
                </a:solidFill>
                <a:latin typeface="Times New Roman" pitchFamily="18" charset="0"/>
                <a:cs typeface="Times New Roman" pitchFamily="18" charset="0"/>
              </a:rPr>
              <a:t>i</a:t>
            </a:r>
            <a:r>
              <a:rPr lang="en-US" sz="2400" baseline="-25000" dirty="0" smtClean="0">
                <a:solidFill>
                  <a:srgbClr val="008000"/>
                </a:solidFill>
                <a:latin typeface="Times New Roman" pitchFamily="18" charset="0"/>
                <a:cs typeface="Times New Roman" pitchFamily="18" charset="0"/>
              </a:rPr>
              <a:t>4</a:t>
            </a:r>
            <a:endParaRPr lang="en-US" sz="2400" baseline="-25000" dirty="0">
              <a:solidFill>
                <a:srgbClr val="008000"/>
              </a:solidFill>
              <a:latin typeface="Times New Roman" pitchFamily="18" charset="0"/>
              <a:cs typeface="Times New Roman" pitchFamily="18" charset="0"/>
            </a:endParaRPr>
          </a:p>
        </p:txBody>
      </p:sp>
      <p:cxnSp>
        <p:nvCxnSpPr>
          <p:cNvPr id="30" name="Straight Connector 29"/>
          <p:cNvCxnSpPr/>
          <p:nvPr/>
        </p:nvCxnSpPr>
        <p:spPr>
          <a:xfrm>
            <a:off x="76200" y="4953000"/>
            <a:ext cx="8595360" cy="1588"/>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200" y="5577840"/>
            <a:ext cx="8595360" cy="1588"/>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490497" name="Object 1"/>
          <p:cNvGraphicFramePr>
            <a:graphicFrameLocks noChangeAspect="1"/>
          </p:cNvGraphicFramePr>
          <p:nvPr/>
        </p:nvGraphicFramePr>
        <p:xfrm>
          <a:off x="25400" y="4369904"/>
          <a:ext cx="1422400" cy="278296"/>
        </p:xfrm>
        <a:graphic>
          <a:graphicData uri="http://schemas.openxmlformats.org/presentationml/2006/ole">
            <p:oleObj spid="_x0000_s490513" name="Equation" r:id="rId4" imgW="1168400" imgH="228600" progId="Equation.3">
              <p:embed/>
            </p:oleObj>
          </a:graphicData>
        </a:graphic>
      </p:graphicFrame>
      <p:graphicFrame>
        <p:nvGraphicFramePr>
          <p:cNvPr id="490498" name="Object 2"/>
          <p:cNvGraphicFramePr>
            <a:graphicFrameLocks noChangeAspect="1"/>
          </p:cNvGraphicFramePr>
          <p:nvPr/>
        </p:nvGraphicFramePr>
        <p:xfrm>
          <a:off x="279400" y="4966138"/>
          <a:ext cx="939800" cy="291662"/>
        </p:xfrm>
        <a:graphic>
          <a:graphicData uri="http://schemas.openxmlformats.org/presentationml/2006/ole">
            <p:oleObj spid="_x0000_s490514" name="Equation" r:id="rId5" imgW="736600" imgH="228600" progId="Equation.3">
              <p:embed/>
            </p:oleObj>
          </a:graphicData>
        </a:graphic>
      </p:graphicFrame>
      <p:graphicFrame>
        <p:nvGraphicFramePr>
          <p:cNvPr id="490499" name="Object 3"/>
          <p:cNvGraphicFramePr>
            <a:graphicFrameLocks noChangeAspect="1"/>
          </p:cNvGraphicFramePr>
          <p:nvPr/>
        </p:nvGraphicFramePr>
        <p:xfrm>
          <a:off x="0" y="4648200"/>
          <a:ext cx="1468783" cy="278296"/>
        </p:xfrm>
        <a:graphic>
          <a:graphicData uri="http://schemas.openxmlformats.org/presentationml/2006/ole">
            <p:oleObj spid="_x0000_s490515" name="Equation" r:id="rId6" imgW="1206500" imgH="228600" progId="Equation.3">
              <p:embed/>
            </p:oleObj>
          </a:graphicData>
        </a:graphic>
      </p:graphicFrame>
      <p:graphicFrame>
        <p:nvGraphicFramePr>
          <p:cNvPr id="490500" name="Object 4"/>
          <p:cNvGraphicFramePr>
            <a:graphicFrameLocks noChangeAspect="1"/>
          </p:cNvGraphicFramePr>
          <p:nvPr/>
        </p:nvGraphicFramePr>
        <p:xfrm>
          <a:off x="225972" y="5257800"/>
          <a:ext cx="1069428" cy="291662"/>
        </p:xfrm>
        <a:graphic>
          <a:graphicData uri="http://schemas.openxmlformats.org/presentationml/2006/ole">
            <p:oleObj spid="_x0000_s490516" name="Equation" r:id="rId7" imgW="838200" imgH="228600" progId="Equation.3">
              <p:embed/>
            </p:oleObj>
          </a:graphicData>
        </a:graphic>
      </p:graphicFrame>
      <p:sp>
        <p:nvSpPr>
          <p:cNvPr id="38" name="TextBox 37"/>
          <p:cNvSpPr txBox="1"/>
          <p:nvPr/>
        </p:nvSpPr>
        <p:spPr>
          <a:xfrm>
            <a:off x="193816" y="5605046"/>
            <a:ext cx="1125629" cy="338554"/>
          </a:xfrm>
          <a:prstGeom prst="rect">
            <a:avLst/>
          </a:prstGeom>
          <a:noFill/>
        </p:spPr>
        <p:txBody>
          <a:bodyPr wrap="none" rtlCol="0">
            <a:spAutoFit/>
          </a:bodyPr>
          <a:lstStyle/>
          <a:p>
            <a:r>
              <a:rPr lang="en-US" sz="1600" b="1" i="1" dirty="0" smtClean="0">
                <a:latin typeface="Times New Roman" pitchFamily="18" charset="0"/>
                <a:cs typeface="Times New Roman" pitchFamily="18" charset="0"/>
              </a:rPr>
              <a:t>g</a:t>
            </a:r>
            <a:r>
              <a:rPr lang="en-US" sz="1600" b="1" baseline="-25000" dirty="0" smtClean="0">
                <a:latin typeface="Times New Roman" pitchFamily="18" charset="0"/>
                <a:cs typeface="Times New Roman" pitchFamily="18" charset="0"/>
              </a:rPr>
              <a:t>21</a:t>
            </a:r>
            <a:r>
              <a:rPr lang="en-US" sz="1600" b="1" dirty="0" smtClean="0">
                <a:latin typeface="Times New Roman" pitchFamily="18" charset="0"/>
                <a:cs typeface="Times New Roman" pitchFamily="18" charset="0"/>
              </a:rPr>
              <a:t>(</a:t>
            </a:r>
            <a:r>
              <a:rPr lang="en-US" sz="1600" b="1" i="1" dirty="0" smtClean="0">
                <a:latin typeface="Times New Roman" pitchFamily="18" charset="0"/>
                <a:cs typeface="Times New Roman" pitchFamily="18" charset="0"/>
              </a:rPr>
              <a:t>x</a:t>
            </a:r>
            <a:r>
              <a:rPr lang="en-US" sz="1600" b="1" baseline="-25000" dirty="0" smtClean="0">
                <a:latin typeface="Times New Roman" pitchFamily="18" charset="0"/>
                <a:cs typeface="Times New Roman" pitchFamily="18" charset="0"/>
              </a:rPr>
              <a:t>1</a:t>
            </a:r>
            <a:r>
              <a:rPr lang="en-US" sz="1600" b="1" dirty="0" smtClean="0">
                <a:latin typeface="Times New Roman" pitchFamily="18" charset="0"/>
                <a:cs typeface="Times New Roman" pitchFamily="18" charset="0"/>
              </a:rPr>
              <a:t>) = </a:t>
            </a:r>
            <a:r>
              <a:rPr lang="en-US" sz="1600" b="1" i="1" dirty="0" smtClean="0">
                <a:latin typeface="Times New Roman" pitchFamily="18" charset="0"/>
                <a:cs typeface="Times New Roman" pitchFamily="18" charset="0"/>
              </a:rPr>
              <a:t>x</a:t>
            </a:r>
            <a:r>
              <a:rPr lang="en-US" sz="1600" b="1" baseline="-25000" dirty="0" smtClean="0">
                <a:latin typeface="Times New Roman" pitchFamily="18" charset="0"/>
                <a:cs typeface="Times New Roman" pitchFamily="18" charset="0"/>
              </a:rPr>
              <a:t>1</a:t>
            </a:r>
            <a:endParaRPr lang="en-US" sz="1600" b="1" baseline="-25000" dirty="0">
              <a:latin typeface="Times New Roman" pitchFamily="18" charset="0"/>
              <a:cs typeface="Times New Roman" pitchFamily="18" charset="0"/>
            </a:endParaRPr>
          </a:p>
        </p:txBody>
      </p:sp>
      <p:sp>
        <p:nvSpPr>
          <p:cNvPr id="39" name="TextBox 38"/>
          <p:cNvSpPr txBox="1"/>
          <p:nvPr/>
        </p:nvSpPr>
        <p:spPr>
          <a:xfrm>
            <a:off x="193816" y="5909846"/>
            <a:ext cx="1125629" cy="338554"/>
          </a:xfrm>
          <a:prstGeom prst="rect">
            <a:avLst/>
          </a:prstGeom>
          <a:noFill/>
        </p:spPr>
        <p:txBody>
          <a:bodyPr wrap="none" rtlCol="0">
            <a:spAutoFit/>
          </a:bodyPr>
          <a:lstStyle/>
          <a:p>
            <a:r>
              <a:rPr lang="en-US" sz="1600" b="1" i="1" dirty="0" smtClean="0">
                <a:latin typeface="Times New Roman" pitchFamily="18" charset="0"/>
                <a:cs typeface="Times New Roman" pitchFamily="18" charset="0"/>
              </a:rPr>
              <a:t>g</a:t>
            </a:r>
            <a:r>
              <a:rPr lang="en-US" sz="1600" b="1" baseline="-25000" dirty="0" smtClean="0">
                <a:latin typeface="Times New Roman" pitchFamily="18" charset="0"/>
                <a:cs typeface="Times New Roman" pitchFamily="18" charset="0"/>
              </a:rPr>
              <a:t>22</a:t>
            </a:r>
            <a:r>
              <a:rPr lang="en-US" sz="1600" b="1" dirty="0" smtClean="0">
                <a:latin typeface="Times New Roman" pitchFamily="18" charset="0"/>
                <a:cs typeface="Times New Roman" pitchFamily="18" charset="0"/>
              </a:rPr>
              <a:t>(</a:t>
            </a:r>
            <a:r>
              <a:rPr lang="en-US" sz="1600" b="1" i="1" dirty="0" smtClean="0">
                <a:latin typeface="Times New Roman" pitchFamily="18" charset="0"/>
                <a:cs typeface="Times New Roman" pitchFamily="18" charset="0"/>
              </a:rPr>
              <a:t>x</a:t>
            </a:r>
            <a:r>
              <a:rPr lang="en-US" sz="1600" b="1" baseline="-25000" dirty="0" smtClean="0">
                <a:latin typeface="Times New Roman" pitchFamily="18" charset="0"/>
                <a:cs typeface="Times New Roman" pitchFamily="18" charset="0"/>
              </a:rPr>
              <a:t>2</a:t>
            </a:r>
            <a:r>
              <a:rPr lang="en-US" sz="1600" b="1" dirty="0" smtClean="0">
                <a:latin typeface="Times New Roman" pitchFamily="18" charset="0"/>
                <a:cs typeface="Times New Roman" pitchFamily="18" charset="0"/>
              </a:rPr>
              <a:t>) = </a:t>
            </a:r>
            <a:r>
              <a:rPr lang="en-US" sz="1600" b="1" i="1" dirty="0" smtClean="0">
                <a:latin typeface="Times New Roman" pitchFamily="18" charset="0"/>
                <a:cs typeface="Times New Roman" pitchFamily="18" charset="0"/>
              </a:rPr>
              <a:t>x</a:t>
            </a:r>
            <a:r>
              <a:rPr lang="en-US" sz="1600" b="1" baseline="-25000" dirty="0" smtClean="0">
                <a:latin typeface="Times New Roman" pitchFamily="18" charset="0"/>
                <a:cs typeface="Times New Roman" pitchFamily="18" charset="0"/>
              </a:rPr>
              <a:t>2</a:t>
            </a:r>
            <a:endParaRPr lang="en-US" sz="1600" b="1" baseline="-25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97743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8" presetClass="entr" presetSubtype="0" accel="100000" fill="hold" nodeType="clickEffect">
                                  <p:stCondLst>
                                    <p:cond delay="0"/>
                                  </p:stCondLst>
                                  <p:childTnLst>
                                    <p:set>
                                      <p:cBhvr>
                                        <p:cTn id="12" dur="1" fill="hold">
                                          <p:stCondLst>
                                            <p:cond delay="0"/>
                                          </p:stCondLst>
                                        </p:cTn>
                                        <p:tgtEl>
                                          <p:spTgt spid="490497"/>
                                        </p:tgtEl>
                                        <p:attrNameLst>
                                          <p:attrName>style.visibility</p:attrName>
                                        </p:attrNameLst>
                                      </p:cBhvr>
                                      <p:to>
                                        <p:strVal val="visible"/>
                                      </p:to>
                                    </p:set>
                                    <p:anim calcmode="lin" valueType="num">
                                      <p:cBhvr>
                                        <p:cTn id="13" dur="500" fill="hold"/>
                                        <p:tgtEl>
                                          <p:spTgt spid="490497"/>
                                        </p:tgtEl>
                                        <p:attrNameLst>
                                          <p:attrName>ppt_w</p:attrName>
                                        </p:attrNameLst>
                                      </p:cBhvr>
                                      <p:tavLst>
                                        <p:tav tm="0">
                                          <p:val>
                                            <p:strVal val="#ppt_w*2.5"/>
                                          </p:val>
                                        </p:tav>
                                        <p:tav tm="100000">
                                          <p:val>
                                            <p:strVal val="#ppt_w"/>
                                          </p:val>
                                        </p:tav>
                                      </p:tavLst>
                                    </p:anim>
                                    <p:anim calcmode="lin" valueType="num">
                                      <p:cBhvr>
                                        <p:cTn id="14" dur="500" fill="hold"/>
                                        <p:tgtEl>
                                          <p:spTgt spid="490497"/>
                                        </p:tgtEl>
                                        <p:attrNameLst>
                                          <p:attrName>ppt_h</p:attrName>
                                        </p:attrNameLst>
                                      </p:cBhvr>
                                      <p:tavLst>
                                        <p:tav tm="0">
                                          <p:val>
                                            <p:strVal val="#ppt_h*0.01"/>
                                          </p:val>
                                        </p:tav>
                                        <p:tav tm="100000">
                                          <p:val>
                                            <p:strVal val="#ppt_h"/>
                                          </p:val>
                                        </p:tav>
                                      </p:tavLst>
                                    </p:anim>
                                    <p:anim calcmode="lin" valueType="num">
                                      <p:cBhvr>
                                        <p:cTn id="15" dur="500" fill="hold"/>
                                        <p:tgtEl>
                                          <p:spTgt spid="490497"/>
                                        </p:tgtEl>
                                        <p:attrNameLst>
                                          <p:attrName>ppt_x</p:attrName>
                                        </p:attrNameLst>
                                      </p:cBhvr>
                                      <p:tavLst>
                                        <p:tav tm="0">
                                          <p:val>
                                            <p:strVal val="#ppt_x"/>
                                          </p:val>
                                        </p:tav>
                                        <p:tav tm="100000">
                                          <p:val>
                                            <p:strVal val="#ppt_x"/>
                                          </p:val>
                                        </p:tav>
                                      </p:tavLst>
                                    </p:anim>
                                    <p:anim calcmode="lin" valueType="num">
                                      <p:cBhvr>
                                        <p:cTn id="16" dur="500" fill="hold"/>
                                        <p:tgtEl>
                                          <p:spTgt spid="490497"/>
                                        </p:tgtEl>
                                        <p:attrNameLst>
                                          <p:attrName>ppt_y</p:attrName>
                                        </p:attrNameLst>
                                      </p:cBhvr>
                                      <p:tavLst>
                                        <p:tav tm="0">
                                          <p:val>
                                            <p:strVal val="#ppt_h+1"/>
                                          </p:val>
                                        </p:tav>
                                        <p:tav tm="100000">
                                          <p:val>
                                            <p:strVal val="#ppt_y"/>
                                          </p:val>
                                        </p:tav>
                                      </p:tavLst>
                                    </p:anim>
                                    <p:animEffect transition="in" filter="fade">
                                      <p:cBhvr>
                                        <p:cTn id="17" dur="500"/>
                                        <p:tgtEl>
                                          <p:spTgt spid="490497"/>
                                        </p:tgtEl>
                                      </p:cBhvr>
                                    </p:animEffect>
                                  </p:childTnLst>
                                </p:cTn>
                              </p:par>
                              <p:par>
                                <p:cTn id="18" presetID="58" presetClass="entr" presetSubtype="0" accel="100000" fill="hold" nodeType="withEffect">
                                  <p:stCondLst>
                                    <p:cond delay="0"/>
                                  </p:stCondLst>
                                  <p:childTnLst>
                                    <p:set>
                                      <p:cBhvr>
                                        <p:cTn id="19" dur="1" fill="hold">
                                          <p:stCondLst>
                                            <p:cond delay="0"/>
                                          </p:stCondLst>
                                        </p:cTn>
                                        <p:tgtEl>
                                          <p:spTgt spid="490499"/>
                                        </p:tgtEl>
                                        <p:attrNameLst>
                                          <p:attrName>style.visibility</p:attrName>
                                        </p:attrNameLst>
                                      </p:cBhvr>
                                      <p:to>
                                        <p:strVal val="visible"/>
                                      </p:to>
                                    </p:set>
                                    <p:anim calcmode="lin" valueType="num">
                                      <p:cBhvr>
                                        <p:cTn id="20" dur="500" fill="hold"/>
                                        <p:tgtEl>
                                          <p:spTgt spid="490499"/>
                                        </p:tgtEl>
                                        <p:attrNameLst>
                                          <p:attrName>ppt_w</p:attrName>
                                        </p:attrNameLst>
                                      </p:cBhvr>
                                      <p:tavLst>
                                        <p:tav tm="0">
                                          <p:val>
                                            <p:strVal val="#ppt_w*2.5"/>
                                          </p:val>
                                        </p:tav>
                                        <p:tav tm="100000">
                                          <p:val>
                                            <p:strVal val="#ppt_w"/>
                                          </p:val>
                                        </p:tav>
                                      </p:tavLst>
                                    </p:anim>
                                    <p:anim calcmode="lin" valueType="num">
                                      <p:cBhvr>
                                        <p:cTn id="21" dur="500" fill="hold"/>
                                        <p:tgtEl>
                                          <p:spTgt spid="490499"/>
                                        </p:tgtEl>
                                        <p:attrNameLst>
                                          <p:attrName>ppt_h</p:attrName>
                                        </p:attrNameLst>
                                      </p:cBhvr>
                                      <p:tavLst>
                                        <p:tav tm="0">
                                          <p:val>
                                            <p:strVal val="#ppt_h*0.01"/>
                                          </p:val>
                                        </p:tav>
                                        <p:tav tm="100000">
                                          <p:val>
                                            <p:strVal val="#ppt_h"/>
                                          </p:val>
                                        </p:tav>
                                      </p:tavLst>
                                    </p:anim>
                                    <p:anim calcmode="lin" valueType="num">
                                      <p:cBhvr>
                                        <p:cTn id="22" dur="500" fill="hold"/>
                                        <p:tgtEl>
                                          <p:spTgt spid="490499"/>
                                        </p:tgtEl>
                                        <p:attrNameLst>
                                          <p:attrName>ppt_x</p:attrName>
                                        </p:attrNameLst>
                                      </p:cBhvr>
                                      <p:tavLst>
                                        <p:tav tm="0">
                                          <p:val>
                                            <p:strVal val="#ppt_x"/>
                                          </p:val>
                                        </p:tav>
                                        <p:tav tm="100000">
                                          <p:val>
                                            <p:strVal val="#ppt_x"/>
                                          </p:val>
                                        </p:tav>
                                      </p:tavLst>
                                    </p:anim>
                                    <p:anim calcmode="lin" valueType="num">
                                      <p:cBhvr>
                                        <p:cTn id="23" dur="500" fill="hold"/>
                                        <p:tgtEl>
                                          <p:spTgt spid="490499"/>
                                        </p:tgtEl>
                                        <p:attrNameLst>
                                          <p:attrName>ppt_y</p:attrName>
                                        </p:attrNameLst>
                                      </p:cBhvr>
                                      <p:tavLst>
                                        <p:tav tm="0">
                                          <p:val>
                                            <p:strVal val="#ppt_h+1"/>
                                          </p:val>
                                        </p:tav>
                                        <p:tav tm="100000">
                                          <p:val>
                                            <p:strVal val="#ppt_y"/>
                                          </p:val>
                                        </p:tav>
                                      </p:tavLst>
                                    </p:anim>
                                    <p:animEffect transition="in" filter="fade">
                                      <p:cBhvr>
                                        <p:cTn id="24" dur="500"/>
                                        <p:tgtEl>
                                          <p:spTgt spid="490499"/>
                                        </p:tgtEl>
                                      </p:cBhvr>
                                    </p:animEffect>
                                  </p:childTnLst>
                                </p:cTn>
                              </p:par>
                              <p:par>
                                <p:cTn id="25" presetID="58" presetClass="entr" presetSubtype="0" accel="10000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strVal val="#ppt_w*2.5"/>
                                          </p:val>
                                        </p:tav>
                                        <p:tav tm="100000">
                                          <p:val>
                                            <p:strVal val="#ppt_w"/>
                                          </p:val>
                                        </p:tav>
                                      </p:tavLst>
                                    </p:anim>
                                    <p:anim calcmode="lin" valueType="num">
                                      <p:cBhvr>
                                        <p:cTn id="28" dur="500" fill="hold"/>
                                        <p:tgtEl>
                                          <p:spTgt spid="30"/>
                                        </p:tgtEl>
                                        <p:attrNameLst>
                                          <p:attrName>ppt_h</p:attrName>
                                        </p:attrNameLst>
                                      </p:cBhvr>
                                      <p:tavLst>
                                        <p:tav tm="0">
                                          <p:val>
                                            <p:strVal val="#ppt_h*0.01"/>
                                          </p:val>
                                        </p:tav>
                                        <p:tav tm="100000">
                                          <p:val>
                                            <p:strVal val="#ppt_h"/>
                                          </p:val>
                                        </p:tav>
                                      </p:tavLst>
                                    </p:anim>
                                    <p:anim calcmode="lin" valueType="num">
                                      <p:cBhvr>
                                        <p:cTn id="29" dur="500" fill="hold"/>
                                        <p:tgtEl>
                                          <p:spTgt spid="30"/>
                                        </p:tgtEl>
                                        <p:attrNameLst>
                                          <p:attrName>ppt_x</p:attrName>
                                        </p:attrNameLst>
                                      </p:cBhvr>
                                      <p:tavLst>
                                        <p:tav tm="0">
                                          <p:val>
                                            <p:strVal val="#ppt_x"/>
                                          </p:val>
                                        </p:tav>
                                        <p:tav tm="100000">
                                          <p:val>
                                            <p:strVal val="#ppt_x"/>
                                          </p:val>
                                        </p:tav>
                                      </p:tavLst>
                                    </p:anim>
                                    <p:anim calcmode="lin" valueType="num">
                                      <p:cBhvr>
                                        <p:cTn id="30" dur="500" fill="hold"/>
                                        <p:tgtEl>
                                          <p:spTgt spid="30"/>
                                        </p:tgtEl>
                                        <p:attrNameLst>
                                          <p:attrName>ppt_y</p:attrName>
                                        </p:attrNameLst>
                                      </p:cBhvr>
                                      <p:tavLst>
                                        <p:tav tm="0">
                                          <p:val>
                                            <p:strVal val="#ppt_h+1"/>
                                          </p:val>
                                        </p:tav>
                                        <p:tav tm="100000">
                                          <p:val>
                                            <p:strVal val="#ppt_y"/>
                                          </p:val>
                                        </p:tav>
                                      </p:tavLst>
                                    </p:anim>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58" presetClass="entr" presetSubtype="0" accel="100000" fill="hold" nodeType="clickEffect">
                                  <p:stCondLst>
                                    <p:cond delay="0"/>
                                  </p:stCondLst>
                                  <p:childTnLst>
                                    <p:set>
                                      <p:cBhvr>
                                        <p:cTn id="35" dur="1" fill="hold">
                                          <p:stCondLst>
                                            <p:cond delay="0"/>
                                          </p:stCondLst>
                                        </p:cTn>
                                        <p:tgtEl>
                                          <p:spTgt spid="490498"/>
                                        </p:tgtEl>
                                        <p:attrNameLst>
                                          <p:attrName>style.visibility</p:attrName>
                                        </p:attrNameLst>
                                      </p:cBhvr>
                                      <p:to>
                                        <p:strVal val="visible"/>
                                      </p:to>
                                    </p:set>
                                    <p:anim calcmode="lin" valueType="num">
                                      <p:cBhvr>
                                        <p:cTn id="36" dur="500" fill="hold"/>
                                        <p:tgtEl>
                                          <p:spTgt spid="490498"/>
                                        </p:tgtEl>
                                        <p:attrNameLst>
                                          <p:attrName>ppt_w</p:attrName>
                                        </p:attrNameLst>
                                      </p:cBhvr>
                                      <p:tavLst>
                                        <p:tav tm="0">
                                          <p:val>
                                            <p:strVal val="#ppt_w*2.5"/>
                                          </p:val>
                                        </p:tav>
                                        <p:tav tm="100000">
                                          <p:val>
                                            <p:strVal val="#ppt_w"/>
                                          </p:val>
                                        </p:tav>
                                      </p:tavLst>
                                    </p:anim>
                                    <p:anim calcmode="lin" valueType="num">
                                      <p:cBhvr>
                                        <p:cTn id="37" dur="500" fill="hold"/>
                                        <p:tgtEl>
                                          <p:spTgt spid="490498"/>
                                        </p:tgtEl>
                                        <p:attrNameLst>
                                          <p:attrName>ppt_h</p:attrName>
                                        </p:attrNameLst>
                                      </p:cBhvr>
                                      <p:tavLst>
                                        <p:tav tm="0">
                                          <p:val>
                                            <p:strVal val="#ppt_h*0.01"/>
                                          </p:val>
                                        </p:tav>
                                        <p:tav tm="100000">
                                          <p:val>
                                            <p:strVal val="#ppt_h"/>
                                          </p:val>
                                        </p:tav>
                                      </p:tavLst>
                                    </p:anim>
                                    <p:anim calcmode="lin" valueType="num">
                                      <p:cBhvr>
                                        <p:cTn id="38" dur="500" fill="hold"/>
                                        <p:tgtEl>
                                          <p:spTgt spid="490498"/>
                                        </p:tgtEl>
                                        <p:attrNameLst>
                                          <p:attrName>ppt_x</p:attrName>
                                        </p:attrNameLst>
                                      </p:cBhvr>
                                      <p:tavLst>
                                        <p:tav tm="0">
                                          <p:val>
                                            <p:strVal val="#ppt_x"/>
                                          </p:val>
                                        </p:tav>
                                        <p:tav tm="100000">
                                          <p:val>
                                            <p:strVal val="#ppt_x"/>
                                          </p:val>
                                        </p:tav>
                                      </p:tavLst>
                                    </p:anim>
                                    <p:anim calcmode="lin" valueType="num">
                                      <p:cBhvr>
                                        <p:cTn id="39" dur="500" fill="hold"/>
                                        <p:tgtEl>
                                          <p:spTgt spid="490498"/>
                                        </p:tgtEl>
                                        <p:attrNameLst>
                                          <p:attrName>ppt_y</p:attrName>
                                        </p:attrNameLst>
                                      </p:cBhvr>
                                      <p:tavLst>
                                        <p:tav tm="0">
                                          <p:val>
                                            <p:strVal val="#ppt_h+1"/>
                                          </p:val>
                                        </p:tav>
                                        <p:tav tm="100000">
                                          <p:val>
                                            <p:strVal val="#ppt_y"/>
                                          </p:val>
                                        </p:tav>
                                      </p:tavLst>
                                    </p:anim>
                                    <p:animEffect transition="in" filter="fade">
                                      <p:cBhvr>
                                        <p:cTn id="40" dur="500"/>
                                        <p:tgtEl>
                                          <p:spTgt spid="490498"/>
                                        </p:tgtEl>
                                      </p:cBhvr>
                                    </p:animEffect>
                                  </p:childTnLst>
                                </p:cTn>
                              </p:par>
                              <p:par>
                                <p:cTn id="41" presetID="58" presetClass="entr" presetSubtype="0" accel="100000" fill="hold" nodeType="withEffect">
                                  <p:stCondLst>
                                    <p:cond delay="0"/>
                                  </p:stCondLst>
                                  <p:childTnLst>
                                    <p:set>
                                      <p:cBhvr>
                                        <p:cTn id="42" dur="1" fill="hold">
                                          <p:stCondLst>
                                            <p:cond delay="0"/>
                                          </p:stCondLst>
                                        </p:cTn>
                                        <p:tgtEl>
                                          <p:spTgt spid="490500"/>
                                        </p:tgtEl>
                                        <p:attrNameLst>
                                          <p:attrName>style.visibility</p:attrName>
                                        </p:attrNameLst>
                                      </p:cBhvr>
                                      <p:to>
                                        <p:strVal val="visible"/>
                                      </p:to>
                                    </p:set>
                                    <p:anim calcmode="lin" valueType="num">
                                      <p:cBhvr>
                                        <p:cTn id="43" dur="500" fill="hold"/>
                                        <p:tgtEl>
                                          <p:spTgt spid="490500"/>
                                        </p:tgtEl>
                                        <p:attrNameLst>
                                          <p:attrName>ppt_w</p:attrName>
                                        </p:attrNameLst>
                                      </p:cBhvr>
                                      <p:tavLst>
                                        <p:tav tm="0">
                                          <p:val>
                                            <p:strVal val="#ppt_w*2.5"/>
                                          </p:val>
                                        </p:tav>
                                        <p:tav tm="100000">
                                          <p:val>
                                            <p:strVal val="#ppt_w"/>
                                          </p:val>
                                        </p:tav>
                                      </p:tavLst>
                                    </p:anim>
                                    <p:anim calcmode="lin" valueType="num">
                                      <p:cBhvr>
                                        <p:cTn id="44" dur="500" fill="hold"/>
                                        <p:tgtEl>
                                          <p:spTgt spid="490500"/>
                                        </p:tgtEl>
                                        <p:attrNameLst>
                                          <p:attrName>ppt_h</p:attrName>
                                        </p:attrNameLst>
                                      </p:cBhvr>
                                      <p:tavLst>
                                        <p:tav tm="0">
                                          <p:val>
                                            <p:strVal val="#ppt_h*0.01"/>
                                          </p:val>
                                        </p:tav>
                                        <p:tav tm="100000">
                                          <p:val>
                                            <p:strVal val="#ppt_h"/>
                                          </p:val>
                                        </p:tav>
                                      </p:tavLst>
                                    </p:anim>
                                    <p:anim calcmode="lin" valueType="num">
                                      <p:cBhvr>
                                        <p:cTn id="45" dur="500" fill="hold"/>
                                        <p:tgtEl>
                                          <p:spTgt spid="490500"/>
                                        </p:tgtEl>
                                        <p:attrNameLst>
                                          <p:attrName>ppt_x</p:attrName>
                                        </p:attrNameLst>
                                      </p:cBhvr>
                                      <p:tavLst>
                                        <p:tav tm="0">
                                          <p:val>
                                            <p:strVal val="#ppt_x"/>
                                          </p:val>
                                        </p:tav>
                                        <p:tav tm="100000">
                                          <p:val>
                                            <p:strVal val="#ppt_x"/>
                                          </p:val>
                                        </p:tav>
                                      </p:tavLst>
                                    </p:anim>
                                    <p:anim calcmode="lin" valueType="num">
                                      <p:cBhvr>
                                        <p:cTn id="46" dur="500" fill="hold"/>
                                        <p:tgtEl>
                                          <p:spTgt spid="490500"/>
                                        </p:tgtEl>
                                        <p:attrNameLst>
                                          <p:attrName>ppt_y</p:attrName>
                                        </p:attrNameLst>
                                      </p:cBhvr>
                                      <p:tavLst>
                                        <p:tav tm="0">
                                          <p:val>
                                            <p:strVal val="#ppt_h+1"/>
                                          </p:val>
                                        </p:tav>
                                        <p:tav tm="100000">
                                          <p:val>
                                            <p:strVal val="#ppt_y"/>
                                          </p:val>
                                        </p:tav>
                                      </p:tavLst>
                                    </p:anim>
                                    <p:animEffect transition="in" filter="fade">
                                      <p:cBhvr>
                                        <p:cTn id="47" dur="500"/>
                                        <p:tgtEl>
                                          <p:spTgt spid="490500"/>
                                        </p:tgtEl>
                                      </p:cBhvr>
                                    </p:animEffect>
                                  </p:childTnLst>
                                </p:cTn>
                              </p:par>
                              <p:par>
                                <p:cTn id="48" presetID="58" presetClass="entr" presetSubtype="0" accel="10000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strVal val="#ppt_w*2.5"/>
                                          </p:val>
                                        </p:tav>
                                        <p:tav tm="100000">
                                          <p:val>
                                            <p:strVal val="#ppt_w"/>
                                          </p:val>
                                        </p:tav>
                                      </p:tavLst>
                                    </p:anim>
                                    <p:anim calcmode="lin" valueType="num">
                                      <p:cBhvr>
                                        <p:cTn id="51" dur="500" fill="hold"/>
                                        <p:tgtEl>
                                          <p:spTgt spid="31"/>
                                        </p:tgtEl>
                                        <p:attrNameLst>
                                          <p:attrName>ppt_h</p:attrName>
                                        </p:attrNameLst>
                                      </p:cBhvr>
                                      <p:tavLst>
                                        <p:tav tm="0">
                                          <p:val>
                                            <p:strVal val="#ppt_h*0.01"/>
                                          </p:val>
                                        </p:tav>
                                        <p:tav tm="100000">
                                          <p:val>
                                            <p:strVal val="#ppt_h"/>
                                          </p:val>
                                        </p:tav>
                                      </p:tavLst>
                                    </p:anim>
                                    <p:anim calcmode="lin" valueType="num">
                                      <p:cBhvr>
                                        <p:cTn id="52" dur="500" fill="hold"/>
                                        <p:tgtEl>
                                          <p:spTgt spid="31"/>
                                        </p:tgtEl>
                                        <p:attrNameLst>
                                          <p:attrName>ppt_x</p:attrName>
                                        </p:attrNameLst>
                                      </p:cBhvr>
                                      <p:tavLst>
                                        <p:tav tm="0">
                                          <p:val>
                                            <p:strVal val="#ppt_x"/>
                                          </p:val>
                                        </p:tav>
                                        <p:tav tm="100000">
                                          <p:val>
                                            <p:strVal val="#ppt_x"/>
                                          </p:val>
                                        </p:tav>
                                      </p:tavLst>
                                    </p:anim>
                                    <p:anim calcmode="lin" valueType="num">
                                      <p:cBhvr>
                                        <p:cTn id="53" dur="500" fill="hold"/>
                                        <p:tgtEl>
                                          <p:spTgt spid="31"/>
                                        </p:tgtEl>
                                        <p:attrNameLst>
                                          <p:attrName>ppt_y</p:attrName>
                                        </p:attrNameLst>
                                      </p:cBhvr>
                                      <p:tavLst>
                                        <p:tav tm="0">
                                          <p:val>
                                            <p:strVal val="#ppt_h+1"/>
                                          </p:val>
                                        </p:tav>
                                        <p:tav tm="100000">
                                          <p:val>
                                            <p:strVal val="#ppt_y"/>
                                          </p:val>
                                        </p:tav>
                                      </p:tavLst>
                                    </p:anim>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58" presetClass="entr" presetSubtype="0" accel="10000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strVal val="#ppt_w*2.5"/>
                                          </p:val>
                                        </p:tav>
                                        <p:tav tm="100000">
                                          <p:val>
                                            <p:strVal val="#ppt_w"/>
                                          </p:val>
                                        </p:tav>
                                      </p:tavLst>
                                    </p:anim>
                                    <p:anim calcmode="lin" valueType="num">
                                      <p:cBhvr>
                                        <p:cTn id="60" dur="500" fill="hold"/>
                                        <p:tgtEl>
                                          <p:spTgt spid="38"/>
                                        </p:tgtEl>
                                        <p:attrNameLst>
                                          <p:attrName>ppt_h</p:attrName>
                                        </p:attrNameLst>
                                      </p:cBhvr>
                                      <p:tavLst>
                                        <p:tav tm="0">
                                          <p:val>
                                            <p:strVal val="#ppt_h*0.01"/>
                                          </p:val>
                                        </p:tav>
                                        <p:tav tm="100000">
                                          <p:val>
                                            <p:strVal val="#ppt_h"/>
                                          </p:val>
                                        </p:tav>
                                      </p:tavLst>
                                    </p:anim>
                                    <p:anim calcmode="lin" valueType="num">
                                      <p:cBhvr>
                                        <p:cTn id="61" dur="500" fill="hold"/>
                                        <p:tgtEl>
                                          <p:spTgt spid="38"/>
                                        </p:tgtEl>
                                        <p:attrNameLst>
                                          <p:attrName>ppt_x</p:attrName>
                                        </p:attrNameLst>
                                      </p:cBhvr>
                                      <p:tavLst>
                                        <p:tav tm="0">
                                          <p:val>
                                            <p:strVal val="#ppt_x"/>
                                          </p:val>
                                        </p:tav>
                                        <p:tav tm="100000">
                                          <p:val>
                                            <p:strVal val="#ppt_x"/>
                                          </p:val>
                                        </p:tav>
                                      </p:tavLst>
                                    </p:anim>
                                    <p:anim calcmode="lin" valueType="num">
                                      <p:cBhvr>
                                        <p:cTn id="62" dur="500" fill="hold"/>
                                        <p:tgtEl>
                                          <p:spTgt spid="38"/>
                                        </p:tgtEl>
                                        <p:attrNameLst>
                                          <p:attrName>ppt_y</p:attrName>
                                        </p:attrNameLst>
                                      </p:cBhvr>
                                      <p:tavLst>
                                        <p:tav tm="0">
                                          <p:val>
                                            <p:strVal val="#ppt_h+1"/>
                                          </p:val>
                                        </p:tav>
                                        <p:tav tm="100000">
                                          <p:val>
                                            <p:strVal val="#ppt_y"/>
                                          </p:val>
                                        </p:tav>
                                      </p:tavLst>
                                    </p:anim>
                                    <p:animEffect transition="in" filter="fade">
                                      <p:cBhvr>
                                        <p:cTn id="63" dur="500"/>
                                        <p:tgtEl>
                                          <p:spTgt spid="38"/>
                                        </p:tgtEl>
                                      </p:cBhvr>
                                    </p:animEffect>
                                  </p:childTnLst>
                                </p:cTn>
                              </p:par>
                              <p:par>
                                <p:cTn id="64" presetID="58" presetClass="entr" presetSubtype="0" accel="10000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p:cTn id="66" dur="500" fill="hold"/>
                                        <p:tgtEl>
                                          <p:spTgt spid="39"/>
                                        </p:tgtEl>
                                        <p:attrNameLst>
                                          <p:attrName>ppt_w</p:attrName>
                                        </p:attrNameLst>
                                      </p:cBhvr>
                                      <p:tavLst>
                                        <p:tav tm="0">
                                          <p:val>
                                            <p:strVal val="#ppt_w*2.5"/>
                                          </p:val>
                                        </p:tav>
                                        <p:tav tm="100000">
                                          <p:val>
                                            <p:strVal val="#ppt_w"/>
                                          </p:val>
                                        </p:tav>
                                      </p:tavLst>
                                    </p:anim>
                                    <p:anim calcmode="lin" valueType="num">
                                      <p:cBhvr>
                                        <p:cTn id="67" dur="500" fill="hold"/>
                                        <p:tgtEl>
                                          <p:spTgt spid="39"/>
                                        </p:tgtEl>
                                        <p:attrNameLst>
                                          <p:attrName>ppt_h</p:attrName>
                                        </p:attrNameLst>
                                      </p:cBhvr>
                                      <p:tavLst>
                                        <p:tav tm="0">
                                          <p:val>
                                            <p:strVal val="#ppt_h*0.01"/>
                                          </p:val>
                                        </p:tav>
                                        <p:tav tm="100000">
                                          <p:val>
                                            <p:strVal val="#ppt_h"/>
                                          </p:val>
                                        </p:tav>
                                      </p:tavLst>
                                    </p:anim>
                                    <p:anim calcmode="lin" valueType="num">
                                      <p:cBhvr>
                                        <p:cTn id="68" dur="500" fill="hold"/>
                                        <p:tgtEl>
                                          <p:spTgt spid="39"/>
                                        </p:tgtEl>
                                        <p:attrNameLst>
                                          <p:attrName>ppt_x</p:attrName>
                                        </p:attrNameLst>
                                      </p:cBhvr>
                                      <p:tavLst>
                                        <p:tav tm="0">
                                          <p:val>
                                            <p:strVal val="#ppt_x"/>
                                          </p:val>
                                        </p:tav>
                                        <p:tav tm="100000">
                                          <p:val>
                                            <p:strVal val="#ppt_x"/>
                                          </p:val>
                                        </p:tav>
                                      </p:tavLst>
                                    </p:anim>
                                    <p:anim calcmode="lin" valueType="num">
                                      <p:cBhvr>
                                        <p:cTn id="69" dur="500" fill="hold"/>
                                        <p:tgtEl>
                                          <p:spTgt spid="39"/>
                                        </p:tgtEl>
                                        <p:attrNameLst>
                                          <p:attrName>ppt_y</p:attrName>
                                        </p:attrNameLst>
                                      </p:cBhvr>
                                      <p:tavLst>
                                        <p:tav tm="0">
                                          <p:val>
                                            <p:strVal val="#ppt_h+1"/>
                                          </p:val>
                                        </p:tav>
                                        <p:tav tm="100000">
                                          <p:val>
                                            <p:strVal val="#ppt_y"/>
                                          </p:val>
                                        </p:tav>
                                      </p:tavLst>
                                    </p:anim>
                                    <p:animEffect transition="in" filter="fade">
                                      <p:cBhvr>
                                        <p:cTn id="70" dur="500"/>
                                        <p:tgtEl>
                                          <p:spTgt spid="39"/>
                                        </p:tgtEl>
                                      </p:cBhvr>
                                    </p:animEffect>
                                  </p:childTnLst>
                                </p:cTn>
                              </p:par>
                            </p:childTnLst>
                          </p:cTn>
                        </p:par>
                      </p:childTnLst>
                    </p:cTn>
                  </p:par>
                  <p:par>
                    <p:cTn id="71" fill="hold">
                      <p:stCondLst>
                        <p:cond delay="indefinite"/>
                      </p:stCondLst>
                      <p:childTnLst>
                        <p:par>
                          <p:cTn id="72" fill="hold">
                            <p:stCondLst>
                              <p:cond delay="0"/>
                            </p:stCondLst>
                            <p:childTnLst>
                              <p:par>
                                <p:cTn id="73" presetID="58" presetClass="entr" presetSubtype="0" accel="10000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p:cTn id="75" dur="500" fill="hold"/>
                                        <p:tgtEl>
                                          <p:spTgt spid="17"/>
                                        </p:tgtEl>
                                        <p:attrNameLst>
                                          <p:attrName>ppt_w</p:attrName>
                                        </p:attrNameLst>
                                      </p:cBhvr>
                                      <p:tavLst>
                                        <p:tav tm="0">
                                          <p:val>
                                            <p:strVal val="#ppt_w*2.5"/>
                                          </p:val>
                                        </p:tav>
                                        <p:tav tm="100000">
                                          <p:val>
                                            <p:strVal val="#ppt_w"/>
                                          </p:val>
                                        </p:tav>
                                      </p:tavLst>
                                    </p:anim>
                                    <p:anim calcmode="lin" valueType="num">
                                      <p:cBhvr>
                                        <p:cTn id="76" dur="500" fill="hold"/>
                                        <p:tgtEl>
                                          <p:spTgt spid="17"/>
                                        </p:tgtEl>
                                        <p:attrNameLst>
                                          <p:attrName>ppt_h</p:attrName>
                                        </p:attrNameLst>
                                      </p:cBhvr>
                                      <p:tavLst>
                                        <p:tav tm="0">
                                          <p:val>
                                            <p:strVal val="#ppt_h*0.01"/>
                                          </p:val>
                                        </p:tav>
                                        <p:tav tm="100000">
                                          <p:val>
                                            <p:strVal val="#ppt_h"/>
                                          </p:val>
                                        </p:tav>
                                      </p:tavLst>
                                    </p:anim>
                                    <p:anim calcmode="lin" valueType="num">
                                      <p:cBhvr>
                                        <p:cTn id="77" dur="500" fill="hold"/>
                                        <p:tgtEl>
                                          <p:spTgt spid="17"/>
                                        </p:tgtEl>
                                        <p:attrNameLst>
                                          <p:attrName>ppt_x</p:attrName>
                                        </p:attrNameLst>
                                      </p:cBhvr>
                                      <p:tavLst>
                                        <p:tav tm="0">
                                          <p:val>
                                            <p:strVal val="#ppt_x"/>
                                          </p:val>
                                        </p:tav>
                                        <p:tav tm="100000">
                                          <p:val>
                                            <p:strVal val="#ppt_x"/>
                                          </p:val>
                                        </p:tav>
                                      </p:tavLst>
                                    </p:anim>
                                    <p:anim calcmode="lin" valueType="num">
                                      <p:cBhvr>
                                        <p:cTn id="78" dur="500" fill="hold"/>
                                        <p:tgtEl>
                                          <p:spTgt spid="17"/>
                                        </p:tgtEl>
                                        <p:attrNameLst>
                                          <p:attrName>ppt_y</p:attrName>
                                        </p:attrNameLst>
                                      </p:cBhvr>
                                      <p:tavLst>
                                        <p:tav tm="0">
                                          <p:val>
                                            <p:strVal val="#ppt_h+1"/>
                                          </p:val>
                                        </p:tav>
                                        <p:tav tm="100000">
                                          <p:val>
                                            <p:strVal val="#ppt_y"/>
                                          </p:val>
                                        </p:tav>
                                      </p:tavLst>
                                    </p:anim>
                                    <p:animEffect transition="in" filter="fade">
                                      <p:cBhvr>
                                        <p:cTn id="79" dur="500"/>
                                        <p:tgtEl>
                                          <p:spTgt spid="17"/>
                                        </p:tgtEl>
                                      </p:cBhvr>
                                    </p:animEffect>
                                  </p:childTnLst>
                                </p:cTn>
                              </p:par>
                              <p:par>
                                <p:cTn id="80" presetID="58" presetClass="entr" presetSubtype="0" accel="10000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fill="hold"/>
                                        <p:tgtEl>
                                          <p:spTgt spid="20"/>
                                        </p:tgtEl>
                                        <p:attrNameLst>
                                          <p:attrName>ppt_w</p:attrName>
                                        </p:attrNameLst>
                                      </p:cBhvr>
                                      <p:tavLst>
                                        <p:tav tm="0">
                                          <p:val>
                                            <p:strVal val="#ppt_w*2.5"/>
                                          </p:val>
                                        </p:tav>
                                        <p:tav tm="100000">
                                          <p:val>
                                            <p:strVal val="#ppt_w"/>
                                          </p:val>
                                        </p:tav>
                                      </p:tavLst>
                                    </p:anim>
                                    <p:anim calcmode="lin" valueType="num">
                                      <p:cBhvr>
                                        <p:cTn id="83" dur="500" fill="hold"/>
                                        <p:tgtEl>
                                          <p:spTgt spid="20"/>
                                        </p:tgtEl>
                                        <p:attrNameLst>
                                          <p:attrName>ppt_h</p:attrName>
                                        </p:attrNameLst>
                                      </p:cBhvr>
                                      <p:tavLst>
                                        <p:tav tm="0">
                                          <p:val>
                                            <p:strVal val="#ppt_h*0.01"/>
                                          </p:val>
                                        </p:tav>
                                        <p:tav tm="100000">
                                          <p:val>
                                            <p:strVal val="#ppt_h"/>
                                          </p:val>
                                        </p:tav>
                                      </p:tavLst>
                                    </p:anim>
                                    <p:anim calcmode="lin" valueType="num">
                                      <p:cBhvr>
                                        <p:cTn id="84" dur="500" fill="hold"/>
                                        <p:tgtEl>
                                          <p:spTgt spid="20"/>
                                        </p:tgtEl>
                                        <p:attrNameLst>
                                          <p:attrName>ppt_x</p:attrName>
                                        </p:attrNameLst>
                                      </p:cBhvr>
                                      <p:tavLst>
                                        <p:tav tm="0">
                                          <p:val>
                                            <p:strVal val="#ppt_x"/>
                                          </p:val>
                                        </p:tav>
                                        <p:tav tm="100000">
                                          <p:val>
                                            <p:strVal val="#ppt_x"/>
                                          </p:val>
                                        </p:tav>
                                      </p:tavLst>
                                    </p:anim>
                                    <p:anim calcmode="lin" valueType="num">
                                      <p:cBhvr>
                                        <p:cTn id="85" dur="500" fill="hold"/>
                                        <p:tgtEl>
                                          <p:spTgt spid="20"/>
                                        </p:tgtEl>
                                        <p:attrNameLst>
                                          <p:attrName>ppt_y</p:attrName>
                                        </p:attrNameLst>
                                      </p:cBhvr>
                                      <p:tavLst>
                                        <p:tav tm="0">
                                          <p:val>
                                            <p:strVal val="#ppt_h+1"/>
                                          </p:val>
                                        </p:tav>
                                        <p:tav tm="100000">
                                          <p:val>
                                            <p:strVal val="#ppt_y"/>
                                          </p:val>
                                        </p:tav>
                                      </p:tavLst>
                                    </p:anim>
                                    <p:animEffect transition="in" filter="fade">
                                      <p:cBhvr>
                                        <p:cTn id="86" dur="500"/>
                                        <p:tgtEl>
                                          <p:spTgt spid="20"/>
                                        </p:tgtEl>
                                      </p:cBhvr>
                                    </p:animEffect>
                                  </p:childTnLst>
                                </p:cTn>
                              </p:par>
                              <p:par>
                                <p:cTn id="87" presetID="58" presetClass="entr" presetSubtype="0" accel="100000" fill="hold"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p:cTn id="89" dur="500" fill="hold"/>
                                        <p:tgtEl>
                                          <p:spTgt spid="19"/>
                                        </p:tgtEl>
                                        <p:attrNameLst>
                                          <p:attrName>ppt_w</p:attrName>
                                        </p:attrNameLst>
                                      </p:cBhvr>
                                      <p:tavLst>
                                        <p:tav tm="0">
                                          <p:val>
                                            <p:strVal val="#ppt_w*2.5"/>
                                          </p:val>
                                        </p:tav>
                                        <p:tav tm="100000">
                                          <p:val>
                                            <p:strVal val="#ppt_w"/>
                                          </p:val>
                                        </p:tav>
                                      </p:tavLst>
                                    </p:anim>
                                    <p:anim calcmode="lin" valueType="num">
                                      <p:cBhvr>
                                        <p:cTn id="90" dur="500" fill="hold"/>
                                        <p:tgtEl>
                                          <p:spTgt spid="19"/>
                                        </p:tgtEl>
                                        <p:attrNameLst>
                                          <p:attrName>ppt_h</p:attrName>
                                        </p:attrNameLst>
                                      </p:cBhvr>
                                      <p:tavLst>
                                        <p:tav tm="0">
                                          <p:val>
                                            <p:strVal val="#ppt_h*0.01"/>
                                          </p:val>
                                        </p:tav>
                                        <p:tav tm="100000">
                                          <p:val>
                                            <p:strVal val="#ppt_h"/>
                                          </p:val>
                                        </p:tav>
                                      </p:tavLst>
                                    </p:anim>
                                    <p:anim calcmode="lin" valueType="num">
                                      <p:cBhvr>
                                        <p:cTn id="91" dur="500" fill="hold"/>
                                        <p:tgtEl>
                                          <p:spTgt spid="19"/>
                                        </p:tgtEl>
                                        <p:attrNameLst>
                                          <p:attrName>ppt_x</p:attrName>
                                        </p:attrNameLst>
                                      </p:cBhvr>
                                      <p:tavLst>
                                        <p:tav tm="0">
                                          <p:val>
                                            <p:strVal val="#ppt_x"/>
                                          </p:val>
                                        </p:tav>
                                        <p:tav tm="100000">
                                          <p:val>
                                            <p:strVal val="#ppt_x"/>
                                          </p:val>
                                        </p:tav>
                                      </p:tavLst>
                                    </p:anim>
                                    <p:anim calcmode="lin" valueType="num">
                                      <p:cBhvr>
                                        <p:cTn id="92" dur="500" fill="hold"/>
                                        <p:tgtEl>
                                          <p:spTgt spid="19"/>
                                        </p:tgtEl>
                                        <p:attrNameLst>
                                          <p:attrName>ppt_y</p:attrName>
                                        </p:attrNameLst>
                                      </p:cBhvr>
                                      <p:tavLst>
                                        <p:tav tm="0">
                                          <p:val>
                                            <p:strVal val="#ppt_h+1"/>
                                          </p:val>
                                        </p:tav>
                                        <p:tav tm="100000">
                                          <p:val>
                                            <p:strVal val="#ppt_y"/>
                                          </p:val>
                                        </p:tav>
                                      </p:tavLst>
                                    </p:anim>
                                    <p:animEffect transition="in" filter="fade">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58" presetClass="entr" presetSubtype="0" accel="10000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p:cTn id="98" dur="500" fill="hold"/>
                                        <p:tgtEl>
                                          <p:spTgt spid="25"/>
                                        </p:tgtEl>
                                        <p:attrNameLst>
                                          <p:attrName>ppt_w</p:attrName>
                                        </p:attrNameLst>
                                      </p:cBhvr>
                                      <p:tavLst>
                                        <p:tav tm="0">
                                          <p:val>
                                            <p:strVal val="#ppt_w*2.5"/>
                                          </p:val>
                                        </p:tav>
                                        <p:tav tm="100000">
                                          <p:val>
                                            <p:strVal val="#ppt_w"/>
                                          </p:val>
                                        </p:tav>
                                      </p:tavLst>
                                    </p:anim>
                                    <p:anim calcmode="lin" valueType="num">
                                      <p:cBhvr>
                                        <p:cTn id="99" dur="500" fill="hold"/>
                                        <p:tgtEl>
                                          <p:spTgt spid="25"/>
                                        </p:tgtEl>
                                        <p:attrNameLst>
                                          <p:attrName>ppt_h</p:attrName>
                                        </p:attrNameLst>
                                      </p:cBhvr>
                                      <p:tavLst>
                                        <p:tav tm="0">
                                          <p:val>
                                            <p:strVal val="#ppt_h*0.01"/>
                                          </p:val>
                                        </p:tav>
                                        <p:tav tm="100000">
                                          <p:val>
                                            <p:strVal val="#ppt_h"/>
                                          </p:val>
                                        </p:tav>
                                      </p:tavLst>
                                    </p:anim>
                                    <p:anim calcmode="lin" valueType="num">
                                      <p:cBhvr>
                                        <p:cTn id="100" dur="500" fill="hold"/>
                                        <p:tgtEl>
                                          <p:spTgt spid="25"/>
                                        </p:tgtEl>
                                        <p:attrNameLst>
                                          <p:attrName>ppt_x</p:attrName>
                                        </p:attrNameLst>
                                      </p:cBhvr>
                                      <p:tavLst>
                                        <p:tav tm="0">
                                          <p:val>
                                            <p:strVal val="#ppt_x"/>
                                          </p:val>
                                        </p:tav>
                                        <p:tav tm="100000">
                                          <p:val>
                                            <p:strVal val="#ppt_x"/>
                                          </p:val>
                                        </p:tav>
                                      </p:tavLst>
                                    </p:anim>
                                    <p:anim calcmode="lin" valueType="num">
                                      <p:cBhvr>
                                        <p:cTn id="101" dur="500" fill="hold"/>
                                        <p:tgtEl>
                                          <p:spTgt spid="25"/>
                                        </p:tgtEl>
                                        <p:attrNameLst>
                                          <p:attrName>ppt_y</p:attrName>
                                        </p:attrNameLst>
                                      </p:cBhvr>
                                      <p:tavLst>
                                        <p:tav tm="0">
                                          <p:val>
                                            <p:strVal val="#ppt_h+1"/>
                                          </p:val>
                                        </p:tav>
                                        <p:tav tm="100000">
                                          <p:val>
                                            <p:strVal val="#ppt_y"/>
                                          </p:val>
                                        </p:tav>
                                      </p:tavLst>
                                    </p:anim>
                                    <p:animEffect transition="in" filter="fade">
                                      <p:cBhvr>
                                        <p:cTn id="102" dur="500"/>
                                        <p:tgtEl>
                                          <p:spTgt spid="25"/>
                                        </p:tgtEl>
                                      </p:cBhvr>
                                    </p:animEffect>
                                  </p:childTnLst>
                                </p:cTn>
                              </p:par>
                              <p:par>
                                <p:cTn id="103" presetID="58" presetClass="entr" presetSubtype="0" accel="100000" fill="hold" nodeType="with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p:cTn id="105" dur="500" fill="hold"/>
                                        <p:tgtEl>
                                          <p:spTgt spid="26"/>
                                        </p:tgtEl>
                                        <p:attrNameLst>
                                          <p:attrName>ppt_w</p:attrName>
                                        </p:attrNameLst>
                                      </p:cBhvr>
                                      <p:tavLst>
                                        <p:tav tm="0">
                                          <p:val>
                                            <p:strVal val="#ppt_w*2.5"/>
                                          </p:val>
                                        </p:tav>
                                        <p:tav tm="100000">
                                          <p:val>
                                            <p:strVal val="#ppt_w"/>
                                          </p:val>
                                        </p:tav>
                                      </p:tavLst>
                                    </p:anim>
                                    <p:anim calcmode="lin" valueType="num">
                                      <p:cBhvr>
                                        <p:cTn id="106" dur="500" fill="hold"/>
                                        <p:tgtEl>
                                          <p:spTgt spid="26"/>
                                        </p:tgtEl>
                                        <p:attrNameLst>
                                          <p:attrName>ppt_h</p:attrName>
                                        </p:attrNameLst>
                                      </p:cBhvr>
                                      <p:tavLst>
                                        <p:tav tm="0">
                                          <p:val>
                                            <p:strVal val="#ppt_h*0.01"/>
                                          </p:val>
                                        </p:tav>
                                        <p:tav tm="100000">
                                          <p:val>
                                            <p:strVal val="#ppt_h"/>
                                          </p:val>
                                        </p:tav>
                                      </p:tavLst>
                                    </p:anim>
                                    <p:anim calcmode="lin" valueType="num">
                                      <p:cBhvr>
                                        <p:cTn id="107" dur="500" fill="hold"/>
                                        <p:tgtEl>
                                          <p:spTgt spid="26"/>
                                        </p:tgtEl>
                                        <p:attrNameLst>
                                          <p:attrName>ppt_x</p:attrName>
                                        </p:attrNameLst>
                                      </p:cBhvr>
                                      <p:tavLst>
                                        <p:tav tm="0">
                                          <p:val>
                                            <p:strVal val="#ppt_x"/>
                                          </p:val>
                                        </p:tav>
                                        <p:tav tm="100000">
                                          <p:val>
                                            <p:strVal val="#ppt_x"/>
                                          </p:val>
                                        </p:tav>
                                      </p:tavLst>
                                    </p:anim>
                                    <p:anim calcmode="lin" valueType="num">
                                      <p:cBhvr>
                                        <p:cTn id="108" dur="500" fill="hold"/>
                                        <p:tgtEl>
                                          <p:spTgt spid="26"/>
                                        </p:tgtEl>
                                        <p:attrNameLst>
                                          <p:attrName>ppt_y</p:attrName>
                                        </p:attrNameLst>
                                      </p:cBhvr>
                                      <p:tavLst>
                                        <p:tav tm="0">
                                          <p:val>
                                            <p:strVal val="#ppt_h+1"/>
                                          </p:val>
                                        </p:tav>
                                        <p:tav tm="100000">
                                          <p:val>
                                            <p:strVal val="#ppt_y"/>
                                          </p:val>
                                        </p:tav>
                                      </p:tavLst>
                                    </p:anim>
                                    <p:animEffect transition="in" filter="fade">
                                      <p:cBhvr>
                                        <p:cTn id="109" dur="500"/>
                                        <p:tgtEl>
                                          <p:spTgt spid="26"/>
                                        </p:tgtEl>
                                      </p:cBhvr>
                                    </p:animEffect>
                                  </p:childTnLst>
                                </p:cTn>
                              </p:par>
                              <p:par>
                                <p:cTn id="110" presetID="58" presetClass="entr" presetSubtype="0" accel="100000"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 calcmode="lin" valueType="num">
                                      <p:cBhvr>
                                        <p:cTn id="112" dur="500" fill="hold"/>
                                        <p:tgtEl>
                                          <p:spTgt spid="27"/>
                                        </p:tgtEl>
                                        <p:attrNameLst>
                                          <p:attrName>ppt_w</p:attrName>
                                        </p:attrNameLst>
                                      </p:cBhvr>
                                      <p:tavLst>
                                        <p:tav tm="0">
                                          <p:val>
                                            <p:strVal val="#ppt_w*2.5"/>
                                          </p:val>
                                        </p:tav>
                                        <p:tav tm="100000">
                                          <p:val>
                                            <p:strVal val="#ppt_w"/>
                                          </p:val>
                                        </p:tav>
                                      </p:tavLst>
                                    </p:anim>
                                    <p:anim calcmode="lin" valueType="num">
                                      <p:cBhvr>
                                        <p:cTn id="113" dur="500" fill="hold"/>
                                        <p:tgtEl>
                                          <p:spTgt spid="27"/>
                                        </p:tgtEl>
                                        <p:attrNameLst>
                                          <p:attrName>ppt_h</p:attrName>
                                        </p:attrNameLst>
                                      </p:cBhvr>
                                      <p:tavLst>
                                        <p:tav tm="0">
                                          <p:val>
                                            <p:strVal val="#ppt_h*0.01"/>
                                          </p:val>
                                        </p:tav>
                                        <p:tav tm="100000">
                                          <p:val>
                                            <p:strVal val="#ppt_h"/>
                                          </p:val>
                                        </p:tav>
                                      </p:tavLst>
                                    </p:anim>
                                    <p:anim calcmode="lin" valueType="num">
                                      <p:cBhvr>
                                        <p:cTn id="114" dur="500" fill="hold"/>
                                        <p:tgtEl>
                                          <p:spTgt spid="27"/>
                                        </p:tgtEl>
                                        <p:attrNameLst>
                                          <p:attrName>ppt_x</p:attrName>
                                        </p:attrNameLst>
                                      </p:cBhvr>
                                      <p:tavLst>
                                        <p:tav tm="0">
                                          <p:val>
                                            <p:strVal val="#ppt_x"/>
                                          </p:val>
                                        </p:tav>
                                        <p:tav tm="100000">
                                          <p:val>
                                            <p:strVal val="#ppt_x"/>
                                          </p:val>
                                        </p:tav>
                                      </p:tavLst>
                                    </p:anim>
                                    <p:anim calcmode="lin" valueType="num">
                                      <p:cBhvr>
                                        <p:cTn id="115" dur="500" fill="hold"/>
                                        <p:tgtEl>
                                          <p:spTgt spid="27"/>
                                        </p:tgtEl>
                                        <p:attrNameLst>
                                          <p:attrName>ppt_y</p:attrName>
                                        </p:attrNameLst>
                                      </p:cBhvr>
                                      <p:tavLst>
                                        <p:tav tm="0">
                                          <p:val>
                                            <p:strVal val="#ppt_h+1"/>
                                          </p:val>
                                        </p:tav>
                                        <p:tav tm="100000">
                                          <p:val>
                                            <p:strVal val="#ppt_y"/>
                                          </p:val>
                                        </p:tav>
                                      </p:tavLst>
                                    </p:anim>
                                    <p:animEffect transition="in" filter="fade">
                                      <p:cBhvr>
                                        <p:cTn id="1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25" grpId="0" animBg="1"/>
      <p:bldP spid="27" grpId="0"/>
      <p:bldP spid="38" grpId="0"/>
      <p:bldP spid="3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87A8DF-0D36-4FD6-9E8E-6850BBE18C4A}" type="slidenum">
              <a:rPr lang="en-US" smtClean="0"/>
              <a:pPr/>
              <a:t>79</a:t>
            </a:fld>
            <a:endParaRPr lang="en-US"/>
          </a:p>
        </p:txBody>
      </p:sp>
      <p:pic>
        <p:nvPicPr>
          <p:cNvPr id="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t="60874"/>
          <a:stretch>
            <a:fillRect/>
          </a:stretch>
        </p:blipFill>
        <p:spPr bwMode="auto">
          <a:xfrm>
            <a:off x="1447800" y="2133600"/>
            <a:ext cx="6614160" cy="1981200"/>
          </a:xfrm>
          <a:prstGeom prst="rect">
            <a:avLst/>
          </a:prstGeom>
          <a:noFill/>
          <a:ln w="19050">
            <a:noFill/>
            <a:prstDash val="lgDashDot"/>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474"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7200" y="4267200"/>
            <a:ext cx="8473440" cy="2377440"/>
          </a:xfrm>
          <a:prstGeom prst="rect">
            <a:avLst/>
          </a:prstGeom>
          <a:noFill/>
          <a:ln w="9525">
            <a:noFill/>
            <a:miter lim="800000"/>
            <a:headEnd/>
            <a:tailEnd/>
          </a:ln>
          <a:effectLst/>
        </p:spPr>
      </p:pic>
      <p:pic>
        <p:nvPicPr>
          <p:cNvPr id="496641"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524000" y="508462"/>
            <a:ext cx="5943600" cy="1548938"/>
          </a:xfrm>
          <a:prstGeom prst="rect">
            <a:avLst/>
          </a:prstGeom>
          <a:noFill/>
          <a:ln w="9525">
            <a:noFill/>
            <a:miter lim="800000"/>
            <a:headEnd/>
            <a:tailEnd/>
          </a:ln>
          <a:effectLst/>
        </p:spPr>
      </p:pic>
      <p:sp>
        <p:nvSpPr>
          <p:cNvPr id="9" name="Rectangle 8"/>
          <p:cNvSpPr/>
          <p:nvPr/>
        </p:nvSpPr>
        <p:spPr>
          <a:xfrm>
            <a:off x="1752600" y="3002280"/>
            <a:ext cx="6019800" cy="27432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9200" y="5288280"/>
            <a:ext cx="3474720" cy="32004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752600" y="3319272"/>
            <a:ext cx="6019800" cy="228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876800" y="5285232"/>
            <a:ext cx="3474720" cy="32004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3417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ppt_x"/>
                                          </p:val>
                                        </p:tav>
                                        <p:tav tm="100000">
                                          <p:val>
                                            <p:strVal val="#ppt_x"/>
                                          </p:val>
                                        </p:tav>
                                      </p:tavLst>
                                    </p:anim>
                                    <p:anim calcmode="lin" valueType="num">
                                      <p:cBhvr additive="base">
                                        <p:cTn id="13"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ppt_x"/>
                                          </p:val>
                                        </p:tav>
                                        <p:tav tm="100000">
                                          <p:val>
                                            <p:strVal val="#ppt_x"/>
                                          </p:val>
                                        </p:tav>
                                      </p:tavLst>
                                    </p:anim>
                                    <p:anim calcmode="lin" valueType="num">
                                      <p:cBhvr additive="base">
                                        <p:cTn id="24"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Review</a:t>
            </a:r>
            <a:endParaRPr lang="en-US" dirty="0"/>
          </a:p>
        </p:txBody>
      </p:sp>
      <p:sp>
        <p:nvSpPr>
          <p:cNvPr id="3" name="Content Placeholder 2"/>
          <p:cNvSpPr>
            <a:spLocks noGrp="1"/>
          </p:cNvSpPr>
          <p:nvPr>
            <p:ph idx="1"/>
          </p:nvPr>
        </p:nvSpPr>
        <p:spPr>
          <a:xfrm>
            <a:off x="990600" y="1600200"/>
            <a:ext cx="7713440" cy="4525963"/>
          </a:xfrm>
        </p:spPr>
        <p:txBody>
          <a:bodyPr/>
          <a:lstStyle/>
          <a:p>
            <a:pPr>
              <a:spcBef>
                <a:spcPts val="0"/>
              </a:spcBef>
              <a:buFont typeface="Webdings" pitchFamily="18" charset="2"/>
              <a:buChar char=""/>
            </a:pPr>
            <a:r>
              <a:rPr lang="en-US" sz="2400" dirty="0" smtClean="0">
                <a:solidFill>
                  <a:srgbClr val="0070C0"/>
                </a:solidFill>
              </a:rPr>
              <a:t>Differentiation</a:t>
            </a:r>
            <a:endParaRPr lang="en-US" sz="2400" dirty="0">
              <a:solidFill>
                <a:srgbClr val="0070C0"/>
              </a:solidFill>
            </a:endParaRPr>
          </a:p>
          <a:p>
            <a:pPr>
              <a:spcBef>
                <a:spcPts val="0"/>
              </a:spcBef>
              <a:buFont typeface="Webdings" pitchFamily="18" charset="2"/>
              <a:buChar char=""/>
            </a:pPr>
            <a:endParaRPr lang="en-US" sz="2400" dirty="0" smtClean="0">
              <a:solidFill>
                <a:srgbClr val="0070C0"/>
              </a:solidFill>
            </a:endParaRPr>
          </a:p>
          <a:p>
            <a:pPr marL="0" indent="0" algn="just">
              <a:spcBef>
                <a:spcPts val="0"/>
              </a:spcBef>
              <a:buNone/>
            </a:pPr>
            <a:r>
              <a:rPr lang="en-US" sz="2200" dirty="0"/>
              <a:t>If a company charges a price </a:t>
            </a:r>
            <a:r>
              <a:rPr lang="en-US" sz="2200" i="1" dirty="0">
                <a:latin typeface="Times New Roman" pitchFamily="18" charset="0"/>
                <a:cs typeface="Times New Roman" pitchFamily="18" charset="0"/>
              </a:rPr>
              <a:t>p</a:t>
            </a:r>
            <a:r>
              <a:rPr lang="en-US" sz="2200" dirty="0"/>
              <a:t> for a product, then it can sell </a:t>
            </a:r>
            <a:r>
              <a:rPr lang="en-US" sz="2200" dirty="0" smtClean="0">
                <a:latin typeface="Times New Roman" pitchFamily="18" charset="0"/>
                <a:cs typeface="Times New Roman" pitchFamily="18" charset="0"/>
              </a:rPr>
              <a:t>3000</a:t>
            </a:r>
            <a:r>
              <a:rPr lang="en-US" sz="2200" i="1" dirty="0" smtClean="0">
                <a:latin typeface="Times New Roman" pitchFamily="18" charset="0"/>
                <a:cs typeface="Times New Roman" pitchFamily="18" charset="0"/>
              </a:rPr>
              <a:t>e</a:t>
            </a:r>
            <a:r>
              <a:rPr lang="en-US" sz="2200" baseline="30000" dirty="0" smtClean="0">
                <a:latin typeface="Times New Roman" pitchFamily="18" charset="0"/>
                <a:cs typeface="Times New Roman" pitchFamily="18" charset="0"/>
              </a:rPr>
              <a:t>−</a:t>
            </a:r>
            <a:r>
              <a:rPr lang="en-US" sz="2200" i="1" baseline="30000" dirty="0" smtClean="0">
                <a:latin typeface="Times New Roman" pitchFamily="18" charset="0"/>
                <a:cs typeface="Times New Roman" pitchFamily="18" charset="0"/>
              </a:rPr>
              <a:t>p</a:t>
            </a:r>
            <a:r>
              <a:rPr lang="en-US" sz="2200" dirty="0" smtClean="0"/>
              <a:t> units </a:t>
            </a:r>
            <a:r>
              <a:rPr lang="en-US" sz="2200" dirty="0"/>
              <a:t>of </a:t>
            </a:r>
            <a:r>
              <a:rPr lang="en-US" sz="2200" dirty="0" smtClean="0"/>
              <a:t>the product</a:t>
            </a:r>
            <a:r>
              <a:rPr lang="en-US" sz="2200" dirty="0"/>
              <a:t>. Then, </a:t>
            </a:r>
            <a:r>
              <a:rPr lang="en-US" sz="2200" i="1" dirty="0" smtClean="0">
                <a:latin typeface="Times New Roman" pitchFamily="18" charset="0"/>
                <a:cs typeface="Times New Roman" pitchFamily="18" charset="0"/>
              </a:rPr>
              <a:t>f</a:t>
            </a:r>
            <a:r>
              <a:rPr lang="en-US" sz="2200" dirty="0" smtClean="0">
                <a:latin typeface="Times New Roman" pitchFamily="18" charset="0"/>
                <a:cs typeface="Times New Roman" pitchFamily="18" charset="0"/>
              </a:rPr>
              <a:t>(</a:t>
            </a:r>
            <a:r>
              <a:rPr lang="en-US" sz="2200" i="1" dirty="0" smtClean="0">
                <a:latin typeface="Times New Roman" pitchFamily="18" charset="0"/>
                <a:cs typeface="Times New Roman" pitchFamily="18" charset="0"/>
              </a:rPr>
              <a:t>p</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3,000</a:t>
            </a:r>
            <a:r>
              <a:rPr lang="en-US" sz="2200" i="1" dirty="0" smtClean="0">
                <a:latin typeface="Times New Roman" pitchFamily="18" charset="0"/>
                <a:cs typeface="Times New Roman" pitchFamily="18" charset="0"/>
              </a:rPr>
              <a:t>pe</a:t>
            </a:r>
            <a:r>
              <a:rPr lang="en-US" sz="2200" baseline="30000" dirty="0" smtClean="0">
                <a:latin typeface="Times New Roman" pitchFamily="18" charset="0"/>
                <a:cs typeface="Times New Roman" pitchFamily="18" charset="0"/>
              </a:rPr>
              <a:t>−</a:t>
            </a:r>
            <a:r>
              <a:rPr lang="en-US" sz="2200" i="1" baseline="30000" dirty="0" smtClean="0">
                <a:latin typeface="Times New Roman" pitchFamily="18" charset="0"/>
                <a:cs typeface="Times New Roman" pitchFamily="18" charset="0"/>
              </a:rPr>
              <a:t>p</a:t>
            </a:r>
            <a:r>
              <a:rPr lang="en-US" sz="2200" dirty="0" smtClean="0"/>
              <a:t> </a:t>
            </a:r>
            <a:r>
              <a:rPr lang="en-US" sz="2200" dirty="0"/>
              <a:t>is the company’s revenue if it charges a </a:t>
            </a:r>
            <a:r>
              <a:rPr lang="en-US" sz="2200" dirty="0" smtClean="0"/>
              <a:t>price </a:t>
            </a:r>
            <a:r>
              <a:rPr lang="en-US" sz="2200" i="1" dirty="0" smtClean="0">
                <a:latin typeface="Times New Roman" pitchFamily="18" charset="0"/>
                <a:cs typeface="Times New Roman" pitchFamily="18" charset="0"/>
              </a:rPr>
              <a:t>p</a:t>
            </a:r>
            <a:r>
              <a:rPr lang="en-US" sz="2200" dirty="0" smtClean="0"/>
              <a:t>.</a:t>
            </a:r>
          </a:p>
          <a:p>
            <a:pPr marL="0" indent="0" algn="just">
              <a:spcBef>
                <a:spcPts val="0"/>
              </a:spcBef>
              <a:buNone/>
            </a:pPr>
            <a:r>
              <a:rPr lang="en-US" sz="2200" dirty="0" smtClean="0"/>
              <a:t>For </a:t>
            </a:r>
            <a:r>
              <a:rPr lang="en-US" sz="2200" dirty="0"/>
              <a:t>what values of </a:t>
            </a:r>
            <a:r>
              <a:rPr lang="en-US" sz="2200" i="1" dirty="0">
                <a:latin typeface="Times New Roman" pitchFamily="18" charset="0"/>
                <a:cs typeface="Times New Roman" pitchFamily="18" charset="0"/>
              </a:rPr>
              <a:t>p</a:t>
            </a:r>
            <a:r>
              <a:rPr lang="en-US" sz="2200" dirty="0"/>
              <a:t> is </a:t>
            </a:r>
            <a:r>
              <a:rPr lang="en-US" sz="2200" i="1" dirty="0">
                <a:latin typeface="Times New Roman" pitchFamily="18" charset="0"/>
                <a:cs typeface="Times New Roman" pitchFamily="18" charset="0"/>
              </a:rPr>
              <a:t>f</a:t>
            </a:r>
            <a:r>
              <a:rPr lang="en-US" sz="2200" dirty="0"/>
              <a:t> (</a:t>
            </a:r>
            <a:r>
              <a:rPr lang="en-US" sz="2200" i="1" dirty="0">
                <a:latin typeface="Times New Roman" pitchFamily="18" charset="0"/>
                <a:cs typeface="Times New Roman" pitchFamily="18" charset="0"/>
              </a:rPr>
              <a:t>p</a:t>
            </a:r>
            <a:r>
              <a:rPr lang="en-US" sz="2200" dirty="0"/>
              <a:t>) decreasing? For what values of </a:t>
            </a:r>
            <a:r>
              <a:rPr lang="en-US" sz="2200" i="1" dirty="0">
                <a:latin typeface="Times New Roman" pitchFamily="18" charset="0"/>
                <a:cs typeface="Times New Roman" pitchFamily="18" charset="0"/>
              </a:rPr>
              <a:t>p</a:t>
            </a:r>
            <a:r>
              <a:rPr lang="en-US" sz="2200" dirty="0"/>
              <a:t> is </a:t>
            </a:r>
            <a:r>
              <a:rPr lang="en-US" sz="2200" i="1" dirty="0" smtClean="0">
                <a:latin typeface="Times New Roman" pitchFamily="18" charset="0"/>
                <a:cs typeface="Times New Roman" pitchFamily="18" charset="0"/>
              </a:rPr>
              <a:t>f</a:t>
            </a:r>
            <a:r>
              <a:rPr lang="en-US" sz="2200" dirty="0" smtClean="0">
                <a:latin typeface="Times New Roman" pitchFamily="18" charset="0"/>
                <a:cs typeface="Times New Roman" pitchFamily="18" charset="0"/>
              </a:rPr>
              <a:t>(</a:t>
            </a:r>
            <a:r>
              <a:rPr lang="en-US" sz="2200" i="1" dirty="0" smtClean="0">
                <a:latin typeface="Times New Roman" pitchFamily="18" charset="0"/>
                <a:cs typeface="Times New Roman" pitchFamily="18" charset="0"/>
              </a:rPr>
              <a:t>p</a:t>
            </a:r>
            <a:r>
              <a:rPr lang="en-US" sz="2200" dirty="0">
                <a:latin typeface="Times New Roman" pitchFamily="18" charset="0"/>
                <a:cs typeface="Times New Roman" pitchFamily="18" charset="0"/>
              </a:rPr>
              <a:t>) </a:t>
            </a:r>
            <a:r>
              <a:rPr lang="en-US" sz="2200" dirty="0"/>
              <a:t>increasing</a:t>
            </a:r>
            <a:r>
              <a:rPr lang="en-US" sz="2200" dirty="0" smtClean="0"/>
              <a:t>?</a:t>
            </a:r>
          </a:p>
          <a:p>
            <a:pPr marL="465138" indent="0" algn="just">
              <a:spcBef>
                <a:spcPts val="0"/>
              </a:spcBef>
              <a:buNone/>
            </a:pPr>
            <a:r>
              <a:rPr lang="nl-NL" sz="2400" i="1" dirty="0" smtClean="0">
                <a:solidFill>
                  <a:srgbClr val="FF0000"/>
                </a:solidFill>
                <a:latin typeface="Times New Roman" pitchFamily="18" charset="0"/>
                <a:cs typeface="Times New Roman" pitchFamily="18" charset="0"/>
              </a:rPr>
              <a:t>f '</a:t>
            </a:r>
            <a:r>
              <a:rPr lang="nl-NL" sz="2400" dirty="0" smtClean="0">
                <a:solidFill>
                  <a:srgbClr val="FF0000"/>
                </a:solidFill>
                <a:latin typeface="Times New Roman" pitchFamily="18" charset="0"/>
                <a:cs typeface="Times New Roman" pitchFamily="18" charset="0"/>
              </a:rPr>
              <a:t>(</a:t>
            </a:r>
            <a:r>
              <a:rPr lang="nl-NL" sz="2400" i="1" dirty="0" smtClean="0">
                <a:solidFill>
                  <a:srgbClr val="FF0000"/>
                </a:solidFill>
                <a:latin typeface="Times New Roman" pitchFamily="18" charset="0"/>
                <a:cs typeface="Times New Roman" pitchFamily="18" charset="0"/>
              </a:rPr>
              <a:t>p</a:t>
            </a:r>
            <a:r>
              <a:rPr lang="nl-NL" sz="2400" dirty="0">
                <a:solidFill>
                  <a:srgbClr val="FF0000"/>
                </a:solidFill>
                <a:latin typeface="Times New Roman" pitchFamily="18" charset="0"/>
                <a:cs typeface="Times New Roman" pitchFamily="18" charset="0"/>
              </a:rPr>
              <a:t>) </a:t>
            </a:r>
            <a:r>
              <a:rPr lang="nl-NL" sz="2400" dirty="0" smtClean="0">
                <a:solidFill>
                  <a:srgbClr val="FF0000"/>
                </a:solidFill>
                <a:latin typeface="Times New Roman" pitchFamily="18" charset="0"/>
                <a:cs typeface="Times New Roman" pitchFamily="18" charset="0"/>
              </a:rPr>
              <a:t>= −3,000</a:t>
            </a:r>
            <a:r>
              <a:rPr lang="nl-NL" sz="2400" i="1" dirty="0" smtClean="0">
                <a:solidFill>
                  <a:srgbClr val="FF0000"/>
                </a:solidFill>
                <a:latin typeface="Times New Roman" pitchFamily="18" charset="0"/>
                <a:cs typeface="Times New Roman" pitchFamily="18" charset="0"/>
              </a:rPr>
              <a:t>pe</a:t>
            </a:r>
            <a:r>
              <a:rPr lang="nl-NL" sz="2400" i="1" baseline="30000" dirty="0">
                <a:solidFill>
                  <a:srgbClr val="FF0000"/>
                </a:solidFill>
                <a:latin typeface="Times New Roman" pitchFamily="18" charset="0"/>
                <a:cs typeface="Times New Roman" pitchFamily="18" charset="0"/>
              </a:rPr>
              <a:t>−</a:t>
            </a:r>
            <a:r>
              <a:rPr lang="nl-NL" sz="2400" i="1" baseline="30000" dirty="0" smtClean="0">
                <a:solidFill>
                  <a:srgbClr val="FF0000"/>
                </a:solidFill>
                <a:latin typeface="Times New Roman" pitchFamily="18" charset="0"/>
                <a:cs typeface="Times New Roman" pitchFamily="18" charset="0"/>
              </a:rPr>
              <a:t>p</a:t>
            </a:r>
            <a:r>
              <a:rPr lang="nl-NL" sz="2400" i="1" dirty="0" smtClean="0">
                <a:solidFill>
                  <a:srgbClr val="FF0000"/>
                </a:solidFill>
                <a:latin typeface="Times New Roman" pitchFamily="18" charset="0"/>
                <a:cs typeface="Times New Roman" pitchFamily="18" charset="0"/>
              </a:rPr>
              <a:t> +</a:t>
            </a:r>
            <a:r>
              <a:rPr lang="nl-NL" sz="2400" dirty="0" smtClean="0">
                <a:solidFill>
                  <a:srgbClr val="FF0000"/>
                </a:solidFill>
                <a:latin typeface="Times New Roman" pitchFamily="18" charset="0"/>
                <a:cs typeface="Times New Roman" pitchFamily="18" charset="0"/>
              </a:rPr>
              <a:t> 3,000</a:t>
            </a:r>
            <a:r>
              <a:rPr lang="nl-NL" sz="2400" i="1" dirty="0" smtClean="0">
                <a:solidFill>
                  <a:srgbClr val="FF0000"/>
                </a:solidFill>
                <a:latin typeface="Times New Roman" pitchFamily="18" charset="0"/>
                <a:cs typeface="Times New Roman" pitchFamily="18" charset="0"/>
              </a:rPr>
              <a:t>e</a:t>
            </a:r>
            <a:r>
              <a:rPr lang="nl-NL" sz="2400" i="1" baseline="30000" dirty="0" smtClean="0">
                <a:solidFill>
                  <a:srgbClr val="FF0000"/>
                </a:solidFill>
                <a:latin typeface="Times New Roman" pitchFamily="18" charset="0"/>
                <a:cs typeface="Times New Roman" pitchFamily="18" charset="0"/>
              </a:rPr>
              <a:t>−p</a:t>
            </a:r>
            <a:r>
              <a:rPr lang="nl-NL" sz="2400" i="1" dirty="0" smtClean="0">
                <a:solidFill>
                  <a:srgbClr val="FF0000"/>
                </a:solidFill>
                <a:latin typeface="Times New Roman" pitchFamily="18" charset="0"/>
                <a:cs typeface="Times New Roman" pitchFamily="18" charset="0"/>
              </a:rPr>
              <a:t> =</a:t>
            </a:r>
            <a:r>
              <a:rPr lang="nl-NL" sz="2400" dirty="0" smtClean="0">
                <a:solidFill>
                  <a:srgbClr val="FF0000"/>
                </a:solidFill>
                <a:latin typeface="Times New Roman" pitchFamily="18" charset="0"/>
                <a:cs typeface="Times New Roman" pitchFamily="18" charset="0"/>
              </a:rPr>
              <a:t> 3,000</a:t>
            </a:r>
            <a:r>
              <a:rPr lang="nl-NL" sz="2400" i="1" dirty="0" smtClean="0">
                <a:solidFill>
                  <a:srgbClr val="FF0000"/>
                </a:solidFill>
                <a:latin typeface="Times New Roman" pitchFamily="18" charset="0"/>
                <a:cs typeface="Times New Roman" pitchFamily="18" charset="0"/>
              </a:rPr>
              <a:t>e</a:t>
            </a:r>
            <a:r>
              <a:rPr lang="nl-NL" sz="2400" i="1" baseline="30000" dirty="0" smtClean="0">
                <a:solidFill>
                  <a:srgbClr val="FF0000"/>
                </a:solidFill>
                <a:latin typeface="Times New Roman" pitchFamily="18" charset="0"/>
                <a:cs typeface="Times New Roman" pitchFamily="18" charset="0"/>
              </a:rPr>
              <a:t>−p</a:t>
            </a:r>
            <a:r>
              <a:rPr lang="nl-NL" sz="2400" dirty="0" smtClean="0">
                <a:solidFill>
                  <a:srgbClr val="FF0000"/>
                </a:solidFill>
                <a:latin typeface="Times New Roman" pitchFamily="18" charset="0"/>
                <a:cs typeface="Times New Roman" pitchFamily="18" charset="0"/>
              </a:rPr>
              <a:t>(1 − </a:t>
            </a:r>
            <a:r>
              <a:rPr lang="nl-NL" sz="2400" i="1" dirty="0">
                <a:solidFill>
                  <a:srgbClr val="FF0000"/>
                </a:solidFill>
                <a:latin typeface="Times New Roman" pitchFamily="18" charset="0"/>
                <a:cs typeface="Times New Roman" pitchFamily="18" charset="0"/>
              </a:rPr>
              <a:t>p</a:t>
            </a:r>
            <a:r>
              <a:rPr lang="nl-NL" sz="2400" dirty="0" smtClean="0">
                <a:solidFill>
                  <a:srgbClr val="FF0000"/>
                </a:solidFill>
                <a:latin typeface="Times New Roman" pitchFamily="18" charset="0"/>
                <a:cs typeface="Times New Roman" pitchFamily="18" charset="0"/>
              </a:rPr>
              <a:t>)</a:t>
            </a:r>
          </a:p>
          <a:p>
            <a:pPr marL="465138" indent="0" algn="just">
              <a:spcBef>
                <a:spcPts val="0"/>
              </a:spcBef>
              <a:buNone/>
            </a:pPr>
            <a:r>
              <a:rPr lang="en-US" sz="2400" dirty="0">
                <a:solidFill>
                  <a:srgbClr val="FF0000"/>
                </a:solidFill>
                <a:latin typeface="Times New Roman" pitchFamily="18" charset="0"/>
                <a:cs typeface="Times New Roman" pitchFamily="18" charset="0"/>
              </a:rPr>
              <a:t>For </a:t>
            </a:r>
            <a:r>
              <a:rPr lang="en-US" sz="2400" i="1" dirty="0">
                <a:solidFill>
                  <a:srgbClr val="FF0000"/>
                </a:solidFill>
                <a:latin typeface="Times New Roman" pitchFamily="18" charset="0"/>
                <a:cs typeface="Times New Roman" pitchFamily="18" charset="0"/>
              </a:rPr>
              <a:t>p</a:t>
            </a:r>
            <a:r>
              <a:rPr lang="en-US" sz="2400" dirty="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&lt; </a:t>
            </a:r>
            <a:r>
              <a:rPr lang="en-US" sz="2400" dirty="0">
                <a:solidFill>
                  <a:srgbClr val="FF0000"/>
                </a:solidFill>
                <a:latin typeface="Times New Roman" pitchFamily="18" charset="0"/>
                <a:cs typeface="Times New Roman" pitchFamily="18" charset="0"/>
              </a:rPr>
              <a:t>1, </a:t>
            </a:r>
            <a:r>
              <a:rPr lang="en-US" sz="2400" i="1" dirty="0">
                <a:solidFill>
                  <a:srgbClr val="FF0000"/>
                </a:solidFill>
                <a:latin typeface="Times New Roman" pitchFamily="18" charset="0"/>
                <a:cs typeface="Times New Roman" pitchFamily="18" charset="0"/>
              </a:rPr>
              <a:t>f</a:t>
            </a:r>
            <a:r>
              <a:rPr lang="en-US" sz="2400" dirty="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a:t>
            </a:r>
            <a:r>
              <a:rPr lang="en-US" sz="2400" i="1" dirty="0">
                <a:solidFill>
                  <a:srgbClr val="FF0000"/>
                </a:solidFill>
                <a:latin typeface="Times New Roman" pitchFamily="18" charset="0"/>
                <a:cs typeface="Times New Roman" pitchFamily="18" charset="0"/>
              </a:rPr>
              <a:t>p</a:t>
            </a:r>
            <a:r>
              <a:rPr lang="en-US" sz="2400" dirty="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&gt; </a:t>
            </a:r>
            <a:r>
              <a:rPr lang="en-US" sz="2400" dirty="0">
                <a:solidFill>
                  <a:srgbClr val="FF0000"/>
                </a:solidFill>
                <a:latin typeface="Times New Roman" pitchFamily="18" charset="0"/>
                <a:cs typeface="Times New Roman" pitchFamily="18" charset="0"/>
              </a:rPr>
              <a:t>0 and </a:t>
            </a:r>
            <a:r>
              <a:rPr lang="en-US" sz="2400" i="1" dirty="0" smtClean="0">
                <a:solidFill>
                  <a:srgbClr val="FF0000"/>
                </a:solidFill>
                <a:latin typeface="Times New Roman" pitchFamily="18" charset="0"/>
                <a:cs typeface="Times New Roman" pitchFamily="18" charset="0"/>
              </a:rPr>
              <a:t>f</a:t>
            </a:r>
            <a:r>
              <a:rPr lang="en-US" sz="2400" dirty="0" smtClean="0">
                <a:solidFill>
                  <a:srgbClr val="FF0000"/>
                </a:solidFill>
                <a:latin typeface="Times New Roman" pitchFamily="18" charset="0"/>
                <a:cs typeface="Times New Roman" pitchFamily="18" charset="0"/>
              </a:rPr>
              <a:t>(</a:t>
            </a:r>
            <a:r>
              <a:rPr lang="en-US" sz="2400" i="1" dirty="0" smtClean="0">
                <a:solidFill>
                  <a:srgbClr val="FF0000"/>
                </a:solidFill>
                <a:latin typeface="Times New Roman" pitchFamily="18" charset="0"/>
                <a:cs typeface="Times New Roman" pitchFamily="18" charset="0"/>
              </a:rPr>
              <a:t>p</a:t>
            </a:r>
            <a:r>
              <a:rPr lang="en-US" sz="2400" dirty="0">
                <a:solidFill>
                  <a:srgbClr val="FF0000"/>
                </a:solidFill>
                <a:latin typeface="Times New Roman" pitchFamily="18" charset="0"/>
                <a:cs typeface="Times New Roman" pitchFamily="18" charset="0"/>
              </a:rPr>
              <a:t>) is </a:t>
            </a:r>
            <a:r>
              <a:rPr lang="en-US" sz="2400" dirty="0" smtClean="0">
                <a:solidFill>
                  <a:srgbClr val="FF0000"/>
                </a:solidFill>
                <a:latin typeface="Times New Roman" pitchFamily="18" charset="0"/>
                <a:cs typeface="Times New Roman" pitchFamily="18" charset="0"/>
              </a:rPr>
              <a:t>increasing.</a:t>
            </a:r>
          </a:p>
          <a:p>
            <a:pPr marL="465138" indent="0" algn="just">
              <a:spcBef>
                <a:spcPts val="0"/>
              </a:spcBef>
              <a:buNone/>
            </a:pPr>
            <a:r>
              <a:rPr lang="en-US" sz="2400" dirty="0">
                <a:solidFill>
                  <a:srgbClr val="FF0000"/>
                </a:solidFill>
                <a:latin typeface="Times New Roman" pitchFamily="18" charset="0"/>
                <a:cs typeface="Times New Roman" pitchFamily="18" charset="0"/>
              </a:rPr>
              <a:t>F</a:t>
            </a:r>
            <a:r>
              <a:rPr lang="en-US" sz="2400" dirty="0" smtClean="0">
                <a:solidFill>
                  <a:srgbClr val="FF0000"/>
                </a:solidFill>
                <a:latin typeface="Times New Roman" pitchFamily="18" charset="0"/>
                <a:cs typeface="Times New Roman" pitchFamily="18" charset="0"/>
              </a:rPr>
              <a:t>or </a:t>
            </a:r>
            <a:r>
              <a:rPr lang="en-US" sz="2400" i="1" dirty="0">
                <a:solidFill>
                  <a:srgbClr val="FF0000"/>
                </a:solidFill>
                <a:latin typeface="Times New Roman" pitchFamily="18" charset="0"/>
                <a:cs typeface="Times New Roman" pitchFamily="18" charset="0"/>
              </a:rPr>
              <a:t>p</a:t>
            </a:r>
            <a:r>
              <a:rPr lang="en-US" sz="2400" dirty="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&gt; </a:t>
            </a:r>
            <a:r>
              <a:rPr lang="en-US" sz="2400" dirty="0">
                <a:solidFill>
                  <a:srgbClr val="FF0000"/>
                </a:solidFill>
                <a:latin typeface="Times New Roman" pitchFamily="18" charset="0"/>
                <a:cs typeface="Times New Roman" pitchFamily="18" charset="0"/>
              </a:rPr>
              <a:t>1, </a:t>
            </a:r>
            <a:r>
              <a:rPr lang="en-US" sz="2400" i="1" dirty="0" smtClean="0">
                <a:solidFill>
                  <a:srgbClr val="FF0000"/>
                </a:solidFill>
                <a:latin typeface="Times New Roman" pitchFamily="18" charset="0"/>
                <a:cs typeface="Times New Roman" pitchFamily="18" charset="0"/>
              </a:rPr>
              <a:t>f</a:t>
            </a:r>
            <a:r>
              <a:rPr lang="en-US" sz="2400" dirty="0" smtClean="0">
                <a:solidFill>
                  <a:srgbClr val="FF0000"/>
                </a:solidFill>
                <a:latin typeface="Times New Roman" pitchFamily="18" charset="0"/>
                <a:cs typeface="Times New Roman" pitchFamily="18" charset="0"/>
              </a:rPr>
              <a:t> '(</a:t>
            </a:r>
            <a:r>
              <a:rPr lang="en-US" sz="2400" i="1" dirty="0">
                <a:solidFill>
                  <a:srgbClr val="FF0000"/>
                </a:solidFill>
                <a:latin typeface="Times New Roman" pitchFamily="18" charset="0"/>
                <a:cs typeface="Times New Roman" pitchFamily="18" charset="0"/>
              </a:rPr>
              <a:t>p</a:t>
            </a:r>
            <a:r>
              <a:rPr lang="en-US" sz="2400" dirty="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&lt; </a:t>
            </a:r>
            <a:r>
              <a:rPr lang="en-US" sz="2400" dirty="0">
                <a:solidFill>
                  <a:srgbClr val="FF0000"/>
                </a:solidFill>
                <a:latin typeface="Times New Roman" pitchFamily="18" charset="0"/>
                <a:cs typeface="Times New Roman" pitchFamily="18" charset="0"/>
              </a:rPr>
              <a:t>0 and </a:t>
            </a:r>
            <a:r>
              <a:rPr lang="en-US" sz="2400" i="1" dirty="0" smtClean="0">
                <a:solidFill>
                  <a:srgbClr val="FF0000"/>
                </a:solidFill>
                <a:latin typeface="Times New Roman" pitchFamily="18" charset="0"/>
                <a:cs typeface="Times New Roman" pitchFamily="18" charset="0"/>
              </a:rPr>
              <a:t>f</a:t>
            </a:r>
            <a:r>
              <a:rPr lang="en-US" sz="2400" dirty="0" smtClean="0">
                <a:solidFill>
                  <a:srgbClr val="FF0000"/>
                </a:solidFill>
                <a:latin typeface="Times New Roman" pitchFamily="18" charset="0"/>
                <a:cs typeface="Times New Roman" pitchFamily="18" charset="0"/>
              </a:rPr>
              <a:t>(</a:t>
            </a:r>
            <a:r>
              <a:rPr lang="en-US" sz="2400" i="1" dirty="0" smtClean="0">
                <a:solidFill>
                  <a:srgbClr val="FF0000"/>
                </a:solidFill>
                <a:latin typeface="Times New Roman" pitchFamily="18" charset="0"/>
                <a:cs typeface="Times New Roman" pitchFamily="18" charset="0"/>
              </a:rPr>
              <a:t>p</a:t>
            </a:r>
            <a:r>
              <a:rPr lang="en-US" sz="2400" dirty="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is decreasing.</a:t>
            </a:r>
            <a:endParaRPr lang="en-US" sz="2400" dirty="0">
              <a:solidFill>
                <a:srgbClr val="FF0000"/>
              </a:solidFill>
              <a:latin typeface="Times New Roman" pitchFamily="18" charset="0"/>
              <a:cs typeface="Times New Roman" pitchFamily="18" charset="0"/>
            </a:endParaRPr>
          </a:p>
        </p:txBody>
      </p:sp>
      <p:graphicFrame>
        <p:nvGraphicFramePr>
          <p:cNvPr id="1028" name="Object 4"/>
          <p:cNvGraphicFramePr>
            <a:graphicFrameLocks noChangeAspect="1"/>
          </p:cNvGraphicFramePr>
          <p:nvPr>
            <p:extLst>
              <p:ext uri="{D42A27DB-BD31-4B8C-83A1-F6EECF244321}">
                <p14:modId xmlns="" xmlns:p14="http://schemas.microsoft.com/office/powerpoint/2010/main" val="1365306197"/>
              </p:ext>
            </p:extLst>
          </p:nvPr>
        </p:nvGraphicFramePr>
        <p:xfrm>
          <a:off x="4038600" y="1447800"/>
          <a:ext cx="2644775" cy="774700"/>
        </p:xfrm>
        <a:graphic>
          <a:graphicData uri="http://schemas.openxmlformats.org/presentationml/2006/ole">
            <p:oleObj spid="_x0000_s198763" name="Equation" r:id="rId4" imgW="1345616" imgH="393529" progId="Equation.3">
              <p:embed/>
            </p:oleObj>
          </a:graphicData>
        </a:graphic>
      </p:graphicFrame>
      <p:sp>
        <p:nvSpPr>
          <p:cNvPr id="5" name="Slide Number Placeholder 4"/>
          <p:cNvSpPr>
            <a:spLocks noGrp="1"/>
          </p:cNvSpPr>
          <p:nvPr>
            <p:ph type="sldNum" sz="quarter" idx="12"/>
          </p:nvPr>
        </p:nvSpPr>
        <p:spPr/>
        <p:txBody>
          <a:bodyPr/>
          <a:lstStyle/>
          <a:p>
            <a:fld id="{E187A8DF-0D36-4FD6-9E8E-6850BBE18C4A}" type="slidenum">
              <a:rPr lang="en-US" smtClean="0"/>
              <a:pPr/>
              <a:t>8</a:t>
            </a:fld>
            <a:endParaRPr lang="en-US"/>
          </a:p>
        </p:txBody>
      </p:sp>
    </p:spTree>
    <p:extLst>
      <p:ext uri="{BB962C8B-B14F-4D97-AF65-F5344CB8AC3E}">
        <p14:creationId xmlns="" xmlns:p14="http://schemas.microsoft.com/office/powerpoint/2010/main" val="21709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p:cTn id="14" dur="500" fill="hold"/>
                                        <p:tgtEl>
                                          <p:spTgt spid="1028"/>
                                        </p:tgtEl>
                                        <p:attrNameLst>
                                          <p:attrName>ppt_w</p:attrName>
                                        </p:attrNameLst>
                                      </p:cBhvr>
                                      <p:tavLst>
                                        <p:tav tm="0">
                                          <p:val>
                                            <p:strVal val="#ppt_w*2.5"/>
                                          </p:val>
                                        </p:tav>
                                        <p:tav tm="100000">
                                          <p:val>
                                            <p:strVal val="#ppt_w"/>
                                          </p:val>
                                        </p:tav>
                                      </p:tavLst>
                                    </p:anim>
                                    <p:anim calcmode="lin" valueType="num">
                                      <p:cBhvr>
                                        <p:cTn id="15" dur="500" fill="hold"/>
                                        <p:tgtEl>
                                          <p:spTgt spid="1028"/>
                                        </p:tgtEl>
                                        <p:attrNameLst>
                                          <p:attrName>ppt_h</p:attrName>
                                        </p:attrNameLst>
                                      </p:cBhvr>
                                      <p:tavLst>
                                        <p:tav tm="0">
                                          <p:val>
                                            <p:strVal val="#ppt_h*0.01"/>
                                          </p:val>
                                        </p:tav>
                                        <p:tav tm="100000">
                                          <p:val>
                                            <p:strVal val="#ppt_h"/>
                                          </p:val>
                                        </p:tav>
                                      </p:tavLst>
                                    </p:anim>
                                    <p:anim calcmode="lin" valueType="num">
                                      <p:cBhvr>
                                        <p:cTn id="16" dur="500" fill="hold"/>
                                        <p:tgtEl>
                                          <p:spTgt spid="1028"/>
                                        </p:tgtEl>
                                        <p:attrNameLst>
                                          <p:attrName>ppt_x</p:attrName>
                                        </p:attrNameLst>
                                      </p:cBhvr>
                                      <p:tavLst>
                                        <p:tav tm="0">
                                          <p:val>
                                            <p:strVal val="#ppt_x"/>
                                          </p:val>
                                        </p:tav>
                                        <p:tav tm="100000">
                                          <p:val>
                                            <p:strVal val="#ppt_x"/>
                                          </p:val>
                                        </p:tav>
                                      </p:tavLst>
                                    </p:anim>
                                    <p:anim calcmode="lin" valueType="num">
                                      <p:cBhvr>
                                        <p:cTn id="17" dur="500" fill="hold"/>
                                        <p:tgtEl>
                                          <p:spTgt spid="1028"/>
                                        </p:tgtEl>
                                        <p:attrNameLst>
                                          <p:attrName>ppt_y</p:attrName>
                                        </p:attrNameLst>
                                      </p:cBhvr>
                                      <p:tavLst>
                                        <p:tav tm="0">
                                          <p:val>
                                            <p:strVal val="#ppt_h+1"/>
                                          </p:val>
                                        </p:tav>
                                        <p:tav tm="100000">
                                          <p:val>
                                            <p:strVal val="#ppt_y"/>
                                          </p:val>
                                        </p:tav>
                                      </p:tavLst>
                                    </p:anim>
                                    <p:animEffect transition="in" filter="fad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2" end="2"/>
                                            </p:txEl>
                                          </p:spTgt>
                                        </p:tgtEl>
                                      </p:cBhvr>
                                    </p:animEffect>
                                  </p:childTnLst>
                                </p:cTn>
                              </p:par>
                            </p:childTnLst>
                          </p:cTn>
                        </p:par>
                        <p:par>
                          <p:cTn id="28" fill="hold">
                            <p:stCondLst>
                              <p:cond delay="500"/>
                            </p:stCondLst>
                            <p:childTnLst>
                              <p:par>
                                <p:cTn id="29" presetID="58" presetClass="entr" presetSubtype="0" accel="10000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2"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8" presetClass="entr" presetSubtype="0" accel="10000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41"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4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8" presetClass="entr" presetSubtype="0" accel="10000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50"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5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2"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53" dur="500"/>
                                        <p:tgtEl>
                                          <p:spTgt spid="3">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8" presetClass="entr" presetSubtype="0" accel="100000" fill="hold" grpId="0" nodeType="click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p:cTn id="58"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59"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6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1"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6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t>Separable </a:t>
            </a:r>
            <a:r>
              <a:rPr lang="en-US" dirty="0"/>
              <a:t>Programming Problem</a:t>
            </a:r>
          </a:p>
        </p:txBody>
      </p:sp>
      <p:graphicFrame>
        <p:nvGraphicFramePr>
          <p:cNvPr id="4" name="Content Placeholder 3"/>
          <p:cNvGraphicFramePr>
            <a:graphicFrameLocks noGrp="1" noChangeAspect="1"/>
          </p:cNvGraphicFramePr>
          <p:nvPr>
            <p:ph idx="1"/>
            <p:extLst>
              <p:ext uri="{D42A27DB-BD31-4B8C-83A1-F6EECF244321}">
                <p14:modId xmlns="" xmlns:p14="http://schemas.microsoft.com/office/powerpoint/2010/main" val="255970855"/>
              </p:ext>
            </p:extLst>
          </p:nvPr>
        </p:nvGraphicFramePr>
        <p:xfrm>
          <a:off x="958623" y="1600200"/>
          <a:ext cx="7315200" cy="558538"/>
        </p:xfrm>
        <a:graphic>
          <a:graphicData uri="http://schemas.openxmlformats.org/presentationml/2006/ole">
            <p:oleObj spid="_x0000_s194104" name="Equation" r:id="rId4" imgW="3987800" imgH="304800" progId="Equation.3">
              <p:embed/>
            </p:oleObj>
          </a:graphicData>
        </a:graphic>
      </p:graphicFrame>
      <p:graphicFrame>
        <p:nvGraphicFramePr>
          <p:cNvPr id="5" name="Object 4"/>
          <p:cNvGraphicFramePr>
            <a:graphicFrameLocks noChangeAspect="1"/>
          </p:cNvGraphicFramePr>
          <p:nvPr>
            <p:extLst>
              <p:ext uri="{D42A27DB-BD31-4B8C-83A1-F6EECF244321}">
                <p14:modId xmlns="" xmlns:p14="http://schemas.microsoft.com/office/powerpoint/2010/main" val="3813256062"/>
              </p:ext>
            </p:extLst>
          </p:nvPr>
        </p:nvGraphicFramePr>
        <p:xfrm>
          <a:off x="838200" y="2286001"/>
          <a:ext cx="7863840" cy="533142"/>
        </p:xfrm>
        <a:graphic>
          <a:graphicData uri="http://schemas.openxmlformats.org/presentationml/2006/ole">
            <p:oleObj spid="_x0000_s194105" name="Equation" r:id="rId5" imgW="4495800" imgH="304800" progId="Equation.3">
              <p:embed/>
            </p:oleObj>
          </a:graphicData>
        </a:graphic>
      </p:graphicFrame>
      <p:graphicFrame>
        <p:nvGraphicFramePr>
          <p:cNvPr id="6" name="Object 5"/>
          <p:cNvGraphicFramePr>
            <a:graphicFrameLocks noChangeAspect="1"/>
          </p:cNvGraphicFramePr>
          <p:nvPr>
            <p:extLst>
              <p:ext uri="{D42A27DB-BD31-4B8C-83A1-F6EECF244321}">
                <p14:modId xmlns="" xmlns:p14="http://schemas.microsoft.com/office/powerpoint/2010/main" val="1791912102"/>
              </p:ext>
            </p:extLst>
          </p:nvPr>
        </p:nvGraphicFramePr>
        <p:xfrm>
          <a:off x="1371600" y="2971800"/>
          <a:ext cx="4572000" cy="459619"/>
        </p:xfrm>
        <a:graphic>
          <a:graphicData uri="http://schemas.openxmlformats.org/presentationml/2006/ole">
            <p:oleObj spid="_x0000_s194106" name="Equation" r:id="rId6" imgW="2400300" imgH="241300" progId="Equation.3">
              <p:embed/>
            </p:oleObj>
          </a:graphicData>
        </a:graphic>
      </p:graphicFrame>
      <p:graphicFrame>
        <p:nvGraphicFramePr>
          <p:cNvPr id="7" name="Object 6"/>
          <p:cNvGraphicFramePr>
            <a:graphicFrameLocks noChangeAspect="1"/>
          </p:cNvGraphicFramePr>
          <p:nvPr>
            <p:extLst>
              <p:ext uri="{D42A27DB-BD31-4B8C-83A1-F6EECF244321}">
                <p14:modId xmlns="" xmlns:p14="http://schemas.microsoft.com/office/powerpoint/2010/main" val="3500043343"/>
              </p:ext>
            </p:extLst>
          </p:nvPr>
        </p:nvGraphicFramePr>
        <p:xfrm>
          <a:off x="1336675" y="3505200"/>
          <a:ext cx="4378325" cy="460375"/>
        </p:xfrm>
        <a:graphic>
          <a:graphicData uri="http://schemas.openxmlformats.org/presentationml/2006/ole">
            <p:oleObj spid="_x0000_s194107" name="Equation" r:id="rId7" imgW="2298700" imgH="241300" progId="Equation.3">
              <p:embed/>
            </p:oleObj>
          </a:graphicData>
        </a:graphic>
      </p:graphicFrame>
      <p:sp>
        <p:nvSpPr>
          <p:cNvPr id="9" name="Content Placeholder 2"/>
          <p:cNvSpPr txBox="1">
            <a:spLocks/>
          </p:cNvSpPr>
          <p:nvPr/>
        </p:nvSpPr>
        <p:spPr bwMode="auto">
          <a:xfrm>
            <a:off x="990600" y="3962400"/>
            <a:ext cx="7467600" cy="2590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indent="0">
              <a:lnSpc>
                <a:spcPct val="114000"/>
              </a:lnSpc>
              <a:spcBef>
                <a:spcPts val="0"/>
              </a:spcBef>
              <a:spcAft>
                <a:spcPts val="0"/>
              </a:spcAft>
              <a:buNone/>
            </a:pPr>
            <a:r>
              <a:rPr lang="en-US" sz="2400" dirty="0" smtClean="0">
                <a:latin typeface="Times New Roman" pitchFamily="18" charset="0"/>
                <a:cs typeface="Times New Roman" pitchFamily="18" charset="0"/>
              </a:rPr>
              <a:t>Solve using simplex method, with restricted entry rule:</a:t>
            </a:r>
          </a:p>
          <a:p>
            <a:pPr marL="346075" indent="-346075">
              <a:spcBef>
                <a:spcPts val="0"/>
              </a:spcBef>
              <a:spcAft>
                <a:spcPts val="0"/>
              </a:spcAft>
              <a:buFont typeface="+mj-lt"/>
              <a:buAutoNum type="arabicPeriod"/>
            </a:pPr>
            <a:r>
              <a:rPr lang="en-US" sz="2400" dirty="0" smtClean="0">
                <a:latin typeface="Times New Roman" pitchFamily="18" charset="0"/>
                <a:cs typeface="Times New Roman" pitchFamily="18" charset="0"/>
              </a:rPr>
              <a:t>For a given </a:t>
            </a:r>
            <a:r>
              <a:rPr lang="en-US" sz="2400" i="1" dirty="0" smtClean="0">
                <a:latin typeface="Times New Roman" pitchFamily="18" charset="0"/>
                <a:cs typeface="Times New Roman" pitchFamily="18" charset="0"/>
              </a:rPr>
              <a:t>j</a:t>
            </a:r>
            <a:r>
              <a:rPr lang="en-US" sz="2400" dirty="0" smtClean="0">
                <a:latin typeface="Times New Roman" pitchFamily="18" charset="0"/>
                <a:cs typeface="Times New Roman" pitchFamily="18" charset="0"/>
              </a:rPr>
              <a:t> if all </a:t>
            </a:r>
            <a:r>
              <a:rPr lang="en-US" sz="2400" dirty="0" smtClean="0">
                <a:latin typeface="Times New Roman" pitchFamily="18" charset="0"/>
                <a:cs typeface="Times New Roman" pitchFamily="18" charset="0"/>
                <a:sym typeface="Symbol"/>
              </a:rPr>
              <a:t></a:t>
            </a:r>
            <a:r>
              <a:rPr lang="en-US" sz="2400" i="1" baseline="-25000" dirty="0" err="1" smtClean="0">
                <a:latin typeface="Times New Roman" pitchFamily="18" charset="0"/>
                <a:cs typeface="Times New Roman" pitchFamily="18" charset="0"/>
                <a:sym typeface="Symbol"/>
              </a:rPr>
              <a:t>j,k</a:t>
            </a:r>
            <a:r>
              <a:rPr lang="en-US" sz="2400" dirty="0" smtClean="0">
                <a:latin typeface="Times New Roman" pitchFamily="18" charset="0"/>
                <a:cs typeface="Times New Roman" pitchFamily="18" charset="0"/>
                <a:sym typeface="Symbol"/>
              </a:rPr>
              <a:t> = 0, then </a:t>
            </a:r>
            <a:r>
              <a:rPr lang="en-US" sz="2400" dirty="0">
                <a:latin typeface="Times New Roman" pitchFamily="18" charset="0"/>
                <a:cs typeface="Times New Roman" pitchFamily="18" charset="0"/>
                <a:sym typeface="Symbol"/>
              </a:rPr>
              <a:t>any </a:t>
            </a:r>
            <a:r>
              <a:rPr lang="en-US" sz="2400" i="1" baseline="-25000" dirty="0" err="1">
                <a:latin typeface="Times New Roman" pitchFamily="18" charset="0"/>
                <a:cs typeface="Times New Roman" pitchFamily="18" charset="0"/>
                <a:sym typeface="Symbol"/>
              </a:rPr>
              <a:t>j,k</a:t>
            </a:r>
            <a:r>
              <a:rPr lang="en-US" sz="2400" dirty="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sym typeface="Symbol"/>
              </a:rPr>
              <a:t>can enter the basis.</a:t>
            </a:r>
            <a:endParaRPr lang="en-US" sz="2400" dirty="0" smtClean="0">
              <a:latin typeface="Times New Roman" pitchFamily="18" charset="0"/>
              <a:cs typeface="Times New Roman" pitchFamily="18" charset="0"/>
            </a:endParaRPr>
          </a:p>
          <a:p>
            <a:pPr marL="346075" indent="-346075">
              <a:spcBef>
                <a:spcPts val="0"/>
              </a:spcBef>
              <a:spcAft>
                <a:spcPts val="0"/>
              </a:spcAft>
              <a:buFont typeface="+mj-lt"/>
              <a:buAutoNum type="arabicPeriod"/>
            </a:pPr>
            <a:r>
              <a:rPr lang="en-US" sz="2400" dirty="0" smtClean="0">
                <a:latin typeface="Times New Roman" pitchFamily="18" charset="0"/>
                <a:cs typeface="Times New Roman" pitchFamily="18" charset="0"/>
              </a:rPr>
              <a:t>For a given </a:t>
            </a:r>
            <a:r>
              <a:rPr lang="en-US" sz="2400" i="1" dirty="0" smtClean="0">
                <a:latin typeface="Times New Roman" pitchFamily="18" charset="0"/>
                <a:cs typeface="Times New Roman" pitchFamily="18" charset="0"/>
              </a:rPr>
              <a:t>j</a:t>
            </a:r>
            <a:r>
              <a:rPr lang="en-US" sz="2400" dirty="0" smtClean="0">
                <a:latin typeface="Times New Roman" pitchFamily="18" charset="0"/>
                <a:cs typeface="Times New Roman" pitchFamily="18" charset="0"/>
              </a:rPr>
              <a:t> </a:t>
            </a:r>
            <a:r>
              <a:rPr lang="en-US" sz="2400" dirty="0" smtClean="0">
                <a:latin typeface="Times New Roman" pitchFamily="18" charset="0"/>
                <a:ea typeface="Cambria Math"/>
                <a:cs typeface="Times New Roman" pitchFamily="18" charset="0"/>
              </a:rPr>
              <a:t>a single </a:t>
            </a:r>
            <a:r>
              <a:rPr lang="en-US" sz="2400" dirty="0" smtClean="0">
                <a:latin typeface="Times New Roman" pitchFamily="18" charset="0"/>
                <a:ea typeface="Cambria Math"/>
                <a:cs typeface="Times New Roman" pitchFamily="18" charset="0"/>
                <a:sym typeface="Symbol"/>
              </a:rPr>
              <a:t></a:t>
            </a:r>
            <a:r>
              <a:rPr lang="en-US" sz="2400" i="1" baseline="-25000" dirty="0" err="1" smtClean="0">
                <a:latin typeface="Times New Roman" pitchFamily="18" charset="0"/>
                <a:ea typeface="Cambria Math"/>
                <a:cs typeface="Times New Roman" pitchFamily="18" charset="0"/>
                <a:sym typeface="Symbol"/>
              </a:rPr>
              <a:t>j</a:t>
            </a:r>
            <a:r>
              <a:rPr lang="en-US" sz="2400" baseline="-25000" dirty="0" err="1" smtClean="0">
                <a:latin typeface="Times New Roman" pitchFamily="18" charset="0"/>
                <a:ea typeface="Cambria Math"/>
                <a:cs typeface="Times New Roman" pitchFamily="18" charset="0"/>
                <a:sym typeface="Symbol"/>
              </a:rPr>
              <a:t>,</a:t>
            </a:r>
            <a:r>
              <a:rPr lang="en-US" sz="2400" i="1" baseline="-25000" dirty="0" err="1" smtClean="0">
                <a:latin typeface="Times New Roman" pitchFamily="18" charset="0"/>
                <a:ea typeface="Cambria Math"/>
                <a:cs typeface="Times New Roman" pitchFamily="18" charset="0"/>
                <a:sym typeface="Symbol"/>
              </a:rPr>
              <a:t>k</a:t>
            </a:r>
            <a:r>
              <a:rPr lang="en-US" sz="2400" baseline="-25000" dirty="0" smtClean="0">
                <a:latin typeface="Times New Roman" pitchFamily="18" charset="0"/>
                <a:ea typeface="Cambria Math"/>
                <a:cs typeface="Times New Roman" pitchFamily="18" charset="0"/>
                <a:sym typeface="Symbol"/>
              </a:rPr>
              <a:t>'</a:t>
            </a:r>
            <a:r>
              <a:rPr lang="en-US" sz="2400" dirty="0" smtClean="0">
                <a:latin typeface="Times New Roman" pitchFamily="18" charset="0"/>
                <a:ea typeface="Cambria Math"/>
                <a:cs typeface="Times New Roman" pitchFamily="18" charset="0"/>
                <a:sym typeface="Symbol"/>
              </a:rPr>
              <a:t> &gt; 0, </a:t>
            </a:r>
            <a:r>
              <a:rPr lang="en-US" sz="2400" dirty="0">
                <a:latin typeface="Times New Roman" pitchFamily="18" charset="0"/>
                <a:ea typeface="Cambria Math"/>
                <a:cs typeface="Times New Roman" pitchFamily="18" charset="0"/>
                <a:sym typeface="Symbol"/>
              </a:rPr>
              <a:t>then </a:t>
            </a:r>
            <a:r>
              <a:rPr lang="en-US" sz="2400" i="1" baseline="-25000" dirty="0">
                <a:latin typeface="Times New Roman" pitchFamily="18" charset="0"/>
                <a:ea typeface="Cambria Math"/>
                <a:cs typeface="Times New Roman" pitchFamily="18" charset="0"/>
                <a:sym typeface="Symbol"/>
              </a:rPr>
              <a:t>j</a:t>
            </a:r>
            <a:r>
              <a:rPr lang="en-US" sz="2400" baseline="-25000" dirty="0">
                <a:latin typeface="Times New Roman" pitchFamily="18" charset="0"/>
                <a:ea typeface="Cambria Math"/>
                <a:cs typeface="Times New Roman" pitchFamily="18" charset="0"/>
                <a:sym typeface="Symbol"/>
              </a:rPr>
              <a:t>,</a:t>
            </a:r>
            <a:r>
              <a:rPr lang="en-US" sz="2400" i="1" baseline="-25000" dirty="0">
                <a:latin typeface="Times New Roman" pitchFamily="18" charset="0"/>
                <a:ea typeface="Cambria Math"/>
                <a:cs typeface="Times New Roman" pitchFamily="18" charset="0"/>
                <a:sym typeface="Symbol"/>
              </a:rPr>
              <a:t>k</a:t>
            </a:r>
            <a:r>
              <a:rPr lang="en-US" sz="2400" baseline="-25000" dirty="0" smtClean="0">
                <a:latin typeface="Times New Roman" pitchFamily="18" charset="0"/>
                <a:ea typeface="Cambria Math"/>
                <a:cs typeface="Times New Roman" pitchFamily="18" charset="0"/>
                <a:sym typeface="Symbol"/>
              </a:rPr>
              <a:t>'−1</a:t>
            </a:r>
            <a:r>
              <a:rPr lang="en-US" sz="2400" dirty="0" smtClean="0">
                <a:latin typeface="Times New Roman" pitchFamily="18" charset="0"/>
                <a:ea typeface="Cambria Math"/>
                <a:cs typeface="Times New Roman" pitchFamily="18" charset="0"/>
                <a:sym typeface="Symbol"/>
              </a:rPr>
              <a:t> or </a:t>
            </a:r>
            <a:r>
              <a:rPr lang="en-US" sz="2400" i="1" baseline="-25000" dirty="0" smtClean="0">
                <a:latin typeface="Times New Roman" pitchFamily="18" charset="0"/>
                <a:ea typeface="Cambria Math"/>
                <a:cs typeface="Times New Roman" pitchFamily="18" charset="0"/>
                <a:sym typeface="Symbol"/>
              </a:rPr>
              <a:t>j</a:t>
            </a:r>
            <a:r>
              <a:rPr lang="en-US" sz="2400" baseline="-25000" dirty="0" smtClean="0">
                <a:latin typeface="Times New Roman" pitchFamily="18" charset="0"/>
                <a:ea typeface="Cambria Math"/>
                <a:cs typeface="Times New Roman" pitchFamily="18" charset="0"/>
                <a:sym typeface="Symbol"/>
              </a:rPr>
              <a:t>,</a:t>
            </a:r>
            <a:r>
              <a:rPr lang="en-US" sz="2400" i="1" baseline="-25000" dirty="0" smtClean="0">
                <a:latin typeface="Times New Roman" pitchFamily="18" charset="0"/>
                <a:ea typeface="Cambria Math"/>
                <a:cs typeface="Times New Roman" pitchFamily="18" charset="0"/>
                <a:sym typeface="Symbol"/>
              </a:rPr>
              <a:t>k</a:t>
            </a:r>
            <a:r>
              <a:rPr lang="en-US" sz="2400" baseline="-25000" dirty="0" smtClean="0">
                <a:latin typeface="Times New Roman" pitchFamily="18" charset="0"/>
                <a:ea typeface="Cambria Math"/>
                <a:cs typeface="Times New Roman" pitchFamily="18" charset="0"/>
                <a:sym typeface="Symbol"/>
              </a:rPr>
              <a:t>'+1</a:t>
            </a:r>
            <a:r>
              <a:rPr lang="en-US" sz="2400" dirty="0" smtClean="0">
                <a:latin typeface="Times New Roman" pitchFamily="18" charset="0"/>
                <a:ea typeface="Cambria Math"/>
                <a:cs typeface="Times New Roman" pitchFamily="18" charset="0"/>
                <a:sym typeface="Symbol"/>
              </a:rPr>
              <a:t> can enter basis, no other </a:t>
            </a:r>
            <a:r>
              <a:rPr lang="en-US" sz="2400" dirty="0">
                <a:latin typeface="Times New Roman" pitchFamily="18" charset="0"/>
                <a:ea typeface="Cambria Math"/>
                <a:cs typeface="Times New Roman" pitchFamily="18" charset="0"/>
                <a:sym typeface="Symbol"/>
              </a:rPr>
              <a:t></a:t>
            </a:r>
            <a:r>
              <a:rPr lang="en-US" sz="2400" i="1" baseline="-25000" dirty="0" err="1" smtClean="0">
                <a:latin typeface="Times New Roman" pitchFamily="18" charset="0"/>
                <a:ea typeface="Cambria Math"/>
                <a:cs typeface="Times New Roman" pitchFamily="18" charset="0"/>
                <a:sym typeface="Symbol"/>
              </a:rPr>
              <a:t>j</a:t>
            </a:r>
            <a:r>
              <a:rPr lang="en-US" sz="2400" baseline="-25000" dirty="0" err="1" smtClean="0">
                <a:latin typeface="Times New Roman" pitchFamily="18" charset="0"/>
                <a:ea typeface="Cambria Math"/>
                <a:cs typeface="Times New Roman" pitchFamily="18" charset="0"/>
                <a:sym typeface="Symbol"/>
              </a:rPr>
              <a:t>,</a:t>
            </a:r>
            <a:r>
              <a:rPr lang="en-US" sz="2400" i="1" baseline="-25000" dirty="0" err="1" smtClean="0">
                <a:latin typeface="Times New Roman" pitchFamily="18" charset="0"/>
                <a:ea typeface="Cambria Math"/>
                <a:cs typeface="Times New Roman" pitchFamily="18" charset="0"/>
                <a:sym typeface="Symbol"/>
              </a:rPr>
              <a:t>k</a:t>
            </a:r>
            <a:r>
              <a:rPr lang="en-US" sz="2400" dirty="0">
                <a:latin typeface="Times New Roman" pitchFamily="18" charset="0"/>
                <a:ea typeface="Cambria Math"/>
                <a:cs typeface="Times New Roman" pitchFamily="18" charset="0"/>
                <a:sym typeface="Symbol"/>
              </a:rPr>
              <a:t> </a:t>
            </a:r>
            <a:r>
              <a:rPr lang="en-US" sz="2400" dirty="0" smtClean="0">
                <a:latin typeface="Times New Roman" pitchFamily="18" charset="0"/>
                <a:ea typeface="Cambria Math"/>
                <a:cs typeface="Times New Roman" pitchFamily="18" charset="0"/>
                <a:sym typeface="Symbol"/>
              </a:rPr>
              <a:t>can enter basis.</a:t>
            </a:r>
          </a:p>
          <a:p>
            <a:pPr marL="346075" indent="-346075">
              <a:spcBef>
                <a:spcPts val="0"/>
              </a:spcBef>
              <a:spcAft>
                <a:spcPts val="0"/>
              </a:spcAft>
              <a:buFont typeface="+mj-lt"/>
              <a:buAutoNum type="arabicPeriod"/>
            </a:pPr>
            <a:r>
              <a:rPr lang="en-US" sz="2400" dirty="0" smtClean="0">
                <a:latin typeface="Times New Roman" pitchFamily="18" charset="0"/>
                <a:ea typeface="Cambria Math"/>
                <a:cs typeface="Times New Roman" pitchFamily="18" charset="0"/>
                <a:sym typeface="Symbol"/>
              </a:rPr>
              <a:t>For a given </a:t>
            </a:r>
            <a:r>
              <a:rPr lang="en-US" sz="2400" i="1" dirty="0" smtClean="0">
                <a:latin typeface="Times New Roman" pitchFamily="18" charset="0"/>
                <a:ea typeface="Cambria Math"/>
                <a:cs typeface="Times New Roman" pitchFamily="18" charset="0"/>
                <a:sym typeface="Symbol"/>
              </a:rPr>
              <a:t>j</a:t>
            </a:r>
            <a:r>
              <a:rPr lang="en-US" sz="2400" dirty="0" smtClean="0">
                <a:latin typeface="Times New Roman" pitchFamily="18" charset="0"/>
                <a:ea typeface="Cambria Math"/>
                <a:cs typeface="Times New Roman" pitchFamily="18" charset="0"/>
                <a:sym typeface="Symbol"/>
              </a:rPr>
              <a:t>, two </a:t>
            </a:r>
            <a:r>
              <a:rPr lang="en-US" sz="2400" dirty="0">
                <a:latin typeface="Times New Roman" pitchFamily="18" charset="0"/>
                <a:ea typeface="Cambria Math"/>
                <a:cs typeface="Times New Roman" pitchFamily="18" charset="0"/>
                <a:sym typeface="Symbol"/>
              </a:rPr>
              <a:t></a:t>
            </a:r>
            <a:r>
              <a:rPr lang="en-US" sz="2400" i="1" baseline="-25000" dirty="0" err="1" smtClean="0">
                <a:latin typeface="Times New Roman" pitchFamily="18" charset="0"/>
                <a:ea typeface="Cambria Math"/>
                <a:cs typeface="Times New Roman" pitchFamily="18" charset="0"/>
                <a:sym typeface="Symbol"/>
              </a:rPr>
              <a:t>j</a:t>
            </a:r>
            <a:r>
              <a:rPr lang="en-US" sz="2400" baseline="-25000" dirty="0" err="1" smtClean="0">
                <a:latin typeface="Times New Roman" pitchFamily="18" charset="0"/>
                <a:ea typeface="Cambria Math"/>
                <a:cs typeface="Times New Roman" pitchFamily="18" charset="0"/>
                <a:sym typeface="Symbol"/>
              </a:rPr>
              <a:t>,</a:t>
            </a:r>
            <a:r>
              <a:rPr lang="en-US" sz="2400" i="1" baseline="-25000" dirty="0" err="1" smtClean="0">
                <a:latin typeface="Times New Roman" pitchFamily="18" charset="0"/>
                <a:ea typeface="Cambria Math"/>
                <a:cs typeface="Times New Roman" pitchFamily="18" charset="0"/>
                <a:sym typeface="Symbol"/>
              </a:rPr>
              <a:t>k</a:t>
            </a:r>
            <a:r>
              <a:rPr lang="en-US" sz="2400" dirty="0" err="1" smtClean="0">
                <a:latin typeface="Times New Roman" pitchFamily="18" charset="0"/>
                <a:ea typeface="Cambria Math"/>
                <a:cs typeface="Times New Roman" pitchFamily="18" charset="0"/>
                <a:sym typeface="Symbol"/>
              </a:rPr>
              <a:t>’s</a:t>
            </a:r>
            <a:r>
              <a:rPr lang="en-US" sz="2400" dirty="0" smtClean="0">
                <a:latin typeface="Times New Roman" pitchFamily="18" charset="0"/>
                <a:ea typeface="Cambria Math"/>
                <a:cs typeface="Times New Roman" pitchFamily="18" charset="0"/>
                <a:sym typeface="Symbol"/>
              </a:rPr>
              <a:t> are positive, then </a:t>
            </a:r>
            <a:r>
              <a:rPr lang="en-US" sz="2400" dirty="0">
                <a:latin typeface="Times New Roman" pitchFamily="18" charset="0"/>
                <a:ea typeface="Cambria Math"/>
                <a:cs typeface="Times New Roman" pitchFamily="18" charset="0"/>
                <a:sym typeface="Symbol"/>
              </a:rPr>
              <a:t>no other </a:t>
            </a:r>
            <a:r>
              <a:rPr lang="en-US" sz="2400" i="1" baseline="-25000" dirty="0" err="1" smtClean="0">
                <a:latin typeface="Times New Roman" pitchFamily="18" charset="0"/>
                <a:ea typeface="Cambria Math"/>
                <a:cs typeface="Times New Roman" pitchFamily="18" charset="0"/>
                <a:sym typeface="Symbol"/>
              </a:rPr>
              <a:t>j</a:t>
            </a:r>
            <a:r>
              <a:rPr lang="en-US" sz="2400" baseline="-25000" dirty="0" err="1" smtClean="0">
                <a:latin typeface="Times New Roman" pitchFamily="18" charset="0"/>
                <a:ea typeface="Cambria Math"/>
                <a:cs typeface="Times New Roman" pitchFamily="18" charset="0"/>
                <a:sym typeface="Symbol"/>
              </a:rPr>
              <a:t>,</a:t>
            </a:r>
            <a:r>
              <a:rPr lang="en-US" sz="2400" i="1" baseline="-25000" dirty="0" err="1" smtClean="0">
                <a:latin typeface="Times New Roman" pitchFamily="18" charset="0"/>
                <a:ea typeface="Cambria Math"/>
                <a:cs typeface="Times New Roman" pitchFamily="18" charset="0"/>
                <a:sym typeface="Symbol"/>
              </a:rPr>
              <a:t>k</a:t>
            </a:r>
            <a:r>
              <a:rPr lang="en-US" sz="2400" dirty="0" smtClean="0">
                <a:latin typeface="Times New Roman" pitchFamily="18" charset="0"/>
                <a:ea typeface="Cambria Math"/>
                <a:cs typeface="Times New Roman" pitchFamily="18" charset="0"/>
                <a:sym typeface="Symbol"/>
              </a:rPr>
              <a:t> can enter.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187A8DF-0D36-4FD6-9E8E-6850BBE18C4A}" type="slidenum">
              <a:rPr lang="en-US" smtClean="0"/>
              <a:pPr/>
              <a:t>80</a:t>
            </a:fld>
            <a:endParaRPr lang="en-US"/>
          </a:p>
        </p:txBody>
      </p:sp>
      <p:sp>
        <p:nvSpPr>
          <p:cNvPr id="10" name="TextBox 9"/>
          <p:cNvSpPr txBox="1"/>
          <p:nvPr/>
        </p:nvSpPr>
        <p:spPr>
          <a:xfrm>
            <a:off x="1066800" y="4092476"/>
            <a:ext cx="7162800" cy="2308324"/>
          </a:xfrm>
          <a:prstGeom prst="rect">
            <a:avLst/>
          </a:prstGeom>
          <a:solidFill>
            <a:schemeClr val="accent5"/>
          </a:solidFill>
        </p:spPr>
        <p:txBody>
          <a:bodyPr wrap="square" rtlCol="0">
            <a:spAutoFit/>
          </a:bodyPr>
          <a:lstStyle/>
          <a:p>
            <a:r>
              <a:rPr lang="en-US" sz="2400" dirty="0" smtClean="0">
                <a:solidFill>
                  <a:srgbClr val="7030A0"/>
                </a:solidFill>
                <a:latin typeface="Times New Roman" pitchFamily="18" charset="0"/>
                <a:cs typeface="Times New Roman" pitchFamily="18" charset="0"/>
              </a:rPr>
              <a:t>max </a:t>
            </a:r>
            <a:r>
              <a:rPr lang="en-US" sz="2400" i="1" dirty="0" smtClean="0">
                <a:solidFill>
                  <a:srgbClr val="7030A0"/>
                </a:solidFill>
                <a:latin typeface="Times New Roman" pitchFamily="18" charset="0"/>
                <a:cs typeface="Times New Roman" pitchFamily="18" charset="0"/>
              </a:rPr>
              <a:t>f</a:t>
            </a:r>
            <a:r>
              <a:rPr lang="en-US" sz="2400" dirty="0" smtClean="0">
                <a:solidFill>
                  <a:srgbClr val="7030A0"/>
                </a:solidFill>
                <a:latin typeface="Times New Roman" pitchFamily="18" charset="0"/>
                <a:cs typeface="Times New Roman" pitchFamily="18" charset="0"/>
              </a:rPr>
              <a:t>(</a:t>
            </a:r>
            <a:r>
              <a:rPr lang="en-US" sz="2400" i="1" dirty="0" smtClean="0">
                <a:solidFill>
                  <a:srgbClr val="7030A0"/>
                </a:solidFill>
                <a:latin typeface="Times New Roman" pitchFamily="18" charset="0"/>
                <a:cs typeface="Times New Roman" pitchFamily="18" charset="0"/>
              </a:rPr>
              <a:t>x</a:t>
            </a:r>
            <a:r>
              <a:rPr lang="en-US" sz="2400" dirty="0" smtClean="0">
                <a:solidFill>
                  <a:srgbClr val="7030A0"/>
                </a:solidFill>
                <a:latin typeface="Times New Roman" pitchFamily="18" charset="0"/>
                <a:cs typeface="Times New Roman" pitchFamily="18" charset="0"/>
              </a:rPr>
              <a:t>) = concave</a:t>
            </a:r>
            <a:r>
              <a:rPr lang="en-US" sz="2400" dirty="0" smtClean="0">
                <a:latin typeface="Times New Roman" pitchFamily="18" charset="0"/>
                <a:cs typeface="Times New Roman" pitchFamily="18" charset="0"/>
              </a:rPr>
              <a:t>		or</a:t>
            </a:r>
            <a:r>
              <a:rPr lang="en-US" sz="2400" dirty="0" smtClean="0">
                <a:solidFill>
                  <a:srgbClr val="008000"/>
                </a:solidFill>
                <a:latin typeface="Times New Roman" pitchFamily="18" charset="0"/>
                <a:cs typeface="Times New Roman" pitchFamily="18" charset="0"/>
              </a:rPr>
              <a:t>	min </a:t>
            </a:r>
            <a:r>
              <a:rPr lang="en-US" sz="2400" i="1" dirty="0" smtClean="0">
                <a:solidFill>
                  <a:srgbClr val="008000"/>
                </a:solidFill>
                <a:latin typeface="Times New Roman" pitchFamily="18" charset="0"/>
                <a:cs typeface="Times New Roman" pitchFamily="18" charset="0"/>
              </a:rPr>
              <a:t>f</a:t>
            </a:r>
            <a:r>
              <a:rPr lang="en-US" sz="2400" dirty="0" smtClean="0">
                <a:solidFill>
                  <a:srgbClr val="008000"/>
                </a:solidFill>
                <a:latin typeface="Times New Roman" pitchFamily="18" charset="0"/>
                <a:cs typeface="Times New Roman" pitchFamily="18" charset="0"/>
              </a:rPr>
              <a:t>(</a:t>
            </a:r>
            <a:r>
              <a:rPr lang="en-US" sz="2400" i="1" dirty="0" smtClean="0">
                <a:solidFill>
                  <a:srgbClr val="008000"/>
                </a:solidFill>
                <a:latin typeface="Times New Roman" pitchFamily="18" charset="0"/>
                <a:cs typeface="Times New Roman" pitchFamily="18" charset="0"/>
              </a:rPr>
              <a:t>x</a:t>
            </a:r>
            <a:r>
              <a:rPr lang="en-US" sz="2400" dirty="0" smtClean="0">
                <a:solidFill>
                  <a:srgbClr val="008000"/>
                </a:solidFill>
                <a:latin typeface="Times New Roman" pitchFamily="18" charset="0"/>
                <a:cs typeface="Times New Roman" pitchFamily="18" charset="0"/>
              </a:rPr>
              <a:t>) = convex </a:t>
            </a:r>
          </a:p>
          <a:p>
            <a:r>
              <a:rPr lang="en-US" sz="2400" i="1" dirty="0" smtClean="0">
                <a:solidFill>
                  <a:srgbClr val="7030A0"/>
                </a:solidFill>
                <a:latin typeface="Times New Roman" pitchFamily="18" charset="0"/>
                <a:cs typeface="Times New Roman" pitchFamily="18" charset="0"/>
              </a:rPr>
              <a:t>       g</a:t>
            </a:r>
            <a:r>
              <a:rPr lang="en-US" sz="2400" dirty="0" smtClean="0">
                <a:solidFill>
                  <a:srgbClr val="7030A0"/>
                </a:solidFill>
                <a:latin typeface="Times New Roman" pitchFamily="18" charset="0"/>
                <a:cs typeface="Times New Roman" pitchFamily="18" charset="0"/>
              </a:rPr>
              <a:t>(</a:t>
            </a:r>
            <a:r>
              <a:rPr lang="en-US" sz="2400" i="1" dirty="0" smtClean="0">
                <a:solidFill>
                  <a:srgbClr val="7030A0"/>
                </a:solidFill>
                <a:latin typeface="Times New Roman" pitchFamily="18" charset="0"/>
                <a:cs typeface="Times New Roman" pitchFamily="18" charset="0"/>
              </a:rPr>
              <a:t>x</a:t>
            </a:r>
            <a:r>
              <a:rPr lang="en-US" sz="2400" dirty="0" smtClean="0">
                <a:solidFill>
                  <a:srgbClr val="7030A0"/>
                </a:solidFill>
                <a:latin typeface="Times New Roman" pitchFamily="18" charset="0"/>
                <a:cs typeface="Times New Roman" pitchFamily="18" charset="0"/>
              </a:rPr>
              <a:t>) = convex</a:t>
            </a:r>
            <a:r>
              <a:rPr lang="en-US" sz="2400" dirty="0" smtClean="0">
                <a:latin typeface="Times New Roman" pitchFamily="18" charset="0"/>
                <a:cs typeface="Times New Roman" pitchFamily="18" charset="0"/>
              </a:rPr>
              <a:t>			</a:t>
            </a:r>
            <a:r>
              <a:rPr lang="en-US" sz="2400" dirty="0" smtClean="0">
                <a:solidFill>
                  <a:srgbClr val="008000"/>
                </a:solidFill>
                <a:latin typeface="Times New Roman" pitchFamily="18" charset="0"/>
                <a:cs typeface="Times New Roman" pitchFamily="18" charset="0"/>
              </a:rPr>
              <a:t>       </a:t>
            </a:r>
            <a:r>
              <a:rPr lang="en-US" sz="2400" i="1" dirty="0" smtClean="0">
                <a:solidFill>
                  <a:srgbClr val="008000"/>
                </a:solidFill>
                <a:latin typeface="Times New Roman" pitchFamily="18" charset="0"/>
                <a:cs typeface="Times New Roman" pitchFamily="18" charset="0"/>
              </a:rPr>
              <a:t>g</a:t>
            </a:r>
            <a:r>
              <a:rPr lang="en-US" sz="2400" dirty="0" smtClean="0">
                <a:solidFill>
                  <a:srgbClr val="008000"/>
                </a:solidFill>
                <a:latin typeface="Times New Roman" pitchFamily="18" charset="0"/>
                <a:cs typeface="Times New Roman" pitchFamily="18" charset="0"/>
              </a:rPr>
              <a:t>(</a:t>
            </a:r>
            <a:r>
              <a:rPr lang="en-US" sz="2400" i="1" dirty="0" smtClean="0">
                <a:solidFill>
                  <a:srgbClr val="008000"/>
                </a:solidFill>
                <a:latin typeface="Times New Roman" pitchFamily="18" charset="0"/>
                <a:cs typeface="Times New Roman" pitchFamily="18" charset="0"/>
              </a:rPr>
              <a:t>x</a:t>
            </a:r>
            <a:r>
              <a:rPr lang="en-US" sz="2400" dirty="0" smtClean="0">
                <a:solidFill>
                  <a:srgbClr val="008000"/>
                </a:solidFill>
                <a:latin typeface="Times New Roman" pitchFamily="18" charset="0"/>
                <a:cs typeface="Times New Roman" pitchFamily="18" charset="0"/>
              </a:rPr>
              <a:t>) = convex</a:t>
            </a:r>
          </a:p>
          <a:p>
            <a:endParaRPr lang="en-US" sz="2400" dirty="0" smtClean="0">
              <a:latin typeface="Times New Roman" pitchFamily="18" charset="0"/>
              <a:cs typeface="Times New Roman" pitchFamily="18" charset="0"/>
            </a:endParaRPr>
          </a:p>
          <a:p>
            <a:r>
              <a:rPr lang="en-US" sz="2400" dirty="0" smtClean="0">
                <a:solidFill>
                  <a:srgbClr val="FF0000"/>
                </a:solidFill>
                <a:latin typeface="Comic Sans MS" pitchFamily="66" charset="0"/>
                <a:cs typeface="Times New Roman" pitchFamily="18" charset="0"/>
              </a:rPr>
              <a:t>simply apply ordinary simplex method and ignore the restricted entry rule.</a:t>
            </a:r>
          </a:p>
          <a:p>
            <a:endParaRPr lang="en-US"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 calcmode="lin" valueType="num">
                                      <p:cBhvr additive="base">
                                        <p:cTn id="2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 calcmode="lin" valueType="num">
                                      <p:cBhvr additive="base">
                                        <p:cTn id="34"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 calcmode="lin" valueType="num">
                                      <p:cBhvr additive="base">
                                        <p:cTn id="40"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
                                            <p:txEl>
                                              <p:pRg st="3" end="3"/>
                                            </p:txEl>
                                          </p:spTgt>
                                        </p:tgtEl>
                                        <p:attrNameLst>
                                          <p:attrName>style.visibility</p:attrName>
                                        </p:attrNameLst>
                                      </p:cBhvr>
                                      <p:to>
                                        <p:strVal val="visible"/>
                                      </p:to>
                                    </p:set>
                                    <p:anim calcmode="lin" valueType="num">
                                      <p:cBhvr additive="base">
                                        <p:cTn id="46"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8" presetClass="entr" presetSubtype="0" accel="10000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strVal val="#ppt_w*2.5"/>
                                          </p:val>
                                        </p:tav>
                                        <p:tav tm="100000">
                                          <p:val>
                                            <p:strVal val="#ppt_w"/>
                                          </p:val>
                                        </p:tav>
                                      </p:tavLst>
                                    </p:anim>
                                    <p:anim calcmode="lin" valueType="num">
                                      <p:cBhvr>
                                        <p:cTn id="53" dur="500" fill="hold"/>
                                        <p:tgtEl>
                                          <p:spTgt spid="10"/>
                                        </p:tgtEl>
                                        <p:attrNameLst>
                                          <p:attrName>ppt_h</p:attrName>
                                        </p:attrNameLst>
                                      </p:cBhvr>
                                      <p:tavLst>
                                        <p:tav tm="0">
                                          <p:val>
                                            <p:strVal val="#ppt_h*0.01"/>
                                          </p:val>
                                        </p:tav>
                                        <p:tav tm="100000">
                                          <p:val>
                                            <p:strVal val="#ppt_h"/>
                                          </p:val>
                                        </p:tav>
                                      </p:tavLst>
                                    </p:anim>
                                    <p:anim calcmode="lin" valueType="num">
                                      <p:cBhvr>
                                        <p:cTn id="54" dur="500" fill="hold"/>
                                        <p:tgtEl>
                                          <p:spTgt spid="10"/>
                                        </p:tgtEl>
                                        <p:attrNameLst>
                                          <p:attrName>ppt_x</p:attrName>
                                        </p:attrNameLst>
                                      </p:cBhvr>
                                      <p:tavLst>
                                        <p:tav tm="0">
                                          <p:val>
                                            <p:strVal val="#ppt_x"/>
                                          </p:val>
                                        </p:tav>
                                        <p:tav tm="100000">
                                          <p:val>
                                            <p:strVal val="#ppt_x"/>
                                          </p:val>
                                        </p:tav>
                                      </p:tavLst>
                                    </p:anim>
                                    <p:anim calcmode="lin" valueType="num">
                                      <p:cBhvr>
                                        <p:cTn id="55" dur="500" fill="hold"/>
                                        <p:tgtEl>
                                          <p:spTgt spid="10"/>
                                        </p:tgtEl>
                                        <p:attrNameLst>
                                          <p:attrName>ppt_y</p:attrName>
                                        </p:attrNameLst>
                                      </p:cBhvr>
                                      <p:tavLst>
                                        <p:tav tm="0">
                                          <p:val>
                                            <p:strVal val="#ppt_h+1"/>
                                          </p:val>
                                        </p:tav>
                                        <p:tav tm="100000">
                                          <p:val>
                                            <p:strVal val="#ppt_y"/>
                                          </p:val>
                                        </p:tav>
                                      </p:tavLst>
                                    </p:anim>
                                    <p:animEffect transition="in" filter="fade">
                                      <p:cBhvr>
                                        <p:cTn id="56" dur="500"/>
                                        <p:tgtEl>
                                          <p:spTgt spid="10"/>
                                        </p:tgtEl>
                                      </p:cBhvr>
                                    </p:animEffect>
                                  </p:childTnLst>
                                </p:cTn>
                              </p:par>
                              <p:par>
                                <p:cTn id="57" presetID="9" presetClass="emph" presetSubtype="0" grpId="0" nodeType="withEffect">
                                  <p:stCondLst>
                                    <p:cond delay="0"/>
                                  </p:stCondLst>
                                  <p:childTnLst>
                                    <p:set>
                                      <p:cBhvr rctx="PPT">
                                        <p:cTn id="58" dur="indefinite"/>
                                        <p:tgtEl>
                                          <p:spTgt spid="9">
                                            <p:txEl>
                                              <p:pRg st="0" end="0"/>
                                            </p:txEl>
                                          </p:spTgt>
                                        </p:tgtEl>
                                        <p:attrNameLst>
                                          <p:attrName>style.opacity</p:attrName>
                                        </p:attrNameLst>
                                      </p:cBhvr>
                                      <p:to>
                                        <p:strVal val="0.25"/>
                                      </p:to>
                                    </p:set>
                                    <p:animEffect filter="image" prLst="opacity: 0.25">
                                      <p:cBhvr rctx="IE">
                                        <p:cTn id="59" dur="indefinite"/>
                                        <p:tgtEl>
                                          <p:spTgt spid="9">
                                            <p:txEl>
                                              <p:pRg st="0" end="0"/>
                                            </p:txEl>
                                          </p:spTgt>
                                        </p:tgtEl>
                                      </p:cBhvr>
                                    </p:animEffect>
                                  </p:childTnLst>
                                </p:cTn>
                              </p:par>
                              <p:par>
                                <p:cTn id="60" presetID="9" presetClass="emph" presetSubtype="0" grpId="0" nodeType="withEffect">
                                  <p:stCondLst>
                                    <p:cond delay="0"/>
                                  </p:stCondLst>
                                  <p:childTnLst>
                                    <p:set>
                                      <p:cBhvr rctx="PPT">
                                        <p:cTn id="61" dur="indefinite"/>
                                        <p:tgtEl>
                                          <p:spTgt spid="9">
                                            <p:txEl>
                                              <p:pRg st="1" end="1"/>
                                            </p:txEl>
                                          </p:spTgt>
                                        </p:tgtEl>
                                        <p:attrNameLst>
                                          <p:attrName>style.opacity</p:attrName>
                                        </p:attrNameLst>
                                      </p:cBhvr>
                                      <p:to>
                                        <p:strVal val="0.25"/>
                                      </p:to>
                                    </p:set>
                                    <p:animEffect filter="image" prLst="opacity: 0.25">
                                      <p:cBhvr rctx="IE">
                                        <p:cTn id="62" dur="indefinite"/>
                                        <p:tgtEl>
                                          <p:spTgt spid="9">
                                            <p:txEl>
                                              <p:pRg st="1" end="1"/>
                                            </p:txEl>
                                          </p:spTgt>
                                        </p:tgtEl>
                                      </p:cBhvr>
                                    </p:animEffect>
                                  </p:childTnLst>
                                </p:cTn>
                              </p:par>
                              <p:par>
                                <p:cTn id="63" presetID="9" presetClass="emph" presetSubtype="0" grpId="0" nodeType="withEffect">
                                  <p:stCondLst>
                                    <p:cond delay="0"/>
                                  </p:stCondLst>
                                  <p:childTnLst>
                                    <p:set>
                                      <p:cBhvr rctx="PPT">
                                        <p:cTn id="64" dur="indefinite"/>
                                        <p:tgtEl>
                                          <p:spTgt spid="9">
                                            <p:txEl>
                                              <p:pRg st="2" end="2"/>
                                            </p:txEl>
                                          </p:spTgt>
                                        </p:tgtEl>
                                        <p:attrNameLst>
                                          <p:attrName>style.opacity</p:attrName>
                                        </p:attrNameLst>
                                      </p:cBhvr>
                                      <p:to>
                                        <p:strVal val="0.25"/>
                                      </p:to>
                                    </p:set>
                                    <p:animEffect filter="image" prLst="opacity: 0.25">
                                      <p:cBhvr rctx="IE">
                                        <p:cTn id="65" dur="indefinite"/>
                                        <p:tgtEl>
                                          <p:spTgt spid="9">
                                            <p:txEl>
                                              <p:pRg st="2" end="2"/>
                                            </p:txEl>
                                          </p:spTgt>
                                        </p:tgtEl>
                                      </p:cBhvr>
                                    </p:animEffect>
                                  </p:childTnLst>
                                </p:cTn>
                              </p:par>
                              <p:par>
                                <p:cTn id="66" presetID="9" presetClass="emph" presetSubtype="0" grpId="0" nodeType="withEffect">
                                  <p:stCondLst>
                                    <p:cond delay="0"/>
                                  </p:stCondLst>
                                  <p:childTnLst>
                                    <p:set>
                                      <p:cBhvr rctx="PPT">
                                        <p:cTn id="67" dur="indefinite"/>
                                        <p:tgtEl>
                                          <p:spTgt spid="9">
                                            <p:txEl>
                                              <p:pRg st="3" end="3"/>
                                            </p:txEl>
                                          </p:spTgt>
                                        </p:tgtEl>
                                        <p:attrNameLst>
                                          <p:attrName>style.opacity</p:attrName>
                                        </p:attrNameLst>
                                      </p:cBhvr>
                                      <p:to>
                                        <p:strVal val="0.25"/>
                                      </p:to>
                                    </p:set>
                                    <p:animEffect filter="image" prLst="opacity: 0.25">
                                      <p:cBhvr rctx="IE">
                                        <p:cTn id="68" dur="indefinite"/>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p:bldP spid="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a:solidFill>
                  <a:schemeClr val="tx1"/>
                </a:solidFill>
              </a:rPr>
              <a:t>Feasible Direction </a:t>
            </a:r>
            <a:r>
              <a:rPr lang="en-US" dirty="0" smtClean="0">
                <a:solidFill>
                  <a:schemeClr val="tx1"/>
                </a:solidFill>
              </a:rPr>
              <a:t>Method</a:t>
            </a:r>
            <a:endParaRPr lang="en-US" dirty="0">
              <a:solidFill>
                <a:schemeClr val="tx1"/>
              </a:solidFill>
            </a:endParaRPr>
          </a:p>
        </p:txBody>
      </p:sp>
      <p:sp>
        <p:nvSpPr>
          <p:cNvPr id="3" name="Content Placeholder 2"/>
          <p:cNvSpPr>
            <a:spLocks noGrp="1"/>
          </p:cNvSpPr>
          <p:nvPr>
            <p:ph idx="1"/>
          </p:nvPr>
        </p:nvSpPr>
        <p:spPr>
          <a:xfrm>
            <a:off x="990600" y="1600200"/>
            <a:ext cx="7713440" cy="4525963"/>
          </a:xfrm>
        </p:spPr>
        <p:txBody>
          <a:bodyPr/>
          <a:lstStyle/>
          <a:p>
            <a:pPr>
              <a:spcBef>
                <a:spcPts val="0"/>
              </a:spcBef>
              <a:buFont typeface="Wingdings" pitchFamily="2" charset="2"/>
              <a:buChar char=""/>
            </a:pPr>
            <a:r>
              <a:rPr lang="en-US" sz="2400" dirty="0" smtClean="0">
                <a:cs typeface="Times New Roman" pitchFamily="18" charset="0"/>
              </a:rPr>
              <a:t>Modification of steepest ascent</a:t>
            </a:r>
          </a:p>
          <a:p>
            <a:pPr>
              <a:spcBef>
                <a:spcPts val="0"/>
              </a:spcBef>
              <a:buFont typeface="Wingdings" pitchFamily="2" charset="2"/>
              <a:buChar char=""/>
            </a:pPr>
            <a:r>
              <a:rPr lang="en-US" sz="2400" dirty="0" smtClean="0">
                <a:cs typeface="Times New Roman" pitchFamily="18" charset="0"/>
              </a:rPr>
              <a:t>Used to solve linear constraints</a:t>
            </a:r>
          </a:p>
          <a:p>
            <a:pPr marL="0" indent="0">
              <a:buNone/>
            </a:pPr>
            <a:r>
              <a:rPr lang="en-US" sz="2400" dirty="0">
                <a:solidFill>
                  <a:srgbClr val="231A09"/>
                </a:solidFill>
                <a:cs typeface="Times New Roman" pitchFamily="18" charset="0"/>
              </a:rPr>
              <a:t>max</a:t>
            </a:r>
            <a:r>
              <a:rPr lang="en-US" sz="2400" dirty="0">
                <a:solidFill>
                  <a:srgbClr val="231A09"/>
                </a:solidFill>
                <a:latin typeface="Times New Roman" pitchFamily="18" charset="0"/>
                <a:cs typeface="Times New Roman" pitchFamily="18" charset="0"/>
              </a:rPr>
              <a:t> </a:t>
            </a:r>
            <a:r>
              <a:rPr lang="en-US" sz="2400" i="1" dirty="0">
                <a:solidFill>
                  <a:srgbClr val="231A09"/>
                </a:solidFill>
                <a:latin typeface="Times New Roman" pitchFamily="18" charset="0"/>
                <a:cs typeface="Times New Roman" pitchFamily="18" charset="0"/>
              </a:rPr>
              <a:t>z </a:t>
            </a:r>
            <a:r>
              <a:rPr lang="en-US" sz="2400" i="1" dirty="0" smtClean="0">
                <a:solidFill>
                  <a:srgbClr val="231A09"/>
                </a:solidFill>
                <a:latin typeface="Times New Roman" pitchFamily="18" charset="0"/>
                <a:cs typeface="Times New Roman" pitchFamily="18" charset="0"/>
              </a:rPr>
              <a:t>=</a:t>
            </a:r>
            <a:r>
              <a:rPr lang="en-US" sz="2400" dirty="0" smtClean="0">
                <a:solidFill>
                  <a:srgbClr val="231A09"/>
                </a:solidFill>
                <a:latin typeface="Times New Roman" pitchFamily="18" charset="0"/>
                <a:cs typeface="Times New Roman" pitchFamily="18" charset="0"/>
              </a:rPr>
              <a:t> </a:t>
            </a:r>
            <a:r>
              <a:rPr lang="en-US" sz="2400" i="1" dirty="0">
                <a:solidFill>
                  <a:srgbClr val="231A09"/>
                </a:solidFill>
                <a:latin typeface="Times New Roman" pitchFamily="18" charset="0"/>
                <a:cs typeface="Times New Roman" pitchFamily="18" charset="0"/>
              </a:rPr>
              <a:t>f </a:t>
            </a:r>
            <a:r>
              <a:rPr lang="en-US" sz="2400" dirty="0">
                <a:solidFill>
                  <a:srgbClr val="231A09"/>
                </a:solidFill>
                <a:latin typeface="Times New Roman" pitchFamily="18" charset="0"/>
                <a:cs typeface="Times New Roman" pitchFamily="18" charset="0"/>
              </a:rPr>
              <a:t>(</a:t>
            </a:r>
            <a:r>
              <a:rPr lang="en-US" sz="2400" b="1" dirty="0">
                <a:solidFill>
                  <a:srgbClr val="231A09"/>
                </a:solidFill>
                <a:latin typeface="Times New Roman" pitchFamily="18" charset="0"/>
                <a:cs typeface="Times New Roman" pitchFamily="18" charset="0"/>
              </a:rPr>
              <a:t>x</a:t>
            </a:r>
            <a:r>
              <a:rPr lang="en-US" sz="2400" dirty="0">
                <a:solidFill>
                  <a:srgbClr val="231A09"/>
                </a:solidFill>
                <a:latin typeface="Times New Roman" pitchFamily="18" charset="0"/>
                <a:cs typeface="Times New Roman" pitchFamily="18" charset="0"/>
              </a:rPr>
              <a:t>)</a:t>
            </a:r>
          </a:p>
          <a:p>
            <a:pPr marL="0" indent="0">
              <a:buNone/>
              <a:tabLst>
                <a:tab pos="1150938" algn="l"/>
              </a:tabLst>
            </a:pPr>
            <a:r>
              <a:rPr lang="en-US" sz="2400" dirty="0" err="1">
                <a:solidFill>
                  <a:srgbClr val="231A09"/>
                </a:solidFill>
                <a:cs typeface="Times New Roman" pitchFamily="18" charset="0"/>
              </a:rPr>
              <a:t>s.t</a:t>
            </a:r>
            <a:r>
              <a:rPr lang="en-US" sz="2400" dirty="0" err="1" smtClean="0">
                <a:solidFill>
                  <a:srgbClr val="231A09"/>
                </a:solidFill>
                <a:cs typeface="Times New Roman" pitchFamily="18" charset="0"/>
              </a:rPr>
              <a:t>.</a:t>
            </a:r>
            <a:r>
              <a:rPr lang="en-US" sz="2400" dirty="0" smtClean="0">
                <a:solidFill>
                  <a:srgbClr val="231A09"/>
                </a:solidFill>
                <a:latin typeface="Times New Roman" pitchFamily="18" charset="0"/>
                <a:cs typeface="Times New Roman" pitchFamily="18" charset="0"/>
              </a:rPr>
              <a:t>	 </a:t>
            </a:r>
            <a:r>
              <a:rPr lang="en-US" sz="2400" i="1" dirty="0" smtClean="0">
                <a:solidFill>
                  <a:srgbClr val="231A09"/>
                </a:solidFill>
                <a:latin typeface="Times New Roman" pitchFamily="18" charset="0"/>
                <a:cs typeface="Times New Roman" pitchFamily="18" charset="0"/>
              </a:rPr>
              <a:t>A</a:t>
            </a:r>
            <a:r>
              <a:rPr lang="en-US" sz="2400" b="1" dirty="0" smtClean="0">
                <a:solidFill>
                  <a:srgbClr val="231A09"/>
                </a:solidFill>
                <a:latin typeface="Times New Roman" pitchFamily="18" charset="0"/>
                <a:cs typeface="Times New Roman" pitchFamily="18" charset="0"/>
              </a:rPr>
              <a:t>x ≤</a:t>
            </a:r>
            <a:r>
              <a:rPr lang="en-US" sz="2400" dirty="0" smtClean="0">
                <a:solidFill>
                  <a:srgbClr val="231A09"/>
                </a:solidFill>
                <a:latin typeface="Times New Roman" pitchFamily="18" charset="0"/>
                <a:cs typeface="Times New Roman" pitchFamily="18" charset="0"/>
              </a:rPr>
              <a:t> </a:t>
            </a:r>
            <a:r>
              <a:rPr lang="en-US" sz="2400" b="1" dirty="0" smtClean="0">
                <a:solidFill>
                  <a:srgbClr val="231A09"/>
                </a:solidFill>
                <a:latin typeface="Times New Roman" pitchFamily="18" charset="0"/>
                <a:cs typeface="Times New Roman" pitchFamily="18" charset="0"/>
              </a:rPr>
              <a:t>b</a:t>
            </a:r>
          </a:p>
          <a:p>
            <a:pPr marL="1430338" indent="0">
              <a:buNone/>
            </a:pPr>
            <a:r>
              <a:rPr lang="en-US" sz="2400" b="1" dirty="0" smtClean="0">
                <a:solidFill>
                  <a:srgbClr val="231A09"/>
                </a:solidFill>
                <a:latin typeface="Times New Roman" pitchFamily="18" charset="0"/>
                <a:cs typeface="Times New Roman" pitchFamily="18" charset="0"/>
              </a:rPr>
              <a:t>x </a:t>
            </a:r>
            <a:r>
              <a:rPr lang="en-US" sz="2400" b="1" dirty="0">
                <a:solidFill>
                  <a:srgbClr val="231A09"/>
                </a:solidFill>
                <a:latin typeface="Times New Roman" pitchFamily="18" charset="0"/>
                <a:cs typeface="Times New Roman" pitchFamily="18" charset="0"/>
              </a:rPr>
              <a:t>≥</a:t>
            </a:r>
            <a:r>
              <a:rPr lang="en-US" sz="2400" dirty="0" smtClean="0">
                <a:solidFill>
                  <a:srgbClr val="231A09"/>
                </a:solidFill>
                <a:latin typeface="Times New Roman" pitchFamily="18" charset="0"/>
                <a:cs typeface="Times New Roman" pitchFamily="18" charset="0"/>
              </a:rPr>
              <a:t> </a:t>
            </a:r>
            <a:r>
              <a:rPr lang="en-US" sz="2400" b="1" dirty="0" smtClean="0">
                <a:solidFill>
                  <a:srgbClr val="231A09"/>
                </a:solidFill>
                <a:latin typeface="Times New Roman" pitchFamily="18" charset="0"/>
                <a:cs typeface="Times New Roman" pitchFamily="18" charset="0"/>
              </a:rPr>
              <a:t>0</a:t>
            </a:r>
          </a:p>
          <a:p>
            <a:pPr marL="0" indent="0">
              <a:buNone/>
            </a:pPr>
            <a:r>
              <a:rPr lang="en-US" sz="2400" b="1" dirty="0"/>
              <a:t>x</a:t>
            </a:r>
            <a:r>
              <a:rPr lang="en-US" sz="2400" dirty="0"/>
              <a:t> </a:t>
            </a:r>
            <a:r>
              <a:rPr lang="en-US" sz="2400" dirty="0" smtClean="0"/>
              <a:t>= </a:t>
            </a:r>
            <a:r>
              <a:rPr lang="en-US" sz="2400" dirty="0"/>
              <a:t>[</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 . , </a:t>
            </a:r>
            <a:r>
              <a:rPr lang="en-US" sz="2400" i="1" dirty="0" err="1" smtClean="0">
                <a:latin typeface="Times New Roman" pitchFamily="18" charset="0"/>
                <a:cs typeface="Times New Roman" pitchFamily="18" charset="0"/>
              </a:rPr>
              <a:t>x</a:t>
            </a:r>
            <a:r>
              <a:rPr lang="en-US" sz="2400" i="1" baseline="-25000" dirty="0" err="1" smtClean="0">
                <a:latin typeface="Times New Roman" pitchFamily="18" charset="0"/>
                <a:cs typeface="Times New Roman" pitchFamily="18" charset="0"/>
              </a:rPr>
              <a:t>n</a:t>
            </a:r>
            <a:r>
              <a:rPr lang="en-US" sz="2400" dirty="0" smtClean="0"/>
              <a:t>]</a:t>
            </a:r>
            <a:r>
              <a:rPr lang="en-US" sz="2400" i="1" baseline="30000" dirty="0" smtClean="0">
                <a:latin typeface="Times New Roman" pitchFamily="18" charset="0"/>
                <a:cs typeface="Times New Roman" pitchFamily="18" charset="0"/>
              </a:rPr>
              <a:t>T</a:t>
            </a:r>
            <a:r>
              <a:rPr lang="en-US" sz="2400" baseline="30000" dirty="0" smtClean="0">
                <a:latin typeface="Times New Roman" pitchFamily="18" charset="0"/>
                <a:cs typeface="Times New Roman" pitchFamily="18" charset="0"/>
              </a:rPr>
              <a:t> </a:t>
            </a:r>
          </a:p>
          <a:p>
            <a:pPr marL="0" indent="0">
              <a:buNone/>
            </a:pPr>
            <a:r>
              <a:rPr lang="en-US" sz="2400" b="1" dirty="0"/>
              <a:t>0 </a:t>
            </a:r>
            <a:r>
              <a:rPr lang="en-US" sz="2400" dirty="0"/>
              <a:t>is an </a:t>
            </a:r>
            <a:r>
              <a:rPr lang="en-US" sz="2400" i="1" dirty="0" smtClean="0"/>
              <a:t>n</a:t>
            </a:r>
            <a:r>
              <a:rPr lang="en-US" sz="2400" dirty="0" smtClean="0"/>
              <a:t>-dimensional </a:t>
            </a:r>
            <a:r>
              <a:rPr lang="en-US" sz="2400" dirty="0"/>
              <a:t>column </a:t>
            </a:r>
            <a:r>
              <a:rPr lang="en-US" sz="2400" dirty="0" smtClean="0"/>
              <a:t>vector</a:t>
            </a:r>
          </a:p>
          <a:p>
            <a:pPr marL="0" indent="0">
              <a:buNone/>
            </a:pPr>
            <a:endParaRPr lang="en-US" sz="2400" dirty="0" smtClean="0">
              <a:latin typeface="Times New Roman" pitchFamily="18" charset="0"/>
              <a:cs typeface="Times New Roman" pitchFamily="18" charset="0"/>
            </a:endParaRPr>
          </a:p>
          <a:p>
            <a:pPr marL="0" algn="just">
              <a:spcBef>
                <a:spcPts val="0"/>
              </a:spcBef>
              <a:spcAft>
                <a:spcPts val="0"/>
              </a:spcAft>
              <a:buNone/>
            </a:pPr>
            <a:r>
              <a:rPr lang="en-US" sz="2400" dirty="0" smtClean="0">
                <a:ea typeface="宋体"/>
                <a:cs typeface="Times New Roman"/>
              </a:rPr>
              <a:t>Properties of direction:</a:t>
            </a:r>
            <a:endParaRPr lang="en-US" sz="2000" dirty="0" smtClean="0">
              <a:ea typeface="宋体"/>
              <a:cs typeface="Times New Roman"/>
            </a:endParaRPr>
          </a:p>
          <a:p>
            <a:pPr marL="0" algn="just">
              <a:spcBef>
                <a:spcPts val="0"/>
              </a:spcBef>
              <a:spcAft>
                <a:spcPts val="0"/>
              </a:spcAft>
              <a:buNone/>
            </a:pPr>
            <a:r>
              <a:rPr lang="en-US" sz="2400" dirty="0" smtClean="0">
                <a:ea typeface="宋体"/>
                <a:cs typeface="Times New Roman"/>
              </a:rPr>
              <a:t>when move away from </a:t>
            </a:r>
            <a:r>
              <a:rPr lang="en-US" sz="2400" b="1" dirty="0" smtClean="0">
                <a:ea typeface="宋体"/>
                <a:cs typeface="Times New Roman"/>
              </a:rPr>
              <a:t>x</a:t>
            </a:r>
            <a:r>
              <a:rPr lang="en-US" sz="2400" baseline="30000" dirty="0" smtClean="0">
                <a:ea typeface="宋体"/>
                <a:cs typeface="Times New Roman"/>
              </a:rPr>
              <a:t>0</a:t>
            </a:r>
            <a:r>
              <a:rPr lang="en-US" sz="2400" dirty="0" smtClean="0">
                <a:ea typeface="宋体"/>
                <a:cs typeface="Times New Roman"/>
              </a:rPr>
              <a:t>,</a:t>
            </a:r>
            <a:endParaRPr lang="en-US" sz="2000" dirty="0" smtClean="0">
              <a:ea typeface="宋体"/>
              <a:cs typeface="Times New Roman"/>
            </a:endParaRPr>
          </a:p>
          <a:p>
            <a:pPr marL="568325" lvl="0" algn="just">
              <a:spcBef>
                <a:spcPts val="0"/>
              </a:spcBef>
              <a:spcAft>
                <a:spcPts val="0"/>
              </a:spcAft>
              <a:buFont typeface="+mj-lt"/>
              <a:buAutoNum type="arabicParenR"/>
            </a:pPr>
            <a:r>
              <a:rPr lang="en-US" sz="2400" dirty="0" smtClean="0">
                <a:ea typeface="宋体"/>
                <a:cs typeface="Times New Roman"/>
              </a:rPr>
              <a:t>Remain feasible</a:t>
            </a:r>
            <a:endParaRPr lang="en-US" sz="2000" dirty="0" smtClean="0">
              <a:ea typeface="宋体"/>
              <a:cs typeface="Times New Roman"/>
            </a:endParaRPr>
          </a:p>
          <a:p>
            <a:pPr marL="568325" lvl="0" algn="just">
              <a:spcBef>
                <a:spcPts val="0"/>
              </a:spcBef>
              <a:spcAft>
                <a:spcPts val="0"/>
              </a:spcAft>
              <a:buFont typeface="+mj-lt"/>
              <a:buAutoNum type="arabicParenR"/>
            </a:pPr>
            <a:r>
              <a:rPr lang="en-US" sz="2400" dirty="0" smtClean="0">
                <a:ea typeface="宋体"/>
                <a:cs typeface="Times New Roman"/>
              </a:rPr>
              <a:t>Increase value of </a:t>
            </a:r>
            <a:r>
              <a:rPr lang="en-US" sz="2400" i="1" dirty="0" smtClean="0">
                <a:ea typeface="宋体"/>
                <a:cs typeface="Times New Roman"/>
              </a:rPr>
              <a:t>z</a:t>
            </a:r>
            <a:endParaRPr lang="en-US" sz="2000" dirty="0" smtClean="0">
              <a:ea typeface="宋体"/>
              <a:cs typeface="Times New Roman"/>
            </a:endParaRPr>
          </a:p>
        </p:txBody>
      </p:sp>
      <p:sp>
        <p:nvSpPr>
          <p:cNvPr id="4" name="Oval 3"/>
          <p:cNvSpPr/>
          <p:nvPr/>
        </p:nvSpPr>
        <p:spPr>
          <a:xfrm>
            <a:off x="2133600" y="2438400"/>
            <a:ext cx="725424" cy="502920"/>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6"/>
          </p:cNvCxnSpPr>
          <p:nvPr/>
        </p:nvCxnSpPr>
        <p:spPr>
          <a:xfrm>
            <a:off x="2859024" y="2689860"/>
            <a:ext cx="874776" cy="0"/>
          </a:xfrm>
          <a:prstGeom prst="straightConnector1">
            <a:avLst/>
          </a:prstGeom>
          <a:ln w="2540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581400" y="2438400"/>
            <a:ext cx="2362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33CC"/>
                </a:solidFill>
              </a:rPr>
              <a:t>Concave function</a:t>
            </a:r>
            <a:endParaRPr lang="en-US" b="1" dirty="0">
              <a:solidFill>
                <a:srgbClr val="0033CC"/>
              </a:solidFill>
            </a:endParaRPr>
          </a:p>
        </p:txBody>
      </p:sp>
      <p:sp>
        <p:nvSpPr>
          <p:cNvPr id="11" name="Oval 10"/>
          <p:cNvSpPr/>
          <p:nvPr/>
        </p:nvSpPr>
        <p:spPr>
          <a:xfrm>
            <a:off x="2438400" y="2971800"/>
            <a:ext cx="274320" cy="27432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1" idx="3"/>
          </p:cNvCxnSpPr>
          <p:nvPr/>
        </p:nvCxnSpPr>
        <p:spPr>
          <a:xfrm rot="5400000">
            <a:off x="1508761" y="2916387"/>
            <a:ext cx="680253" cy="1259373"/>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58568" y="2926080"/>
            <a:ext cx="228600" cy="32004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2"/>
          </p:cNvCxnSpPr>
          <p:nvPr/>
        </p:nvCxnSpPr>
        <p:spPr>
          <a:xfrm rot="16200000" flipH="1">
            <a:off x="3430524" y="2188464"/>
            <a:ext cx="45720" cy="2161032"/>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419600" y="3005794"/>
            <a:ext cx="1828800" cy="499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8000"/>
                </a:solidFill>
                <a:latin typeface="Times New Roman" pitchFamily="18" charset="0"/>
                <a:cs typeface="Times New Roman" pitchFamily="18" charset="0"/>
              </a:rPr>
              <a:t>m</a:t>
            </a:r>
            <a:r>
              <a:rPr lang="en-US" sz="2400" dirty="0" smtClean="0">
                <a:solidFill>
                  <a:srgbClr val="008000"/>
                </a:solidFill>
                <a:latin typeface="Times New Roman" pitchFamily="18" charset="0"/>
                <a:cs typeface="Times New Roman" pitchFamily="18" charset="0"/>
              </a:rPr>
              <a:t> × </a:t>
            </a:r>
            <a:r>
              <a:rPr lang="en-US" sz="2400" i="1" dirty="0" smtClean="0">
                <a:solidFill>
                  <a:srgbClr val="008000"/>
                </a:solidFill>
                <a:latin typeface="Times New Roman" pitchFamily="18" charset="0"/>
                <a:cs typeface="Times New Roman" pitchFamily="18" charset="0"/>
              </a:rPr>
              <a:t>n</a:t>
            </a:r>
            <a:r>
              <a:rPr lang="en-US" sz="2400" dirty="0" smtClean="0">
                <a:solidFill>
                  <a:srgbClr val="008000"/>
                </a:solidFill>
                <a:latin typeface="Times New Roman" pitchFamily="18" charset="0"/>
                <a:cs typeface="Times New Roman" pitchFamily="18" charset="0"/>
              </a:rPr>
              <a:t> matrix</a:t>
            </a:r>
            <a:endParaRPr lang="en-US" sz="2400" dirty="0">
              <a:solidFill>
                <a:srgbClr val="008000"/>
              </a:solidFill>
              <a:latin typeface="Times New Roman" pitchFamily="18" charset="0"/>
              <a:cs typeface="Times New Roman" pitchFamily="18" charset="0"/>
            </a:endParaRPr>
          </a:p>
        </p:txBody>
      </p:sp>
      <p:graphicFrame>
        <p:nvGraphicFramePr>
          <p:cNvPr id="25" name="Object 24"/>
          <p:cNvGraphicFramePr>
            <a:graphicFrameLocks noChangeAspect="1"/>
          </p:cNvGraphicFramePr>
          <p:nvPr/>
        </p:nvGraphicFramePr>
        <p:xfrm>
          <a:off x="6553201" y="3657600"/>
          <a:ext cx="522513" cy="1463040"/>
        </p:xfrm>
        <a:graphic>
          <a:graphicData uri="http://schemas.openxmlformats.org/presentationml/2006/ole">
            <p:oleObj spid="_x0000_s203863" name="Equation" r:id="rId3" imgW="253890" imgH="710891" progId="Equation.3">
              <p:embed/>
            </p:oleObj>
          </a:graphicData>
        </a:graphic>
      </p:graphicFrame>
      <p:sp>
        <p:nvSpPr>
          <p:cNvPr id="5" name="Slide Number Placeholder 4"/>
          <p:cNvSpPr>
            <a:spLocks noGrp="1"/>
          </p:cNvSpPr>
          <p:nvPr>
            <p:ph type="sldNum" sz="quarter" idx="12"/>
          </p:nvPr>
        </p:nvSpPr>
        <p:spPr/>
        <p:txBody>
          <a:bodyPr/>
          <a:lstStyle/>
          <a:p>
            <a:fld id="{E187A8DF-0D36-4FD6-9E8E-6850BBE18C4A}" type="slidenum">
              <a:rPr lang="en-US" smtClean="0"/>
              <a:pPr/>
              <a:t>81</a:t>
            </a:fld>
            <a:endParaRPr lang="en-US"/>
          </a:p>
        </p:txBody>
      </p:sp>
    </p:spTree>
    <p:extLst>
      <p:ext uri="{BB962C8B-B14F-4D97-AF65-F5344CB8AC3E}">
        <p14:creationId xmlns="" xmlns:p14="http://schemas.microsoft.com/office/powerpoint/2010/main" val="137198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8" presetClass="entr" presetSubtype="0" accel="100000"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p:cTn id="49"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50"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5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2"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53" dur="500"/>
                                        <p:tgtEl>
                                          <p:spTgt spid="3">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8" presetClass="entr" presetSubtype="0" accel="100000" fill="hold" grpId="0" nodeType="click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 calcmode="lin" valueType="num">
                                      <p:cBhvr>
                                        <p:cTn id="58"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59"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6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1"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62" dur="500"/>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ppt_x"/>
                                          </p:val>
                                        </p:tav>
                                        <p:tav tm="100000">
                                          <p:val>
                                            <p:strVal val="#ppt_x"/>
                                          </p:val>
                                        </p:tav>
                                      </p:tavLst>
                                    </p:anim>
                                    <p:anim calcmode="lin" valueType="num">
                                      <p:cBhvr additive="base">
                                        <p:cTn id="7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8" presetClass="entr" presetSubtype="0" accel="100000" fill="hold" grpId="0" nodeType="click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anim calcmode="lin" valueType="num">
                                      <p:cBhvr>
                                        <p:cTn id="77"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78"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80"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81" dur="500"/>
                                        <p:tgtEl>
                                          <p:spTgt spid="3">
                                            <p:txEl>
                                              <p:pRg st="5" end="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additive="base">
                                        <p:cTn id="86" dur="500" fill="hold"/>
                                        <p:tgtEl>
                                          <p:spTgt spid="14"/>
                                        </p:tgtEl>
                                        <p:attrNameLst>
                                          <p:attrName>ppt_x</p:attrName>
                                        </p:attrNameLst>
                                      </p:cBhvr>
                                      <p:tavLst>
                                        <p:tav tm="0">
                                          <p:val>
                                            <p:strVal val="#ppt_x"/>
                                          </p:val>
                                        </p:tav>
                                        <p:tav tm="100000">
                                          <p:val>
                                            <p:strVal val="#ppt_x"/>
                                          </p:val>
                                        </p:tav>
                                      </p:tavLst>
                                    </p:anim>
                                    <p:anim calcmode="lin" valueType="num">
                                      <p:cBhvr additive="base">
                                        <p:cTn id="87" dur="500" fill="hold"/>
                                        <p:tgtEl>
                                          <p:spTgt spid="14"/>
                                        </p:tgtEl>
                                        <p:attrNameLst>
                                          <p:attrName>ppt_y</p:attrName>
                                        </p:attrNameLst>
                                      </p:cBhvr>
                                      <p:tavLst>
                                        <p:tav tm="0">
                                          <p:val>
                                            <p:strVal val="1+#ppt_h/2"/>
                                          </p:val>
                                        </p:tav>
                                        <p:tav tm="100000">
                                          <p:val>
                                            <p:strVal val="#ppt_y"/>
                                          </p:val>
                                        </p:tav>
                                      </p:tavLst>
                                    </p:anim>
                                  </p:childTnLst>
                                </p:cTn>
                              </p:par>
                              <p:par>
                                <p:cTn id="88" presetID="1" presetClass="exit" presetSubtype="0" fill="hold" grpId="1" nodeType="withEffect">
                                  <p:stCondLst>
                                    <p:cond delay="0"/>
                                  </p:stCondLst>
                                  <p:childTnLst>
                                    <p:set>
                                      <p:cBhvr>
                                        <p:cTn id="89" dur="1" fill="hold">
                                          <p:stCondLst>
                                            <p:cond delay="0"/>
                                          </p:stCondLst>
                                        </p:cTn>
                                        <p:tgtEl>
                                          <p:spTgt spid="11"/>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13"/>
                                        </p:tgtEl>
                                        <p:attrNameLst>
                                          <p:attrName>style.visibility</p:attrName>
                                        </p:attrNameLst>
                                      </p:cBhvr>
                                      <p:to>
                                        <p:strVal val="hidden"/>
                                      </p:to>
                                    </p:set>
                                  </p:childTnLst>
                                </p:cTn>
                              </p:par>
                              <p:par>
                                <p:cTn id="92" presetID="2" presetClass="entr" presetSubtype="4" fill="hold" nodeType="withEffect">
                                  <p:stCondLst>
                                    <p:cond delay="0"/>
                                  </p:stCondLst>
                                  <p:childTnLst>
                                    <p:set>
                                      <p:cBhvr>
                                        <p:cTn id="93" dur="1" fill="hold">
                                          <p:stCondLst>
                                            <p:cond delay="0"/>
                                          </p:stCondLst>
                                        </p:cTn>
                                        <p:tgtEl>
                                          <p:spTgt spid="16"/>
                                        </p:tgtEl>
                                        <p:attrNameLst>
                                          <p:attrName>style.visibility</p:attrName>
                                        </p:attrNameLst>
                                      </p:cBhvr>
                                      <p:to>
                                        <p:strVal val="visible"/>
                                      </p:to>
                                    </p:set>
                                    <p:anim calcmode="lin" valueType="num">
                                      <p:cBhvr additive="base">
                                        <p:cTn id="94" dur="500" fill="hold"/>
                                        <p:tgtEl>
                                          <p:spTgt spid="16"/>
                                        </p:tgtEl>
                                        <p:attrNameLst>
                                          <p:attrName>ppt_x</p:attrName>
                                        </p:attrNameLst>
                                      </p:cBhvr>
                                      <p:tavLst>
                                        <p:tav tm="0">
                                          <p:val>
                                            <p:strVal val="#ppt_x"/>
                                          </p:val>
                                        </p:tav>
                                        <p:tav tm="100000">
                                          <p:val>
                                            <p:strVal val="#ppt_x"/>
                                          </p:val>
                                        </p:tav>
                                      </p:tavLst>
                                    </p:anim>
                                    <p:anim calcmode="lin" valueType="num">
                                      <p:cBhvr additive="base">
                                        <p:cTn id="95" dur="500" fill="hold"/>
                                        <p:tgtEl>
                                          <p:spTgt spid="16"/>
                                        </p:tgtEl>
                                        <p:attrNameLst>
                                          <p:attrName>ppt_y</p:attrName>
                                        </p:attrNameLst>
                                      </p:cBhvr>
                                      <p:tavLst>
                                        <p:tav tm="0">
                                          <p:val>
                                            <p:strVal val="1+#ppt_h/2"/>
                                          </p:val>
                                        </p:tav>
                                        <p:tav tm="100000">
                                          <p:val>
                                            <p:strVal val="#ppt_y"/>
                                          </p:val>
                                        </p:tav>
                                      </p:tavLst>
                                    </p:anim>
                                  </p:childTnLst>
                                </p:cTn>
                              </p:par>
                            </p:childTnLst>
                          </p:cTn>
                        </p:par>
                        <p:par>
                          <p:cTn id="96" fill="hold">
                            <p:stCondLst>
                              <p:cond delay="500"/>
                            </p:stCondLst>
                            <p:childTnLst>
                              <p:par>
                                <p:cTn id="97" presetID="2" presetClass="entr" presetSubtype="4" fill="hold" grpId="0" nodeType="afterEffect">
                                  <p:stCondLst>
                                    <p:cond delay="0"/>
                                  </p:stCondLst>
                                  <p:childTnLst>
                                    <p:set>
                                      <p:cBhvr>
                                        <p:cTn id="98" dur="1" fill="hold">
                                          <p:stCondLst>
                                            <p:cond delay="0"/>
                                          </p:stCondLst>
                                        </p:cTn>
                                        <p:tgtEl>
                                          <p:spTgt spid="17"/>
                                        </p:tgtEl>
                                        <p:attrNameLst>
                                          <p:attrName>style.visibility</p:attrName>
                                        </p:attrNameLst>
                                      </p:cBhvr>
                                      <p:to>
                                        <p:strVal val="visible"/>
                                      </p:to>
                                    </p:set>
                                    <p:anim calcmode="lin" valueType="num">
                                      <p:cBhvr additive="base">
                                        <p:cTn id="99" dur="500" fill="hold"/>
                                        <p:tgtEl>
                                          <p:spTgt spid="17"/>
                                        </p:tgtEl>
                                        <p:attrNameLst>
                                          <p:attrName>ppt_x</p:attrName>
                                        </p:attrNameLst>
                                      </p:cBhvr>
                                      <p:tavLst>
                                        <p:tav tm="0">
                                          <p:val>
                                            <p:strVal val="#ppt_x"/>
                                          </p:val>
                                        </p:tav>
                                        <p:tav tm="100000">
                                          <p:val>
                                            <p:strVal val="#ppt_x"/>
                                          </p:val>
                                        </p:tav>
                                      </p:tavLst>
                                    </p:anim>
                                    <p:anim calcmode="lin" valueType="num">
                                      <p:cBhvr additive="base">
                                        <p:cTn id="10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58" presetClass="entr" presetSubtype="0" accel="100000" fill="hold" grpId="0" nodeType="clickEffect">
                                  <p:stCondLst>
                                    <p:cond delay="0"/>
                                  </p:stCondLst>
                                  <p:childTnLst>
                                    <p:set>
                                      <p:cBhvr>
                                        <p:cTn id="104" dur="1" fill="hold">
                                          <p:stCondLst>
                                            <p:cond delay="0"/>
                                          </p:stCondLst>
                                        </p:cTn>
                                        <p:tgtEl>
                                          <p:spTgt spid="3">
                                            <p:txEl>
                                              <p:pRg st="6" end="6"/>
                                            </p:txEl>
                                          </p:spTgt>
                                        </p:tgtEl>
                                        <p:attrNameLst>
                                          <p:attrName>style.visibility</p:attrName>
                                        </p:attrNameLst>
                                      </p:cBhvr>
                                      <p:to>
                                        <p:strVal val="visible"/>
                                      </p:to>
                                    </p:set>
                                    <p:anim calcmode="lin" valueType="num">
                                      <p:cBhvr>
                                        <p:cTn id="105"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106"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10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08"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109" dur="500"/>
                                        <p:tgtEl>
                                          <p:spTgt spid="3">
                                            <p:txEl>
                                              <p:pRg st="6" end="6"/>
                                            </p:txEl>
                                          </p:spTgt>
                                        </p:tgtEl>
                                      </p:cBhvr>
                                    </p:animEffect>
                                  </p:childTnLst>
                                </p:cTn>
                              </p:par>
                              <p:par>
                                <p:cTn id="110" presetID="2" presetClass="entr" presetSubtype="4" fill="hold" nodeType="withEffect">
                                  <p:stCondLst>
                                    <p:cond delay="0"/>
                                  </p:stCondLst>
                                  <p:childTnLst>
                                    <p:set>
                                      <p:cBhvr>
                                        <p:cTn id="111" dur="1" fill="hold">
                                          <p:stCondLst>
                                            <p:cond delay="0"/>
                                          </p:stCondLst>
                                        </p:cTn>
                                        <p:tgtEl>
                                          <p:spTgt spid="25"/>
                                        </p:tgtEl>
                                        <p:attrNameLst>
                                          <p:attrName>style.visibility</p:attrName>
                                        </p:attrNameLst>
                                      </p:cBhvr>
                                      <p:to>
                                        <p:strVal val="visible"/>
                                      </p:to>
                                    </p:set>
                                    <p:anim calcmode="lin" valueType="num">
                                      <p:cBhvr additive="base">
                                        <p:cTn id="112" dur="500" fill="hold"/>
                                        <p:tgtEl>
                                          <p:spTgt spid="25"/>
                                        </p:tgtEl>
                                        <p:attrNameLst>
                                          <p:attrName>ppt_x</p:attrName>
                                        </p:attrNameLst>
                                      </p:cBhvr>
                                      <p:tavLst>
                                        <p:tav tm="0">
                                          <p:val>
                                            <p:strVal val="#ppt_x"/>
                                          </p:val>
                                        </p:tav>
                                        <p:tav tm="100000">
                                          <p:val>
                                            <p:strVal val="#ppt_x"/>
                                          </p:val>
                                        </p:tav>
                                      </p:tavLst>
                                    </p:anim>
                                    <p:anim calcmode="lin" valueType="num">
                                      <p:cBhvr additive="base">
                                        <p:cTn id="1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
                                            <p:txEl>
                                              <p:pRg st="8" end="8"/>
                                            </p:txEl>
                                          </p:spTgt>
                                        </p:tgtEl>
                                        <p:attrNameLst>
                                          <p:attrName>style.visibility</p:attrName>
                                        </p:attrNameLst>
                                      </p:cBhvr>
                                      <p:to>
                                        <p:strVal val="visible"/>
                                      </p:to>
                                    </p:set>
                                    <p:animEffect transition="in" filter="fade">
                                      <p:cBhvr>
                                        <p:cTn id="118" dur="500"/>
                                        <p:tgtEl>
                                          <p:spTgt spid="3">
                                            <p:txEl>
                                              <p:pRg st="8" end="8"/>
                                            </p:txEl>
                                          </p:spTgt>
                                        </p:tgtEl>
                                      </p:cBhvr>
                                    </p:animEffect>
                                  </p:childTnLst>
                                </p:cTn>
                              </p:par>
                            </p:childTnLst>
                          </p:cTn>
                        </p:par>
                        <p:par>
                          <p:cTn id="119" fill="hold">
                            <p:stCondLst>
                              <p:cond delay="500"/>
                            </p:stCondLst>
                            <p:childTnLst>
                              <p:par>
                                <p:cTn id="120" presetID="10" presetClass="entr" presetSubtype="0" fill="hold" nodeType="afterEffect">
                                  <p:stCondLst>
                                    <p:cond delay="0"/>
                                  </p:stCondLst>
                                  <p:childTnLst>
                                    <p:set>
                                      <p:cBhvr>
                                        <p:cTn id="121" dur="1" fill="hold">
                                          <p:stCondLst>
                                            <p:cond delay="0"/>
                                          </p:stCondLst>
                                        </p:cTn>
                                        <p:tgtEl>
                                          <p:spTgt spid="3">
                                            <p:txEl>
                                              <p:pRg st="9" end="9"/>
                                            </p:txEl>
                                          </p:spTgt>
                                        </p:tgtEl>
                                        <p:attrNameLst>
                                          <p:attrName>style.visibility</p:attrName>
                                        </p:attrNameLst>
                                      </p:cBhvr>
                                      <p:to>
                                        <p:strVal val="visible"/>
                                      </p:to>
                                    </p:set>
                                    <p:animEffect transition="in" filter="fade">
                                      <p:cBhvr>
                                        <p:cTn id="122" dur="500"/>
                                        <p:tgtEl>
                                          <p:spTgt spid="3">
                                            <p:txEl>
                                              <p:pRg st="9" end="9"/>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3">
                                            <p:txEl>
                                              <p:pRg st="10" end="10"/>
                                            </p:txEl>
                                          </p:spTgt>
                                        </p:tgtEl>
                                        <p:attrNameLst>
                                          <p:attrName>style.visibility</p:attrName>
                                        </p:attrNameLst>
                                      </p:cBhvr>
                                      <p:to>
                                        <p:strVal val="visible"/>
                                      </p:to>
                                    </p:set>
                                    <p:animEffect transition="in" filter="fade">
                                      <p:cBhvr>
                                        <p:cTn id="127" dur="500"/>
                                        <p:tgtEl>
                                          <p:spTgt spid="3">
                                            <p:txEl>
                                              <p:pRg st="10" end="1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
                                            <p:txEl>
                                              <p:pRg st="11" end="11"/>
                                            </p:txEl>
                                          </p:spTgt>
                                        </p:tgtEl>
                                        <p:attrNameLst>
                                          <p:attrName>style.visibility</p:attrName>
                                        </p:attrNameLst>
                                      </p:cBhvr>
                                      <p:to>
                                        <p:strVal val="visible"/>
                                      </p:to>
                                    </p:set>
                                    <p:animEffect transition="in" filter="fade">
                                      <p:cBhvr>
                                        <p:cTn id="1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7" grpId="0" uiExpand="1"/>
      <p:bldP spid="11" grpId="0" uiExpand="1" animBg="1"/>
      <p:bldP spid="11" grpId="1" uiExpand="1" animBg="1"/>
      <p:bldP spid="14" grpId="0" uiExpand="1" animBg="1"/>
      <p:bldP spid="17" grpId="0" uiExpan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Picture 2"/>
          <p:cNvPicPr>
            <a:picLocks noChangeAspect="1" noChangeArrowheads="1"/>
          </p:cNvPicPr>
          <p:nvPr/>
        </p:nvPicPr>
        <p:blipFill>
          <a:blip r:embed="rId2">
            <a:clrChange>
              <a:clrFrom>
                <a:srgbClr val="FFFFFF"/>
              </a:clrFrom>
              <a:clrTo>
                <a:srgbClr val="FFFFFF">
                  <a:alpha val="0"/>
                </a:srgbClr>
              </a:clrTo>
            </a:clrChange>
          </a:blip>
          <a:srcRect t="7143"/>
          <a:stretch>
            <a:fillRect/>
          </a:stretch>
        </p:blipFill>
        <p:spPr bwMode="auto">
          <a:xfrm>
            <a:off x="1066800" y="914400"/>
            <a:ext cx="6629400" cy="5715000"/>
          </a:xfrm>
          <a:prstGeom prst="rect">
            <a:avLst/>
          </a:prstGeom>
          <a:noFill/>
          <a:ln w="9525">
            <a:noFill/>
            <a:miter lim="800000"/>
            <a:headEnd/>
            <a:tailEnd/>
          </a:ln>
          <a:effectLst/>
        </p:spPr>
      </p:pic>
      <p:sp>
        <p:nvSpPr>
          <p:cNvPr id="5" name="Title 1"/>
          <p:cNvSpPr>
            <a:spLocks noGrp="1"/>
          </p:cNvSpPr>
          <p:nvPr>
            <p:ph type="title"/>
          </p:nvPr>
        </p:nvSpPr>
        <p:spPr>
          <a:xfrm>
            <a:off x="990600" y="304800"/>
            <a:ext cx="7696199" cy="731838"/>
          </a:xfrm>
        </p:spPr>
        <p:txBody>
          <a:bodyPr/>
          <a:lstStyle/>
          <a:p>
            <a:r>
              <a:rPr lang="en-US" dirty="0">
                <a:solidFill>
                  <a:schemeClr val="tx1"/>
                </a:solidFill>
              </a:rPr>
              <a:t>Feasible Direction </a:t>
            </a:r>
            <a:r>
              <a:rPr lang="en-US" dirty="0" smtClean="0">
                <a:solidFill>
                  <a:schemeClr val="tx1"/>
                </a:solidFill>
              </a:rPr>
              <a:t>Method</a:t>
            </a:r>
            <a:endParaRPr lang="en-US" dirty="0">
              <a:solidFill>
                <a:schemeClr val="tx1"/>
              </a:solidFill>
            </a:endParaRPr>
          </a:p>
        </p:txBody>
      </p:sp>
      <p:sp>
        <p:nvSpPr>
          <p:cNvPr id="2" name="Slide Number Placeholder 1"/>
          <p:cNvSpPr>
            <a:spLocks noGrp="1"/>
          </p:cNvSpPr>
          <p:nvPr>
            <p:ph type="sldNum" sz="quarter" idx="12"/>
          </p:nvPr>
        </p:nvSpPr>
        <p:spPr/>
        <p:txBody>
          <a:bodyPr/>
          <a:lstStyle/>
          <a:p>
            <a:fld id="{E187A8DF-0D36-4FD6-9E8E-6850BBE18C4A}"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rotWithShape="1">
          <a:blip r:embed="rId2">
            <a:clrChange>
              <a:clrFrom>
                <a:srgbClr val="FFFFFF"/>
              </a:clrFrom>
              <a:clrTo>
                <a:srgbClr val="FFFFFF">
                  <a:alpha val="0"/>
                </a:srgbClr>
              </a:clrTo>
            </a:clrChange>
          </a:blip>
          <a:srcRect t="26250" b="53469"/>
          <a:stretch/>
        </p:blipFill>
        <p:spPr bwMode="auto">
          <a:xfrm>
            <a:off x="990600" y="2057400"/>
            <a:ext cx="7620001" cy="1257300"/>
          </a:xfrm>
          <a:prstGeom prst="rect">
            <a:avLst/>
          </a:prstGeom>
          <a:noFill/>
          <a:ln w="9525">
            <a:noFill/>
            <a:miter lim="800000"/>
            <a:headEnd/>
            <a:tailEnd/>
          </a:ln>
          <a:effectLst/>
        </p:spPr>
      </p:pic>
      <p:pic>
        <p:nvPicPr>
          <p:cNvPr id="206850"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14400" y="228600"/>
            <a:ext cx="7772400" cy="182880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E187A8DF-0D36-4FD6-9E8E-6850BBE18C4A}" type="slidenum">
              <a:rPr lang="en-US" smtClean="0"/>
              <a:pPr/>
              <a:t>83</a:t>
            </a:fld>
            <a:endParaRPr lang="en-US"/>
          </a:p>
        </p:txBody>
      </p:sp>
      <p:pic>
        <p:nvPicPr>
          <p:cNvPr id="7" name="Picture 3"/>
          <p:cNvPicPr>
            <a:picLocks noChangeAspect="1" noChangeArrowheads="1"/>
          </p:cNvPicPr>
          <p:nvPr/>
        </p:nvPicPr>
        <p:blipFill rotWithShape="1">
          <a:blip r:embed="rId2">
            <a:clrChange>
              <a:clrFrom>
                <a:srgbClr val="FFFFFF"/>
              </a:clrFrom>
              <a:clrTo>
                <a:srgbClr val="FFFFFF">
                  <a:alpha val="0"/>
                </a:srgbClr>
              </a:clrTo>
            </a:clrChange>
          </a:blip>
          <a:srcRect t="46531" b="36612"/>
          <a:stretch/>
        </p:blipFill>
        <p:spPr bwMode="auto">
          <a:xfrm>
            <a:off x="990600" y="3314700"/>
            <a:ext cx="7620001" cy="1045029"/>
          </a:xfrm>
          <a:prstGeom prst="rect">
            <a:avLst/>
          </a:prstGeom>
          <a:noFill/>
          <a:ln w="9525">
            <a:noFill/>
            <a:miter lim="800000"/>
            <a:headEnd/>
            <a:tailEnd/>
          </a:ln>
          <a:effectLst/>
        </p:spPr>
      </p:pic>
      <p:pic>
        <p:nvPicPr>
          <p:cNvPr id="8" name="Picture 3"/>
          <p:cNvPicPr>
            <a:picLocks noChangeAspect="1" noChangeArrowheads="1"/>
          </p:cNvPicPr>
          <p:nvPr/>
        </p:nvPicPr>
        <p:blipFill rotWithShape="1">
          <a:blip r:embed="rId2">
            <a:clrChange>
              <a:clrFrom>
                <a:srgbClr val="FFFFFF"/>
              </a:clrFrom>
              <a:clrTo>
                <a:srgbClr val="FFFFFF">
                  <a:alpha val="0"/>
                </a:srgbClr>
              </a:clrTo>
            </a:clrChange>
          </a:blip>
          <a:srcRect t="63389"/>
          <a:stretch/>
        </p:blipFill>
        <p:spPr bwMode="auto">
          <a:xfrm>
            <a:off x="990600" y="4359728"/>
            <a:ext cx="7620001" cy="2269671"/>
          </a:xfrm>
          <a:prstGeom prst="rect">
            <a:avLst/>
          </a:prstGeom>
          <a:noFill/>
          <a:ln w="9525">
            <a:noFill/>
            <a:miter lim="800000"/>
            <a:headEnd/>
            <a:tailEnd/>
          </a:ln>
          <a:effectLst/>
        </p:spPr>
      </p:pic>
      <p:sp>
        <p:nvSpPr>
          <p:cNvPr id="3" name="Oval 2"/>
          <p:cNvSpPr/>
          <p:nvPr/>
        </p:nvSpPr>
        <p:spPr>
          <a:xfrm>
            <a:off x="2819400" y="5334000"/>
            <a:ext cx="381000" cy="381000"/>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flipV="1">
            <a:off x="2880360" y="5486400"/>
            <a:ext cx="91440" cy="91440"/>
          </a:xfrm>
          <a:prstGeom prst="triangl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7634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additive="base">
                                        <p:cTn id="7" dur="500" fill="hold"/>
                                        <p:tgtEl>
                                          <p:spTgt spid="206850"/>
                                        </p:tgtEl>
                                        <p:attrNameLst>
                                          <p:attrName>ppt_x</p:attrName>
                                        </p:attrNameLst>
                                      </p:cBhvr>
                                      <p:tavLst>
                                        <p:tav tm="0">
                                          <p:val>
                                            <p:strVal val="#ppt_x"/>
                                          </p:val>
                                        </p:tav>
                                        <p:tav tm="100000">
                                          <p:val>
                                            <p:strVal val="#ppt_x"/>
                                          </p:val>
                                        </p:tav>
                                      </p:tavLst>
                                    </p:anim>
                                    <p:anim calcmode="lin" valueType="num">
                                      <p:cBhvr additive="base">
                                        <p:cTn id="8" dur="500" fill="hold"/>
                                        <p:tgtEl>
                                          <p:spTgt spid="2068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200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200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Feasible Direction Method</a:t>
            </a:r>
            <a:endParaRPr lang="en-US" b="1" dirty="0"/>
          </a:p>
        </p:txBody>
      </p:sp>
      <p:sp>
        <p:nvSpPr>
          <p:cNvPr id="4" name="Slide Number Placeholder 3"/>
          <p:cNvSpPr>
            <a:spLocks noGrp="1"/>
          </p:cNvSpPr>
          <p:nvPr>
            <p:ph type="sldNum" sz="quarter" idx="12"/>
          </p:nvPr>
        </p:nvSpPr>
        <p:spPr/>
        <p:txBody>
          <a:bodyPr/>
          <a:lstStyle/>
          <a:p>
            <a:fld id="{E187A8DF-0D36-4FD6-9E8E-6850BBE18C4A}" type="slidenum">
              <a:rPr lang="en-US" smtClean="0"/>
              <a:pPr/>
              <a:t>84</a:t>
            </a:fld>
            <a:endParaRPr lang="en-US"/>
          </a:p>
        </p:txBody>
      </p:sp>
      <p:pic>
        <p:nvPicPr>
          <p:cNvPr id="5"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838200" y="1676400"/>
            <a:ext cx="79248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1942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a:solidFill>
                  <a:schemeClr val="tx1"/>
                </a:solidFill>
              </a:rPr>
              <a:t>Pareto Optimality and Tradeoff </a:t>
            </a:r>
            <a:r>
              <a:rPr lang="en-US" dirty="0" smtClean="0">
                <a:solidFill>
                  <a:schemeClr val="tx1"/>
                </a:solidFill>
              </a:rPr>
              <a:t>Curves</a:t>
            </a:r>
            <a:endParaRPr lang="en-US" dirty="0">
              <a:solidFill>
                <a:schemeClr val="tx1"/>
              </a:solidFill>
            </a:endParaRPr>
          </a:p>
        </p:txBody>
      </p:sp>
      <p:sp>
        <p:nvSpPr>
          <p:cNvPr id="3" name="Content Placeholder 2"/>
          <p:cNvSpPr>
            <a:spLocks noGrp="1"/>
          </p:cNvSpPr>
          <p:nvPr>
            <p:ph idx="1"/>
          </p:nvPr>
        </p:nvSpPr>
        <p:spPr>
          <a:xfrm>
            <a:off x="990600" y="1600200"/>
            <a:ext cx="7713440" cy="4525963"/>
          </a:xfrm>
        </p:spPr>
        <p:txBody>
          <a:bodyPr/>
          <a:lstStyle/>
          <a:p>
            <a:pPr marL="0" indent="0" algn="just">
              <a:spcBef>
                <a:spcPts val="0"/>
              </a:spcBef>
              <a:buNone/>
            </a:pPr>
            <a:r>
              <a:rPr lang="en-US" u="sng" dirty="0" smtClean="0">
                <a:latin typeface="Times New Roman" pitchFamily="18" charset="0"/>
                <a:cs typeface="Times New Roman" pitchFamily="18" charset="0"/>
              </a:rPr>
              <a:t>Pareto Optimality:</a:t>
            </a:r>
          </a:p>
          <a:p>
            <a:pPr marL="0" indent="0" algn="just">
              <a:spcBef>
                <a:spcPts val="0"/>
              </a:spcBef>
              <a:buNone/>
            </a:pPr>
            <a:r>
              <a:rPr lang="en-US" sz="2400" dirty="0" smtClean="0">
                <a:solidFill>
                  <a:srgbClr val="7030A0"/>
                </a:solidFill>
                <a:latin typeface="Times New Roman" pitchFamily="18" charset="0"/>
                <a:cs typeface="Times New Roman" pitchFamily="18" charset="0"/>
              </a:rPr>
              <a:t>A solution </a:t>
            </a:r>
            <a:r>
              <a:rPr lang="en-US" sz="2400" dirty="0" smtClean="0">
                <a:latin typeface="Times New Roman" pitchFamily="18" charset="0"/>
                <a:cs typeface="Times New Roman" pitchFamily="18" charset="0"/>
              </a:rPr>
              <a:t>(call it </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to a multiple-objective problem is </a:t>
            </a:r>
            <a:r>
              <a:rPr lang="en-US" sz="2400" dirty="0" smtClean="0">
                <a:solidFill>
                  <a:srgbClr val="FF0000"/>
                </a:solidFill>
                <a:latin typeface="Times New Roman" pitchFamily="18" charset="0"/>
                <a:cs typeface="Times New Roman" pitchFamily="18" charset="0"/>
              </a:rPr>
              <a:t>Pareto optimal </a:t>
            </a:r>
            <a:r>
              <a:rPr lang="en-US" sz="2400" dirty="0" smtClean="0">
                <a:solidFill>
                  <a:srgbClr val="CC00CC"/>
                </a:solidFill>
                <a:latin typeface="Times New Roman" pitchFamily="18" charset="0"/>
                <a:cs typeface="Times New Roman" pitchFamily="18" charset="0"/>
              </a:rPr>
              <a:t>if</a:t>
            </a:r>
            <a:r>
              <a:rPr lang="en-US" sz="2400" dirty="0" smtClean="0">
                <a:latin typeface="Times New Roman" pitchFamily="18" charset="0"/>
                <a:cs typeface="Times New Roman" pitchFamily="18" charset="0"/>
              </a:rPr>
              <a:t> </a:t>
            </a:r>
            <a:r>
              <a:rPr lang="en-US" sz="2400" dirty="0" smtClean="0">
                <a:solidFill>
                  <a:srgbClr val="7030A0"/>
                </a:solidFill>
                <a:latin typeface="Times New Roman" pitchFamily="18" charset="0"/>
                <a:cs typeface="Times New Roman" pitchFamily="18" charset="0"/>
              </a:rPr>
              <a:t>NO</a:t>
            </a:r>
            <a:r>
              <a:rPr lang="en-US" sz="2400" dirty="0" smtClean="0">
                <a:solidFill>
                  <a:srgbClr val="008000"/>
                </a:solidFill>
                <a:latin typeface="Times New Roman" pitchFamily="18" charset="0"/>
                <a:cs typeface="Times New Roman" pitchFamily="18" charset="0"/>
              </a:rPr>
              <a:t> other feasible solution </a:t>
            </a:r>
            <a:r>
              <a:rPr lang="en-US" sz="2400" dirty="0" smtClean="0">
                <a:latin typeface="Times New Roman" pitchFamily="18" charset="0"/>
                <a:cs typeface="Times New Roman" pitchFamily="18" charset="0"/>
              </a:rPr>
              <a:t>is at least </a:t>
            </a:r>
            <a:r>
              <a:rPr lang="en-US" sz="2400" dirty="0" smtClean="0">
                <a:solidFill>
                  <a:srgbClr val="00B0F0"/>
                </a:solidFill>
                <a:latin typeface="Times New Roman" pitchFamily="18" charset="0"/>
                <a:cs typeface="Times New Roman" pitchFamily="18" charset="0"/>
              </a:rPr>
              <a:t>as good as </a:t>
            </a:r>
            <a:r>
              <a:rPr lang="en-US" sz="2400" i="1" dirty="0" smtClean="0">
                <a:solidFill>
                  <a:srgbClr val="00B0F0"/>
                </a:solidFill>
                <a:latin typeface="Times New Roman" pitchFamily="18" charset="0"/>
                <a:cs typeface="Times New Roman" pitchFamily="18" charset="0"/>
              </a:rPr>
              <a:t>A</a:t>
            </a:r>
            <a:r>
              <a:rPr lang="en-US" sz="2400" dirty="0" smtClean="0">
                <a:solidFill>
                  <a:srgbClr val="00B0F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with respect to </a:t>
            </a:r>
            <a:r>
              <a:rPr lang="en-US" sz="2400" dirty="0" smtClean="0">
                <a:solidFill>
                  <a:srgbClr val="3333FF"/>
                </a:solidFill>
                <a:latin typeface="Times New Roman" pitchFamily="18" charset="0"/>
                <a:cs typeface="Times New Roman" pitchFamily="18" charset="0"/>
              </a:rPr>
              <a:t>every objective</a:t>
            </a:r>
            <a:r>
              <a:rPr lang="en-US" sz="2400" dirty="0" smtClean="0">
                <a:latin typeface="Times New Roman" pitchFamily="18" charset="0"/>
                <a:cs typeface="Times New Roman" pitchFamily="18" charset="0"/>
              </a:rPr>
              <a:t> (two </a:t>
            </a:r>
            <a:r>
              <a:rPr lang="en-US" sz="2400" dirty="0" err="1" smtClean="0">
                <a:latin typeface="Times New Roman" pitchFamily="18" charset="0"/>
                <a:cs typeface="Times New Roman" pitchFamily="18" charset="0"/>
              </a:rPr>
              <a:t>objs</a:t>
            </a:r>
            <a:r>
              <a:rPr lang="en-US" sz="2400" dirty="0" smtClean="0">
                <a:latin typeface="Times New Roman" pitchFamily="18" charset="0"/>
                <a:cs typeface="Times New Roman" pitchFamily="18" charset="0"/>
              </a:rPr>
              <a:t>) and </a:t>
            </a:r>
            <a:r>
              <a:rPr lang="en-US" sz="2400" dirty="0" smtClean="0">
                <a:solidFill>
                  <a:srgbClr val="00B0F0"/>
                </a:solidFill>
                <a:latin typeface="Times New Roman" pitchFamily="18" charset="0"/>
                <a:cs typeface="Times New Roman" pitchFamily="18" charset="0"/>
              </a:rPr>
              <a:t>strictly better than </a:t>
            </a:r>
            <a:r>
              <a:rPr lang="en-US" sz="2400" i="1" dirty="0" smtClean="0">
                <a:solidFill>
                  <a:srgbClr val="00B0F0"/>
                </a:solidFill>
                <a:latin typeface="Times New Roman" pitchFamily="18" charset="0"/>
                <a:cs typeface="Times New Roman" pitchFamily="18" charset="0"/>
              </a:rPr>
              <a:t>A</a:t>
            </a:r>
            <a:r>
              <a:rPr lang="en-US" sz="2400" dirty="0" smtClean="0">
                <a:solidFill>
                  <a:srgbClr val="00B0F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with respect to </a:t>
            </a:r>
            <a:r>
              <a:rPr lang="en-US" sz="2400" dirty="0" smtClean="0">
                <a:solidFill>
                  <a:srgbClr val="3333FF"/>
                </a:solidFill>
                <a:latin typeface="Times New Roman" pitchFamily="18" charset="0"/>
                <a:cs typeface="Times New Roman" pitchFamily="18" charset="0"/>
              </a:rPr>
              <a:t>at least one </a:t>
            </a:r>
            <a:r>
              <a:rPr lang="en-US" sz="2400" dirty="0" smtClean="0">
                <a:latin typeface="Times New Roman" pitchFamily="18" charset="0"/>
                <a:cs typeface="Times New Roman" pitchFamily="18" charset="0"/>
              </a:rPr>
              <a:t>objective.</a:t>
            </a:r>
          </a:p>
          <a:p>
            <a:pPr marL="0" indent="0">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sz="2400" dirty="0" smtClean="0">
                <a:latin typeface="Times New Roman" pitchFamily="18" charset="0"/>
                <a:cs typeface="Times New Roman" pitchFamily="18" charset="0"/>
              </a:rPr>
              <a:t>A feasible solution </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dominates</a:t>
            </a:r>
            <a:r>
              <a:rPr lang="en-US" sz="2400" dirty="0" smtClean="0">
                <a:latin typeface="Times New Roman" pitchFamily="18" charset="0"/>
                <a:cs typeface="Times New Roman" pitchFamily="18" charset="0"/>
              </a:rPr>
              <a:t> a feasible solution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to a multiple-objective problem if </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is at least as good as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with respect to every objective and is strictly better than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with respect to at least one objective.</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dirty="0" smtClean="0">
                <a:solidFill>
                  <a:srgbClr val="0070C0"/>
                </a:solidFill>
                <a:latin typeface="Times New Roman" pitchFamily="18" charset="0"/>
                <a:cs typeface="Times New Roman" pitchFamily="18" charset="0"/>
              </a:rPr>
              <a:t>Pareto optimal </a:t>
            </a:r>
            <a:r>
              <a:rPr lang="en-US" dirty="0" smtClean="0">
                <a:latin typeface="Times New Roman" pitchFamily="18" charset="0"/>
                <a:cs typeface="Times New Roman" pitchFamily="18" charset="0"/>
              </a:rPr>
              <a:t>solution</a:t>
            </a:r>
            <a:r>
              <a:rPr lang="en-US" dirty="0" smtClean="0">
                <a:solidFill>
                  <a:srgbClr val="FF0000"/>
                </a:solidFill>
                <a:latin typeface="Times New Roman" pitchFamily="18" charset="0"/>
                <a:cs typeface="Times New Roman" pitchFamily="18" charset="0"/>
              </a:rPr>
              <a:t>s</a:t>
            </a:r>
            <a:r>
              <a:rPr lang="en-US" dirty="0" smtClean="0">
                <a:latin typeface="Times New Roman" pitchFamily="18" charset="0"/>
                <a:cs typeface="Times New Roman" pitchFamily="18" charset="0"/>
              </a:rPr>
              <a:t> are the </a:t>
            </a:r>
            <a:r>
              <a:rPr lang="en-US" dirty="0" smtClean="0">
                <a:solidFill>
                  <a:srgbClr val="FF0000"/>
                </a:solidFill>
                <a:latin typeface="Times New Roman" pitchFamily="18" charset="0"/>
                <a:cs typeface="Times New Roman" pitchFamily="18" charset="0"/>
              </a:rPr>
              <a:t>set</a:t>
            </a:r>
            <a:r>
              <a:rPr lang="en-US" dirty="0" smtClean="0">
                <a:latin typeface="Times New Roman" pitchFamily="18" charset="0"/>
                <a:cs typeface="Times New Roman" pitchFamily="18" charset="0"/>
              </a:rPr>
              <a:t> of all </a:t>
            </a:r>
            <a:r>
              <a:rPr lang="en-US" dirty="0" smtClean="0">
                <a:solidFill>
                  <a:srgbClr val="0070C0"/>
                </a:solidFill>
                <a:latin typeface="Times New Roman" pitchFamily="18" charset="0"/>
                <a:cs typeface="Times New Roman" pitchFamily="18" charset="0"/>
              </a:rPr>
              <a:t>undonimated</a:t>
            </a:r>
            <a:r>
              <a:rPr lang="en-US" dirty="0" smtClean="0">
                <a:latin typeface="Times New Roman" pitchFamily="18" charset="0"/>
                <a:cs typeface="Times New Roman" pitchFamily="18" charset="0"/>
              </a:rPr>
              <a:t> feasible solutions.</a:t>
            </a:r>
          </a:p>
        </p:txBody>
      </p:sp>
      <p:sp>
        <p:nvSpPr>
          <p:cNvPr id="4" name="Slide Number Placeholder 3"/>
          <p:cNvSpPr>
            <a:spLocks noGrp="1"/>
          </p:cNvSpPr>
          <p:nvPr>
            <p:ph type="sldNum" sz="quarter" idx="12"/>
          </p:nvPr>
        </p:nvSpPr>
        <p:spPr/>
        <p:txBody>
          <a:bodyPr/>
          <a:lstStyle/>
          <a:p>
            <a:fld id="{E187A8DF-0D36-4FD6-9E8E-6850BBE18C4A}" type="slidenum">
              <a:rPr lang="en-US" smtClean="0"/>
              <a:pPr/>
              <a:t>85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a:solidFill>
                  <a:schemeClr val="tx1"/>
                </a:solidFill>
              </a:rPr>
              <a:t>Pareto Optimality and Tradeoff </a:t>
            </a:r>
            <a:r>
              <a:rPr lang="en-US" dirty="0" smtClean="0">
                <a:solidFill>
                  <a:schemeClr val="tx1"/>
                </a:solidFill>
              </a:rPr>
              <a:t>Curves</a:t>
            </a:r>
            <a:endParaRPr lang="en-US" dirty="0">
              <a:solidFill>
                <a:schemeClr val="tx1"/>
              </a:solidFill>
            </a:endParaRPr>
          </a:p>
        </p:txBody>
      </p:sp>
      <p:sp>
        <p:nvSpPr>
          <p:cNvPr id="3" name="Content Placeholder 2"/>
          <p:cNvSpPr>
            <a:spLocks noGrp="1"/>
          </p:cNvSpPr>
          <p:nvPr>
            <p:ph idx="1"/>
          </p:nvPr>
        </p:nvSpPr>
        <p:spPr>
          <a:xfrm>
            <a:off x="990600" y="1600200"/>
            <a:ext cx="7713440" cy="4525963"/>
          </a:xfrm>
        </p:spPr>
        <p:txBody>
          <a:bodyPr/>
          <a:lstStyle/>
          <a:p>
            <a:pPr marL="0" indent="0" algn="just">
              <a:spcBef>
                <a:spcPts val="0"/>
              </a:spcBef>
              <a:buNone/>
            </a:pPr>
            <a:r>
              <a:rPr lang="en-US" u="sng" dirty="0" smtClean="0">
                <a:latin typeface="Times New Roman" pitchFamily="18" charset="0"/>
                <a:cs typeface="Times New Roman" pitchFamily="18" charset="0"/>
              </a:rPr>
              <a:t>Trade-off curve:</a:t>
            </a:r>
          </a:p>
          <a:p>
            <a:pPr marL="338138" indent="-338138" algn="just">
              <a:spcBef>
                <a:spcPts val="0"/>
              </a:spcBef>
              <a:buFont typeface="Wingdings" pitchFamily="2" charset="2"/>
              <a:buChar char="q"/>
            </a:pPr>
            <a:r>
              <a:rPr lang="en-US" sz="2400" dirty="0" smtClean="0">
                <a:latin typeface="Times New Roman" pitchFamily="18" charset="0"/>
                <a:cs typeface="Times New Roman" pitchFamily="18" charset="0"/>
              </a:rPr>
              <a:t>Also called efficient frontier.</a:t>
            </a:r>
          </a:p>
          <a:p>
            <a:pPr marL="338138" indent="-338138" algn="just">
              <a:spcBef>
                <a:spcPts val="0"/>
              </a:spcBef>
              <a:buFont typeface="Wingdings" pitchFamily="2" charset="2"/>
              <a:buChar char="q"/>
            </a:pPr>
            <a:r>
              <a:rPr lang="en-US" sz="2400" dirty="0" smtClean="0">
                <a:latin typeface="Times New Roman" pitchFamily="18" charset="0"/>
                <a:cs typeface="Times New Roman" pitchFamily="18" charset="0"/>
              </a:rPr>
              <a:t>Graph of “score” of all Pareto optimal solutions in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 plane with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-axis and </a:t>
            </a:r>
            <a:r>
              <a:rPr lang="en-US" sz="2400" i="1" dirty="0"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-axis being the score on objective 1 and  objective 2 respectively.</a:t>
            </a:r>
          </a:p>
          <a:p>
            <a:pPr marL="0" indent="0" algn="just">
              <a:spcBef>
                <a:spcPts val="0"/>
              </a:spcBef>
              <a:buNone/>
            </a:pPr>
            <a:endParaRPr lang="en-US" sz="2400" dirty="0" smtClean="0">
              <a:latin typeface="Times New Roman" pitchFamily="18" charset="0"/>
              <a:cs typeface="Times New Roman" pitchFamily="18" charset="0"/>
            </a:endParaRPr>
          </a:p>
          <a:p>
            <a:pPr marL="0" indent="0" algn="just">
              <a:spcBef>
                <a:spcPts val="0"/>
              </a:spcBef>
              <a:buNone/>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187A8DF-0D36-4FD6-9E8E-6850BBE18C4A}" type="slidenum">
              <a:rPr lang="en-US" smtClean="0"/>
              <a:pPr/>
              <a:t>86</a:t>
            </a:fld>
            <a:endParaRPr lang="en-US" dirty="0"/>
          </a:p>
        </p:txBody>
      </p:sp>
      <p:pic>
        <p:nvPicPr>
          <p:cNvPr id="5" name="Picture 4"/>
          <p:cNvPicPr/>
          <p:nvPr/>
        </p:nvPicPr>
        <p:blipFill>
          <a:blip r:embed="rId3">
            <a:clrChange>
              <a:clrFrom>
                <a:srgbClr val="FFFFFF"/>
              </a:clrFrom>
              <a:clrTo>
                <a:srgbClr val="FFFFFF">
                  <a:alpha val="0"/>
                </a:srgbClr>
              </a:clrTo>
            </a:clrChange>
          </a:blip>
          <a:srcRect/>
          <a:stretch>
            <a:fillRect/>
          </a:stretch>
        </p:blipFill>
        <p:spPr bwMode="auto">
          <a:xfrm>
            <a:off x="762000" y="3612596"/>
            <a:ext cx="3505200" cy="2940604"/>
          </a:xfrm>
          <a:prstGeom prst="rect">
            <a:avLst/>
          </a:prstGeom>
          <a:noFill/>
          <a:ln w="9525">
            <a:noFill/>
            <a:miter lim="800000"/>
            <a:headEnd/>
            <a:tailEnd/>
          </a:ln>
        </p:spPr>
      </p:pic>
      <p:pic>
        <p:nvPicPr>
          <p:cNvPr id="6" name="Picture 5"/>
          <p:cNvPicPr/>
          <p:nvPr/>
        </p:nvPicPr>
        <p:blipFill>
          <a:blip r:embed="rId4">
            <a:clrChange>
              <a:clrFrom>
                <a:srgbClr val="FFFFFF"/>
              </a:clrFrom>
              <a:clrTo>
                <a:srgbClr val="FFFFFF">
                  <a:alpha val="0"/>
                </a:srgbClr>
              </a:clrTo>
            </a:clrChange>
          </a:blip>
          <a:srcRect/>
          <a:stretch>
            <a:fillRect/>
          </a:stretch>
        </p:blipFill>
        <p:spPr bwMode="auto">
          <a:xfrm>
            <a:off x="4800600" y="3695700"/>
            <a:ext cx="3581400" cy="2857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solidFill>
                  <a:schemeClr val="tx1"/>
                </a:solidFill>
              </a:rPr>
              <a:t>Pareto Optimality and Tradeoff Curves</a:t>
            </a:r>
            <a:endParaRPr lang="en-US" dirty="0"/>
          </a:p>
        </p:txBody>
      </p:sp>
      <p:sp>
        <p:nvSpPr>
          <p:cNvPr id="3" name="Content Placeholder 2"/>
          <p:cNvSpPr>
            <a:spLocks noGrp="1"/>
          </p:cNvSpPr>
          <p:nvPr>
            <p:ph idx="1"/>
          </p:nvPr>
        </p:nvSpPr>
        <p:spPr>
          <a:xfrm>
            <a:off x="990600" y="1600200"/>
            <a:ext cx="7713440" cy="4525963"/>
          </a:xfrm>
        </p:spPr>
        <p:txBody>
          <a:bodyPr/>
          <a:lstStyle/>
          <a:p>
            <a:pPr>
              <a:spcBef>
                <a:spcPts val="0"/>
              </a:spcBef>
              <a:buNone/>
            </a:pPr>
            <a:r>
              <a:rPr lang="en-US" sz="2400" dirty="0" smtClean="0">
                <a:solidFill>
                  <a:srgbClr val="002060"/>
                </a:solidFill>
                <a:latin typeface="Times New Roman" pitchFamily="18" charset="0"/>
                <a:cs typeface="Times New Roman" pitchFamily="18" charset="0"/>
              </a:rPr>
              <a:t>Steps:</a:t>
            </a:r>
          </a:p>
          <a:p>
            <a:pPr algn="just">
              <a:spcBef>
                <a:spcPts val="0"/>
              </a:spcBef>
              <a:spcAft>
                <a:spcPts val="600"/>
              </a:spcAft>
              <a:buClr>
                <a:srgbClr val="FF0000"/>
              </a:buClr>
              <a:buFont typeface="Wingdings" pitchFamily="2" charset="2"/>
              <a:buChar char=""/>
            </a:pPr>
            <a:r>
              <a:rPr lang="en-US" sz="2300" dirty="0" smtClean="0">
                <a:latin typeface="Times New Roman" pitchFamily="18" charset="0"/>
                <a:cs typeface="Times New Roman" pitchFamily="18" charset="0"/>
              </a:rPr>
              <a:t>Choose </a:t>
            </a:r>
            <a:r>
              <a:rPr lang="en-US" sz="2300" i="1" dirty="0" err="1" smtClean="0">
                <a:latin typeface="Times New Roman" pitchFamily="18" charset="0"/>
                <a:cs typeface="Times New Roman" pitchFamily="18" charset="0"/>
              </a:rPr>
              <a:t>obj</a:t>
            </a:r>
            <a:r>
              <a:rPr lang="en-US" sz="2300" dirty="0" smtClean="0">
                <a:latin typeface="Times New Roman" pitchFamily="18" charset="0"/>
                <a:cs typeface="Times New Roman" pitchFamily="18" charset="0"/>
              </a:rPr>
              <a:t> 1 and determine the best value of this </a:t>
            </a:r>
            <a:r>
              <a:rPr lang="en-US" sz="2300" i="1" dirty="0" err="1" smtClean="0">
                <a:latin typeface="Times New Roman" pitchFamily="18" charset="0"/>
                <a:cs typeface="Times New Roman" pitchFamily="18" charset="0"/>
              </a:rPr>
              <a:t>obj</a:t>
            </a:r>
            <a:r>
              <a:rPr lang="en-US" sz="2300" dirty="0" smtClean="0">
                <a:latin typeface="Times New Roman" pitchFamily="18" charset="0"/>
                <a:cs typeface="Times New Roman" pitchFamily="18" charset="0"/>
              </a:rPr>
              <a:t> that can be attained (call it </a:t>
            </a:r>
            <a:r>
              <a:rPr lang="en-US" sz="2300" i="1" dirty="0" smtClean="0">
                <a:latin typeface="Times New Roman" pitchFamily="18" charset="0"/>
                <a:cs typeface="Times New Roman" pitchFamily="18" charset="0"/>
              </a:rPr>
              <a:t>v</a:t>
            </a:r>
            <a:r>
              <a:rPr lang="en-US" sz="2300" baseline="-25000" dirty="0" smtClean="0">
                <a:latin typeface="Times New Roman" pitchFamily="18" charset="0"/>
                <a:cs typeface="Times New Roman" pitchFamily="18" charset="0"/>
              </a:rPr>
              <a:t>1</a:t>
            </a:r>
            <a:r>
              <a:rPr lang="en-US" sz="2300" dirty="0" smtClean="0">
                <a:latin typeface="Times New Roman" pitchFamily="18" charset="0"/>
                <a:cs typeface="Times New Roman" pitchFamily="18" charset="0"/>
              </a:rPr>
              <a:t>). For the solution attaining </a:t>
            </a:r>
            <a:r>
              <a:rPr lang="en-US" sz="2300" i="1" dirty="0" smtClean="0">
                <a:latin typeface="Times New Roman" pitchFamily="18" charset="0"/>
                <a:cs typeface="Times New Roman" pitchFamily="18" charset="0"/>
              </a:rPr>
              <a:t>v</a:t>
            </a:r>
            <a:r>
              <a:rPr lang="en-US" sz="2300" baseline="-25000" dirty="0" smtClean="0">
                <a:latin typeface="Times New Roman" pitchFamily="18" charset="0"/>
                <a:cs typeface="Times New Roman" pitchFamily="18" charset="0"/>
              </a:rPr>
              <a:t>1</a:t>
            </a:r>
            <a:r>
              <a:rPr lang="en-US" sz="2300" dirty="0" smtClean="0">
                <a:latin typeface="Times New Roman" pitchFamily="18" charset="0"/>
                <a:cs typeface="Times New Roman" pitchFamily="18" charset="0"/>
              </a:rPr>
              <a:t>, find the value of </a:t>
            </a:r>
            <a:r>
              <a:rPr lang="en-US" sz="2300" i="1" dirty="0" err="1" smtClean="0">
                <a:latin typeface="Times New Roman" pitchFamily="18" charset="0"/>
                <a:cs typeface="Times New Roman" pitchFamily="18" charset="0"/>
              </a:rPr>
              <a:t>obj</a:t>
            </a:r>
            <a:r>
              <a:rPr lang="en-US" sz="2300" dirty="0" smtClean="0">
                <a:latin typeface="Times New Roman" pitchFamily="18" charset="0"/>
                <a:cs typeface="Times New Roman" pitchFamily="18" charset="0"/>
              </a:rPr>
              <a:t> 2 (call it </a:t>
            </a:r>
            <a:r>
              <a:rPr lang="en-US" sz="2300" i="1" dirty="0" smtClean="0">
                <a:latin typeface="Times New Roman" pitchFamily="18" charset="0"/>
                <a:cs typeface="Times New Roman" pitchFamily="18" charset="0"/>
              </a:rPr>
              <a:t>v</a:t>
            </a:r>
            <a:r>
              <a:rPr lang="en-US" sz="2300" baseline="-25000" dirty="0" smtClean="0">
                <a:latin typeface="Times New Roman" pitchFamily="18" charset="0"/>
                <a:cs typeface="Times New Roman" pitchFamily="18" charset="0"/>
              </a:rPr>
              <a:t>2</a:t>
            </a:r>
            <a:r>
              <a:rPr lang="en-US" sz="2300" dirty="0" smtClean="0">
                <a:latin typeface="Times New Roman" pitchFamily="18" charset="0"/>
                <a:cs typeface="Times New Roman" pitchFamily="18" charset="0"/>
              </a:rPr>
              <a:t>). Then (</a:t>
            </a:r>
            <a:r>
              <a:rPr lang="en-US" sz="2300" i="1" dirty="0" smtClean="0">
                <a:latin typeface="Times New Roman" pitchFamily="18" charset="0"/>
                <a:cs typeface="Times New Roman" pitchFamily="18" charset="0"/>
              </a:rPr>
              <a:t>v</a:t>
            </a:r>
            <a:r>
              <a:rPr lang="en-US" sz="2300" baseline="-25000" dirty="0" smtClean="0">
                <a:latin typeface="Times New Roman" pitchFamily="18" charset="0"/>
                <a:cs typeface="Times New Roman" pitchFamily="18" charset="0"/>
              </a:rPr>
              <a:t>1</a:t>
            </a:r>
            <a:r>
              <a:rPr lang="en-US" sz="2300" dirty="0" smtClean="0">
                <a:latin typeface="Times New Roman" pitchFamily="18" charset="0"/>
                <a:cs typeface="Times New Roman" pitchFamily="18" charset="0"/>
              </a:rPr>
              <a:t>, </a:t>
            </a:r>
            <a:r>
              <a:rPr lang="en-US" sz="2300" i="1" dirty="0" smtClean="0">
                <a:latin typeface="Times New Roman" pitchFamily="18" charset="0"/>
                <a:cs typeface="Times New Roman" pitchFamily="18" charset="0"/>
              </a:rPr>
              <a:t>v</a:t>
            </a:r>
            <a:r>
              <a:rPr lang="en-US" sz="2300" baseline="-25000" dirty="0" smtClean="0">
                <a:latin typeface="Times New Roman" pitchFamily="18" charset="0"/>
                <a:cs typeface="Times New Roman" pitchFamily="18" charset="0"/>
              </a:rPr>
              <a:t>2</a:t>
            </a:r>
            <a:r>
              <a:rPr lang="en-US" sz="2300" dirty="0" smtClean="0">
                <a:latin typeface="Times New Roman" pitchFamily="18" charset="0"/>
                <a:cs typeface="Times New Roman" pitchFamily="18" charset="0"/>
              </a:rPr>
              <a:t>) is a point on the trade-off curve.</a:t>
            </a:r>
          </a:p>
          <a:p>
            <a:pPr algn="just">
              <a:spcBef>
                <a:spcPts val="0"/>
              </a:spcBef>
              <a:spcAft>
                <a:spcPts val="600"/>
              </a:spcAft>
              <a:buClr>
                <a:srgbClr val="002060"/>
              </a:buClr>
              <a:buFont typeface="Wingdings" pitchFamily="2" charset="2"/>
              <a:buChar char=""/>
            </a:pPr>
            <a:r>
              <a:rPr lang="en-US" sz="2300" dirty="0" smtClean="0">
                <a:solidFill>
                  <a:srgbClr val="000066"/>
                </a:solidFill>
                <a:latin typeface="Times New Roman" pitchFamily="18" charset="0"/>
                <a:cs typeface="Times New Roman" pitchFamily="18" charset="0"/>
              </a:rPr>
              <a:t>For values </a:t>
            </a:r>
            <a:r>
              <a:rPr lang="en-US" sz="2300" i="1" dirty="0" smtClean="0">
                <a:solidFill>
                  <a:srgbClr val="C00000"/>
                </a:solidFill>
                <a:latin typeface="Times New Roman" pitchFamily="18" charset="0"/>
                <a:cs typeface="Times New Roman" pitchFamily="18" charset="0"/>
              </a:rPr>
              <a:t>v</a:t>
            </a:r>
            <a:r>
              <a:rPr lang="en-US" sz="2300" dirty="0" smtClean="0">
                <a:solidFill>
                  <a:srgbClr val="000066"/>
                </a:solidFill>
                <a:latin typeface="Times New Roman" pitchFamily="18" charset="0"/>
                <a:cs typeface="Times New Roman" pitchFamily="18" charset="0"/>
              </a:rPr>
              <a:t> of </a:t>
            </a:r>
            <a:r>
              <a:rPr lang="en-US" sz="2300" i="1" dirty="0" err="1" smtClean="0">
                <a:solidFill>
                  <a:srgbClr val="000066"/>
                </a:solidFill>
                <a:latin typeface="Times New Roman" pitchFamily="18" charset="0"/>
                <a:cs typeface="Times New Roman" pitchFamily="18" charset="0"/>
              </a:rPr>
              <a:t>obj</a:t>
            </a:r>
            <a:r>
              <a:rPr lang="en-US" sz="2300" dirty="0" smtClean="0">
                <a:solidFill>
                  <a:srgbClr val="000066"/>
                </a:solidFill>
                <a:latin typeface="Times New Roman" pitchFamily="18" charset="0"/>
                <a:cs typeface="Times New Roman" pitchFamily="18" charset="0"/>
              </a:rPr>
              <a:t> 2 that are better than </a:t>
            </a:r>
            <a:r>
              <a:rPr lang="en-US" sz="2300" i="1" dirty="0" smtClean="0">
                <a:solidFill>
                  <a:srgbClr val="0070C0"/>
                </a:solidFill>
                <a:latin typeface="Times New Roman" pitchFamily="18" charset="0"/>
                <a:cs typeface="Times New Roman" pitchFamily="18" charset="0"/>
              </a:rPr>
              <a:t>v</a:t>
            </a:r>
            <a:r>
              <a:rPr lang="en-US" sz="2300" baseline="-25000" dirty="0" smtClean="0">
                <a:solidFill>
                  <a:srgbClr val="0070C0"/>
                </a:solidFill>
                <a:latin typeface="Times New Roman" pitchFamily="18" charset="0"/>
                <a:cs typeface="Times New Roman" pitchFamily="18" charset="0"/>
              </a:rPr>
              <a:t>2</a:t>
            </a:r>
            <a:r>
              <a:rPr lang="en-US" sz="2300" dirty="0" smtClean="0">
                <a:solidFill>
                  <a:srgbClr val="000066"/>
                </a:solidFill>
                <a:latin typeface="Times New Roman" pitchFamily="18" charset="0"/>
                <a:cs typeface="Times New Roman" pitchFamily="18" charset="0"/>
              </a:rPr>
              <a:t>, solve the optimization problem in step 1 with the additional </a:t>
            </a:r>
            <a:r>
              <a:rPr lang="en-US" sz="2300" dirty="0" smtClean="0">
                <a:solidFill>
                  <a:srgbClr val="FF0000"/>
                </a:solidFill>
                <a:latin typeface="Times New Roman" pitchFamily="18" charset="0"/>
                <a:cs typeface="Times New Roman" pitchFamily="18" charset="0"/>
              </a:rPr>
              <a:t>constraint</a:t>
            </a:r>
            <a:r>
              <a:rPr lang="en-US" sz="2300" dirty="0" smtClean="0">
                <a:solidFill>
                  <a:srgbClr val="000066"/>
                </a:solidFill>
                <a:latin typeface="Times New Roman" pitchFamily="18" charset="0"/>
                <a:cs typeface="Times New Roman" pitchFamily="18" charset="0"/>
              </a:rPr>
              <a:t>: The value of </a:t>
            </a:r>
            <a:r>
              <a:rPr lang="en-US" sz="2300" i="1" dirty="0" err="1" smtClean="0">
                <a:solidFill>
                  <a:srgbClr val="000066"/>
                </a:solidFill>
                <a:latin typeface="Times New Roman" pitchFamily="18" charset="0"/>
                <a:cs typeface="Times New Roman" pitchFamily="18" charset="0"/>
              </a:rPr>
              <a:t>obj</a:t>
            </a:r>
            <a:r>
              <a:rPr lang="en-US" sz="2300" dirty="0" smtClean="0">
                <a:solidFill>
                  <a:srgbClr val="000066"/>
                </a:solidFill>
                <a:latin typeface="Times New Roman" pitchFamily="18" charset="0"/>
                <a:cs typeface="Times New Roman" pitchFamily="18" charset="0"/>
              </a:rPr>
              <a:t> 2 is at least as good as </a:t>
            </a:r>
            <a:r>
              <a:rPr lang="en-US" sz="2300" i="1" dirty="0" smtClean="0">
                <a:solidFill>
                  <a:srgbClr val="C00000"/>
                </a:solidFill>
                <a:latin typeface="Times New Roman" pitchFamily="18" charset="0"/>
                <a:cs typeface="Times New Roman" pitchFamily="18" charset="0"/>
              </a:rPr>
              <a:t>v</a:t>
            </a:r>
            <a:r>
              <a:rPr lang="en-US" sz="2300" dirty="0" smtClean="0">
                <a:solidFill>
                  <a:srgbClr val="000066"/>
                </a:solidFill>
                <a:latin typeface="Times New Roman" pitchFamily="18" charset="0"/>
                <a:cs typeface="Times New Roman" pitchFamily="18" charset="0"/>
              </a:rPr>
              <a:t>. Varying </a:t>
            </a:r>
            <a:r>
              <a:rPr lang="en-US" sz="2300" i="1" dirty="0" smtClean="0">
                <a:solidFill>
                  <a:srgbClr val="000066"/>
                </a:solidFill>
                <a:latin typeface="Times New Roman" pitchFamily="18" charset="0"/>
                <a:cs typeface="Times New Roman" pitchFamily="18" charset="0"/>
              </a:rPr>
              <a:t>v</a:t>
            </a:r>
            <a:r>
              <a:rPr lang="en-US" sz="2300" dirty="0" smtClean="0">
                <a:solidFill>
                  <a:srgbClr val="000066"/>
                </a:solidFill>
                <a:latin typeface="Times New Roman" pitchFamily="18" charset="0"/>
                <a:cs typeface="Times New Roman" pitchFamily="18" charset="0"/>
              </a:rPr>
              <a:t> (over values of </a:t>
            </a:r>
            <a:r>
              <a:rPr lang="en-US" sz="2300" i="1" dirty="0" smtClean="0">
                <a:solidFill>
                  <a:srgbClr val="C00000"/>
                </a:solidFill>
                <a:latin typeface="Times New Roman" pitchFamily="18" charset="0"/>
                <a:cs typeface="Times New Roman" pitchFamily="18" charset="0"/>
              </a:rPr>
              <a:t>v</a:t>
            </a:r>
            <a:r>
              <a:rPr lang="en-US" sz="2300" dirty="0" smtClean="0">
                <a:solidFill>
                  <a:srgbClr val="000066"/>
                </a:solidFill>
                <a:latin typeface="Times New Roman" pitchFamily="18" charset="0"/>
                <a:cs typeface="Times New Roman" pitchFamily="18" charset="0"/>
              </a:rPr>
              <a:t> preferred to </a:t>
            </a:r>
            <a:r>
              <a:rPr lang="en-US" sz="2300" i="1" dirty="0" smtClean="0">
                <a:solidFill>
                  <a:srgbClr val="000066"/>
                </a:solidFill>
                <a:latin typeface="Times New Roman" pitchFamily="18" charset="0"/>
                <a:cs typeface="Times New Roman" pitchFamily="18" charset="0"/>
              </a:rPr>
              <a:t>v</a:t>
            </a:r>
            <a:r>
              <a:rPr lang="en-US" sz="2300" baseline="-25000" dirty="0" smtClean="0">
                <a:solidFill>
                  <a:srgbClr val="000066"/>
                </a:solidFill>
                <a:latin typeface="Times New Roman" pitchFamily="18" charset="0"/>
                <a:cs typeface="Times New Roman" pitchFamily="18" charset="0"/>
              </a:rPr>
              <a:t>2</a:t>
            </a:r>
            <a:r>
              <a:rPr lang="en-US" sz="2300" dirty="0" smtClean="0">
                <a:solidFill>
                  <a:srgbClr val="000066"/>
                </a:solidFill>
                <a:latin typeface="Times New Roman" pitchFamily="18" charset="0"/>
                <a:cs typeface="Times New Roman" pitchFamily="18" charset="0"/>
              </a:rPr>
              <a:t>) will give you other points on the trade-off curve.</a:t>
            </a:r>
          </a:p>
          <a:p>
            <a:pPr algn="just">
              <a:spcBef>
                <a:spcPts val="0"/>
              </a:spcBef>
              <a:spcAft>
                <a:spcPts val="600"/>
              </a:spcAft>
              <a:buClr>
                <a:srgbClr val="008000"/>
              </a:buClr>
              <a:buFont typeface="Wingdings" pitchFamily="2" charset="2"/>
              <a:buChar char=""/>
            </a:pPr>
            <a:r>
              <a:rPr lang="en-US" sz="2300" dirty="0" smtClean="0">
                <a:solidFill>
                  <a:srgbClr val="003300"/>
                </a:solidFill>
                <a:latin typeface="Times New Roman" pitchFamily="18" charset="0"/>
                <a:cs typeface="Times New Roman" pitchFamily="18" charset="0"/>
              </a:rPr>
              <a:t>In step 1, we obtained 1 endpoint of the trade-off curve. If we first determine the best value of </a:t>
            </a:r>
            <a:r>
              <a:rPr lang="en-US" sz="2300" i="1" dirty="0" err="1" smtClean="0">
                <a:solidFill>
                  <a:srgbClr val="003300"/>
                </a:solidFill>
                <a:latin typeface="Times New Roman" pitchFamily="18" charset="0"/>
                <a:cs typeface="Times New Roman" pitchFamily="18" charset="0"/>
              </a:rPr>
              <a:t>obj</a:t>
            </a:r>
            <a:r>
              <a:rPr lang="en-US" sz="2300" dirty="0" smtClean="0">
                <a:solidFill>
                  <a:srgbClr val="003300"/>
                </a:solidFill>
                <a:latin typeface="Times New Roman" pitchFamily="18" charset="0"/>
                <a:cs typeface="Times New Roman" pitchFamily="18" charset="0"/>
              </a:rPr>
              <a:t> 2 that can be attained, we obtain the other endpoint of the trade-off curve.</a:t>
            </a:r>
          </a:p>
        </p:txBody>
      </p:sp>
      <p:sp>
        <p:nvSpPr>
          <p:cNvPr id="4" name="Slide Number Placeholder 3"/>
          <p:cNvSpPr>
            <a:spLocks noGrp="1"/>
          </p:cNvSpPr>
          <p:nvPr>
            <p:ph type="sldNum" sz="quarter" idx="12"/>
          </p:nvPr>
        </p:nvSpPr>
        <p:spPr/>
        <p:txBody>
          <a:bodyPr/>
          <a:lstStyle/>
          <a:p>
            <a:fld id="{E187A8DF-0D36-4FD6-9E8E-6850BBE18C4A}" type="slidenum">
              <a:rPr lang="en-US" smtClean="0"/>
              <a:pPr/>
              <a:t>87</a:t>
            </a:fld>
            <a:endParaRPr lang="en-US"/>
          </a:p>
        </p:txBody>
      </p:sp>
    </p:spTree>
    <p:extLst>
      <p:ext uri="{BB962C8B-B14F-4D97-AF65-F5344CB8AC3E}">
        <p14:creationId xmlns="" xmlns:p14="http://schemas.microsoft.com/office/powerpoint/2010/main" val="227634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par>
                                <p:cTn id="30" presetID="9" presetClass="emph" presetSubtype="0" nodeType="withEffect">
                                  <p:stCondLst>
                                    <p:cond delay="0"/>
                                  </p:stCondLst>
                                  <p:endCondLst>
                                    <p:cond evt="onNext" delay="0">
                                      <p:tgtEl>
                                        <p:sldTgt/>
                                      </p:tgtEl>
                                    </p:cond>
                                  </p:endCondLst>
                                  <p:childTnLst>
                                    <p:set>
                                      <p:cBhvr rctx="PPT">
                                        <p:cTn id="31" dur="indefinite"/>
                                        <p:tgtEl>
                                          <p:spTgt spid="3">
                                            <p:txEl>
                                              <p:pRg st="1" end="1"/>
                                            </p:txEl>
                                          </p:spTgt>
                                        </p:tgtEl>
                                        <p:attrNameLst>
                                          <p:attrName>style.opacity</p:attrName>
                                        </p:attrNameLst>
                                      </p:cBhvr>
                                      <p:to>
                                        <p:strVal val="0.5"/>
                                      </p:to>
                                    </p:set>
                                    <p:animEffect filter="image" prLst="opacity: 0.5">
                                      <p:cBhvr rctx="IE">
                                        <p:cTn id="32" dur="indefinite"/>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8" presetClass="entr" presetSubtype="0" accel="10000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8"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41" dur="500"/>
                                        <p:tgtEl>
                                          <p:spTgt spid="3">
                                            <p:txEl>
                                              <p:pRg st="3" end="3"/>
                                            </p:txEl>
                                          </p:spTgt>
                                        </p:tgtEl>
                                      </p:cBhvr>
                                    </p:animEffect>
                                  </p:childTnLst>
                                </p:cTn>
                              </p:par>
                              <p:par>
                                <p:cTn id="42" presetID="9" presetClass="emph" presetSubtype="0" nodeType="withEffect">
                                  <p:stCondLst>
                                    <p:cond delay="0"/>
                                  </p:stCondLst>
                                  <p:childTnLst>
                                    <p:set>
                                      <p:cBhvr rctx="PPT">
                                        <p:cTn id="43" dur="indefinite"/>
                                        <p:tgtEl>
                                          <p:spTgt spid="3">
                                            <p:txEl>
                                              <p:pRg st="2" end="2"/>
                                            </p:txEl>
                                          </p:spTgt>
                                        </p:tgtEl>
                                        <p:attrNameLst>
                                          <p:attrName>style.opacity</p:attrName>
                                        </p:attrNameLst>
                                      </p:cBhvr>
                                      <p:to>
                                        <p:strVal val="0.5"/>
                                      </p:to>
                                    </p:set>
                                    <p:animEffect filter="image" prLst="opacity: 0.5">
                                      <p:cBhvr rctx="IE">
                                        <p:cTn id="44" dur="indefinite"/>
                                        <p:tgtEl>
                                          <p:spTgt spid="3">
                                            <p:txEl>
                                              <p:pRg st="2" end="2"/>
                                            </p:txEl>
                                          </p:spTgt>
                                        </p:tgtEl>
                                      </p:cBhvr>
                                    </p:animEffect>
                                  </p:childTnLst>
                                </p:cTn>
                              </p:par>
                              <p:par>
                                <p:cTn id="45" presetID="9" presetClass="emph" presetSubtype="0" nodeType="withEffect">
                                  <p:stCondLst>
                                    <p:cond delay="0"/>
                                  </p:stCondLst>
                                  <p:childTnLst>
                                    <p:set>
                                      <p:cBhvr rctx="PPT">
                                        <p:cTn id="46" dur="indefinite"/>
                                        <p:tgtEl>
                                          <p:spTgt spid="3">
                                            <p:txEl>
                                              <p:pRg st="1" end="1"/>
                                            </p:txEl>
                                          </p:spTgt>
                                        </p:tgtEl>
                                        <p:attrNameLst>
                                          <p:attrName>style.opacity</p:attrName>
                                        </p:attrNameLst>
                                      </p:cBhvr>
                                      <p:to>
                                        <p:strVal val="0.5"/>
                                      </p:to>
                                    </p:set>
                                    <p:animEffect filter="image" prLst="opacity: 0.5">
                                      <p:cBhvr rctx="IE">
                                        <p:cTn id="47"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06923" y="2209800"/>
            <a:ext cx="8279877" cy="1295400"/>
          </a:xfrm>
          <a:prstGeom prst="rect">
            <a:avLst/>
          </a:prstGeom>
          <a:noFill/>
          <a:ln w="9525">
            <a:noFill/>
            <a:miter lim="800000"/>
            <a:headEnd/>
            <a:tailEnd/>
          </a:ln>
          <a:effectLst/>
        </p:spPr>
      </p:pic>
      <p:pic>
        <p:nvPicPr>
          <p:cNvPr id="202757" name="Picture 5"/>
          <p:cNvPicPr>
            <a:picLocks noChangeAspect="1" noChangeArrowheads="1"/>
          </p:cNvPicPr>
          <p:nvPr/>
        </p:nvPicPr>
        <p:blipFill>
          <a:blip r:embed="rId3">
            <a:clrChange>
              <a:clrFrom>
                <a:srgbClr val="FFFFFF"/>
              </a:clrFrom>
              <a:clrTo>
                <a:srgbClr val="FFFFFF">
                  <a:alpha val="0"/>
                </a:srgbClr>
              </a:clrTo>
            </a:clrChange>
          </a:blip>
          <a:srcRect t="35154"/>
          <a:stretch>
            <a:fillRect/>
          </a:stretch>
        </p:blipFill>
        <p:spPr bwMode="auto">
          <a:xfrm>
            <a:off x="1142999" y="4572000"/>
            <a:ext cx="7543801" cy="2057401"/>
          </a:xfrm>
          <a:prstGeom prst="rect">
            <a:avLst/>
          </a:prstGeom>
          <a:noFill/>
          <a:ln w="9525">
            <a:noFill/>
            <a:miter lim="800000"/>
            <a:headEnd/>
            <a:tailEnd/>
          </a:ln>
          <a:effectLst/>
        </p:spPr>
      </p:pic>
      <p:pic>
        <p:nvPicPr>
          <p:cNvPr id="205826"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19150" y="457200"/>
            <a:ext cx="7867650" cy="1600200"/>
          </a:xfrm>
          <a:prstGeom prst="rect">
            <a:avLst/>
          </a:prstGeom>
          <a:noFill/>
          <a:ln w="9525">
            <a:noFill/>
            <a:miter lim="800000"/>
            <a:headEnd/>
            <a:tailEnd/>
          </a:ln>
          <a:effectLst/>
        </p:spPr>
      </p:pic>
      <p:pic>
        <p:nvPicPr>
          <p:cNvPr id="8" name="Picture 5"/>
          <p:cNvPicPr>
            <a:picLocks noChangeAspect="1" noChangeArrowheads="1"/>
          </p:cNvPicPr>
          <p:nvPr/>
        </p:nvPicPr>
        <p:blipFill>
          <a:blip r:embed="rId3">
            <a:clrChange>
              <a:clrFrom>
                <a:srgbClr val="FFFFFF"/>
              </a:clrFrom>
              <a:clrTo>
                <a:srgbClr val="FFFFFF">
                  <a:alpha val="0"/>
                </a:srgbClr>
              </a:clrTo>
            </a:clrChange>
          </a:blip>
          <a:srcRect b="69649"/>
          <a:stretch>
            <a:fillRect/>
          </a:stretch>
        </p:blipFill>
        <p:spPr bwMode="auto">
          <a:xfrm>
            <a:off x="1142999" y="3456647"/>
            <a:ext cx="7543801" cy="962953"/>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E187A8DF-0D36-4FD6-9E8E-6850BBE18C4A}" type="slidenum">
              <a:rPr lang="en-US" smtClean="0"/>
              <a:pPr/>
              <a:t>88</a:t>
            </a:fld>
            <a:endParaRPr lang="en-US"/>
          </a:p>
        </p:txBody>
      </p:sp>
    </p:spTree>
    <p:extLst>
      <p:ext uri="{BB962C8B-B14F-4D97-AF65-F5344CB8AC3E}">
        <p14:creationId xmlns="" xmlns:p14="http://schemas.microsoft.com/office/powerpoint/2010/main" val="274260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5826"/>
                                        </p:tgtEl>
                                        <p:attrNameLst>
                                          <p:attrName>style.visibility</p:attrName>
                                        </p:attrNameLst>
                                      </p:cBhvr>
                                      <p:to>
                                        <p:strVal val="visible"/>
                                      </p:to>
                                    </p:set>
                                    <p:anim calcmode="lin" valueType="num">
                                      <p:cBhvr additive="base">
                                        <p:cTn id="7" dur="500" fill="hold"/>
                                        <p:tgtEl>
                                          <p:spTgt spid="205826"/>
                                        </p:tgtEl>
                                        <p:attrNameLst>
                                          <p:attrName>ppt_x</p:attrName>
                                        </p:attrNameLst>
                                      </p:cBhvr>
                                      <p:tavLst>
                                        <p:tav tm="0">
                                          <p:val>
                                            <p:strVal val="#ppt_x"/>
                                          </p:val>
                                        </p:tav>
                                        <p:tav tm="100000">
                                          <p:val>
                                            <p:strVal val="#ppt_x"/>
                                          </p:val>
                                        </p:tav>
                                      </p:tavLst>
                                    </p:anim>
                                    <p:anim calcmode="lin" valueType="num">
                                      <p:cBhvr additive="base">
                                        <p:cTn id="8" dur="500" fill="hold"/>
                                        <p:tgtEl>
                                          <p:spTgt spid="2058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2756"/>
                                        </p:tgtEl>
                                        <p:attrNameLst>
                                          <p:attrName>style.visibility</p:attrName>
                                        </p:attrNameLst>
                                      </p:cBhvr>
                                      <p:to>
                                        <p:strVal val="visible"/>
                                      </p:to>
                                    </p:set>
                                    <p:anim calcmode="lin" valueType="num">
                                      <p:cBhvr additive="base">
                                        <p:cTn id="13" dur="500" fill="hold"/>
                                        <p:tgtEl>
                                          <p:spTgt spid="202756"/>
                                        </p:tgtEl>
                                        <p:attrNameLst>
                                          <p:attrName>ppt_x</p:attrName>
                                        </p:attrNameLst>
                                      </p:cBhvr>
                                      <p:tavLst>
                                        <p:tav tm="0">
                                          <p:val>
                                            <p:strVal val="#ppt_x"/>
                                          </p:val>
                                        </p:tav>
                                        <p:tav tm="100000">
                                          <p:val>
                                            <p:strVal val="#ppt_x"/>
                                          </p:val>
                                        </p:tav>
                                      </p:tavLst>
                                    </p:anim>
                                    <p:anim calcmode="lin" valueType="num">
                                      <p:cBhvr additive="base">
                                        <p:cTn id="14" dur="500" fill="hold"/>
                                        <p:tgtEl>
                                          <p:spTgt spid="2027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8" presetClass="entr" presetSubtype="0" accel="10000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strVal val="#ppt_w*2.5"/>
                                          </p:val>
                                        </p:tav>
                                        <p:tav tm="100000">
                                          <p:val>
                                            <p:strVal val="#ppt_w"/>
                                          </p:val>
                                        </p:tav>
                                      </p:tavLst>
                                    </p:anim>
                                    <p:anim calcmode="lin" valueType="num">
                                      <p:cBhvr>
                                        <p:cTn id="20" dur="500" fill="hold"/>
                                        <p:tgtEl>
                                          <p:spTgt spid="8"/>
                                        </p:tgtEl>
                                        <p:attrNameLst>
                                          <p:attrName>ppt_h</p:attrName>
                                        </p:attrNameLst>
                                      </p:cBhvr>
                                      <p:tavLst>
                                        <p:tav tm="0">
                                          <p:val>
                                            <p:strVal val="#ppt_h*0.01"/>
                                          </p:val>
                                        </p:tav>
                                        <p:tav tm="100000">
                                          <p:val>
                                            <p:strVal val="#ppt_h"/>
                                          </p:val>
                                        </p:tav>
                                      </p:tavLst>
                                    </p:anim>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h+1"/>
                                          </p:val>
                                        </p:tav>
                                        <p:tav tm="100000">
                                          <p:val>
                                            <p:strVal val="#ppt_y"/>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02757"/>
                                        </p:tgtEl>
                                        <p:attrNameLst>
                                          <p:attrName>style.visibility</p:attrName>
                                        </p:attrNameLst>
                                      </p:cBhvr>
                                      <p:to>
                                        <p:strVal val="visible"/>
                                      </p:to>
                                    </p:set>
                                    <p:anim calcmode="lin" valueType="num">
                                      <p:cBhvr additive="base">
                                        <p:cTn id="28" dur="500" fill="hold"/>
                                        <p:tgtEl>
                                          <p:spTgt spid="202757"/>
                                        </p:tgtEl>
                                        <p:attrNameLst>
                                          <p:attrName>ppt_x</p:attrName>
                                        </p:attrNameLst>
                                      </p:cBhvr>
                                      <p:tavLst>
                                        <p:tav tm="0">
                                          <p:val>
                                            <p:strVal val="#ppt_x"/>
                                          </p:val>
                                        </p:tav>
                                        <p:tav tm="100000">
                                          <p:val>
                                            <p:strVal val="#ppt_x"/>
                                          </p:val>
                                        </p:tav>
                                      </p:tavLst>
                                    </p:anim>
                                    <p:anim calcmode="lin" valueType="num">
                                      <p:cBhvr additive="base">
                                        <p:cTn id="29" dur="500" fill="hold"/>
                                        <p:tgtEl>
                                          <p:spTgt spid="202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87A8DF-0D36-4FD6-9E8E-6850BBE18C4A}" type="slidenum">
              <a:rPr lang="en-US" smtClean="0"/>
              <a:pPr/>
              <a:t>89</a:t>
            </a:fld>
            <a:endParaRPr lang="en-US"/>
          </a:p>
        </p:txBody>
      </p:sp>
      <p:pic>
        <p:nvPicPr>
          <p:cNvPr id="32870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533399" y="457200"/>
            <a:ext cx="8098971" cy="213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28708"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533399" y="2667000"/>
            <a:ext cx="8098971" cy="2334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28709"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533396" y="5078459"/>
            <a:ext cx="8139466" cy="6126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28710" name="Picture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533397" y="5669280"/>
            <a:ext cx="8042065" cy="7955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846605" y="320607"/>
            <a:ext cx="7696200" cy="64628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5262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8707"/>
                                        </p:tgtEl>
                                        <p:attrNameLst>
                                          <p:attrName>style.visibility</p:attrName>
                                        </p:attrNameLst>
                                      </p:cBhvr>
                                      <p:to>
                                        <p:strVal val="visible"/>
                                      </p:to>
                                    </p:set>
                                    <p:anim calcmode="lin" valueType="num">
                                      <p:cBhvr additive="base">
                                        <p:cTn id="7" dur="500" fill="hold"/>
                                        <p:tgtEl>
                                          <p:spTgt spid="328707"/>
                                        </p:tgtEl>
                                        <p:attrNameLst>
                                          <p:attrName>ppt_x</p:attrName>
                                        </p:attrNameLst>
                                      </p:cBhvr>
                                      <p:tavLst>
                                        <p:tav tm="0">
                                          <p:val>
                                            <p:strVal val="#ppt_x"/>
                                          </p:val>
                                        </p:tav>
                                        <p:tav tm="100000">
                                          <p:val>
                                            <p:strVal val="#ppt_x"/>
                                          </p:val>
                                        </p:tav>
                                      </p:tavLst>
                                    </p:anim>
                                    <p:anim calcmode="lin" valueType="num">
                                      <p:cBhvr additive="base">
                                        <p:cTn id="8" dur="500" fill="hold"/>
                                        <p:tgtEl>
                                          <p:spTgt spid="3287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8708"/>
                                        </p:tgtEl>
                                        <p:attrNameLst>
                                          <p:attrName>style.visibility</p:attrName>
                                        </p:attrNameLst>
                                      </p:cBhvr>
                                      <p:to>
                                        <p:strVal val="visible"/>
                                      </p:to>
                                    </p:set>
                                    <p:anim calcmode="lin" valueType="num">
                                      <p:cBhvr additive="base">
                                        <p:cTn id="13" dur="500" fill="hold"/>
                                        <p:tgtEl>
                                          <p:spTgt spid="328708"/>
                                        </p:tgtEl>
                                        <p:attrNameLst>
                                          <p:attrName>ppt_x</p:attrName>
                                        </p:attrNameLst>
                                      </p:cBhvr>
                                      <p:tavLst>
                                        <p:tav tm="0">
                                          <p:val>
                                            <p:strVal val="#ppt_x"/>
                                          </p:val>
                                        </p:tav>
                                        <p:tav tm="100000">
                                          <p:val>
                                            <p:strVal val="#ppt_x"/>
                                          </p:val>
                                        </p:tav>
                                      </p:tavLst>
                                    </p:anim>
                                    <p:anim calcmode="lin" valueType="num">
                                      <p:cBhvr additive="base">
                                        <p:cTn id="14" dur="500" fill="hold"/>
                                        <p:tgtEl>
                                          <p:spTgt spid="3287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8709"/>
                                        </p:tgtEl>
                                        <p:attrNameLst>
                                          <p:attrName>style.visibility</p:attrName>
                                        </p:attrNameLst>
                                      </p:cBhvr>
                                      <p:to>
                                        <p:strVal val="visible"/>
                                      </p:to>
                                    </p:set>
                                    <p:anim calcmode="lin" valueType="num">
                                      <p:cBhvr additive="base">
                                        <p:cTn id="19" dur="500" fill="hold"/>
                                        <p:tgtEl>
                                          <p:spTgt spid="328709"/>
                                        </p:tgtEl>
                                        <p:attrNameLst>
                                          <p:attrName>ppt_x</p:attrName>
                                        </p:attrNameLst>
                                      </p:cBhvr>
                                      <p:tavLst>
                                        <p:tav tm="0">
                                          <p:val>
                                            <p:strVal val="#ppt_x"/>
                                          </p:val>
                                        </p:tav>
                                        <p:tav tm="100000">
                                          <p:val>
                                            <p:strVal val="#ppt_x"/>
                                          </p:val>
                                        </p:tav>
                                      </p:tavLst>
                                    </p:anim>
                                    <p:anim calcmode="lin" valueType="num">
                                      <p:cBhvr additive="base">
                                        <p:cTn id="20" dur="500" fill="hold"/>
                                        <p:tgtEl>
                                          <p:spTgt spid="32870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8710"/>
                                        </p:tgtEl>
                                        <p:attrNameLst>
                                          <p:attrName>style.visibility</p:attrName>
                                        </p:attrNameLst>
                                      </p:cBhvr>
                                      <p:to>
                                        <p:strVal val="visible"/>
                                      </p:to>
                                    </p:set>
                                    <p:anim calcmode="lin" valueType="num">
                                      <p:cBhvr additive="base">
                                        <p:cTn id="23" dur="500" fill="hold"/>
                                        <p:tgtEl>
                                          <p:spTgt spid="328710"/>
                                        </p:tgtEl>
                                        <p:attrNameLst>
                                          <p:attrName>ppt_x</p:attrName>
                                        </p:attrNameLst>
                                      </p:cBhvr>
                                      <p:tavLst>
                                        <p:tav tm="0">
                                          <p:val>
                                            <p:strVal val="#ppt_x"/>
                                          </p:val>
                                        </p:tav>
                                        <p:tav tm="100000">
                                          <p:val>
                                            <p:strVal val="#ppt_x"/>
                                          </p:val>
                                        </p:tav>
                                      </p:tavLst>
                                    </p:anim>
                                    <p:anim calcmode="lin" valueType="num">
                                      <p:cBhvr additive="base">
                                        <p:cTn id="24" dur="500" fill="hold"/>
                                        <p:tgtEl>
                                          <p:spTgt spid="3287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9" presetClass="emph" presetSubtype="0" nodeType="withEffect">
                                  <p:stCondLst>
                                    <p:cond delay="0"/>
                                  </p:stCondLst>
                                  <p:childTnLst>
                                    <p:set>
                                      <p:cBhvr rctx="PPT">
                                        <p:cTn id="32" dur="indefinite"/>
                                        <p:tgtEl>
                                          <p:spTgt spid="328707"/>
                                        </p:tgtEl>
                                        <p:attrNameLst>
                                          <p:attrName>style.opacity</p:attrName>
                                        </p:attrNameLst>
                                      </p:cBhvr>
                                      <p:to>
                                        <p:strVal val="0.1"/>
                                      </p:to>
                                    </p:set>
                                    <p:animEffect filter="image" prLst="opacity: 0.1">
                                      <p:cBhvr rctx="IE">
                                        <p:cTn id="33" dur="indefinite"/>
                                        <p:tgtEl>
                                          <p:spTgt spid="328707"/>
                                        </p:tgtEl>
                                      </p:cBhvr>
                                    </p:animEffect>
                                  </p:childTnLst>
                                </p:cTn>
                              </p:par>
                              <p:par>
                                <p:cTn id="34" presetID="9" presetClass="emph" presetSubtype="0" nodeType="withEffect">
                                  <p:stCondLst>
                                    <p:cond delay="0"/>
                                  </p:stCondLst>
                                  <p:childTnLst>
                                    <p:set>
                                      <p:cBhvr rctx="PPT">
                                        <p:cTn id="35" dur="indefinite"/>
                                        <p:tgtEl>
                                          <p:spTgt spid="328708"/>
                                        </p:tgtEl>
                                        <p:attrNameLst>
                                          <p:attrName>style.opacity</p:attrName>
                                        </p:attrNameLst>
                                      </p:cBhvr>
                                      <p:to>
                                        <p:strVal val="0.1"/>
                                      </p:to>
                                    </p:set>
                                    <p:animEffect filter="image" prLst="opacity: 0.1">
                                      <p:cBhvr rctx="IE">
                                        <p:cTn id="36" dur="indefinite"/>
                                        <p:tgtEl>
                                          <p:spTgt spid="328708"/>
                                        </p:tgtEl>
                                      </p:cBhvr>
                                    </p:animEffect>
                                  </p:childTnLst>
                                </p:cTn>
                              </p:par>
                              <p:par>
                                <p:cTn id="37" presetID="9" presetClass="emph" presetSubtype="0" nodeType="withEffect">
                                  <p:stCondLst>
                                    <p:cond delay="0"/>
                                  </p:stCondLst>
                                  <p:childTnLst>
                                    <p:set>
                                      <p:cBhvr rctx="PPT">
                                        <p:cTn id="38" dur="indefinite"/>
                                        <p:tgtEl>
                                          <p:spTgt spid="328709"/>
                                        </p:tgtEl>
                                        <p:attrNameLst>
                                          <p:attrName>style.opacity</p:attrName>
                                        </p:attrNameLst>
                                      </p:cBhvr>
                                      <p:to>
                                        <p:strVal val="0.1"/>
                                      </p:to>
                                    </p:set>
                                    <p:animEffect filter="image" prLst="opacity: 0.1">
                                      <p:cBhvr rctx="IE">
                                        <p:cTn id="39" dur="indefinite"/>
                                        <p:tgtEl>
                                          <p:spTgt spid="328709"/>
                                        </p:tgtEl>
                                      </p:cBhvr>
                                    </p:animEffect>
                                  </p:childTnLst>
                                </p:cTn>
                              </p:par>
                              <p:par>
                                <p:cTn id="40" presetID="9" presetClass="emph" presetSubtype="0" nodeType="withEffect">
                                  <p:stCondLst>
                                    <p:cond delay="0"/>
                                  </p:stCondLst>
                                  <p:childTnLst>
                                    <p:set>
                                      <p:cBhvr rctx="PPT">
                                        <p:cTn id="41" dur="indefinite"/>
                                        <p:tgtEl>
                                          <p:spTgt spid="328710"/>
                                        </p:tgtEl>
                                        <p:attrNameLst>
                                          <p:attrName>style.opacity</p:attrName>
                                        </p:attrNameLst>
                                      </p:cBhvr>
                                      <p:to>
                                        <p:strVal val="0.1"/>
                                      </p:to>
                                    </p:set>
                                    <p:animEffect filter="image" prLst="opacity: 0.1">
                                      <p:cBhvr rctx="IE">
                                        <p:cTn id="42" dur="indefinite"/>
                                        <p:tgtEl>
                                          <p:spTgt spid="328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smtClean="0"/>
              <a:t>Review</a:t>
            </a:r>
            <a:endParaRPr lang="en-US"/>
          </a:p>
        </p:txBody>
      </p:sp>
      <p:sp>
        <p:nvSpPr>
          <p:cNvPr id="3" name="Content Placeholder 2"/>
          <p:cNvSpPr>
            <a:spLocks noGrp="1"/>
          </p:cNvSpPr>
          <p:nvPr>
            <p:ph idx="1"/>
          </p:nvPr>
        </p:nvSpPr>
        <p:spPr>
          <a:xfrm>
            <a:off x="990600" y="1600200"/>
            <a:ext cx="7713440" cy="4525963"/>
          </a:xfrm>
        </p:spPr>
        <p:txBody>
          <a:bodyPr/>
          <a:lstStyle/>
          <a:p>
            <a:pPr>
              <a:spcBef>
                <a:spcPts val="0"/>
              </a:spcBef>
              <a:buFont typeface="Webdings" pitchFamily="18" charset="2"/>
              <a:buChar char=""/>
            </a:pPr>
            <a:r>
              <a:rPr lang="en-US" sz="2400" dirty="0" smtClean="0">
                <a:solidFill>
                  <a:srgbClr val="0070C0"/>
                </a:solidFill>
              </a:rPr>
              <a:t>Partial Derivative</a:t>
            </a:r>
          </a:p>
          <a:p>
            <a:pPr>
              <a:spcBef>
                <a:spcPts val="0"/>
              </a:spcBef>
              <a:buFont typeface="Webdings" pitchFamily="18" charset="2"/>
              <a:buChar char=""/>
            </a:pPr>
            <a:endParaRPr lang="en-US" sz="1800" dirty="0">
              <a:solidFill>
                <a:srgbClr val="0070C0"/>
              </a:solidFill>
            </a:endParaRPr>
          </a:p>
          <a:p>
            <a:pPr marL="0" indent="0" algn="just">
              <a:spcBef>
                <a:spcPts val="0"/>
              </a:spcBef>
              <a:buNone/>
            </a:pPr>
            <a:r>
              <a:rPr lang="en-US" sz="2000" dirty="0" smtClean="0"/>
              <a:t>The </a:t>
            </a:r>
            <a:r>
              <a:rPr lang="en-US" sz="2000" dirty="0"/>
              <a:t>demand </a:t>
            </a:r>
            <a:r>
              <a:rPr lang="en-US" sz="2000" i="1" dirty="0">
                <a:latin typeface="Times New Roman" pitchFamily="18" charset="0"/>
                <a:cs typeface="Times New Roman" pitchFamily="18" charset="0"/>
              </a:rPr>
              <a:t>f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30,000</a:t>
            </a:r>
            <a:r>
              <a:rPr lang="en-US" sz="2000" i="1" dirty="0">
                <a:latin typeface="Times New Roman" pitchFamily="18" charset="0"/>
                <a:cs typeface="Times New Roman" pitchFamily="18" charset="0"/>
              </a:rPr>
              <a:t>p</a:t>
            </a:r>
            <a:r>
              <a:rPr lang="en-US" sz="2000" baseline="30000" dirty="0">
                <a:latin typeface="Times New Roman" pitchFamily="18" charset="0"/>
                <a:cs typeface="Times New Roman" pitchFamily="18" charset="0"/>
              </a:rPr>
              <a:t>−2</a:t>
            </a:r>
            <a:r>
              <a:rPr lang="en-US" sz="2000" i="1" dirty="0">
                <a:latin typeface="Times New Roman" pitchFamily="18" charset="0"/>
                <a:cs typeface="Times New Roman" pitchFamily="18" charset="0"/>
              </a:rPr>
              <a:t>a</a:t>
            </a:r>
            <a:r>
              <a:rPr lang="en-US" sz="2000" baseline="30000" dirty="0">
                <a:latin typeface="Times New Roman" pitchFamily="18" charset="0"/>
                <a:cs typeface="Times New Roman" pitchFamily="18" charset="0"/>
              </a:rPr>
              <a:t>1/6</a:t>
            </a:r>
            <a:r>
              <a:rPr lang="en-US" sz="2000" dirty="0">
                <a:latin typeface="Times New Roman" pitchFamily="18" charset="0"/>
                <a:cs typeface="Times New Roman" pitchFamily="18" charset="0"/>
              </a:rPr>
              <a:t> </a:t>
            </a:r>
            <a:r>
              <a:rPr lang="en-US" sz="2000" dirty="0"/>
              <a:t>for a product depends on product price, </a:t>
            </a:r>
            <a:r>
              <a:rPr lang="en-US" sz="2000" i="1" dirty="0">
                <a:latin typeface="Times New Roman" pitchFamily="18" charset="0"/>
                <a:cs typeface="Times New Roman" pitchFamily="18" charset="0"/>
              </a:rPr>
              <a:t>p</a:t>
            </a:r>
            <a:r>
              <a:rPr lang="en-US" sz="2000" dirty="0"/>
              <a:t> (in dollars) and dollars spent advertising the product, </a:t>
            </a:r>
            <a:r>
              <a:rPr lang="en-US" sz="2000" i="1" dirty="0">
                <a:latin typeface="Times New Roman" pitchFamily="18" charset="0"/>
                <a:cs typeface="Times New Roman" pitchFamily="18" charset="0"/>
              </a:rPr>
              <a:t>a</a:t>
            </a:r>
            <a:r>
              <a:rPr lang="en-US" sz="2000" dirty="0"/>
              <a:t>.</a:t>
            </a:r>
          </a:p>
          <a:p>
            <a:pPr marL="465138" indent="-344488">
              <a:spcBef>
                <a:spcPts val="0"/>
              </a:spcBef>
              <a:buFont typeface="+mj-lt"/>
              <a:buAutoNum type="arabicPeriod"/>
            </a:pPr>
            <a:r>
              <a:rPr lang="en-US" sz="2000" dirty="0"/>
              <a:t>Is demand an increasing or decreasing </a:t>
            </a:r>
            <a:r>
              <a:rPr lang="en-US" sz="2000" dirty="0" err="1" smtClean="0"/>
              <a:t>fn</a:t>
            </a:r>
            <a:r>
              <a:rPr lang="en-US" sz="2000" dirty="0" smtClean="0"/>
              <a:t> </a:t>
            </a:r>
            <a:r>
              <a:rPr lang="en-US" sz="2000" dirty="0"/>
              <a:t>of price?</a:t>
            </a:r>
          </a:p>
          <a:p>
            <a:pPr marL="465138" indent="-344488">
              <a:spcBef>
                <a:spcPts val="0"/>
              </a:spcBef>
              <a:buFont typeface="+mj-lt"/>
              <a:buAutoNum type="arabicPeriod"/>
            </a:pPr>
            <a:r>
              <a:rPr lang="en-US" sz="2000" dirty="0"/>
              <a:t>Is demand an </a:t>
            </a:r>
            <a:r>
              <a:rPr lang="en-US" sz="2000" u="sng" dirty="0" err="1" smtClean="0"/>
              <a:t>incr</a:t>
            </a:r>
            <a:r>
              <a:rPr lang="en-US" sz="2000" dirty="0" smtClean="0"/>
              <a:t> </a:t>
            </a:r>
            <a:r>
              <a:rPr lang="en-US" sz="2000" dirty="0"/>
              <a:t>or </a:t>
            </a:r>
            <a:r>
              <a:rPr lang="en-US" sz="2000" u="sng" dirty="0" err="1" smtClean="0"/>
              <a:t>decr</a:t>
            </a:r>
            <a:r>
              <a:rPr lang="en-US" sz="2000" dirty="0" smtClean="0"/>
              <a:t> </a:t>
            </a:r>
            <a:r>
              <a:rPr lang="en-US" sz="2000" u="sng" dirty="0" err="1" smtClean="0"/>
              <a:t>fn</a:t>
            </a:r>
            <a:r>
              <a:rPr lang="en-US" sz="2000" dirty="0" smtClean="0"/>
              <a:t> </a:t>
            </a:r>
            <a:r>
              <a:rPr lang="en-US" sz="2000" dirty="0"/>
              <a:t>of advertising expenditure</a:t>
            </a:r>
            <a:r>
              <a:rPr lang="en-US" sz="2000" dirty="0" smtClean="0"/>
              <a:t>?</a:t>
            </a:r>
          </a:p>
          <a:p>
            <a:pPr marL="120650" indent="0">
              <a:spcBef>
                <a:spcPts val="0"/>
              </a:spcBef>
              <a:buNone/>
            </a:pPr>
            <a:endParaRPr lang="en-US" sz="1200" dirty="0" smtClean="0"/>
          </a:p>
          <a:p>
            <a:pPr marL="577850" indent="-457200">
              <a:spcBef>
                <a:spcPts val="0"/>
              </a:spcBef>
              <a:buFont typeface="+mj-lt"/>
              <a:buAutoNum type="arabicPeriod"/>
            </a:pPr>
            <a:r>
              <a:rPr lang="en-US" sz="2000" dirty="0" smtClean="0">
                <a:solidFill>
                  <a:srgbClr val="FF0000"/>
                </a:solidFill>
              </a:rPr>
              <a:t>   </a:t>
            </a:r>
          </a:p>
          <a:p>
            <a:pPr marL="120650" indent="0">
              <a:buNone/>
            </a:pPr>
            <a:r>
              <a:rPr lang="en-US" sz="2000" dirty="0" smtClean="0">
                <a:solidFill>
                  <a:srgbClr val="FF0000"/>
                </a:solidFill>
              </a:rPr>
              <a:t> </a:t>
            </a:r>
          </a:p>
          <a:p>
            <a:pPr marL="577850" indent="-457200">
              <a:lnSpc>
                <a:spcPct val="150000"/>
              </a:lnSpc>
              <a:buFont typeface="+mj-lt"/>
              <a:buAutoNum type="arabicPeriod" startAt="2"/>
            </a:pPr>
            <a:r>
              <a:rPr lang="en-US" sz="2000" dirty="0" smtClean="0">
                <a:solidFill>
                  <a:srgbClr val="FF0000"/>
                </a:solidFill>
              </a:rPr>
              <a:t>  </a:t>
            </a:r>
          </a:p>
          <a:p>
            <a:pPr marL="0" indent="0" algn="just">
              <a:spcBef>
                <a:spcPts val="0"/>
              </a:spcBef>
              <a:buNone/>
            </a:pPr>
            <a:endParaRPr lang="en-US" sz="1600" dirty="0" smtClean="0">
              <a:solidFill>
                <a:srgbClr val="FF0000"/>
              </a:solidFill>
            </a:endParaRPr>
          </a:p>
          <a:p>
            <a:pPr marL="0" indent="0" algn="just">
              <a:buNone/>
            </a:pPr>
            <a:r>
              <a:rPr lang="en-US" sz="2000" dirty="0" smtClean="0">
                <a:solidFill>
                  <a:srgbClr val="FF0000"/>
                </a:solidFill>
              </a:rPr>
              <a:t>Thus</a:t>
            </a:r>
            <a:r>
              <a:rPr lang="en-US" sz="2000" dirty="0">
                <a:solidFill>
                  <a:srgbClr val="FF0000"/>
                </a:solidFill>
              </a:rPr>
              <a:t>, an increase in price (with advertising held constant) will decrease demand, </a:t>
            </a:r>
            <a:r>
              <a:rPr lang="en-US" sz="2000" dirty="0" smtClean="0">
                <a:solidFill>
                  <a:srgbClr val="FF0000"/>
                </a:solidFill>
              </a:rPr>
              <a:t>while an </a:t>
            </a:r>
            <a:r>
              <a:rPr lang="en-US" sz="2000" dirty="0">
                <a:solidFill>
                  <a:srgbClr val="FF0000"/>
                </a:solidFill>
              </a:rPr>
              <a:t>increase in advertising (with price held constant) will increase </a:t>
            </a:r>
            <a:r>
              <a:rPr lang="en-US" sz="2000" dirty="0" smtClean="0">
                <a:solidFill>
                  <a:srgbClr val="FF0000"/>
                </a:solidFill>
              </a:rPr>
              <a:t>demand. </a:t>
            </a:r>
            <a:endParaRPr lang="en-US" sz="2000" dirty="0">
              <a:solidFill>
                <a:srgbClr val="FF0000"/>
              </a:solidFill>
            </a:endParaRPr>
          </a:p>
        </p:txBody>
      </p:sp>
      <p:graphicFrame>
        <p:nvGraphicFramePr>
          <p:cNvPr id="1029" name="Object 5"/>
          <p:cNvGraphicFramePr>
            <a:graphicFrameLocks noChangeAspect="1"/>
          </p:cNvGraphicFramePr>
          <p:nvPr>
            <p:extLst>
              <p:ext uri="{D42A27DB-BD31-4B8C-83A1-F6EECF244321}">
                <p14:modId xmlns="" xmlns:p14="http://schemas.microsoft.com/office/powerpoint/2010/main" val="512318836"/>
              </p:ext>
            </p:extLst>
          </p:nvPr>
        </p:nvGraphicFramePr>
        <p:xfrm>
          <a:off x="4050421" y="1570225"/>
          <a:ext cx="5017379" cy="639575"/>
        </p:xfrm>
        <a:graphic>
          <a:graphicData uri="http://schemas.openxmlformats.org/presentationml/2006/ole">
            <p:oleObj spid="_x0000_s199985" name="Equation" r:id="rId4" imgW="3390900" imgH="431800" progId="Equation.3">
              <p:embed/>
            </p:oleObj>
          </a:graphicData>
        </a:graphic>
      </p:graphicFrame>
      <p:sp>
        <p:nvSpPr>
          <p:cNvPr id="5" name="Slide Number Placeholder 4"/>
          <p:cNvSpPr>
            <a:spLocks noGrp="1"/>
          </p:cNvSpPr>
          <p:nvPr>
            <p:ph type="sldNum" sz="quarter" idx="12"/>
          </p:nvPr>
        </p:nvSpPr>
        <p:spPr/>
        <p:txBody>
          <a:bodyPr/>
          <a:lstStyle/>
          <a:p>
            <a:fld id="{E187A8DF-0D36-4FD6-9E8E-6850BBE18C4A}" type="slidenum">
              <a:rPr lang="en-US" smtClean="0"/>
              <a:pPr/>
              <a:t>9</a:t>
            </a:fld>
            <a:endParaRPr lang="en-US"/>
          </a:p>
        </p:txBody>
      </p:sp>
      <p:graphicFrame>
        <p:nvGraphicFramePr>
          <p:cNvPr id="6" name="Object 5"/>
          <p:cNvGraphicFramePr>
            <a:graphicFrameLocks noChangeAspect="1"/>
          </p:cNvGraphicFramePr>
          <p:nvPr>
            <p:extLst>
              <p:ext uri="{D42A27DB-BD31-4B8C-83A1-F6EECF244321}">
                <p14:modId xmlns="" xmlns:p14="http://schemas.microsoft.com/office/powerpoint/2010/main" val="2314160750"/>
              </p:ext>
            </p:extLst>
          </p:nvPr>
        </p:nvGraphicFramePr>
        <p:xfrm>
          <a:off x="1501834" y="3886200"/>
          <a:ext cx="4898966" cy="731520"/>
        </p:xfrm>
        <a:graphic>
          <a:graphicData uri="http://schemas.openxmlformats.org/presentationml/2006/ole">
            <p:oleObj spid="_x0000_s199986" name="Equation" r:id="rId5" imgW="2806700" imgH="419100" progId="Equation.3">
              <p:embed/>
            </p:oleObj>
          </a:graphicData>
        </a:graphic>
      </p:graphicFrame>
      <p:graphicFrame>
        <p:nvGraphicFramePr>
          <p:cNvPr id="7" name="Object 6"/>
          <p:cNvGraphicFramePr>
            <a:graphicFrameLocks noChangeAspect="1"/>
          </p:cNvGraphicFramePr>
          <p:nvPr>
            <p:extLst>
              <p:ext uri="{D42A27DB-BD31-4B8C-83A1-F6EECF244321}">
                <p14:modId xmlns="" xmlns:p14="http://schemas.microsoft.com/office/powerpoint/2010/main" val="1814254414"/>
              </p:ext>
            </p:extLst>
          </p:nvPr>
        </p:nvGraphicFramePr>
        <p:xfrm>
          <a:off x="1501834" y="4648200"/>
          <a:ext cx="4632963" cy="731520"/>
        </p:xfrm>
        <a:graphic>
          <a:graphicData uri="http://schemas.openxmlformats.org/presentationml/2006/ole">
            <p:oleObj spid="_x0000_s199987" name="Equation" r:id="rId6" imgW="2654300" imgH="419100" progId="Equation.3">
              <p:embed/>
            </p:oleObj>
          </a:graphicData>
        </a:graphic>
      </p:graphicFrame>
    </p:spTree>
    <p:extLst>
      <p:ext uri="{BB962C8B-B14F-4D97-AF65-F5344CB8AC3E}">
        <p14:creationId xmlns="" xmlns:p14="http://schemas.microsoft.com/office/powerpoint/2010/main" val="424326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1029"/>
                                        </p:tgtEl>
                                        <p:attrNameLst>
                                          <p:attrName>style.visibility</p:attrName>
                                        </p:attrNameLst>
                                      </p:cBhvr>
                                      <p:to>
                                        <p:strVal val="visible"/>
                                      </p:to>
                                    </p:set>
                                    <p:anim calcmode="lin" valueType="num">
                                      <p:cBhvr>
                                        <p:cTn id="14" dur="500" fill="hold"/>
                                        <p:tgtEl>
                                          <p:spTgt spid="1029"/>
                                        </p:tgtEl>
                                        <p:attrNameLst>
                                          <p:attrName>ppt_w</p:attrName>
                                        </p:attrNameLst>
                                      </p:cBhvr>
                                      <p:tavLst>
                                        <p:tav tm="0">
                                          <p:val>
                                            <p:strVal val="#ppt_w*2.5"/>
                                          </p:val>
                                        </p:tav>
                                        <p:tav tm="100000">
                                          <p:val>
                                            <p:strVal val="#ppt_w"/>
                                          </p:val>
                                        </p:tav>
                                      </p:tavLst>
                                    </p:anim>
                                    <p:anim calcmode="lin" valueType="num">
                                      <p:cBhvr>
                                        <p:cTn id="15" dur="500" fill="hold"/>
                                        <p:tgtEl>
                                          <p:spTgt spid="1029"/>
                                        </p:tgtEl>
                                        <p:attrNameLst>
                                          <p:attrName>ppt_h</p:attrName>
                                        </p:attrNameLst>
                                      </p:cBhvr>
                                      <p:tavLst>
                                        <p:tav tm="0">
                                          <p:val>
                                            <p:strVal val="#ppt_h*0.01"/>
                                          </p:val>
                                        </p:tav>
                                        <p:tav tm="100000">
                                          <p:val>
                                            <p:strVal val="#ppt_h"/>
                                          </p:val>
                                        </p:tav>
                                      </p:tavLst>
                                    </p:anim>
                                    <p:anim calcmode="lin" valueType="num">
                                      <p:cBhvr>
                                        <p:cTn id="16" dur="500" fill="hold"/>
                                        <p:tgtEl>
                                          <p:spTgt spid="1029"/>
                                        </p:tgtEl>
                                        <p:attrNameLst>
                                          <p:attrName>ppt_x</p:attrName>
                                        </p:attrNameLst>
                                      </p:cBhvr>
                                      <p:tavLst>
                                        <p:tav tm="0">
                                          <p:val>
                                            <p:strVal val="#ppt_x"/>
                                          </p:val>
                                        </p:tav>
                                        <p:tav tm="100000">
                                          <p:val>
                                            <p:strVal val="#ppt_x"/>
                                          </p:val>
                                        </p:tav>
                                      </p:tavLst>
                                    </p:anim>
                                    <p:anim calcmode="lin" valueType="num">
                                      <p:cBhvr>
                                        <p:cTn id="17" dur="500" fill="hold"/>
                                        <p:tgtEl>
                                          <p:spTgt spid="1029"/>
                                        </p:tgtEl>
                                        <p:attrNameLst>
                                          <p:attrName>ppt_y</p:attrName>
                                        </p:attrNameLst>
                                      </p:cBhvr>
                                      <p:tavLst>
                                        <p:tav tm="0">
                                          <p:val>
                                            <p:strVal val="#ppt_h+1"/>
                                          </p:val>
                                        </p:tav>
                                        <p:tav tm="100000">
                                          <p:val>
                                            <p:strVal val="#ppt_y"/>
                                          </p:val>
                                        </p:tav>
                                      </p:tavLst>
                                    </p:anim>
                                    <p:animEffect transition="in" filter="fade">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8" presetClass="entr" presetSubtype="0" accel="10000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42"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8" presetClass="entr" presetSubtype="0" accel="10000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51"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5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54" dur="500"/>
                                        <p:tgtEl>
                                          <p:spTgt spid="3">
                                            <p:txEl>
                                              <p:pRg st="6" end="6"/>
                                            </p:txEl>
                                          </p:spTgt>
                                        </p:tgtEl>
                                      </p:cBhvr>
                                    </p:animEffect>
                                  </p:childTnLst>
                                </p:cTn>
                              </p:par>
                            </p:childTnLst>
                          </p:cTn>
                        </p:par>
                        <p:par>
                          <p:cTn id="55" fill="hold">
                            <p:stCondLst>
                              <p:cond delay="500"/>
                            </p:stCondLst>
                            <p:childTnLst>
                              <p:par>
                                <p:cTn id="56" presetID="2" presetClass="entr" presetSubtype="4"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ppt_x"/>
                                          </p:val>
                                        </p:tav>
                                        <p:tav tm="100000">
                                          <p:val>
                                            <p:strVal val="#ppt_x"/>
                                          </p:val>
                                        </p:tav>
                                      </p:tavLst>
                                    </p:anim>
                                    <p:anim calcmode="lin" valueType="num">
                                      <p:cBhvr additive="base">
                                        <p:cTn id="5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58" presetClass="entr" presetSubtype="0" accel="100000" fill="hold" grpId="0"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p:cTn id="64"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65"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6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7"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68" dur="500"/>
                                        <p:tgtEl>
                                          <p:spTgt spid="3">
                                            <p:txEl>
                                              <p:pRg st="8" end="8"/>
                                            </p:txEl>
                                          </p:spTgt>
                                        </p:tgtEl>
                                      </p:cBhvr>
                                    </p:animEffect>
                                  </p:childTnLst>
                                </p:cTn>
                              </p:par>
                            </p:childTnLst>
                          </p:cTn>
                        </p:par>
                        <p:par>
                          <p:cTn id="69" fill="hold">
                            <p:stCondLst>
                              <p:cond delay="500"/>
                            </p:stCondLst>
                            <p:childTnLst>
                              <p:par>
                                <p:cTn id="70" presetID="2" presetClass="entr" presetSubtype="4"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anim calcmode="lin" valueType="num">
                                      <p:cBhvr additive="base">
                                        <p:cTn id="72" dur="500" fill="hold"/>
                                        <p:tgtEl>
                                          <p:spTgt spid="7"/>
                                        </p:tgtEl>
                                        <p:attrNameLst>
                                          <p:attrName>ppt_x</p:attrName>
                                        </p:attrNameLst>
                                      </p:cBhvr>
                                      <p:tavLst>
                                        <p:tav tm="0">
                                          <p:val>
                                            <p:strVal val="#ppt_x"/>
                                          </p:val>
                                        </p:tav>
                                        <p:tav tm="100000">
                                          <p:val>
                                            <p:strVal val="#ppt_x"/>
                                          </p:val>
                                        </p:tav>
                                      </p:tavLst>
                                    </p:anim>
                                    <p:anim calcmode="lin" valueType="num">
                                      <p:cBhvr additive="base">
                                        <p:cTn id="7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58" presetClass="entr" presetSubtype="0" accel="100000" fill="hold" grpId="0" nodeType="clickEffect">
                                  <p:stCondLst>
                                    <p:cond delay="0"/>
                                  </p:stCondLst>
                                  <p:childTnLst>
                                    <p:set>
                                      <p:cBhvr>
                                        <p:cTn id="77" dur="1" fill="hold">
                                          <p:stCondLst>
                                            <p:cond delay="0"/>
                                          </p:stCondLst>
                                        </p:cTn>
                                        <p:tgtEl>
                                          <p:spTgt spid="3">
                                            <p:txEl>
                                              <p:pRg st="10" end="10"/>
                                            </p:txEl>
                                          </p:spTgt>
                                        </p:tgtEl>
                                        <p:attrNameLst>
                                          <p:attrName>style.visibility</p:attrName>
                                        </p:attrNameLst>
                                      </p:cBhvr>
                                      <p:to>
                                        <p:strVal val="visible"/>
                                      </p:to>
                                    </p:set>
                                    <p:anim calcmode="lin" valueType="num">
                                      <p:cBhvr>
                                        <p:cTn id="78" dur="500" fill="hold"/>
                                        <p:tgtEl>
                                          <p:spTgt spid="3">
                                            <p:txEl>
                                              <p:pRg st="10" end="10"/>
                                            </p:txEl>
                                          </p:spTgt>
                                        </p:tgtEl>
                                        <p:attrNameLst>
                                          <p:attrName>ppt_w</p:attrName>
                                        </p:attrNameLst>
                                      </p:cBhvr>
                                      <p:tavLst>
                                        <p:tav tm="0">
                                          <p:val>
                                            <p:strVal val="#ppt_w*2.5"/>
                                          </p:val>
                                        </p:tav>
                                        <p:tav tm="100000">
                                          <p:val>
                                            <p:strVal val="#ppt_w"/>
                                          </p:val>
                                        </p:tav>
                                      </p:tavLst>
                                    </p:anim>
                                    <p:anim calcmode="lin" valueType="num">
                                      <p:cBhvr>
                                        <p:cTn id="79" dur="500" fill="hold"/>
                                        <p:tgtEl>
                                          <p:spTgt spid="3">
                                            <p:txEl>
                                              <p:pRg st="10" end="10"/>
                                            </p:txEl>
                                          </p:spTgt>
                                        </p:tgtEl>
                                        <p:attrNameLst>
                                          <p:attrName>ppt_h</p:attrName>
                                        </p:attrNameLst>
                                      </p:cBhvr>
                                      <p:tavLst>
                                        <p:tav tm="0">
                                          <p:val>
                                            <p:strVal val="#ppt_h*0.01"/>
                                          </p:val>
                                        </p:tav>
                                        <p:tav tm="100000">
                                          <p:val>
                                            <p:strVal val="#ppt_h"/>
                                          </p:val>
                                        </p:tav>
                                      </p:tavLst>
                                    </p:anim>
                                    <p:anim calcmode="lin" valueType="num">
                                      <p:cBhvr>
                                        <p:cTn id="8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1" dur="500" fill="hold"/>
                                        <p:tgtEl>
                                          <p:spTgt spid="3">
                                            <p:txEl>
                                              <p:pRg st="10" end="10"/>
                                            </p:txEl>
                                          </p:spTgt>
                                        </p:tgtEl>
                                        <p:attrNameLst>
                                          <p:attrName>ppt_y</p:attrName>
                                        </p:attrNameLst>
                                      </p:cBhvr>
                                      <p:tavLst>
                                        <p:tav tm="0">
                                          <p:val>
                                            <p:strVal val="#ppt_h+1"/>
                                          </p:val>
                                        </p:tav>
                                        <p:tav tm="100000">
                                          <p:val>
                                            <p:strVal val="#ppt_y"/>
                                          </p:val>
                                        </p:tav>
                                      </p:tavLst>
                                    </p:anim>
                                    <p:animEffect transition="in" filter="fade">
                                      <p:cBhvr>
                                        <p:cTn id="8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solidFill>
                  <a:schemeClr val="tx1"/>
                </a:solidFill>
              </a:rPr>
              <a:t>Convex programming</a:t>
            </a:r>
            <a:endParaRPr lang="en-US" dirty="0">
              <a:solidFill>
                <a:schemeClr val="tx1"/>
              </a:solidFill>
            </a:endParaRPr>
          </a:p>
        </p:txBody>
      </p:sp>
      <p:sp>
        <p:nvSpPr>
          <p:cNvPr id="3" name="Content Placeholder 2"/>
          <p:cNvSpPr>
            <a:spLocks noGrp="1"/>
          </p:cNvSpPr>
          <p:nvPr>
            <p:ph idx="1"/>
          </p:nvPr>
        </p:nvSpPr>
        <p:spPr>
          <a:xfrm>
            <a:off x="990600" y="1600200"/>
            <a:ext cx="7713440" cy="4525963"/>
          </a:xfrm>
        </p:spPr>
        <p:txBody>
          <a:bodyPr/>
          <a:lstStyle/>
          <a:p>
            <a:pPr marL="0" indent="0">
              <a:spcBef>
                <a:spcPts val="0"/>
              </a:spcBef>
              <a:buNone/>
            </a:pPr>
            <a:r>
              <a:rPr lang="en-US" sz="2400" i="1" dirty="0" smtClean="0">
                <a:latin typeface="Times New Roman" pitchFamily="18" charset="0"/>
                <a:cs typeface="Times New Roman" pitchFamily="18" charset="0"/>
              </a:rPr>
              <a:t>Convex programming </a:t>
            </a:r>
            <a:r>
              <a:rPr lang="en-US" sz="2400" dirty="0" smtClean="0">
                <a:latin typeface="Times New Roman" pitchFamily="18" charset="0"/>
                <a:cs typeface="Times New Roman" pitchFamily="18" charset="0"/>
              </a:rPr>
              <a:t>convers a broad class of problems that actually encompasses as special cases all the preceding types when </a:t>
            </a:r>
            <a:r>
              <a:rPr lang="en-US" sz="2400" i="1" dirty="0" smtClean="0">
                <a:latin typeface="Times New Roman" pitchFamily="18" charset="0"/>
                <a:cs typeface="Times New Roman" pitchFamily="18" charset="0"/>
              </a:rPr>
              <a:t>f </a:t>
            </a:r>
            <a:r>
              <a:rPr lang="en-US" sz="2400"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is a concave function to be maximized.</a:t>
            </a:r>
          </a:p>
          <a:p>
            <a:pPr marL="0" indent="0">
              <a:spcBef>
                <a:spcPts val="0"/>
              </a:spcBef>
              <a:buNone/>
            </a:pPr>
            <a:r>
              <a:rPr lang="en-US" sz="2400" dirty="0" smtClean="0">
                <a:latin typeface="Times New Roman" pitchFamily="18" charset="0"/>
                <a:cs typeface="Times New Roman" pitchFamily="18" charset="0"/>
              </a:rPr>
              <a:t>Assumption :</a:t>
            </a:r>
          </a:p>
          <a:p>
            <a:pPr marL="457200" indent="-457200">
              <a:spcBef>
                <a:spcPts val="0"/>
              </a:spcBef>
              <a:buAutoNum type="arabicPeriod"/>
            </a:pPr>
            <a:r>
              <a:rPr lang="en-US" sz="2400" i="1" dirty="0" smtClean="0">
                <a:latin typeface="Times New Roman" pitchFamily="18" charset="0"/>
                <a:cs typeface="Times New Roman" pitchFamily="18" charset="0"/>
              </a:rPr>
              <a:t>f </a:t>
            </a:r>
            <a:r>
              <a:rPr lang="en-US" sz="2400"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is a concave function.</a:t>
            </a:r>
          </a:p>
          <a:p>
            <a:pPr marL="457200" indent="-457200">
              <a:spcBef>
                <a:spcPts val="0"/>
              </a:spcBef>
              <a:buAutoNum type="arabicPeriod"/>
            </a:pPr>
            <a:r>
              <a:rPr lang="en-US" sz="2400" dirty="0" smtClean="0">
                <a:latin typeface="Times New Roman" pitchFamily="18" charset="0"/>
                <a:cs typeface="Times New Roman" pitchFamily="18" charset="0"/>
              </a:rPr>
              <a:t>Each </a:t>
            </a:r>
            <a:r>
              <a:rPr lang="en-US" sz="2400" i="1" dirty="0" err="1" smtClean="0">
                <a:latin typeface="Times New Roman" pitchFamily="18" charset="0"/>
                <a:cs typeface="Times New Roman" pitchFamily="18" charset="0"/>
              </a:rPr>
              <a:t>g</a:t>
            </a:r>
            <a:r>
              <a:rPr lang="en-US" sz="2400" i="1" baseline="-25000" dirty="0" err="1"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is a convex function.</a:t>
            </a:r>
          </a:p>
        </p:txBody>
      </p:sp>
      <p:sp>
        <p:nvSpPr>
          <p:cNvPr id="5" name="Slide Number Placeholder 4"/>
          <p:cNvSpPr>
            <a:spLocks noGrp="1"/>
          </p:cNvSpPr>
          <p:nvPr>
            <p:ph type="sldNum" sz="quarter" idx="12"/>
          </p:nvPr>
        </p:nvSpPr>
        <p:spPr/>
        <p:txBody>
          <a:bodyPr/>
          <a:lstStyle/>
          <a:p>
            <a:fld id="{E187A8DF-0D36-4FD6-9E8E-6850BBE18C4A}" type="slidenum">
              <a:rPr lang="en-US" smtClean="0"/>
              <a:pPr/>
              <a:t>90</a:t>
            </a:fld>
            <a:endParaRPr lang="en-US"/>
          </a:p>
        </p:txBody>
      </p:sp>
      <p:sp>
        <p:nvSpPr>
          <p:cNvPr id="6" name="TextBox 5"/>
          <p:cNvSpPr txBox="1"/>
          <p:nvPr/>
        </p:nvSpPr>
        <p:spPr>
          <a:xfrm rot="19260422">
            <a:off x="442788" y="490460"/>
            <a:ext cx="1119994" cy="461665"/>
          </a:xfrm>
          <a:prstGeom prst="rect">
            <a:avLst/>
          </a:prstGeom>
          <a:noFill/>
        </p:spPr>
        <p:txBody>
          <a:bodyPr wrap="square" rtlCol="0">
            <a:spAutoFit/>
          </a:bodyPr>
          <a:lstStyle/>
          <a:p>
            <a:r>
              <a:rPr lang="en-US" sz="2400" dirty="0" smtClean="0">
                <a:solidFill>
                  <a:srgbClr val="FF0000"/>
                </a:solidFill>
                <a:latin typeface="Bodoni MT Black" pitchFamily="18" charset="0"/>
              </a:rPr>
              <a:t>Extra</a:t>
            </a:r>
            <a:endParaRPr lang="en-US" sz="2400" dirty="0">
              <a:solidFill>
                <a:srgbClr val="FF0000"/>
              </a:solidFill>
              <a:latin typeface="Bodoni MT Black" pitchFamily="18" charset="0"/>
            </a:endParaRPr>
          </a:p>
        </p:txBody>
      </p:sp>
    </p:spTree>
    <p:extLst>
      <p:ext uri="{BB962C8B-B14F-4D97-AF65-F5344CB8AC3E}">
        <p14:creationId xmlns="" xmlns:p14="http://schemas.microsoft.com/office/powerpoint/2010/main" val="283701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199" cy="731838"/>
          </a:xfrm>
        </p:spPr>
        <p:txBody>
          <a:bodyPr/>
          <a:lstStyle/>
          <a:p>
            <a:r>
              <a:rPr lang="en-US" dirty="0" smtClean="0">
                <a:solidFill>
                  <a:schemeClr val="tx1"/>
                </a:solidFill>
              </a:rPr>
              <a:t>Convex Programming Problem</a:t>
            </a:r>
            <a:endParaRPr lang="en-US" dirty="0">
              <a:solidFill>
                <a:schemeClr val="tx1"/>
              </a:solidFill>
            </a:endParaRPr>
          </a:p>
        </p:txBody>
      </p:sp>
      <p:sp>
        <p:nvSpPr>
          <p:cNvPr id="3" name="Content Placeholder 2"/>
          <p:cNvSpPr>
            <a:spLocks noGrp="1"/>
          </p:cNvSpPr>
          <p:nvPr>
            <p:ph idx="1"/>
          </p:nvPr>
        </p:nvSpPr>
        <p:spPr>
          <a:xfrm>
            <a:off x="990600" y="1600200"/>
            <a:ext cx="8001000" cy="4525963"/>
          </a:xfrm>
        </p:spPr>
        <p:txBody>
          <a:bodyPr/>
          <a:lstStyle/>
          <a:p>
            <a:pPr marL="0" indent="0">
              <a:spcBef>
                <a:spcPts val="0"/>
              </a:spcBef>
              <a:buClr>
                <a:schemeClr val="accent6">
                  <a:lumMod val="60000"/>
                  <a:lumOff val="40000"/>
                </a:schemeClr>
              </a:buClr>
              <a:buNone/>
            </a:pPr>
            <a:r>
              <a:rPr lang="en-US" dirty="0" smtClean="0">
                <a:latin typeface="Times New Roman" pitchFamily="18" charset="0"/>
                <a:cs typeface="Times New Roman" pitchFamily="18" charset="0"/>
              </a:rPr>
              <a:t>Wolfe’s method</a:t>
            </a:r>
          </a:p>
          <a:p>
            <a:pPr marL="0" indent="0">
              <a:spcBef>
                <a:spcPts val="0"/>
              </a:spcBef>
              <a:buClr>
                <a:schemeClr val="accent6">
                  <a:lumMod val="60000"/>
                  <a:lumOff val="40000"/>
                </a:schemeClr>
              </a:buClr>
              <a:buNone/>
            </a:pPr>
            <a:r>
              <a:rPr lang="en-US" sz="2400" b="1" i="1" dirty="0" smtClean="0">
                <a:solidFill>
                  <a:srgbClr val="7030A0"/>
                </a:solidFill>
                <a:latin typeface="Times New Roman" pitchFamily="18" charset="0"/>
                <a:cs typeface="Times New Roman" pitchFamily="18" charset="0"/>
              </a:rPr>
              <a:t>Initialization</a:t>
            </a:r>
            <a:r>
              <a:rPr lang="en-US" sz="2400" dirty="0" smtClean="0">
                <a:solidFill>
                  <a:srgbClr val="7030A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Find a feasible initial trial solution </a:t>
            </a:r>
            <a:r>
              <a:rPr lang="en-US" sz="2400" b="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 set </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 1</a:t>
            </a:r>
          </a:p>
          <a:p>
            <a:pPr marL="0" indent="0">
              <a:spcBef>
                <a:spcPts val="0"/>
              </a:spcBef>
              <a:buClr>
                <a:schemeClr val="accent6">
                  <a:lumMod val="60000"/>
                  <a:lumOff val="40000"/>
                </a:schemeClr>
              </a:buClr>
              <a:buNone/>
            </a:pPr>
            <a:r>
              <a:rPr lang="en-US" sz="2400" b="1" i="1" dirty="0" smtClean="0">
                <a:solidFill>
                  <a:srgbClr val="C00000"/>
                </a:solidFill>
                <a:latin typeface="Times New Roman" pitchFamily="18" charset="0"/>
                <a:cs typeface="Times New Roman" pitchFamily="18" charset="0"/>
              </a:rPr>
              <a:t>Iteration</a:t>
            </a:r>
            <a:r>
              <a:rPr lang="en-US" sz="2400" dirty="0" smtClean="0">
                <a:solidFill>
                  <a:srgbClr val="C00000"/>
                </a:solidFill>
                <a:latin typeface="Times New Roman" pitchFamily="18" charset="0"/>
                <a:cs typeface="Times New Roman" pitchFamily="18" charset="0"/>
              </a:rPr>
              <a:t>:</a:t>
            </a:r>
          </a:p>
          <a:p>
            <a:pPr marL="457200" indent="-457200">
              <a:spcBef>
                <a:spcPts val="0"/>
              </a:spcBef>
              <a:buClr>
                <a:schemeClr val="accent6">
                  <a:lumMod val="60000"/>
                  <a:lumOff val="40000"/>
                </a:schemeClr>
              </a:buClr>
              <a:buFont typeface="+mj-lt"/>
              <a:buAutoNum type="arabicPeriod"/>
            </a:pPr>
            <a:r>
              <a:rPr lang="en-US" sz="2400" dirty="0" smtClean="0"/>
              <a:t>Find     </a:t>
            </a: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t>
            </a:r>
            <a:r>
              <a:rPr lang="en-US" sz="2400" b="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a:t>
            </a:r>
            <a:r>
              <a:rPr lang="en-US" sz="2400" i="1" baseline="30000" dirty="0" smtClean="0">
                <a:latin typeface="Times New Roman" pitchFamily="18" charset="0"/>
                <a:cs typeface="Times New Roman" pitchFamily="18" charset="0"/>
              </a:rPr>
              <a:t>k</a:t>
            </a:r>
            <a:r>
              <a:rPr lang="en-US" sz="2400" baseline="30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set </a:t>
            </a:r>
            <a:r>
              <a:rPr lang="en-US" sz="2400" i="1" dirty="0" err="1">
                <a:latin typeface="Times New Roman" pitchFamily="18" charset="0"/>
                <a:cs typeface="Times New Roman" pitchFamily="18" charset="0"/>
              </a:rPr>
              <a:t>c</a:t>
            </a:r>
            <a:r>
              <a:rPr lang="en-US" sz="2400" i="1" baseline="-25000" dirty="0" err="1">
                <a:latin typeface="Times New Roman" pitchFamily="18" charset="0"/>
                <a:cs typeface="Times New Roman" pitchFamily="18" charset="0"/>
              </a:rPr>
              <a:t>j</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for </a:t>
            </a:r>
            <a:r>
              <a:rPr lang="en-US" sz="2400" i="1" dirty="0" smtClean="0">
                <a:latin typeface="Times New Roman" pitchFamily="18" charset="0"/>
                <a:cs typeface="Times New Roman" pitchFamily="18" charset="0"/>
              </a:rPr>
              <a:t>j =</a:t>
            </a:r>
            <a:r>
              <a:rPr lang="en-US" sz="2400" dirty="0" smtClean="0">
                <a:latin typeface="Times New Roman" pitchFamily="18" charset="0"/>
                <a:cs typeface="Times New Roman" pitchFamily="18" charset="0"/>
              </a:rPr>
              <a:t> 1, 2, . . . , </a:t>
            </a:r>
            <a:r>
              <a:rPr lang="en-US" sz="2400" i="1" dirty="0" smtClean="0">
                <a:latin typeface="Times New Roman" pitchFamily="18" charset="0"/>
                <a:cs typeface="Times New Roman" pitchFamily="18" charset="0"/>
              </a:rPr>
              <a:t>n</a:t>
            </a:r>
            <a:endParaRPr lang="en-US" sz="2400" baseline="30000" dirty="0" smtClean="0">
              <a:latin typeface="Times New Roman" pitchFamily="18" charset="0"/>
              <a:cs typeface="Times New Roman" pitchFamily="18" charset="0"/>
            </a:endParaRPr>
          </a:p>
          <a:p>
            <a:pPr marL="0" indent="0">
              <a:spcBef>
                <a:spcPts val="0"/>
              </a:spcBef>
              <a:buClr>
                <a:schemeClr val="accent6">
                  <a:lumMod val="60000"/>
                  <a:lumOff val="40000"/>
                </a:schemeClr>
              </a:buClr>
              <a:buNone/>
            </a:pPr>
            <a:r>
              <a:rPr lang="en-US" sz="2000" dirty="0" smtClean="0">
                <a:latin typeface="Times New Roman" pitchFamily="18" charset="0"/>
                <a:cs typeface="Times New Roman" pitchFamily="18" charset="0"/>
              </a:rPr>
              <a:t>		</a:t>
            </a:r>
          </a:p>
          <a:p>
            <a:pPr marL="457200" indent="-457200">
              <a:spcBef>
                <a:spcPts val="0"/>
              </a:spcBef>
              <a:spcAft>
                <a:spcPts val="600"/>
              </a:spcAft>
              <a:buClr>
                <a:schemeClr val="accent6">
                  <a:lumMod val="60000"/>
                  <a:lumOff val="40000"/>
                </a:schemeClr>
              </a:buClr>
              <a:buFont typeface="+mj-lt"/>
              <a:buAutoNum type="arabicPeriod" startAt="2"/>
            </a:pPr>
            <a:r>
              <a:rPr lang="en-US" sz="2400" dirty="0" smtClean="0">
                <a:latin typeface="Times New Roman" pitchFamily="18" charset="0"/>
                <a:cs typeface="Times New Roman" pitchFamily="18" charset="0"/>
              </a:rPr>
              <a:t> Find optimal </a:t>
            </a:r>
            <a:r>
              <a:rPr lang="en-US" sz="2400" dirty="0" err="1" smtClean="0">
                <a:latin typeface="Times New Roman" pitchFamily="18" charset="0"/>
                <a:cs typeface="Times New Roman" pitchFamily="18" charset="0"/>
              </a:rPr>
              <a:t>soln</a:t>
            </a:r>
            <a:r>
              <a:rPr lang="en-US" sz="2400" dirty="0" smtClean="0">
                <a:latin typeface="Times New Roman" pitchFamily="18" charset="0"/>
                <a:cs typeface="Times New Roman" pitchFamily="18" charset="0"/>
              </a:rPr>
              <a:t>         for LP problem</a:t>
            </a:r>
          </a:p>
          <a:p>
            <a:pPr marL="512763" indent="0">
              <a:spcBef>
                <a:spcPts val="0"/>
              </a:spcBef>
              <a:buClr>
                <a:schemeClr val="accent6">
                  <a:lumMod val="60000"/>
                  <a:lumOff val="40000"/>
                </a:schemeClr>
              </a:buClr>
              <a:buNone/>
            </a:pPr>
            <a:r>
              <a:rPr lang="en-US" sz="2000" dirty="0" smtClean="0">
                <a:latin typeface="Times New Roman" pitchFamily="18" charset="0"/>
                <a:cs typeface="Times New Roman" pitchFamily="18" charset="0"/>
              </a:rPr>
              <a:t>Max                                   </a:t>
            </a:r>
            <a:r>
              <a:rPr lang="en-US" sz="2000" dirty="0" err="1" smtClean="0">
                <a:latin typeface="Times New Roman" pitchFamily="18" charset="0"/>
                <a:cs typeface="Times New Roman" pitchFamily="18" charset="0"/>
              </a:rPr>
              <a:t>s.t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Ax</a:t>
            </a:r>
            <a:r>
              <a:rPr lang="en-US" sz="2000" dirty="0" smtClean="0">
                <a:latin typeface="Times New Roman" pitchFamily="18" charset="0"/>
                <a:cs typeface="Times New Roman" pitchFamily="18" charset="0"/>
              </a:rPr>
              <a:t> ≤ </a:t>
            </a:r>
            <a:r>
              <a:rPr lang="en-US" sz="2000" b="1"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 </a:t>
            </a:r>
            <a:r>
              <a:rPr lang="en-US" sz="2000" b="1" dirty="0" smtClean="0">
                <a:latin typeface="Times New Roman" pitchFamily="18" charset="0"/>
                <a:cs typeface="Times New Roman" pitchFamily="18" charset="0"/>
              </a:rPr>
              <a:t>0</a:t>
            </a:r>
          </a:p>
          <a:p>
            <a:pPr marL="0" indent="0">
              <a:spcBef>
                <a:spcPts val="0"/>
              </a:spcBef>
              <a:buClr>
                <a:schemeClr val="accent6">
                  <a:lumMod val="60000"/>
                  <a:lumOff val="40000"/>
                </a:schemeClr>
              </a:buClr>
              <a:buNone/>
            </a:pPr>
            <a:endParaRPr lang="en-US" sz="2000" dirty="0" smtClean="0">
              <a:latin typeface="Times New Roman" pitchFamily="18" charset="0"/>
              <a:cs typeface="Times New Roman" pitchFamily="18" charset="0"/>
            </a:endParaRPr>
          </a:p>
          <a:p>
            <a:pPr marL="457200" indent="-457200">
              <a:spcBef>
                <a:spcPts val="0"/>
              </a:spcBef>
              <a:buClr>
                <a:schemeClr val="accent6">
                  <a:lumMod val="60000"/>
                  <a:lumOff val="40000"/>
                </a:schemeClr>
              </a:buClr>
              <a:buFont typeface="+mj-lt"/>
              <a:buAutoNum type="arabicPeriod" startAt="3"/>
            </a:pPr>
            <a:r>
              <a:rPr lang="en-US" sz="2400" dirty="0" smtClean="0">
                <a:latin typeface="Times New Roman" pitchFamily="18" charset="0"/>
                <a:cs typeface="Times New Roman" pitchFamily="18" charset="0"/>
              </a:rPr>
              <a:t> set </a:t>
            </a:r>
            <a:r>
              <a:rPr lang="en-US" sz="2400" i="1" dirty="0" smtClean="0">
                <a:latin typeface="Times New Roman" pitchFamily="18" charset="0"/>
                <a:cs typeface="Times New Roman" pitchFamily="18" charset="0"/>
              </a:rPr>
              <a:t>h</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for     0 ≤ </a:t>
            </a:r>
            <a:r>
              <a:rPr lang="en-US" sz="2400"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 1    </a:t>
            </a:r>
            <a:r>
              <a:rPr lang="en-US" sz="2400" dirty="0" smtClean="0">
                <a:solidFill>
                  <a:srgbClr val="7030A0"/>
                </a:solidFill>
                <a:latin typeface="Times New Roman" pitchFamily="18" charset="0"/>
                <a:cs typeface="Times New Roman" pitchFamily="18" charset="0"/>
              </a:rPr>
              <a:t>&amp;</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spcBef>
                <a:spcPts val="0"/>
              </a:spcBef>
              <a:buClr>
                <a:schemeClr val="accent6">
                  <a:lumMod val="60000"/>
                  <a:lumOff val="40000"/>
                </a:schemeClr>
              </a:buClr>
              <a:buNone/>
            </a:pPr>
            <a:endParaRPr lang="en-US" sz="2000" dirty="0" smtClean="0">
              <a:latin typeface="Times New Roman" pitchFamily="18" charset="0"/>
              <a:cs typeface="Times New Roman" pitchFamily="18" charset="0"/>
            </a:endParaRPr>
          </a:p>
          <a:p>
            <a:pPr marL="0" indent="0">
              <a:spcBef>
                <a:spcPts val="0"/>
              </a:spcBef>
              <a:buClr>
                <a:schemeClr val="accent6">
                  <a:lumMod val="60000"/>
                  <a:lumOff val="40000"/>
                </a:schemeClr>
              </a:buClr>
              <a:buNone/>
            </a:pPr>
            <a:r>
              <a:rPr lang="en-US" sz="2400" b="1" i="1" dirty="0" smtClean="0">
                <a:solidFill>
                  <a:srgbClr val="008000"/>
                </a:solidFill>
                <a:latin typeface="Times New Roman" pitchFamily="18" charset="0"/>
                <a:cs typeface="Times New Roman" pitchFamily="18" charset="0"/>
              </a:rPr>
              <a:t>Stopping rule</a:t>
            </a:r>
            <a:r>
              <a:rPr lang="en-US" sz="2400" dirty="0" smtClean="0">
                <a:solidFill>
                  <a:srgbClr val="008000"/>
                </a:solidFill>
                <a:latin typeface="Times New Roman" pitchFamily="18" charset="0"/>
                <a:cs typeface="Times New Roman" pitchFamily="18" charset="0"/>
              </a:rPr>
              <a:t>: </a:t>
            </a:r>
            <a:r>
              <a:rPr lang="en-US" sz="2400" dirty="0" smtClean="0"/>
              <a:t>If </a:t>
            </a:r>
            <a:r>
              <a:rPr lang="en-US" sz="2400" b="1" dirty="0" smtClean="0"/>
              <a:t>x</a:t>
            </a:r>
            <a:r>
              <a:rPr lang="en-US" sz="2400" baseline="30000" dirty="0" smtClean="0">
                <a:latin typeface="Times New Roman" pitchFamily="18" charset="0"/>
                <a:cs typeface="Times New Roman" pitchFamily="18" charset="0"/>
              </a:rPr>
              <a:t>(</a:t>
            </a:r>
            <a:r>
              <a:rPr lang="en-US" sz="2400" i="1" baseline="30000" dirty="0" smtClean="0">
                <a:latin typeface="Times New Roman" pitchFamily="18" charset="0"/>
                <a:cs typeface="Times New Roman" pitchFamily="18" charset="0"/>
              </a:rPr>
              <a:t>k−</a:t>
            </a:r>
            <a:r>
              <a:rPr lang="en-US" sz="2400" baseline="30000" dirty="0" smtClean="0">
                <a:latin typeface="Times New Roman" pitchFamily="18" charset="0"/>
                <a:cs typeface="Times New Roman" pitchFamily="18" charset="0"/>
              </a:rPr>
              <a:t>1</a:t>
            </a:r>
            <a:r>
              <a:rPr lang="en-US" sz="2400" baseline="30000" dirty="0">
                <a:latin typeface="Times New Roman" pitchFamily="18" charset="0"/>
                <a:cs typeface="Times New Roman" pitchFamily="18" charset="0"/>
              </a:rPr>
              <a:t>)</a:t>
            </a:r>
            <a:r>
              <a:rPr lang="en-US" sz="2400" dirty="0"/>
              <a:t> and </a:t>
            </a:r>
            <a:r>
              <a:rPr lang="en-US" sz="2400" b="1" dirty="0"/>
              <a:t>x</a:t>
            </a:r>
            <a:r>
              <a:rPr lang="en-US" sz="2400" baseline="30000" dirty="0">
                <a:latin typeface="Times New Roman" pitchFamily="18" charset="0"/>
                <a:cs typeface="Times New Roman" pitchFamily="18" charset="0"/>
              </a:rPr>
              <a:t>(</a:t>
            </a:r>
            <a:r>
              <a:rPr lang="en-US" sz="2400" i="1" baseline="30000" dirty="0">
                <a:latin typeface="Times New Roman" pitchFamily="18" charset="0"/>
                <a:cs typeface="Times New Roman" pitchFamily="18" charset="0"/>
              </a:rPr>
              <a:t>k</a:t>
            </a:r>
            <a:r>
              <a:rPr lang="en-US" sz="2400" baseline="30000" dirty="0">
                <a:latin typeface="Times New Roman" pitchFamily="18" charset="0"/>
                <a:cs typeface="Times New Roman" pitchFamily="18" charset="0"/>
              </a:rPr>
              <a:t>)</a:t>
            </a:r>
            <a:r>
              <a:rPr lang="en-US" sz="2400" dirty="0"/>
              <a:t> are sufficiently close, stop and use </a:t>
            </a:r>
            <a:r>
              <a:rPr lang="en-US" sz="2400" b="1" dirty="0"/>
              <a:t>x</a:t>
            </a:r>
            <a:r>
              <a:rPr lang="en-US" sz="2400" baseline="30000" dirty="0">
                <a:latin typeface="Times New Roman" pitchFamily="18" charset="0"/>
                <a:cs typeface="Times New Roman" pitchFamily="18" charset="0"/>
              </a:rPr>
              <a:t>(</a:t>
            </a:r>
            <a:r>
              <a:rPr lang="en-US" sz="2400" i="1" baseline="30000" dirty="0">
                <a:latin typeface="Times New Roman" pitchFamily="18" charset="0"/>
                <a:cs typeface="Times New Roman" pitchFamily="18" charset="0"/>
              </a:rPr>
              <a:t>k</a:t>
            </a:r>
            <a:r>
              <a:rPr lang="en-US" sz="2400" baseline="30000" dirty="0" smtClean="0">
                <a:latin typeface="Times New Roman" pitchFamily="18" charset="0"/>
                <a:cs typeface="Times New Roman" pitchFamily="18" charset="0"/>
              </a:rPr>
              <a:t>)</a:t>
            </a:r>
            <a:r>
              <a:rPr lang="en-US" sz="2400" dirty="0" smtClean="0"/>
              <a:t> as the estimate of an optimal solution.</a:t>
            </a:r>
            <a:endParaRPr lang="en-US" sz="2400" dirty="0" smtClean="0">
              <a:solidFill>
                <a:srgbClr val="008000"/>
              </a:solidFill>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 xmlns:p14="http://schemas.microsoft.com/office/powerpoint/2010/main" val="3617431315"/>
              </p:ext>
            </p:extLst>
          </p:nvPr>
        </p:nvGraphicFramePr>
        <p:xfrm>
          <a:off x="2286000" y="2667000"/>
          <a:ext cx="620713" cy="679450"/>
        </p:xfrm>
        <a:graphic>
          <a:graphicData uri="http://schemas.openxmlformats.org/presentationml/2006/ole">
            <p:oleObj spid="_x0000_s205212" name="Equation" r:id="rId4" imgW="406048" imgH="444114" progId="Equation.3">
              <p:embed/>
            </p:oleObj>
          </a:graphicData>
        </a:graphic>
      </p:graphicFrame>
      <p:graphicFrame>
        <p:nvGraphicFramePr>
          <p:cNvPr id="5" name="Object 4"/>
          <p:cNvGraphicFramePr>
            <a:graphicFrameLocks noChangeAspect="1"/>
          </p:cNvGraphicFramePr>
          <p:nvPr>
            <p:extLst>
              <p:ext uri="{D42A27DB-BD31-4B8C-83A1-F6EECF244321}">
                <p14:modId xmlns="" xmlns:p14="http://schemas.microsoft.com/office/powerpoint/2010/main" val="2999373698"/>
              </p:ext>
            </p:extLst>
          </p:nvPr>
        </p:nvGraphicFramePr>
        <p:xfrm>
          <a:off x="5703887" y="2667000"/>
          <a:ext cx="620713" cy="679450"/>
        </p:xfrm>
        <a:graphic>
          <a:graphicData uri="http://schemas.openxmlformats.org/presentationml/2006/ole">
            <p:oleObj spid="_x0000_s205213" name="Equation" r:id="rId5" imgW="406048" imgH="444114" progId="Equation.3">
              <p:embed/>
            </p:oleObj>
          </a:graphicData>
        </a:graphic>
      </p:graphicFrame>
      <p:graphicFrame>
        <p:nvGraphicFramePr>
          <p:cNvPr id="6" name="Object 5"/>
          <p:cNvGraphicFramePr>
            <a:graphicFrameLocks noChangeAspect="1"/>
          </p:cNvGraphicFramePr>
          <p:nvPr>
            <p:extLst>
              <p:ext uri="{D42A27DB-BD31-4B8C-83A1-F6EECF244321}">
                <p14:modId xmlns="" xmlns:p14="http://schemas.microsoft.com/office/powerpoint/2010/main" val="2727711451"/>
              </p:ext>
            </p:extLst>
          </p:nvPr>
        </p:nvGraphicFramePr>
        <p:xfrm>
          <a:off x="3862388" y="3429000"/>
          <a:ext cx="481012" cy="433388"/>
        </p:xfrm>
        <a:graphic>
          <a:graphicData uri="http://schemas.openxmlformats.org/presentationml/2006/ole">
            <p:oleObj spid="_x0000_s205214" name="Equation" r:id="rId6" imgW="253890" imgH="228501" progId="Equation.3">
              <p:embed/>
            </p:oleObj>
          </a:graphicData>
        </a:graphic>
      </p:graphicFrame>
      <p:graphicFrame>
        <p:nvGraphicFramePr>
          <p:cNvPr id="8" name="Object 7"/>
          <p:cNvGraphicFramePr>
            <a:graphicFrameLocks noChangeAspect="1"/>
          </p:cNvGraphicFramePr>
          <p:nvPr>
            <p:extLst>
              <p:ext uri="{D42A27DB-BD31-4B8C-83A1-F6EECF244321}">
                <p14:modId xmlns="" xmlns:p14="http://schemas.microsoft.com/office/powerpoint/2010/main" val="2107588462"/>
              </p:ext>
            </p:extLst>
          </p:nvPr>
        </p:nvGraphicFramePr>
        <p:xfrm>
          <a:off x="2209800" y="3808140"/>
          <a:ext cx="1828800" cy="535260"/>
        </p:xfrm>
        <a:graphic>
          <a:graphicData uri="http://schemas.openxmlformats.org/presentationml/2006/ole">
            <p:oleObj spid="_x0000_s205215" name="Equation" r:id="rId7" imgW="1040948" imgH="304668" progId="Equation.3">
              <p:embed/>
            </p:oleObj>
          </a:graphicData>
        </a:graphic>
      </p:graphicFrame>
      <p:graphicFrame>
        <p:nvGraphicFramePr>
          <p:cNvPr id="9" name="Object 8"/>
          <p:cNvGraphicFramePr>
            <a:graphicFrameLocks noChangeAspect="1"/>
          </p:cNvGraphicFramePr>
          <p:nvPr>
            <p:extLst>
              <p:ext uri="{D42A27DB-BD31-4B8C-83A1-F6EECF244321}">
                <p14:modId xmlns="" xmlns:p14="http://schemas.microsoft.com/office/powerpoint/2010/main" val="1499163757"/>
              </p:ext>
            </p:extLst>
          </p:nvPr>
        </p:nvGraphicFramePr>
        <p:xfrm>
          <a:off x="5867400" y="4480560"/>
          <a:ext cx="2834640" cy="421687"/>
        </p:xfrm>
        <a:graphic>
          <a:graphicData uri="http://schemas.openxmlformats.org/presentationml/2006/ole">
            <p:oleObj spid="_x0000_s205216" name="Equation" r:id="rId8" imgW="1536700" imgH="228600" progId="Equation.3">
              <p:embed/>
            </p:oleObj>
          </a:graphicData>
        </a:graphic>
      </p:graphicFrame>
      <p:sp>
        <p:nvSpPr>
          <p:cNvPr id="7" name="Slide Number Placeholder 6"/>
          <p:cNvSpPr>
            <a:spLocks noGrp="1"/>
          </p:cNvSpPr>
          <p:nvPr>
            <p:ph type="sldNum" sz="quarter" idx="12"/>
          </p:nvPr>
        </p:nvSpPr>
        <p:spPr/>
        <p:txBody>
          <a:bodyPr/>
          <a:lstStyle/>
          <a:p>
            <a:fld id="{E187A8DF-0D36-4FD6-9E8E-6850BBE18C4A}" type="slidenum">
              <a:rPr lang="en-US" smtClean="0"/>
              <a:pPr/>
              <a:t>91</a:t>
            </a:fld>
            <a:endParaRPr lang="en-US"/>
          </a:p>
        </p:txBody>
      </p:sp>
      <p:sp>
        <p:nvSpPr>
          <p:cNvPr id="10" name="TextBox 9"/>
          <p:cNvSpPr txBox="1"/>
          <p:nvPr/>
        </p:nvSpPr>
        <p:spPr>
          <a:xfrm rot="19260422">
            <a:off x="442788" y="490460"/>
            <a:ext cx="1119994" cy="461665"/>
          </a:xfrm>
          <a:prstGeom prst="rect">
            <a:avLst/>
          </a:prstGeom>
          <a:noFill/>
        </p:spPr>
        <p:txBody>
          <a:bodyPr wrap="square" rtlCol="0">
            <a:spAutoFit/>
          </a:bodyPr>
          <a:lstStyle/>
          <a:p>
            <a:r>
              <a:rPr lang="en-US" sz="2400" dirty="0" smtClean="0">
                <a:solidFill>
                  <a:srgbClr val="FF0000"/>
                </a:solidFill>
                <a:latin typeface="Bodoni MT Black" pitchFamily="18" charset="0"/>
              </a:rPr>
              <a:t>Extra</a:t>
            </a:r>
            <a:endParaRPr lang="en-US" sz="2400" dirty="0">
              <a:solidFill>
                <a:srgbClr val="FF0000"/>
              </a:solidFill>
              <a:latin typeface="Bodoni MT Black" pitchFamily="18" charset="0"/>
            </a:endParaRPr>
          </a:p>
        </p:txBody>
      </p:sp>
    </p:spTree>
    <p:extLst>
      <p:ext uri="{BB962C8B-B14F-4D97-AF65-F5344CB8AC3E}">
        <p14:creationId xmlns="" xmlns:p14="http://schemas.microsoft.com/office/powerpoint/2010/main" val="166798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3" end="3"/>
                                            </p:txEl>
                                          </p:spTgt>
                                        </p:tgtEl>
                                      </p:cBhvr>
                                    </p:animEffect>
                                  </p:childTnLst>
                                </p:cTn>
                              </p:par>
                              <p:par>
                                <p:cTn id="39" presetID="58" presetClass="entr" presetSubtype="0" accel="10000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strVal val="#ppt_w*2.5"/>
                                          </p:val>
                                        </p:tav>
                                        <p:tav tm="100000">
                                          <p:val>
                                            <p:strVal val="#ppt_w"/>
                                          </p:val>
                                        </p:tav>
                                      </p:tavLst>
                                    </p:anim>
                                    <p:anim calcmode="lin" valueType="num">
                                      <p:cBhvr>
                                        <p:cTn id="42" dur="500" fill="hold"/>
                                        <p:tgtEl>
                                          <p:spTgt spid="4"/>
                                        </p:tgtEl>
                                        <p:attrNameLst>
                                          <p:attrName>ppt_h</p:attrName>
                                        </p:attrNameLst>
                                      </p:cBhvr>
                                      <p:tavLst>
                                        <p:tav tm="0">
                                          <p:val>
                                            <p:strVal val="#ppt_h*0.01"/>
                                          </p:val>
                                        </p:tav>
                                        <p:tav tm="100000">
                                          <p:val>
                                            <p:strVal val="#ppt_h"/>
                                          </p:val>
                                        </p:tav>
                                      </p:tavLst>
                                    </p:anim>
                                    <p:anim calcmode="lin" valueType="num">
                                      <p:cBhvr>
                                        <p:cTn id="43" dur="500" fill="hold"/>
                                        <p:tgtEl>
                                          <p:spTgt spid="4"/>
                                        </p:tgtEl>
                                        <p:attrNameLst>
                                          <p:attrName>ppt_x</p:attrName>
                                        </p:attrNameLst>
                                      </p:cBhvr>
                                      <p:tavLst>
                                        <p:tav tm="0">
                                          <p:val>
                                            <p:strVal val="#ppt_x"/>
                                          </p:val>
                                        </p:tav>
                                        <p:tav tm="100000">
                                          <p:val>
                                            <p:strVal val="#ppt_x"/>
                                          </p:val>
                                        </p:tav>
                                      </p:tavLst>
                                    </p:anim>
                                    <p:anim calcmode="lin" valueType="num">
                                      <p:cBhvr>
                                        <p:cTn id="44" dur="500" fill="hold"/>
                                        <p:tgtEl>
                                          <p:spTgt spid="4"/>
                                        </p:tgtEl>
                                        <p:attrNameLst>
                                          <p:attrName>ppt_y</p:attrName>
                                        </p:attrNameLst>
                                      </p:cBhvr>
                                      <p:tavLst>
                                        <p:tav tm="0">
                                          <p:val>
                                            <p:strVal val="#ppt_h+1"/>
                                          </p:val>
                                        </p:tav>
                                        <p:tav tm="100000">
                                          <p:val>
                                            <p:strVal val="#ppt_y"/>
                                          </p:val>
                                        </p:tav>
                                      </p:tavLst>
                                    </p:anim>
                                    <p:animEffect transition="in" filter="fade">
                                      <p:cBhvr>
                                        <p:cTn id="45" dur="500"/>
                                        <p:tgtEl>
                                          <p:spTgt spid="4"/>
                                        </p:tgtEl>
                                      </p:cBhvr>
                                    </p:animEffect>
                                  </p:childTnLst>
                                </p:cTn>
                              </p:par>
                              <p:par>
                                <p:cTn id="46" presetID="58" presetClass="entr" presetSubtype="0" accel="10000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500" fill="hold"/>
                                        <p:tgtEl>
                                          <p:spTgt spid="5"/>
                                        </p:tgtEl>
                                        <p:attrNameLst>
                                          <p:attrName>ppt_w</p:attrName>
                                        </p:attrNameLst>
                                      </p:cBhvr>
                                      <p:tavLst>
                                        <p:tav tm="0">
                                          <p:val>
                                            <p:strVal val="#ppt_w*2.5"/>
                                          </p:val>
                                        </p:tav>
                                        <p:tav tm="100000">
                                          <p:val>
                                            <p:strVal val="#ppt_w"/>
                                          </p:val>
                                        </p:tav>
                                      </p:tavLst>
                                    </p:anim>
                                    <p:anim calcmode="lin" valueType="num">
                                      <p:cBhvr>
                                        <p:cTn id="49" dur="500" fill="hold"/>
                                        <p:tgtEl>
                                          <p:spTgt spid="5"/>
                                        </p:tgtEl>
                                        <p:attrNameLst>
                                          <p:attrName>ppt_h</p:attrName>
                                        </p:attrNameLst>
                                      </p:cBhvr>
                                      <p:tavLst>
                                        <p:tav tm="0">
                                          <p:val>
                                            <p:strVal val="#ppt_h*0.01"/>
                                          </p:val>
                                        </p:tav>
                                        <p:tav tm="100000">
                                          <p:val>
                                            <p:strVal val="#ppt_h"/>
                                          </p:val>
                                        </p:tav>
                                      </p:tavLst>
                                    </p:anim>
                                    <p:anim calcmode="lin" valueType="num">
                                      <p:cBhvr>
                                        <p:cTn id="50" dur="500" fill="hold"/>
                                        <p:tgtEl>
                                          <p:spTgt spid="5"/>
                                        </p:tgtEl>
                                        <p:attrNameLst>
                                          <p:attrName>ppt_x</p:attrName>
                                        </p:attrNameLst>
                                      </p:cBhvr>
                                      <p:tavLst>
                                        <p:tav tm="0">
                                          <p:val>
                                            <p:strVal val="#ppt_x"/>
                                          </p:val>
                                        </p:tav>
                                        <p:tav tm="100000">
                                          <p:val>
                                            <p:strVal val="#ppt_x"/>
                                          </p:val>
                                        </p:tav>
                                      </p:tavLst>
                                    </p:anim>
                                    <p:anim calcmode="lin" valueType="num">
                                      <p:cBhvr>
                                        <p:cTn id="51" dur="500" fill="hold"/>
                                        <p:tgtEl>
                                          <p:spTgt spid="5"/>
                                        </p:tgtEl>
                                        <p:attrNameLst>
                                          <p:attrName>ppt_y</p:attrName>
                                        </p:attrNameLst>
                                      </p:cBhvr>
                                      <p:tavLst>
                                        <p:tav tm="0">
                                          <p:val>
                                            <p:strVal val="#ppt_h+1"/>
                                          </p:val>
                                        </p:tav>
                                        <p:tav tm="100000">
                                          <p:val>
                                            <p:strVal val="#ppt_y"/>
                                          </p:val>
                                        </p:tav>
                                      </p:tavLst>
                                    </p:anim>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58" presetClass="entr" presetSubtype="0" accel="10000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 calcmode="lin" valueType="num">
                                      <p:cBhvr>
                                        <p:cTn id="57"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58"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0"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8" presetClass="entr" presetSubtype="0" accel="100000" fill="hold" grpId="0"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 calcmode="lin" valueType="num">
                                      <p:cBhvr>
                                        <p:cTn id="66"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67"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6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9"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70" dur="500"/>
                                        <p:tgtEl>
                                          <p:spTgt spid="3">
                                            <p:txEl>
                                              <p:pRg st="5" end="5"/>
                                            </p:txEl>
                                          </p:spTgt>
                                        </p:tgtEl>
                                      </p:cBhvr>
                                    </p:animEffect>
                                  </p:childTnLst>
                                </p:cTn>
                              </p:par>
                              <p:par>
                                <p:cTn id="71" presetID="58" presetClass="entr" presetSubtype="0" accel="10000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500" fill="hold"/>
                                        <p:tgtEl>
                                          <p:spTgt spid="6"/>
                                        </p:tgtEl>
                                        <p:attrNameLst>
                                          <p:attrName>ppt_w</p:attrName>
                                        </p:attrNameLst>
                                      </p:cBhvr>
                                      <p:tavLst>
                                        <p:tav tm="0">
                                          <p:val>
                                            <p:strVal val="#ppt_w*2.5"/>
                                          </p:val>
                                        </p:tav>
                                        <p:tav tm="100000">
                                          <p:val>
                                            <p:strVal val="#ppt_w"/>
                                          </p:val>
                                        </p:tav>
                                      </p:tavLst>
                                    </p:anim>
                                    <p:anim calcmode="lin" valueType="num">
                                      <p:cBhvr>
                                        <p:cTn id="74" dur="500" fill="hold"/>
                                        <p:tgtEl>
                                          <p:spTgt spid="6"/>
                                        </p:tgtEl>
                                        <p:attrNameLst>
                                          <p:attrName>ppt_h</p:attrName>
                                        </p:attrNameLst>
                                      </p:cBhvr>
                                      <p:tavLst>
                                        <p:tav tm="0">
                                          <p:val>
                                            <p:strVal val="#ppt_h*0.01"/>
                                          </p:val>
                                        </p:tav>
                                        <p:tav tm="100000">
                                          <p:val>
                                            <p:strVal val="#ppt_h"/>
                                          </p:val>
                                        </p:tav>
                                      </p:tavLst>
                                    </p:anim>
                                    <p:anim calcmode="lin" valueType="num">
                                      <p:cBhvr>
                                        <p:cTn id="75" dur="500" fill="hold"/>
                                        <p:tgtEl>
                                          <p:spTgt spid="6"/>
                                        </p:tgtEl>
                                        <p:attrNameLst>
                                          <p:attrName>ppt_x</p:attrName>
                                        </p:attrNameLst>
                                      </p:cBhvr>
                                      <p:tavLst>
                                        <p:tav tm="0">
                                          <p:val>
                                            <p:strVal val="#ppt_x"/>
                                          </p:val>
                                        </p:tav>
                                        <p:tav tm="100000">
                                          <p:val>
                                            <p:strVal val="#ppt_x"/>
                                          </p:val>
                                        </p:tav>
                                      </p:tavLst>
                                    </p:anim>
                                    <p:anim calcmode="lin" valueType="num">
                                      <p:cBhvr>
                                        <p:cTn id="76" dur="500" fill="hold"/>
                                        <p:tgtEl>
                                          <p:spTgt spid="6"/>
                                        </p:tgtEl>
                                        <p:attrNameLst>
                                          <p:attrName>ppt_y</p:attrName>
                                        </p:attrNameLst>
                                      </p:cBhvr>
                                      <p:tavLst>
                                        <p:tav tm="0">
                                          <p:val>
                                            <p:strVal val="#ppt_h+1"/>
                                          </p:val>
                                        </p:tav>
                                        <p:tav tm="100000">
                                          <p:val>
                                            <p:strVal val="#ppt_y"/>
                                          </p:val>
                                        </p:tav>
                                      </p:tavLst>
                                    </p:anim>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58" presetClass="entr" presetSubtype="0" accel="100000" fill="hold" grpId="0" nodeType="click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anim calcmode="lin" valueType="num">
                                      <p:cBhvr>
                                        <p:cTn id="82"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83"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8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5"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86" dur="500"/>
                                        <p:tgtEl>
                                          <p:spTgt spid="3">
                                            <p:txEl>
                                              <p:pRg st="6" end="6"/>
                                            </p:txEl>
                                          </p:spTgt>
                                        </p:tgtEl>
                                      </p:cBhvr>
                                    </p:animEffect>
                                  </p:childTnLst>
                                </p:cTn>
                              </p:par>
                              <p:par>
                                <p:cTn id="87" presetID="58" presetClass="entr" presetSubtype="0" accel="10000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p:cTn id="89" dur="500" fill="hold"/>
                                        <p:tgtEl>
                                          <p:spTgt spid="8"/>
                                        </p:tgtEl>
                                        <p:attrNameLst>
                                          <p:attrName>ppt_w</p:attrName>
                                        </p:attrNameLst>
                                      </p:cBhvr>
                                      <p:tavLst>
                                        <p:tav tm="0">
                                          <p:val>
                                            <p:strVal val="#ppt_w*2.5"/>
                                          </p:val>
                                        </p:tav>
                                        <p:tav tm="100000">
                                          <p:val>
                                            <p:strVal val="#ppt_w"/>
                                          </p:val>
                                        </p:tav>
                                      </p:tavLst>
                                    </p:anim>
                                    <p:anim calcmode="lin" valueType="num">
                                      <p:cBhvr>
                                        <p:cTn id="90" dur="500" fill="hold"/>
                                        <p:tgtEl>
                                          <p:spTgt spid="8"/>
                                        </p:tgtEl>
                                        <p:attrNameLst>
                                          <p:attrName>ppt_h</p:attrName>
                                        </p:attrNameLst>
                                      </p:cBhvr>
                                      <p:tavLst>
                                        <p:tav tm="0">
                                          <p:val>
                                            <p:strVal val="#ppt_h*0.01"/>
                                          </p:val>
                                        </p:tav>
                                        <p:tav tm="100000">
                                          <p:val>
                                            <p:strVal val="#ppt_h"/>
                                          </p:val>
                                        </p:tav>
                                      </p:tavLst>
                                    </p:anim>
                                    <p:anim calcmode="lin" valueType="num">
                                      <p:cBhvr>
                                        <p:cTn id="91" dur="500" fill="hold"/>
                                        <p:tgtEl>
                                          <p:spTgt spid="8"/>
                                        </p:tgtEl>
                                        <p:attrNameLst>
                                          <p:attrName>ppt_x</p:attrName>
                                        </p:attrNameLst>
                                      </p:cBhvr>
                                      <p:tavLst>
                                        <p:tav tm="0">
                                          <p:val>
                                            <p:strVal val="#ppt_x"/>
                                          </p:val>
                                        </p:tav>
                                        <p:tav tm="100000">
                                          <p:val>
                                            <p:strVal val="#ppt_x"/>
                                          </p:val>
                                        </p:tav>
                                      </p:tavLst>
                                    </p:anim>
                                    <p:anim calcmode="lin" valueType="num">
                                      <p:cBhvr>
                                        <p:cTn id="92" dur="500" fill="hold"/>
                                        <p:tgtEl>
                                          <p:spTgt spid="8"/>
                                        </p:tgtEl>
                                        <p:attrNameLst>
                                          <p:attrName>ppt_y</p:attrName>
                                        </p:attrNameLst>
                                      </p:cBhvr>
                                      <p:tavLst>
                                        <p:tav tm="0">
                                          <p:val>
                                            <p:strVal val="#ppt_h+1"/>
                                          </p:val>
                                        </p:tav>
                                        <p:tav tm="100000">
                                          <p:val>
                                            <p:strVal val="#ppt_y"/>
                                          </p:val>
                                        </p:tav>
                                      </p:tavLst>
                                    </p:anim>
                                    <p:animEffect transition="in" filter="fade">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58" presetClass="entr" presetSubtype="0" accel="100000" fill="hold" grpId="0" nodeType="clickEffect">
                                  <p:stCondLst>
                                    <p:cond delay="0"/>
                                  </p:stCondLst>
                                  <p:childTnLst>
                                    <p:set>
                                      <p:cBhvr>
                                        <p:cTn id="97" dur="1" fill="hold">
                                          <p:stCondLst>
                                            <p:cond delay="0"/>
                                          </p:stCondLst>
                                        </p:cTn>
                                        <p:tgtEl>
                                          <p:spTgt spid="3">
                                            <p:txEl>
                                              <p:pRg st="8" end="8"/>
                                            </p:txEl>
                                          </p:spTgt>
                                        </p:tgtEl>
                                        <p:attrNameLst>
                                          <p:attrName>style.visibility</p:attrName>
                                        </p:attrNameLst>
                                      </p:cBhvr>
                                      <p:to>
                                        <p:strVal val="visible"/>
                                      </p:to>
                                    </p:set>
                                    <p:anim calcmode="lin" valueType="num">
                                      <p:cBhvr>
                                        <p:cTn id="98"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99"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10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01"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102" dur="500"/>
                                        <p:tgtEl>
                                          <p:spTgt spid="3">
                                            <p:txEl>
                                              <p:pRg st="8" end="8"/>
                                            </p:txEl>
                                          </p:spTgt>
                                        </p:tgtEl>
                                      </p:cBhvr>
                                    </p:animEffect>
                                  </p:childTnLst>
                                </p:cTn>
                              </p:par>
                              <p:par>
                                <p:cTn id="103" presetID="58" presetClass="entr" presetSubtype="0" accel="100000" fill="hold" nodeType="withEffect">
                                  <p:stCondLst>
                                    <p:cond delay="0"/>
                                  </p:stCondLst>
                                  <p:childTnLst>
                                    <p:set>
                                      <p:cBhvr>
                                        <p:cTn id="104" dur="1" fill="hold">
                                          <p:stCondLst>
                                            <p:cond delay="0"/>
                                          </p:stCondLst>
                                        </p:cTn>
                                        <p:tgtEl>
                                          <p:spTgt spid="9"/>
                                        </p:tgtEl>
                                        <p:attrNameLst>
                                          <p:attrName>style.visibility</p:attrName>
                                        </p:attrNameLst>
                                      </p:cBhvr>
                                      <p:to>
                                        <p:strVal val="visible"/>
                                      </p:to>
                                    </p:set>
                                    <p:anim calcmode="lin" valueType="num">
                                      <p:cBhvr>
                                        <p:cTn id="105" dur="500" fill="hold"/>
                                        <p:tgtEl>
                                          <p:spTgt spid="9"/>
                                        </p:tgtEl>
                                        <p:attrNameLst>
                                          <p:attrName>ppt_w</p:attrName>
                                        </p:attrNameLst>
                                      </p:cBhvr>
                                      <p:tavLst>
                                        <p:tav tm="0">
                                          <p:val>
                                            <p:strVal val="#ppt_w*2.5"/>
                                          </p:val>
                                        </p:tav>
                                        <p:tav tm="100000">
                                          <p:val>
                                            <p:strVal val="#ppt_w"/>
                                          </p:val>
                                        </p:tav>
                                      </p:tavLst>
                                    </p:anim>
                                    <p:anim calcmode="lin" valueType="num">
                                      <p:cBhvr>
                                        <p:cTn id="106" dur="500" fill="hold"/>
                                        <p:tgtEl>
                                          <p:spTgt spid="9"/>
                                        </p:tgtEl>
                                        <p:attrNameLst>
                                          <p:attrName>ppt_h</p:attrName>
                                        </p:attrNameLst>
                                      </p:cBhvr>
                                      <p:tavLst>
                                        <p:tav tm="0">
                                          <p:val>
                                            <p:strVal val="#ppt_h*0.01"/>
                                          </p:val>
                                        </p:tav>
                                        <p:tav tm="100000">
                                          <p:val>
                                            <p:strVal val="#ppt_h"/>
                                          </p:val>
                                        </p:tav>
                                      </p:tavLst>
                                    </p:anim>
                                    <p:anim calcmode="lin" valueType="num">
                                      <p:cBhvr>
                                        <p:cTn id="107" dur="500" fill="hold"/>
                                        <p:tgtEl>
                                          <p:spTgt spid="9"/>
                                        </p:tgtEl>
                                        <p:attrNameLst>
                                          <p:attrName>ppt_x</p:attrName>
                                        </p:attrNameLst>
                                      </p:cBhvr>
                                      <p:tavLst>
                                        <p:tav tm="0">
                                          <p:val>
                                            <p:strVal val="#ppt_x"/>
                                          </p:val>
                                        </p:tav>
                                        <p:tav tm="100000">
                                          <p:val>
                                            <p:strVal val="#ppt_x"/>
                                          </p:val>
                                        </p:tav>
                                      </p:tavLst>
                                    </p:anim>
                                    <p:anim calcmode="lin" valueType="num">
                                      <p:cBhvr>
                                        <p:cTn id="108" dur="500" fill="hold"/>
                                        <p:tgtEl>
                                          <p:spTgt spid="9"/>
                                        </p:tgtEl>
                                        <p:attrNameLst>
                                          <p:attrName>ppt_y</p:attrName>
                                        </p:attrNameLst>
                                      </p:cBhvr>
                                      <p:tavLst>
                                        <p:tav tm="0">
                                          <p:val>
                                            <p:strVal val="#ppt_h+1"/>
                                          </p:val>
                                        </p:tav>
                                        <p:tav tm="100000">
                                          <p:val>
                                            <p:strVal val="#ppt_y"/>
                                          </p:val>
                                        </p:tav>
                                      </p:tavLst>
                                    </p:anim>
                                    <p:animEffect transition="in" filter="fade">
                                      <p:cBhvr>
                                        <p:cTn id="109" dur="500"/>
                                        <p:tgtEl>
                                          <p:spTgt spid="9"/>
                                        </p:tgtEl>
                                      </p:cBhvr>
                                    </p:animEffect>
                                  </p:childTnLst>
                                </p:cTn>
                              </p:par>
                            </p:childTnLst>
                          </p:cTn>
                        </p:par>
                      </p:childTnLst>
                    </p:cTn>
                  </p:par>
                  <p:par>
                    <p:cTn id="110" fill="hold">
                      <p:stCondLst>
                        <p:cond delay="indefinite"/>
                      </p:stCondLst>
                      <p:childTnLst>
                        <p:par>
                          <p:cTn id="111" fill="hold">
                            <p:stCondLst>
                              <p:cond delay="0"/>
                            </p:stCondLst>
                            <p:childTnLst>
                              <p:par>
                                <p:cTn id="112" presetID="58" presetClass="entr" presetSubtype="0" accel="100000" fill="hold" grpId="0" nodeType="clickEffect">
                                  <p:stCondLst>
                                    <p:cond delay="0"/>
                                  </p:stCondLst>
                                  <p:childTnLst>
                                    <p:set>
                                      <p:cBhvr>
                                        <p:cTn id="113" dur="1" fill="hold">
                                          <p:stCondLst>
                                            <p:cond delay="0"/>
                                          </p:stCondLst>
                                        </p:cTn>
                                        <p:tgtEl>
                                          <p:spTgt spid="3">
                                            <p:txEl>
                                              <p:pRg st="10" end="10"/>
                                            </p:txEl>
                                          </p:spTgt>
                                        </p:tgtEl>
                                        <p:attrNameLst>
                                          <p:attrName>style.visibility</p:attrName>
                                        </p:attrNameLst>
                                      </p:cBhvr>
                                      <p:to>
                                        <p:strVal val="visible"/>
                                      </p:to>
                                    </p:set>
                                    <p:anim calcmode="lin" valueType="num">
                                      <p:cBhvr>
                                        <p:cTn id="114" dur="500" fill="hold"/>
                                        <p:tgtEl>
                                          <p:spTgt spid="3">
                                            <p:txEl>
                                              <p:pRg st="10" end="10"/>
                                            </p:txEl>
                                          </p:spTgt>
                                        </p:tgtEl>
                                        <p:attrNameLst>
                                          <p:attrName>ppt_w</p:attrName>
                                        </p:attrNameLst>
                                      </p:cBhvr>
                                      <p:tavLst>
                                        <p:tav tm="0">
                                          <p:val>
                                            <p:strVal val="#ppt_w*2.5"/>
                                          </p:val>
                                        </p:tav>
                                        <p:tav tm="100000">
                                          <p:val>
                                            <p:strVal val="#ppt_w"/>
                                          </p:val>
                                        </p:tav>
                                      </p:tavLst>
                                    </p:anim>
                                    <p:anim calcmode="lin" valueType="num">
                                      <p:cBhvr>
                                        <p:cTn id="115" dur="500" fill="hold"/>
                                        <p:tgtEl>
                                          <p:spTgt spid="3">
                                            <p:txEl>
                                              <p:pRg st="10" end="10"/>
                                            </p:txEl>
                                          </p:spTgt>
                                        </p:tgtEl>
                                        <p:attrNameLst>
                                          <p:attrName>ppt_h</p:attrName>
                                        </p:attrNameLst>
                                      </p:cBhvr>
                                      <p:tavLst>
                                        <p:tav tm="0">
                                          <p:val>
                                            <p:strVal val="#ppt_h*0.01"/>
                                          </p:val>
                                        </p:tav>
                                        <p:tav tm="100000">
                                          <p:val>
                                            <p:strVal val="#ppt_h"/>
                                          </p:val>
                                        </p:tav>
                                      </p:tavLst>
                                    </p:anim>
                                    <p:anim calcmode="lin" valueType="num">
                                      <p:cBhvr>
                                        <p:cTn id="11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17" dur="500" fill="hold"/>
                                        <p:tgtEl>
                                          <p:spTgt spid="3">
                                            <p:txEl>
                                              <p:pRg st="10" end="10"/>
                                            </p:txEl>
                                          </p:spTgt>
                                        </p:tgtEl>
                                        <p:attrNameLst>
                                          <p:attrName>ppt_y</p:attrName>
                                        </p:attrNameLst>
                                      </p:cBhvr>
                                      <p:tavLst>
                                        <p:tav tm="0">
                                          <p:val>
                                            <p:strVal val="#ppt_h+1"/>
                                          </p:val>
                                        </p:tav>
                                        <p:tav tm="100000">
                                          <p:val>
                                            <p:strVal val="#ppt_y"/>
                                          </p:val>
                                        </p:tav>
                                      </p:tavLst>
                                    </p:anim>
                                    <p:animEffect transition="in" filter="fade">
                                      <p:cBhvr>
                                        <p:cTn id="11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Picture 2"/>
          <p:cNvPicPr>
            <a:picLocks noChangeAspect="1" noChangeArrowheads="1"/>
          </p:cNvPicPr>
          <p:nvPr/>
        </p:nvPicPr>
        <p:blipFill>
          <a:blip r:embed="rId2">
            <a:clrChange>
              <a:clrFrom>
                <a:srgbClr val="FFFFFF"/>
              </a:clrFrom>
              <a:clrTo>
                <a:srgbClr val="FFFFFF">
                  <a:alpha val="0"/>
                </a:srgbClr>
              </a:clrTo>
            </a:clrChange>
          </a:blip>
          <a:srcRect b="36306"/>
          <a:stretch>
            <a:fillRect/>
          </a:stretch>
        </p:blipFill>
        <p:spPr bwMode="auto">
          <a:xfrm>
            <a:off x="457200" y="265244"/>
            <a:ext cx="4918741" cy="2020756"/>
          </a:xfrm>
          <a:prstGeom prst="rect">
            <a:avLst/>
          </a:prstGeom>
          <a:noFill/>
          <a:ln w="9525">
            <a:noFill/>
            <a:miter lim="800000"/>
            <a:headEnd/>
            <a:tailEnd/>
          </a:ln>
          <a:effectLst/>
        </p:spPr>
      </p:pic>
      <p:pic>
        <p:nvPicPr>
          <p:cNvPr id="199683" name="Picture 3"/>
          <p:cNvPicPr>
            <a:picLocks noChangeAspect="1" noChangeArrowheads="1"/>
          </p:cNvPicPr>
          <p:nvPr/>
        </p:nvPicPr>
        <p:blipFill rotWithShape="1">
          <a:blip r:embed="rId3">
            <a:clrChange>
              <a:clrFrom>
                <a:srgbClr val="FFFFFF"/>
              </a:clrFrom>
              <a:clrTo>
                <a:srgbClr val="FFFFFF">
                  <a:alpha val="0"/>
                </a:srgbClr>
              </a:clrTo>
            </a:clrChange>
          </a:blip>
          <a:srcRect b="58345"/>
          <a:stretch/>
        </p:blipFill>
        <p:spPr bwMode="auto">
          <a:xfrm>
            <a:off x="457200" y="3429000"/>
            <a:ext cx="8534400" cy="3276600"/>
          </a:xfrm>
          <a:prstGeom prst="rect">
            <a:avLst/>
          </a:prstGeom>
          <a:noFill/>
          <a:ln w="9525">
            <a:noFill/>
            <a:miter lim="800000"/>
            <a:headEnd/>
            <a:tailEnd/>
          </a:ln>
          <a:effectLst/>
        </p:spPr>
      </p:pic>
      <p:pic>
        <p:nvPicPr>
          <p:cNvPr id="199684"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990600" y="2362200"/>
            <a:ext cx="4321387" cy="1097280"/>
          </a:xfrm>
          <a:prstGeom prst="rect">
            <a:avLst/>
          </a:prstGeom>
          <a:noFill/>
          <a:ln w="9525">
            <a:noFill/>
            <a:miter lim="800000"/>
            <a:headEnd/>
            <a:tailEnd/>
          </a:ln>
          <a:effectLst/>
        </p:spPr>
      </p:pic>
      <p:pic>
        <p:nvPicPr>
          <p:cNvPr id="199685"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715000" y="228600"/>
            <a:ext cx="3124200" cy="3165231"/>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E187A8DF-0D36-4FD6-9E8E-6850BBE18C4A}" type="slidenum">
              <a:rPr lang="en-US" smtClean="0"/>
              <a:pPr/>
              <a:t>92</a:t>
            </a:fld>
            <a:endParaRPr lang="en-US"/>
          </a:p>
        </p:txBody>
      </p:sp>
    </p:spTree>
    <p:extLst>
      <p:ext uri="{BB962C8B-B14F-4D97-AF65-F5344CB8AC3E}">
        <p14:creationId xmlns="" xmlns:p14="http://schemas.microsoft.com/office/powerpoint/2010/main" val="142200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9682"/>
                                        </p:tgtEl>
                                        <p:attrNameLst>
                                          <p:attrName>style.visibility</p:attrName>
                                        </p:attrNameLst>
                                      </p:cBhvr>
                                      <p:to>
                                        <p:strVal val="visible"/>
                                      </p:to>
                                    </p:set>
                                    <p:anim calcmode="lin" valueType="num">
                                      <p:cBhvr additive="base">
                                        <p:cTn id="7" dur="500" fill="hold"/>
                                        <p:tgtEl>
                                          <p:spTgt spid="199682"/>
                                        </p:tgtEl>
                                        <p:attrNameLst>
                                          <p:attrName>ppt_x</p:attrName>
                                        </p:attrNameLst>
                                      </p:cBhvr>
                                      <p:tavLst>
                                        <p:tav tm="0">
                                          <p:val>
                                            <p:strVal val="#ppt_x"/>
                                          </p:val>
                                        </p:tav>
                                        <p:tav tm="100000">
                                          <p:val>
                                            <p:strVal val="#ppt_x"/>
                                          </p:val>
                                        </p:tav>
                                      </p:tavLst>
                                    </p:anim>
                                    <p:anim calcmode="lin" valueType="num">
                                      <p:cBhvr additive="base">
                                        <p:cTn id="8" dur="500" fill="hold"/>
                                        <p:tgtEl>
                                          <p:spTgt spid="1996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9684"/>
                                        </p:tgtEl>
                                        <p:attrNameLst>
                                          <p:attrName>style.visibility</p:attrName>
                                        </p:attrNameLst>
                                      </p:cBhvr>
                                      <p:to>
                                        <p:strVal val="visible"/>
                                      </p:to>
                                    </p:set>
                                    <p:anim calcmode="lin" valueType="num">
                                      <p:cBhvr additive="base">
                                        <p:cTn id="13" dur="500" fill="hold"/>
                                        <p:tgtEl>
                                          <p:spTgt spid="199684"/>
                                        </p:tgtEl>
                                        <p:attrNameLst>
                                          <p:attrName>ppt_x</p:attrName>
                                        </p:attrNameLst>
                                      </p:cBhvr>
                                      <p:tavLst>
                                        <p:tav tm="0">
                                          <p:val>
                                            <p:strVal val="#ppt_x"/>
                                          </p:val>
                                        </p:tav>
                                        <p:tav tm="100000">
                                          <p:val>
                                            <p:strVal val="#ppt_x"/>
                                          </p:val>
                                        </p:tav>
                                      </p:tavLst>
                                    </p:anim>
                                    <p:anim calcmode="lin" valueType="num">
                                      <p:cBhvr additive="base">
                                        <p:cTn id="14" dur="500" fill="hold"/>
                                        <p:tgtEl>
                                          <p:spTgt spid="1996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9683"/>
                                        </p:tgtEl>
                                        <p:attrNameLst>
                                          <p:attrName>style.visibility</p:attrName>
                                        </p:attrNameLst>
                                      </p:cBhvr>
                                      <p:to>
                                        <p:strVal val="visible"/>
                                      </p:to>
                                    </p:set>
                                    <p:anim calcmode="lin" valueType="num">
                                      <p:cBhvr additive="base">
                                        <p:cTn id="19" dur="500" fill="hold"/>
                                        <p:tgtEl>
                                          <p:spTgt spid="199683"/>
                                        </p:tgtEl>
                                        <p:attrNameLst>
                                          <p:attrName>ppt_x</p:attrName>
                                        </p:attrNameLst>
                                      </p:cBhvr>
                                      <p:tavLst>
                                        <p:tav tm="0">
                                          <p:val>
                                            <p:strVal val="#ppt_x"/>
                                          </p:val>
                                        </p:tav>
                                        <p:tav tm="100000">
                                          <p:val>
                                            <p:strVal val="#ppt_x"/>
                                          </p:val>
                                        </p:tav>
                                      </p:tavLst>
                                    </p:anim>
                                    <p:anim calcmode="lin" valueType="num">
                                      <p:cBhvr additive="base">
                                        <p:cTn id="20" dur="500" fill="hold"/>
                                        <p:tgtEl>
                                          <p:spTgt spid="19968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9685"/>
                                        </p:tgtEl>
                                        <p:attrNameLst>
                                          <p:attrName>style.visibility</p:attrName>
                                        </p:attrNameLst>
                                      </p:cBhvr>
                                      <p:to>
                                        <p:strVal val="visible"/>
                                      </p:to>
                                    </p:set>
                                    <p:anim calcmode="lin" valueType="num">
                                      <p:cBhvr additive="base">
                                        <p:cTn id="25" dur="500" fill="hold"/>
                                        <p:tgtEl>
                                          <p:spTgt spid="199685"/>
                                        </p:tgtEl>
                                        <p:attrNameLst>
                                          <p:attrName>ppt_x</p:attrName>
                                        </p:attrNameLst>
                                      </p:cBhvr>
                                      <p:tavLst>
                                        <p:tav tm="0">
                                          <p:val>
                                            <p:strVal val="#ppt_x"/>
                                          </p:val>
                                        </p:tav>
                                        <p:tav tm="100000">
                                          <p:val>
                                            <p:strVal val="#ppt_x"/>
                                          </p:val>
                                        </p:tav>
                                      </p:tavLst>
                                    </p:anim>
                                    <p:anim calcmode="lin" valueType="num">
                                      <p:cBhvr additive="base">
                                        <p:cTn id="26" dur="500" fill="hold"/>
                                        <p:tgtEl>
                                          <p:spTgt spid="19968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99685"/>
                                        </p:tgtEl>
                                        <p:attrNameLst>
                                          <p:attrName>ppt_x</p:attrName>
                                        </p:attrNameLst>
                                      </p:cBhvr>
                                      <p:tavLst>
                                        <p:tav tm="0">
                                          <p:val>
                                            <p:strVal val="ppt_x"/>
                                          </p:val>
                                        </p:tav>
                                        <p:tav tm="100000">
                                          <p:val>
                                            <p:strVal val="ppt_x"/>
                                          </p:val>
                                        </p:tav>
                                      </p:tavLst>
                                    </p:anim>
                                    <p:anim calcmode="lin" valueType="num">
                                      <p:cBhvr additive="base">
                                        <p:cTn id="31" dur="500"/>
                                        <p:tgtEl>
                                          <p:spTgt spid="199685"/>
                                        </p:tgtEl>
                                        <p:attrNameLst>
                                          <p:attrName>ppt_y</p:attrName>
                                        </p:attrNameLst>
                                      </p:cBhvr>
                                      <p:tavLst>
                                        <p:tav tm="0">
                                          <p:val>
                                            <p:strVal val="ppt_y"/>
                                          </p:val>
                                        </p:tav>
                                        <p:tav tm="100000">
                                          <p:val>
                                            <p:strVal val="1+ppt_h/2"/>
                                          </p:val>
                                        </p:tav>
                                      </p:tavLst>
                                    </p:anim>
                                    <p:set>
                                      <p:cBhvr>
                                        <p:cTn id="32" dur="1" fill="hold">
                                          <p:stCondLst>
                                            <p:cond delay="499"/>
                                          </p:stCondLst>
                                        </p:cTn>
                                        <p:tgtEl>
                                          <p:spTgt spid="1996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6"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13120" y="3657600"/>
            <a:ext cx="3048000" cy="3155464"/>
          </a:xfrm>
          <a:prstGeom prst="rect">
            <a:avLst/>
          </a:prstGeom>
          <a:noFill/>
          <a:ln w="9525">
            <a:noFill/>
            <a:miter lim="800000"/>
            <a:headEnd/>
            <a:tailEnd/>
          </a:ln>
          <a:effectLst/>
        </p:spPr>
      </p:pic>
      <p:pic>
        <p:nvPicPr>
          <p:cNvPr id="199682" name="Picture 2"/>
          <p:cNvPicPr>
            <a:picLocks noChangeAspect="1" noChangeArrowheads="1"/>
          </p:cNvPicPr>
          <p:nvPr/>
        </p:nvPicPr>
        <p:blipFill>
          <a:blip r:embed="rId3">
            <a:clrChange>
              <a:clrFrom>
                <a:srgbClr val="FFFFFF"/>
              </a:clrFrom>
              <a:clrTo>
                <a:srgbClr val="FFFFFF">
                  <a:alpha val="0"/>
                </a:srgbClr>
              </a:clrTo>
            </a:clrChange>
          </a:blip>
          <a:srcRect b="36306"/>
          <a:stretch>
            <a:fillRect/>
          </a:stretch>
        </p:blipFill>
        <p:spPr bwMode="auto">
          <a:xfrm>
            <a:off x="457200" y="265244"/>
            <a:ext cx="4918741" cy="2020756"/>
          </a:xfrm>
          <a:prstGeom prst="rect">
            <a:avLst/>
          </a:prstGeom>
          <a:noFill/>
          <a:ln w="9525">
            <a:noFill/>
            <a:miter lim="800000"/>
            <a:headEnd/>
            <a:tailEnd/>
          </a:ln>
          <a:effectLst/>
        </p:spPr>
      </p:pic>
      <p:pic>
        <p:nvPicPr>
          <p:cNvPr id="9" name="Picture 3"/>
          <p:cNvPicPr>
            <a:picLocks noChangeAspect="1" noChangeArrowheads="1"/>
          </p:cNvPicPr>
          <p:nvPr/>
        </p:nvPicPr>
        <p:blipFill>
          <a:blip r:embed="rId4">
            <a:clrChange>
              <a:clrFrom>
                <a:srgbClr val="FFFFFF"/>
              </a:clrFrom>
              <a:clrTo>
                <a:srgbClr val="FFFFFF">
                  <a:alpha val="0"/>
                </a:srgbClr>
              </a:clrTo>
            </a:clrChange>
          </a:blip>
          <a:srcRect t="43592"/>
          <a:stretch>
            <a:fillRect/>
          </a:stretch>
        </p:blipFill>
        <p:spPr bwMode="auto">
          <a:xfrm>
            <a:off x="457200" y="2286000"/>
            <a:ext cx="8534400" cy="4437098"/>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E187A8DF-0D36-4FD6-9E8E-6850BBE18C4A}" type="slidenum">
              <a:rPr lang="en-US" smtClean="0"/>
              <a:pPr/>
              <a:t>93</a:t>
            </a:fld>
            <a:endParaRPr lang="en-US"/>
          </a:p>
        </p:txBody>
      </p:sp>
    </p:spTree>
    <p:extLst>
      <p:ext uri="{BB962C8B-B14F-4D97-AF65-F5344CB8AC3E}">
        <p14:creationId xmlns="" xmlns:p14="http://schemas.microsoft.com/office/powerpoint/2010/main" val="376175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9682"/>
                                        </p:tgtEl>
                                        <p:attrNameLst>
                                          <p:attrName>style.visibility</p:attrName>
                                        </p:attrNameLst>
                                      </p:cBhvr>
                                      <p:to>
                                        <p:strVal val="visible"/>
                                      </p:to>
                                    </p:set>
                                    <p:anim calcmode="lin" valueType="num">
                                      <p:cBhvr additive="base">
                                        <p:cTn id="7" dur="500" fill="hold"/>
                                        <p:tgtEl>
                                          <p:spTgt spid="199682"/>
                                        </p:tgtEl>
                                        <p:attrNameLst>
                                          <p:attrName>ppt_x</p:attrName>
                                        </p:attrNameLst>
                                      </p:cBhvr>
                                      <p:tavLst>
                                        <p:tav tm="0">
                                          <p:val>
                                            <p:strVal val="#ppt_x"/>
                                          </p:val>
                                        </p:tav>
                                        <p:tav tm="100000">
                                          <p:val>
                                            <p:strVal val="#ppt_x"/>
                                          </p:val>
                                        </p:tav>
                                      </p:tavLst>
                                    </p:anim>
                                    <p:anim calcmode="lin" valueType="num">
                                      <p:cBhvr additive="base">
                                        <p:cTn id="8" dur="500" fill="hold"/>
                                        <p:tgtEl>
                                          <p:spTgt spid="1996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9686"/>
                                        </p:tgtEl>
                                        <p:attrNameLst>
                                          <p:attrName>style.visibility</p:attrName>
                                        </p:attrNameLst>
                                      </p:cBhvr>
                                      <p:to>
                                        <p:strVal val="visible"/>
                                      </p:to>
                                    </p:set>
                                    <p:anim calcmode="lin" valueType="num">
                                      <p:cBhvr additive="base">
                                        <p:cTn id="19" dur="500" fill="hold"/>
                                        <p:tgtEl>
                                          <p:spTgt spid="199686"/>
                                        </p:tgtEl>
                                        <p:attrNameLst>
                                          <p:attrName>ppt_x</p:attrName>
                                        </p:attrNameLst>
                                      </p:cBhvr>
                                      <p:tavLst>
                                        <p:tav tm="0">
                                          <p:val>
                                            <p:strVal val="#ppt_x"/>
                                          </p:val>
                                        </p:tav>
                                        <p:tav tm="100000">
                                          <p:val>
                                            <p:strVal val="#ppt_x"/>
                                          </p:val>
                                        </p:tav>
                                      </p:tavLst>
                                    </p:anim>
                                    <p:anim calcmode="lin" valueType="num">
                                      <p:cBhvr additive="base">
                                        <p:cTn id="20" dur="500" fill="hold"/>
                                        <p:tgtEl>
                                          <p:spTgt spid="199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224474"/>
            <a:ext cx="6019800" cy="1423454"/>
          </a:xfrm>
          <a:prstGeom prst="rect">
            <a:avLst/>
          </a:prstGeom>
          <a:noFill/>
          <a:ln w="9525">
            <a:noFill/>
            <a:miter lim="800000"/>
            <a:headEnd/>
            <a:tailEnd/>
          </a:ln>
          <a:effectLst/>
        </p:spPr>
      </p:pic>
      <p:pic>
        <p:nvPicPr>
          <p:cNvPr id="20070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90600" y="1600200"/>
            <a:ext cx="6629400" cy="525780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E187A8DF-0D36-4FD6-9E8E-6850BBE18C4A}" type="slidenum">
              <a:rPr lang="en-US" smtClean="0"/>
              <a:pPr/>
              <a:t>94</a:t>
            </a:fld>
            <a:endParaRPr lang="en-US"/>
          </a:p>
        </p:txBody>
      </p:sp>
    </p:spTree>
    <p:extLst>
      <p:ext uri="{BB962C8B-B14F-4D97-AF65-F5344CB8AC3E}">
        <p14:creationId xmlns="" xmlns:p14="http://schemas.microsoft.com/office/powerpoint/2010/main" val="2972404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ck of books design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16394</TotalTime>
  <Words>6585</Words>
  <Application>Microsoft Office PowerPoint</Application>
  <PresentationFormat>On-screen Show (4:3)</PresentationFormat>
  <Paragraphs>944</Paragraphs>
  <Slides>94</Slides>
  <Notes>67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96" baseType="lpstr">
      <vt:lpstr>Stack of books design template</vt:lpstr>
      <vt:lpstr>Equation</vt:lpstr>
      <vt:lpstr>UDPS 2133 Mathematical        Programming</vt:lpstr>
      <vt:lpstr>Slide 2</vt:lpstr>
      <vt:lpstr>Slide 3</vt:lpstr>
      <vt:lpstr>Review</vt:lpstr>
      <vt:lpstr>Review</vt:lpstr>
      <vt:lpstr>Review</vt:lpstr>
      <vt:lpstr>Review</vt:lpstr>
      <vt:lpstr>Review</vt:lpstr>
      <vt:lpstr>Review</vt:lpstr>
      <vt:lpstr>Slide 10</vt:lpstr>
      <vt:lpstr>NLP?</vt:lpstr>
      <vt:lpstr>NLP</vt:lpstr>
      <vt:lpstr>Differences</vt:lpstr>
      <vt:lpstr>Differences</vt:lpstr>
      <vt:lpstr>Differences</vt:lpstr>
      <vt:lpstr>Convex and Concave functions</vt:lpstr>
      <vt:lpstr>Convex and Concave functions</vt:lpstr>
      <vt:lpstr>Hessian Function</vt:lpstr>
      <vt:lpstr>Hessian Function</vt:lpstr>
      <vt:lpstr>Hessian Function</vt:lpstr>
      <vt:lpstr>Local Extremum</vt:lpstr>
      <vt:lpstr>Slide 22</vt:lpstr>
      <vt:lpstr>Solving NLP with 1 variable</vt:lpstr>
      <vt:lpstr>Solving NLP with 1 variable</vt:lpstr>
      <vt:lpstr>Solving NLP with 1 variable</vt:lpstr>
      <vt:lpstr>Solving NLP with 1 variable</vt:lpstr>
      <vt:lpstr>Solving NLP with 1 variable</vt:lpstr>
      <vt:lpstr>Solving NLP with 1 variable</vt:lpstr>
      <vt:lpstr>Slide 29</vt:lpstr>
      <vt:lpstr>Solving NLPs with Excel</vt:lpstr>
      <vt:lpstr>Solving NLPs with Excel </vt:lpstr>
      <vt:lpstr>Solving NLPs with Excel</vt:lpstr>
      <vt:lpstr>Golden Section Search</vt:lpstr>
      <vt:lpstr>Golden Section Search</vt:lpstr>
      <vt:lpstr>Golden Section Search</vt:lpstr>
      <vt:lpstr>Golden Section Search</vt:lpstr>
      <vt:lpstr>Golden Section Search</vt:lpstr>
      <vt:lpstr>Golden Section Search</vt:lpstr>
      <vt:lpstr>Golden Section Search</vt:lpstr>
      <vt:lpstr>Golden Section Search</vt:lpstr>
      <vt:lpstr>Slide 41</vt:lpstr>
      <vt:lpstr>Slide 42</vt:lpstr>
      <vt:lpstr>Golden Section Search</vt:lpstr>
      <vt:lpstr>Golden Section Search</vt:lpstr>
      <vt:lpstr>Solve NLP with several variables (Unconstrained)</vt:lpstr>
      <vt:lpstr>Solve NLP with several variables (Unconstrained)</vt:lpstr>
      <vt:lpstr>Slide 47</vt:lpstr>
      <vt:lpstr>Steepest Ascent</vt:lpstr>
      <vt:lpstr>Steepest Ascent</vt:lpstr>
      <vt:lpstr>Slide 50</vt:lpstr>
      <vt:lpstr>Steepest Ascent</vt:lpstr>
      <vt:lpstr>Slide 52</vt:lpstr>
      <vt:lpstr>Slide 53</vt:lpstr>
      <vt:lpstr>Lagrange Multipliers</vt:lpstr>
      <vt:lpstr>Lagrange Multipliers</vt:lpstr>
      <vt:lpstr>Lagrange Multipliers</vt:lpstr>
      <vt:lpstr>Karush-Kuhn-Tucker Conditions</vt:lpstr>
      <vt:lpstr>Karush-Kuhn-Tucker Conditions</vt:lpstr>
      <vt:lpstr>Karush-Kuhn-Tucker Conditions</vt:lpstr>
      <vt:lpstr>Karush-Kuhn-Tucker Conditions</vt:lpstr>
      <vt:lpstr>Karush-Kuhn-Tucker Conditions</vt:lpstr>
      <vt:lpstr>Karush-Kuhn-Tucker Conditions</vt:lpstr>
      <vt:lpstr>Karush-Kuhn-Tucker Conditions</vt:lpstr>
      <vt:lpstr>Karush-Kuhn-Tucker Conditions</vt:lpstr>
      <vt:lpstr>Slide 65</vt:lpstr>
      <vt:lpstr>Slide 66</vt:lpstr>
      <vt:lpstr>Karush-Kuhn-Tucker Conditions</vt:lpstr>
      <vt:lpstr>Slide 68</vt:lpstr>
      <vt:lpstr>Quadratic Programming Problem</vt:lpstr>
      <vt:lpstr>Quadratic Programming Problem</vt:lpstr>
      <vt:lpstr>Slide 71</vt:lpstr>
      <vt:lpstr>Separable Programming Problem</vt:lpstr>
      <vt:lpstr>Separable Programming Problem</vt:lpstr>
      <vt:lpstr>Separable Programming Problem</vt:lpstr>
      <vt:lpstr>Slide 75</vt:lpstr>
      <vt:lpstr>Slide 76</vt:lpstr>
      <vt:lpstr>Slide 77</vt:lpstr>
      <vt:lpstr>Slide 78</vt:lpstr>
      <vt:lpstr>Slide 79</vt:lpstr>
      <vt:lpstr>Separable Programming Problem</vt:lpstr>
      <vt:lpstr>Feasible Direction Method</vt:lpstr>
      <vt:lpstr>Feasible Direction Method</vt:lpstr>
      <vt:lpstr>Slide 83</vt:lpstr>
      <vt:lpstr>Feasible Direction Method</vt:lpstr>
      <vt:lpstr>Pareto Optimality and Tradeoff Curves</vt:lpstr>
      <vt:lpstr>Pareto Optimality and Tradeoff Curves</vt:lpstr>
      <vt:lpstr>Pareto Optimality and Tradeoff Curves</vt:lpstr>
      <vt:lpstr>Slide 88</vt:lpstr>
      <vt:lpstr>Slide 89</vt:lpstr>
      <vt:lpstr>Convex programming</vt:lpstr>
      <vt:lpstr>Convex Programming Problem</vt:lpstr>
      <vt:lpstr>Slide 92</vt:lpstr>
      <vt:lpstr>Slide 93</vt:lpstr>
      <vt:lpstr>Slide 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UDPS 2133 Mathematical        Programming</dc:title>
  <dc:creator>PC</dc:creator>
  <cp:lastModifiedBy>User</cp:lastModifiedBy>
  <cp:revision>1110</cp:revision>
  <dcterms:created xsi:type="dcterms:W3CDTF">2014-03-05T08:57:24Z</dcterms:created>
  <dcterms:modified xsi:type="dcterms:W3CDTF">2017-05-28T13:19:14Z</dcterms:modified>
  <cp:contentStatus/>
</cp:coreProperties>
</file>