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320" r:id="rId3"/>
    <p:sldId id="362" r:id="rId4"/>
    <p:sldId id="311" r:id="rId5"/>
    <p:sldId id="359" r:id="rId6"/>
    <p:sldId id="360" r:id="rId7"/>
    <p:sldId id="361" r:id="rId8"/>
    <p:sldId id="276" r:id="rId9"/>
    <p:sldId id="364" r:id="rId10"/>
    <p:sldId id="278" r:id="rId11"/>
    <p:sldId id="363" r:id="rId12"/>
    <p:sldId id="277" r:id="rId13"/>
    <p:sldId id="365" r:id="rId14"/>
    <p:sldId id="275" r:id="rId15"/>
    <p:sldId id="367" r:id="rId16"/>
    <p:sldId id="283" r:id="rId17"/>
    <p:sldId id="366" r:id="rId18"/>
    <p:sldId id="26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990033"/>
    <a:srgbClr val="008000"/>
    <a:srgbClr val="CC00CC"/>
    <a:srgbClr val="003300"/>
    <a:srgbClr val="009999"/>
    <a:srgbClr val="33CCCC"/>
    <a:srgbClr val="660066"/>
    <a:srgbClr val="CCFF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3" autoAdjust="0"/>
    <p:restoredTop sz="94737" autoAdjust="0"/>
  </p:normalViewPr>
  <p:slideViewPr>
    <p:cSldViewPr>
      <p:cViewPr varScale="1">
        <p:scale>
          <a:sx n="70" d="100"/>
          <a:sy n="70" d="100"/>
        </p:scale>
        <p:origin x="163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1119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70"/>
    </p:cViewPr>
  </p:sorterViewPr>
  <p:notesViewPr>
    <p:cSldViewPr>
      <p:cViewPr>
        <p:scale>
          <a:sx n="100" d="100"/>
          <a:sy n="100" d="100"/>
        </p:scale>
        <p:origin x="-1356" y="76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C4580-1B7D-4F68-A9ED-73A89B21A366}" type="datetimeFigureOut">
              <a:rPr lang="en-US" smtClean="0"/>
              <a:pPr/>
              <a:t>26/8/2019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AFE0B-6FF8-4113-A47D-51D5A92BB9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8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04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20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10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 1, 2, and 3 are transient state,</a:t>
            </a:r>
          </a:p>
          <a:p>
            <a:r>
              <a:rPr lang="en-US" dirty="0" smtClean="0"/>
              <a:t>State</a:t>
            </a:r>
            <a:r>
              <a:rPr lang="en-US" baseline="0" dirty="0" smtClean="0"/>
              <a:t> 0 and 4 are recurrent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9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71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i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77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19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Stationarity</a:t>
            </a:r>
            <a:r>
              <a:rPr lang="en-US" baseline="0" dirty="0" smtClean="0"/>
              <a:t> Assumption: </a:t>
            </a:r>
            <a:r>
              <a:rPr lang="en-US" dirty="0" smtClean="0"/>
              <a:t>Prob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ability law relating the next period’s state to the current state does not change over time, or remain stationary.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Stationary Markov Chain: Any Markov chain that satisfies P(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sz="1200" b="0" i="0" u="none" strike="noStrike" kern="1200" baseline="-250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=1 =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j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|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sz="1200" b="0" i="1" u="none" strike="noStrike" kern="1200" baseline="-250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=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 =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p</a:t>
            </a:r>
            <a:r>
              <a:rPr lang="en-US" sz="1200" b="0" i="1" u="none" strike="noStrike" kern="1200" baseline="-250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ij</a:t>
            </a:r>
            <a:endParaRPr lang="en-US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6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74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the state is $0 or $4, I don’t play the game anymore, so the state cannot change; hence, p</a:t>
            </a:r>
            <a:r>
              <a:rPr lang="en-US" baseline="-25000" dirty="0" smtClean="0"/>
              <a:t>00</a:t>
            </a:r>
            <a:r>
              <a:rPr lang="en-US" dirty="0" smtClean="0"/>
              <a:t> = p</a:t>
            </a:r>
            <a:r>
              <a:rPr lang="en-US" baseline="-25000" dirty="0" smtClean="0"/>
              <a:t>44</a:t>
            </a:r>
            <a:r>
              <a:rPr lang="en-US" dirty="0" smtClean="0"/>
              <a:t> =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07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4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11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46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BAFE0B-6FF8-4113-A47D-51D5A92BB92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74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7FE0F5E3-5C13-460C-80D1-912796E0A86A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0DC977-8579-4C9B-8A84-D2EBD24E45D8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C4872B-D246-4BF6-BFE4-6FA69218D957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8250A9E-62ED-4221-87CA-12A3C289B4E8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7F9069-ADB1-44F9-85C3-329B6CF30161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58120D-608F-4B90-9482-CCC14C3E8E9D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515944-B9A6-4166-9BA2-511FDAC705D2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BB6767-CB08-4D3F-9BC2-D56BD3D527ED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DD96234-39FF-453B-8202-D4C5EFBB19DC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85EA12-7E28-449C-B36D-CD35C43A0A8C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480DAE-DD9F-4EC8-BED9-6708AC251B55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>
            <a:alphaModFix amt="3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378F005B-6B09-4BE8-84C3-DA42C01A7B01}" type="datetime1">
              <a:rPr lang="en-US" smtClean="0"/>
              <a:pPr/>
              <a:t>26/8/2019</a:t>
            </a:fld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E187A8DF-0D36-4FD6-9E8E-6850BBE18C4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pn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9.bin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wmf"/><Relationship Id="rId5" Type="http://schemas.openxmlformats.org/officeDocument/2006/relationships/image" Target="../media/image14.png"/><Relationship Id="rId10" Type="http://schemas.openxmlformats.org/officeDocument/2006/relationships/oleObject" Target="../embeddings/oleObject12.bin"/><Relationship Id="rId4" Type="http://schemas.openxmlformats.org/officeDocument/2006/relationships/image" Target="../media/image10.wmf"/><Relationship Id="rId9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UDPS 2133 Mathematical 			   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9525" y="2819400"/>
            <a:ext cx="5256213" cy="1371600"/>
          </a:xfrm>
        </p:spPr>
        <p:txBody>
          <a:bodyPr>
            <a:noAutofit/>
          </a:bodyPr>
          <a:lstStyle/>
          <a:p>
            <a:r>
              <a:rPr lang="en-US" dirty="0" smtClean="0"/>
              <a:t>Topic </a:t>
            </a:r>
            <a:r>
              <a:rPr lang="en-US" dirty="0"/>
              <a:t>2</a:t>
            </a:r>
            <a:r>
              <a:rPr lang="en-US" dirty="0" smtClean="0"/>
              <a:t>: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Markov Chains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Coca-Cola</a:t>
            </a:r>
            <a:endParaRPr lang="en-US" dirty="0">
              <a:solidFill>
                <a:schemeClr val="accent5">
                  <a:lumMod val="25000"/>
                </a:schemeClr>
              </a:solidFill>
              <a:latin typeface="Cooper Black" pitchFamily="18" charset="0"/>
            </a:endParaRPr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7800"/>
            <a:ext cx="7745506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44"/>
          <a:stretch/>
        </p:blipFill>
        <p:spPr bwMode="auto">
          <a:xfrm>
            <a:off x="1021283" y="3505200"/>
            <a:ext cx="7379339" cy="237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1524000" y="1935480"/>
            <a:ext cx="5715000" cy="0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663440" y="5252019"/>
            <a:ext cx="365760" cy="3657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2743200" y="2209800"/>
            <a:ext cx="5715000" cy="0"/>
          </a:xfrm>
          <a:prstGeom prst="line">
            <a:avLst/>
          </a:prstGeom>
          <a:ln w="28575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17820" y="5561023"/>
            <a:ext cx="365760" cy="36576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" y="6019800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initial probability distribution, probability of customer who will choose cola 1 or cola 2 at the beginning, unknown!</a:t>
            </a:r>
            <a:endParaRPr lang="en-US" sz="20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500"/>
                            </p:stCondLst>
                            <p:childTnLst>
                              <p:par>
                                <p:cTn id="2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1" grpId="0" animBg="1"/>
      <p:bldP spid="11" grpId="1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Coca-Cola</a:t>
            </a:r>
            <a:endParaRPr lang="en-US" dirty="0">
              <a:solidFill>
                <a:schemeClr val="accent5">
                  <a:lumMod val="25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657600"/>
            <a:ext cx="7285355" cy="2468563"/>
          </a:xfrm>
        </p:spPr>
        <p:txBody>
          <a:bodyPr/>
          <a:lstStyle/>
          <a:p>
            <a:pPr marL="2743200" indent="0" algn="ctr"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24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) = 0.34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The probability that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2 purchases in the future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a cola 2 drinker will purchase cola 1 is 0.34.</a:t>
            </a:r>
            <a:endParaRPr lang="en-US" sz="24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07" b="28096"/>
          <a:stretch/>
        </p:blipFill>
        <p:spPr bwMode="auto">
          <a:xfrm>
            <a:off x="640080" y="2286000"/>
            <a:ext cx="7924800" cy="59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0" t="74138" r="32346"/>
          <a:stretch/>
        </p:blipFill>
        <p:spPr bwMode="auto">
          <a:xfrm>
            <a:off x="3402415" y="1219200"/>
            <a:ext cx="28912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449324"/>
              </p:ext>
            </p:extLst>
          </p:nvPr>
        </p:nvGraphicFramePr>
        <p:xfrm>
          <a:off x="1905000" y="2914236"/>
          <a:ext cx="48196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4" name="Equation" r:id="rId6" imgW="2628900" imgH="457200" progId="Equation.3">
                  <p:embed/>
                </p:oleObj>
              </mc:Choice>
              <mc:Fallback>
                <p:oleObj name="Equation" r:id="rId6" imgW="2628900" imgH="4572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14236"/>
                        <a:ext cx="481965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Oval 4"/>
          <p:cNvSpPr/>
          <p:nvPr/>
        </p:nvSpPr>
        <p:spPr>
          <a:xfrm>
            <a:off x="5257800" y="3276600"/>
            <a:ext cx="609600" cy="457200"/>
          </a:xfrm>
          <a:prstGeom prst="ellipse">
            <a:avLst/>
          </a:prstGeom>
          <a:noFill/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69329" y="3383280"/>
            <a:ext cx="36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00CC"/>
                </a:solidFill>
              </a:rPr>
              <a:t>2</a:t>
            </a:r>
            <a:endParaRPr lang="en-US" sz="1400" dirty="0">
              <a:solidFill>
                <a:srgbClr val="CC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67528" y="2743200"/>
            <a:ext cx="36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00CC"/>
                </a:solidFill>
              </a:rPr>
              <a:t>1</a:t>
            </a:r>
            <a:endParaRPr lang="en-US" sz="1400" dirty="0">
              <a:solidFill>
                <a:srgbClr val="CC00CC"/>
              </a:solidFill>
            </a:endParaRPr>
          </a:p>
        </p:txBody>
      </p:sp>
      <p:pic>
        <p:nvPicPr>
          <p:cNvPr id="46090" name="Picture 10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055" y="4770120"/>
            <a:ext cx="5311945" cy="2011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84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19"/>
          <a:stretch/>
        </p:blipFill>
        <p:spPr bwMode="auto">
          <a:xfrm>
            <a:off x="640080" y="2286000"/>
            <a:ext cx="7745506" cy="538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6"/>
          <p:cNvSpPr>
            <a:spLocks noGrp="1"/>
          </p:cNvSpPr>
          <p:nvPr>
            <p:ph type="title"/>
          </p:nvPr>
        </p:nvSpPr>
        <p:spPr>
          <a:xfrm>
            <a:off x="1279525" y="685800"/>
            <a:ext cx="7086600" cy="731838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Coca-Cola</a:t>
            </a:r>
            <a:endParaRPr lang="en-US" dirty="0">
              <a:solidFill>
                <a:schemeClr val="accent5">
                  <a:lumMod val="25000"/>
                </a:schemeClr>
              </a:solidFill>
              <a:latin typeface="Cooper Black" pitchFamily="18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0" t="74138" r="32346"/>
          <a:stretch/>
        </p:blipFill>
        <p:spPr bwMode="auto">
          <a:xfrm>
            <a:off x="3402415" y="1219200"/>
            <a:ext cx="289124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468871"/>
              </p:ext>
            </p:extLst>
          </p:nvPr>
        </p:nvGraphicFramePr>
        <p:xfrm>
          <a:off x="857614" y="2846426"/>
          <a:ext cx="73104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5" name="Equation" r:id="rId6" imgW="3987800" imgH="457200" progId="Equation.3">
                  <p:embed/>
                </p:oleObj>
              </mc:Choice>
              <mc:Fallback>
                <p:oleObj name="Equation" r:id="rId6" imgW="3987800" imgH="457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614" y="2846426"/>
                        <a:ext cx="731043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6477000" y="2819400"/>
            <a:ext cx="731520" cy="457200"/>
          </a:xfrm>
          <a:prstGeom prst="ellipse">
            <a:avLst/>
          </a:prstGeom>
          <a:noFill/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72200" y="2895600"/>
            <a:ext cx="36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00CC"/>
                </a:solidFill>
              </a:rPr>
              <a:t>1</a:t>
            </a:r>
            <a:endParaRPr lang="en-US" sz="1400" dirty="0">
              <a:solidFill>
                <a:srgbClr val="CC00CC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45729" y="2587823"/>
            <a:ext cx="36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00CC"/>
                </a:solidFill>
              </a:rPr>
              <a:t>1</a:t>
            </a:r>
            <a:endParaRPr lang="en-US" sz="1400" dirty="0">
              <a:solidFill>
                <a:srgbClr val="CC00CC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066800" y="3657600"/>
            <a:ext cx="7285355" cy="2468563"/>
          </a:xfrm>
        </p:spPr>
        <p:txBody>
          <a:bodyPr/>
          <a:lstStyle/>
          <a:p>
            <a:pPr marL="0" indent="0" algn="r"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baseline="-250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en-US" sz="24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) = 0.781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The probability that 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3 purchases in the future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a cola 1 drinker will purchase cola 1 is 0.781, </a:t>
            </a:r>
            <a:r>
              <a:rPr lang="en-US" sz="2400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78%.</a:t>
            </a:r>
            <a:endParaRPr lang="en-US" sz="2400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/>
      <p:bldP spid="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Probability 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of system in state </a:t>
            </a:r>
            <a:r>
              <a:rPr lang="en-US" i="1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i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 at time </a:t>
            </a:r>
            <a:r>
              <a:rPr lang="en-US" i="1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4" y="1600200"/>
            <a:ext cx="7331075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Probability of being in state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at time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=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(column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400" i="1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q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[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…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552691"/>
              </p:ext>
            </p:extLst>
          </p:nvPr>
        </p:nvGraphicFramePr>
        <p:xfrm>
          <a:off x="1600200" y="2133600"/>
          <a:ext cx="6646209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0" name="Equation" r:id="rId3" imgW="3200400" imgH="660400" progId="Equation.3">
                  <p:embed/>
                </p:oleObj>
              </mc:Choice>
              <mc:Fallback>
                <p:oleObj name="Equation" r:id="rId3" imgW="3200400" imgH="6604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133600"/>
                        <a:ext cx="6646209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743330"/>
              </p:ext>
            </p:extLst>
          </p:nvPr>
        </p:nvGraphicFramePr>
        <p:xfrm>
          <a:off x="1676400" y="3581400"/>
          <a:ext cx="130660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11" name="Equation" r:id="rId5" imgW="672808" imgH="431613" progId="Equation.3">
                  <p:embed/>
                </p:oleObj>
              </mc:Choice>
              <mc:Fallback>
                <p:oleObj name="Equation" r:id="rId5" imgW="672808" imgH="431613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81400"/>
                        <a:ext cx="1306606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0409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71344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Suppose 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60%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of all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people now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drink </a:t>
            </a:r>
            <a:r>
              <a:rPr lang="en-US" sz="24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cola 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40%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now drink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cola 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Three purchases from now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what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fraction of </a:t>
            </a:r>
            <a:r>
              <a:rPr lang="en-US" sz="2400" dirty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all purchasers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will be drinking </a:t>
            </a:r>
            <a:r>
              <a:rPr lang="en-US" sz="24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cola 1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q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[0.6   0.4]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Symbol"/>
              </a:rPr>
              <a:t> 3 purchases from now, 64% of all purchasers will purchase cola 1.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Probability of system in state </a:t>
            </a:r>
            <a:r>
              <a:rPr lang="en-US" i="1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i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 at time </a:t>
            </a:r>
            <a:r>
              <a:rPr lang="en-US" i="1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n</a:t>
            </a:r>
            <a:endParaRPr lang="en-US" b="1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457923"/>
              </p:ext>
            </p:extLst>
          </p:nvPr>
        </p:nvGraphicFramePr>
        <p:xfrm>
          <a:off x="3962400" y="3124200"/>
          <a:ext cx="24209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3" name="Equation" r:id="rId4" imgW="1320800" imgH="457200" progId="Equation.3">
                  <p:embed/>
                </p:oleObj>
              </mc:Choice>
              <mc:Fallback>
                <p:oleObj name="Equation" r:id="rId4" imgW="1320800" imgH="4572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124200"/>
                        <a:ext cx="242093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16929" y="2895600"/>
            <a:ext cx="364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C00CC"/>
                </a:solidFill>
              </a:rPr>
              <a:t>1</a:t>
            </a:r>
            <a:endParaRPr lang="en-US" sz="1400" dirty="0">
              <a:solidFill>
                <a:srgbClr val="CC00CC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201360"/>
              </p:ext>
            </p:extLst>
          </p:nvPr>
        </p:nvGraphicFramePr>
        <p:xfrm>
          <a:off x="1219200" y="4191000"/>
          <a:ext cx="5334000" cy="872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4" name="Equation" r:id="rId6" imgW="2794000" imgH="457200" progId="Equation.3">
                  <p:embed/>
                </p:oleObj>
              </mc:Choice>
              <mc:Fallback>
                <p:oleObj name="Equation" r:id="rId6" imgW="2794000" imgH="4572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91000"/>
                        <a:ext cx="5334000" cy="8728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2133600" y="2011680"/>
            <a:ext cx="6477000" cy="1588"/>
          </a:xfrm>
          <a:prstGeom prst="line">
            <a:avLst/>
          </a:prstGeom>
          <a:ln w="22225">
            <a:solidFill>
              <a:srgbClr val="99003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791200" y="1371600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Initial probability distribution</a:t>
            </a:r>
            <a:endParaRPr lang="en-US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0" grpId="0"/>
      <p:bldP spid="1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Steady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47800"/>
            <a:ext cx="6248400" cy="520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219200" y="5181600"/>
            <a:ext cx="6400800" cy="1295400"/>
          </a:xfrm>
          <a:prstGeom prst="roundRect">
            <a:avLst/>
          </a:prstGeom>
          <a:noFill/>
          <a:ln w="28575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0" y="5417403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C00CC"/>
                </a:solidFill>
                <a:latin typeface="Comic Sans MS" pitchFamily="66" charset="0"/>
              </a:rPr>
              <a:t>Steady State</a:t>
            </a:r>
            <a:endParaRPr lang="en-US" sz="2400" dirty="0">
              <a:solidFill>
                <a:srgbClr val="CC00CC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36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4465638" y="1985963"/>
            <a:ext cx="4528248" cy="2962275"/>
            <a:chOff x="4465638" y="1985963"/>
            <a:chExt cx="4528248" cy="2962275"/>
          </a:xfrm>
        </p:grpSpPr>
        <p:graphicFrame>
          <p:nvGraphicFramePr>
            <p:cNvPr id="2" name="Object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7779864"/>
                </p:ext>
              </p:extLst>
            </p:nvPr>
          </p:nvGraphicFramePr>
          <p:xfrm>
            <a:off x="4465638" y="1985963"/>
            <a:ext cx="4471987" cy="296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9" name="Equation" r:id="rId4" imgW="2032000" imgH="1346200" progId="Equation.3">
                    <p:embed/>
                  </p:oleObj>
                </mc:Choice>
                <mc:Fallback>
                  <p:oleObj name="Equation" r:id="rId4" imgW="2032000" imgH="134620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5638" y="1985963"/>
                          <a:ext cx="4471987" cy="2962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Double Bracket 13"/>
            <p:cNvSpPr/>
            <p:nvPr/>
          </p:nvSpPr>
          <p:spPr>
            <a:xfrm>
              <a:off x="5431536" y="2377440"/>
              <a:ext cx="3562350" cy="2560320"/>
            </a:xfrm>
            <a:prstGeom prst="bracketPair">
              <a:avLst>
                <a:gd name="adj" fmla="val 558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713440" cy="4525963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Font typeface="Century Gothic" pitchFamily="34" charset="0"/>
              <a:buChar char="►"/>
            </a:pPr>
            <a:r>
              <a:rPr lang="en-US" dirty="0" smtClean="0">
                <a:solidFill>
                  <a:srgbClr val="7030A0"/>
                </a:solidFill>
              </a:rPr>
              <a:t>Path</a:t>
            </a:r>
          </a:p>
          <a:p>
            <a:pPr lvl="1">
              <a:buClr>
                <a:schemeClr val="accent1">
                  <a:lumMod val="10000"/>
                </a:schemeClr>
              </a:buClr>
              <a:buFont typeface="Century Gothic" pitchFamily="34" charset="0"/>
              <a:buChar char="¤"/>
            </a:pPr>
            <a:r>
              <a:rPr lang="en-US" dirty="0" smtClean="0">
                <a:solidFill>
                  <a:srgbClr val="FF0000"/>
                </a:solidFill>
              </a:rPr>
              <a:t>Reachable</a:t>
            </a:r>
          </a:p>
          <a:p>
            <a:pPr marL="457200" lvl="1" indent="0">
              <a:buClr>
                <a:schemeClr val="accent1">
                  <a:lumMod val="10000"/>
                </a:schemeClr>
              </a:buClr>
              <a:buNone/>
            </a:pPr>
            <a:endParaRPr lang="en-US" dirty="0" smtClean="0"/>
          </a:p>
          <a:p>
            <a:pPr>
              <a:buClr>
                <a:schemeClr val="accent1">
                  <a:lumMod val="50000"/>
                </a:schemeClr>
              </a:buClr>
              <a:buFont typeface="Century Gothic" pitchFamily="34" charset="0"/>
              <a:buChar char="►"/>
            </a:pPr>
            <a:r>
              <a:rPr lang="en-US" dirty="0" smtClean="0"/>
              <a:t>Communicate</a:t>
            </a:r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endParaRPr lang="en-US" dirty="0" smtClean="0"/>
          </a:p>
          <a:p>
            <a:pPr marL="0" indent="0">
              <a:buClr>
                <a:schemeClr val="accent1">
                  <a:lumMod val="50000"/>
                </a:schemeClr>
              </a:buClr>
              <a:buNone/>
            </a:pPr>
            <a:endParaRPr lang="en-US" dirty="0" smtClean="0"/>
          </a:p>
          <a:p>
            <a:pPr>
              <a:buClr>
                <a:schemeClr val="accent1">
                  <a:lumMod val="50000"/>
                </a:schemeClr>
              </a:buClr>
              <a:buFont typeface="Century Gothic" pitchFamily="34" charset="0"/>
              <a:buChar char="►"/>
            </a:pPr>
            <a:r>
              <a:rPr lang="en-US" dirty="0"/>
              <a:t>Transient state</a:t>
            </a:r>
          </a:p>
          <a:p>
            <a:pPr lvl="1">
              <a:buClr>
                <a:schemeClr val="accent1">
                  <a:lumMod val="10000"/>
                </a:schemeClr>
              </a:buClr>
              <a:buFont typeface="Century Gothic" pitchFamily="34" charset="0"/>
              <a:buChar char="¤"/>
            </a:pPr>
            <a:r>
              <a:rPr lang="en-US" dirty="0">
                <a:solidFill>
                  <a:srgbClr val="003300"/>
                </a:solidFill>
              </a:rPr>
              <a:t>Recurrent </a:t>
            </a:r>
            <a:r>
              <a:rPr lang="en-US" dirty="0" smtClean="0">
                <a:solidFill>
                  <a:srgbClr val="003300"/>
                </a:solidFill>
              </a:rPr>
              <a:t>state</a:t>
            </a:r>
            <a:endParaRPr lang="en-US" dirty="0">
              <a:solidFill>
                <a:srgbClr val="0033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Classification of States</a:t>
            </a:r>
          </a:p>
        </p:txBody>
      </p:sp>
      <p:sp>
        <p:nvSpPr>
          <p:cNvPr id="6" name="Oval 5"/>
          <p:cNvSpPr/>
          <p:nvPr/>
        </p:nvSpPr>
        <p:spPr>
          <a:xfrm>
            <a:off x="5486400" y="2286000"/>
            <a:ext cx="1295400" cy="12954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934200" y="3410712"/>
            <a:ext cx="1295400" cy="5334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922008" y="3950208"/>
            <a:ext cx="1981200" cy="5334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35240" y="4419600"/>
            <a:ext cx="1295400" cy="5334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619500" y="1447799"/>
            <a:ext cx="3467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Path exists from 1 to 1, 1 to 2</a:t>
            </a:r>
          </a:p>
          <a:p>
            <a:pPr marL="1765300"/>
            <a:r>
              <a:rPr lang="en-US" dirty="0" smtClean="0">
                <a:solidFill>
                  <a:srgbClr val="7030A0"/>
                </a:solidFill>
              </a:rPr>
              <a:t>2 </a:t>
            </a:r>
            <a:r>
              <a:rPr lang="en-US" dirty="0">
                <a:solidFill>
                  <a:srgbClr val="7030A0"/>
                </a:solidFill>
              </a:rPr>
              <a:t>to 1, </a:t>
            </a:r>
            <a:r>
              <a:rPr lang="en-US" dirty="0" smtClean="0">
                <a:solidFill>
                  <a:srgbClr val="7030A0"/>
                </a:solidFill>
              </a:rPr>
              <a:t>2 </a:t>
            </a:r>
            <a:r>
              <a:rPr lang="en-US" dirty="0">
                <a:solidFill>
                  <a:srgbClr val="7030A0"/>
                </a:solidFill>
              </a:rPr>
              <a:t>to </a:t>
            </a:r>
            <a:r>
              <a:rPr lang="en-US" dirty="0" smtClean="0">
                <a:solidFill>
                  <a:srgbClr val="7030A0"/>
                </a:solidFill>
              </a:rPr>
              <a:t>2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0" y="486787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Path exists from 3 </a:t>
            </a:r>
            <a:r>
              <a:rPr lang="en-US" dirty="0">
                <a:solidFill>
                  <a:srgbClr val="7030A0"/>
                </a:solidFill>
              </a:rPr>
              <a:t>to </a:t>
            </a:r>
            <a:r>
              <a:rPr lang="en-US" dirty="0" smtClean="0">
                <a:solidFill>
                  <a:srgbClr val="7030A0"/>
                </a:solidFill>
              </a:rPr>
              <a:t>3, 3 </a:t>
            </a:r>
            <a:r>
              <a:rPr lang="en-US" dirty="0">
                <a:solidFill>
                  <a:srgbClr val="7030A0"/>
                </a:solidFill>
              </a:rPr>
              <a:t>to </a:t>
            </a:r>
            <a:r>
              <a:rPr lang="en-US" dirty="0" smtClean="0">
                <a:solidFill>
                  <a:srgbClr val="7030A0"/>
                </a:solidFill>
              </a:rPr>
              <a:t>4</a:t>
            </a:r>
          </a:p>
          <a:p>
            <a:pPr marL="1765300"/>
            <a:r>
              <a:rPr lang="en-US" dirty="0" smtClean="0">
                <a:solidFill>
                  <a:srgbClr val="7030A0"/>
                </a:solidFill>
              </a:rPr>
              <a:t>4 </a:t>
            </a:r>
            <a:r>
              <a:rPr lang="en-US" dirty="0">
                <a:solidFill>
                  <a:srgbClr val="7030A0"/>
                </a:solidFill>
              </a:rPr>
              <a:t>to 3, </a:t>
            </a:r>
            <a:r>
              <a:rPr lang="en-US" dirty="0" smtClean="0">
                <a:solidFill>
                  <a:srgbClr val="7030A0"/>
                </a:solidFill>
              </a:rPr>
              <a:t>4 </a:t>
            </a:r>
            <a:r>
              <a:rPr lang="en-US" dirty="0">
                <a:solidFill>
                  <a:srgbClr val="7030A0"/>
                </a:solidFill>
              </a:rPr>
              <a:t>to </a:t>
            </a:r>
            <a:r>
              <a:rPr lang="en-US" dirty="0" smtClean="0">
                <a:solidFill>
                  <a:srgbClr val="7030A0"/>
                </a:solidFill>
              </a:rPr>
              <a:t>4, 4 to 5</a:t>
            </a:r>
            <a:endParaRPr lang="en-US" dirty="0">
              <a:solidFill>
                <a:srgbClr val="7030A0"/>
              </a:solidFill>
            </a:endParaRPr>
          </a:p>
          <a:p>
            <a:pPr marL="1765300"/>
            <a:r>
              <a:rPr lang="en-US" dirty="0" smtClean="0">
                <a:solidFill>
                  <a:srgbClr val="7030A0"/>
                </a:solidFill>
              </a:rPr>
              <a:t>5 </a:t>
            </a:r>
            <a:r>
              <a:rPr lang="en-US" dirty="0">
                <a:solidFill>
                  <a:srgbClr val="7030A0"/>
                </a:solidFill>
              </a:rPr>
              <a:t>to </a:t>
            </a:r>
            <a:r>
              <a:rPr lang="en-US" dirty="0" smtClean="0">
                <a:solidFill>
                  <a:srgbClr val="7030A0"/>
                </a:solidFill>
              </a:rPr>
              <a:t>4, 5 </a:t>
            </a:r>
            <a:r>
              <a:rPr lang="en-US" dirty="0">
                <a:solidFill>
                  <a:srgbClr val="7030A0"/>
                </a:solidFill>
              </a:rPr>
              <a:t>to </a:t>
            </a:r>
            <a:r>
              <a:rPr lang="en-US" dirty="0" smtClean="0">
                <a:solidFill>
                  <a:srgbClr val="7030A0"/>
                </a:solidFill>
              </a:rPr>
              <a:t>5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81600" y="4916269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 </a:t>
            </a:r>
            <a:r>
              <a:rPr lang="en-US" dirty="0">
                <a:solidFill>
                  <a:srgbClr val="FF0000"/>
                </a:solidFill>
              </a:rPr>
              <a:t>is reachable from </a:t>
            </a:r>
            <a:r>
              <a:rPr lang="en-US" dirty="0" smtClean="0">
                <a:solidFill>
                  <a:srgbClr val="FF0000"/>
                </a:solidFill>
              </a:rPr>
              <a:t>4, vice versa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4 </a:t>
            </a:r>
            <a:r>
              <a:rPr lang="en-US" dirty="0">
                <a:solidFill>
                  <a:srgbClr val="FF0000"/>
                </a:solidFill>
              </a:rPr>
              <a:t>is reachable from </a:t>
            </a:r>
            <a:r>
              <a:rPr lang="en-US" dirty="0" smtClean="0">
                <a:solidFill>
                  <a:srgbClr val="FF0000"/>
                </a:solidFill>
              </a:rPr>
              <a:t>5, vice versa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76800" y="1371600"/>
            <a:ext cx="2634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is reachable from 2</a:t>
            </a:r>
          </a:p>
          <a:p>
            <a:r>
              <a:rPr lang="en-US" dirty="0">
                <a:solidFill>
                  <a:srgbClr val="FF0000"/>
                </a:solidFill>
              </a:rPr>
              <a:t>2 is reachable </a:t>
            </a:r>
            <a:r>
              <a:rPr lang="en-US" dirty="0" smtClean="0">
                <a:solidFill>
                  <a:srgbClr val="FF0000"/>
                </a:solidFill>
              </a:rPr>
              <a:t>from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 rot="3510722">
            <a:off x="5831038" y="2188733"/>
            <a:ext cx="578452" cy="1505636"/>
          </a:xfrm>
          <a:prstGeom prst="ellipse">
            <a:avLst/>
          </a:prstGeom>
          <a:noFill/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 rot="3510722">
            <a:off x="7281518" y="3184296"/>
            <a:ext cx="578452" cy="1505636"/>
          </a:xfrm>
          <a:prstGeom prst="ellipse">
            <a:avLst/>
          </a:prstGeom>
          <a:noFill/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3510722">
            <a:off x="8014823" y="3730790"/>
            <a:ext cx="578452" cy="1505636"/>
          </a:xfrm>
          <a:prstGeom prst="ellipse">
            <a:avLst/>
          </a:prstGeom>
          <a:noFill/>
          <a:ln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447800" y="3410712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1 &amp; 2 communicate, 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3 &amp; 4 communicate,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4 &amp; 5 communicate.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19200" y="5537537"/>
            <a:ext cx="74403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800000"/>
                </a:solidFill>
              </a:rPr>
              <a:t>If path exist from 2 to 4, but not 4 to 2,</a:t>
            </a:r>
          </a:p>
          <a:p>
            <a:r>
              <a:rPr lang="en-US" sz="2000" dirty="0" smtClean="0">
                <a:solidFill>
                  <a:srgbClr val="800000"/>
                </a:solidFill>
              </a:rPr>
              <a:t>then </a:t>
            </a:r>
            <a:r>
              <a:rPr lang="en-US" sz="2000" b="1" dirty="0" smtClean="0">
                <a:solidFill>
                  <a:srgbClr val="800000"/>
                </a:solidFill>
              </a:rPr>
              <a:t>2</a:t>
            </a:r>
            <a:r>
              <a:rPr lang="en-US" sz="2000" dirty="0" smtClean="0">
                <a:solidFill>
                  <a:srgbClr val="800000"/>
                </a:solidFill>
              </a:rPr>
              <a:t> is a transient state.</a:t>
            </a:r>
          </a:p>
          <a:p>
            <a:r>
              <a:rPr lang="en-US" sz="2000" dirty="0" smtClean="0">
                <a:solidFill>
                  <a:srgbClr val="003300"/>
                </a:solidFill>
              </a:rPr>
              <a:t>Opposite of transient = recurrent</a:t>
            </a:r>
            <a:r>
              <a:rPr lang="en-US" sz="2000" dirty="0" smtClean="0">
                <a:solidFill>
                  <a:srgbClr val="008000"/>
                </a:solidFill>
              </a:rPr>
              <a:t> (such as state 0 and 4)</a:t>
            </a:r>
            <a:endParaRPr lang="en-US" sz="2000" dirty="0">
              <a:solidFill>
                <a:srgbClr val="008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084581" y="4582332"/>
            <a:ext cx="4574932" cy="331216"/>
            <a:chOff x="478366" y="3503284"/>
            <a:chExt cx="8191501" cy="700417"/>
          </a:xfrm>
        </p:grpSpPr>
        <p:sp>
          <p:nvSpPr>
            <p:cNvPr id="24" name="Oval 23"/>
            <p:cNvSpPr/>
            <p:nvPr/>
          </p:nvSpPr>
          <p:spPr>
            <a:xfrm>
              <a:off x="478366" y="3575049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2417233" y="3581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4305301" y="3581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096000" y="3581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8136467" y="3575049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29" name="Curved Connector 28"/>
            <p:cNvCxnSpPr/>
            <p:nvPr/>
          </p:nvCxnSpPr>
          <p:spPr>
            <a:xfrm rot="16200000" flipH="1">
              <a:off x="3477684" y="2692601"/>
              <a:ext cx="78115" cy="1699483"/>
            </a:xfrm>
            <a:prstGeom prst="curvedConnector3">
              <a:avLst>
                <a:gd name="adj1" fmla="val -552775"/>
              </a:avLst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/>
            <p:nvPr/>
          </p:nvCxnSpPr>
          <p:spPr>
            <a:xfrm rot="5400000" flipH="1" flipV="1">
              <a:off x="7462308" y="2526243"/>
              <a:ext cx="6351" cy="2040467"/>
            </a:xfrm>
            <a:prstGeom prst="curvedConnector3">
              <a:avLst>
                <a:gd name="adj1" fmla="val 8232042"/>
              </a:avLst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16200000" flipV="1">
              <a:off x="5467350" y="2616201"/>
              <a:ext cx="12700" cy="1790699"/>
            </a:xfrm>
            <a:prstGeom prst="curvedConnector3">
              <a:avLst>
                <a:gd name="adj1" fmla="val 3933331"/>
              </a:avLst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/>
            <p:nvPr/>
          </p:nvCxnSpPr>
          <p:spPr>
            <a:xfrm rot="16200000" flipV="1">
              <a:off x="1642533" y="2614284"/>
              <a:ext cx="12700" cy="1790699"/>
            </a:xfrm>
            <a:prstGeom prst="curvedConnector3">
              <a:avLst>
                <a:gd name="adj1" fmla="val 3933331"/>
              </a:avLst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/>
            <p:cNvCxnSpPr/>
            <p:nvPr/>
          </p:nvCxnSpPr>
          <p:spPr>
            <a:xfrm rot="5400000" flipH="1" flipV="1">
              <a:off x="5382684" y="3304116"/>
              <a:ext cx="78115" cy="1699483"/>
            </a:xfrm>
            <a:prstGeom prst="curvedConnector3">
              <a:avLst>
                <a:gd name="adj1" fmla="val -552775"/>
              </a:avLst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/>
            <p:nvPr/>
          </p:nvCxnSpPr>
          <p:spPr>
            <a:xfrm rot="5400000">
              <a:off x="3594100" y="3302001"/>
              <a:ext cx="12700" cy="1790699"/>
            </a:xfrm>
            <a:prstGeom prst="curvedConnector3">
              <a:avLst>
                <a:gd name="adj1" fmla="val 3933331"/>
              </a:avLst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/>
            <p:cNvCxnSpPr>
              <a:stCxn id="24" idx="6"/>
              <a:endCxn id="24" idx="3"/>
            </p:cNvCxnSpPr>
            <p:nvPr/>
          </p:nvCxnSpPr>
          <p:spPr>
            <a:xfrm flipH="1">
              <a:off x="556481" y="3841749"/>
              <a:ext cx="455285" cy="188585"/>
            </a:xfrm>
            <a:prstGeom prst="curvedConnector4">
              <a:avLst>
                <a:gd name="adj1" fmla="val -24175"/>
                <a:gd name="adj2" fmla="val 307536"/>
              </a:avLst>
            </a:prstGeom>
            <a:ln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/>
            <p:cNvCxnSpPr>
              <a:stCxn id="28" idx="3"/>
              <a:endCxn id="28" idx="6"/>
            </p:cNvCxnSpPr>
            <p:nvPr/>
          </p:nvCxnSpPr>
          <p:spPr>
            <a:xfrm rot="5400000" flipH="1" flipV="1">
              <a:off x="8347931" y="3708399"/>
              <a:ext cx="188585" cy="455285"/>
            </a:xfrm>
            <a:prstGeom prst="curvedConnector4">
              <a:avLst>
                <a:gd name="adj1" fmla="val -180599"/>
                <a:gd name="adj2" fmla="val 146490"/>
              </a:avLst>
            </a:prstGeom>
            <a:ln>
              <a:solidFill>
                <a:srgbClr val="0033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10" grpId="0" animBg="1"/>
      <p:bldP spid="10" grpId="1" animBg="1"/>
      <p:bldP spid="10" grpId="2" animBg="1"/>
      <p:bldP spid="11" grpId="0"/>
      <p:bldP spid="11" grpId="1"/>
      <p:bldP spid="11" grpId="2"/>
      <p:bldP spid="12" grpId="0"/>
      <p:bldP spid="12" grpId="1"/>
      <p:bldP spid="12" grpId="2"/>
      <p:bldP spid="13" grpId="0"/>
      <p:bldP spid="13" grpId="1"/>
      <p:bldP spid="16" grpId="0"/>
      <p:bldP spid="16" grpId="1"/>
      <p:bldP spid="17" grpId="0" animBg="1"/>
      <p:bldP spid="17" grpId="1" animBg="1"/>
      <p:bldP spid="20" grpId="0" animBg="1"/>
      <p:bldP spid="20" grpId="1" animBg="1"/>
      <p:bldP spid="21" grpId="0" animBg="1"/>
      <p:bldP spid="21" grpId="1" animBg="1"/>
      <p:bldP spid="22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713440" cy="4525963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buFont typeface="Century Gothic" pitchFamily="34" charset="0"/>
              <a:buChar char="►"/>
            </a:pPr>
            <a:r>
              <a:rPr lang="en-US" dirty="0" smtClean="0"/>
              <a:t>Closed set</a:t>
            </a:r>
          </a:p>
          <a:p>
            <a:pPr marL="339725" indent="0">
              <a:buClr>
                <a:schemeClr val="accent1">
                  <a:lumMod val="50000"/>
                </a:schemeClr>
              </a:buCl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No outside state reachable from this </a:t>
            </a:r>
            <a:r>
              <a:rPr lang="en-US" sz="2400" dirty="0" smtClean="0">
                <a:solidFill>
                  <a:srgbClr val="7030A0"/>
                </a:solidFill>
              </a:rPr>
              <a:t>set of state</a:t>
            </a:r>
            <a:r>
              <a:rPr lang="en-US" sz="2400" dirty="0" smtClean="0">
                <a:solidFill>
                  <a:srgbClr val="0070C0"/>
                </a:solidFill>
              </a:rPr>
              <a:t>.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buClr>
                <a:schemeClr val="accent1">
                  <a:lumMod val="50000"/>
                </a:schemeClr>
              </a:buClr>
              <a:buFont typeface="Century Gothic" pitchFamily="34" charset="0"/>
              <a:buChar char="►"/>
            </a:pPr>
            <a:r>
              <a:rPr lang="en-US" dirty="0"/>
              <a:t>Absorbing </a:t>
            </a:r>
            <a:r>
              <a:rPr lang="en-US" dirty="0" smtClean="0"/>
              <a:t>state</a:t>
            </a:r>
          </a:p>
          <a:p>
            <a:pPr marL="468313" indent="0">
              <a:buClr>
                <a:schemeClr val="accent1">
                  <a:lumMod val="50000"/>
                </a:schemeClr>
              </a:buClr>
              <a:buNone/>
            </a:pPr>
            <a:r>
              <a:rPr lang="en-US" sz="20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i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1</a:t>
            </a:r>
          </a:p>
          <a:p>
            <a:pPr marL="0" indent="0">
              <a:spcBef>
                <a:spcPts val="0"/>
              </a:spcBef>
              <a:buClr>
                <a:schemeClr val="accent1">
                  <a:lumMod val="50000"/>
                </a:schemeClr>
              </a:buClr>
              <a:buNone/>
            </a:pPr>
            <a:endParaRPr lang="en-US" sz="2000" dirty="0"/>
          </a:p>
          <a:p>
            <a:pPr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Century Gothic" pitchFamily="34" charset="0"/>
              <a:buChar char="►"/>
            </a:pPr>
            <a:r>
              <a:rPr lang="en-US" dirty="0" smtClean="0"/>
              <a:t>Periodic</a:t>
            </a:r>
          </a:p>
          <a:p>
            <a:pPr lvl="1">
              <a:spcBef>
                <a:spcPts val="0"/>
              </a:spcBef>
              <a:buClr>
                <a:schemeClr val="accent1">
                  <a:lumMod val="10000"/>
                </a:schemeClr>
              </a:buClr>
              <a:buFont typeface="Century Gothic" pitchFamily="34" charset="0"/>
              <a:buChar char="¤"/>
            </a:pPr>
            <a:r>
              <a:rPr lang="en-US" dirty="0" smtClean="0">
                <a:solidFill>
                  <a:srgbClr val="009999"/>
                </a:solidFill>
              </a:rPr>
              <a:t>Aperiodic </a:t>
            </a:r>
            <a:r>
              <a:rPr lang="en-US" dirty="0" smtClean="0">
                <a:solidFill>
                  <a:srgbClr val="009999"/>
                </a:solidFill>
                <a:sym typeface="Wingdings" pitchFamily="2" charset="2"/>
              </a:rPr>
              <a:t> non periodic recurrent state</a:t>
            </a:r>
            <a:r>
              <a:rPr lang="en-US" dirty="0" smtClean="0">
                <a:solidFill>
                  <a:srgbClr val="009999"/>
                </a:solidFill>
              </a:rPr>
              <a:t> </a:t>
            </a:r>
          </a:p>
          <a:p>
            <a:pPr marL="457200" lvl="1" indent="0">
              <a:spcBef>
                <a:spcPts val="0"/>
              </a:spcBef>
              <a:buClr>
                <a:schemeClr val="accent1">
                  <a:lumMod val="10000"/>
                </a:schemeClr>
              </a:buClr>
              <a:buNone/>
            </a:pP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State </a:t>
            </a:r>
            <a:r>
              <a:rPr lang="en-US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has period </a:t>
            </a:r>
            <a:r>
              <a:rPr lang="en-US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(smallest no.) if all path leading from state </a:t>
            </a:r>
            <a:r>
              <a:rPr lang="en-US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back to state </a:t>
            </a:r>
            <a:r>
              <a:rPr lang="en-US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have a length with multiple of </a:t>
            </a:r>
            <a:r>
              <a:rPr lang="en-US" i="1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lang="en-US" dirty="0" smtClean="0">
              <a:solidFill>
                <a:srgbClr val="008000"/>
              </a:solidFill>
            </a:endParaRPr>
          </a:p>
          <a:p>
            <a:pPr marL="2449513" lvl="1" indent="0">
              <a:spcBef>
                <a:spcPts val="0"/>
              </a:spcBef>
              <a:buClr>
                <a:schemeClr val="accent1">
                  <a:lumMod val="10000"/>
                </a:schemeClr>
              </a:buClr>
              <a:buNone/>
            </a:pPr>
            <a:endParaRPr lang="en-US" dirty="0" smtClean="0"/>
          </a:p>
          <a:p>
            <a:pPr marL="2449513" lvl="1" indent="0">
              <a:spcBef>
                <a:spcPts val="0"/>
              </a:spcBef>
              <a:buClr>
                <a:schemeClr val="accent1">
                  <a:lumMod val="10000"/>
                </a:schemeClr>
              </a:buClr>
              <a:buNone/>
            </a:pPr>
            <a:r>
              <a:rPr lang="en-US" dirty="0" smtClean="0">
                <a:solidFill>
                  <a:srgbClr val="008000"/>
                </a:solidFill>
              </a:rPr>
              <a:t>State 1 has period 3</a:t>
            </a:r>
          </a:p>
          <a:p>
            <a:pPr marL="2449513" lvl="1" indent="0">
              <a:spcBef>
                <a:spcPts val="0"/>
              </a:spcBef>
              <a:buClr>
                <a:schemeClr val="accent1">
                  <a:lumMod val="10000"/>
                </a:schemeClr>
              </a:buClr>
              <a:buNone/>
            </a:pPr>
            <a:r>
              <a:rPr lang="en-US" dirty="0" smtClean="0">
                <a:solidFill>
                  <a:srgbClr val="008000"/>
                </a:solidFill>
              </a:rPr>
              <a:t>(1</a:t>
            </a:r>
            <a:r>
              <a:rPr lang="en-US" dirty="0" smtClean="0">
                <a:solidFill>
                  <a:srgbClr val="008000"/>
                </a:solidFill>
                <a:sym typeface="Wingdings" pitchFamily="2" charset="2"/>
              </a:rPr>
              <a:t>231)</a:t>
            </a:r>
            <a:endParaRPr lang="en-US" dirty="0" smtClean="0">
              <a:solidFill>
                <a:srgbClr val="008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Classification of States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43400" y="3514725"/>
            <a:ext cx="4552950" cy="2962275"/>
            <a:chOff x="4343400" y="1977257"/>
            <a:chExt cx="4552950" cy="2962275"/>
          </a:xfrm>
        </p:grpSpPr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1027760"/>
                </p:ext>
              </p:extLst>
            </p:nvPr>
          </p:nvGraphicFramePr>
          <p:xfrm>
            <a:off x="4343400" y="1977257"/>
            <a:ext cx="4471987" cy="296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6" name="Equation" r:id="rId4" imgW="2032000" imgH="1346200" progId="Equation.3">
                    <p:embed/>
                  </p:oleObj>
                </mc:Choice>
                <mc:Fallback>
                  <p:oleObj name="Equation" r:id="rId4" imgW="2032000" imgH="1346200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400" y="1977257"/>
                          <a:ext cx="4471987" cy="2962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Double Bracket 7"/>
            <p:cNvSpPr/>
            <p:nvPr/>
          </p:nvSpPr>
          <p:spPr>
            <a:xfrm>
              <a:off x="5334000" y="2377440"/>
              <a:ext cx="3562350" cy="2560320"/>
            </a:xfrm>
            <a:prstGeom prst="bracketPair">
              <a:avLst>
                <a:gd name="adj" fmla="val 558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val 1"/>
          <p:cNvSpPr/>
          <p:nvPr/>
        </p:nvSpPr>
        <p:spPr>
          <a:xfrm>
            <a:off x="6153912" y="448056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589520" y="5486400"/>
            <a:ext cx="457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302624" y="3049334"/>
            <a:ext cx="3918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accent1">
                  <a:lumMod val="50000"/>
                </a:schemeClr>
              </a:buClr>
              <a:buNone/>
            </a:pPr>
            <a:r>
              <a:rPr lang="en-US" dirty="0">
                <a:solidFill>
                  <a:srgbClr val="FF0000"/>
                </a:solidFill>
              </a:rPr>
              <a:t>State 2 and 4 are absorbing state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02624" y="3011269"/>
            <a:ext cx="4936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**Absorbing state is a closed set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**Absorbing state can be recurrent states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2231" name="Picture 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687" y="2614389"/>
            <a:ext cx="5053649" cy="2491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751625"/>
              </p:ext>
            </p:extLst>
          </p:nvPr>
        </p:nvGraphicFramePr>
        <p:xfrm>
          <a:off x="1600200" y="5232400"/>
          <a:ext cx="19050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7" name="Equation" r:id="rId7" imgW="952200" imgH="711000" progId="Equation.3">
                  <p:embed/>
                </p:oleObj>
              </mc:Choice>
              <mc:Fallback>
                <p:oleObj name="Equation" r:id="rId7" imgW="952200" imgH="7110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232400"/>
                        <a:ext cx="1905000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525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2" grpId="0" uiExpand="1" animBg="1"/>
      <p:bldP spid="2" grpId="1" uiExpand="1" animBg="1"/>
      <p:bldP spid="9" grpId="0" uiExpand="1" animBg="1"/>
      <p:bldP spid="9" grpId="1" uiExpand="1" animBg="1"/>
      <p:bldP spid="10" grpId="0" uiExpand="1"/>
      <p:bldP spid="10" grpId="1" uiExpand="1"/>
      <p:bldP spid="11" grpId="0" uiExpan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Classification of States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1279524" y="1600200"/>
            <a:ext cx="7254875" cy="4525963"/>
          </a:xfrm>
        </p:spPr>
        <p:txBody>
          <a:bodyPr/>
          <a:lstStyle/>
          <a:p>
            <a:pPr lvl="0">
              <a:buClr>
                <a:srgbClr val="BBE0E3">
                  <a:lumMod val="50000"/>
                </a:srgbClr>
              </a:buClr>
              <a:buFont typeface="Century Gothic" pitchFamily="34" charset="0"/>
              <a:buChar char="►"/>
            </a:pPr>
            <a:r>
              <a:rPr lang="en-US" dirty="0" err="1">
                <a:solidFill>
                  <a:srgbClr val="000000"/>
                </a:solidFill>
              </a:rPr>
              <a:t>Ergodic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buClr>
                <a:srgbClr val="BBE0E3">
                  <a:lumMod val="10000"/>
                </a:srgbClr>
              </a:buClr>
              <a:buFont typeface="Century Gothic" pitchFamily="34" charset="0"/>
              <a:buChar char="¤"/>
            </a:pPr>
            <a:r>
              <a:rPr lang="en-US" dirty="0">
                <a:solidFill>
                  <a:srgbClr val="990033"/>
                </a:solidFill>
              </a:rPr>
              <a:t>All states are: </a:t>
            </a:r>
          </a:p>
          <a:p>
            <a:pPr marL="457200" lvl="1" indent="0">
              <a:buClr>
                <a:srgbClr val="BBE0E3">
                  <a:lumMod val="10000"/>
                </a:srgbClr>
              </a:buClr>
              <a:buNone/>
            </a:pPr>
            <a:r>
              <a:rPr lang="en-US" b="1" dirty="0">
                <a:solidFill>
                  <a:srgbClr val="800000"/>
                </a:solidFill>
              </a:rPr>
              <a:t>recurrent, aperiodic, </a:t>
            </a:r>
            <a:r>
              <a:rPr lang="en-US" b="1" dirty="0" smtClean="0">
                <a:solidFill>
                  <a:srgbClr val="800000"/>
                </a:solidFill>
              </a:rPr>
              <a:t>communicate</a:t>
            </a:r>
          </a:p>
          <a:p>
            <a:pPr marL="457200" lvl="1" indent="0">
              <a:buClr>
                <a:srgbClr val="BBE0E3">
                  <a:lumMod val="10000"/>
                </a:srgbClr>
              </a:buClr>
              <a:buNone/>
            </a:pPr>
            <a:endParaRPr lang="en-US" b="1" dirty="0">
              <a:solidFill>
                <a:srgbClr val="800000"/>
              </a:solidFill>
            </a:endParaRPr>
          </a:p>
          <a:p>
            <a:pPr marL="457200" lvl="1" indent="0">
              <a:buClr>
                <a:srgbClr val="BBE0E3">
                  <a:lumMod val="10000"/>
                </a:srgbClr>
              </a:buClr>
              <a:buNone/>
            </a:pPr>
            <a:endParaRPr lang="en-US" b="1" dirty="0" smtClean="0">
              <a:solidFill>
                <a:srgbClr val="800000"/>
              </a:solidFill>
            </a:endParaRPr>
          </a:p>
          <a:p>
            <a:pPr marL="457200" lvl="1" indent="0">
              <a:buClr>
                <a:srgbClr val="BBE0E3">
                  <a:lumMod val="10000"/>
                </a:srgbClr>
              </a:buClr>
              <a:buNone/>
            </a:pPr>
            <a:endParaRPr lang="en-US" b="1" dirty="0">
              <a:solidFill>
                <a:srgbClr val="800000"/>
              </a:solidFill>
            </a:endParaRPr>
          </a:p>
          <a:p>
            <a:pPr marL="457200" lvl="1" indent="0">
              <a:buClr>
                <a:srgbClr val="BBE0E3">
                  <a:lumMod val="10000"/>
                </a:srgbClr>
              </a:buClr>
              <a:buNone/>
            </a:pPr>
            <a:endParaRPr lang="en-US" b="1" dirty="0" smtClean="0">
              <a:solidFill>
                <a:srgbClr val="800000"/>
              </a:solidFill>
            </a:endParaRPr>
          </a:p>
          <a:p>
            <a:pPr marL="457200" lvl="1" indent="0">
              <a:buClr>
                <a:srgbClr val="BBE0E3">
                  <a:lumMod val="10000"/>
                </a:srgbClr>
              </a:buClr>
              <a:buNone/>
            </a:pPr>
            <a:endParaRPr lang="en-US" b="1" dirty="0">
              <a:solidFill>
                <a:srgbClr val="800000"/>
              </a:solidFill>
            </a:endParaRPr>
          </a:p>
          <a:p>
            <a:pPr marL="457200" lvl="1" indent="0">
              <a:buClr>
                <a:srgbClr val="BBE0E3">
                  <a:lumMod val="10000"/>
                </a:srgbClr>
              </a:buClr>
              <a:buNone/>
            </a:pPr>
            <a:r>
              <a:rPr lang="en-US" b="1" dirty="0" err="1" smtClean="0">
                <a:solidFill>
                  <a:srgbClr val="800000"/>
                </a:solidFill>
              </a:rPr>
              <a:t>Ergodic</a:t>
            </a:r>
            <a:endParaRPr lang="en-US" b="1" dirty="0" smtClean="0">
              <a:solidFill>
                <a:srgbClr val="800000"/>
              </a:solidFill>
            </a:endParaRPr>
          </a:p>
          <a:p>
            <a:pPr marL="457200" lvl="1" indent="0" algn="r">
              <a:buClr>
                <a:srgbClr val="BBE0E3">
                  <a:lumMod val="10000"/>
                </a:srgbClr>
              </a:buClr>
              <a:buNone/>
            </a:pPr>
            <a:r>
              <a:rPr lang="en-US" b="1" dirty="0" smtClean="0">
                <a:solidFill>
                  <a:srgbClr val="800000"/>
                </a:solidFill>
              </a:rPr>
              <a:t>Non-</a:t>
            </a:r>
            <a:r>
              <a:rPr lang="en-US" b="1" dirty="0" err="1" smtClean="0">
                <a:solidFill>
                  <a:srgbClr val="800000"/>
                </a:solidFill>
              </a:rPr>
              <a:t>ergodic</a:t>
            </a:r>
            <a:endParaRPr lang="en-US" b="1" dirty="0">
              <a:solidFill>
                <a:srgbClr val="8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961839"/>
              </p:ext>
            </p:extLst>
          </p:nvPr>
        </p:nvGraphicFramePr>
        <p:xfrm>
          <a:off x="1180254" y="3124200"/>
          <a:ext cx="1943946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2" name="Equation" r:id="rId4" imgW="1041120" imgH="1143000" progId="Equation.3">
                  <p:embed/>
                </p:oleObj>
              </mc:Choice>
              <mc:Fallback>
                <p:oleObj name="Equation" r:id="rId4" imgW="1041120" imgH="11430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254" y="3124200"/>
                        <a:ext cx="1943946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9715331"/>
              </p:ext>
            </p:extLst>
          </p:nvPr>
        </p:nvGraphicFramePr>
        <p:xfrm>
          <a:off x="6019800" y="2971800"/>
          <a:ext cx="2441575" cy="279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3" name="Equation" r:id="rId6" imgW="1307880" imgH="1498320" progId="Equation.3">
                  <p:embed/>
                </p:oleObj>
              </mc:Choice>
              <mc:Fallback>
                <p:oleObj name="Equation" r:id="rId6" imgW="1307880" imgH="149832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971800"/>
                        <a:ext cx="2441575" cy="279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696199" cy="731838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Stochastic Process?</a:t>
            </a:r>
            <a:endParaRPr lang="en-US" sz="3000" dirty="0">
              <a:solidFill>
                <a:schemeClr val="accent5">
                  <a:lumMod val="25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713440" cy="45259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Century Gothic" pitchFamily="34" charset="0"/>
              <a:buChar char="Ж"/>
            </a:pPr>
            <a:r>
              <a:rPr lang="en-US" sz="2400" dirty="0" smtClean="0">
                <a:solidFill>
                  <a:srgbClr val="002060"/>
                </a:solidFill>
              </a:rPr>
              <a:t>A stochastic process to observed the characteristic of a system .</a:t>
            </a:r>
          </a:p>
          <a:p>
            <a:pPr>
              <a:spcBef>
                <a:spcPts val="600"/>
              </a:spcBef>
              <a:buFont typeface="Century Gothic" pitchFamily="34" charset="0"/>
              <a:buChar char="Ж"/>
            </a:pPr>
            <a:r>
              <a:rPr lang="en-US" sz="2400" dirty="0" smtClean="0">
                <a:solidFill>
                  <a:srgbClr val="002060"/>
                </a:solidFill>
              </a:rPr>
              <a:t>A description </a:t>
            </a:r>
            <a:r>
              <a:rPr lang="en-US" sz="2400" dirty="0">
                <a:solidFill>
                  <a:srgbClr val="002060"/>
                </a:solidFill>
              </a:rPr>
              <a:t>of the relation between the random </a:t>
            </a:r>
            <a:r>
              <a:rPr lang="en-US" sz="2400" dirty="0" smtClean="0">
                <a:solidFill>
                  <a:srgbClr val="002060"/>
                </a:solidFill>
              </a:rPr>
              <a:t>variables.</a:t>
            </a:r>
            <a:endParaRPr lang="en-US" sz="2400" dirty="0" smtClean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6" name="Straight Arrow Connector 5"/>
          <p:cNvCxnSpPr>
            <a:endCxn id="11" idx="0"/>
          </p:cNvCxnSpPr>
          <p:nvPr/>
        </p:nvCxnSpPr>
        <p:spPr>
          <a:xfrm flipH="1">
            <a:off x="2118505" y="3369977"/>
            <a:ext cx="1462896" cy="897223"/>
          </a:xfrm>
          <a:prstGeom prst="straightConnector1">
            <a:avLst/>
          </a:prstGeom>
          <a:ln w="28575"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648200" y="3369977"/>
            <a:ext cx="1552755" cy="897223"/>
          </a:xfrm>
          <a:prstGeom prst="straightConnector1">
            <a:avLst/>
          </a:prstGeom>
          <a:ln w="28575"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6814" y="4267200"/>
            <a:ext cx="2323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Discrete Time 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46143" y="4290357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Continuous Time 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9663" y="4752022"/>
            <a:ext cx="3447691" cy="13810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2000" dirty="0" smtClean="0">
                <a:solidFill>
                  <a:srgbClr val="002060"/>
                </a:solidFill>
              </a:rPr>
              <a:t>Observe </a:t>
            </a:r>
            <a:r>
              <a:rPr lang="en-US" sz="2000" dirty="0">
                <a:solidFill>
                  <a:srgbClr val="002060"/>
                </a:solidFill>
              </a:rPr>
              <a:t>the system characteristic of random variable </a:t>
            </a:r>
            <a:r>
              <a:rPr lang="en-US" sz="2000" b="1" dirty="0">
                <a:solidFill>
                  <a:srgbClr val="002060"/>
                </a:solidFill>
              </a:rPr>
              <a:t>at discrete point in time</a:t>
            </a:r>
            <a:r>
              <a:rPr lang="en-US" sz="2000" b="1" dirty="0" smtClean="0">
                <a:solidFill>
                  <a:srgbClr val="002060"/>
                </a:solidFill>
              </a:rPr>
              <a:t>.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57955" y="4752022"/>
            <a:ext cx="3447691" cy="1066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2000" dirty="0" smtClean="0">
                <a:solidFill>
                  <a:srgbClr val="660066"/>
                </a:solidFill>
              </a:rPr>
              <a:t>Observe </a:t>
            </a:r>
            <a:r>
              <a:rPr lang="en-US" sz="2000" dirty="0">
                <a:solidFill>
                  <a:srgbClr val="660066"/>
                </a:solidFill>
              </a:rPr>
              <a:t>the </a:t>
            </a:r>
            <a:r>
              <a:rPr lang="en-US" sz="2000" dirty="0" smtClean="0">
                <a:solidFill>
                  <a:srgbClr val="660066"/>
                </a:solidFill>
              </a:rPr>
              <a:t>state of system </a:t>
            </a:r>
            <a:r>
              <a:rPr lang="en-US" sz="2000" dirty="0">
                <a:solidFill>
                  <a:srgbClr val="660066"/>
                </a:solidFill>
              </a:rPr>
              <a:t>characteristic of </a:t>
            </a:r>
            <a:r>
              <a:rPr lang="en-US" sz="2000" b="1" dirty="0" smtClean="0">
                <a:solidFill>
                  <a:srgbClr val="660066"/>
                </a:solidFill>
              </a:rPr>
              <a:t>at any </a:t>
            </a:r>
            <a:r>
              <a:rPr lang="en-US" sz="2000" b="1" dirty="0">
                <a:solidFill>
                  <a:srgbClr val="660066"/>
                </a:solidFill>
              </a:rPr>
              <a:t>time</a:t>
            </a:r>
            <a:r>
              <a:rPr lang="en-US" sz="2000" b="1" dirty="0" smtClean="0">
                <a:solidFill>
                  <a:srgbClr val="660066"/>
                </a:solidFill>
              </a:rPr>
              <a:t>.</a:t>
            </a:r>
            <a:endParaRPr lang="en-US" sz="2000" b="1" dirty="0">
              <a:solidFill>
                <a:srgbClr val="66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685800"/>
            <a:ext cx="7696199" cy="731838"/>
          </a:xfrm>
        </p:spPr>
        <p:txBody>
          <a:bodyPr/>
          <a:lstStyle/>
          <a:p>
            <a:r>
              <a:rPr lang="en-US" sz="3000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Markov Chains?</a:t>
            </a:r>
            <a:endParaRPr lang="en-US" sz="3000" dirty="0">
              <a:solidFill>
                <a:schemeClr val="accent5">
                  <a:lumMod val="25000"/>
                </a:schemeClr>
              </a:solidFill>
              <a:latin typeface="Cooper Black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89640" cy="4525963"/>
          </a:xfrm>
        </p:spPr>
        <p:txBody>
          <a:bodyPr/>
          <a:lstStyle/>
          <a:p>
            <a:pPr>
              <a:spcBef>
                <a:spcPts val="0"/>
              </a:spcBef>
              <a:buFont typeface="Century Gothic" pitchFamily="34" charset="0"/>
              <a:buChar char="Ж"/>
            </a:pPr>
            <a:r>
              <a:rPr lang="en-US" sz="2400" dirty="0" smtClean="0"/>
              <a:t>Discrete-time stochastic process</a:t>
            </a:r>
          </a:p>
          <a:p>
            <a:pPr>
              <a:spcBef>
                <a:spcPts val="0"/>
              </a:spcBef>
              <a:buFont typeface="Century Gothic" pitchFamily="34" charset="0"/>
              <a:buChar char="Ж"/>
            </a:pPr>
            <a:endParaRPr lang="en-US" sz="2400" dirty="0"/>
          </a:p>
          <a:p>
            <a:pPr>
              <a:spcBef>
                <a:spcPts val="0"/>
              </a:spcBef>
              <a:buFont typeface="Century Gothic" pitchFamily="34" charset="0"/>
              <a:buChar char="Ж"/>
            </a:pPr>
            <a:endParaRPr lang="en-US" sz="2400" dirty="0" smtClean="0"/>
          </a:p>
          <a:p>
            <a:pPr>
              <a:spcBef>
                <a:spcPts val="0"/>
              </a:spcBef>
              <a:buFont typeface="Century Gothic" pitchFamily="34" charset="0"/>
              <a:buChar char="Ж"/>
            </a:pPr>
            <a:endParaRPr lang="en-US" sz="2400" dirty="0"/>
          </a:p>
          <a:p>
            <a:pPr>
              <a:spcBef>
                <a:spcPts val="0"/>
              </a:spcBef>
              <a:buFont typeface="Century Gothic" pitchFamily="34" charset="0"/>
              <a:buChar char="Ж"/>
            </a:pPr>
            <a:endParaRPr lang="en-US" sz="2400" dirty="0" smtClean="0"/>
          </a:p>
          <a:p>
            <a:pPr>
              <a:spcBef>
                <a:spcPts val="0"/>
              </a:spcBef>
              <a:buFont typeface="Century Gothic" pitchFamily="34" charset="0"/>
              <a:buChar char="Ж"/>
            </a:pPr>
            <a:endParaRPr lang="en-US" sz="2400" dirty="0"/>
          </a:p>
          <a:p>
            <a:pPr>
              <a:spcBef>
                <a:spcPts val="0"/>
              </a:spcBef>
              <a:buFont typeface="Century Gothic" pitchFamily="34" charset="0"/>
              <a:buChar char="Ж"/>
            </a:pPr>
            <a:endParaRPr lang="en-US" sz="2400" dirty="0" smtClean="0"/>
          </a:p>
          <a:p>
            <a:pPr>
              <a:spcBef>
                <a:spcPts val="0"/>
              </a:spcBef>
              <a:buFont typeface="Century Gothic" pitchFamily="34" charset="0"/>
              <a:buChar char="Ж"/>
            </a:pPr>
            <a:endParaRPr lang="en-US" sz="1400" dirty="0" smtClean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3200" dirty="0" smtClean="0"/>
              <a:t> </a:t>
            </a:r>
            <a:r>
              <a:rPr lang="en-US" sz="3200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3200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endParaRPr lang="en-US" sz="3200" i="1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probability distribution of the state at time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depends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state at time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DOES NOT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depend on the states the chain passed through 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way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time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89487"/>
              </p:ext>
            </p:extLst>
          </p:nvPr>
        </p:nvGraphicFramePr>
        <p:xfrm>
          <a:off x="533400" y="2209800"/>
          <a:ext cx="83994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8" name="Equation" r:id="rId4" imgW="3149600" imgH="228600" progId="Equation.3">
                  <p:embed/>
                </p:oleObj>
              </mc:Choice>
              <mc:Fallback>
                <p:oleObj name="Equation" r:id="rId4" imgW="3149600" imgH="228600" progId="Equation.3">
                  <p:embed/>
                  <p:pic>
                    <p:nvPicPr>
                      <p:cNvPr id="0" name="Picture 2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09800"/>
                        <a:ext cx="83994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869135"/>
              </p:ext>
            </p:extLst>
          </p:nvPr>
        </p:nvGraphicFramePr>
        <p:xfrm>
          <a:off x="914400" y="3048000"/>
          <a:ext cx="4114800" cy="655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9" name="Equation" r:id="rId6" imgW="1435100" imgH="228600" progId="Equation.3">
                  <p:embed/>
                </p:oleObj>
              </mc:Choice>
              <mc:Fallback>
                <p:oleObj name="Equation" r:id="rId6" imgW="1435100" imgH="228600" progId="Equation.3">
                  <p:embed/>
                  <p:pic>
                    <p:nvPicPr>
                      <p:cNvPr id="0" name="Picture 2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8000"/>
                        <a:ext cx="4114800" cy="655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914400" y="1981200"/>
            <a:ext cx="2971800" cy="1066800"/>
          </a:xfrm>
          <a:prstGeom prst="ellipse">
            <a:avLst/>
          </a:prstGeom>
          <a:noFill/>
          <a:ln w="28575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101141" y="2267311"/>
            <a:ext cx="4648200" cy="511833"/>
            <a:chOff x="4101141" y="2495911"/>
            <a:chExt cx="4648200" cy="511833"/>
          </a:xfrm>
        </p:grpSpPr>
        <p:cxnSp>
          <p:nvCxnSpPr>
            <p:cNvPr id="9" name="Straight Connector 8"/>
            <p:cNvCxnSpPr/>
            <p:nvPr/>
          </p:nvCxnSpPr>
          <p:spPr>
            <a:xfrm flipH="1">
              <a:off x="4101141" y="2495911"/>
              <a:ext cx="4648200" cy="4572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163683" y="2514600"/>
              <a:ext cx="4523117" cy="4931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 flipH="1">
            <a:off x="4163683" y="2819400"/>
            <a:ext cx="4523117" cy="0"/>
          </a:xfrm>
          <a:prstGeom prst="straightConnector1">
            <a:avLst/>
          </a:prstGeom>
          <a:ln w="28575"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048055"/>
              </p:ext>
            </p:extLst>
          </p:nvPr>
        </p:nvGraphicFramePr>
        <p:xfrm>
          <a:off x="914400" y="3733800"/>
          <a:ext cx="375126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0" name="Equation" r:id="rId8" imgW="1308100" imgH="228600" progId="Equation.3">
                  <p:embed/>
                </p:oleObj>
              </mc:Choice>
              <mc:Fallback>
                <p:oleObj name="Equation" r:id="rId8" imgW="1308100" imgH="228600" progId="Equation.3">
                  <p:embed/>
                  <p:pic>
                    <p:nvPicPr>
                      <p:cNvPr id="0" name="Picture 2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33800"/>
                        <a:ext cx="3751263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057400" y="4629090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Transition probabilities 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(from state </a:t>
            </a:r>
            <a:r>
              <a:rPr lang="en-US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→ state </a:t>
            </a:r>
            <a:r>
              <a:rPr lang="en-US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48200" y="3886200"/>
            <a:ext cx="4297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Stationarity assumption [probability law remain stationary (unchanged)]</a:t>
            </a:r>
            <a:endParaRPr lang="en-US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56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26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79524" y="685800"/>
            <a:ext cx="7407275" cy="731838"/>
          </a:xfrm>
        </p:spPr>
        <p:txBody>
          <a:bodyPr/>
          <a:lstStyle/>
          <a:p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T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ransit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ion Probability Matrix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7956433"/>
              </p:ext>
            </p:extLst>
          </p:nvPr>
        </p:nvGraphicFramePr>
        <p:xfrm>
          <a:off x="5655129" y="1572986"/>
          <a:ext cx="1447800" cy="1109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9" name="Equation" r:id="rId4" imgW="596900" imgH="457200" progId="Equation.3">
                  <p:embed/>
                </p:oleObj>
              </mc:Choice>
              <mc:Fallback>
                <p:oleObj name="Equation" r:id="rId4" imgW="596900" imgH="457200" progId="Equation.3">
                  <p:embed/>
                  <p:pic>
                    <p:nvPicPr>
                      <p:cNvPr id="0" name="Picture 18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5129" y="1572986"/>
                        <a:ext cx="1447800" cy="11090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34090118"/>
              </p:ext>
            </p:extLst>
          </p:nvPr>
        </p:nvGraphicFramePr>
        <p:xfrm>
          <a:off x="1354818" y="3962400"/>
          <a:ext cx="4251325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0" name="Equation" r:id="rId6" imgW="1752600" imgH="457200" progId="Equation.3">
                  <p:embed/>
                </p:oleObj>
              </mc:Choice>
              <mc:Fallback>
                <p:oleObj name="Equation" r:id="rId6" imgW="1752600" imgH="457200" progId="Equation.3">
                  <p:embed/>
                  <p:pic>
                    <p:nvPicPr>
                      <p:cNvPr id="0" name="Picture 19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818" y="3962400"/>
                        <a:ext cx="4251325" cy="1109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856340"/>
              </p:ext>
            </p:extLst>
          </p:nvPr>
        </p:nvGraphicFramePr>
        <p:xfrm>
          <a:off x="1295400" y="1828800"/>
          <a:ext cx="3373395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81" name="Equation" r:id="rId8" imgW="1600200" imgH="939600" progId="Equation.3">
                  <p:embed/>
                </p:oleObj>
              </mc:Choice>
              <mc:Fallback>
                <p:oleObj name="Equation" r:id="rId8" imgW="1600200" imgH="939600" progId="Equation.3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28800"/>
                        <a:ext cx="3373395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1795956" y="1726555"/>
            <a:ext cx="415236" cy="39266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00200" y="1916668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i="1" dirty="0">
              <a:solidFill>
                <a:schemeClr val="accent5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44023" y="1524000"/>
            <a:ext cx="24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lang="en-US" i="1" dirty="0">
              <a:solidFill>
                <a:schemeClr val="accent5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72000" y="2145268"/>
            <a:ext cx="106680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869621" y="1554620"/>
            <a:ext cx="2560320" cy="256032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1" idx="6"/>
          </p:cNvCxnSpPr>
          <p:nvPr/>
        </p:nvCxnSpPr>
        <p:spPr>
          <a:xfrm>
            <a:off x="4429941" y="2834780"/>
            <a:ext cx="1554480" cy="54245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905500" y="3098315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3300"/>
                </a:solidFill>
              </a:rPr>
              <a:t>Each entry in P matrix </a:t>
            </a:r>
            <a:r>
              <a:rPr lang="en-US" sz="2000" b="1" dirty="0" smtClean="0">
                <a:solidFill>
                  <a:srgbClr val="003300"/>
                </a:solidFill>
              </a:rPr>
              <a:t>MUST</a:t>
            </a:r>
            <a:r>
              <a:rPr lang="en-US" sz="2000" dirty="0" smtClean="0">
                <a:solidFill>
                  <a:srgbClr val="003300"/>
                </a:solidFill>
              </a:rPr>
              <a:t> be nonnegative</a:t>
            </a:r>
            <a:endParaRPr lang="en-US" sz="2000" dirty="0">
              <a:solidFill>
                <a:srgbClr val="0033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0" y="53340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initial probability distribution for the chain is in state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time 0: P(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8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1" grpId="0" animBg="1"/>
      <p:bldP spid="11" grpId="1" animBg="1"/>
      <p:bldP spid="15" grpId="0"/>
      <p:bldP spid="15" grpId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76400" y="3657600"/>
            <a:ext cx="4682067" cy="2895600"/>
            <a:chOff x="1871133" y="3810000"/>
            <a:chExt cx="4682067" cy="289560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9362946"/>
                </p:ext>
              </p:extLst>
            </p:nvPr>
          </p:nvGraphicFramePr>
          <p:xfrm>
            <a:off x="1871133" y="3810000"/>
            <a:ext cx="4648200" cy="2722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74" name="Equation" r:id="rId4" imgW="2298700" imgH="1346200" progId="Equation.3">
                    <p:embed/>
                  </p:oleObj>
                </mc:Choice>
                <mc:Fallback>
                  <p:oleObj name="Equation" r:id="rId4" imgW="2298700" imgH="1346200" progId="Equation.3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1133" y="3810000"/>
                          <a:ext cx="4648200" cy="2722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Double Bracket 6"/>
            <p:cNvSpPr/>
            <p:nvPr/>
          </p:nvSpPr>
          <p:spPr>
            <a:xfrm>
              <a:off x="2895600" y="4343400"/>
              <a:ext cx="3657600" cy="2362200"/>
            </a:xfrm>
            <a:prstGeom prst="bracketPair">
              <a:avLst>
                <a:gd name="adj" fmla="val 734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Gambler’s Ruin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4" y="1600200"/>
            <a:ext cx="7407275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0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capital,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$2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At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1, 2,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…, U bet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$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 in each game.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Probability to win :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p   		 </a:t>
            </a: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probability to lose 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1 −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p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Goal 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increase capital to $4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Stop 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Goal is achieved or capital reduced to $0</a:t>
            </a:r>
          </a:p>
          <a:p>
            <a:pPr marL="0" indent="0">
              <a:buNone/>
            </a:pPr>
            <a:r>
              <a:rPr lang="en-US" sz="22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200" i="1" baseline="-25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= total capital after the time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game is played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898648" y="4199467"/>
            <a:ext cx="329184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16353" y="4648200"/>
            <a:ext cx="612648" cy="314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318081" y="5171551"/>
            <a:ext cx="411819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66039" y="5593080"/>
            <a:ext cx="258315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71800" y="6019800"/>
            <a:ext cx="329184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05400" y="4648200"/>
            <a:ext cx="1203621" cy="262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44569" y="4699845"/>
            <a:ext cx="601810" cy="262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581401" y="4648200"/>
            <a:ext cx="612648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611890" y="5101801"/>
            <a:ext cx="731509" cy="34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971800" y="5101801"/>
            <a:ext cx="516631" cy="34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587246" y="5101801"/>
            <a:ext cx="365754" cy="34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66040" y="5101801"/>
            <a:ext cx="342982" cy="343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58087" y="5562600"/>
            <a:ext cx="688291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394832" y="5562600"/>
            <a:ext cx="258315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73663" y="5562600"/>
            <a:ext cx="258315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971800" y="5562600"/>
            <a:ext cx="258315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Gambler’s Ruin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4" y="1600200"/>
            <a:ext cx="7254875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Graphical Representation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78366" y="357504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17233" y="3581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305301" y="3581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6096000" y="3581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8136467" y="357504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16200000" flipH="1">
            <a:off x="3477684" y="2692601"/>
            <a:ext cx="78115" cy="1699483"/>
          </a:xfrm>
          <a:prstGeom prst="curvedConnector3">
            <a:avLst>
              <a:gd name="adj1" fmla="val -552775"/>
            </a:avLst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/>
          <p:nvPr/>
        </p:nvCxnSpPr>
        <p:spPr>
          <a:xfrm rot="5400000" flipH="1" flipV="1">
            <a:off x="7462308" y="2526243"/>
            <a:ext cx="6351" cy="2040467"/>
          </a:xfrm>
          <a:prstGeom prst="curvedConnector3">
            <a:avLst>
              <a:gd name="adj1" fmla="val 8232042"/>
            </a:avLst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16200000" flipV="1">
            <a:off x="5467350" y="2616201"/>
            <a:ext cx="12700" cy="1790699"/>
          </a:xfrm>
          <a:prstGeom prst="curvedConnector3">
            <a:avLst>
              <a:gd name="adj1" fmla="val 3933331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V="1">
            <a:off x="1642533" y="2614284"/>
            <a:ext cx="12700" cy="1790699"/>
          </a:xfrm>
          <a:prstGeom prst="curvedConnector3">
            <a:avLst>
              <a:gd name="adj1" fmla="val 3933331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/>
          <p:nvPr/>
        </p:nvCxnSpPr>
        <p:spPr>
          <a:xfrm rot="5400000" flipH="1" flipV="1">
            <a:off x="5382684" y="3304116"/>
            <a:ext cx="78115" cy="1699483"/>
          </a:xfrm>
          <a:prstGeom prst="curvedConnector3">
            <a:avLst>
              <a:gd name="adj1" fmla="val -552775"/>
            </a:avLst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/>
          <p:cNvCxnSpPr/>
          <p:nvPr/>
        </p:nvCxnSpPr>
        <p:spPr>
          <a:xfrm rot="5400000">
            <a:off x="3594100" y="3302001"/>
            <a:ext cx="12700" cy="1790699"/>
          </a:xfrm>
          <a:prstGeom prst="curvedConnector3">
            <a:avLst>
              <a:gd name="adj1" fmla="val 3933331"/>
            </a:avLst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217833" y="2590800"/>
            <a:ext cx="4953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n-US" i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269091" y="2590800"/>
            <a:ext cx="4953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n-US" i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226050" y="4419600"/>
            <a:ext cx="4953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n-US" i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029200" y="2590800"/>
            <a:ext cx="921909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1 − </a:t>
            </a:r>
            <a:r>
              <a:rPr lang="en-US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n-US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139495" y="4495800"/>
            <a:ext cx="921909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1 − </a:t>
            </a:r>
            <a:r>
              <a:rPr lang="en-US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n-US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135491" y="2514600"/>
            <a:ext cx="921909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1 − </a:t>
            </a:r>
            <a:r>
              <a:rPr lang="en-US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endParaRPr lang="en-US" i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Curved Connector 59"/>
          <p:cNvCxnSpPr>
            <a:stCxn id="5" idx="6"/>
            <a:endCxn id="5" idx="3"/>
          </p:cNvCxnSpPr>
          <p:nvPr/>
        </p:nvCxnSpPr>
        <p:spPr>
          <a:xfrm flipH="1">
            <a:off x="556481" y="3841749"/>
            <a:ext cx="455285" cy="188585"/>
          </a:xfrm>
          <a:prstGeom prst="curvedConnector4">
            <a:avLst>
              <a:gd name="adj1" fmla="val -24175"/>
              <a:gd name="adj2" fmla="val 307536"/>
            </a:avLst>
          </a:prstGeom>
          <a:ln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12" idx="3"/>
            <a:endCxn id="12" idx="6"/>
          </p:cNvCxnSpPr>
          <p:nvPr/>
        </p:nvCxnSpPr>
        <p:spPr>
          <a:xfrm rot="5400000" flipH="1" flipV="1">
            <a:off x="8347931" y="3708399"/>
            <a:ext cx="188585" cy="455285"/>
          </a:xfrm>
          <a:prstGeom prst="curvedConnector4">
            <a:avLst>
              <a:gd name="adj1" fmla="val -180599"/>
              <a:gd name="adj2" fmla="val 146490"/>
            </a:avLst>
          </a:prstGeom>
          <a:ln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23900" y="4267200"/>
            <a:ext cx="4953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8496300" y="4191000"/>
            <a:ext cx="495300" cy="60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dirty="0">
              <a:solidFill>
                <a:srgbClr val="0033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2" grpId="0" animBg="1"/>
      <p:bldP spid="51" grpId="0"/>
      <p:bldP spid="52" grpId="0"/>
      <p:bldP spid="53" grpId="0"/>
      <p:bldP spid="56" grpId="0"/>
      <p:bldP spid="57" grpId="0"/>
      <p:bldP spid="58" grpId="0"/>
      <p:bldP spid="87" grpId="0"/>
      <p:bldP spid="8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4" y="1600200"/>
            <a:ext cx="7407275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buNone/>
            </a:pPr>
            <a:endParaRPr lang="en-US" sz="2200" dirty="0" smtClean="0"/>
          </a:p>
          <a:p>
            <a:pPr marL="0" indent="0">
              <a:spcBef>
                <a:spcPts val="0"/>
              </a:spcBef>
              <a:buNone/>
            </a:pPr>
            <a:endParaRPr lang="en-US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i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= time after coin flipped for </a:t>
            </a:r>
            <a:r>
              <a:rPr lang="en-US" sz="2400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30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time and painted a ball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Choosing Balls from an Urn</a:t>
            </a:r>
            <a:endParaRPr lang="en-US" dirty="0"/>
          </a:p>
        </p:txBody>
      </p:sp>
      <p:sp>
        <p:nvSpPr>
          <p:cNvPr id="2" name="Can 1"/>
          <p:cNvSpPr/>
          <p:nvPr/>
        </p:nvSpPr>
        <p:spPr>
          <a:xfrm>
            <a:off x="381000" y="2840567"/>
            <a:ext cx="1828800" cy="152400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95300" y="3581400"/>
            <a:ext cx="685800" cy="685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95400" y="3602567"/>
            <a:ext cx="685800" cy="6858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015067" y="2931528"/>
            <a:ext cx="504190" cy="366240"/>
          </a:xfrm>
          <a:prstGeom prst="straightConnector1">
            <a:avLst/>
          </a:prstGeom>
          <a:ln w="19050"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40467" y="3945467"/>
            <a:ext cx="478790" cy="321733"/>
          </a:xfrm>
          <a:prstGeom prst="straightConnector1">
            <a:avLst/>
          </a:prstGeom>
          <a:ln w="19050"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flipV="1">
            <a:off x="809625" y="2753783"/>
            <a:ext cx="742950" cy="587349"/>
          </a:xfrm>
          <a:prstGeom prst="curvedConnector3">
            <a:avLst>
              <a:gd name="adj1" fmla="val 441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1035472" y="2438400"/>
            <a:ext cx="138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Choose 1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flipH="1">
            <a:off x="2209800" y="2579132"/>
            <a:ext cx="138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3300"/>
                </a:solidFill>
              </a:rPr>
              <a:t>unpainted</a:t>
            </a:r>
            <a:endParaRPr lang="en-US" dirty="0">
              <a:solidFill>
                <a:srgbClr val="0033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flipH="1">
            <a:off x="2505286" y="4106333"/>
            <a:ext cx="138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3300"/>
                </a:solidFill>
              </a:rPr>
              <a:t>painted</a:t>
            </a:r>
            <a:endParaRPr lang="en-US" dirty="0">
              <a:solidFill>
                <a:srgbClr val="0033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10847" y="2023016"/>
            <a:ext cx="128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C00CC"/>
                </a:solidFill>
              </a:rPr>
              <a:t>Toss coin</a:t>
            </a:r>
            <a:endParaRPr lang="en-US" dirty="0">
              <a:solidFill>
                <a:srgbClr val="CC00CC"/>
              </a:solidFill>
            </a:endParaRPr>
          </a:p>
        </p:txBody>
      </p:sp>
      <p:cxnSp>
        <p:nvCxnSpPr>
          <p:cNvPr id="40960" name="Straight Arrow Connector 40959"/>
          <p:cNvCxnSpPr/>
          <p:nvPr/>
        </p:nvCxnSpPr>
        <p:spPr>
          <a:xfrm flipV="1">
            <a:off x="4953000" y="1633551"/>
            <a:ext cx="1066800" cy="541865"/>
          </a:xfrm>
          <a:prstGeom prst="straightConnector1">
            <a:avLst/>
          </a:prstGeom>
          <a:ln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63" name="Straight Arrow Connector 40962"/>
          <p:cNvCxnSpPr/>
          <p:nvPr/>
        </p:nvCxnSpPr>
        <p:spPr>
          <a:xfrm>
            <a:off x="4953000" y="2243151"/>
            <a:ext cx="1066800" cy="427052"/>
          </a:xfrm>
          <a:prstGeom prst="straightConnector1">
            <a:avLst/>
          </a:prstGeom>
          <a:ln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53000" y="1524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Head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43500" y="2450068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Tail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 flipH="1">
            <a:off x="6019800" y="1428287"/>
            <a:ext cx="138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Paint 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 flipH="1">
            <a:off x="6010486" y="2443147"/>
            <a:ext cx="160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Paint black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 flipH="1">
            <a:off x="5240653" y="4572000"/>
            <a:ext cx="77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 flipH="1">
            <a:off x="5172072" y="4964668"/>
            <a:ext cx="92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Black</a:t>
            </a:r>
            <a:endParaRPr lang="en-US" dirty="0"/>
          </a:p>
        </p:txBody>
      </p:sp>
      <p:cxnSp>
        <p:nvCxnSpPr>
          <p:cNvPr id="40965" name="Straight Arrow Connector 40964"/>
          <p:cNvCxnSpPr/>
          <p:nvPr/>
        </p:nvCxnSpPr>
        <p:spPr>
          <a:xfrm>
            <a:off x="6013448" y="4756666"/>
            <a:ext cx="1521038" cy="0"/>
          </a:xfrm>
          <a:prstGeom prst="straightConnector1">
            <a:avLst/>
          </a:prstGeom>
          <a:ln>
            <a:solidFill>
              <a:srgbClr val="00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070598" y="5149334"/>
            <a:ext cx="1521038" cy="0"/>
          </a:xfrm>
          <a:prstGeom prst="straightConnector1">
            <a:avLst/>
          </a:prstGeom>
          <a:ln>
            <a:solidFill>
              <a:srgbClr val="99003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 flipH="1">
            <a:off x="7534486" y="4572000"/>
            <a:ext cx="99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Black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flipH="1">
            <a:off x="7637777" y="4953000"/>
            <a:ext cx="73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 flipH="1">
            <a:off x="6070598" y="4780002"/>
            <a:ext cx="138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change to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209714" y="4736068"/>
            <a:ext cx="128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C00CC"/>
                </a:solidFill>
              </a:rPr>
              <a:t>Toss coin</a:t>
            </a:r>
            <a:endParaRPr lang="en-US" dirty="0">
              <a:solidFill>
                <a:srgbClr val="CC00CC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4404360" y="4952999"/>
            <a:ext cx="731520" cy="1"/>
          </a:xfrm>
          <a:prstGeom prst="straightConnector1">
            <a:avLst/>
          </a:prstGeom>
          <a:ln>
            <a:solidFill>
              <a:srgbClr val="3333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0" name="Straight Arrow Connector 40969"/>
          <p:cNvCxnSpPr>
            <a:endCxn id="30" idx="1"/>
          </p:cNvCxnSpPr>
          <p:nvPr/>
        </p:nvCxnSpPr>
        <p:spPr>
          <a:xfrm flipV="1">
            <a:off x="3195743" y="2207682"/>
            <a:ext cx="615104" cy="415385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2975610" y="4437049"/>
            <a:ext cx="527685" cy="299019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343400" y="4913531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Head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or tail</a:t>
            </a:r>
          </a:p>
        </p:txBody>
      </p:sp>
      <p:sp>
        <p:nvSpPr>
          <p:cNvPr id="40973" name="TextBox 40972"/>
          <p:cNvSpPr txBox="1"/>
          <p:nvPr/>
        </p:nvSpPr>
        <p:spPr>
          <a:xfrm>
            <a:off x="3886200" y="2879292"/>
            <a:ext cx="500073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Possible States:  #. painted ball in urn</a:t>
            </a:r>
          </a:p>
          <a:p>
            <a:r>
              <a:rPr lang="en-US" sz="22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2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sz="22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2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z="22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]	[</a:t>
            </a:r>
            <a:r>
              <a:rPr lang="en-US" sz="2200" b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en-US" sz="22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]	[</a:t>
            </a:r>
            <a:r>
              <a:rPr lang="en-US" sz="2200" b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r>
              <a:rPr lang="en-US" sz="22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200" b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]	[</a:t>
            </a:r>
            <a:r>
              <a:rPr lang="en-US" sz="2200" b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]	[</a:t>
            </a:r>
            <a:r>
              <a:rPr lang="en-US" sz="2200" b="1" dirty="0" smtClean="0">
                <a:solidFill>
                  <a:srgbClr val="0033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200" dirty="0" smtClean="0">
                <a:solidFill>
                  <a:srgbClr val="008000"/>
                </a:solidFill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  <p:bldP spid="5" grpId="0" animBg="1"/>
      <p:bldP spid="8" grpId="0" animBg="1"/>
      <p:bldP spid="18" grpId="0"/>
      <p:bldP spid="28" grpId="0"/>
      <p:bldP spid="29" grpId="0"/>
      <p:bldP spid="30" grpId="0"/>
      <p:bldP spid="36" grpId="0"/>
      <p:bldP spid="37" grpId="0"/>
      <p:bldP spid="38" grpId="0"/>
      <p:bldP spid="39" grpId="0"/>
      <p:bldP spid="40" grpId="0"/>
      <p:bldP spid="41" grpId="0"/>
      <p:bldP spid="45" grpId="0"/>
      <p:bldP spid="46" grpId="0"/>
      <p:bldP spid="47" grpId="0"/>
      <p:bldP spid="48" grpId="0"/>
      <p:bldP spid="58" grpId="0"/>
      <p:bldP spid="409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Choosing Balls from </a:t>
            </a:r>
            <a:r>
              <a:rPr lang="en-US" dirty="0" smtClean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an </a:t>
            </a:r>
            <a:r>
              <a:rPr lang="en-US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Urn</a:t>
            </a:r>
            <a:endParaRPr lang="en-US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762000" y="1524000"/>
            <a:ext cx="7715250" cy="2925445"/>
            <a:chOff x="762000" y="1616075"/>
            <a:chExt cx="7715250" cy="2925445"/>
          </a:xfrm>
        </p:grpSpPr>
        <p:graphicFrame>
          <p:nvGraphicFramePr>
            <p:cNvPr id="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7348276"/>
                </p:ext>
              </p:extLst>
            </p:nvPr>
          </p:nvGraphicFramePr>
          <p:xfrm>
            <a:off x="762000" y="1616075"/>
            <a:ext cx="7715250" cy="2862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86" name="Equation" r:id="rId4" imgW="4241800" imgH="1574800" progId="Equation.3">
                    <p:embed/>
                  </p:oleObj>
                </mc:Choice>
                <mc:Fallback>
                  <p:oleObj name="Equation" r:id="rId4" imgW="4241800" imgH="1574800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000" y="1616075"/>
                          <a:ext cx="7715250" cy="2862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Double Bracket 1"/>
            <p:cNvSpPr/>
            <p:nvPr/>
          </p:nvSpPr>
          <p:spPr>
            <a:xfrm>
              <a:off x="2438400" y="1981200"/>
              <a:ext cx="5852160" cy="2560320"/>
            </a:xfrm>
            <a:prstGeom prst="bracketPair">
              <a:avLst>
                <a:gd name="adj" fmla="val 561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/>
          <p:cNvSpPr/>
          <p:nvPr/>
        </p:nvSpPr>
        <p:spPr>
          <a:xfrm>
            <a:off x="838200" y="3505200"/>
            <a:ext cx="7848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002072"/>
              </p:ext>
            </p:extLst>
          </p:nvPr>
        </p:nvGraphicFramePr>
        <p:xfrm>
          <a:off x="609600" y="4648200"/>
          <a:ext cx="800099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307"/>
                <a:gridCol w="4648457"/>
                <a:gridCol w="1024235"/>
              </a:tblGrid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Event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002060"/>
                          </a:solidFill>
                        </a:rPr>
                        <a:t>Prob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1  0] to </a:t>
                      </a:r>
                      <a:r>
                        <a:rPr lang="en-US" dirty="0" smtClean="0"/>
                        <a:t>[0  1  </a:t>
                      </a:r>
                      <a:r>
                        <a:rPr lang="en-US" b="1" dirty="0" smtClean="0"/>
                        <a:t>1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Chosen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unpainted</a:t>
                      </a:r>
                      <a:r>
                        <a:rPr lang="en-US" baseline="0" dirty="0" smtClean="0"/>
                        <a:t> ball, flipped tail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½ </a:t>
                      </a:r>
                      <a:r>
                        <a:rPr lang="en-US" dirty="0" smtClean="0">
                          <a:sym typeface="Symbol"/>
                        </a:rPr>
                        <a:t> ½ </a:t>
                      </a:r>
                      <a:endParaRPr lang="en-US" dirty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1  0] to </a:t>
                      </a:r>
                      <a:r>
                        <a:rPr lang="en-US" dirty="0" smtClean="0"/>
                        <a:t>[0  </a:t>
                      </a:r>
                      <a:r>
                        <a:rPr lang="en-US" b="1" dirty="0" smtClean="0"/>
                        <a:t>2</a:t>
                      </a:r>
                      <a:r>
                        <a:rPr lang="en-US" dirty="0" smtClean="0"/>
                        <a:t>  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Chosen</a:t>
                      </a:r>
                      <a:r>
                        <a:rPr lang="en-US" baseline="0" dirty="0" smtClean="0"/>
                        <a:t> unpainted ball, flipped head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½ </a:t>
                      </a:r>
                      <a:r>
                        <a:rPr lang="en-US" dirty="0" smtClean="0">
                          <a:sym typeface="Symbol"/>
                        </a:rPr>
                        <a:t> ½ </a:t>
                      </a:r>
                      <a:endParaRPr lang="en-US" dirty="0" smtClean="0"/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[1 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 0] to </a:t>
                      </a:r>
                      <a:r>
                        <a:rPr lang="en-US" dirty="0" smtClean="0"/>
                        <a:t>[1  0  </a:t>
                      </a:r>
                      <a:r>
                        <a:rPr lang="en-US" b="1" dirty="0" smtClean="0"/>
                        <a:t>1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Chosen red ball, painted to 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½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>
                <a:solidFill>
                  <a:schemeClr val="accent5">
                    <a:lumMod val="25000"/>
                  </a:schemeClr>
                </a:solidFill>
                <a:latin typeface="Cooper Black" pitchFamily="18" charset="0"/>
              </a:rPr>
              <a:t>n-step Transition 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24" y="1600200"/>
            <a:ext cx="7331075" cy="4525963"/>
          </a:xfrm>
        </p:spPr>
        <p:txBody>
          <a:bodyPr/>
          <a:lstStyle/>
          <a:p>
            <a:pPr marL="1093788" indent="-1093788"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262890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US" i="1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-step probability of a transition from state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state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7A8DF-0D36-4FD6-9E8E-6850BBE18C4A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70198"/>
              </p:ext>
            </p:extLst>
          </p:nvPr>
        </p:nvGraphicFramePr>
        <p:xfrm>
          <a:off x="1143000" y="1676400"/>
          <a:ext cx="5638800" cy="510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3" name="Equation" r:id="rId3" imgW="2527300" imgH="228600" progId="Equation.3">
                  <p:embed/>
                </p:oleObj>
              </mc:Choice>
              <mc:Fallback>
                <p:oleObj name="Equation" r:id="rId3" imgW="2527300" imgH="228600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6400"/>
                        <a:ext cx="5638800" cy="5100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581400"/>
            <a:ext cx="4852416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35098"/>
              </p:ext>
            </p:extLst>
          </p:nvPr>
        </p:nvGraphicFramePr>
        <p:xfrm>
          <a:off x="5614416" y="4597401"/>
          <a:ext cx="3383280" cy="5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4" name="Equation" r:id="rId6" imgW="1586811" imgH="253890" progId="Equation.3">
                  <p:embed/>
                </p:oleObj>
              </mc:Choice>
              <mc:Fallback>
                <p:oleObj name="Equation" r:id="rId6" imgW="1586811" imgH="253890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4416" y="4597401"/>
                        <a:ext cx="3383280" cy="5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93368"/>
              </p:ext>
            </p:extLst>
          </p:nvPr>
        </p:nvGraphicFramePr>
        <p:xfrm>
          <a:off x="5614416" y="3276600"/>
          <a:ext cx="2844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5" name="Equation" r:id="rId8" imgW="1219200" imgH="457200" progId="Equation.3">
                  <p:embed/>
                </p:oleObj>
              </mc:Choice>
              <mc:Fallback>
                <p:oleObj name="Equation" r:id="rId8" imgW="1219200" imgH="457200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4416" y="3276600"/>
                        <a:ext cx="28448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996202"/>
              </p:ext>
            </p:extLst>
          </p:nvPr>
        </p:nvGraphicFramePr>
        <p:xfrm>
          <a:off x="5630745" y="5181600"/>
          <a:ext cx="235995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6" name="Equation" r:id="rId10" imgW="1028254" imgH="431613" progId="Equation.3">
                  <p:embed/>
                </p:oleObj>
              </mc:Choice>
              <mc:Fallback>
                <p:oleObj name="Equation" r:id="rId10" imgW="1028254" imgH="431613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745" y="5181600"/>
                        <a:ext cx="2359958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15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tack of books design 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17990</TotalTime>
  <Words>917</Words>
  <Application>Microsoft Office PowerPoint</Application>
  <PresentationFormat>On-screen Show (4:3)</PresentationFormat>
  <Paragraphs>230</Paragraphs>
  <Slides>18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Calibri</vt:lpstr>
      <vt:lpstr>Century Gothic</vt:lpstr>
      <vt:lpstr>Comic Sans MS</vt:lpstr>
      <vt:lpstr>Cooper Black</vt:lpstr>
      <vt:lpstr>Symbol</vt:lpstr>
      <vt:lpstr>Times New Roman</vt:lpstr>
      <vt:lpstr>Wingdings</vt:lpstr>
      <vt:lpstr>Stack of books design template</vt:lpstr>
      <vt:lpstr>Equation</vt:lpstr>
      <vt:lpstr>UDPS 2133 Mathematical        Programming</vt:lpstr>
      <vt:lpstr>Stochastic Process?</vt:lpstr>
      <vt:lpstr>Markov Chains?</vt:lpstr>
      <vt:lpstr>Transition Probability Matrix</vt:lpstr>
      <vt:lpstr>Gambler’s Ruin</vt:lpstr>
      <vt:lpstr>Gambler’s Ruin</vt:lpstr>
      <vt:lpstr>Choosing Balls from an Urn</vt:lpstr>
      <vt:lpstr>Choosing Balls from an Urn</vt:lpstr>
      <vt:lpstr>n-step Transition Probabilities</vt:lpstr>
      <vt:lpstr>Coca-Cola</vt:lpstr>
      <vt:lpstr>Coca-Cola</vt:lpstr>
      <vt:lpstr>Coca-Cola</vt:lpstr>
      <vt:lpstr>Probability of system in state i at time n</vt:lpstr>
      <vt:lpstr>Probability of system in state i at time n</vt:lpstr>
      <vt:lpstr>Steady State</vt:lpstr>
      <vt:lpstr>Classification of States</vt:lpstr>
      <vt:lpstr>Classification of States</vt:lpstr>
      <vt:lpstr>Classification of States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UDPS 2133 Mathematical        Programming</dc:title>
  <dc:creator>PC</dc:creator>
  <cp:lastModifiedBy>user</cp:lastModifiedBy>
  <cp:revision>1171</cp:revision>
  <dcterms:created xsi:type="dcterms:W3CDTF">2014-03-05T08:57:24Z</dcterms:created>
  <dcterms:modified xsi:type="dcterms:W3CDTF">2019-08-26T03:56:57Z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