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0" r:id="rId14"/>
    <p:sldId id="332" r:id="rId15"/>
    <p:sldId id="333" r:id="rId16"/>
    <p:sldId id="341" r:id="rId17"/>
    <p:sldId id="342" r:id="rId18"/>
    <p:sldId id="335" r:id="rId19"/>
    <p:sldId id="336" r:id="rId20"/>
    <p:sldId id="337" r:id="rId21"/>
    <p:sldId id="338" r:id="rId22"/>
    <p:sldId id="339" r:id="rId23"/>
    <p:sldId id="343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4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00"/>
    <a:srgbClr val="990033"/>
    <a:srgbClr val="800000"/>
    <a:srgbClr val="008000"/>
    <a:srgbClr val="FFFF66"/>
    <a:srgbClr val="003300"/>
    <a:srgbClr val="540054"/>
    <a:srgbClr val="FFFFCC"/>
    <a:srgbClr val="E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5" autoAdjust="0"/>
    <p:restoredTop sz="97312" autoAdjust="0"/>
  </p:normalViewPr>
  <p:slideViewPr>
    <p:cSldViewPr>
      <p:cViewPr varScale="1">
        <p:scale>
          <a:sx n="70" d="100"/>
          <a:sy n="70" d="100"/>
        </p:scale>
        <p:origin x="1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11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>
        <p:scale>
          <a:sx n="100" d="100"/>
          <a:sy n="100" d="100"/>
        </p:scale>
        <p:origin x="-1356" y="7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C4580-1B7D-4F68-A9ED-73A89B21A366}" type="datetimeFigureOut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AFE0B-6FF8-4113-A47D-51D5A92BB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6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85288-B05B-4E3E-BB36-9F831BAF5654}" type="slidenum">
              <a:rPr lang="en-US"/>
              <a:pPr/>
              <a:t>28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9159B-4D07-487D-B4BD-8720ADBF7BD9}" type="slidenum">
              <a:rPr lang="en-US"/>
              <a:pPr/>
              <a:t>29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E64B9-8DED-45BF-A2BD-21FABDDC0939}" type="slidenum">
              <a:rPr lang="en-US"/>
              <a:pPr/>
              <a:t>30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053FD-99B0-4A21-8DDB-1EEDA6F481FE}" type="slidenum">
              <a:rPr lang="en-US"/>
              <a:pPr/>
              <a:t>31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4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i="0" baseline="0" dirty="0" smtClean="0">
                <a:latin typeface="Times New Roman" pitchFamily="18" charset="0"/>
                <a:cs typeface="Times New Roman" pitchFamily="18" charset="0"/>
              </a:rPr>
              <a:t>= production number</a:t>
            </a:r>
          </a:p>
          <a:p>
            <a:r>
              <a:rPr lang="en-US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i="0" baseline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</a:t>
            </a:r>
            <a:r>
              <a:rPr lang="en-US" sz="1200" dirty="0" smtClean="0">
                <a:latin typeface="Comic Sans MS" pitchFamily="66" charset="0"/>
                <a:cs typeface="Times New Roman" pitchFamily="18" charset="0"/>
              </a:rPr>
              <a:t>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a decision maker’s goal is to maximize the expected reward earned over an infinite horizon.</a:t>
            </a:r>
          </a:p>
          <a:p>
            <a:r>
              <a:rPr lang="en-US" dirty="0" smtClean="0"/>
              <a:t>In many situations, the expected reward earned over an infinite horizon may be unbounded.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7992A-1EE8-48EB-BEAF-14B2130E067F}" type="slidenum">
              <a:rPr lang="en-US"/>
              <a:pPr/>
              <a:t>24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78AD3-B40C-45D8-BF71-98548F84AFB2}" type="slidenum">
              <a:rPr lang="en-US"/>
              <a:pPr/>
              <a:t>25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0D536-D13B-4AC0-B206-80A1A20B6E9A}" type="slidenum">
              <a:rPr lang="en-US"/>
              <a:pPr/>
              <a:t>26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2B796-C49D-490B-84F9-E02616E35918}" type="slidenum">
              <a:rPr lang="en-US"/>
              <a:pPr/>
              <a:t>27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FE0F5E3-5C13-460C-80D1-912796E0A86A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0DC977-8579-4C9B-8A84-D2EBD24E45D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4872B-D246-4BF6-BFE4-6FA69218D957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50A9E-62ED-4221-87CA-12A3C289B4E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F9069-ADB1-44F9-85C3-329B6CF3016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8120D-608F-4B90-9482-CCC14C3E8E9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15944-B9A6-4166-9BA2-511FDAC705D2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767-CB08-4D3F-9BC2-D56BD3D527E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96234-39FF-453B-8202-D4C5EFBB19D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5EA12-7E28-449C-B36D-CD35C43A0A8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80DAE-DD9F-4EC8-BED9-6708AC251B55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378F005B-6B09-4BE8-84C3-DA42C01A7B0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UDPS 2133 Mathematical 			   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525" y="2819400"/>
            <a:ext cx="5256213" cy="1371600"/>
          </a:xfrm>
        </p:spPr>
        <p:txBody>
          <a:bodyPr>
            <a:noAutofit/>
          </a:bodyPr>
          <a:lstStyle/>
          <a:p>
            <a:r>
              <a:rPr lang="en-US" dirty="0" smtClean="0"/>
              <a:t>Topic 4: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Probabilistic Dynamic Programming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Each period demand = 1 or 2 units (equally likely)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Production cost, c(</a:t>
            </a:r>
            <a:r>
              <a:rPr lang="en-US" sz="2200" i="1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) = 3 + 2</a:t>
            </a:r>
            <a:r>
              <a:rPr lang="en-US" sz="2200" i="1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, max 4 units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Holding cost = $1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Ending inventory max 3 units, end of period 3, sold at $2/unit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Beginning inventory = 1 unit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725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04060" y="1828800"/>
            <a:ext cx="70866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18560" y="3026005"/>
            <a:ext cx="19431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4460" y="2721205"/>
            <a:ext cx="190500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" y="2721205"/>
            <a:ext cx="164592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7010" y="3330805"/>
            <a:ext cx="215265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86300" y="3635605"/>
            <a:ext cx="4390390" cy="3048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264566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0792" y="325831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1752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=====================================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9512" y="29565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354787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7984" y="44439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=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9800" y="4572000"/>
            <a:ext cx="762000" cy="2286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543800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period demand = 1 or 2 units (equally likely)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Production cost, c(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3 + 2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 4 units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Holding cost = $1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Ending inventory max 3 units, </a:t>
            </a:r>
            <a:r>
              <a:rPr lang="en-US" sz="22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end of period 3,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sold at $2/unit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Beginning inventory = 1 unit</a:t>
            </a:r>
          </a:p>
          <a:p>
            <a:pPr marL="1947863" indent="-1947863"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Minimize cost = expected production cost + expected holding cost − expected salvage value</a:t>
            </a:r>
          </a:p>
          <a:p>
            <a:pPr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Stage3: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Cost,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+ 0.5(1)(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+ 0.5(1)(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2)</a:t>
            </a:r>
          </a:p>
          <a:p>
            <a:pPr marL="2166938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− 0.5(2)(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− 0.5(2)(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}</a:t>
            </a:r>
          </a:p>
          <a:p>
            <a:pPr marL="2166938" indent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55700" lvl="0" indent="-4763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min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1.5 − (2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3)}</a:t>
            </a:r>
          </a:p>
          <a:p>
            <a:pPr marL="4763" lvl="0" indent="-4763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22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end of period 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 ≤ 3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  <a:cs typeface="Times New Roman" pitchFamily="18" charset="0"/>
              </a:rPr>
              <a:t>⇒  </a:t>
            </a:r>
            <a:r>
              <a:rPr lang="en-US" sz="22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 4 − </a:t>
            </a:r>
            <a:r>
              <a:rPr lang="en-US" sz="2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66938" indent="0">
              <a:spcBef>
                <a:spcPts val="0"/>
              </a:spcBef>
              <a:buNone/>
            </a:pPr>
            <a:endParaRPr 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00600" y="4663440"/>
            <a:ext cx="1143000" cy="4419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81400" y="42788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Holding cost (inventory </a:t>
            </a:r>
            <a:r>
              <a:rPr lang="en-US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produce 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− 1 or 2 demand)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7600" y="5410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Ending inventory sold out at $2 </a:t>
            </a:r>
            <a:endParaRPr lang="en-US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5029200" cy="5334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– 1.5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 (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2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719358"/>
            <a:ext cx="8001000" cy="475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548640" y="3276600"/>
            <a:ext cx="822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" y="4343400"/>
            <a:ext cx="822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8640" y="5410200"/>
            <a:ext cx="822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43000" y="2651760"/>
            <a:ext cx="609600" cy="61264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4419600"/>
            <a:ext cx="609600" cy="914400"/>
          </a:xfrm>
          <a:prstGeom prst="ellipse">
            <a:avLst/>
          </a:prstGeom>
          <a:noFill/>
          <a:ln w="254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3000" y="5440680"/>
            <a:ext cx="609600" cy="914400"/>
          </a:xfrm>
          <a:prstGeom prst="ellipse">
            <a:avLst/>
          </a:prstGeom>
          <a:noFill/>
          <a:ln w="254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525963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Stage 2 &amp; 1:</a:t>
            </a: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Cost,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+ 0.5(1)(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+ 0.5(1)(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166938" lv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+ 0.5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+ 0.5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2)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–1.5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0.5[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1)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2)]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0, 1, …, 4,    (demand) 2 −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4 −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(on hand)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264491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Holding cost (inventory </a:t>
            </a:r>
            <a:r>
              <a:rPr lang="en-US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produce 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demand)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711714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at next stage with this ending inventory as beginning inventory </a:t>
            </a:r>
            <a:endParaRPr lang="en-US" sz="20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315200" cy="5334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–1.5 + 0.5[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2)]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5825" y="1993392"/>
            <a:ext cx="76485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457200"/>
            <a:ext cx="7086600" cy="731838"/>
          </a:xfrm>
        </p:spPr>
        <p:txBody>
          <a:bodyPr/>
          <a:lstStyle/>
          <a:p>
            <a:r>
              <a:rPr lang="en-US" sz="34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Inventory Model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524000"/>
            <a:ext cx="7407275" cy="4800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min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–1.5 + 0.5[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2)]</a:t>
            </a:r>
          </a:p>
          <a:p>
            <a:pPr lvl="0">
              <a:spcBef>
                <a:spcPts val="0"/>
              </a:spcBef>
              <a:buNone/>
            </a:pP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28825"/>
            <a:ext cx="7920839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79848"/>
              </p:ext>
            </p:extLst>
          </p:nvPr>
        </p:nvGraphicFramePr>
        <p:xfrm>
          <a:off x="1143000" y="4572000"/>
          <a:ext cx="6504141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47"/>
                <a:gridCol w="2168047"/>
                <a:gridCol w="2168047"/>
              </a:tblGrid>
              <a:tr h="8509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Produce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00"/>
                          </a:solidFill>
                        </a:rPr>
                        <a:t>Period 1 = 1 unit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3300"/>
                          </a:solidFill>
                        </a:rPr>
                        <a:t>Period 2 = 1 unit</a:t>
                      </a:r>
                      <a:endParaRPr lang="en-US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Period 1 = 2 units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Period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2 = 2 units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Period 1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00"/>
                          </a:solidFill>
                        </a:rPr>
                        <a:t>3 units</a:t>
                      </a:r>
                      <a:endParaRPr lang="en-US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 units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Period</a:t>
                      </a:r>
                      <a:r>
                        <a:rPr lang="en-US" b="1" baseline="0" dirty="0" smtClean="0">
                          <a:solidFill>
                            <a:srgbClr val="800000"/>
                          </a:solidFill>
                        </a:rPr>
                        <a:t> 2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00"/>
                          </a:solidFill>
                        </a:rPr>
                        <a:t>0 unit</a:t>
                      </a:r>
                      <a:endParaRPr lang="en-US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 unit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Period 3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00"/>
                          </a:solidFill>
                        </a:rPr>
                        <a:t>0 unit</a:t>
                      </a:r>
                      <a:endParaRPr lang="en-US" dirty="0">
                        <a:solidFill>
                          <a:srgbClr val="00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 unit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295400" y="6248400"/>
            <a:ext cx="6324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5497" y="5029200"/>
            <a:ext cx="4953001" cy="110799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omic Sans MS" pitchFamily="66" charset="0"/>
              </a:rPr>
              <a:t>Optimal action can’t be determined until the state at previous stage is known.</a:t>
            </a:r>
            <a:endParaRPr lang="en-US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773740"/>
            <a:ext cx="30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(s, S)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55967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optimal production policy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inventory policy</a:t>
            </a:r>
          </a:p>
          <a:p>
            <a:pPr marL="457200" lvl="1" indent="-457200">
              <a:buFontTx/>
              <a:buAutoNum type="arabicPeriod"/>
            </a:pPr>
            <a:r>
              <a:rPr lang="en-US" dirty="0" smtClean="0">
                <a:solidFill>
                  <a:srgbClr val="540054"/>
                </a:solidFill>
                <a:latin typeface="Comic Sans MS" pitchFamily="66" charset="0"/>
                <a:cs typeface="Times New Roman" pitchFamily="18" charset="0"/>
              </a:rPr>
              <a:t>The cost of producing </a:t>
            </a:r>
            <a:r>
              <a:rPr lang="en-US" b="1" i="1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 smtClean="0">
                <a:solidFill>
                  <a:srgbClr val="540054"/>
                </a:solidFill>
                <a:latin typeface="Comic Sans MS" pitchFamily="66" charset="0"/>
                <a:cs typeface="Times New Roman" pitchFamily="18" charset="0"/>
              </a:rPr>
              <a:t>units during a period consists of a fixed cost </a:t>
            </a:r>
            <a:r>
              <a:rPr lang="en-US" i="1" dirty="0" smtClean="0">
                <a:solidFill>
                  <a:srgbClr val="540054"/>
                </a:solidFill>
                <a:latin typeface="Comic Sans MS" pitchFamily="66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540054"/>
                </a:solidFill>
                <a:latin typeface="Comic Sans MS" pitchFamily="66" charset="0"/>
                <a:cs typeface="Times New Roman" pitchFamily="18" charset="0"/>
              </a:rPr>
              <a:t> and a per-unit variable production cost</a:t>
            </a:r>
            <a:r>
              <a:rPr lang="en-US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540054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0" lvl="1" indent="-457200">
              <a:buFontTx/>
              <a:buAutoNum type="arabicPeriod"/>
            </a:pPr>
            <a:r>
              <a:rPr lang="en-US" dirty="0" smtClean="0">
                <a:solidFill>
                  <a:srgbClr val="660066"/>
                </a:solidFill>
                <a:latin typeface="Comic Sans MS" pitchFamily="66" charset="0"/>
                <a:cs typeface="Times New Roman" pitchFamily="18" charset="0"/>
              </a:rPr>
              <a:t>With a probability </a:t>
            </a:r>
            <a:r>
              <a:rPr lang="en-US" b="1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660066"/>
                </a:solidFill>
                <a:latin typeface="Comic Sans MS" pitchFamily="66" charset="0"/>
                <a:cs typeface="Times New Roman" pitchFamily="18" charset="0"/>
              </a:rPr>
              <a:t>, the demand during a given period will be</a:t>
            </a:r>
            <a:r>
              <a:rPr lang="en-US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660066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0" lvl="1" indent="-457200">
              <a:buFontTx/>
              <a:buAutoNum type="arabicPeriod"/>
            </a:pPr>
            <a:r>
              <a:rPr lang="en-US" dirty="0" smtClean="0">
                <a:solidFill>
                  <a:srgbClr val="990033"/>
                </a:solidFill>
                <a:latin typeface="Comic Sans MS" pitchFamily="66" charset="0"/>
                <a:cs typeface="Times New Roman" pitchFamily="18" charset="0"/>
              </a:rPr>
              <a:t>A holding cost of </a:t>
            </a:r>
            <a:r>
              <a:rPr lang="en-US" b="1" i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990033"/>
                </a:solidFill>
                <a:latin typeface="Comic Sans MS" pitchFamily="66" charset="0"/>
                <a:cs typeface="Times New Roman" pitchFamily="18" charset="0"/>
              </a:rPr>
              <a:t>per unit is accessed on each period’s end inventory. If we are short, a per-unit shortage cost of </a:t>
            </a:r>
            <a:r>
              <a:rPr lang="en-US" b="1" i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990033"/>
                </a:solidFill>
                <a:latin typeface="Comic Sans MS" pitchFamily="66" charset="0"/>
                <a:cs typeface="Times New Roman" pitchFamily="18" charset="0"/>
              </a:rPr>
              <a:t>is incurred.</a:t>
            </a:r>
          </a:p>
          <a:p>
            <a:pPr marL="457200" lvl="1" indent="-457200">
              <a:buClr>
                <a:schemeClr val="tx1"/>
              </a:buClr>
              <a:buFontTx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The goal is to minimize the total expected cost incurred during periods 1,2,…,</a:t>
            </a:r>
            <a:r>
              <a:rPr lang="en-US" i="1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0" lvl="1" indent="-457200">
              <a:buClr>
                <a:schemeClr val="tx1"/>
              </a:buClr>
              <a:buFontTx/>
              <a:buAutoNum type="arabicPeriod" startAt="4"/>
            </a:pP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All demands must be met by the end of the period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(s, S)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55967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Comic Sans MS" pitchFamily="66" charset="0"/>
              </a:rPr>
              <a:t>For an inventory problem, Scarf used dynamic programming to prove that there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exists an optimal production policy </a:t>
            </a:r>
            <a:r>
              <a:rPr lang="en-US" sz="2600" dirty="0" smtClean="0">
                <a:latin typeface="Comic Sans MS" pitchFamily="66" charset="0"/>
              </a:rPr>
              <a:t>of the following form:</a:t>
            </a:r>
          </a:p>
          <a:p>
            <a:pPr marL="0" indent="0">
              <a:buNone/>
            </a:pPr>
            <a:r>
              <a:rPr lang="en-US" sz="2600" dirty="0" smtClean="0">
                <a:latin typeface="Comic Sans MS" pitchFamily="66" charset="0"/>
              </a:rPr>
              <a:t>For each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Comic Sans MS" pitchFamily="66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Comic Sans MS" pitchFamily="66" charset="0"/>
                <a:cs typeface="Times New Roman" pitchFamily="18" charset="0"/>
              </a:rPr>
              <a:t>= 1,2,…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Comic Sans MS" pitchFamily="66" charset="0"/>
              </a:rPr>
              <a:t>) there exists </a:t>
            </a:r>
            <a:r>
              <a:rPr lang="en-US" dirty="0" smtClean="0">
                <a:solidFill>
                  <a:srgbClr val="800000"/>
                </a:solidFill>
                <a:latin typeface="Comic Sans MS" pitchFamily="66" charset="0"/>
              </a:rPr>
              <a:t>a pair of numbers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sz="2600" dirty="0" smtClean="0">
                <a:latin typeface="Comic Sans MS" pitchFamily="66" charset="0"/>
              </a:rPr>
              <a:t>such that if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6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(the entering inventory for period </a:t>
            </a:r>
            <a:r>
              <a:rPr lang="en-US" sz="2600" b="1" i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6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&lt; </a:t>
            </a:r>
            <a:r>
              <a:rPr lang="en-US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  <a:cs typeface="Times New Roman" pitchFamily="18" charset="0"/>
              </a:rPr>
              <a:t>(demand)</a:t>
            </a:r>
            <a:r>
              <a:rPr lang="en-US" sz="26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Comic Sans MS" pitchFamily="66" charset="0"/>
              </a:rPr>
              <a:t>then an amount </a:t>
            </a:r>
            <a:r>
              <a:rPr lang="en-US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Comic Sans MS" pitchFamily="66" charset="0"/>
              </a:rPr>
              <a:t>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produced</a:t>
            </a:r>
            <a:r>
              <a:rPr lang="en-US" dirty="0" smtClean="0">
                <a:latin typeface="Comic Sans MS" pitchFamily="66" charset="0"/>
              </a:rPr>
              <a:t>; if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≥ </a:t>
            </a:r>
            <a:r>
              <a:rPr lang="en-US" b="1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Comic Sans MS" pitchFamily="66" charset="0"/>
                <a:cs typeface="Times New Roman" pitchFamily="18" charset="0"/>
              </a:rPr>
              <a:t>then it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optimal not to produce during period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Probabilistic Dynamic Programming Formulations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60012"/>
              </p:ext>
            </p:extLst>
          </p:nvPr>
        </p:nvGraphicFramePr>
        <p:xfrm>
          <a:off x="303301" y="1981200"/>
          <a:ext cx="8688299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3" imgW="4368800" imgH="482600" progId="Equation.3">
                  <p:embed/>
                </p:oleObj>
              </mc:Choice>
              <mc:Fallback>
                <p:oleObj name="Equation" r:id="rId3" imgW="4368800" imgH="482600" progId="Equation.3">
                  <p:embed/>
                  <p:pic>
                    <p:nvPicPr>
                      <p:cNvPr id="0" name="Picture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01" y="1981200"/>
                        <a:ext cx="8688299" cy="96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172200" y="2667000"/>
            <a:ext cx="990600" cy="51260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3179606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the </a:t>
            </a:r>
            <a:r>
              <a:rPr lang="en-US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period’s state will be</a:t>
            </a:r>
            <a:r>
              <a:rPr lang="en-US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given that the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at stage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chosen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8828" y="3505200"/>
            <a:ext cx="7315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</a:rPr>
              <a:t>We can discount rewards (or costs) by assuming that $1 reward received during the next period will have the same value as a reward of </a:t>
            </a:r>
            <a:r>
              <a:rPr lang="en-US" sz="2200" i="1" dirty="0">
                <a:solidFill>
                  <a:srgbClr val="660066"/>
                </a:solidFill>
              </a:rPr>
              <a:t>β</a:t>
            </a:r>
            <a:r>
              <a:rPr lang="en-US" sz="2200" dirty="0">
                <a:solidFill>
                  <a:srgbClr val="660066"/>
                </a:solidFill>
              </a:rPr>
              <a:t> dollars (</a:t>
            </a:r>
            <a:r>
              <a:rPr lang="en-US" sz="2200" dirty="0" smtClean="0">
                <a:solidFill>
                  <a:srgbClr val="660066"/>
                </a:solidFill>
              </a:rPr>
              <a:t>0 &lt; </a:t>
            </a:r>
            <a:r>
              <a:rPr lang="en-US" sz="2200" i="1" dirty="0" smtClean="0">
                <a:solidFill>
                  <a:srgbClr val="660066"/>
                </a:solidFill>
              </a:rPr>
              <a:t>β</a:t>
            </a:r>
            <a:r>
              <a:rPr lang="en-US" sz="2200" dirty="0" smtClean="0">
                <a:solidFill>
                  <a:srgbClr val="660066"/>
                </a:solidFill>
              </a:rPr>
              <a:t> &lt;</a:t>
            </a:r>
            <a:r>
              <a:rPr lang="en-US" sz="2200" dirty="0">
                <a:solidFill>
                  <a:srgbClr val="660066"/>
                </a:solidFill>
              </a:rPr>
              <a:t>1) received during the current period. This is equivalent to assuming that the decision maker wants to maximize expected discounted </a:t>
            </a:r>
            <a:r>
              <a:rPr lang="en-US" sz="2200" dirty="0" smtClean="0">
                <a:solidFill>
                  <a:srgbClr val="660066"/>
                </a:solidFill>
              </a:rPr>
              <a:t>reward, </a:t>
            </a:r>
            <a:r>
              <a:rPr lang="en-US" sz="2200" i="1" dirty="0" smtClean="0">
                <a:solidFill>
                  <a:srgbClr val="660066"/>
                </a:solidFill>
              </a:rPr>
              <a:t>M</a:t>
            </a:r>
            <a:r>
              <a:rPr lang="en-US" sz="2200" dirty="0" smtClean="0">
                <a:solidFill>
                  <a:srgbClr val="660066"/>
                </a:solidFill>
              </a:rPr>
              <a:t>. Then the formula is maximum </a:t>
            </a:r>
            <a:r>
              <a:rPr lang="en-US" sz="2200" dirty="0">
                <a:solidFill>
                  <a:srgbClr val="660066"/>
                </a:solidFill>
              </a:rPr>
              <a:t>expected discounted reward that can be received over an infinite period </a:t>
            </a:r>
            <a:r>
              <a:rPr lang="en-US" sz="2200" dirty="0" smtClean="0">
                <a:solidFill>
                  <a:srgbClr val="660066"/>
                </a:solidFill>
              </a:rPr>
              <a:t>horizon.</a:t>
            </a:r>
            <a:endParaRPr lang="en-US" sz="2200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048000"/>
            <a:ext cx="34290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  <a:sym typeface="Symbol"/>
              </a:rPr>
              <a:t>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Markov Decision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447800"/>
            <a:ext cx="7315200" cy="381000"/>
            <a:chOff x="990600" y="2438400"/>
            <a:chExt cx="73152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2639786"/>
              <a:ext cx="7315200" cy="0"/>
            </a:xfrm>
            <a:prstGeom prst="line">
              <a:avLst/>
            </a:prstGeom>
            <a:ln w="28575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2438400"/>
              <a:ext cx="0" cy="381000"/>
            </a:xfrm>
            <a:prstGeom prst="line">
              <a:avLst/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05800" y="2438400"/>
              <a:ext cx="0" cy="381000"/>
            </a:xfrm>
            <a:prstGeom prst="line">
              <a:avLst/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124200" y="1649186"/>
            <a:ext cx="449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0033"/>
                </a:solidFill>
                <a:latin typeface="Centaur" pitchFamily="18" charset="0"/>
                <a:cs typeface="Times New Roman" pitchFamily="18" charset="0"/>
              </a:rPr>
              <a:t>Horizon length (number of periods), </a:t>
            </a:r>
            <a:r>
              <a:rPr lang="en-US" sz="2200" i="1" dirty="0" smtClean="0">
                <a:solidFill>
                  <a:srgbClr val="990033"/>
                </a:solidFill>
                <a:latin typeface="Centaur" pitchFamily="18" charset="0"/>
                <a:cs typeface="Times New Roman" pitchFamily="18" charset="0"/>
              </a:rPr>
              <a:t>T</a:t>
            </a:r>
            <a:endParaRPr lang="en-US" sz="2200" i="1" dirty="0">
              <a:solidFill>
                <a:srgbClr val="990033"/>
              </a:solidFill>
              <a:latin typeface="Centaur" pitchFamily="18" charset="0"/>
              <a:cs typeface="Times New Roman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97821"/>
              </p:ext>
            </p:extLst>
          </p:nvPr>
        </p:nvGraphicFramePr>
        <p:xfrm>
          <a:off x="4202389" y="2895600"/>
          <a:ext cx="113161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name="Equation" r:id="rId4" imgW="622030" imgH="418918" progId="Equation.3">
                  <p:embed/>
                </p:oleObj>
              </mc:Choice>
              <mc:Fallback>
                <p:oleObj name="Equation" r:id="rId4" imgW="622030" imgH="418918" progId="Equation.3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389" y="2895600"/>
                        <a:ext cx="113161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0689"/>
              </p:ext>
            </p:extLst>
          </p:nvPr>
        </p:nvGraphicFramePr>
        <p:xfrm>
          <a:off x="1044575" y="3792538"/>
          <a:ext cx="72612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name="Equation" r:id="rId6" imgW="3111480" imgH="431640" progId="Equation.3">
                  <p:embed/>
                </p:oleObj>
              </mc:Choice>
              <mc:Fallback>
                <p:oleObj name="Equation" r:id="rId6" imgW="3111480" imgH="4316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792538"/>
                        <a:ext cx="72612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8262" y="5257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00"/>
                </a:solidFill>
                <a:latin typeface="Comic Sans MS" pitchFamily="66" charset="0"/>
              </a:rPr>
              <a:t>Infinite horizon probabilistic dynamic programming problems are called </a:t>
            </a:r>
            <a:r>
              <a:rPr lang="en-US" sz="2400" dirty="0">
                <a:solidFill>
                  <a:srgbClr val="660066"/>
                </a:solidFill>
                <a:latin typeface="Comic Sans MS" pitchFamily="66" charset="0"/>
              </a:rPr>
              <a:t>M</a:t>
            </a:r>
            <a:r>
              <a:rPr lang="en-US" sz="2400" dirty="0">
                <a:solidFill>
                  <a:srgbClr val="003300"/>
                </a:solidFill>
                <a:latin typeface="Comic Sans MS" pitchFamily="66" charset="0"/>
              </a:rPr>
              <a:t>arkov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660066"/>
                </a:solidFill>
                <a:latin typeface="Comic Sans MS" pitchFamily="66" charset="0"/>
              </a:rPr>
              <a:t>d</a:t>
            </a:r>
            <a:r>
              <a:rPr lang="en-US" sz="2400" dirty="0">
                <a:solidFill>
                  <a:srgbClr val="003300"/>
                </a:solidFill>
                <a:latin typeface="Comic Sans MS" pitchFamily="66" charset="0"/>
              </a:rPr>
              <a:t>ecision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660066"/>
                </a:solidFill>
                <a:latin typeface="Comic Sans MS" pitchFamily="66" charset="0"/>
              </a:rPr>
              <a:t>p</a:t>
            </a:r>
            <a:r>
              <a:rPr lang="en-US" sz="2400" dirty="0">
                <a:solidFill>
                  <a:srgbClr val="003300"/>
                </a:solidFill>
                <a:latin typeface="Comic Sans MS" pitchFamily="66" charset="0"/>
              </a:rPr>
              <a:t>rocesses (or MDPs).</a:t>
            </a:r>
          </a:p>
        </p:txBody>
      </p:sp>
      <p:cxnSp>
        <p:nvCxnSpPr>
          <p:cNvPr id="16" name="Curved Connector 15"/>
          <p:cNvCxnSpPr>
            <a:stCxn id="13" idx="1"/>
            <a:endCxn id="7" idx="1"/>
          </p:cNvCxnSpPr>
          <p:nvPr/>
        </p:nvCxnSpPr>
        <p:spPr>
          <a:xfrm rot="10800000" flipH="1" flipV="1">
            <a:off x="990600" y="3390900"/>
            <a:ext cx="58228" cy="1514684"/>
          </a:xfrm>
          <a:prstGeom prst="curvedConnector3">
            <a:avLst>
              <a:gd name="adj1" fmla="val -837042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4878050"/>
            <a:ext cx="74295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The decision maker can choose to maximize the expected reward earned per period. Then he or she would choose a decision during </a:t>
            </a:r>
            <a:r>
              <a:rPr lang="en-US" sz="2200" dirty="0">
                <a:solidFill>
                  <a:srgbClr val="00B0F0"/>
                </a:solidFill>
              </a:rPr>
              <a:t>each period </a:t>
            </a:r>
            <a:r>
              <a:rPr lang="en-US" sz="2200" dirty="0">
                <a:solidFill>
                  <a:srgbClr val="002060"/>
                </a:solidFill>
              </a:rPr>
              <a:t>in an attempt to maximize the average reward per </a:t>
            </a:r>
            <a:r>
              <a:rPr lang="en-US" sz="2200" dirty="0" smtClean="0">
                <a:solidFill>
                  <a:srgbClr val="002060"/>
                </a:solidFill>
              </a:rPr>
              <a:t>period.</a:t>
            </a:r>
            <a:endParaRPr lang="en-US" sz="2200" dirty="0">
              <a:solidFill>
                <a:srgbClr val="002060"/>
              </a:solidFill>
            </a:endParaRPr>
          </a:p>
        </p:txBody>
      </p:sp>
      <p:cxnSp>
        <p:nvCxnSpPr>
          <p:cNvPr id="32" name="Curved Connector 31"/>
          <p:cNvCxnSpPr>
            <a:stCxn id="14" idx="1"/>
            <a:endCxn id="20" idx="1"/>
          </p:cNvCxnSpPr>
          <p:nvPr/>
        </p:nvCxnSpPr>
        <p:spPr>
          <a:xfrm rot="10800000" flipV="1">
            <a:off x="990601" y="4296569"/>
            <a:ext cx="53975" cy="1304756"/>
          </a:xfrm>
          <a:prstGeom prst="curvedConnector3">
            <a:avLst>
              <a:gd name="adj1" fmla="val 1034962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2661" y="2133600"/>
            <a:ext cx="7551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Methods to solve unbounded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expected rewards over an infinite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horizon: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1" grpId="0"/>
      <p:bldP spid="3" grpId="0"/>
      <p:bldP spid="20" grpId="0"/>
      <p:bldP spid="20" grpId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791200" y="3200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known  with certainty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696199" cy="731838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Deterministic dynamic programming</a:t>
            </a:r>
            <a:endParaRPr lang="en-US" sz="3000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5" name="Content Placeholder 1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676398"/>
          <a:ext cx="7680960" cy="71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4" imgW="4102100" imgH="381000" progId="Equation.3">
                  <p:embed/>
                </p:oleObj>
              </mc:Choice>
              <mc:Fallback>
                <p:oleObj name="Equation" r:id="rId4" imgW="4102100" imgH="381000" progId="Equation.3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398"/>
                        <a:ext cx="7680960" cy="713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3886200" y="1524000"/>
            <a:ext cx="2438400" cy="762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10400" y="1600200"/>
            <a:ext cx="1219200" cy="609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 rot="16200000" flipH="1">
            <a:off x="5633056" y="2508856"/>
            <a:ext cx="1178392" cy="50949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rot="5400000">
            <a:off x="6293037" y="2456889"/>
            <a:ext cx="1232274" cy="55954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40386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Demand is known at the beginning of the problem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45821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entury Schoolbook" pitchFamily="18" charset="0"/>
                <a:cs typeface="Times New Roman" pitchFamily="18" charset="0"/>
              </a:rPr>
              <a:t>If unknown </a:t>
            </a:r>
            <a:r>
              <a:rPr lang="en-US" sz="2800" dirty="0" smtClean="0">
                <a:solidFill>
                  <a:srgbClr val="FF0000"/>
                </a:solidFill>
                <a:latin typeface="Century Schoolbook" pitchFamily="18" charset="0"/>
                <a:cs typeface="Times New Roman" pitchFamily="18" charset="0"/>
                <a:sym typeface="Webdings"/>
              </a:rPr>
              <a:t></a:t>
            </a:r>
            <a:r>
              <a:rPr lang="en-US" sz="2800" dirty="0" smtClean="0">
                <a:solidFill>
                  <a:srgbClr val="002060"/>
                </a:solidFill>
                <a:latin typeface="Century Schoolbook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rgbClr val="002060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5638800" y="2514600"/>
            <a:ext cx="1905000" cy="2209800"/>
          </a:xfrm>
          <a:prstGeom prst="mathMultiply">
            <a:avLst>
              <a:gd name="adj1" fmla="val 14589"/>
            </a:avLst>
          </a:prstGeom>
          <a:solidFill>
            <a:srgbClr val="FF0000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708877">
            <a:off x="942003" y="3699809"/>
            <a:ext cx="7335019" cy="584775"/>
          </a:xfrm>
          <a:prstGeom prst="rect">
            <a:avLst/>
          </a:prstGeom>
          <a:solidFill>
            <a:srgbClr val="E1FFFF">
              <a:alpha val="89804"/>
            </a:srgbClr>
          </a:solidFill>
          <a:ln w="127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Probabilistic dynamic programming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 animBg="1"/>
      <p:bldP spid="17" grpId="0" animBg="1"/>
      <p:bldP spid="10" grpId="0"/>
      <p:bldP spid="11" grpId="0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407275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empus Sans ITC" pitchFamily="82" charset="0"/>
              </a:rPr>
              <a:t>An MDP has</a:t>
            </a:r>
          </a:p>
          <a:p>
            <a:pPr marL="514350" indent="-514350">
              <a:buNone/>
            </a:pPr>
            <a:r>
              <a:rPr lang="en-US" sz="2400" dirty="0" smtClean="0">
                <a:latin typeface="Tempus Sans ITC" pitchFamily="82" charset="0"/>
              </a:rPr>
              <a:t>1.	A set of state, </a:t>
            </a:r>
            <a:r>
              <a:rPr lang="en-US" sz="2400" i="1" dirty="0" smtClean="0">
                <a:latin typeface="Tempus Sans ITC" pitchFamily="82" charset="0"/>
              </a:rPr>
              <a:t>S</a:t>
            </a:r>
            <a:r>
              <a:rPr lang="en-US" sz="2400" dirty="0" smtClean="0">
                <a:latin typeface="Tempus Sans ITC" pitchFamily="82" charset="0"/>
              </a:rPr>
              <a:t> = {1, 2, …, </a:t>
            </a:r>
            <a:r>
              <a:rPr lang="en-US" sz="2400" i="1" dirty="0" smtClean="0">
                <a:latin typeface="Tempus Sans ITC" pitchFamily="82" charset="0"/>
              </a:rPr>
              <a:t>N</a:t>
            </a:r>
            <a:r>
              <a:rPr lang="en-US" sz="2400" dirty="0" smtClean="0">
                <a:latin typeface="Tempus Sans ITC" pitchFamily="82" charset="0"/>
              </a:rPr>
              <a:t>}</a:t>
            </a:r>
          </a:p>
          <a:p>
            <a:pPr marL="514350" indent="-514350">
              <a:buNone/>
            </a:pPr>
            <a:endParaRPr lang="en-US" sz="2400" dirty="0" smtClean="0">
              <a:latin typeface="Tempus Sans ITC" pitchFamily="82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empus Sans ITC" pitchFamily="82" charset="0"/>
              </a:rPr>
              <a:t>2.	A set of actions (Decision), </a:t>
            </a:r>
            <a:r>
              <a:rPr lang="en-US" sz="2400" i="1" dirty="0" smtClean="0">
                <a:latin typeface="Tempus Sans ITC" pitchFamily="82" charset="0"/>
              </a:rPr>
              <a:t>A</a:t>
            </a:r>
            <a:r>
              <a:rPr lang="en-US" sz="2400" dirty="0" smtClean="0">
                <a:latin typeface="Tempus Sans ITC" pitchFamily="82" charset="0"/>
              </a:rPr>
              <a:t> </a:t>
            </a:r>
            <a:r>
              <a:rPr lang="en-US" sz="2400" dirty="0">
                <a:latin typeface="Tempus Sans ITC" pitchFamily="82" charset="0"/>
              </a:rPr>
              <a:t>= {1, 2, …, </a:t>
            </a:r>
            <a:r>
              <a:rPr lang="en-US" sz="2400" i="1" dirty="0" smtClean="0">
                <a:latin typeface="Tempus Sans ITC" pitchFamily="82" charset="0"/>
              </a:rPr>
              <a:t>M</a:t>
            </a:r>
            <a:r>
              <a:rPr lang="en-US" sz="2400" dirty="0" smtClean="0">
                <a:latin typeface="Tempus Sans ITC" pitchFamily="82" charset="0"/>
              </a:rPr>
              <a:t>}</a:t>
            </a:r>
          </a:p>
          <a:p>
            <a:pPr marL="514350" indent="-514350">
              <a:buNone/>
            </a:pPr>
            <a:endParaRPr lang="en-US" sz="2400" dirty="0" smtClean="0">
              <a:latin typeface="Tempus Sans ITC" pitchFamily="82" charset="0"/>
            </a:endParaRPr>
          </a:p>
          <a:p>
            <a:pPr marL="514350" indent="-514350">
              <a:buAutoNum type="arabicPeriod" startAt="3"/>
            </a:pPr>
            <a:r>
              <a:rPr lang="en-US" sz="2400" dirty="0" smtClean="0">
                <a:latin typeface="Tempus Sans ITC" pitchFamily="82" charset="0"/>
              </a:rPr>
              <a:t>A Transition probabilities function</a:t>
            </a:r>
          </a:p>
          <a:p>
            <a:pPr marL="514350" indent="-514350">
              <a:buAutoNum type="arabicPeriod" startAt="3"/>
            </a:pPr>
            <a:endParaRPr lang="en-US" sz="1800" dirty="0" smtClean="0">
              <a:latin typeface="Tempus Sans ITC" pitchFamily="82" charset="0"/>
            </a:endParaRPr>
          </a:p>
          <a:p>
            <a:pPr marL="514350" indent="-514350">
              <a:buNone/>
            </a:pPr>
            <a:endParaRPr lang="en-US" sz="1800" dirty="0" smtClean="0">
              <a:latin typeface="Tempus Sans ITC" pitchFamily="82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empus Sans ITC" pitchFamily="82" charset="0"/>
              </a:rPr>
              <a:t>4.	A set of rewards, </a:t>
            </a:r>
            <a:r>
              <a:rPr lang="en-US" sz="2400" i="1" dirty="0" smtClean="0">
                <a:latin typeface="Tempus Sans ITC" pitchFamily="82" charset="0"/>
              </a:rPr>
              <a:t>r</a:t>
            </a:r>
            <a:r>
              <a:rPr lang="en-US" sz="2400" dirty="0" smtClean="0">
                <a:latin typeface="Tempus Sans ITC" pitchFamily="82" charset="0"/>
              </a:rPr>
              <a:t> </a:t>
            </a:r>
            <a:r>
              <a:rPr lang="en-US" sz="2400" dirty="0">
                <a:latin typeface="Tempus Sans ITC" pitchFamily="82" charset="0"/>
              </a:rPr>
              <a:t>= {1, 2, …, </a:t>
            </a:r>
            <a:r>
              <a:rPr lang="en-US" sz="2400" i="1" dirty="0" smtClean="0">
                <a:latin typeface="Tempus Sans ITC" pitchFamily="82" charset="0"/>
              </a:rPr>
              <a:t>N</a:t>
            </a:r>
            <a:r>
              <a:rPr lang="en-US" sz="2400" dirty="0" smtClean="0">
                <a:latin typeface="Tempus Sans ITC" pitchFamily="82" charset="0"/>
              </a:rPr>
              <a:t>}</a:t>
            </a:r>
            <a:endParaRPr lang="en-US" sz="2400" dirty="0">
              <a:latin typeface="Tempus Sans ITC" pitchFamily="82" charset="0"/>
            </a:endParaRPr>
          </a:p>
          <a:p>
            <a:pPr marL="514350" indent="-514350">
              <a:buNone/>
            </a:pPr>
            <a:endParaRPr lang="en-US" sz="2400" dirty="0">
              <a:latin typeface="Tempus Sans ITC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53111"/>
              </p:ext>
            </p:extLst>
          </p:nvPr>
        </p:nvGraphicFramePr>
        <p:xfrm>
          <a:off x="1676400" y="4114800"/>
          <a:ext cx="6280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3" imgW="2730500" imgH="254000" progId="Equation.3">
                  <p:embed/>
                </p:oleObj>
              </mc:Choice>
              <mc:Fallback>
                <p:oleObj name="Equation" r:id="rId3" imgW="2730500" imgH="254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62801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2548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For every MDP, there exists an </a:t>
            </a:r>
            <a:r>
              <a:rPr lang="en-US" sz="2400" dirty="0" smtClean="0">
                <a:solidFill>
                  <a:srgbClr val="FF0000"/>
                </a:solidFill>
              </a:rPr>
              <a:t>optimal policy</a:t>
            </a:r>
            <a:r>
              <a:rPr lang="en-US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/>
              <a:t>It’s a policy such that for every possible start state, there is no better option than to follow the policy.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policy </a:t>
            </a:r>
            <a:r>
              <a:rPr lang="el-GR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stationary policy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if </a:t>
            </a:r>
            <a:r>
              <a:rPr lang="en-US" sz="26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whenever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the </a:t>
            </a:r>
            <a:r>
              <a:rPr lang="en-US" sz="26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state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the policy </a:t>
            </a:r>
            <a:r>
              <a:rPr lang="el-GR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6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chooses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(independently of the period) the </a:t>
            </a:r>
            <a:r>
              <a:rPr lang="en-US" sz="26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same decision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(call this decision </a:t>
            </a:r>
            <a:r>
              <a:rPr lang="el-GR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)).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policy </a:t>
            </a:r>
            <a:r>
              <a:rPr lang="el-GR" sz="26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* has the property that for all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b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l-GR" sz="26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b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 </a:t>
            </a:r>
            <a:r>
              <a:rPr lang="el-GR" sz="2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 is an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optimal policy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l-GR" sz="26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Applications of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/>
              <a:t>Robot path planning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Travel </a:t>
            </a:r>
            <a:r>
              <a:rPr lang="en-US" dirty="0"/>
              <a:t>route planning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Elevator </a:t>
            </a:r>
            <a:r>
              <a:rPr lang="en-US" dirty="0"/>
              <a:t>scheduling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Bank customer retention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Autonomous </a:t>
            </a:r>
            <a:r>
              <a:rPr lang="en-US" dirty="0"/>
              <a:t>aircraft navigation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Manufacturing </a:t>
            </a:r>
            <a:r>
              <a:rPr lang="en-US" dirty="0"/>
              <a:t>processes</a:t>
            </a:r>
          </a:p>
          <a:p>
            <a:pPr>
              <a:buClr>
                <a:srgbClr val="660066"/>
              </a:buClr>
              <a:buFont typeface="Wingdings" pitchFamily="2" charset="2"/>
              <a:buChar char="ü"/>
            </a:pPr>
            <a:r>
              <a:rPr lang="en-US" dirty="0" smtClean="0"/>
              <a:t>Network </a:t>
            </a:r>
            <a:r>
              <a:rPr lang="en-US" dirty="0"/>
              <a:t>switching &amp;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optimal stationary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178675" cy="4525963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Policy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iteration</a:t>
            </a:r>
          </a:p>
          <a:p>
            <a:pPr marL="457200" lvl="1" indent="-45720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  <a:p>
            <a:pPr marL="457200" lvl="1" indent="-45720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Linear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programming</a:t>
            </a:r>
          </a:p>
          <a:p>
            <a:pPr marL="457200" lvl="1" indent="-45720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  <a:p>
            <a:pPr marL="457200" lvl="1" indent="-45720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Value iteration, or successive approximations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Policy Iteration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199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Value Determination Equations</a:t>
            </a:r>
          </a:p>
          <a:p>
            <a:pPr lvl="1">
              <a:buFont typeface="Century Gothic" pitchFamily="34" charset="0"/>
              <a:buChar char="►"/>
            </a:pPr>
            <a:r>
              <a:rPr lang="en-US" dirty="0"/>
              <a:t>Before we explain the policy iteration method, we need to determine a system of linear equations that can be used to find </a:t>
            </a:r>
            <a:r>
              <a:rPr lang="en-US" i="1" dirty="0"/>
              <a:t>V</a:t>
            </a:r>
            <a:r>
              <a:rPr lang="el-GR" i="1" baseline="-25000" dirty="0">
                <a:cs typeface="Times New Roman" pitchFamily="18" charset="0"/>
              </a:rPr>
              <a:t>δ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) for </a:t>
            </a:r>
            <a:r>
              <a:rPr lang="en-US" i="1" dirty="0" err="1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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and any stationary policy </a:t>
            </a:r>
            <a:r>
              <a:rPr lang="el-GR" dirty="0">
                <a:cs typeface="Times New Roman" pitchFamily="18" charset="0"/>
                <a:sym typeface="Symbol" pitchFamily="18" charset="2"/>
              </a:rPr>
              <a:t>δ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buFont typeface="Century Gothic" pitchFamily="34" charset="0"/>
              <a:buChar char="►"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The value determination equations</a:t>
            </a:r>
          </a:p>
          <a:p>
            <a:pPr lvl="1"/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/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Howard’s Policy Iteration Method</a:t>
            </a:r>
          </a:p>
          <a:p>
            <a:pPr lvl="1">
              <a:buFont typeface="Symbol" pitchFamily="18" charset="2"/>
              <a:buChar char=""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We now describe Howard’s policy iteration method for finding an optimal stationary policy for an MDP (max problem).</a:t>
            </a:r>
            <a:endParaRPr lang="el-GR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95685"/>
              </p:ext>
            </p:extLst>
          </p:nvPr>
        </p:nvGraphicFramePr>
        <p:xfrm>
          <a:off x="2286000" y="4191000"/>
          <a:ext cx="5257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Equation" r:id="rId4" imgW="3302000" imgH="457200" progId="Equation.3">
                  <p:embed/>
                </p:oleObj>
              </mc:Choice>
              <mc:Fallback>
                <p:oleObj name="Equation" r:id="rId4" imgW="330200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52578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7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799" cy="4525963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Symbol" pitchFamily="18" charset="2"/>
              <a:buChar char="Þ"/>
            </a:pPr>
            <a:r>
              <a:rPr lang="en-US" dirty="0"/>
              <a:t>Step1: Policy evaluation – Choose a stationary policy </a:t>
            </a:r>
            <a:r>
              <a:rPr lang="el-GR" dirty="0">
                <a:cs typeface="Times New Roman" pitchFamily="18" charset="0"/>
              </a:rPr>
              <a:t>δ</a:t>
            </a:r>
            <a:r>
              <a:rPr lang="en-US" dirty="0">
                <a:cs typeface="Times New Roman" pitchFamily="18" charset="0"/>
              </a:rPr>
              <a:t> and use the value determination equations to find </a:t>
            </a:r>
            <a:r>
              <a:rPr lang="en-US" i="1" dirty="0">
                <a:cs typeface="Times New Roman" pitchFamily="18" charset="0"/>
              </a:rPr>
              <a:t>V</a:t>
            </a:r>
            <a:r>
              <a:rPr lang="el-GR" i="1" dirty="0">
                <a:cs typeface="Times New Roman" pitchFamily="18" charset="0"/>
              </a:rPr>
              <a:t>δ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)(</a:t>
            </a:r>
            <a:r>
              <a:rPr lang="en-US" i="1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=1,2,…,</a:t>
            </a:r>
            <a:r>
              <a:rPr lang="en-US" i="1" dirty="0">
                <a:cs typeface="Times New Roman" pitchFamily="18" charset="0"/>
              </a:rPr>
              <a:t>N).</a:t>
            </a:r>
          </a:p>
          <a:p>
            <a:pPr marL="342900" lvl="1" indent="-342900">
              <a:spcBef>
                <a:spcPts val="0"/>
              </a:spcBef>
              <a:buFont typeface="Symbol" pitchFamily="18" charset="2"/>
              <a:buChar char="Þ"/>
            </a:pPr>
            <a:r>
              <a:rPr lang="en-US" dirty="0">
                <a:cs typeface="Times New Roman" pitchFamily="18" charset="0"/>
              </a:rPr>
              <a:t>Step 2: Policy improvement – For all states </a:t>
            </a:r>
            <a:r>
              <a:rPr lang="en-US" i="1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= 1,2,…, </a:t>
            </a:r>
            <a:r>
              <a:rPr lang="en-US" i="1" dirty="0">
                <a:cs typeface="Times New Roman" pitchFamily="18" charset="0"/>
              </a:rPr>
              <a:t>N, </a:t>
            </a:r>
            <a:r>
              <a:rPr lang="en-US" dirty="0">
                <a:cs typeface="Times New Roman" pitchFamily="18" charset="0"/>
              </a:rPr>
              <a:t>compute</a:t>
            </a:r>
          </a:p>
          <a:p>
            <a:pPr lvl="1">
              <a:spcBef>
                <a:spcPts val="0"/>
              </a:spcBef>
              <a:buFont typeface="Symbol" pitchFamily="18" charset="2"/>
              <a:buChar char="Þ"/>
            </a:pPr>
            <a:endParaRPr lang="en-US" dirty="0">
              <a:cs typeface="Times New Roman" pitchFamily="18" charset="0"/>
            </a:endParaRPr>
          </a:p>
          <a:p>
            <a:pPr lvl="1">
              <a:spcBef>
                <a:spcPts val="0"/>
              </a:spcBef>
              <a:buFont typeface="Symbol" pitchFamily="18" charset="2"/>
              <a:buChar char="Þ"/>
            </a:pPr>
            <a:endParaRPr lang="en-US" dirty="0">
              <a:cs typeface="Times New Roman" pitchFamily="18" charset="0"/>
            </a:endParaRPr>
          </a:p>
          <a:p>
            <a:pPr marL="342900" lvl="1" indent="-342900">
              <a:spcBef>
                <a:spcPts val="0"/>
              </a:spcBef>
              <a:buFont typeface="Symbol" pitchFamily="18" charset="2"/>
              <a:buChar char="Þ"/>
            </a:pPr>
            <a:r>
              <a:rPr lang="en-US" dirty="0">
                <a:cs typeface="Times New Roman" pitchFamily="18" charset="0"/>
              </a:rPr>
              <a:t>In a minimization problem, we replace max by min.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600" dirty="0">
                <a:cs typeface="Times New Roman" pitchFamily="18" charset="0"/>
              </a:rPr>
              <a:t>The policy iteration method is guaranteed to find an optimal policy for the machine replacement example after evaluating a finite number of policies.</a:t>
            </a:r>
            <a:endParaRPr lang="el-GR" sz="2600" dirty="0">
              <a:cs typeface="Times New Roman" pitchFamily="18" charset="0"/>
            </a:endParaRP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75249"/>
              </p:ext>
            </p:extLst>
          </p:nvPr>
        </p:nvGraphicFramePr>
        <p:xfrm>
          <a:off x="1600200" y="3429000"/>
          <a:ext cx="40894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4" imgW="2387600" imgH="482600" progId="Equation.3">
                  <p:embed/>
                </p:oleObj>
              </mc:Choice>
              <mc:Fallback>
                <p:oleObj name="Equation" r:id="rId4" imgW="2387600" imgH="48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40894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Policy Iteration</a:t>
            </a:r>
            <a:endParaRPr lang="en-US" dirty="0">
              <a:solidFill>
                <a:srgbClr val="DAEDEF">
                  <a:lumMod val="25000"/>
                </a:srgb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Linear Programming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467599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It can be shown that an optimal stationary policy for a maximization problem can be found by solving the following LP: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For a minimization problem, we solve the following LP: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691539"/>
              </p:ext>
            </p:extLst>
          </p:nvPr>
        </p:nvGraphicFramePr>
        <p:xfrm>
          <a:off x="1752600" y="3505200"/>
          <a:ext cx="5765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4" imgW="4064000" imgH="685800" progId="Equation.3">
                  <p:embed/>
                </p:oleObj>
              </mc:Choice>
              <mc:Fallback>
                <p:oleObj name="Equation" r:id="rId4" imgW="4064000" imgH="685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57658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58271"/>
              </p:ext>
            </p:extLst>
          </p:nvPr>
        </p:nvGraphicFramePr>
        <p:xfrm>
          <a:off x="1752600" y="5427662"/>
          <a:ext cx="57658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6" imgW="4064000" imgH="685800" progId="Equation.3">
                  <p:embed/>
                </p:oleObj>
              </mc:Choice>
              <mc:Fallback>
                <p:oleObj name="Equation" r:id="rId6" imgW="4064000" imgH="685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27662"/>
                        <a:ext cx="57658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7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1600200"/>
            <a:ext cx="7239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optimal solution to these LPs will have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  <a:r>
              <a:rPr lang="en-US" i="1" dirty="0"/>
              <a:t>V(i)</a:t>
            </a:r>
            <a:r>
              <a:rPr lang="en-US" dirty="0"/>
              <a:t>. Also, if a constraint for state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decision </a:t>
            </a:r>
            <a:r>
              <a:rPr lang="en-US" i="1" dirty="0"/>
              <a:t>d</a:t>
            </a:r>
            <a:r>
              <a:rPr lang="en-US" dirty="0"/>
              <a:t> is binding, then decision </a:t>
            </a:r>
            <a:r>
              <a:rPr lang="en-US" i="1" dirty="0"/>
              <a:t>d</a:t>
            </a:r>
            <a:r>
              <a:rPr lang="en-US" dirty="0"/>
              <a:t> is optimal in state </a:t>
            </a:r>
            <a:r>
              <a:rPr lang="en-US" i="1" dirty="0"/>
              <a:t>i</a:t>
            </a:r>
            <a:r>
              <a:rPr lang="en-US" dirty="0"/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kern="12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Linear Programming</a:t>
            </a:r>
            <a:endParaRPr lang="en-US" kern="1200" dirty="0">
              <a:solidFill>
                <a:srgbClr val="DAEDEF">
                  <a:lumMod val="25000"/>
                </a:srgb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Value Iteration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4" y="1600200"/>
            <a:ext cx="7178675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There are several versions of value iteration.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We discuss for a maximization problem the simplest value iteration scheme, also known as successive approximation.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Let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t</a:t>
            </a:r>
            <a:r>
              <a:rPr lang="en-US" sz="2400" dirty="0"/>
              <a:t>(</a:t>
            </a:r>
            <a:r>
              <a:rPr lang="en-US" sz="2400" i="1" dirty="0"/>
              <a:t>i</a:t>
            </a:r>
            <a:r>
              <a:rPr lang="en-US" sz="2400" dirty="0"/>
              <a:t>) be the maximum expected discount reward that can be earned during </a:t>
            </a:r>
            <a:r>
              <a:rPr lang="en-US" sz="2400" i="1" dirty="0"/>
              <a:t>t</a:t>
            </a:r>
            <a:r>
              <a:rPr lang="en-US" sz="2400" dirty="0"/>
              <a:t> periods if the state at the beginning of the current period is </a:t>
            </a:r>
            <a:r>
              <a:rPr lang="en-US" sz="2400" i="1" dirty="0"/>
              <a:t>i</a:t>
            </a:r>
            <a:r>
              <a:rPr lang="en-US" sz="2400" dirty="0"/>
              <a:t>. Then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17055"/>
              </p:ext>
            </p:extLst>
          </p:nvPr>
        </p:nvGraphicFramePr>
        <p:xfrm>
          <a:off x="2235133" y="4724400"/>
          <a:ext cx="500386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4" imgW="2844800" imgH="736600" progId="Equation.3">
                  <p:embed/>
                </p:oleObj>
              </mc:Choice>
              <mc:Fallback>
                <p:oleObj name="Equation" r:id="rId4" imgW="2844800" imgH="736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33" y="4724400"/>
                        <a:ext cx="500386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6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Maximizing Average Reward per Period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600" dirty="0"/>
              <a:t>We now briefly discuss how linear programming can be used to find a stationary policy that maximizes the expected per-period reward earned over an infinite horizon.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/>
              <a:t>Consider a decision rule or policy </a:t>
            </a:r>
            <a:r>
              <a:rPr lang="en-US" sz="2600" i="1" dirty="0"/>
              <a:t>Q</a:t>
            </a:r>
            <a:r>
              <a:rPr lang="en-US" sz="2600" dirty="0"/>
              <a:t> that chooses decision </a:t>
            </a:r>
            <a:r>
              <a:rPr lang="en-US" sz="2600" i="1" dirty="0" err="1"/>
              <a:t>d</a:t>
            </a:r>
            <a:r>
              <a:rPr lang="en-US" sz="2600" dirty="0" err="1">
                <a:sym typeface="Symbol" pitchFamily="18" charset="2"/>
              </a:rPr>
              <a:t></a:t>
            </a:r>
            <a:r>
              <a:rPr lang="en-US" sz="2600" i="1" dirty="0" err="1">
                <a:sym typeface="Symbol" pitchFamily="18" charset="2"/>
              </a:rPr>
              <a:t>D</a:t>
            </a:r>
            <a:r>
              <a:rPr lang="en-US" sz="2600" i="1" dirty="0">
                <a:sym typeface="Symbol" pitchFamily="18" charset="2"/>
              </a:rPr>
              <a:t>(i)</a:t>
            </a:r>
            <a:r>
              <a:rPr lang="en-US" sz="2600" dirty="0">
                <a:sym typeface="Symbol" pitchFamily="18" charset="2"/>
              </a:rPr>
              <a:t> with probability </a:t>
            </a:r>
            <a:r>
              <a:rPr lang="en-US" sz="2600" i="1" dirty="0">
                <a:sym typeface="Symbol" pitchFamily="18" charset="2"/>
              </a:rPr>
              <a:t>q</a:t>
            </a:r>
            <a:r>
              <a:rPr lang="en-US" sz="2600" i="1" baseline="-25000" dirty="0">
                <a:sym typeface="Symbol" pitchFamily="18" charset="2"/>
              </a:rPr>
              <a:t>i</a:t>
            </a:r>
            <a:r>
              <a:rPr lang="en-US" sz="2600" i="1" dirty="0">
                <a:sym typeface="Symbol" pitchFamily="18" charset="2"/>
              </a:rPr>
              <a:t>(d)</a:t>
            </a:r>
            <a:r>
              <a:rPr lang="en-US" sz="2600" dirty="0">
                <a:sym typeface="Symbol" pitchFamily="18" charset="2"/>
              </a:rPr>
              <a:t> during a period in which the state is </a:t>
            </a:r>
            <a:r>
              <a:rPr lang="en-US" sz="2600" i="1" dirty="0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>
                <a:sym typeface="Symbol" pitchFamily="18" charset="2"/>
              </a:rPr>
              <a:t>A policy </a:t>
            </a:r>
            <a:r>
              <a:rPr lang="en-US" sz="2600" i="1" dirty="0">
                <a:sym typeface="Symbol" pitchFamily="18" charset="2"/>
              </a:rPr>
              <a:t>Q</a:t>
            </a:r>
            <a:r>
              <a:rPr lang="en-US" sz="2600" dirty="0">
                <a:sym typeface="Symbol" pitchFamily="18" charset="2"/>
              </a:rPr>
              <a:t> will be stationary policy if each </a:t>
            </a:r>
            <a:r>
              <a:rPr lang="en-US" sz="2600" i="1" dirty="0">
                <a:sym typeface="Symbol" pitchFamily="18" charset="2"/>
              </a:rPr>
              <a:t>q</a:t>
            </a:r>
            <a:r>
              <a:rPr lang="en-US" sz="2600" i="1" baseline="-25000" dirty="0">
                <a:sym typeface="Symbol" pitchFamily="18" charset="2"/>
              </a:rPr>
              <a:t>i</a:t>
            </a:r>
            <a:r>
              <a:rPr lang="en-US" sz="2600" i="1" dirty="0">
                <a:sym typeface="Symbol" pitchFamily="18" charset="2"/>
              </a:rPr>
              <a:t>(d)</a:t>
            </a:r>
            <a:r>
              <a:rPr lang="en-US" sz="2600" dirty="0">
                <a:sym typeface="Symbol" pitchFamily="18" charset="2"/>
              </a:rPr>
              <a:t> equals 0 or 1.</a:t>
            </a:r>
          </a:p>
          <a:p>
            <a:endParaRPr lang="en-US" sz="2600" dirty="0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16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75525" cy="731838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Next Period’s State Certain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 of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$1/gallon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, Safeco Supermarket chain has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 6 gallons of milk from a local dairy. Each gallon of milk is </a:t>
            </a:r>
            <a:r>
              <a:rPr lang="en-US" sz="2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$2/gallon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. The dairy must buy back for </a:t>
            </a:r>
            <a:r>
              <a:rPr lang="en-US" sz="2400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50¢/gallon 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any milk that is </a:t>
            </a:r>
            <a:r>
              <a:rPr lang="en-US" sz="2400" dirty="0" smtClean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400" dirty="0" smtClean="0">
                <a:solidFill>
                  <a:srgbClr val="22190A"/>
                </a:solidFill>
                <a:latin typeface="Times New Roman" pitchFamily="18" charset="0"/>
                <a:cs typeface="Times New Roman" pitchFamily="18" charset="0"/>
              </a:rPr>
              <a:t> at the end of the day. Allocate </a:t>
            </a:r>
            <a:r>
              <a:rPr lang="en-US" sz="2400" dirty="0" smtClean="0">
                <a:solidFill>
                  <a:srgbClr val="231A09"/>
                </a:solidFill>
                <a:latin typeface="Times New Roman" pitchFamily="18" charset="0"/>
                <a:cs typeface="Times New Roman" pitchFamily="18" charset="0"/>
              </a:rPr>
              <a:t>the 6 gallons of milk to the three stores so as to maximize the expected net daily profit earned from milk.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4400" y="4267200"/>
          <a:ext cx="7391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615950"/>
                <a:gridCol w="615950"/>
                <a:gridCol w="615950"/>
                <a:gridCol w="615950"/>
                <a:gridCol w="615950"/>
                <a:gridCol w="615950"/>
                <a:gridCol w="615950"/>
                <a:gridCol w="615950"/>
                <a:gridCol w="615950"/>
              </a:tblGrid>
              <a:tr h="584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1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2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3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Demand</a:t>
                      </a:r>
                      <a:endParaRPr lang="en-US" sz="24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Probability</a:t>
                      </a:r>
                      <a:endParaRPr lang="en-US" sz="24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0.6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0.4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</a:t>
                      </a:r>
                      <a:endParaRPr lang="en-US" sz="24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ym typeface="Symbol" pitchFamily="18" charset="2"/>
              </a:rPr>
              <a:t>To find a policy that maximizes expected reward per period over an infinite horizon, let </a:t>
            </a:r>
            <a:r>
              <a:rPr lang="el-GR" dirty="0">
                <a:cs typeface="Times New Roman" pitchFamily="18" charset="0"/>
                <a:sym typeface="Symbol" pitchFamily="18" charset="2"/>
              </a:rPr>
              <a:t>π</a:t>
            </a:r>
            <a:r>
              <a:rPr lang="en-US" baseline="-25000" dirty="0">
                <a:cs typeface="Times New Roman" pitchFamily="18" charset="0"/>
                <a:sym typeface="Symbol" pitchFamily="18" charset="2"/>
              </a:rPr>
              <a:t>id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be the fraction of all periods in which the state is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and the decision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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D(i)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is chosen.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Then the expected reward per period may be written as</a:t>
            </a:r>
          </a:p>
          <a:p>
            <a:endParaRPr lang="en-US" dirty="0">
              <a:cs typeface="Times New Roman" pitchFamily="18" charset="0"/>
              <a:sym typeface="Symbol" pitchFamily="18" charset="2"/>
            </a:endParaRPr>
          </a:p>
          <a:p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20675"/>
              </p:ext>
            </p:extLst>
          </p:nvPr>
        </p:nvGraphicFramePr>
        <p:xfrm>
          <a:off x="3343275" y="4876800"/>
          <a:ext cx="2752725" cy="141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4" imgW="863225" imgH="444307" progId="Equation.3">
                  <p:embed/>
                </p:oleObj>
              </mc:Choice>
              <mc:Fallback>
                <p:oleObj name="Equation" r:id="rId4" imgW="863225" imgH="44430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4876800"/>
                        <a:ext cx="2752725" cy="1416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200" kern="12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Maximizing Average Reward per Period</a:t>
            </a:r>
            <a:endParaRPr lang="en-US" sz="3200" kern="1200" dirty="0">
              <a:solidFill>
                <a:srgbClr val="DAEDEF">
                  <a:lumMod val="25000"/>
                </a:srgb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1722437"/>
            <a:ext cx="7239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Putting together our objective function shown on the previous slide and all the constraints yields the following LP: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90708"/>
              </p:ext>
            </p:extLst>
          </p:nvPr>
        </p:nvGraphicFramePr>
        <p:xfrm>
          <a:off x="2057400" y="3048000"/>
          <a:ext cx="4747308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tion" r:id="rId4" imgW="2413000" imgH="1841500" progId="Equation.3">
                  <p:embed/>
                </p:oleObj>
              </mc:Choice>
              <mc:Fallback>
                <p:oleObj name="Equation" r:id="rId4" imgW="2413000" imgH="1841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4747308" cy="362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3200" kern="12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Maximizing Average Reward per Period</a:t>
            </a:r>
            <a:endParaRPr lang="en-US" sz="3200" kern="1200" dirty="0">
              <a:solidFill>
                <a:srgbClr val="DAEDEF">
                  <a:lumMod val="25000"/>
                </a:srgb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sz="3200" dirty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Policy Iteration &amp; Value Iteration</a:t>
            </a:r>
            <a:r>
              <a:rPr lang="en-US" sz="32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:</a:t>
            </a:r>
            <a:endParaRPr lang="en-US" sz="3200" dirty="0">
              <a:solidFill>
                <a:srgbClr val="DAEDEF">
                  <a:lumMod val="25000"/>
                </a:srgb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834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300"/>
                </a:solidFill>
                <a:latin typeface="Comic Sans MS" pitchFamily="66" charset="0"/>
              </a:rPr>
              <a:t>Which is </a:t>
            </a:r>
            <a:r>
              <a:rPr lang="en-US" sz="2400" dirty="0" smtClean="0">
                <a:solidFill>
                  <a:srgbClr val="003300"/>
                </a:solidFill>
                <a:latin typeface="Comic Sans MS" pitchFamily="66" charset="0"/>
              </a:rPr>
              <a:t>best ???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It depends.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mic Sans MS" pitchFamily="66" charset="0"/>
              </a:rPr>
              <a:t>Lots of actions? </a:t>
            </a:r>
            <a:r>
              <a:rPr lang="en-US" sz="2400" dirty="0">
                <a:solidFill>
                  <a:srgbClr val="002060"/>
                </a:solidFill>
              </a:rPr>
              <a:t>Choose Policy Iteration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mic Sans MS" pitchFamily="66" charset="0"/>
              </a:rPr>
              <a:t>Already got a fair policy? </a:t>
            </a:r>
            <a:r>
              <a:rPr lang="en-US" sz="2400" dirty="0">
                <a:solidFill>
                  <a:srgbClr val="002060"/>
                </a:solidFill>
              </a:rPr>
              <a:t>Policy Iteration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mic Sans MS" pitchFamily="66" charset="0"/>
              </a:rPr>
              <a:t>Few actions, acyclic? </a:t>
            </a:r>
            <a:r>
              <a:rPr lang="en-US" sz="2400" dirty="0">
                <a:solidFill>
                  <a:srgbClr val="660066"/>
                </a:solidFill>
              </a:rPr>
              <a:t>Value </a:t>
            </a:r>
            <a:r>
              <a:rPr lang="en-US" sz="2400" dirty="0" smtClean="0">
                <a:solidFill>
                  <a:srgbClr val="660066"/>
                </a:solidFill>
              </a:rPr>
              <a:t>Iteration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Best of Both Worlds: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mic Sans MS" pitchFamily="66" charset="0"/>
              </a:rPr>
              <a:t>Modified Policy Iteration </a:t>
            </a:r>
            <a:r>
              <a:rPr lang="en-US" sz="2400" dirty="0"/>
              <a:t>[</a:t>
            </a:r>
            <a:r>
              <a:rPr lang="en-US" sz="2400" dirty="0" err="1"/>
              <a:t>Puterman</a:t>
            </a:r>
            <a:r>
              <a:rPr lang="en-US" sz="24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…a simple mix of value iteration and policy </a:t>
            </a:r>
            <a:r>
              <a:rPr lang="en-US" sz="2000" dirty="0" smtClean="0"/>
              <a:t>iteration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rgbClr val="FFFF00"/>
              </a:buClr>
              <a:buFont typeface="Wingdings" pitchFamily="2" charset="2"/>
              <a:buChar char=""/>
            </a:pPr>
            <a:r>
              <a:rPr lang="en-US" sz="2400" dirty="0"/>
              <a:t>3rd Approach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990033"/>
                </a:solidFill>
                <a:latin typeface="Comic Sans MS" pitchFamily="66" charset="0"/>
              </a:rPr>
              <a:t>Linear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75525" cy="731838"/>
          </a:xfrm>
        </p:spPr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19400"/>
            <a:ext cx="7315199" cy="3306763"/>
          </a:xfrm>
        </p:spPr>
        <p:txBody>
          <a:bodyPr/>
          <a:lstStyle/>
          <a:p>
            <a:pPr marL="1084263" indent="-1084263">
              <a:buNone/>
            </a:pPr>
            <a:r>
              <a:rPr lang="en-US" i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expected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revenue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earned from </a:t>
            </a:r>
            <a:r>
              <a:rPr lang="en-US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gallons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store 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1084263" indent="-1084263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expected revenue earned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gallons assigned to stores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/>
        </p:nvGraphicFramePr>
        <p:xfrm>
          <a:off x="838200" y="1524000"/>
          <a:ext cx="746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1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2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3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Demand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Probability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0.6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74134"/>
              </p:ext>
            </p:extLst>
          </p:nvPr>
        </p:nvGraphicFramePr>
        <p:xfrm>
          <a:off x="882650" y="5029200"/>
          <a:ext cx="7212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3" imgW="2552400" imgH="291960" progId="Equation.3">
                  <p:embed/>
                </p:oleObj>
              </mc:Choice>
              <mc:Fallback>
                <p:oleObj name="Equation" r:id="rId3" imgW="2552400" imgH="2919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029200"/>
                        <a:ext cx="7212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25907"/>
              </p:ext>
            </p:extLst>
          </p:nvPr>
        </p:nvGraphicFramePr>
        <p:xfrm>
          <a:off x="457200" y="394716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3200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Revenue</a:t>
                      </a:r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3.40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3.25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3.10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4.20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914400" y="1676400"/>
          <a:ext cx="746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1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2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3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Demand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Probability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0.6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57200" y="55626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200400"/>
            <a:ext cx="17526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i="1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kern="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kern="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kern="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1" name="Straight Arrow Connector 10"/>
          <p:cNvCxnSpPr>
            <a:stCxn id="9" idx="7"/>
          </p:cNvCxnSpPr>
          <p:nvPr/>
        </p:nvCxnSpPr>
        <p:spPr>
          <a:xfrm rot="5400000" flipH="1" flipV="1">
            <a:off x="976569" y="4156565"/>
            <a:ext cx="2113196" cy="8104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43000" y="4724400"/>
            <a:ext cx="685800" cy="1752600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>
          <a:xfrm rot="5400000" flipH="1" flipV="1">
            <a:off x="1116853" y="4345314"/>
            <a:ext cx="1247262" cy="24235"/>
          </a:xfrm>
          <a:prstGeom prst="straightConnector1">
            <a:avLst/>
          </a:prstGeom>
          <a:ln w="2540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048000"/>
            <a:ext cx="6324600" cy="12192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ssign </a:t>
            </a:r>
            <a:r>
              <a:rPr lang="en-US" sz="1800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gallon to store </a:t>
            </a:r>
            <a:r>
              <a:rPr lang="en-US" sz="1800" kern="1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= 1, revenue + left over paid = 0.4 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(2 + 0.5)        = 1.0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≥ 2, sold out all 2                   = (0.3 + 0.3)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1800" u="sng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 + 2) = 2.4  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     </a:t>
            </a:r>
            <a:r>
              <a:rPr lang="en-US" sz="1800" u="dbl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:    3.4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5961888"/>
            <a:ext cx="1371600" cy="381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1025035" y="4537565"/>
            <a:ext cx="2113196" cy="810466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438400" y="29718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Assign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gallon to store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172200" algn="r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Demand = 1, revenue + left over paid = 0.4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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(2 + 0.5+ 0.5)	= 1.20</a:t>
            </a:r>
          </a:p>
          <a:p>
            <a:pPr lvl="0">
              <a:tabLst>
                <a:tab pos="6172200" algn="r"/>
              </a:tabLst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Demand = 2,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revenue + left over paid = 0.3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 + 2 + 0.5)	= 1.35</a:t>
            </a: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>
              <a:tabLst>
                <a:tab pos="6172200" algn="r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= 3, sold out all 3                   = 0.3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 + 2 + </a:t>
            </a: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	= 1.80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        </a:t>
            </a:r>
            <a:r>
              <a:rPr lang="en-US" u="db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:  4.35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2" grpId="1"/>
      <p:bldP spid="12" grpId="2"/>
      <p:bldP spid="14" grpId="0" animBg="1"/>
      <p:bldP spid="14" grpId="1" animBg="1"/>
      <p:bldP spid="14" grpId="2" animBg="1"/>
      <p:bldP spid="3" grpId="0" uiExpand="1" build="p"/>
      <p:bldP spid="3" grpId="1" build="p"/>
      <p:bldP spid="18" grpId="0" animBg="1"/>
      <p:bldP spid="18" grpId="1" animBg="1"/>
      <p:bldP spid="21" grpId="0" build="p"/>
      <p:bldP spid="21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69944"/>
              </p:ext>
            </p:extLst>
          </p:nvPr>
        </p:nvGraphicFramePr>
        <p:xfrm>
          <a:off x="457200" y="394716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3200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Revenue</a:t>
                      </a:r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3.40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3.25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3.10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= 4.20</a:t>
                      </a:r>
                      <a:endParaRPr lang="en-US" sz="20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914400" y="1676400"/>
          <a:ext cx="746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1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2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Store 3</a:t>
                      </a:r>
                      <a:endParaRPr lang="en-US" sz="2000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Demand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/>
                          </a:solidFill>
                          <a:latin typeface="Comic Sans MS" pitchFamily="66" charset="0"/>
                        </a:rPr>
                        <a:t>Probability</a:t>
                      </a:r>
                      <a:endParaRPr lang="en-US" sz="2000" b="1" dirty="0">
                        <a:solidFill>
                          <a:schemeClr val="accent6"/>
                        </a:solidFill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0.6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0.1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 anchor="ctr"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743200" y="59436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7"/>
          </p:cNvCxnSpPr>
          <p:nvPr/>
        </p:nvCxnSpPr>
        <p:spPr>
          <a:xfrm rot="5400000" flipH="1" flipV="1">
            <a:off x="3300669" y="4804265"/>
            <a:ext cx="1808396" cy="581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09800" y="2971800"/>
            <a:ext cx="6553200" cy="15240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sz="1800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gallon to store </a:t>
            </a:r>
            <a:r>
              <a:rPr lang="en-US" sz="1800" kern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= 1, revenue + left over paid = 0.5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(2 + 0.5 + 0.5) = 1.50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= 2, revenue + left over paid = 0.1 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 + 2 + 0.5)    = 0.45</a:t>
            </a:r>
            <a:r>
              <a:rPr lang="en-US" sz="1800" u="sng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  <a:tabLst>
                <a:tab pos="3487738" algn="l"/>
              </a:tabLst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 = 3, sold out all 3	= 0.4 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 + 2 + </a:t>
            </a:r>
            <a:r>
              <a:rPr lang="en-US" sz="1800" u="sng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      = 2.40 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         </a:t>
            </a:r>
            <a:r>
              <a:rPr lang="en-US" sz="1800" u="dbl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:  4.35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33954"/>
              </p:ext>
            </p:extLst>
          </p:nvPr>
        </p:nvGraphicFramePr>
        <p:xfrm>
          <a:off x="1005840" y="2362200"/>
          <a:ext cx="3816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9" name="Equation" r:id="rId3" imgW="2032000" imgH="292100" progId="Equation.3">
                  <p:embed/>
                </p:oleObj>
              </mc:Choice>
              <mc:Fallback>
                <p:oleObj name="Equation" r:id="rId3" imgW="2032000" imgH="2921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" y="2362200"/>
                        <a:ext cx="38163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826958"/>
              </p:ext>
            </p:extLst>
          </p:nvPr>
        </p:nvGraphicFramePr>
        <p:xfrm>
          <a:off x="1005840" y="3818514"/>
          <a:ext cx="5577840" cy="90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" name="Equation" r:id="rId5" imgW="2971800" imgH="482600" progId="Equation.3">
                  <p:embed/>
                </p:oleObj>
              </mc:Choice>
              <mc:Fallback>
                <p:oleObj name="Equation" r:id="rId5" imgW="2971800" imgH="482600" progId="Equation.3">
                  <p:embed/>
                  <p:pic>
                    <p:nvPicPr>
                      <p:cNvPr id="0" name="Picture 1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" y="3818514"/>
                        <a:ext cx="5577840" cy="905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5840" y="3124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 – 0) = 0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33278"/>
              </p:ext>
            </p:extLst>
          </p:nvPr>
        </p:nvGraphicFramePr>
        <p:xfrm>
          <a:off x="1005840" y="5029200"/>
          <a:ext cx="629168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1" name="Equation" r:id="rId7" imgW="3454200" imgH="711000" progId="Equation.3">
                  <p:embed/>
                </p:oleObj>
              </mc:Choice>
              <mc:Fallback>
                <p:oleObj name="Equation" r:id="rId7" imgW="3454200" imgH="7110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" y="5029200"/>
                        <a:ext cx="629168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21540"/>
              </p:ext>
            </p:extLst>
          </p:nvPr>
        </p:nvGraphicFramePr>
        <p:xfrm>
          <a:off x="6019800" y="1422400"/>
          <a:ext cx="274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2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mic Sans MS" pitchFamily="66" charset="0"/>
                          <a:cs typeface="Times New Roman" pitchFamily="18" charset="0"/>
                        </a:rPr>
                        <a:t>Store 3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3.25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3.40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= 4.35</a:t>
                      </a:r>
                      <a:endParaRPr lang="en-US" sz="1800" dirty="0"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42603"/>
              </p:ext>
            </p:extLst>
          </p:nvPr>
        </p:nvGraphicFramePr>
        <p:xfrm>
          <a:off x="1188720" y="1676400"/>
          <a:ext cx="636578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5" name="Equation" r:id="rId3" imgW="3568700" imgH="939800" progId="Equation.3">
                  <p:embed/>
                </p:oleObj>
              </mc:Choice>
              <mc:Fallback>
                <p:oleObj name="Equation" r:id="rId3" imgW="3568700" imgH="9398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1676400"/>
                        <a:ext cx="6365789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577410"/>
              </p:ext>
            </p:extLst>
          </p:nvPr>
        </p:nvGraphicFramePr>
        <p:xfrm>
          <a:off x="1188720" y="3429000"/>
          <a:ext cx="6962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6" name="Equation" r:id="rId5" imgW="3822700" imgH="711200" progId="Equation.3">
                  <p:embed/>
                </p:oleObj>
              </mc:Choice>
              <mc:Fallback>
                <p:oleObj name="Equation" r:id="rId5" imgW="3822700" imgH="7112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3429000"/>
                        <a:ext cx="69627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9773292"/>
              </p:ext>
            </p:extLst>
          </p:nvPr>
        </p:nvGraphicFramePr>
        <p:xfrm>
          <a:off x="1188720" y="4800600"/>
          <a:ext cx="73183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7" name="Equation" r:id="rId7" imgW="3898900" imgH="482600" progId="Equation.3">
                  <p:embed/>
                </p:oleObj>
              </mc:Choice>
              <mc:Fallback>
                <p:oleObj name="Equation" r:id="rId7" imgW="3898900" imgH="482600" progId="Equation.3">
                  <p:embed/>
                  <p:pic>
                    <p:nvPicPr>
                      <p:cNvPr id="0" name="Picture 1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4800600"/>
                        <a:ext cx="73183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8720" y="5867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 – 3) = 4.35 + 4.35 = 8.70*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 = 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95600" y="3383280"/>
            <a:ext cx="457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13" idx="1"/>
          </p:cNvCxnSpPr>
          <p:nvPr/>
        </p:nvCxnSpPr>
        <p:spPr>
          <a:xfrm flipV="1">
            <a:off x="3352800" y="3195935"/>
            <a:ext cx="3352800" cy="8731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27342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point assigning 0 to store 2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  <a:sym typeface="Symbol"/>
              </a:rPr>
              <a:t>⇒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left 4 gallons available to store 3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5600" y="4794290"/>
            <a:ext cx="457200" cy="9969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  <a:endCxn id="17" idx="1"/>
          </p:cNvCxnSpPr>
          <p:nvPr/>
        </p:nvCxnSpPr>
        <p:spPr>
          <a:xfrm flipV="1">
            <a:off x="3352800" y="4652665"/>
            <a:ext cx="3505200" cy="64008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0" y="4191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 assign 2 gallons to store 2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Cambria Math"/>
                <a:cs typeface="Times New Roman" pitchFamily="18" charset="0"/>
                <a:sym typeface="Symbol"/>
              </a:rPr>
              <a:t>so that max 3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gallons to store 3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  <p:bldP spid="13" grpId="0"/>
      <p:bldP spid="13" grpId="1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Current Stage Cost Uncertain,</a:t>
            </a:r>
            <a:b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</a:br>
            <a:r>
              <a:rPr lang="en-US" sz="3000" dirty="0" smtClean="0">
                <a:solidFill>
                  <a:srgbClr val="DAEDEF">
                    <a:lumMod val="25000"/>
                  </a:srgbClr>
                </a:solidFill>
                <a:latin typeface="Cooper Black" pitchFamily="18" charset="0"/>
              </a:rPr>
              <a:t>Next Period’s State 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59543"/>
              </p:ext>
            </p:extLst>
          </p:nvPr>
        </p:nvGraphicFramePr>
        <p:xfrm>
          <a:off x="1066800" y="2057400"/>
          <a:ext cx="70897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0" name="Equation" r:id="rId3" imgW="3974760" imgH="939600" progId="Equation.3">
                  <p:embed/>
                </p:oleObj>
              </mc:Choice>
              <mc:Fallback>
                <p:oleObj name="Equation" r:id="rId3" imgW="3974760" imgH="939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70897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3886" y="39624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gallon </a:t>
            </a:r>
            <a:r>
              <a:rPr lang="en-US" dirty="0" smtClean="0">
                <a:sym typeface="Wingdings" pitchFamily="2" charset="2"/>
              </a:rPr>
              <a:t> Store 1</a:t>
            </a:r>
          </a:p>
          <a:p>
            <a:r>
              <a:rPr lang="en-US" dirty="0" smtClean="0">
                <a:sym typeface="Wingdings" pitchFamily="2" charset="2"/>
              </a:rPr>
              <a:t>5 gallon  Store 2 &amp; 3 </a:t>
            </a:r>
            <a:r>
              <a:rPr lang="en-US" dirty="0" smtClean="0">
                <a:sym typeface="Symbol"/>
              </a:rPr>
              <a:t> 3 gallon </a:t>
            </a:r>
            <a:r>
              <a:rPr lang="en-US" dirty="0" smtClean="0">
                <a:sym typeface="Wingdings" pitchFamily="2" charset="2"/>
              </a:rPr>
              <a:t> store 2</a:t>
            </a:r>
          </a:p>
          <a:p>
            <a:pPr marL="2743200"/>
            <a:r>
              <a:rPr lang="en-US" dirty="0" smtClean="0">
                <a:sym typeface="Wingdings" pitchFamily="2" charset="2"/>
              </a:rPr>
              <a:t>2 gallon  Store 3</a:t>
            </a:r>
          </a:p>
          <a:p>
            <a:r>
              <a:rPr lang="en-US" dirty="0" smtClean="0">
                <a:sym typeface="Wingdings" pitchFamily="2" charset="2"/>
              </a:rPr>
              <a:t>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3886" y="5181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gallon </a:t>
            </a:r>
            <a:r>
              <a:rPr lang="en-US" dirty="0" smtClean="0">
                <a:sym typeface="Wingdings" pitchFamily="2" charset="2"/>
              </a:rPr>
              <a:t> Store 1</a:t>
            </a:r>
          </a:p>
          <a:p>
            <a:r>
              <a:rPr lang="en-US" dirty="0" smtClean="0">
                <a:sym typeface="Wingdings" pitchFamily="2" charset="2"/>
              </a:rPr>
              <a:t>4 gallon  Store 2 &amp; 3 </a:t>
            </a:r>
            <a:r>
              <a:rPr lang="en-US" dirty="0" smtClean="0">
                <a:sym typeface="Symbol"/>
              </a:rPr>
              <a:t> 2 gallon </a:t>
            </a:r>
            <a:r>
              <a:rPr lang="en-US" dirty="0" smtClean="0">
                <a:sym typeface="Wingdings" pitchFamily="2" charset="2"/>
              </a:rPr>
              <a:t> store 2</a:t>
            </a:r>
          </a:p>
          <a:p>
            <a:pPr marL="2743200"/>
            <a:r>
              <a:rPr lang="en-US" dirty="0" smtClean="0">
                <a:sym typeface="Wingdings" pitchFamily="2" charset="2"/>
              </a:rPr>
              <a:t>2 gallon  Store 3</a:t>
            </a:r>
            <a:endParaRPr lang="en-US" dirty="0"/>
          </a:p>
        </p:txBody>
      </p:sp>
      <p:graphicFrame>
        <p:nvGraphicFramePr>
          <p:cNvPr id="870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77934"/>
              </p:ext>
            </p:extLst>
          </p:nvPr>
        </p:nvGraphicFramePr>
        <p:xfrm>
          <a:off x="1063625" y="1752600"/>
          <a:ext cx="58978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1" name="Equation" r:id="rId5" imgW="3822480" imgH="711000" progId="Equation.3">
                  <p:embed/>
                </p:oleObj>
              </mc:Choice>
              <mc:Fallback>
                <p:oleObj name="Equation" r:id="rId5" imgW="3822480" imgH="7110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752600"/>
                        <a:ext cx="589788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/>
          <p:cNvGraphicFramePr>
            <a:graphicFrameLocks noGrp="1" noChangeAspect="1"/>
          </p:cNvGraphicFramePr>
          <p:nvPr/>
        </p:nvGraphicFramePr>
        <p:xfrm>
          <a:off x="1063625" y="3048000"/>
          <a:ext cx="5905964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2" name="Equation" r:id="rId7" imgW="3898900" imgH="482600" progId="Equation.3">
                  <p:embed/>
                </p:oleObj>
              </mc:Choice>
              <mc:Fallback>
                <p:oleObj name="Equation" r:id="rId7" imgW="3898900" imgH="482600" progId="Equation.3">
                  <p:embed/>
                  <p:pic>
                    <p:nvPicPr>
                      <p:cNvPr id="0" name="Picture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048000"/>
                        <a:ext cx="5905964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" grpId="0" uiExpand="1" build="allAtOnce"/>
    </p:bld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21344</TotalTime>
  <Words>2270</Words>
  <Application>Microsoft Office PowerPoint</Application>
  <PresentationFormat>On-screen Show (4:3)</PresentationFormat>
  <Paragraphs>396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Calibri</vt:lpstr>
      <vt:lpstr>Cambria Math</vt:lpstr>
      <vt:lpstr>Centaur</vt:lpstr>
      <vt:lpstr>Century Gothic</vt:lpstr>
      <vt:lpstr>Century Schoolbook</vt:lpstr>
      <vt:lpstr>Comic Sans MS</vt:lpstr>
      <vt:lpstr>Cooper Black</vt:lpstr>
      <vt:lpstr>Courier New</vt:lpstr>
      <vt:lpstr>Symbol</vt:lpstr>
      <vt:lpstr>Tempus Sans ITC</vt:lpstr>
      <vt:lpstr>Times New Roman</vt:lpstr>
      <vt:lpstr>Webdings</vt:lpstr>
      <vt:lpstr>Wingdings</vt:lpstr>
      <vt:lpstr>Stack of books design template</vt:lpstr>
      <vt:lpstr>Equation</vt:lpstr>
      <vt:lpstr>UDPS 2133 Mathematical        Programming</vt:lpstr>
      <vt:lpstr>Deterministic dynamic programming</vt:lpstr>
      <vt:lpstr>Current Stage Cost Uncertain, Next Period’s State Certain</vt:lpstr>
      <vt:lpstr>Current Stage Cost Uncertain, Next Period’s State Certain</vt:lpstr>
      <vt:lpstr>Current Stage Cost Uncertain, Next Period’s State Certain</vt:lpstr>
      <vt:lpstr>Current Stage Cost Uncertain, Next Period’s State Certain</vt:lpstr>
      <vt:lpstr>Current Stage Cost Uncertain, Next Period’s State Certain</vt:lpstr>
      <vt:lpstr>Current Stage Cost Uncertain, Next Period’s State Certain</vt:lpstr>
      <vt:lpstr>Current Stage Cost Uncertain, Next Period’s State Certain</vt:lpstr>
      <vt:lpstr>Probabilistic Inventory Model</vt:lpstr>
      <vt:lpstr>Probabilistic Inventory Model</vt:lpstr>
      <vt:lpstr>Probabilistic Inventory Model</vt:lpstr>
      <vt:lpstr>Probabilistic Inventory Model</vt:lpstr>
      <vt:lpstr>Probabilistic Inventory Model</vt:lpstr>
      <vt:lpstr>Probabilistic Inventory Model</vt:lpstr>
      <vt:lpstr>(s, S) Policies</vt:lpstr>
      <vt:lpstr>(s, S) Policies</vt:lpstr>
      <vt:lpstr>Probabilistic Dynamic Programming Formulations</vt:lpstr>
      <vt:lpstr>Markov Decision Processes</vt:lpstr>
      <vt:lpstr>Markov Decision Processes</vt:lpstr>
      <vt:lpstr>Markov Decision Processes</vt:lpstr>
      <vt:lpstr>Applications of MDP</vt:lpstr>
      <vt:lpstr>optimal stationary policy</vt:lpstr>
      <vt:lpstr>Policy Iteration</vt:lpstr>
      <vt:lpstr> </vt:lpstr>
      <vt:lpstr>Linear Programming</vt:lpstr>
      <vt:lpstr> </vt:lpstr>
      <vt:lpstr>Value Iteration</vt:lpstr>
      <vt:lpstr>Maximizing Average Reward per Period</vt:lpstr>
      <vt:lpstr> </vt:lpstr>
      <vt:lpstr> </vt:lpstr>
      <vt:lpstr>Policy Iteration &amp; Value Iteration: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UDPS 2133 Mathematical        Programming</dc:title>
  <dc:creator>PC</dc:creator>
  <cp:lastModifiedBy>user</cp:lastModifiedBy>
  <cp:revision>1364</cp:revision>
  <dcterms:created xsi:type="dcterms:W3CDTF">2014-03-05T08:57:24Z</dcterms:created>
  <dcterms:modified xsi:type="dcterms:W3CDTF">2019-08-26T03:58:06Z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