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20C6710-3B13-48C2-8CAE-E6F6552DBBA8}" type="datetimeFigureOut">
              <a:rPr lang="en-US" smtClean="0"/>
              <a:pPr/>
              <a:t>6/19/2019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BDAD81F-8576-46E3-8021-6E0E510FB6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0C6710-3B13-48C2-8CAE-E6F6552DBBA8}" type="datetimeFigureOut">
              <a:rPr lang="en-US" smtClean="0"/>
              <a:pPr/>
              <a:t>6/19/2019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DAD81F-8576-46E3-8021-6E0E510FB6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0C6710-3B13-48C2-8CAE-E6F6552DBBA8}" type="datetimeFigureOut">
              <a:rPr lang="en-US" smtClean="0"/>
              <a:pPr/>
              <a:t>6/19/2019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DAD81F-8576-46E3-8021-6E0E510FB6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0C6710-3B13-48C2-8CAE-E6F6552DBBA8}" type="datetimeFigureOut">
              <a:rPr lang="en-US" smtClean="0"/>
              <a:pPr/>
              <a:t>6/19/2019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DAD81F-8576-46E3-8021-6E0E510FB6F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0C6710-3B13-48C2-8CAE-E6F6552DBBA8}" type="datetimeFigureOut">
              <a:rPr lang="en-US" smtClean="0"/>
              <a:pPr/>
              <a:t>6/19/2019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DAD81F-8576-46E3-8021-6E0E510FB6F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20C6710-3B13-48C2-8CAE-E6F6552DBBA8}" type="datetimeFigureOut">
              <a:rPr lang="en-US" smtClean="0"/>
              <a:pPr/>
              <a:t>6/19/2019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BDAD81F-8576-46E3-8021-6E0E510FB6F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20C6710-3B13-48C2-8CAE-E6F6552DBBA8}" type="datetimeFigureOut">
              <a:rPr lang="en-US" smtClean="0"/>
              <a:pPr/>
              <a:t>6/19/2019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BDAD81F-8576-46E3-8021-6E0E510FB6F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20C6710-3B13-48C2-8CAE-E6F6552DBBA8}" type="datetimeFigureOut">
              <a:rPr lang="en-US" smtClean="0"/>
              <a:pPr/>
              <a:t>6/19/2019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BDAD81F-8576-46E3-8021-6E0E510FB6F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20C6710-3B13-48C2-8CAE-E6F6552DBBA8}" type="datetimeFigureOut">
              <a:rPr lang="en-US" smtClean="0"/>
              <a:pPr/>
              <a:t>6/19/2019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BDAD81F-8576-46E3-8021-6E0E510FB6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20C6710-3B13-48C2-8CAE-E6F6552DBBA8}" type="datetimeFigureOut">
              <a:rPr lang="en-US" smtClean="0"/>
              <a:pPr/>
              <a:t>6/19/2019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BDAD81F-8576-46E3-8021-6E0E510FB6F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20C6710-3B13-48C2-8CAE-E6F6552DBBA8}" type="datetimeFigureOut">
              <a:rPr lang="en-US" smtClean="0"/>
              <a:pPr/>
              <a:t>6/19/2019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BDAD81F-8576-46E3-8021-6E0E510FB6F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20C6710-3B13-48C2-8CAE-E6F6552DBBA8}" type="datetimeFigureOut">
              <a:rPr lang="en-US" smtClean="0"/>
              <a:pPr/>
              <a:t>6/19/2019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BDAD81F-8576-46E3-8021-6E0E510FB6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8" name="Picture 16" descr="wollo"/>
          <p:cNvPicPr>
            <a:picLocks noChangeAspect="1" noChangeArrowheads="1"/>
          </p:cNvPicPr>
          <p:nvPr/>
        </p:nvPicPr>
        <p:blipFill>
          <a:blip r:embed="rId2"/>
          <a:srcRect/>
          <a:stretch>
            <a:fillRect/>
          </a:stretch>
        </p:blipFill>
        <p:spPr bwMode="auto">
          <a:xfrm>
            <a:off x="2819400" y="152400"/>
            <a:ext cx="2314575" cy="1638300"/>
          </a:xfrm>
          <a:prstGeom prst="rect">
            <a:avLst/>
          </a:prstGeom>
          <a:noFill/>
        </p:spPr>
      </p:pic>
      <p:sp>
        <p:nvSpPr>
          <p:cNvPr id="1030" name="Rectangle 6"/>
          <p:cNvSpPr>
            <a:spLocks noChangeArrowheads="1"/>
          </p:cNvSpPr>
          <p:nvPr/>
        </p:nvSpPr>
        <p:spPr bwMode="auto">
          <a:xfrm>
            <a:off x="1295400" y="1905000"/>
            <a:ext cx="5867400"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3434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Wollo</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University</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Kombolcha</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Institute of Technology</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College of Informatics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Department </a:t>
            </a:r>
            <a:r>
              <a:rPr kumimoji="0" lang="en-US" sz="16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of:computer</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science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Selecting Topic Assignment Given By:-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Instructor Hassan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Done by:-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Name                       id no</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Tesfaye</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Admasu</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……….…..WOUR/1374/07</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Sirag</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Mohammed ………….WOUR/2024/08</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Tadese</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Adugna</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…………….WOUR/2028/08</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Yordanose</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Kassahun</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….…….WOUR/2065/08</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43400" algn="l"/>
              </a:tabLst>
            </a:pP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Zekiy</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Seid</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………………….WOUR/2068/08</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600200" y="0"/>
            <a:ext cx="3429000" cy="369332"/>
          </a:xfrm>
          <a:prstGeom prst="rect">
            <a:avLst/>
          </a:prstGeom>
          <a:solidFill>
            <a:schemeClr val="tx2">
              <a:lumMod val="5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1"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Incremental Ontology creation</a:t>
            </a:r>
            <a:endParaRPr kumimoji="0" lang="en-US"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2"/>
          <p:cNvSpPr/>
          <p:nvPr/>
        </p:nvSpPr>
        <p:spPr>
          <a:xfrm>
            <a:off x="533400" y="1219200"/>
            <a:ext cx="7620000" cy="1289071"/>
          </a:xfrm>
          <a:prstGeom prst="rect">
            <a:avLst/>
          </a:prstGeom>
        </p:spPr>
        <p:txBody>
          <a:bodyPr wrap="square">
            <a:spAutoFit/>
          </a:bodyPr>
          <a:lstStyle/>
          <a:p>
            <a:pPr>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The vision of extending the current human-focused Web with machine process able descriptions of Web content was first formulated in 1996 by Tim Berners-Lee, the original inventor of the Web.</a:t>
            </a:r>
          </a:p>
        </p:txBody>
      </p:sp>
      <p:sp>
        <p:nvSpPr>
          <p:cNvPr id="4" name="Rectangle 3"/>
          <p:cNvSpPr/>
          <p:nvPr/>
        </p:nvSpPr>
        <p:spPr>
          <a:xfrm>
            <a:off x="762000" y="3200400"/>
            <a:ext cx="7162800" cy="1289071"/>
          </a:xfrm>
          <a:prstGeom prst="rect">
            <a:avLst/>
          </a:prstGeom>
        </p:spPr>
        <p:txBody>
          <a:bodyPr wrap="square">
            <a:spAutoFit/>
          </a:bodyPr>
          <a:lstStyle/>
          <a:p>
            <a:pPr>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The semantic Web has been actively promoted since then by the WWW Consortium, the organization that is chiefly responsible for setting technical standards on the Web.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001000" cy="3416320"/>
          </a:xfrm>
          <a:prstGeom prst="rect">
            <a:avLst/>
          </a:prstGeom>
        </p:spPr>
        <p:txBody>
          <a:bodyPr wrap="square">
            <a:spAutoFit/>
          </a:bodyPr>
          <a:lstStyle/>
          <a:p>
            <a:pPr marL="342900" indent="-342900">
              <a:lnSpc>
                <a:spcPct val="150000"/>
              </a:lnSpc>
              <a:buFont typeface="+mj-lt"/>
              <a:buAutoNum type="alphaUcPeriod"/>
            </a:pPr>
            <a:r>
              <a:rPr lang="en-US" b="1" dirty="0">
                <a:solidFill>
                  <a:schemeClr val="tx2">
                    <a:lumMod val="50000"/>
                  </a:schemeClr>
                </a:solidFill>
                <a:latin typeface="Times New Roman" pitchFamily="18" charset="0"/>
                <a:cs typeface="Times New Roman" pitchFamily="18" charset="0"/>
              </a:rPr>
              <a:t>Acquiring the domain knowledge: identifying and collecting appropriate expertise and information resources to present in a common language</a:t>
            </a:r>
          </a:p>
          <a:p>
            <a:pPr marL="342900" indent="-342900">
              <a:lnSpc>
                <a:spcPct val="150000"/>
              </a:lnSpc>
              <a:buFont typeface="+mj-lt"/>
              <a:buAutoNum type="alphaUcPeriod"/>
            </a:pPr>
            <a:r>
              <a:rPr lang="en-US" b="1" dirty="0">
                <a:solidFill>
                  <a:schemeClr val="tx2">
                    <a:lumMod val="50000"/>
                  </a:schemeClr>
                </a:solidFill>
                <a:latin typeface="Times New Roman" pitchFamily="18" charset="0"/>
                <a:cs typeface="Times New Roman" pitchFamily="18" charset="0"/>
              </a:rPr>
              <a:t>Design the conceptual structure: Identify the key concepts within the domain along with their associated properties. Further </a:t>
            </a:r>
          </a:p>
          <a:p>
            <a:pPr marL="342900" indent="-342900">
              <a:lnSpc>
                <a:spcPct val="150000"/>
              </a:lnSpc>
              <a:buFont typeface="+mj-lt"/>
              <a:buAutoNum type="alphaUcPeriod"/>
            </a:pPr>
            <a:r>
              <a:rPr lang="en-US" b="1" dirty="0">
                <a:solidFill>
                  <a:schemeClr val="tx2">
                    <a:lumMod val="50000"/>
                  </a:schemeClr>
                </a:solidFill>
                <a:latin typeface="Times New Roman" pitchFamily="18" charset="0"/>
                <a:cs typeface="Times New Roman" pitchFamily="18" charset="0"/>
              </a:rPr>
              <a:t>Commit/submit: </a:t>
            </a:r>
          </a:p>
          <a:p>
            <a:pPr marL="342900" indent="-342900">
              <a:lnSpc>
                <a:spcPct val="150000"/>
              </a:lnSpc>
              <a:buFont typeface="+mj-lt"/>
              <a:buAutoNum type="alphaUcPeriod"/>
            </a:pPr>
            <a:r>
              <a:rPr lang="en-US" b="1" dirty="0">
                <a:solidFill>
                  <a:schemeClr val="tx2">
                    <a:lumMod val="50000"/>
                  </a:schemeClr>
                </a:solidFill>
                <a:latin typeface="Times New Roman" pitchFamily="18" charset="0"/>
                <a:cs typeface="Times New Roman" pitchFamily="18" charset="0"/>
              </a:rPr>
              <a:t>Verify: Ensure the structure for uniformity. </a:t>
            </a:r>
          </a:p>
          <a:p>
            <a:pPr marL="342900" indent="-342900">
              <a:lnSpc>
                <a:spcPct val="150000"/>
              </a:lnSpc>
              <a:buFont typeface="+mj-lt"/>
              <a:buAutoNum type="alphaUcPeriod"/>
            </a:pPr>
            <a:r>
              <a:rPr lang="en-US" b="1" dirty="0">
                <a:solidFill>
                  <a:schemeClr val="tx2">
                    <a:lumMod val="50000"/>
                  </a:schemeClr>
                </a:solidFill>
                <a:latin typeface="Times New Roman" pitchFamily="18" charset="0"/>
                <a:cs typeface="Times New Roman" pitchFamily="18" charset="0"/>
              </a:rPr>
              <a:t>Develop the suitable details: Once domain expert ensures, the ontology is committed by publishing it within its planned deployment location. </a:t>
            </a:r>
          </a:p>
        </p:txBody>
      </p:sp>
      <p:sp>
        <p:nvSpPr>
          <p:cNvPr id="3" name="Rectangle 2"/>
          <p:cNvSpPr/>
          <p:nvPr/>
        </p:nvSpPr>
        <p:spPr>
          <a:xfrm>
            <a:off x="914400" y="381000"/>
            <a:ext cx="6477000" cy="873572"/>
          </a:xfrm>
          <a:prstGeom prst="rect">
            <a:avLst/>
          </a:prstGeom>
        </p:spPr>
        <p:txBody>
          <a:bodyPr wrap="square">
            <a:spAutoFit/>
          </a:bodyPr>
          <a:lstStyle/>
          <a:p>
            <a:pPr>
              <a:lnSpc>
                <a:spcPct val="150000"/>
              </a:lnSpc>
              <a:buFont typeface="Wingdings" pitchFamily="2" charset="2"/>
              <a:buChar char="v"/>
            </a:pPr>
            <a:r>
              <a:rPr lang="en-US" b="1" dirty="0">
                <a:solidFill>
                  <a:schemeClr val="tx2">
                    <a:lumMod val="50000"/>
                  </a:schemeClr>
                </a:solidFill>
                <a:latin typeface="Times New Roman" pitchFamily="18" charset="0"/>
                <a:cs typeface="Times New Roman" pitchFamily="18" charset="0"/>
              </a:rPr>
              <a:t>The following steps are involved in the construction/creation of </a:t>
            </a:r>
            <a:r>
              <a:rPr lang="en-US" b="1" dirty="0" smtClean="0">
                <a:solidFill>
                  <a:schemeClr val="tx2">
                    <a:lumMod val="50000"/>
                  </a:schemeClr>
                </a:solidFill>
                <a:latin typeface="Times New Roman" pitchFamily="18" charset="0"/>
                <a:cs typeface="Times New Roman" pitchFamily="18" charset="0"/>
              </a:rPr>
              <a:t>Ontology:</a:t>
            </a:r>
            <a:endParaRPr lang="en-US" b="1" dirty="0">
              <a:solidFill>
                <a:schemeClr val="tx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04800"/>
            <a:ext cx="6629400" cy="646331"/>
          </a:xfrm>
          <a:prstGeom prst="rect">
            <a:avLst/>
          </a:prstGeom>
        </p:spPr>
        <p:txBody>
          <a:bodyPr wrap="square">
            <a:spAutoFit/>
          </a:bodyPr>
          <a:lstStyle/>
          <a:p>
            <a:pPr>
              <a:buFont typeface="Wingdings" pitchFamily="2" charset="2"/>
              <a:buChar char="v"/>
            </a:pPr>
            <a:r>
              <a:rPr lang="en-US" b="1" dirty="0">
                <a:solidFill>
                  <a:schemeClr val="tx2">
                    <a:lumMod val="50000"/>
                  </a:schemeClr>
                </a:solidFill>
                <a:latin typeface="Times New Roman" pitchFamily="18" charset="0"/>
                <a:cs typeface="Times New Roman" pitchFamily="18" charset="0"/>
              </a:rPr>
              <a:t>There are many ways in which one can contribute to creating the Semantic Web</a:t>
            </a:r>
          </a:p>
        </p:txBody>
      </p:sp>
      <p:sp>
        <p:nvSpPr>
          <p:cNvPr id="24577" name="Rectangle 1"/>
          <p:cNvSpPr>
            <a:spLocks noChangeArrowheads="1"/>
          </p:cNvSpPr>
          <p:nvPr/>
        </p:nvSpPr>
        <p:spPr bwMode="auto">
          <a:xfrm>
            <a:off x="609600" y="1447800"/>
            <a:ext cx="70866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50000"/>
              </a:lnSpc>
              <a:spcBef>
                <a:spcPct val="0"/>
              </a:spcBef>
              <a:spcAft>
                <a:spcPct val="0"/>
              </a:spcAft>
              <a:buClrTx/>
              <a:buSzTx/>
              <a:buFont typeface="+mj-lt"/>
              <a:buAutoNum type="alphaUcPeriod"/>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Publish some globally useful data in RDF. </a:t>
            </a:r>
            <a:endParaRPr kumimoji="0" lang="en-US" b="1"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lphaUcPeriod"/>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Write an inference engine in the language of your choice. </a:t>
            </a:r>
            <a:endParaRPr kumimoji="0" lang="en-US" b="1"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lphaUcPeriod"/>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Spread the word: do some education and outreach.</a:t>
            </a:r>
            <a:endParaRPr kumimoji="0" lang="en-US" b="1"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lphaUcPeriod"/>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Help in the development of RDF Schema and/or DAML.</a:t>
            </a:r>
            <a:endParaRPr kumimoji="0" lang="en-US" b="1"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lphaUcPeriod"/>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 Contribute in representing state in RDF, a rather neglected field of research.</a:t>
            </a:r>
            <a:endParaRPr kumimoji="0" lang="en-US" b="1"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133600" y="76200"/>
            <a:ext cx="3733800" cy="400110"/>
          </a:xfrm>
          <a:prstGeom prst="rect">
            <a:avLst/>
          </a:prstGeom>
          <a:solidFill>
            <a:schemeClr val="tx2">
              <a:lumMod val="5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1"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Evolution of the Semantic Web</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2"/>
          <p:cNvSpPr/>
          <p:nvPr/>
        </p:nvSpPr>
        <p:spPr>
          <a:xfrm>
            <a:off x="533400" y="838200"/>
            <a:ext cx="7391400" cy="1289071"/>
          </a:xfrm>
          <a:prstGeom prst="rect">
            <a:avLst/>
          </a:prstGeom>
        </p:spPr>
        <p:txBody>
          <a:bodyPr wrap="square">
            <a:spAutoFit/>
          </a:bodyPr>
          <a:lstStyle/>
          <a:p>
            <a:pPr algn="just">
              <a:lnSpc>
                <a:spcPct val="150000"/>
              </a:lnSpc>
              <a:buFont typeface="Wingdings" pitchFamily="2" charset="2"/>
              <a:buChar char="ü"/>
            </a:pPr>
            <a:r>
              <a:rPr lang="en-US" b="1" dirty="0">
                <a:latin typeface="Times New Roman" pitchFamily="18" charset="0"/>
                <a:cs typeface="Times New Roman" pitchFamily="18" charset="0"/>
              </a:rPr>
              <a:t>The internet was conceived way back in the 1960’s as an antidote to any sabotage or external attack threatening the communication system of any country. </a:t>
            </a:r>
          </a:p>
        </p:txBody>
      </p:sp>
      <p:sp>
        <p:nvSpPr>
          <p:cNvPr id="4" name="Rectangle 3"/>
          <p:cNvSpPr/>
          <p:nvPr/>
        </p:nvSpPr>
        <p:spPr>
          <a:xfrm>
            <a:off x="457200" y="2438400"/>
            <a:ext cx="7924800" cy="1289071"/>
          </a:xfrm>
          <a:prstGeom prst="rect">
            <a:avLst/>
          </a:prstGeom>
        </p:spPr>
        <p:txBody>
          <a:bodyPr wrap="square">
            <a:spAutoFit/>
          </a:bodyPr>
          <a:lstStyle/>
          <a:p>
            <a:pPr algn="just">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 For more than two decades, the internet was a closely held technology that was being used by the academia, military and scientists. It was later on in the mid-1990’s that the internet was released for public use. </a:t>
            </a:r>
          </a:p>
        </p:txBody>
      </p:sp>
      <p:sp>
        <p:nvSpPr>
          <p:cNvPr id="5" name="Rectangle 4"/>
          <p:cNvSpPr/>
          <p:nvPr/>
        </p:nvSpPr>
        <p:spPr>
          <a:xfrm>
            <a:off x="609600" y="3962400"/>
            <a:ext cx="7772400" cy="923330"/>
          </a:xfrm>
          <a:prstGeom prst="rect">
            <a:avLst/>
          </a:prstGeom>
        </p:spPr>
        <p:txBody>
          <a:bodyPr wrap="square">
            <a:spAutoFit/>
          </a:bodyPr>
          <a:lstStyle/>
          <a:p>
            <a:pPr>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The semantic web was now more about ubiquity, click streams and personalization.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971800" y="152400"/>
            <a:ext cx="1447800" cy="400110"/>
          </a:xfrm>
          <a:prstGeom prst="rect">
            <a:avLst/>
          </a:prstGeom>
          <a:solidFill>
            <a:schemeClr val="tx2">
              <a:lumMod val="5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1"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Advantages</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2"/>
          <p:cNvSpPr/>
          <p:nvPr/>
        </p:nvSpPr>
        <p:spPr>
          <a:xfrm>
            <a:off x="685800" y="990600"/>
            <a:ext cx="6858000" cy="1289071"/>
          </a:xfrm>
          <a:prstGeom prst="rect">
            <a:avLst/>
          </a:prstGeom>
        </p:spPr>
        <p:txBody>
          <a:bodyPr wrap="square">
            <a:spAutoFit/>
          </a:bodyPr>
          <a:lstStyle/>
          <a:p>
            <a:pPr>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The main </a:t>
            </a:r>
            <a:r>
              <a:rPr lang="en-US" b="1" dirty="0" smtClean="0">
                <a:solidFill>
                  <a:schemeClr val="tx2">
                    <a:lumMod val="50000"/>
                  </a:schemeClr>
                </a:solidFill>
                <a:latin typeface="Times New Roman" pitchFamily="18" charset="0"/>
                <a:cs typeface="Times New Roman" pitchFamily="18" charset="0"/>
              </a:rPr>
              <a:t>of </a:t>
            </a:r>
            <a:r>
              <a:rPr lang="en-US" b="1" dirty="0">
                <a:solidFill>
                  <a:schemeClr val="tx2">
                    <a:lumMod val="50000"/>
                  </a:schemeClr>
                </a:solidFill>
                <a:latin typeface="Times New Roman" pitchFamily="18" charset="0"/>
                <a:cs typeface="Times New Roman" pitchFamily="18" charset="0"/>
              </a:rPr>
              <a:t>the Semantic Web is driving the evolution of the current Web by </a:t>
            </a:r>
            <a:r>
              <a:rPr lang="en-US" b="1" dirty="0" smtClean="0">
                <a:solidFill>
                  <a:schemeClr val="tx2">
                    <a:lumMod val="50000"/>
                  </a:schemeClr>
                </a:solidFill>
                <a:latin typeface="Times New Roman" pitchFamily="18" charset="0"/>
                <a:cs typeface="Times New Roman" pitchFamily="18" charset="0"/>
              </a:rPr>
              <a:t>purpose nibbling </a:t>
            </a:r>
            <a:r>
              <a:rPr lang="en-US" b="1" dirty="0">
                <a:solidFill>
                  <a:schemeClr val="tx2">
                    <a:lumMod val="50000"/>
                  </a:schemeClr>
                </a:solidFill>
                <a:latin typeface="Times New Roman" pitchFamily="18" charset="0"/>
                <a:cs typeface="Times New Roman" pitchFamily="18" charset="0"/>
              </a:rPr>
              <a:t>users to find, share, and combine information more easily</a:t>
            </a:r>
          </a:p>
        </p:txBody>
      </p:sp>
      <p:sp>
        <p:nvSpPr>
          <p:cNvPr id="4" name="Rectangle 3"/>
          <p:cNvSpPr/>
          <p:nvPr/>
        </p:nvSpPr>
        <p:spPr>
          <a:xfrm>
            <a:off x="685800" y="2514600"/>
            <a:ext cx="6629400" cy="2585323"/>
          </a:xfrm>
          <a:prstGeom prst="rect">
            <a:avLst/>
          </a:prstGeom>
        </p:spPr>
        <p:txBody>
          <a:bodyPr wrap="square">
            <a:spAutoFit/>
          </a:bodyPr>
          <a:lstStyle/>
          <a:p>
            <a:pPr>
              <a:lnSpc>
                <a:spcPct val="150000"/>
              </a:lnSpc>
              <a:buFont typeface="Wingdings" pitchFamily="2" charset="2"/>
              <a:buChar char="Ø"/>
            </a:pPr>
            <a:r>
              <a:rPr lang="en-US" b="1" dirty="0">
                <a:solidFill>
                  <a:schemeClr val="tx2">
                    <a:lumMod val="50000"/>
                  </a:schemeClr>
                </a:solidFill>
                <a:latin typeface="Times New Roman" pitchFamily="18" charset="0"/>
                <a:cs typeface="Times New Roman" pitchFamily="18" charset="0"/>
              </a:rPr>
              <a:t>Information is captured in a language agnostic format.</a:t>
            </a:r>
          </a:p>
          <a:p>
            <a:pPr>
              <a:lnSpc>
                <a:spcPct val="150000"/>
              </a:lnSpc>
              <a:buFont typeface="Wingdings" pitchFamily="2" charset="2"/>
              <a:buChar char="Ø"/>
            </a:pPr>
            <a:r>
              <a:rPr lang="en-US" b="1" dirty="0">
                <a:solidFill>
                  <a:schemeClr val="tx2">
                    <a:lumMod val="50000"/>
                  </a:schemeClr>
                </a:solidFill>
                <a:latin typeface="Times New Roman" pitchFamily="18" charset="0"/>
                <a:cs typeface="Times New Roman" pitchFamily="18" charset="0"/>
              </a:rPr>
              <a:t> </a:t>
            </a:r>
            <a:r>
              <a:rPr lang="en-US" b="1" dirty="0" smtClean="0">
                <a:solidFill>
                  <a:schemeClr val="tx2">
                    <a:lumMod val="50000"/>
                  </a:schemeClr>
                </a:solidFill>
                <a:latin typeface="Times New Roman" pitchFamily="18" charset="0"/>
                <a:cs typeface="Times New Roman" pitchFamily="18" charset="0"/>
              </a:rPr>
              <a:t> </a:t>
            </a:r>
            <a:r>
              <a:rPr lang="en-US" b="1" dirty="0">
                <a:solidFill>
                  <a:schemeClr val="tx2">
                    <a:lumMod val="50000"/>
                  </a:schemeClr>
                </a:solidFill>
                <a:latin typeface="Times New Roman" pitchFamily="18" charset="0"/>
                <a:cs typeface="Times New Roman" pitchFamily="18" charset="0"/>
              </a:rPr>
              <a:t>A central repository for knowledge is created.</a:t>
            </a:r>
          </a:p>
          <a:p>
            <a:pPr>
              <a:lnSpc>
                <a:spcPct val="150000"/>
              </a:lnSpc>
              <a:buFont typeface="Wingdings" pitchFamily="2" charset="2"/>
              <a:buChar char="Ø"/>
            </a:pPr>
            <a:r>
              <a:rPr lang="en-US" b="1" dirty="0">
                <a:solidFill>
                  <a:schemeClr val="tx2">
                    <a:lumMod val="50000"/>
                  </a:schemeClr>
                </a:solidFill>
                <a:latin typeface="Times New Roman" pitchFamily="18" charset="0"/>
                <a:cs typeface="Times New Roman" pitchFamily="18" charset="0"/>
              </a:rPr>
              <a:t> </a:t>
            </a:r>
            <a:r>
              <a:rPr lang="en-US" b="1" dirty="0" smtClean="0">
                <a:solidFill>
                  <a:schemeClr val="tx2">
                    <a:lumMod val="50000"/>
                  </a:schemeClr>
                </a:solidFill>
                <a:latin typeface="Times New Roman" pitchFamily="18" charset="0"/>
                <a:cs typeface="Times New Roman" pitchFamily="18" charset="0"/>
              </a:rPr>
              <a:t> </a:t>
            </a:r>
            <a:r>
              <a:rPr lang="en-US" b="1" dirty="0">
                <a:solidFill>
                  <a:schemeClr val="tx2">
                    <a:lumMod val="50000"/>
                  </a:schemeClr>
                </a:solidFill>
                <a:latin typeface="Times New Roman" pitchFamily="18" charset="0"/>
                <a:cs typeface="Times New Roman" pitchFamily="18" charset="0"/>
              </a:rPr>
              <a:t>More precise, relevant information is captured.</a:t>
            </a:r>
          </a:p>
          <a:p>
            <a:pPr>
              <a:lnSpc>
                <a:spcPct val="150000"/>
              </a:lnSpc>
              <a:buFont typeface="Wingdings" pitchFamily="2" charset="2"/>
              <a:buChar char="Ø"/>
            </a:pPr>
            <a:r>
              <a:rPr lang="en-US" b="1" dirty="0">
                <a:solidFill>
                  <a:schemeClr val="tx2">
                    <a:lumMod val="50000"/>
                  </a:schemeClr>
                </a:solidFill>
                <a:latin typeface="Times New Roman" pitchFamily="18" charset="0"/>
                <a:cs typeface="Times New Roman" pitchFamily="18" charset="0"/>
              </a:rPr>
              <a:t> </a:t>
            </a:r>
            <a:r>
              <a:rPr lang="en-US" b="1" dirty="0" smtClean="0">
                <a:solidFill>
                  <a:schemeClr val="tx2">
                    <a:lumMod val="50000"/>
                  </a:schemeClr>
                </a:solidFill>
                <a:latin typeface="Times New Roman" pitchFamily="18" charset="0"/>
                <a:cs typeface="Times New Roman" pitchFamily="18" charset="0"/>
              </a:rPr>
              <a:t> </a:t>
            </a:r>
            <a:r>
              <a:rPr lang="en-US" b="1" dirty="0">
                <a:solidFill>
                  <a:schemeClr val="tx2">
                    <a:lumMod val="50000"/>
                  </a:schemeClr>
                </a:solidFill>
                <a:latin typeface="Times New Roman" pitchFamily="18" charset="0"/>
                <a:cs typeface="Times New Roman" pitchFamily="18" charset="0"/>
              </a:rPr>
              <a:t>Processes and procedures are mapped to data sources. </a:t>
            </a:r>
          </a:p>
          <a:p>
            <a:pPr>
              <a:lnSpc>
                <a:spcPct val="150000"/>
              </a:lnSpc>
              <a:buFont typeface="Wingdings" pitchFamily="2" charset="2"/>
              <a:buChar char="Ø"/>
            </a:pPr>
            <a:r>
              <a:rPr lang="en-US" b="1" dirty="0" smtClean="0">
                <a:solidFill>
                  <a:schemeClr val="tx2">
                    <a:lumMod val="50000"/>
                  </a:schemeClr>
                </a:solidFill>
                <a:latin typeface="Times New Roman" pitchFamily="18" charset="0"/>
                <a:cs typeface="Times New Roman" pitchFamily="18" charset="0"/>
              </a:rPr>
              <a:t>One </a:t>
            </a:r>
            <a:r>
              <a:rPr lang="en-US" b="1" dirty="0">
                <a:solidFill>
                  <a:schemeClr val="tx2">
                    <a:lumMod val="50000"/>
                  </a:schemeClr>
                </a:solidFill>
                <a:latin typeface="Times New Roman" pitchFamily="18" charset="0"/>
                <a:cs typeface="Times New Roman" pitchFamily="18" charset="0"/>
              </a:rPr>
              <a:t>collective view of knowledge across enterprise applications is created.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152400"/>
            <a:ext cx="3962400" cy="369332"/>
          </a:xfrm>
          <a:prstGeom prst="rect">
            <a:avLst/>
          </a:prstGeom>
          <a:solidFill>
            <a:schemeClr val="tx2">
              <a:lumMod val="50000"/>
            </a:schemeClr>
          </a:solidFill>
        </p:spPr>
        <p:txBody>
          <a:bodyPr wrap="square">
            <a:spAutoFit/>
          </a:bodyPr>
          <a:lstStyle/>
          <a:p>
            <a:r>
              <a:rPr lang="en-US" b="1" i="1" dirty="0">
                <a:solidFill>
                  <a:schemeClr val="bg1"/>
                </a:solidFill>
              </a:rPr>
              <a:t>COMPONENTS OF THE SEMANTIC</a:t>
            </a:r>
            <a:endParaRPr lang="en-US" dirty="0">
              <a:solidFill>
                <a:schemeClr val="bg1"/>
              </a:solidFill>
            </a:endParaRPr>
          </a:p>
        </p:txBody>
      </p:sp>
      <p:sp>
        <p:nvSpPr>
          <p:cNvPr id="28673" name="Rectangle 1"/>
          <p:cNvSpPr>
            <a:spLocks noChangeArrowheads="1"/>
          </p:cNvSpPr>
          <p:nvPr/>
        </p:nvSpPr>
        <p:spPr bwMode="auto">
          <a:xfrm>
            <a:off x="381000" y="838200"/>
            <a:ext cx="7239000" cy="877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URI – UNIFORM RESOURCE IDENTIFIER URI’s</a:t>
            </a:r>
            <a:endPar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are simple web identifiers that are often found on the World Wide Web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457200" y="1828800"/>
            <a:ext cx="693420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RDF – RESOURCE DESCRIPTION FRAMEWORK</a:t>
            </a:r>
            <a:endPar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pPr>
            <a:r>
              <a:rPr kumimoji="0" lang="en-US" sz="1600"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 RDF is used by The Semantic Web to describe data, thus allowing it to be shared more conveniently.</a:t>
            </a:r>
            <a:r>
              <a:rPr kumimoji="0" lang="en-US" sz="1600" b="1" i="0" u="none" strike="noStrike" cap="none" normalizeH="0" baseline="0" dirty="0" smtClean="0">
                <a:ln>
                  <a:noFill/>
                </a:ln>
                <a:solidFill>
                  <a:schemeClr val="tx2">
                    <a:lumMod val="50000"/>
                  </a:schemeClr>
                </a:solidFill>
                <a:effectLst/>
                <a:latin typeface="Times New Roman" pitchFamily="18" charset="0"/>
                <a:cs typeface="Times New Roman" pitchFamily="18" charset="0"/>
              </a:rPr>
              <a:t> </a:t>
            </a:r>
          </a:p>
        </p:txBody>
      </p:sp>
      <p:sp>
        <p:nvSpPr>
          <p:cNvPr id="28675" name="Rectangle 3"/>
          <p:cNvSpPr>
            <a:spLocks noChangeArrowheads="1"/>
          </p:cNvSpPr>
          <p:nvPr/>
        </p:nvSpPr>
        <p:spPr bwMode="auto">
          <a:xfrm>
            <a:off x="609600" y="3124200"/>
            <a:ext cx="723900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RDF SCHEMA </a:t>
            </a:r>
          </a:p>
          <a:p>
            <a:pPr marL="0" marR="0" lvl="0" indent="0" algn="l" defTabSz="914400" rtl="0" eaLnBrk="0" fontAlgn="base" latinLnBrk="0" hangingPunct="0">
              <a:lnSpc>
                <a:spcPct val="150000"/>
              </a:lnSpc>
              <a:spcBef>
                <a:spcPct val="0"/>
              </a:spcBef>
              <a:spcAft>
                <a:spcPct val="0"/>
              </a:spcAft>
              <a:buClrTx/>
              <a:buSzTx/>
              <a:buFont typeface="Wingdings" pitchFamily="2" charset="2"/>
              <a:buChar char="ü"/>
              <a:tabLst/>
            </a:pPr>
            <a:r>
              <a:rPr kumimoji="0" lang="en-US" sz="1600"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The RDF Schema is a language used by The Semantic Web to describe the data properties used in RDF. display it. </a:t>
            </a:r>
            <a:endParaRPr kumimoji="0" lang="en-US" sz="1600" b="1" i="0" u="none" strike="noStrike" cap="none" normalizeH="0" baseline="0" dirty="0" smtClean="0">
              <a:ln>
                <a:noFill/>
              </a:ln>
              <a:solidFill>
                <a:schemeClr val="tx2">
                  <a:lumMod val="50000"/>
                </a:schemeClr>
              </a:solidFill>
              <a:effectLst/>
              <a:latin typeface="Arial" pitchFamily="34" charset="0"/>
              <a:cs typeface="Arial" pitchFamily="34" charset="0"/>
            </a:endParaRPr>
          </a:p>
        </p:txBody>
      </p:sp>
      <p:sp>
        <p:nvSpPr>
          <p:cNvPr id="28676" name="Rectangle 4"/>
          <p:cNvSpPr>
            <a:spLocks noChangeArrowheads="1"/>
          </p:cNvSpPr>
          <p:nvPr/>
        </p:nvSpPr>
        <p:spPr bwMode="auto">
          <a:xfrm>
            <a:off x="533400" y="4648200"/>
            <a:ext cx="685800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OWL ontologies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pPr>
            <a:r>
              <a:rPr kumimoji="0" lang="en-US" sz="1600"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 are capable of processing the content of information, rather than just presenting the data to users. </a:t>
            </a:r>
            <a:endParaRPr kumimoji="0" lang="en-US" sz="1600" b="1" i="0" u="none" strike="noStrike" cap="none" normalizeH="0" baseline="0" dirty="0" smtClean="0">
              <a:ln>
                <a:noFill/>
              </a:ln>
              <a:solidFill>
                <a:schemeClr val="tx2">
                  <a:lumMod val="50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762000" y="1828800"/>
            <a:ext cx="6324600" cy="830997"/>
          </a:xfrm>
          <a:prstGeom prst="rect">
            <a:avLst/>
          </a:prstGeom>
          <a:solidFill>
            <a:schemeClr val="bg2">
              <a:lumMod val="5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solidFill>
                  <a:schemeClr val="bg1"/>
                </a:solidFill>
                <a:effectLst/>
                <a:latin typeface="Times New Roman" pitchFamily="18" charset="0"/>
                <a:cs typeface="Times New Roman" pitchFamily="18" charset="0"/>
              </a:rPr>
              <a:t>THANK</a:t>
            </a:r>
            <a:r>
              <a:rPr kumimoji="0" lang="en-US" sz="4800" b="0" i="0" u="none" strike="noStrike" cap="none" normalizeH="0" dirty="0" smtClean="0">
                <a:ln>
                  <a:noFill/>
                </a:ln>
                <a:solidFill>
                  <a:schemeClr val="bg1"/>
                </a:solidFill>
                <a:effectLst/>
                <a:latin typeface="Times New Roman" pitchFamily="18" charset="0"/>
                <a:cs typeface="Times New Roman" pitchFamily="18" charset="0"/>
              </a:rPr>
              <a:t> YOU…!!!</a:t>
            </a:r>
            <a:endParaRPr kumimoji="0" lang="en-US" sz="48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276600" y="457200"/>
            <a:ext cx="2057400" cy="369332"/>
          </a:xfrm>
          <a:prstGeom prst="rect">
            <a:avLst/>
          </a:prstGeom>
          <a:solidFill>
            <a:schemeClr val="tx2">
              <a:lumMod val="5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b="1" i="1"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INTRODUCTION</a:t>
            </a:r>
            <a:endParaRPr kumimoji="0" lang="en-US"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2"/>
          <p:cNvSpPr/>
          <p:nvPr/>
        </p:nvSpPr>
        <p:spPr>
          <a:xfrm>
            <a:off x="381000" y="1676400"/>
            <a:ext cx="8229600" cy="1711366"/>
          </a:xfrm>
          <a:prstGeom prst="rect">
            <a:avLst/>
          </a:prstGeom>
        </p:spPr>
        <p:txBody>
          <a:bodyPr wrap="square">
            <a:spAutoFit/>
          </a:bodyPr>
          <a:lstStyle/>
          <a:p>
            <a:pPr algn="just">
              <a:lnSpc>
                <a:spcPct val="150000"/>
              </a:lnSpc>
            </a:pPr>
            <a:r>
              <a:rPr lang="en-US" b="1" dirty="0">
                <a:solidFill>
                  <a:srgbClr val="002060"/>
                </a:solidFill>
              </a:rPr>
              <a:t>The idea of the semantic Web was conceived by Tim Berners-Lee, the founder of the WWW. He envisions that in future, the vast amount of information on the Web will bear machine readable metadata, resulting in computers being able to manipulate the contents automatically, without human intervention</a:t>
            </a:r>
          </a:p>
        </p:txBody>
      </p:sp>
      <p:sp>
        <p:nvSpPr>
          <p:cNvPr id="4" name="Rectangle 3"/>
          <p:cNvSpPr/>
          <p:nvPr/>
        </p:nvSpPr>
        <p:spPr>
          <a:xfrm>
            <a:off x="533400" y="3810000"/>
            <a:ext cx="7391400" cy="873572"/>
          </a:xfrm>
          <a:prstGeom prst="rect">
            <a:avLst/>
          </a:prstGeom>
        </p:spPr>
        <p:txBody>
          <a:bodyPr wrap="square">
            <a:spAutoFit/>
          </a:bodyPr>
          <a:lstStyle/>
          <a:p>
            <a:pPr algn="just">
              <a:lnSpc>
                <a:spcPct val="150000"/>
              </a:lnSpc>
            </a:pPr>
            <a:r>
              <a:rPr lang="en-US" b="1" dirty="0" smtClean="0">
                <a:solidFill>
                  <a:srgbClr val="002060"/>
                </a:solidFill>
                <a:latin typeface="Times New Roman" pitchFamily="18" charset="0"/>
                <a:cs typeface="Times New Roman" pitchFamily="18" charset="0"/>
              </a:rPr>
              <a:t>The </a:t>
            </a:r>
            <a:r>
              <a:rPr lang="en-US" b="1" dirty="0">
                <a:solidFill>
                  <a:srgbClr val="002060"/>
                </a:solidFill>
                <a:latin typeface="Times New Roman" pitchFamily="18" charset="0"/>
                <a:cs typeface="Times New Roman" pitchFamily="18" charset="0"/>
              </a:rPr>
              <a:t>semantic Web is imagined as an extension of the Web, in which information is given a well defined meaning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304800"/>
            <a:ext cx="2383986" cy="400110"/>
          </a:xfrm>
          <a:prstGeom prst="rect">
            <a:avLst/>
          </a:prstGeom>
          <a:solidFill>
            <a:schemeClr val="tx2">
              <a:lumMod val="50000"/>
            </a:schemeClr>
          </a:solidFill>
        </p:spPr>
        <p:txBody>
          <a:bodyPr wrap="none">
            <a:spAutoFit/>
          </a:bodyPr>
          <a:lstStyle/>
          <a:p>
            <a:r>
              <a:rPr lang="en-US" sz="2000" b="1" i="1" dirty="0" smtClean="0">
                <a:solidFill>
                  <a:schemeClr val="bg1"/>
                </a:solidFill>
                <a:latin typeface="Times New Roman" pitchFamily="18" charset="0"/>
                <a:cs typeface="Times New Roman" pitchFamily="18" charset="0"/>
              </a:rPr>
              <a:t>Expressing </a:t>
            </a:r>
            <a:r>
              <a:rPr lang="en-US" sz="2000" b="1" i="1" dirty="0">
                <a:solidFill>
                  <a:schemeClr val="bg1"/>
                </a:solidFill>
                <a:latin typeface="Times New Roman" pitchFamily="18" charset="0"/>
                <a:cs typeface="Times New Roman" pitchFamily="18" charset="0"/>
              </a:rPr>
              <a:t>Meaning</a:t>
            </a:r>
            <a:endParaRPr lang="en-US" sz="2000" dirty="0">
              <a:solidFill>
                <a:schemeClr val="bg1"/>
              </a:solidFill>
              <a:latin typeface="Times New Roman" pitchFamily="18" charset="0"/>
              <a:cs typeface="Times New Roman" pitchFamily="18" charset="0"/>
            </a:endParaRPr>
          </a:p>
        </p:txBody>
      </p:sp>
      <p:sp>
        <p:nvSpPr>
          <p:cNvPr id="3" name="Rectangle 2"/>
          <p:cNvSpPr/>
          <p:nvPr/>
        </p:nvSpPr>
        <p:spPr>
          <a:xfrm>
            <a:off x="1524000" y="1295400"/>
            <a:ext cx="6019800" cy="1289071"/>
          </a:xfrm>
          <a:prstGeom prst="rect">
            <a:avLst/>
          </a:prstGeom>
        </p:spPr>
        <p:txBody>
          <a:bodyPr wrap="square">
            <a:spAutoFit/>
          </a:bodyPr>
          <a:lstStyle/>
          <a:p>
            <a:pPr algn="just">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Most of the Web’s content today is designed for humans to read, not for computer programs to manipulate meaningfully. </a:t>
            </a:r>
          </a:p>
        </p:txBody>
      </p:sp>
      <p:sp>
        <p:nvSpPr>
          <p:cNvPr id="4" name="Rectangle 3"/>
          <p:cNvSpPr/>
          <p:nvPr/>
        </p:nvSpPr>
        <p:spPr>
          <a:xfrm>
            <a:off x="1524000" y="2514600"/>
            <a:ext cx="6019800" cy="1704569"/>
          </a:xfrm>
          <a:prstGeom prst="rect">
            <a:avLst/>
          </a:prstGeom>
        </p:spPr>
        <p:txBody>
          <a:bodyPr wrap="square">
            <a:spAutoFit/>
          </a:bodyPr>
          <a:lstStyle/>
          <a:p>
            <a:pPr algn="just">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The Semantic Web will bring structure to the meaningful </a:t>
            </a:r>
            <a:r>
              <a:rPr lang="en-US" b="1" dirty="0" smtClean="0">
                <a:solidFill>
                  <a:schemeClr val="tx2">
                    <a:lumMod val="50000"/>
                  </a:schemeClr>
                </a:solidFill>
                <a:latin typeface="Times New Roman" pitchFamily="18" charset="0"/>
                <a:cs typeface="Times New Roman" pitchFamily="18" charset="0"/>
              </a:rPr>
              <a:t>    content </a:t>
            </a:r>
            <a:r>
              <a:rPr lang="en-US" b="1" dirty="0">
                <a:solidFill>
                  <a:schemeClr val="tx2">
                    <a:lumMod val="50000"/>
                  </a:schemeClr>
                </a:solidFill>
                <a:latin typeface="Times New Roman" pitchFamily="18" charset="0"/>
                <a:cs typeface="Times New Roman" pitchFamily="18" charset="0"/>
              </a:rPr>
              <a:t>of Web pages, creating an environment where software agents roaming from page to page can readily carry out sophisticated tasks for users. </a:t>
            </a:r>
          </a:p>
        </p:txBody>
      </p:sp>
      <p:sp>
        <p:nvSpPr>
          <p:cNvPr id="5" name="Rectangle 4"/>
          <p:cNvSpPr/>
          <p:nvPr/>
        </p:nvSpPr>
        <p:spPr>
          <a:xfrm>
            <a:off x="1600200" y="4343400"/>
            <a:ext cx="5867400" cy="1704569"/>
          </a:xfrm>
          <a:prstGeom prst="rect">
            <a:avLst/>
          </a:prstGeom>
        </p:spPr>
        <p:txBody>
          <a:bodyPr wrap="square">
            <a:spAutoFit/>
          </a:bodyPr>
          <a:lstStyle/>
          <a:p>
            <a:pPr algn="just">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The Semantic Web is not a separate Web but an extension of the current one, in which information is given well-defined meaning, better enabling computers and people to work in cooperation.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6096000" cy="1289071"/>
          </a:xfrm>
          <a:prstGeom prst="rect">
            <a:avLst/>
          </a:prstGeom>
        </p:spPr>
        <p:txBody>
          <a:bodyPr wrap="square">
            <a:spAutoFit/>
          </a:bodyPr>
          <a:lstStyle/>
          <a:p>
            <a:pPr algn="just">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The essential property of the World Wide Web is its universality. The power of a hypertext link is that "anything can link to anything." </a:t>
            </a:r>
          </a:p>
        </p:txBody>
      </p:sp>
      <p:sp>
        <p:nvSpPr>
          <p:cNvPr id="3" name="Rectangle 2"/>
          <p:cNvSpPr/>
          <p:nvPr/>
        </p:nvSpPr>
        <p:spPr>
          <a:xfrm>
            <a:off x="1219200" y="2286000"/>
            <a:ext cx="5943600" cy="873572"/>
          </a:xfrm>
          <a:prstGeom prst="rect">
            <a:avLst/>
          </a:prstGeom>
        </p:spPr>
        <p:txBody>
          <a:bodyPr wrap="square">
            <a:spAutoFit/>
          </a:bodyPr>
          <a:lstStyle/>
          <a:p>
            <a:pPr algn="just">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Like the Internet, </a:t>
            </a:r>
            <a:r>
              <a:rPr lang="en-US" b="1" dirty="0" smtClean="0">
                <a:solidFill>
                  <a:schemeClr val="tx2">
                    <a:lumMod val="50000"/>
                  </a:schemeClr>
                </a:solidFill>
                <a:latin typeface="Times New Roman" pitchFamily="18" charset="0"/>
                <a:cs typeface="Times New Roman" pitchFamily="18" charset="0"/>
              </a:rPr>
              <a:t>the Semantic </a:t>
            </a:r>
            <a:r>
              <a:rPr lang="en-US" b="1" dirty="0">
                <a:solidFill>
                  <a:schemeClr val="tx2">
                    <a:lumMod val="50000"/>
                  </a:schemeClr>
                </a:solidFill>
                <a:latin typeface="Times New Roman" pitchFamily="18" charset="0"/>
                <a:cs typeface="Times New Roman" pitchFamily="18" charset="0"/>
              </a:rPr>
              <a:t>Web will be as decentralized as possible.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0"/>
            <a:ext cx="1746568" cy="461665"/>
          </a:xfrm>
          <a:prstGeom prst="rect">
            <a:avLst/>
          </a:prstGeom>
          <a:solidFill>
            <a:schemeClr val="bg1"/>
          </a:solidFill>
        </p:spPr>
        <p:txBody>
          <a:bodyPr wrap="none">
            <a:spAutoFit/>
          </a:bodyPr>
          <a:lstStyle/>
          <a:p>
            <a:r>
              <a:rPr lang="en-US" sz="2400" b="1" dirty="0">
                <a:solidFill>
                  <a:schemeClr val="tx2">
                    <a:lumMod val="50000"/>
                  </a:schemeClr>
                </a:solidFill>
                <a:latin typeface="Times New Roman" pitchFamily="18" charset="0"/>
                <a:cs typeface="Times New Roman" pitchFamily="18" charset="0"/>
              </a:rPr>
              <a:t>Taxonomies</a:t>
            </a:r>
            <a:endParaRPr lang="en-US" sz="2400" dirty="0">
              <a:solidFill>
                <a:schemeClr val="tx2">
                  <a:lumMod val="50000"/>
                </a:schemeClr>
              </a:solidFill>
              <a:latin typeface="Times New Roman" pitchFamily="18" charset="0"/>
              <a:cs typeface="Times New Roman" pitchFamily="18" charset="0"/>
            </a:endParaRPr>
          </a:p>
        </p:txBody>
      </p:sp>
      <p:sp>
        <p:nvSpPr>
          <p:cNvPr id="3" name="Rectangle 2"/>
          <p:cNvSpPr/>
          <p:nvPr/>
        </p:nvSpPr>
        <p:spPr>
          <a:xfrm>
            <a:off x="914400" y="1447800"/>
            <a:ext cx="6477000" cy="873572"/>
          </a:xfrm>
          <a:prstGeom prst="rect">
            <a:avLst/>
          </a:prstGeom>
        </p:spPr>
        <p:txBody>
          <a:bodyPr wrap="square">
            <a:spAutoFit/>
          </a:bodyPr>
          <a:lstStyle/>
          <a:p>
            <a:pPr>
              <a:lnSpc>
                <a:spcPct val="150000"/>
              </a:lnSpc>
              <a:buFont typeface="Wingdings" pitchFamily="2" charset="2"/>
              <a:buChar char="ü"/>
            </a:pPr>
            <a:r>
              <a:rPr lang="en-US" b="1" dirty="0" smtClean="0">
                <a:solidFill>
                  <a:schemeClr val="tx2">
                    <a:lumMod val="50000"/>
                  </a:schemeClr>
                </a:solidFill>
                <a:latin typeface="Times New Roman" pitchFamily="18" charset="0"/>
                <a:cs typeface="Times New Roman" pitchFamily="18" charset="0"/>
              </a:rPr>
              <a:t> Taxonomy </a:t>
            </a:r>
            <a:r>
              <a:rPr lang="en-US" b="1" dirty="0">
                <a:solidFill>
                  <a:schemeClr val="tx2">
                    <a:lumMod val="50000"/>
                  </a:schemeClr>
                </a:solidFill>
                <a:latin typeface="Times New Roman" pitchFamily="18" charset="0"/>
                <a:cs typeface="Times New Roman" pitchFamily="18" charset="0"/>
              </a:rPr>
              <a:t>is a method to classify or categorize a set of terms in a hierarchical structure. </a:t>
            </a:r>
          </a:p>
        </p:txBody>
      </p:sp>
      <p:sp>
        <p:nvSpPr>
          <p:cNvPr id="4" name="Rectangle 3"/>
          <p:cNvSpPr/>
          <p:nvPr/>
        </p:nvSpPr>
        <p:spPr>
          <a:xfrm>
            <a:off x="1676400" y="2514600"/>
            <a:ext cx="1476686" cy="461665"/>
          </a:xfrm>
          <a:prstGeom prst="rect">
            <a:avLst/>
          </a:prstGeom>
          <a:solidFill>
            <a:schemeClr val="bg1"/>
          </a:solidFill>
        </p:spPr>
        <p:txBody>
          <a:bodyPr wrap="none">
            <a:spAutoFit/>
          </a:bodyPr>
          <a:lstStyle/>
          <a:p>
            <a:r>
              <a:rPr lang="en-US" sz="2400" b="1" dirty="0">
                <a:solidFill>
                  <a:schemeClr val="tx2">
                    <a:lumMod val="50000"/>
                  </a:schemeClr>
                </a:solidFill>
              </a:rPr>
              <a:t>Thesauri</a:t>
            </a:r>
            <a:endParaRPr lang="en-US" sz="2400" dirty="0">
              <a:solidFill>
                <a:schemeClr val="tx2">
                  <a:lumMod val="50000"/>
                </a:schemeClr>
              </a:solidFill>
            </a:endParaRPr>
          </a:p>
        </p:txBody>
      </p:sp>
      <p:sp>
        <p:nvSpPr>
          <p:cNvPr id="5" name="Rectangle 4"/>
          <p:cNvSpPr/>
          <p:nvPr/>
        </p:nvSpPr>
        <p:spPr>
          <a:xfrm>
            <a:off x="1066800" y="3124200"/>
            <a:ext cx="6324600" cy="873572"/>
          </a:xfrm>
          <a:prstGeom prst="rect">
            <a:avLst/>
          </a:prstGeom>
        </p:spPr>
        <p:txBody>
          <a:bodyPr wrap="square">
            <a:spAutoFit/>
          </a:bodyPr>
          <a:lstStyle/>
          <a:p>
            <a:pPr>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A thesaurus </a:t>
            </a:r>
            <a:r>
              <a:rPr lang="en-US" b="1" dirty="0" err="1">
                <a:solidFill>
                  <a:schemeClr val="tx2">
                    <a:lumMod val="50000"/>
                  </a:schemeClr>
                </a:solidFill>
                <a:latin typeface="Times New Roman" pitchFamily="18" charset="0"/>
                <a:cs typeface="Times New Roman" pitchFamily="18" charset="0"/>
              </a:rPr>
              <a:t>deﬁnes</a:t>
            </a:r>
            <a:r>
              <a:rPr lang="en-US" b="1" dirty="0">
                <a:solidFill>
                  <a:schemeClr val="tx2">
                    <a:lumMod val="50000"/>
                  </a:schemeClr>
                </a:solidFill>
                <a:latin typeface="Times New Roman" pitchFamily="18" charset="0"/>
                <a:cs typeface="Times New Roman" pitchFamily="18" charset="0"/>
              </a:rPr>
              <a:t> relationships between words and phrases structured in a taxonomy. </a:t>
            </a:r>
          </a:p>
        </p:txBody>
      </p:sp>
      <p:sp>
        <p:nvSpPr>
          <p:cNvPr id="6" name="Rectangle 5"/>
          <p:cNvSpPr/>
          <p:nvPr/>
        </p:nvSpPr>
        <p:spPr>
          <a:xfrm>
            <a:off x="1600200" y="4191000"/>
            <a:ext cx="3029997" cy="461665"/>
          </a:xfrm>
          <a:prstGeom prst="rect">
            <a:avLst/>
          </a:prstGeom>
        </p:spPr>
        <p:txBody>
          <a:bodyPr wrap="none">
            <a:spAutoFit/>
          </a:bodyPr>
          <a:lstStyle/>
          <a:p>
            <a:r>
              <a:rPr lang="en-US" sz="2400" b="1" dirty="0"/>
              <a:t>Conceptual Models</a:t>
            </a:r>
            <a:endParaRPr lang="en-US" sz="2400" dirty="0"/>
          </a:p>
        </p:txBody>
      </p:sp>
      <p:sp>
        <p:nvSpPr>
          <p:cNvPr id="7" name="Rectangle 6"/>
          <p:cNvSpPr/>
          <p:nvPr/>
        </p:nvSpPr>
        <p:spPr>
          <a:xfrm>
            <a:off x="838200" y="4648200"/>
            <a:ext cx="6553200" cy="873572"/>
          </a:xfrm>
          <a:prstGeom prst="rect">
            <a:avLst/>
          </a:prstGeom>
        </p:spPr>
        <p:txBody>
          <a:bodyPr wrap="square">
            <a:spAutoFit/>
          </a:bodyPr>
          <a:lstStyle/>
          <a:p>
            <a:pPr>
              <a:lnSpc>
                <a:spcPct val="150000"/>
              </a:lnSpc>
              <a:buFont typeface="Wingdings" pitchFamily="2" charset="2"/>
              <a:buChar char="ü"/>
            </a:pPr>
            <a:r>
              <a:rPr lang="en-US" b="1" dirty="0">
                <a:solidFill>
                  <a:schemeClr val="tx2">
                    <a:lumMod val="50000"/>
                  </a:schemeClr>
                </a:solidFill>
                <a:latin typeface="Times New Roman" pitchFamily="18" charset="0"/>
                <a:cs typeface="Times New Roman" pitchFamily="18" charset="0"/>
              </a:rPr>
              <a:t>Conceptual Models are common in modeling databases or applications.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743200" y="152400"/>
            <a:ext cx="3276600" cy="400110"/>
          </a:xfrm>
          <a:prstGeom prst="rect">
            <a:avLst/>
          </a:prstGeom>
          <a:solidFill>
            <a:schemeClr val="tx2">
              <a:lumMod val="5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1"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Knowledge Representation</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2"/>
          <p:cNvSpPr/>
          <p:nvPr/>
        </p:nvSpPr>
        <p:spPr>
          <a:xfrm>
            <a:off x="838200" y="914400"/>
            <a:ext cx="6629400" cy="1289071"/>
          </a:xfrm>
          <a:prstGeom prst="rect">
            <a:avLst/>
          </a:prstGeom>
        </p:spPr>
        <p:txBody>
          <a:bodyPr wrap="square">
            <a:spAutoFit/>
          </a:bodyPr>
          <a:lstStyle/>
          <a:p>
            <a:pPr algn="just">
              <a:lnSpc>
                <a:spcPct val="150000"/>
              </a:lnSpc>
              <a:buFont typeface="Wingdings" pitchFamily="2" charset="2"/>
              <a:buChar char="ü"/>
            </a:pPr>
            <a:r>
              <a:rPr lang="en-US" b="1" dirty="0">
                <a:solidFill>
                  <a:schemeClr val="accent1">
                    <a:lumMod val="50000"/>
                  </a:schemeClr>
                </a:solidFill>
                <a:latin typeface="Times New Roman" pitchFamily="18" charset="0"/>
                <a:cs typeface="Times New Roman" pitchFamily="18" charset="0"/>
              </a:rPr>
              <a:t>Knowledge Representation is a branch of Artiﬁcial Intelligence that provides access to a structured collection of information and a set of inference rules. </a:t>
            </a:r>
          </a:p>
        </p:txBody>
      </p:sp>
      <p:sp>
        <p:nvSpPr>
          <p:cNvPr id="4" name="Rectangle 3"/>
          <p:cNvSpPr/>
          <p:nvPr/>
        </p:nvSpPr>
        <p:spPr>
          <a:xfrm>
            <a:off x="914400" y="2514600"/>
            <a:ext cx="6324600" cy="873572"/>
          </a:xfrm>
          <a:prstGeom prst="rect">
            <a:avLst/>
          </a:prstGeom>
        </p:spPr>
        <p:txBody>
          <a:bodyPr wrap="square">
            <a:spAutoFit/>
          </a:bodyPr>
          <a:lstStyle/>
          <a:p>
            <a:pPr algn="just">
              <a:lnSpc>
                <a:spcPct val="150000"/>
              </a:lnSpc>
              <a:buFont typeface="Wingdings" pitchFamily="2" charset="2"/>
              <a:buChar char="ü"/>
            </a:pPr>
            <a:r>
              <a:rPr lang="en-US" b="1" dirty="0">
                <a:solidFill>
                  <a:schemeClr val="accent1">
                    <a:lumMod val="50000"/>
                  </a:schemeClr>
                </a:solidFill>
                <a:latin typeface="Times New Roman" pitchFamily="18" charset="0"/>
                <a:cs typeface="Times New Roman" pitchFamily="18" charset="0"/>
              </a:rPr>
              <a:t>The information and rules can then be used for automated </a:t>
            </a:r>
            <a:r>
              <a:rPr lang="en-US" b="1" dirty="0" smtClean="0">
                <a:solidFill>
                  <a:schemeClr val="accent1">
                    <a:lumMod val="50000"/>
                  </a:schemeClr>
                </a:solidFill>
                <a:latin typeface="Times New Roman" pitchFamily="18" charset="0"/>
                <a:cs typeface="Times New Roman" pitchFamily="18" charset="0"/>
              </a:rPr>
              <a:t>reasoning</a:t>
            </a:r>
            <a:r>
              <a:rPr lang="en-US" b="1" dirty="0">
                <a:solidFill>
                  <a:schemeClr val="accent1">
                    <a:lumMod val="50000"/>
                  </a:schemeClr>
                </a:solidFill>
                <a:latin typeface="Times New Roman" pitchFamily="18" charset="0"/>
                <a:cs typeface="Times New Roman" pitchFamily="18" charset="0"/>
              </a:rPr>
              <a:t>.</a:t>
            </a:r>
          </a:p>
        </p:txBody>
      </p:sp>
      <p:sp>
        <p:nvSpPr>
          <p:cNvPr id="5" name="Rectangle 4"/>
          <p:cNvSpPr/>
          <p:nvPr/>
        </p:nvSpPr>
        <p:spPr>
          <a:xfrm>
            <a:off x="990600" y="3581400"/>
            <a:ext cx="6324600" cy="1754326"/>
          </a:xfrm>
          <a:prstGeom prst="rect">
            <a:avLst/>
          </a:prstGeom>
        </p:spPr>
        <p:txBody>
          <a:bodyPr wrap="square">
            <a:spAutoFit/>
          </a:bodyPr>
          <a:lstStyle/>
          <a:p>
            <a:pPr algn="just">
              <a:lnSpc>
                <a:spcPct val="150000"/>
              </a:lnSpc>
              <a:buFont typeface="Wingdings" pitchFamily="2" charset="2"/>
              <a:buChar char="ü"/>
            </a:pPr>
            <a:r>
              <a:rPr lang="en-US" b="1" dirty="0">
                <a:solidFill>
                  <a:schemeClr val="accent1">
                    <a:lumMod val="50000"/>
                  </a:schemeClr>
                </a:solidFill>
                <a:latin typeface="Times New Roman" pitchFamily="18" charset="0"/>
                <a:cs typeface="Times New Roman" pitchFamily="18" charset="0"/>
              </a:rPr>
              <a:t>Knowledge representation, as this technology is often called, is currently in a state comparable to that of hypertext before the advent of the Web: it is clearly a good idea, and some very nice demonstrations exist, but it has not yet changed the world.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04800" y="381000"/>
            <a:ext cx="7391400" cy="2169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ü"/>
              <a:tabLst/>
            </a:pPr>
            <a:r>
              <a:rPr kumimoji="0" lang="en-US" b="1" i="0" u="none" strike="noStrike" cap="none" normalizeH="0" baseline="0" dirty="0" smtClean="0">
                <a:ln>
                  <a:noFill/>
                </a:ln>
                <a:solidFill>
                  <a:schemeClr val="accent1">
                    <a:lumMod val="50000"/>
                  </a:schemeClr>
                </a:solidFill>
                <a:effectLst/>
                <a:latin typeface="Times New Roman" pitchFamily="18" charset="0"/>
                <a:ea typeface="Calibri" pitchFamily="34" charset="0"/>
                <a:cs typeface="Times New Roman" pitchFamily="18" charset="0"/>
              </a:rPr>
              <a:t>Traditional knowledge-representation systems typically have been centralized, requiring everyone to share exactly the same definition of common concepts such as "parent" or "vehicle."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accent1">
                    <a:lumMod val="50000"/>
                  </a:schemeClr>
                </a:solidFill>
                <a:effectLst/>
                <a:latin typeface="Times New Roman" pitchFamily="18" charset="0"/>
                <a:ea typeface="Calibri" pitchFamily="34" charset="0"/>
                <a:cs typeface="Times New Roman" pitchFamily="18" charset="0"/>
              </a:rPr>
              <a:t>But central control is stifling, and increasing the size and scope of such a system rapidly becomes unmanageable.</a:t>
            </a:r>
            <a:endParaRPr kumimoji="0" lang="en-US" b="1" i="0" u="none" strike="noStrike" cap="none" normalizeH="0" baseline="0" dirty="0" smtClean="0">
              <a:ln>
                <a:noFill/>
              </a:ln>
              <a:solidFill>
                <a:schemeClr val="accent1">
                  <a:lumMod val="50000"/>
                </a:schemeClr>
              </a:solidFill>
              <a:effectLst/>
              <a:latin typeface="Arial" pitchFamily="34" charset="0"/>
              <a:cs typeface="Arial" pitchFamily="34" charset="0"/>
            </a:endParaRPr>
          </a:p>
        </p:txBody>
      </p:sp>
      <p:sp>
        <p:nvSpPr>
          <p:cNvPr id="3" name="Rectangle 2"/>
          <p:cNvSpPr/>
          <p:nvPr/>
        </p:nvSpPr>
        <p:spPr>
          <a:xfrm>
            <a:off x="381000" y="2895600"/>
            <a:ext cx="7086600" cy="1338828"/>
          </a:xfrm>
          <a:prstGeom prst="rect">
            <a:avLst/>
          </a:prstGeom>
        </p:spPr>
        <p:txBody>
          <a:bodyPr wrap="square">
            <a:spAutoFit/>
          </a:bodyPr>
          <a:lstStyle/>
          <a:p>
            <a:pPr algn="just">
              <a:lnSpc>
                <a:spcPct val="150000"/>
              </a:lnSpc>
              <a:buFont typeface="Wingdings" pitchFamily="2" charset="2"/>
              <a:buChar char="ü"/>
            </a:pPr>
            <a:r>
              <a:rPr lang="en-US" b="1" dirty="0">
                <a:solidFill>
                  <a:schemeClr val="accent1">
                    <a:lumMod val="50000"/>
                  </a:schemeClr>
                </a:solidFill>
                <a:latin typeface="Times New Roman" pitchFamily="18" charset="0"/>
                <a:cs typeface="Times New Roman" pitchFamily="18" charset="0"/>
              </a:rPr>
              <a:t>Semantic Web researchers, in contrast, accept that paradoxes and unanswerable questions are a price that must be paid to achieve versatility.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524000" y="228600"/>
            <a:ext cx="5029200" cy="400110"/>
          </a:xfrm>
          <a:prstGeom prst="rect">
            <a:avLst/>
          </a:prstGeom>
          <a:solidFill>
            <a:schemeClr val="tx2">
              <a:lumMod val="5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Knowledge Representation Languages XML </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2"/>
          <p:cNvSpPr/>
          <p:nvPr/>
        </p:nvSpPr>
        <p:spPr>
          <a:xfrm>
            <a:off x="304800" y="1066800"/>
            <a:ext cx="7467600" cy="923330"/>
          </a:xfrm>
          <a:prstGeom prst="rect">
            <a:avLst/>
          </a:prstGeom>
        </p:spPr>
        <p:txBody>
          <a:bodyPr wrap="square">
            <a:spAutoFit/>
          </a:bodyPr>
          <a:lstStyle/>
          <a:p>
            <a:pPr algn="just">
              <a:buFont typeface="Wingdings" pitchFamily="2" charset="2"/>
              <a:buChar char="ü"/>
            </a:pPr>
            <a:r>
              <a:rPr lang="en-US" b="1" dirty="0">
                <a:solidFill>
                  <a:schemeClr val="tx2">
                    <a:lumMod val="50000"/>
                  </a:schemeClr>
                </a:solidFill>
                <a:latin typeface="Times New Roman" pitchFamily="18" charset="0"/>
                <a:cs typeface="Times New Roman" pitchFamily="18" charset="0"/>
              </a:rPr>
              <a:t>The </a:t>
            </a:r>
            <a:r>
              <a:rPr lang="en-US" b="1" dirty="0" smtClean="0">
                <a:solidFill>
                  <a:schemeClr val="tx2">
                    <a:lumMod val="50000"/>
                  </a:schemeClr>
                </a:solidFill>
                <a:latin typeface="Times New Roman" pitchFamily="18" charset="0"/>
                <a:cs typeface="Times New Roman" pitchFamily="18" charset="0"/>
              </a:rPr>
              <a:t>extensible </a:t>
            </a:r>
            <a:r>
              <a:rPr lang="en-US" b="1" dirty="0">
                <a:solidFill>
                  <a:schemeClr val="tx2">
                    <a:lumMod val="50000"/>
                  </a:schemeClr>
                </a:solidFill>
                <a:latin typeface="Times New Roman" pitchFamily="18" charset="0"/>
                <a:cs typeface="Times New Roman" pitchFamily="18" charset="0"/>
              </a:rPr>
              <a:t>Markup Language (XML) and the XML validation document XML Schema (XMLS) are used to add arbitrary structure to the documents. </a:t>
            </a:r>
          </a:p>
        </p:txBody>
      </p:sp>
      <p:sp>
        <p:nvSpPr>
          <p:cNvPr id="19458" name="Rectangle 2"/>
          <p:cNvSpPr>
            <a:spLocks noChangeArrowheads="1"/>
          </p:cNvSpPr>
          <p:nvPr/>
        </p:nvSpPr>
        <p:spPr bwMode="auto">
          <a:xfrm>
            <a:off x="381000" y="2133600"/>
            <a:ext cx="7162800" cy="2951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ü"/>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XML is a well-formed markup language which lets everyone create own tags that may surround a portion of content, but says</a:t>
            </a:r>
            <a:r>
              <a:rPr lang="en-US" b="1" dirty="0">
                <a:solidFill>
                  <a:schemeClr val="tx2">
                    <a:lumMod val="50000"/>
                  </a:schemeClr>
                </a:solidFill>
                <a:latin typeface="Times New Roman" pitchFamily="18" charset="0"/>
                <a:ea typeface="Calibri" pitchFamily="34" charset="0"/>
                <a:cs typeface="Times New Roman" pitchFamily="18" charset="0"/>
              </a:rPr>
              <a:t> </a:t>
            </a:r>
            <a:r>
              <a:rPr kumimoji="0" lang="en-US" b="1" i="0" u="none" strike="noStrike" cap="none" normalizeH="0" baseline="0" dirty="0" err="1" smtClean="0">
                <a:ln>
                  <a:noFill/>
                </a:ln>
                <a:solidFill>
                  <a:schemeClr val="tx2">
                    <a:lumMod val="50000"/>
                  </a:schemeClr>
                </a:solidFill>
                <a:effectLst/>
                <a:latin typeface="Times New Roman" pitchFamily="18" charset="0"/>
                <a:ea typeface="Calibri" pitchFamily="34" charset="0"/>
                <a:cs typeface="Times New Roman" pitchFamily="18" charset="0"/>
              </a:rPr>
              <a:t>othing</a:t>
            </a: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 about what the structure means. </a:t>
            </a: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ü"/>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On the Web XML is often used to store meta data, because it is application independent and has a human readable form, but exchanging XML documents between systems is only reasonable when both systems know what the tags denote. </a:t>
            </a:r>
            <a:endParaRPr kumimoji="0" lang="en-US" b="1"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048000" y="152400"/>
            <a:ext cx="1524000" cy="400110"/>
          </a:xfrm>
          <a:prstGeom prst="rect">
            <a:avLst/>
          </a:prstGeom>
          <a:solidFill>
            <a:schemeClr val="tx2">
              <a:lumMod val="5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1"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Ontologies</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20482" name="Rectangle 2"/>
          <p:cNvSpPr>
            <a:spLocks noChangeArrowheads="1"/>
          </p:cNvSpPr>
          <p:nvPr/>
        </p:nvSpPr>
        <p:spPr bwMode="auto">
          <a:xfrm>
            <a:off x="228600" y="1066800"/>
            <a:ext cx="7696200" cy="8732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ü"/>
              <a:tabLst/>
            </a:pPr>
            <a:r>
              <a:rPr kumimoji="0" lang="en-US" b="1"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The general idea behind ontologies is to make knowledge explicit by expressing concepts and their relationships.</a:t>
            </a:r>
            <a:endParaRPr kumimoji="0" lang="en-US" b="1" i="0" u="none" strike="noStrike" cap="none" normalizeH="0" baseline="0" dirty="0" smtClean="0">
              <a:ln>
                <a:noFill/>
              </a:ln>
              <a:solidFill>
                <a:schemeClr val="tx2">
                  <a:lumMod val="50000"/>
                </a:schemeClr>
              </a:solidFill>
              <a:effectLst/>
              <a:latin typeface="Arial" pitchFamily="34" charset="0"/>
              <a:cs typeface="Arial" pitchFamily="34" charset="0"/>
            </a:endParaRPr>
          </a:p>
        </p:txBody>
      </p:sp>
      <p:sp>
        <p:nvSpPr>
          <p:cNvPr id="4" name="Rectangle 3"/>
          <p:cNvSpPr/>
          <p:nvPr/>
        </p:nvSpPr>
        <p:spPr>
          <a:xfrm>
            <a:off x="304800" y="2209800"/>
            <a:ext cx="7239000" cy="1289071"/>
          </a:xfrm>
          <a:prstGeom prst="rect">
            <a:avLst/>
          </a:prstGeom>
          <a:ln>
            <a:solidFill>
              <a:schemeClr val="accent1"/>
            </a:solidFill>
          </a:ln>
        </p:spPr>
        <p:txBody>
          <a:bodyPr wrap="square">
            <a:spAutoFit/>
          </a:bodyPr>
          <a:lstStyle/>
          <a:p>
            <a:pPr algn="just">
              <a:lnSpc>
                <a:spcPct val="150000"/>
              </a:lnSpc>
              <a:buFont typeface="Wingdings" pitchFamily="2" charset="2"/>
              <a:buChar char="ü"/>
            </a:pPr>
            <a:r>
              <a:rPr lang="en-US" b="1" dirty="0">
                <a:latin typeface="Times New Roman" pitchFamily="18" charset="0"/>
                <a:cs typeface="Times New Roman" pitchFamily="18" charset="0"/>
              </a:rPr>
              <a:t>In the Semantic Web ontologies are semi-structured and represent an open world, which means that the model can grow with the data and that ontology does not contain every existing real world entity.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128</TotalTime>
  <Words>1107</Words>
  <Application>Microsoft Office PowerPoint</Application>
  <PresentationFormat>On-screen Show (4:3)</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GIF</dc:creator>
  <cp:lastModifiedBy>GIF</cp:lastModifiedBy>
  <cp:revision>17</cp:revision>
  <dcterms:created xsi:type="dcterms:W3CDTF">2019-06-26T02:28:46Z</dcterms:created>
  <dcterms:modified xsi:type="dcterms:W3CDTF">2019-06-19T07:31:39Z</dcterms:modified>
</cp:coreProperties>
</file>