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vsd" ContentType="application/vnd.visio"/>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77"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24214-11BF-40BA-8421-D7F44DB7FBBE}" type="datetimeFigureOut">
              <a:rPr lang="en-US" smtClean="0"/>
              <a:pPr/>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B4AA7-2377-4FF9-85F6-BD25D64FB779}" type="slidenum">
              <a:rPr lang="en-US" smtClean="0"/>
              <a:pPr/>
              <a:t>‹#›</a:t>
            </a:fld>
            <a:endParaRPr lang="en-US"/>
          </a:p>
        </p:txBody>
      </p:sp>
    </p:spTree>
    <p:extLst>
      <p:ext uri="{BB962C8B-B14F-4D97-AF65-F5344CB8AC3E}">
        <p14:creationId xmlns:p14="http://schemas.microsoft.com/office/powerpoint/2010/main" xmlns="" val="143700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3B4AA7-2377-4FF9-85F6-BD25D64FB779}" type="slidenum">
              <a:rPr lang="en-US" smtClean="0"/>
              <a:pPr/>
              <a:t>2</a:t>
            </a:fld>
            <a:endParaRPr lang="en-US"/>
          </a:p>
        </p:txBody>
      </p:sp>
    </p:spTree>
    <p:extLst>
      <p:ext uri="{BB962C8B-B14F-4D97-AF65-F5344CB8AC3E}">
        <p14:creationId xmlns:p14="http://schemas.microsoft.com/office/powerpoint/2010/main" xmlns="" val="41216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3B4AA7-2377-4FF9-85F6-BD25D64FB779}" type="slidenum">
              <a:rPr lang="en-US" smtClean="0"/>
              <a:pPr/>
              <a:t>17</a:t>
            </a:fld>
            <a:endParaRPr lang="en-US"/>
          </a:p>
        </p:txBody>
      </p:sp>
    </p:spTree>
    <p:extLst>
      <p:ext uri="{BB962C8B-B14F-4D97-AF65-F5344CB8AC3E}">
        <p14:creationId xmlns:p14="http://schemas.microsoft.com/office/powerpoint/2010/main" xmlns="" val="373340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4E610F-4D57-4478-BEAD-B5081A099158}" type="datetime1">
              <a:rPr lang="en-US" smtClean="0"/>
              <a:pPr/>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20582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B32389-8E70-4FCA-B4E7-944543B76F14}" type="datetime1">
              <a:rPr lang="en-US" smtClean="0"/>
              <a:pPr/>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7963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91AE4C-64A0-4DBC-8BFA-6E73BAB47787}" type="datetime1">
              <a:rPr lang="en-US" smtClean="0"/>
              <a:pPr/>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249677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82776F-6974-4CA6-A243-5BE3FAE5A873}" type="datetime1">
              <a:rPr lang="en-US" smtClean="0"/>
              <a:pPr/>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148827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93FADE-E052-4BC5-9125-E08CFDAA7BEA}" type="datetime1">
              <a:rPr lang="en-US" smtClean="0"/>
              <a:pPr/>
              <a:t>6/14/2019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1160777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571F53-CDD4-4897-A88F-B2364F1CAE50}" type="datetime1">
              <a:rPr lang="en-US" smtClean="0"/>
              <a:pPr/>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355170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B43928-E0AF-4639-A6F4-29D1F3A9BE9B}" type="datetime1">
              <a:rPr lang="en-US" smtClean="0"/>
              <a:pPr/>
              <a:t>6/14/2019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72359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C060C0-5C3B-42B6-9D6C-326DEDB57334}" type="datetime1">
              <a:rPr lang="en-US" smtClean="0"/>
              <a:pPr/>
              <a:t>6/14/2019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238160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8AB21-7D15-4389-B664-C8938ADFE6CC}" type="datetime1">
              <a:rPr lang="en-US" smtClean="0"/>
              <a:pPr/>
              <a:t>6/14/2019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136029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8C86C-D82A-47FA-BA9C-665203115230}" type="datetime1">
              <a:rPr lang="en-US" smtClean="0"/>
              <a:pPr/>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88799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1BAB54-1C82-4EC1-BD6B-6541DAF5F016}" type="datetime1">
              <a:rPr lang="en-US" smtClean="0"/>
              <a:pPr/>
              <a:t>6/14/2019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411705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CFBC8-A03A-4CF5-A809-5DAD1F75A6FD}" type="datetime1">
              <a:rPr lang="en-US" smtClean="0"/>
              <a:pPr/>
              <a:t>6/14/2019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DC3E5-DC53-4369-B6A6-6678E8D67B9E}" type="slidenum">
              <a:rPr lang="en-US" smtClean="0"/>
              <a:pPr/>
              <a:t>‹#›</a:t>
            </a:fld>
            <a:endParaRPr lang="en-US"/>
          </a:p>
        </p:txBody>
      </p:sp>
    </p:spTree>
    <p:extLst>
      <p:ext uri="{BB962C8B-B14F-4D97-AF65-F5344CB8AC3E}">
        <p14:creationId xmlns:p14="http://schemas.microsoft.com/office/powerpoint/2010/main" xmlns="" val="19377039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package" Target="../embeddings/Microsoft_Visio_Drawing3.vsdx"/></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package" Target="../embeddings/Microsoft_Visio_Drawing5.vsdx"/></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Visio_2003-2010_Drawing2.vsd"/><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8333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25" name="Picture 16" descr="woll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68214" y="396025"/>
            <a:ext cx="2143125" cy="214312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850006" y="215444"/>
            <a:ext cx="9736428" cy="6332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44" tIns="0" rIns="0" bIns="114264" numCol="1" anchor="ctr" anchorCtr="0" compatLnSpc="1">
            <a:prstTxWarp prst="textNoShape">
              <a:avLst/>
            </a:prstTxWarp>
            <a:spAutoFit/>
          </a:bodyPr>
          <a:lstStyle>
            <a:lvl1pPr eaLnBrk="0" fontAlgn="base" hangingPunct="0">
              <a:spcBef>
                <a:spcPct val="0"/>
              </a:spcBef>
              <a:spcAft>
                <a:spcPct val="0"/>
              </a:spcAft>
              <a:tabLst>
                <a:tab pos="4343400" algn="l"/>
              </a:tabLst>
              <a:defRPr>
                <a:solidFill>
                  <a:schemeClr val="tx1"/>
                </a:solidFill>
                <a:latin typeface="Arial" panose="020B0604020202020204" pitchFamily="34" charset="0"/>
              </a:defRPr>
            </a:lvl1pPr>
            <a:lvl2pPr eaLnBrk="0" fontAlgn="base" hangingPunct="0">
              <a:spcBef>
                <a:spcPct val="0"/>
              </a:spcBef>
              <a:spcAft>
                <a:spcPct val="0"/>
              </a:spcAft>
              <a:tabLst>
                <a:tab pos="4343400" algn="l"/>
              </a:tabLst>
              <a:defRPr>
                <a:solidFill>
                  <a:schemeClr val="tx1"/>
                </a:solidFill>
                <a:latin typeface="Arial" panose="020B0604020202020204" pitchFamily="34" charset="0"/>
              </a:defRPr>
            </a:lvl2pPr>
            <a:lvl3pPr eaLnBrk="0" fontAlgn="base" hangingPunct="0">
              <a:spcBef>
                <a:spcPct val="0"/>
              </a:spcBef>
              <a:spcAft>
                <a:spcPct val="0"/>
              </a:spcAft>
              <a:tabLst>
                <a:tab pos="4343400" algn="l"/>
              </a:tabLst>
              <a:defRPr>
                <a:solidFill>
                  <a:schemeClr val="tx1"/>
                </a:solidFill>
                <a:latin typeface="Arial" panose="020B0604020202020204" pitchFamily="34" charset="0"/>
              </a:defRPr>
            </a:lvl3pPr>
            <a:lvl4pPr eaLnBrk="0" fontAlgn="base" hangingPunct="0">
              <a:spcBef>
                <a:spcPct val="0"/>
              </a:spcBef>
              <a:spcAft>
                <a:spcPct val="0"/>
              </a:spcAft>
              <a:tabLst>
                <a:tab pos="4343400" algn="l"/>
              </a:tabLst>
              <a:defRPr>
                <a:solidFill>
                  <a:schemeClr val="tx1"/>
                </a:solidFill>
                <a:latin typeface="Arial" panose="020B0604020202020204" pitchFamily="34" charset="0"/>
              </a:defRPr>
            </a:lvl4pPr>
            <a:lvl5pPr eaLnBrk="0" fontAlgn="base" hangingPunct="0">
              <a:spcBef>
                <a:spcPct val="0"/>
              </a:spcBef>
              <a:spcAft>
                <a:spcPct val="0"/>
              </a:spcAft>
              <a:tabLst>
                <a:tab pos="4343400" algn="l"/>
              </a:tabLst>
              <a:defRPr>
                <a:solidFill>
                  <a:schemeClr val="tx1"/>
                </a:solidFill>
                <a:latin typeface="Arial" panose="020B0604020202020204" pitchFamily="34" charset="0"/>
              </a:defRPr>
            </a:lvl5pPr>
            <a:lvl6pPr eaLnBrk="0" fontAlgn="base" hangingPunct="0">
              <a:spcBef>
                <a:spcPct val="0"/>
              </a:spcBef>
              <a:spcAft>
                <a:spcPct val="0"/>
              </a:spcAft>
              <a:tabLst>
                <a:tab pos="4343400" algn="l"/>
              </a:tabLst>
              <a:defRPr>
                <a:solidFill>
                  <a:schemeClr val="tx1"/>
                </a:solidFill>
                <a:latin typeface="Arial" panose="020B0604020202020204" pitchFamily="34" charset="0"/>
              </a:defRPr>
            </a:lvl6pPr>
            <a:lvl7pPr eaLnBrk="0" fontAlgn="base" hangingPunct="0">
              <a:spcBef>
                <a:spcPct val="0"/>
              </a:spcBef>
              <a:spcAft>
                <a:spcPct val="0"/>
              </a:spcAft>
              <a:tabLst>
                <a:tab pos="4343400" algn="l"/>
              </a:tabLst>
              <a:defRPr>
                <a:solidFill>
                  <a:schemeClr val="tx1"/>
                </a:solidFill>
                <a:latin typeface="Arial" panose="020B0604020202020204" pitchFamily="34" charset="0"/>
              </a:defRPr>
            </a:lvl7pPr>
            <a:lvl8pPr eaLnBrk="0" fontAlgn="base" hangingPunct="0">
              <a:spcBef>
                <a:spcPct val="0"/>
              </a:spcBef>
              <a:spcAft>
                <a:spcPct val="0"/>
              </a:spcAft>
              <a:tabLst>
                <a:tab pos="4343400" algn="l"/>
              </a:tabLst>
              <a:defRPr>
                <a:solidFill>
                  <a:schemeClr val="tx1"/>
                </a:solidFill>
                <a:latin typeface="Arial" panose="020B0604020202020204" pitchFamily="34" charset="0"/>
              </a:defRPr>
            </a:lvl8pPr>
            <a:lvl9pPr eaLnBrk="0" fontAlgn="base" hangingPunct="0">
              <a:spcBef>
                <a:spcPct val="0"/>
              </a:spcBef>
              <a:spcAft>
                <a:spcPct val="0"/>
              </a:spcAft>
              <a:tabLst>
                <a:tab pos="43434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l"/>
              </a:tabLst>
            </a:pPr>
            <a:endParaRPr kumimoji="0" lang="en-US" sz="1600" b="1" i="0" u="none" strike="noStrike" cap="none" normalizeH="0" baseline="0" dirty="0" smtClean="0">
              <a:ln>
                <a:noFill/>
              </a:ln>
              <a:solidFill>
                <a:srgbClr val="00206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endParaRPr lang="en-US" sz="1600" b="1" dirty="0">
              <a:solidFill>
                <a:srgbClr val="00206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endParaRPr kumimoji="0" lang="en-US" sz="1600" b="1" i="0" u="none" strike="noStrike" cap="none" normalizeH="0" baseline="0" dirty="0" smtClean="0">
              <a:ln>
                <a:noFill/>
              </a:ln>
              <a:solidFill>
                <a:srgbClr val="00206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endParaRPr lang="en-US" sz="1600" b="1" dirty="0">
              <a:solidFill>
                <a:srgbClr val="00206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endParaRPr kumimoji="0" lang="en-US" sz="1600" b="1" i="0" u="none" strike="noStrike" cap="none" normalizeH="0" baseline="0" dirty="0" smtClean="0">
              <a:ln>
                <a:noFill/>
              </a:ln>
              <a:solidFill>
                <a:srgbClr val="00206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endParaRPr lang="en-US" sz="1600" b="1" dirty="0">
              <a:solidFill>
                <a:srgbClr val="002060"/>
              </a:solidFill>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endParaRPr kumimoji="0" lang="en-US" sz="28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endParaRPr kumimoji="0" lang="en-US" sz="28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28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Wollo University</a:t>
            </a:r>
            <a:endParaRPr kumimoji="0" lang="en-US" sz="28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28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Kombolcha Institute of Technology</a:t>
            </a:r>
            <a:endParaRPr kumimoji="0" lang="en-US" sz="28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28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College of Informatics</a:t>
            </a:r>
            <a:endParaRPr kumimoji="0" lang="en-US" sz="2800" b="0"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28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Department of:-computer science</a:t>
            </a: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20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T</a:t>
            </a:r>
            <a:r>
              <a:rPr kumimoji="0" lang="en-US" sz="2000" b="1" i="0" u="none" strike="noStrike" cap="none" normalizeH="0" baseline="0" dirty="0" smtClean="0" bmk="">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itle: </a:t>
            </a:r>
            <a:r>
              <a:rPr kumimoji="0" lang="en-US" sz="2000" b="1" i="0" u="none" strike="noStrike" cap="none" normalizeH="0" baseline="0" dirty="0" smtClean="0" bmk="_Toc1628126">
                <a:ln>
                  <a:noFill/>
                </a:ln>
                <a:solidFill>
                  <a:srgbClr val="002060"/>
                </a:solidFill>
                <a:effectLst/>
                <a:latin typeface="Times New Roman" panose="02020603050405020304" pitchFamily="18" charset="0"/>
                <a:ea typeface="Century Schoolbook" panose="02040604050505020304" pitchFamily="18" charset="0"/>
                <a:cs typeface="Times New Roman" panose="02020603050405020304" pitchFamily="18" charset="0"/>
              </a:rPr>
              <a:t> ACCIDENT INFORMATION MANAGEMENT</a:t>
            </a:r>
            <a:r>
              <a:rPr kumimoji="0" lang="en-US" sz="2000" b="1" i="0" u="none" strike="noStrike" cap="none" normalizeH="0" baseline="0" dirty="0" smtClean="0" bmk="_Toc1628126">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2000" b="1" i="0" u="none" strike="noStrike" cap="none" normalizeH="0" baseline="0" dirty="0" smtClean="0" bmk="_Toc1628126">
                <a:ln>
                  <a:noFill/>
                </a:ln>
                <a:solidFill>
                  <a:srgbClr val="002060"/>
                </a:solidFill>
                <a:effectLst/>
                <a:latin typeface="Times New Roman" panose="02020603050405020304" pitchFamily="18" charset="0"/>
                <a:ea typeface="Century Schoolbook" panose="02040604050505020304" pitchFamily="18" charset="0"/>
                <a:cs typeface="Times New Roman" panose="02020603050405020304" pitchFamily="18" charset="0"/>
              </a:rPr>
              <a:t>SYSTEM FOR KOMBOLCHA CITY POLICE STATION</a:t>
            </a:r>
            <a:endParaRPr kumimoji="0" lang="en-US" sz="20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20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PREPARED BY :-</a:t>
            </a:r>
            <a:endParaRPr kumimoji="0" lang="en-US" sz="16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1.Tesfaye</a:t>
            </a:r>
            <a:r>
              <a:rPr kumimoji="0" lang="en-US" sz="1600" b="1" i="0" u="none" strike="noStrike" cap="none" normalizeH="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a:t>
            </a:r>
            <a:r>
              <a:rPr kumimoji="0" lang="en-US" sz="1600" b="1" i="0" u="none" strike="noStrike" cap="none" normalizeH="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dmasu</a:t>
            </a: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………….WOUR/1374/07</a:t>
            </a:r>
            <a:endParaRPr kumimoji="0" lang="en-US" sz="16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2.Siraj Mohammed….……….WOUR/2027/08</a:t>
            </a:r>
            <a:endParaRPr kumimoji="0" lang="en-US" sz="16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3.Taddese Adugna…………...WOUR/2028/08</a:t>
            </a:r>
            <a:endParaRPr kumimoji="0" lang="en-US" sz="16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4.Yordanos Kassahun………WOUR/2065/08</a:t>
            </a:r>
            <a:endParaRPr kumimoji="0" lang="en-US" sz="16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343400" algn="l"/>
              </a:tabLst>
            </a:pPr>
            <a:r>
              <a:rPr kumimoji="0" lang="en-US" sz="1600" b="1" i="0" u="none" strike="noStrike" cap="none" normalizeH="0" baseline="0" dirty="0" smtClean="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5.Zekiy Seid……………….WOUR/2068/08</a:t>
            </a:r>
            <a:endParaRPr kumimoji="0" lang="en-US" sz="1600" b="1" i="0" u="none" strike="noStrike" cap="none" normalizeH="0" baseline="0" dirty="0" smtClean="0">
              <a:ln>
                <a:noFill/>
              </a:ln>
              <a:solidFill>
                <a:srgbClr val="002060"/>
              </a:solidFill>
              <a:effectLst/>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a:xfrm>
            <a:off x="6328000" y="6547910"/>
            <a:ext cx="683339" cy="365125"/>
          </a:xfrm>
        </p:spPr>
        <p:txBody>
          <a:bodyPr/>
          <a:lstStyle/>
          <a:p>
            <a:fld id="{311DC3E5-DC53-4369-B6A6-6678E8D67B9E}" type="slidenum">
              <a:rPr lang="en-US" sz="1400" smtClean="0">
                <a:solidFill>
                  <a:schemeClr val="tx1"/>
                </a:solidFill>
              </a:rPr>
              <a:pPr/>
              <a:t>1</a:t>
            </a:fld>
            <a:endParaRPr lang="en-US" sz="1400" dirty="0">
              <a:solidFill>
                <a:schemeClr val="tx1"/>
              </a:solidFill>
            </a:endParaRPr>
          </a:p>
        </p:txBody>
      </p:sp>
    </p:spTree>
    <p:extLst>
      <p:ext uri="{BB962C8B-B14F-4D97-AF65-F5344CB8AC3E}">
        <p14:creationId xmlns:p14="http://schemas.microsoft.com/office/powerpoint/2010/main" xmlns="" val="1663664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33486" y="2024017"/>
            <a:ext cx="6096000" cy="3188309"/>
          </a:xfrm>
          <a:prstGeom prst="rect">
            <a:avLst/>
          </a:prstGeom>
        </p:spPr>
        <p:txBody>
          <a:bodyPr>
            <a:spAutoFit/>
          </a:bodyPr>
          <a:lstStyle/>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0000"/>
                </a:solidFill>
                <a:effectLst/>
                <a:latin typeface="Times New Roman" panose="02020603050405020304" pitchFamily="18" charset="0"/>
                <a:ea typeface="Times New Roman" panose="02020603050405020304" pitchFamily="18" charset="0"/>
              </a:rPr>
              <a:t>Field officer</a:t>
            </a:r>
          </a:p>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0000"/>
                </a:solidFill>
                <a:effectLst/>
                <a:latin typeface="Times New Roman" panose="02020603050405020304" pitchFamily="18" charset="0"/>
                <a:ea typeface="Times New Roman" panose="02020603050405020304" pitchFamily="18" charset="0"/>
              </a:rPr>
              <a:t>society</a:t>
            </a:r>
          </a:p>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0000"/>
                </a:solidFill>
                <a:effectLst/>
                <a:latin typeface="Times New Roman" panose="02020603050405020304" pitchFamily="18" charset="0"/>
                <a:ea typeface="Times New Roman" panose="02020603050405020304" pitchFamily="18" charset="0"/>
              </a:rPr>
              <a:t>Administrator/Dispatcher  </a:t>
            </a:r>
          </a:p>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0000"/>
                </a:solidFill>
                <a:effectLst/>
                <a:latin typeface="Times New Roman" panose="02020603050405020304" pitchFamily="18" charset="0"/>
                <a:ea typeface="Times New Roman" panose="02020603050405020304" pitchFamily="18" charset="0"/>
              </a:rPr>
              <a:t>Accident controlling team</a:t>
            </a:r>
          </a:p>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0000"/>
                </a:solidFill>
                <a:effectLst/>
                <a:latin typeface="Times New Roman" panose="02020603050405020304" pitchFamily="18" charset="0"/>
                <a:ea typeface="Times New Roman" panose="02020603050405020304" pitchFamily="18" charset="0"/>
              </a:rPr>
              <a:t>Information Desk </a:t>
            </a:r>
            <a:endParaRPr lang="en-US" b="1"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3920470" y="980105"/>
            <a:ext cx="4761240" cy="523220"/>
          </a:xfrm>
          <a:prstGeom prst="rect">
            <a:avLst/>
          </a:prstGeom>
          <a:solidFill>
            <a:srgbClr val="002060"/>
          </a:solidFill>
        </p:spPr>
        <p:txBody>
          <a:bodyPr wrap="none">
            <a:spAutoFit/>
          </a:bodyPr>
          <a:lstStyle/>
          <a:p>
            <a:r>
              <a:rPr lang="en-US" sz="2800" b="1" dirty="0" smtClean="0">
                <a:solidFill>
                  <a:schemeClr val="bg1"/>
                </a:solidFill>
                <a:effectLst/>
                <a:latin typeface="Times New Roman" panose="02020603050405020304" pitchFamily="18" charset="0"/>
                <a:ea typeface="Times New Roman" panose="02020603050405020304" pitchFamily="18" charset="0"/>
              </a:rPr>
              <a:t>Players in the existing system </a:t>
            </a:r>
            <a:endParaRPr lang="en-US" sz="2800" b="1" dirty="0">
              <a:solidFill>
                <a:schemeClr val="bg1"/>
              </a:solidFill>
            </a:endParaRPr>
          </a:p>
        </p:txBody>
      </p:sp>
      <p:sp>
        <p:nvSpPr>
          <p:cNvPr id="5" name="Slide Number Placeholder 4"/>
          <p:cNvSpPr>
            <a:spLocks noGrp="1"/>
          </p:cNvSpPr>
          <p:nvPr>
            <p:ph type="sldNum" sz="quarter" idx="12"/>
          </p:nvPr>
        </p:nvSpPr>
        <p:spPr>
          <a:xfrm>
            <a:off x="5255034" y="6406487"/>
            <a:ext cx="683339" cy="365125"/>
          </a:xfrm>
        </p:spPr>
        <p:txBody>
          <a:bodyPr/>
          <a:lstStyle/>
          <a:p>
            <a:fld id="{311DC3E5-DC53-4369-B6A6-6678E8D67B9E}" type="slidenum">
              <a:rPr lang="en-US" sz="1200" smtClean="0">
                <a:solidFill>
                  <a:schemeClr val="tx1"/>
                </a:solidFill>
              </a:rPr>
              <a:pPr/>
              <a:t>10</a:t>
            </a:fld>
            <a:endParaRPr lang="en-US" sz="1200" dirty="0">
              <a:solidFill>
                <a:schemeClr val="tx1"/>
              </a:solidFill>
            </a:endParaRPr>
          </a:p>
        </p:txBody>
      </p:sp>
    </p:spTree>
    <p:extLst>
      <p:ext uri="{BB962C8B-B14F-4D97-AF65-F5344CB8AC3E}">
        <p14:creationId xmlns:p14="http://schemas.microsoft.com/office/powerpoint/2010/main" xmlns="" val="1821533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6723" y="205624"/>
            <a:ext cx="5958554" cy="523220"/>
          </a:xfrm>
          <a:prstGeom prst="rect">
            <a:avLst/>
          </a:prstGeom>
          <a:solidFill>
            <a:srgbClr val="002060"/>
          </a:solidFill>
        </p:spPr>
        <p:txBody>
          <a:bodyPr wrap="none">
            <a:spAutoFit/>
          </a:bodyPr>
          <a:lstStyle/>
          <a:p>
            <a:r>
              <a:rPr lang="en-US" sz="2800" b="1" dirty="0" smtClean="0">
                <a:solidFill>
                  <a:schemeClr val="bg1"/>
                </a:solidFill>
                <a:effectLst/>
                <a:latin typeface="Times New Roman" panose="02020603050405020304" pitchFamily="18" charset="0"/>
                <a:ea typeface="Times New Roman" panose="02020603050405020304" pitchFamily="18" charset="0"/>
              </a:rPr>
              <a:t>Proposed solution for the new system </a:t>
            </a:r>
            <a:endParaRPr lang="en-US" sz="2800" b="1" dirty="0">
              <a:solidFill>
                <a:schemeClr val="bg1"/>
              </a:solidFill>
            </a:endParaRPr>
          </a:p>
        </p:txBody>
      </p:sp>
      <p:sp>
        <p:nvSpPr>
          <p:cNvPr id="6" name="Rectangle 5"/>
          <p:cNvSpPr/>
          <p:nvPr/>
        </p:nvSpPr>
        <p:spPr>
          <a:xfrm>
            <a:off x="2598057" y="830714"/>
            <a:ext cx="6096000" cy="1302921"/>
          </a:xfrm>
          <a:prstGeom prst="rect">
            <a:avLst/>
          </a:prstGeom>
        </p:spPr>
        <p:txBody>
          <a:bodyPr>
            <a:spAutoFit/>
          </a:bodyPr>
          <a:lstStyle/>
          <a:p>
            <a:pPr marL="1620520" marR="0" indent="-285750" algn="just">
              <a:lnSpc>
                <a:spcPct val="200000"/>
              </a:lnSpc>
              <a:spcBef>
                <a:spcPts val="0"/>
              </a:spcBef>
              <a:spcAft>
                <a:spcPts val="835"/>
              </a:spcAft>
              <a:buFont typeface="Wingdings" panose="05000000000000000000" pitchFamily="2" charset="2"/>
              <a:buChar char="Ø"/>
            </a:pPr>
            <a:r>
              <a:rPr lang="en-US" b="1" i="1" dirty="0" smtClean="0">
                <a:solidFill>
                  <a:srgbClr val="002060"/>
                </a:solidFill>
                <a:effectLst/>
                <a:latin typeface="Times New Roman" panose="02020603050405020304" pitchFamily="18" charset="0"/>
                <a:ea typeface="Times New Roman" panose="02020603050405020304" pitchFamily="18" charset="0"/>
              </a:rPr>
              <a:t>Handling Files</a:t>
            </a:r>
            <a:endParaRPr lang="en-US" b="1" dirty="0" smtClean="0">
              <a:solidFill>
                <a:srgbClr val="002060"/>
              </a:solidFill>
              <a:effectLst/>
              <a:latin typeface="Times New Roman" panose="02020603050405020304" pitchFamily="18" charset="0"/>
              <a:ea typeface="Times New Roman" panose="02020603050405020304" pitchFamily="18" charset="0"/>
            </a:endParaRPr>
          </a:p>
          <a:p>
            <a:pPr marL="1620520" marR="0" indent="-285750" algn="just">
              <a:lnSpc>
                <a:spcPct val="200000"/>
              </a:lnSpc>
              <a:spcBef>
                <a:spcPts val="0"/>
              </a:spcBef>
              <a:spcAft>
                <a:spcPts val="835"/>
              </a:spcAft>
              <a:buFont typeface="Wingdings" panose="05000000000000000000" pitchFamily="2" charset="2"/>
              <a:buChar char="Ø"/>
            </a:pPr>
            <a:r>
              <a:rPr lang="en-US" b="1" smtClean="0">
                <a:solidFill>
                  <a:srgbClr val="002060"/>
                </a:solidFill>
                <a:latin typeface="Times New Roman" panose="02020603050405020304" pitchFamily="18" charset="0"/>
                <a:ea typeface="Times New Roman" panose="02020603050405020304" pitchFamily="18" charset="0"/>
              </a:rPr>
              <a:t>Report Generation</a:t>
            </a:r>
            <a:endParaRPr lang="en-US" b="1" dirty="0">
              <a:solidFill>
                <a:srgbClr val="002060"/>
              </a:solidFill>
              <a:latin typeface="Times New Roman" panose="02020603050405020304" pitchFamily="18" charset="0"/>
              <a:ea typeface="Times New Roman" panose="02020603050405020304" pitchFamily="18" charset="0"/>
            </a:endParaRPr>
          </a:p>
        </p:txBody>
      </p:sp>
      <p:sp>
        <p:nvSpPr>
          <p:cNvPr id="7" name="Rectangle 6"/>
          <p:cNvSpPr/>
          <p:nvPr/>
        </p:nvSpPr>
        <p:spPr>
          <a:xfrm>
            <a:off x="3116723" y="2017062"/>
            <a:ext cx="4347600" cy="523220"/>
          </a:xfrm>
          <a:prstGeom prst="rect">
            <a:avLst/>
          </a:prstGeom>
          <a:solidFill>
            <a:srgbClr val="002060"/>
          </a:solidFill>
        </p:spPr>
        <p:txBody>
          <a:bodyPr wrap="none">
            <a:spAutoFit/>
          </a:bodyPr>
          <a:lstStyle/>
          <a:p>
            <a:r>
              <a:rPr lang="en-US" sz="2800" b="1" dirty="0" smtClean="0">
                <a:solidFill>
                  <a:schemeClr val="bg1"/>
                </a:solidFill>
                <a:effectLst/>
                <a:latin typeface="Times New Roman" panose="02020603050405020304" pitchFamily="18" charset="0"/>
                <a:ea typeface="Times New Roman" panose="02020603050405020304" pitchFamily="18" charset="0"/>
              </a:rPr>
              <a:t>Requirement Specification </a:t>
            </a:r>
            <a:endParaRPr lang="en-US" sz="2800" b="1" dirty="0">
              <a:solidFill>
                <a:schemeClr val="bg1"/>
              </a:solidFill>
            </a:endParaRPr>
          </a:p>
        </p:txBody>
      </p:sp>
      <p:sp>
        <p:nvSpPr>
          <p:cNvPr id="8" name="Rectangle 7"/>
          <p:cNvSpPr/>
          <p:nvPr/>
        </p:nvSpPr>
        <p:spPr>
          <a:xfrm>
            <a:off x="137445" y="2705580"/>
            <a:ext cx="12191999" cy="2513509"/>
          </a:xfrm>
          <a:prstGeom prst="rect">
            <a:avLst/>
          </a:prstGeom>
        </p:spPr>
        <p:txBody>
          <a:bodyPr wrap="square">
            <a:spAutoFit/>
          </a:bodyPr>
          <a:lstStyle/>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Functional Requirements  </a:t>
            </a:r>
          </a:p>
          <a:p>
            <a:pPr marL="1620520" marR="0" indent="-285750" algn="just">
              <a:lnSpc>
                <a:spcPct val="200000"/>
              </a:lnSpc>
              <a:spcBef>
                <a:spcPts val="0"/>
              </a:spcBef>
              <a:spcAft>
                <a:spcPts val="835"/>
              </a:spcAft>
              <a:buFont typeface="Wingdings" panose="05000000000000000000" pitchFamily="2" charset="2"/>
              <a:buChar char="ü"/>
            </a:pPr>
            <a:r>
              <a:rPr lang="en-US" b="1" dirty="0">
                <a:solidFill>
                  <a:srgbClr val="002060"/>
                </a:solidFill>
              </a:rPr>
              <a:t>Functional Requirements are those that refer to the functionality of the system, i.e., what services it will provide to the </a:t>
            </a:r>
            <a:r>
              <a:rPr lang="en-US" b="1" dirty="0" smtClean="0">
                <a:solidFill>
                  <a:srgbClr val="002060"/>
                </a:solidFill>
              </a:rPr>
              <a:t>user.</a:t>
            </a:r>
            <a:endParaRPr lang="en-US" b="1" dirty="0" smtClean="0">
              <a:solidFill>
                <a:srgbClr val="002060"/>
              </a:solidFill>
              <a:effectLst/>
              <a:latin typeface="Times New Roman" panose="02020603050405020304" pitchFamily="18" charset="0"/>
              <a:ea typeface="Times New Roman" panose="02020603050405020304" pitchFamily="18" charset="0"/>
            </a:endParaRPr>
          </a:p>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Non-Functional Requirements  </a:t>
            </a:r>
          </a:p>
        </p:txBody>
      </p:sp>
      <p:sp>
        <p:nvSpPr>
          <p:cNvPr id="9" name="Rectangle 8"/>
          <p:cNvSpPr/>
          <p:nvPr/>
        </p:nvSpPr>
        <p:spPr>
          <a:xfrm>
            <a:off x="174172" y="5384388"/>
            <a:ext cx="2942551" cy="1302921"/>
          </a:xfrm>
          <a:prstGeom prst="rect">
            <a:avLst/>
          </a:prstGeom>
        </p:spPr>
        <p:txBody>
          <a:bodyPr wrap="square">
            <a:spAutoFit/>
          </a:bodyPr>
          <a:lstStyle/>
          <a:p>
            <a:pPr marL="1620520" marR="0" indent="-285750" algn="just">
              <a:lnSpc>
                <a:spcPct val="200000"/>
              </a:lnSpc>
              <a:spcBef>
                <a:spcPts val="0"/>
              </a:spcBef>
              <a:spcAft>
                <a:spcPts val="835"/>
              </a:spcAft>
              <a:buFont typeface="Wingdings" panose="05000000000000000000" pitchFamily="2" charset="2"/>
              <a:buChar char="ü"/>
            </a:pPr>
            <a:r>
              <a:rPr lang="en-US" b="1" dirty="0" smtClean="0">
                <a:solidFill>
                  <a:srgbClr val="002060"/>
                </a:solidFill>
                <a:latin typeface="Times New Roman" panose="02020603050405020304" pitchFamily="18" charset="0"/>
                <a:ea typeface="Times New Roman" panose="02020603050405020304" pitchFamily="18" charset="0"/>
              </a:rPr>
              <a:t>Speed                        </a:t>
            </a:r>
          </a:p>
          <a:p>
            <a:pPr marL="1620520" marR="0" indent="-285750" algn="just">
              <a:lnSpc>
                <a:spcPct val="200000"/>
              </a:lnSpc>
              <a:spcBef>
                <a:spcPts val="0"/>
              </a:spcBef>
              <a:spcAft>
                <a:spcPts val="835"/>
              </a:spcAft>
              <a:buFont typeface="Wingdings" panose="05000000000000000000" pitchFamily="2" charset="2"/>
              <a:buChar char="ü"/>
            </a:pPr>
            <a:r>
              <a:rPr lang="en-US" b="1" dirty="0" smtClean="0">
                <a:solidFill>
                  <a:srgbClr val="002060"/>
                </a:solidFill>
                <a:latin typeface="Times New Roman" panose="02020603050405020304" pitchFamily="18" charset="0"/>
                <a:ea typeface="Times New Roman" panose="02020603050405020304" pitchFamily="18" charset="0"/>
              </a:rPr>
              <a:t>Reliability</a:t>
            </a:r>
            <a:endParaRPr lang="en-US" b="1" dirty="0">
              <a:solidFill>
                <a:srgbClr val="00206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3290894" y="5384387"/>
            <a:ext cx="2942551" cy="1302921"/>
          </a:xfrm>
          <a:prstGeom prst="rect">
            <a:avLst/>
          </a:prstGeom>
        </p:spPr>
        <p:txBody>
          <a:bodyPr wrap="square">
            <a:spAutoFit/>
          </a:bodyPr>
          <a:lstStyle/>
          <a:p>
            <a:pPr marL="1620520" marR="0" indent="-285750" algn="just">
              <a:lnSpc>
                <a:spcPct val="200000"/>
              </a:lnSpc>
              <a:spcBef>
                <a:spcPts val="0"/>
              </a:spcBef>
              <a:spcAft>
                <a:spcPts val="835"/>
              </a:spcAft>
              <a:buFont typeface="Wingdings" panose="05000000000000000000" pitchFamily="2" charset="2"/>
              <a:buChar char="ü"/>
            </a:pPr>
            <a:r>
              <a:rPr lang="en-US" b="1" dirty="0" smtClean="0">
                <a:solidFill>
                  <a:srgbClr val="002060"/>
                </a:solidFill>
                <a:latin typeface="Times New Roman" panose="02020603050405020304" pitchFamily="18" charset="0"/>
                <a:ea typeface="Times New Roman" panose="02020603050405020304" pitchFamily="18" charset="0"/>
              </a:rPr>
              <a:t>Availability                    </a:t>
            </a:r>
          </a:p>
          <a:p>
            <a:pPr marL="1620520" marR="0" indent="-285750" algn="just">
              <a:lnSpc>
                <a:spcPct val="200000"/>
              </a:lnSpc>
              <a:spcBef>
                <a:spcPts val="0"/>
              </a:spcBef>
              <a:spcAft>
                <a:spcPts val="835"/>
              </a:spcAft>
              <a:buFont typeface="Wingdings" panose="05000000000000000000" pitchFamily="2" charset="2"/>
              <a:buChar char="ü"/>
            </a:pPr>
            <a:r>
              <a:rPr lang="en-US" b="1" dirty="0" smtClean="0">
                <a:solidFill>
                  <a:srgbClr val="002060"/>
                </a:solidFill>
                <a:latin typeface="Times New Roman" panose="02020603050405020304" pitchFamily="18" charset="0"/>
                <a:ea typeface="Times New Roman" panose="02020603050405020304" pitchFamily="18" charset="0"/>
              </a:rPr>
              <a:t>Security</a:t>
            </a:r>
            <a:endParaRPr lang="en-US" b="1" dirty="0">
              <a:solidFill>
                <a:srgbClr val="002060"/>
              </a:solidFill>
              <a:effectLst/>
              <a:latin typeface="Times New Roman" panose="02020603050405020304" pitchFamily="18" charset="0"/>
              <a:ea typeface="Times New Roman" panose="02020603050405020304" pitchFamily="18" charset="0"/>
            </a:endParaRPr>
          </a:p>
        </p:txBody>
      </p:sp>
      <p:sp>
        <p:nvSpPr>
          <p:cNvPr id="11" name="Slide Number Placeholder 10"/>
          <p:cNvSpPr>
            <a:spLocks noGrp="1"/>
          </p:cNvSpPr>
          <p:nvPr>
            <p:ph type="sldNum" sz="quarter" idx="12"/>
          </p:nvPr>
        </p:nvSpPr>
        <p:spPr>
          <a:xfrm>
            <a:off x="6521794" y="6504745"/>
            <a:ext cx="683339" cy="365125"/>
          </a:xfrm>
        </p:spPr>
        <p:txBody>
          <a:bodyPr/>
          <a:lstStyle/>
          <a:p>
            <a:fld id="{311DC3E5-DC53-4369-B6A6-6678E8D67B9E}" type="slidenum">
              <a:rPr lang="en-US" sz="1200" smtClean="0">
                <a:solidFill>
                  <a:schemeClr val="tx1"/>
                </a:solidFill>
              </a:rPr>
              <a:pPr/>
              <a:t>11</a:t>
            </a:fld>
            <a:endParaRPr lang="en-US" sz="1200" dirty="0">
              <a:solidFill>
                <a:schemeClr val="tx1"/>
              </a:solidFill>
            </a:endParaRPr>
          </a:p>
        </p:txBody>
      </p:sp>
    </p:spTree>
    <p:extLst>
      <p:ext uri="{BB962C8B-B14F-4D97-AF65-F5344CB8AC3E}">
        <p14:creationId xmlns:p14="http://schemas.microsoft.com/office/powerpoint/2010/main" xmlns="" val="3981671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99930" y="814752"/>
            <a:ext cx="6096000" cy="458074"/>
          </a:xfrm>
          <a:prstGeom prst="rect">
            <a:avLst/>
          </a:prstGeom>
        </p:spPr>
        <p:txBody>
          <a:bodyPr>
            <a:spAutoFit/>
          </a:bodyPr>
          <a:lstStyle/>
          <a:p>
            <a:pPr marL="1341120" marR="0" indent="-6350" algn="just">
              <a:lnSpc>
                <a:spcPct val="150000"/>
              </a:lnSpc>
              <a:spcBef>
                <a:spcPts val="0"/>
              </a:spcBef>
              <a:spcAft>
                <a:spcPts val="835"/>
              </a:spcAft>
            </a:pPr>
            <a:r>
              <a:rPr lang="en-US" b="1" dirty="0" smtClean="0">
                <a:solidFill>
                  <a:srgbClr val="002060"/>
                </a:solidFill>
                <a:effectLst/>
                <a:latin typeface="Times New Roman" panose="02020603050405020304" pitchFamily="18" charset="0"/>
                <a:ea typeface="Times New Roman" panose="02020603050405020304" pitchFamily="18" charset="0"/>
              </a:rPr>
              <a:t>Essential Use Case Modeling</a:t>
            </a:r>
            <a:endParaRPr lang="en-US" dirty="0">
              <a:solidFill>
                <a:srgbClr val="002060"/>
              </a:solidFill>
              <a:effectLst/>
              <a:latin typeface="Times New Roman" panose="02020603050405020304" pitchFamily="18" charset="0"/>
              <a:ea typeface="Times New Roman" panose="02020603050405020304" pitchFamily="18" charset="0"/>
            </a:endParaRPr>
          </a:p>
        </p:txBody>
      </p:sp>
      <p:sp>
        <p:nvSpPr>
          <p:cNvPr id="5" name="Rectangle 2"/>
          <p:cNvSpPr>
            <a:spLocks noChangeArrowheads="1"/>
          </p:cNvSpPr>
          <p:nvPr/>
        </p:nvSpPr>
        <p:spPr bwMode="auto">
          <a:xfrm>
            <a:off x="3193143" y="216262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040361928"/>
              </p:ext>
            </p:extLst>
          </p:nvPr>
        </p:nvGraphicFramePr>
        <p:xfrm>
          <a:off x="2461296" y="1425321"/>
          <a:ext cx="7445829" cy="5432679"/>
        </p:xfrm>
        <a:graphic>
          <a:graphicData uri="http://schemas.openxmlformats.org/presentationml/2006/ole">
            <p:oleObj spid="_x0000_s2113" name="Visio" r:id="rId3" imgW="7886875" imgH="5657968" progId="Visio.Drawing.15">
              <p:embed/>
            </p:oleObj>
          </a:graphicData>
        </a:graphic>
      </p:graphicFrame>
      <p:sp>
        <p:nvSpPr>
          <p:cNvPr id="8" name="Slide Number Placeholder 7"/>
          <p:cNvSpPr>
            <a:spLocks noGrp="1"/>
          </p:cNvSpPr>
          <p:nvPr>
            <p:ph type="sldNum" sz="quarter" idx="12"/>
          </p:nvPr>
        </p:nvSpPr>
        <p:spPr>
          <a:xfrm>
            <a:off x="2299930" y="6492875"/>
            <a:ext cx="683339" cy="365125"/>
          </a:xfrm>
        </p:spPr>
        <p:txBody>
          <a:bodyPr/>
          <a:lstStyle/>
          <a:p>
            <a:fld id="{311DC3E5-DC53-4369-B6A6-6678E8D67B9E}" type="slidenum">
              <a:rPr lang="en-US" sz="1200" smtClean="0">
                <a:solidFill>
                  <a:schemeClr val="tx1"/>
                </a:solidFill>
              </a:rPr>
              <a:pPr/>
              <a:t>12</a:t>
            </a:fld>
            <a:endParaRPr lang="en-US" sz="1200" dirty="0">
              <a:solidFill>
                <a:schemeClr val="tx1"/>
              </a:solidFill>
            </a:endParaRPr>
          </a:p>
        </p:txBody>
      </p:sp>
      <p:sp>
        <p:nvSpPr>
          <p:cNvPr id="2" name="Rectangle 1"/>
          <p:cNvSpPr/>
          <p:nvPr/>
        </p:nvSpPr>
        <p:spPr>
          <a:xfrm>
            <a:off x="2299930" y="153545"/>
            <a:ext cx="5903860" cy="661207"/>
          </a:xfrm>
          <a:prstGeom prst="rect">
            <a:avLst/>
          </a:prstGeom>
          <a:solidFill>
            <a:srgbClr val="002060"/>
          </a:solidFill>
        </p:spPr>
        <p:txBody>
          <a:bodyPr wrap="none">
            <a:spAutoFit/>
          </a:bodyPr>
          <a:lstStyle/>
          <a:p>
            <a:pPr marL="1341120" marR="0" indent="-6350" algn="ctr">
              <a:lnSpc>
                <a:spcPct val="150000"/>
              </a:lnSpc>
              <a:spcBef>
                <a:spcPts val="0"/>
              </a:spcBef>
              <a:spcAft>
                <a:spcPts val="835"/>
              </a:spcAft>
            </a:pPr>
            <a:r>
              <a:rPr lang="en-US" sz="2800" dirty="0">
                <a:solidFill>
                  <a:schemeClr val="bg1"/>
                </a:solidFill>
                <a:latin typeface="Times New Roman" panose="02020603050405020304" pitchFamily="18" charset="0"/>
                <a:ea typeface="Times New Roman" panose="02020603050405020304" pitchFamily="18" charset="0"/>
              </a:rPr>
              <a:t>Modeling the existing systems</a:t>
            </a:r>
          </a:p>
        </p:txBody>
      </p:sp>
    </p:spTree>
    <p:extLst>
      <p:ext uri="{BB962C8B-B14F-4D97-AF65-F5344CB8AC3E}">
        <p14:creationId xmlns:p14="http://schemas.microsoft.com/office/powerpoint/2010/main" xmlns="" val="2133235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49435" y="170667"/>
            <a:ext cx="5646056" cy="559087"/>
          </a:xfrm>
          <a:prstGeom prst="rect">
            <a:avLst/>
          </a:prstGeom>
          <a:solidFill>
            <a:srgbClr val="002060"/>
          </a:solidFill>
          <a:ln>
            <a:noFill/>
          </a:ln>
          <a:effectLst/>
          <a:extLst/>
        </p:spPr>
        <p:txBody>
          <a:bodyPr vert="horz" wrap="square" lIns="0" tIns="12696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Essential User Interface Prototyping</a:t>
            </a:r>
            <a:endParaRPr lang="en-US" sz="2800" b="1" dirty="0">
              <a:solidFill>
                <a:schemeClr val="bg1"/>
              </a:solidFill>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3073" name="Picture 26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8857" y="1221032"/>
            <a:ext cx="9056914" cy="323308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859314" y="4576137"/>
            <a:ext cx="60960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ea typeface="Times New Roman" panose="02020603050405020304" pitchFamily="18" charset="0"/>
              </a:rPr>
              <a:t>Date of incident:</a:t>
            </a:r>
            <a:r>
              <a:rPr kumimoji="0" lang="en-US"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_______________ Time:  ________ AM/PM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Slide Number Placeholder 6"/>
          <p:cNvSpPr>
            <a:spLocks noGrp="1"/>
          </p:cNvSpPr>
          <p:nvPr>
            <p:ph type="sldNum" sz="quarter" idx="12"/>
          </p:nvPr>
        </p:nvSpPr>
        <p:spPr>
          <a:xfrm>
            <a:off x="4611091" y="6394779"/>
            <a:ext cx="683339" cy="365125"/>
          </a:xfrm>
        </p:spPr>
        <p:txBody>
          <a:bodyPr/>
          <a:lstStyle/>
          <a:p>
            <a:fld id="{311DC3E5-DC53-4369-B6A6-6678E8D67B9E}" type="slidenum">
              <a:rPr lang="en-US" sz="1200" smtClean="0">
                <a:solidFill>
                  <a:schemeClr val="tx1"/>
                </a:solidFill>
              </a:rPr>
              <a:pPr/>
              <a:t>13</a:t>
            </a:fld>
            <a:endParaRPr lang="en-US" sz="1200" dirty="0">
              <a:solidFill>
                <a:schemeClr val="tx1"/>
              </a:solidFill>
            </a:endParaRPr>
          </a:p>
        </p:txBody>
      </p:sp>
    </p:spTree>
    <p:extLst>
      <p:ext uri="{BB962C8B-B14F-4D97-AF65-F5344CB8AC3E}">
        <p14:creationId xmlns:p14="http://schemas.microsoft.com/office/powerpoint/2010/main" xmlns="" val="1912297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426" y="0"/>
            <a:ext cx="10406742" cy="523220"/>
          </a:xfrm>
          <a:prstGeom prst="rect">
            <a:avLst/>
          </a:prstGeom>
          <a:solidFill>
            <a:srgbClr val="002060"/>
          </a:solidFill>
        </p:spPr>
        <p:txBody>
          <a:bodyPr wrap="square">
            <a:spAutoFit/>
          </a:bodyPr>
          <a:lstStyle/>
          <a:p>
            <a:r>
              <a:rPr lang="en-US" sz="2800" b="1" i="1" dirty="0" smtClean="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rPr>
              <a:t>Domain modeling with class responsibility collaborator (CRC</a:t>
            </a:r>
            <a:r>
              <a:rPr lang="en-US" sz="2800" dirty="0" smtClean="0">
                <a:solidFill>
                  <a:schemeClr val="bg1"/>
                </a:solidFill>
                <a:effectLst/>
                <a:latin typeface="Times New Roman" panose="02020603050405020304" pitchFamily="18" charset="0"/>
                <a:ea typeface="Times New Roman" panose="02020603050405020304" pitchFamily="18" charset="0"/>
              </a:rPr>
              <a:t>)</a:t>
            </a:r>
            <a:endParaRPr lang="en-US" sz="2800"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xmlns="" val="2781369028"/>
              </p:ext>
            </p:extLst>
          </p:nvPr>
        </p:nvGraphicFramePr>
        <p:xfrm>
          <a:off x="482326" y="866775"/>
          <a:ext cx="4602480" cy="2631577"/>
        </p:xfrm>
        <a:graphic>
          <a:graphicData uri="http://schemas.openxmlformats.org/drawingml/2006/table">
            <a:tbl>
              <a:tblPr firstRow="1" firstCol="1" bandRow="1">
                <a:tableStyleId>{5C22544A-7EE6-4342-B048-85BDC9FD1C3A}</a:tableStyleId>
              </a:tblPr>
              <a:tblGrid>
                <a:gridCol w="4602480"/>
              </a:tblGrid>
              <a:tr h="237490">
                <a:tc>
                  <a:txBody>
                    <a:bodyPr/>
                    <a:lstStyle/>
                    <a:p>
                      <a:pPr marL="0" marR="0" indent="0" algn="just">
                        <a:lnSpc>
                          <a:spcPct val="150000"/>
                        </a:lnSpc>
                        <a:spcBef>
                          <a:spcPts val="0"/>
                        </a:spcBef>
                        <a:spcAft>
                          <a:spcPts val="835"/>
                        </a:spcAft>
                        <a:tabLst>
                          <a:tab pos="647700" algn="l"/>
                        </a:tabLst>
                      </a:pPr>
                      <a:r>
                        <a:rPr lang="en-US" sz="1400" dirty="0">
                          <a:effectLst/>
                        </a:rPr>
                        <a:t>                                    </a:t>
                      </a:r>
                      <a:r>
                        <a:rPr lang="en-US" sz="1400" dirty="0" smtClean="0">
                          <a:effectLst/>
                        </a:rPr>
                        <a:t>Dispatcher </a:t>
                      </a:r>
                      <a:r>
                        <a:rPr lang="en-US" sz="1400" dirty="0">
                          <a:effectLst/>
                        </a:rPr>
                        <a:t>&lt;&lt;Actor&gt;&gt;</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311537">
                <a:tc>
                  <a:txBody>
                    <a:bodyPr/>
                    <a:lstStyle/>
                    <a:p>
                      <a:pPr marL="0" marR="0" indent="0" algn="just">
                        <a:lnSpc>
                          <a:spcPct val="110000"/>
                        </a:lnSpc>
                        <a:spcBef>
                          <a:spcPts val="0"/>
                        </a:spcBef>
                        <a:spcAft>
                          <a:spcPts val="835"/>
                        </a:spcAft>
                        <a:tabLst>
                          <a:tab pos="647700" algn="l"/>
                        </a:tabLst>
                      </a:pPr>
                      <a:r>
                        <a:rPr lang="en-US" sz="1400" dirty="0">
                          <a:solidFill>
                            <a:schemeClr val="tx1">
                              <a:lumMod val="75000"/>
                              <a:lumOff val="25000"/>
                            </a:schemeClr>
                          </a:solidFill>
                          <a:effectLst/>
                        </a:rPr>
                        <a:t>Fname                            </a:t>
                      </a:r>
                      <a:endParaRPr lang="en-US" sz="1200" dirty="0">
                        <a:solidFill>
                          <a:schemeClr val="tx1">
                            <a:lumMod val="75000"/>
                            <a:lumOff val="2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75000"/>
                              <a:lumOff val="25000"/>
                            </a:schemeClr>
                          </a:solidFill>
                          <a:effectLst/>
                        </a:rPr>
                        <a:t> Lname</a:t>
                      </a:r>
                      <a:endParaRPr lang="en-US" sz="1200" dirty="0">
                        <a:solidFill>
                          <a:schemeClr val="tx1">
                            <a:lumMod val="75000"/>
                            <a:lumOff val="2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75000"/>
                              <a:lumOff val="25000"/>
                            </a:schemeClr>
                          </a:solidFill>
                          <a:effectLst/>
                        </a:rPr>
                        <a:t> Age</a:t>
                      </a:r>
                      <a:endParaRPr lang="en-US" sz="1200" dirty="0">
                        <a:solidFill>
                          <a:schemeClr val="tx1">
                            <a:lumMod val="75000"/>
                            <a:lumOff val="2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75000"/>
                              <a:lumOff val="25000"/>
                            </a:schemeClr>
                          </a:solidFill>
                          <a:effectLst/>
                        </a:rPr>
                        <a:t> Gender </a:t>
                      </a:r>
                      <a:endParaRPr lang="en-US" sz="1200" dirty="0">
                        <a:solidFill>
                          <a:schemeClr val="tx1">
                            <a:lumMod val="75000"/>
                            <a:lumOff val="2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75000"/>
                              <a:lumOff val="25000"/>
                            </a:schemeClr>
                          </a:solidFill>
                          <a:effectLst/>
                        </a:rPr>
                        <a:t>Allocate resource ()                  </a:t>
                      </a:r>
                      <a:r>
                        <a:rPr lang="en-US" sz="1400" dirty="0" smtClean="0">
                          <a:solidFill>
                            <a:schemeClr val="tx1">
                              <a:lumMod val="75000"/>
                              <a:lumOff val="25000"/>
                            </a:schemeClr>
                          </a:solidFill>
                          <a:effectLst/>
                        </a:rPr>
                        <a:t>      information  </a:t>
                      </a:r>
                      <a:r>
                        <a:rPr lang="en-US" sz="1400" dirty="0">
                          <a:solidFill>
                            <a:schemeClr val="tx1">
                              <a:lumMod val="75000"/>
                              <a:lumOff val="25000"/>
                            </a:schemeClr>
                          </a:solidFill>
                          <a:effectLst/>
                        </a:rPr>
                        <a:t>desk   </a:t>
                      </a:r>
                      <a:endParaRPr lang="en-US" sz="1200" dirty="0">
                        <a:solidFill>
                          <a:schemeClr val="tx1">
                            <a:lumMod val="75000"/>
                            <a:lumOff val="2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75000"/>
                              <a:lumOff val="25000"/>
                            </a:schemeClr>
                          </a:solidFill>
                          <a:effectLst/>
                        </a:rPr>
                        <a:t> Manage paper file ()                  </a:t>
                      </a:r>
                      <a:r>
                        <a:rPr lang="en-US" sz="1400" dirty="0" smtClean="0">
                          <a:solidFill>
                            <a:schemeClr val="tx1">
                              <a:lumMod val="75000"/>
                              <a:lumOff val="25000"/>
                            </a:schemeClr>
                          </a:solidFill>
                          <a:effectLst/>
                        </a:rPr>
                        <a:t>      </a:t>
                      </a:r>
                      <a:r>
                        <a:rPr lang="en-US" sz="1400" dirty="0">
                          <a:solidFill>
                            <a:schemeClr val="tx1">
                              <a:lumMod val="75000"/>
                              <a:lumOff val="25000"/>
                            </a:schemeClr>
                          </a:solidFill>
                          <a:effectLst/>
                        </a:rPr>
                        <a:t>field officer</a:t>
                      </a:r>
                      <a:endParaRPr lang="en-US" sz="1200" dirty="0">
                        <a:solidFill>
                          <a:schemeClr val="tx1">
                            <a:lumMod val="75000"/>
                            <a:lumOff val="2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75000"/>
                              <a:lumOff val="25000"/>
                            </a:schemeClr>
                          </a:solidFill>
                          <a:effectLst/>
                        </a:rPr>
                        <a:t> View request ()</a:t>
                      </a:r>
                      <a:endParaRPr lang="en-US" sz="12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r>
            </a:tbl>
          </a:graphicData>
        </a:graphic>
      </p:graphicFrame>
      <p:sp>
        <p:nvSpPr>
          <p:cNvPr id="4" name="Straight Connector 1"/>
          <p:cNvSpPr>
            <a:spLocks noChangeShapeType="1"/>
          </p:cNvSpPr>
          <p:nvPr/>
        </p:nvSpPr>
        <p:spPr bwMode="auto">
          <a:xfrm>
            <a:off x="2835081" y="1138948"/>
            <a:ext cx="24029" cy="23254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xmlns="" val="3912097367"/>
              </p:ext>
            </p:extLst>
          </p:nvPr>
        </p:nvGraphicFramePr>
        <p:xfrm>
          <a:off x="5215772" y="3464417"/>
          <a:ext cx="4655185" cy="2657856"/>
        </p:xfrm>
        <a:graphic>
          <a:graphicData uri="http://schemas.openxmlformats.org/drawingml/2006/table">
            <a:tbl>
              <a:tblPr firstRow="1" firstCol="1" bandRow="1">
                <a:tableStyleId>{5C22544A-7EE6-4342-B048-85BDC9FD1C3A}</a:tableStyleId>
              </a:tblPr>
              <a:tblGrid>
                <a:gridCol w="4655185"/>
              </a:tblGrid>
              <a:tr h="237490">
                <a:tc>
                  <a:txBody>
                    <a:bodyPr/>
                    <a:lstStyle/>
                    <a:p>
                      <a:pPr marL="0" marR="0" indent="0" algn="just">
                        <a:lnSpc>
                          <a:spcPct val="150000"/>
                        </a:lnSpc>
                        <a:spcBef>
                          <a:spcPts val="0"/>
                        </a:spcBef>
                        <a:spcAft>
                          <a:spcPts val="835"/>
                        </a:spcAft>
                        <a:tabLst>
                          <a:tab pos="647700" algn="l"/>
                        </a:tabLst>
                      </a:pPr>
                      <a:r>
                        <a:rPr lang="en-US" sz="1400" dirty="0">
                          <a:effectLst/>
                        </a:rPr>
                        <a:t>                    Information desk  &lt;&lt;Actor&gt;&gt;</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37490">
                <a:tc>
                  <a:txBody>
                    <a:bodyPr/>
                    <a:lstStyle/>
                    <a:p>
                      <a:pPr marL="0" marR="0" indent="0" algn="just">
                        <a:lnSpc>
                          <a:spcPct val="110000"/>
                        </a:lnSpc>
                        <a:spcBef>
                          <a:spcPts val="0"/>
                        </a:spcBef>
                        <a:spcAft>
                          <a:spcPts val="835"/>
                        </a:spcAft>
                        <a:tabLst>
                          <a:tab pos="647700" algn="l"/>
                        </a:tabLst>
                      </a:pPr>
                      <a:r>
                        <a:rPr lang="en-US" sz="1400" dirty="0">
                          <a:solidFill>
                            <a:schemeClr val="tx1">
                              <a:lumMod val="85000"/>
                              <a:lumOff val="15000"/>
                            </a:schemeClr>
                          </a:solidFill>
                          <a:effectLst/>
                        </a:rPr>
                        <a:t>Fname                            </a:t>
                      </a:r>
                      <a:endParaRPr lang="en-US" sz="1200" dirty="0">
                        <a:solidFill>
                          <a:schemeClr val="tx1">
                            <a:lumMod val="85000"/>
                            <a:lumOff val="1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85000"/>
                              <a:lumOff val="15000"/>
                            </a:schemeClr>
                          </a:solidFill>
                          <a:effectLst/>
                        </a:rPr>
                        <a:t> Lname</a:t>
                      </a:r>
                      <a:endParaRPr lang="en-US" sz="1200" dirty="0">
                        <a:solidFill>
                          <a:schemeClr val="tx1">
                            <a:lumMod val="85000"/>
                            <a:lumOff val="1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85000"/>
                              <a:lumOff val="15000"/>
                            </a:schemeClr>
                          </a:solidFill>
                          <a:effectLst/>
                        </a:rPr>
                        <a:t>Age</a:t>
                      </a:r>
                      <a:endParaRPr lang="en-US" sz="1200" dirty="0">
                        <a:solidFill>
                          <a:schemeClr val="tx1">
                            <a:lumMod val="85000"/>
                            <a:lumOff val="1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85000"/>
                              <a:lumOff val="15000"/>
                            </a:schemeClr>
                          </a:solidFill>
                          <a:effectLst/>
                        </a:rPr>
                        <a:t>Gender</a:t>
                      </a:r>
                      <a:endParaRPr lang="en-US" sz="1200" dirty="0">
                        <a:solidFill>
                          <a:schemeClr val="tx1">
                            <a:lumMod val="85000"/>
                            <a:lumOff val="15000"/>
                          </a:schemeClr>
                        </a:solidFill>
                        <a:effectLst/>
                      </a:endParaRPr>
                    </a:p>
                    <a:p>
                      <a:pPr marL="0" marR="0" indent="0" algn="just">
                        <a:lnSpc>
                          <a:spcPct val="110000"/>
                        </a:lnSpc>
                        <a:spcBef>
                          <a:spcPts val="0"/>
                        </a:spcBef>
                        <a:spcAft>
                          <a:spcPts val="835"/>
                        </a:spcAft>
                        <a:tabLst>
                          <a:tab pos="647700" algn="l"/>
                        </a:tabLst>
                      </a:pPr>
                      <a:r>
                        <a:rPr lang="en-US" sz="1400" dirty="0" smtClean="0">
                          <a:solidFill>
                            <a:schemeClr val="tx1">
                              <a:lumMod val="85000"/>
                              <a:lumOff val="15000"/>
                            </a:schemeClr>
                          </a:solidFill>
                          <a:effectLst/>
                        </a:rPr>
                        <a:t>documenting  </a:t>
                      </a:r>
                      <a:r>
                        <a:rPr lang="en-US" sz="1400" dirty="0">
                          <a:solidFill>
                            <a:schemeClr val="tx1">
                              <a:lumMod val="85000"/>
                              <a:lumOff val="15000"/>
                            </a:schemeClr>
                          </a:solidFill>
                          <a:effectLst/>
                        </a:rPr>
                        <a:t>()                           </a:t>
                      </a:r>
                      <a:r>
                        <a:rPr lang="en-US" sz="1400" dirty="0" smtClean="0">
                          <a:solidFill>
                            <a:schemeClr val="tx1">
                              <a:lumMod val="85000"/>
                              <a:lumOff val="15000"/>
                            </a:schemeClr>
                          </a:solidFill>
                          <a:effectLst/>
                        </a:rPr>
                        <a:t>  dispatcher</a:t>
                      </a:r>
                      <a:endParaRPr lang="en-US" sz="1200" dirty="0">
                        <a:solidFill>
                          <a:schemeClr val="tx1">
                            <a:lumMod val="85000"/>
                            <a:lumOff val="15000"/>
                          </a:schemeClr>
                        </a:solidFill>
                        <a:effectLst/>
                      </a:endParaRPr>
                    </a:p>
                    <a:p>
                      <a:pPr marL="0" marR="0" indent="0" algn="just">
                        <a:lnSpc>
                          <a:spcPct val="110000"/>
                        </a:lnSpc>
                        <a:spcBef>
                          <a:spcPts val="0"/>
                        </a:spcBef>
                        <a:spcAft>
                          <a:spcPts val="835"/>
                        </a:spcAft>
                        <a:tabLst>
                          <a:tab pos="647700" algn="l"/>
                        </a:tabLst>
                      </a:pPr>
                      <a:r>
                        <a:rPr lang="en-US" sz="1400" dirty="0">
                          <a:solidFill>
                            <a:schemeClr val="tx1">
                              <a:lumMod val="85000"/>
                              <a:lumOff val="15000"/>
                            </a:schemeClr>
                          </a:solidFill>
                          <a:effectLst/>
                        </a:rPr>
                        <a:t> stor file ()                                    </a:t>
                      </a:r>
                      <a:r>
                        <a:rPr lang="en-US" sz="1400" dirty="0" smtClean="0">
                          <a:solidFill>
                            <a:schemeClr val="tx1">
                              <a:lumMod val="85000"/>
                              <a:lumOff val="15000"/>
                            </a:schemeClr>
                          </a:solidFill>
                          <a:effectLst/>
                        </a:rPr>
                        <a:t>  field </a:t>
                      </a:r>
                      <a:r>
                        <a:rPr lang="en-US" sz="1400" dirty="0">
                          <a:solidFill>
                            <a:schemeClr val="tx1">
                              <a:lumMod val="85000"/>
                              <a:lumOff val="15000"/>
                            </a:schemeClr>
                          </a:solidFill>
                          <a:effectLst/>
                        </a:rPr>
                        <a:t>officer</a:t>
                      </a:r>
                      <a:endParaRPr lang="en-US" sz="1200" dirty="0">
                        <a:solidFill>
                          <a:schemeClr val="tx1">
                            <a:lumMod val="85000"/>
                            <a:lumOff val="15000"/>
                          </a:schemeClr>
                        </a:solidFill>
                        <a:effectLst/>
                      </a:endParaRPr>
                    </a:p>
                    <a:p>
                      <a:pPr marL="0" marR="0" indent="0" algn="just">
                        <a:lnSpc>
                          <a:spcPct val="150000"/>
                        </a:lnSpc>
                        <a:spcBef>
                          <a:spcPts val="0"/>
                        </a:spcBef>
                        <a:spcAft>
                          <a:spcPts val="835"/>
                        </a:spcAft>
                        <a:tabLst>
                          <a:tab pos="647700" algn="l"/>
                          <a:tab pos="1907540" algn="l"/>
                        </a:tabLst>
                      </a:pPr>
                      <a:r>
                        <a:rPr lang="en-US" sz="1400" dirty="0">
                          <a:solidFill>
                            <a:schemeClr val="tx1">
                              <a:lumMod val="85000"/>
                              <a:lumOff val="15000"/>
                            </a:schemeClr>
                          </a:solidFill>
                          <a:effectLst/>
                        </a:rPr>
                        <a:t> view prepare file ()</a:t>
                      </a:r>
                      <a:endParaRPr lang="en-US" sz="12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solidFill>
                  </a:tcPr>
                </a:tc>
              </a:tr>
            </a:tbl>
          </a:graphicData>
        </a:graphic>
      </p:graphicFrame>
      <p:sp>
        <p:nvSpPr>
          <p:cNvPr id="10" name="Straight Connector 5"/>
          <p:cNvSpPr>
            <a:spLocks noChangeShapeType="1"/>
          </p:cNvSpPr>
          <p:nvPr/>
        </p:nvSpPr>
        <p:spPr bwMode="auto">
          <a:xfrm>
            <a:off x="7556409" y="3732665"/>
            <a:ext cx="16368" cy="233328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Slide Number Placeholder 7"/>
          <p:cNvSpPr>
            <a:spLocks noGrp="1"/>
          </p:cNvSpPr>
          <p:nvPr>
            <p:ph type="sldNum" sz="quarter" idx="12"/>
          </p:nvPr>
        </p:nvSpPr>
        <p:spPr>
          <a:xfrm>
            <a:off x="3902753" y="6406487"/>
            <a:ext cx="683339" cy="365125"/>
          </a:xfrm>
        </p:spPr>
        <p:txBody>
          <a:bodyPr/>
          <a:lstStyle/>
          <a:p>
            <a:fld id="{311DC3E5-DC53-4369-B6A6-6678E8D67B9E}" type="slidenum">
              <a:rPr lang="en-US" sz="1200" smtClean="0">
                <a:solidFill>
                  <a:schemeClr val="tx1"/>
                </a:solidFill>
              </a:rPr>
              <a:pPr/>
              <a:t>14</a:t>
            </a:fld>
            <a:endParaRPr lang="en-US" sz="1200" dirty="0">
              <a:solidFill>
                <a:schemeClr val="tx1"/>
              </a:solidFill>
            </a:endParaRPr>
          </a:p>
        </p:txBody>
      </p:sp>
      <p:sp>
        <p:nvSpPr>
          <p:cNvPr id="11" name="Straight Connector 5"/>
          <p:cNvSpPr>
            <a:spLocks noChangeShapeType="1"/>
          </p:cNvSpPr>
          <p:nvPr/>
        </p:nvSpPr>
        <p:spPr bwMode="auto">
          <a:xfrm>
            <a:off x="5238212" y="3732666"/>
            <a:ext cx="67882" cy="238479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Straight Connector 5"/>
          <p:cNvSpPr>
            <a:spLocks noChangeShapeType="1"/>
          </p:cNvSpPr>
          <p:nvPr/>
        </p:nvSpPr>
        <p:spPr bwMode="auto">
          <a:xfrm>
            <a:off x="9858238" y="3732666"/>
            <a:ext cx="16368" cy="22817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Straight Connector 5"/>
          <p:cNvSpPr>
            <a:spLocks noChangeShapeType="1"/>
          </p:cNvSpPr>
          <p:nvPr/>
        </p:nvSpPr>
        <p:spPr bwMode="auto">
          <a:xfrm flipH="1">
            <a:off x="5306094" y="6014434"/>
            <a:ext cx="4552144" cy="10303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Straight Connector 1"/>
          <p:cNvSpPr>
            <a:spLocks noChangeShapeType="1"/>
          </p:cNvSpPr>
          <p:nvPr/>
        </p:nvSpPr>
        <p:spPr bwMode="auto">
          <a:xfrm>
            <a:off x="5088884" y="1138947"/>
            <a:ext cx="24029" cy="23254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Straight Connector 1"/>
          <p:cNvSpPr>
            <a:spLocks noChangeShapeType="1"/>
          </p:cNvSpPr>
          <p:nvPr/>
        </p:nvSpPr>
        <p:spPr bwMode="auto">
          <a:xfrm>
            <a:off x="491126" y="1138947"/>
            <a:ext cx="24029" cy="23254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Straight Connector 1"/>
          <p:cNvSpPr>
            <a:spLocks noChangeShapeType="1"/>
          </p:cNvSpPr>
          <p:nvPr/>
        </p:nvSpPr>
        <p:spPr bwMode="auto">
          <a:xfrm>
            <a:off x="516019" y="3464417"/>
            <a:ext cx="459689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982757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6257" y="544906"/>
            <a:ext cx="4005944" cy="468718"/>
          </a:xfrm>
          <a:prstGeom prst="rect">
            <a:avLst/>
          </a:prstGeom>
        </p:spPr>
        <p:txBody>
          <a:bodyPr wrap="square">
            <a:spAutoFit/>
          </a:bodyPr>
          <a:lstStyle/>
          <a:p>
            <a:pPr marL="1341120" marR="0" indent="-6350" algn="ctr">
              <a:lnSpc>
                <a:spcPct val="110000"/>
              </a:lnSpc>
              <a:spcBef>
                <a:spcPts val="1000"/>
              </a:spcBef>
              <a:spcAft>
                <a:spcPts val="0"/>
              </a:spcAft>
            </a:pPr>
            <a:r>
              <a:rPr lang="en-US" sz="24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System Analysis</a:t>
            </a:r>
            <a:endParaRPr lang="en-US" sz="2400" b="1" dirty="0">
              <a:solidFill>
                <a:srgbClr val="0020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6905560" y="1043504"/>
            <a:ext cx="2717411" cy="369332"/>
          </a:xfrm>
          <a:prstGeom prst="rect">
            <a:avLst/>
          </a:prstGeom>
        </p:spPr>
        <p:txBody>
          <a:bodyPr wrap="none">
            <a:spAutoFit/>
          </a:bodyPr>
          <a:lstStyle/>
          <a:p>
            <a:r>
              <a:rPr lang="en-US" b="1" dirty="0" smtClean="0">
                <a:solidFill>
                  <a:srgbClr val="002060"/>
                </a:solidFill>
                <a:effectLst/>
                <a:latin typeface="Times New Roman" panose="02020603050405020304" pitchFamily="18" charset="0"/>
                <a:ea typeface="Times New Roman" panose="02020603050405020304" pitchFamily="18" charset="0"/>
              </a:rPr>
              <a:t>System use case diagrams</a:t>
            </a:r>
            <a:endParaRPr lang="en-US" dirty="0">
              <a:solidFill>
                <a:srgbClr val="00206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xmlns="" val="2458109752"/>
              </p:ext>
            </p:extLst>
          </p:nvPr>
        </p:nvGraphicFramePr>
        <p:xfrm>
          <a:off x="551499" y="1043504"/>
          <a:ext cx="6937829" cy="5759080"/>
        </p:xfrm>
        <a:graphic>
          <a:graphicData uri="http://schemas.openxmlformats.org/presentationml/2006/ole">
            <p:oleObj spid="_x0000_s5185" name="Visio" r:id="rId3" imgW="10449012" imgH="8401168" progId="Visio.Drawing.15">
              <p:embed/>
            </p:oleObj>
          </a:graphicData>
        </a:graphic>
      </p:graphicFrame>
      <p:sp>
        <p:nvSpPr>
          <p:cNvPr id="4" name="Rectangle 3"/>
          <p:cNvSpPr/>
          <p:nvPr/>
        </p:nvSpPr>
        <p:spPr>
          <a:xfrm>
            <a:off x="3746977" y="21686"/>
            <a:ext cx="2467342" cy="523220"/>
          </a:xfrm>
          <a:prstGeom prst="rect">
            <a:avLst/>
          </a:prstGeom>
          <a:solidFill>
            <a:srgbClr val="002060"/>
          </a:solidFill>
        </p:spPr>
        <p:txBody>
          <a:bodyPr wrap="none">
            <a:spAutoFit/>
          </a:bodyPr>
          <a:lstStyle/>
          <a:p>
            <a:r>
              <a:rPr lang="en-US" sz="2800" b="1" kern="0" dirty="0" smtClean="0">
                <a:solidFill>
                  <a:schemeClr val="bg1"/>
                </a:solidFill>
                <a:latin typeface="Times New Roman" panose="02020603050405020304" pitchFamily="18" charset="0"/>
                <a:ea typeface="Times New Roman" panose="02020603050405020304" pitchFamily="18" charset="0"/>
              </a:rPr>
              <a:t>Chapter Three</a:t>
            </a:r>
            <a:endParaRPr lang="en-US" sz="2800" dirty="0">
              <a:solidFill>
                <a:schemeClr val="bg1"/>
              </a:solidFill>
            </a:endParaRPr>
          </a:p>
        </p:txBody>
      </p:sp>
      <p:sp>
        <p:nvSpPr>
          <p:cNvPr id="9" name="Slide Number Placeholder 8"/>
          <p:cNvSpPr>
            <a:spLocks noGrp="1"/>
          </p:cNvSpPr>
          <p:nvPr>
            <p:ph type="sldNum" sz="quarter" idx="12"/>
          </p:nvPr>
        </p:nvSpPr>
        <p:spPr>
          <a:xfrm>
            <a:off x="6805989" y="6494045"/>
            <a:ext cx="683339" cy="365125"/>
          </a:xfrm>
        </p:spPr>
        <p:txBody>
          <a:bodyPr/>
          <a:lstStyle/>
          <a:p>
            <a:fld id="{311DC3E5-DC53-4369-B6A6-6678E8D67B9E}" type="slidenum">
              <a:rPr lang="en-US" sz="1200" smtClean="0">
                <a:solidFill>
                  <a:schemeClr val="tx1"/>
                </a:solidFill>
              </a:rPr>
              <a:pPr/>
              <a:t>15</a:t>
            </a:fld>
            <a:endParaRPr lang="en-US" sz="1200" dirty="0">
              <a:solidFill>
                <a:schemeClr val="tx1"/>
              </a:solidFill>
            </a:endParaRPr>
          </a:p>
        </p:txBody>
      </p:sp>
    </p:spTree>
    <p:extLst>
      <p:ext uri="{BB962C8B-B14F-4D97-AF65-F5344CB8AC3E}">
        <p14:creationId xmlns:p14="http://schemas.microsoft.com/office/powerpoint/2010/main" xmlns="" val="1572029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97" y="0"/>
            <a:ext cx="2433680" cy="400110"/>
          </a:xfrm>
          <a:prstGeom prst="rect">
            <a:avLst/>
          </a:prstGeom>
          <a:solidFill>
            <a:srgbClr val="002060"/>
          </a:solidFill>
        </p:spPr>
        <p:txBody>
          <a:bodyPr wrap="none">
            <a:spAutoFit/>
          </a:bodyPr>
          <a:lstStyle/>
          <a:p>
            <a:r>
              <a:rPr lang="en-US" sz="2000" b="1" dirty="0" smtClean="0">
                <a:solidFill>
                  <a:schemeClr val="bg1"/>
                </a:solidFill>
                <a:effectLst/>
                <a:latin typeface="Times New Roman" panose="02020603050405020304" pitchFamily="18" charset="0"/>
                <a:ea typeface="Times New Roman" panose="02020603050405020304" pitchFamily="18" charset="0"/>
              </a:rPr>
              <a:t>Use case Description</a:t>
            </a:r>
            <a:endParaRPr lang="en-US" sz="20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2194270041"/>
              </p:ext>
            </p:extLst>
          </p:nvPr>
        </p:nvGraphicFramePr>
        <p:xfrm>
          <a:off x="618095" y="442413"/>
          <a:ext cx="8852452" cy="6347748"/>
        </p:xfrm>
        <a:graphic>
          <a:graphicData uri="http://schemas.openxmlformats.org/drawingml/2006/table">
            <a:tbl>
              <a:tblPr firstRow="1" firstCol="1" bandRow="1">
                <a:tableStyleId>{5C22544A-7EE6-4342-B048-85BDC9FD1C3A}</a:tableStyleId>
              </a:tblPr>
              <a:tblGrid>
                <a:gridCol w="2936474"/>
                <a:gridCol w="2966262"/>
                <a:gridCol w="2949716"/>
              </a:tblGrid>
              <a:tr h="228060">
                <a:tc>
                  <a:txBody>
                    <a:bodyPr/>
                    <a:lstStyle/>
                    <a:p>
                      <a:pPr marL="0" marR="0" indent="0" algn="l">
                        <a:lnSpc>
                          <a:spcPct val="107000"/>
                        </a:lnSpc>
                        <a:spcBef>
                          <a:spcPts val="0"/>
                        </a:spcBef>
                        <a:spcAft>
                          <a:spcPts val="0"/>
                        </a:spcAft>
                      </a:pPr>
                      <a:r>
                        <a:rPr lang="en-US" sz="1400" dirty="0">
                          <a:effectLst/>
                        </a:rPr>
                        <a:t>UC_ID: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gridSpan="2">
                  <a:txBody>
                    <a:bodyPr/>
                    <a:lstStyle/>
                    <a:p>
                      <a:pPr marL="0" marR="0" indent="0" algn="l">
                        <a:lnSpc>
                          <a:spcPct val="107000"/>
                        </a:lnSpc>
                        <a:spcBef>
                          <a:spcPts val="0"/>
                        </a:spcBef>
                        <a:spcAft>
                          <a:spcPts val="0"/>
                        </a:spcAft>
                      </a:pPr>
                      <a:r>
                        <a:rPr lang="en-US" sz="1400" dirty="0">
                          <a:effectLst/>
                        </a:rPr>
                        <a:t>UC_04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hMerge="1">
                  <a:txBody>
                    <a:bodyPr/>
                    <a:lstStyle/>
                    <a:p>
                      <a:endParaRPr lang="en-US"/>
                    </a:p>
                  </a:txBody>
                  <a:tcPr/>
                </a:tc>
              </a:tr>
              <a:tr h="277467">
                <a:tc>
                  <a:txBody>
                    <a:bodyPr/>
                    <a:lstStyle/>
                    <a:p>
                      <a:pPr marL="0" marR="0" indent="0" algn="l">
                        <a:lnSpc>
                          <a:spcPct val="107000"/>
                        </a:lnSpc>
                        <a:spcBef>
                          <a:spcPts val="0"/>
                        </a:spcBef>
                        <a:spcAft>
                          <a:spcPts val="0"/>
                        </a:spcAft>
                      </a:pPr>
                      <a:r>
                        <a:rPr lang="en-US" sz="1400">
                          <a:effectLst/>
                        </a:rPr>
                        <a:t>Actor: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gridSpan="2">
                  <a:txBody>
                    <a:bodyPr/>
                    <a:lstStyle/>
                    <a:p>
                      <a:pPr marL="0" marR="0" indent="0" algn="l">
                        <a:lnSpc>
                          <a:spcPct val="107000"/>
                        </a:lnSpc>
                        <a:spcBef>
                          <a:spcPts val="0"/>
                        </a:spcBef>
                        <a:spcAft>
                          <a:spcPts val="0"/>
                        </a:spcAft>
                      </a:pPr>
                      <a:r>
                        <a:rPr lang="en-US" sz="1400" dirty="0">
                          <a:effectLst/>
                        </a:rPr>
                        <a:t>Dispatcher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hMerge="1">
                  <a:txBody>
                    <a:bodyPr/>
                    <a:lstStyle/>
                    <a:p>
                      <a:endParaRPr lang="en-US"/>
                    </a:p>
                  </a:txBody>
                  <a:tcPr/>
                </a:tc>
              </a:tr>
              <a:tr h="535243">
                <a:tc>
                  <a:txBody>
                    <a:bodyPr/>
                    <a:lstStyle/>
                    <a:p>
                      <a:pPr marL="0" marR="0" indent="0" algn="l">
                        <a:lnSpc>
                          <a:spcPct val="107000"/>
                        </a:lnSpc>
                        <a:spcBef>
                          <a:spcPts val="0"/>
                        </a:spcBef>
                        <a:spcAft>
                          <a:spcPts val="0"/>
                        </a:spcAft>
                      </a:pPr>
                      <a:r>
                        <a:rPr lang="en-US" sz="1400" dirty="0">
                          <a:effectLst/>
                        </a:rPr>
                        <a:t>Description:</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gridSpan="2">
                  <a:txBody>
                    <a:bodyPr/>
                    <a:lstStyle/>
                    <a:p>
                      <a:pPr marL="0" marR="0" indent="0" algn="l">
                        <a:lnSpc>
                          <a:spcPct val="107000"/>
                        </a:lnSpc>
                        <a:spcBef>
                          <a:spcPts val="0"/>
                        </a:spcBef>
                        <a:spcAft>
                          <a:spcPts val="0"/>
                        </a:spcAft>
                      </a:pPr>
                      <a:r>
                        <a:rPr lang="en-US" sz="1400" dirty="0">
                          <a:effectLst/>
                        </a:rPr>
                        <a:t>It </a:t>
                      </a:r>
                      <a:r>
                        <a:rPr lang="en-US" sz="1400" dirty="0" smtClean="0">
                          <a:effectLst/>
                        </a:rPr>
                        <a:t>describe </a:t>
                      </a:r>
                      <a:r>
                        <a:rPr lang="en-US" sz="1400" dirty="0">
                          <a:effectLst/>
                        </a:rPr>
                        <a:t>how the dispatcher removes records of system user database.</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nchor="ctr"/>
                </a:tc>
                <a:tc hMerge="1">
                  <a:txBody>
                    <a:bodyPr/>
                    <a:lstStyle/>
                    <a:p>
                      <a:endParaRPr lang="en-US"/>
                    </a:p>
                  </a:txBody>
                  <a:tcPr/>
                </a:tc>
              </a:tr>
              <a:tr h="325799">
                <a:tc>
                  <a:txBody>
                    <a:bodyPr/>
                    <a:lstStyle/>
                    <a:p>
                      <a:pPr marL="0" marR="0" indent="0" algn="l">
                        <a:lnSpc>
                          <a:spcPct val="107000"/>
                        </a:lnSpc>
                        <a:spcBef>
                          <a:spcPts val="0"/>
                        </a:spcBef>
                        <a:spcAft>
                          <a:spcPts val="0"/>
                        </a:spcAft>
                      </a:pPr>
                      <a:r>
                        <a:rPr lang="en-US" sz="1400" dirty="0">
                          <a:effectLst/>
                        </a:rPr>
                        <a:t>Precondition: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gridSpan="2">
                  <a:txBody>
                    <a:bodyPr/>
                    <a:lstStyle/>
                    <a:p>
                      <a:pPr marL="0" marR="0" indent="0" algn="l">
                        <a:lnSpc>
                          <a:spcPct val="107000"/>
                        </a:lnSpc>
                        <a:spcBef>
                          <a:spcPts val="0"/>
                        </a:spcBef>
                        <a:spcAft>
                          <a:spcPts val="0"/>
                        </a:spcAft>
                      </a:pPr>
                      <a:r>
                        <a:rPr lang="en-US" sz="1400" dirty="0">
                          <a:effectLst/>
                        </a:rPr>
                        <a:t>the user should have logged in as Dispatcher</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hMerge="1">
                  <a:txBody>
                    <a:bodyPr/>
                    <a:lstStyle/>
                    <a:p>
                      <a:endParaRPr lang="en-US"/>
                    </a:p>
                  </a:txBody>
                  <a:tcPr/>
                </a:tc>
              </a:tr>
              <a:tr h="355039">
                <a:tc rowSpan="2">
                  <a:txBody>
                    <a:bodyPr/>
                    <a:lstStyle/>
                    <a:p>
                      <a:pPr marL="0" marR="0" indent="0" algn="l">
                        <a:lnSpc>
                          <a:spcPct val="107000"/>
                        </a:lnSpc>
                        <a:spcBef>
                          <a:spcPts val="0"/>
                        </a:spcBef>
                        <a:spcAft>
                          <a:spcPts val="0"/>
                        </a:spcAft>
                      </a:pPr>
                      <a:r>
                        <a:rPr lang="en-US" sz="1400" dirty="0">
                          <a:effectLst/>
                        </a:rPr>
                        <a:t>Flow Event: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a:txBody>
                    <a:bodyPr/>
                    <a:lstStyle/>
                    <a:p>
                      <a:pPr marL="0" marR="0" indent="0" algn="l">
                        <a:lnSpc>
                          <a:spcPct val="107000"/>
                        </a:lnSpc>
                        <a:spcBef>
                          <a:spcPts val="0"/>
                        </a:spcBef>
                        <a:spcAft>
                          <a:spcPts val="0"/>
                        </a:spcAft>
                      </a:pPr>
                      <a:r>
                        <a:rPr lang="en-US" sz="1400" dirty="0">
                          <a:effectLst/>
                        </a:rPr>
                        <a:t>Actor action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a:txBody>
                    <a:bodyPr/>
                    <a:lstStyle/>
                    <a:p>
                      <a:pPr marL="0" marR="0" indent="0" algn="l">
                        <a:lnSpc>
                          <a:spcPct val="107000"/>
                        </a:lnSpc>
                        <a:spcBef>
                          <a:spcPts val="0"/>
                        </a:spcBef>
                        <a:spcAft>
                          <a:spcPts val="0"/>
                        </a:spcAft>
                      </a:pPr>
                      <a:r>
                        <a:rPr lang="en-US" sz="1400" dirty="0">
                          <a:effectLst/>
                        </a:rPr>
                        <a:t>System response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r>
              <a:tr h="2885379">
                <a:tc vMerge="1">
                  <a:txBody>
                    <a:bodyPr/>
                    <a:lstStyle/>
                    <a:p>
                      <a:endParaRPr lang="en-US"/>
                    </a:p>
                  </a:txBody>
                  <a:tcPr/>
                </a:tc>
                <a:tc>
                  <a:txBody>
                    <a:bodyPr/>
                    <a:lstStyle/>
                    <a:p>
                      <a:pPr marL="0" marR="0" indent="0" algn="l">
                        <a:lnSpc>
                          <a:spcPct val="147000"/>
                        </a:lnSpc>
                        <a:spcBef>
                          <a:spcPts val="0"/>
                        </a:spcBef>
                        <a:spcAft>
                          <a:spcPts val="0"/>
                        </a:spcAft>
                      </a:pPr>
                      <a:r>
                        <a:rPr lang="en-US" sz="1400" dirty="0">
                          <a:effectLst/>
                        </a:rPr>
                        <a:t>Step1: the administrator wants to delete the account and he/she login to the system.  </a:t>
                      </a:r>
                    </a:p>
                    <a:p>
                      <a:pPr marL="0" marR="0" indent="0" algn="l">
                        <a:lnSpc>
                          <a:spcPct val="147000"/>
                        </a:lnSpc>
                        <a:spcBef>
                          <a:spcPts val="0"/>
                        </a:spcBef>
                        <a:spcAft>
                          <a:spcPts val="0"/>
                        </a:spcAft>
                      </a:pPr>
                      <a:r>
                        <a:rPr lang="en-US" sz="1400" dirty="0">
                          <a:effectLst/>
                        </a:rPr>
                        <a:t>Step2: the administrator selects the delete </a:t>
                      </a:r>
                      <a:r>
                        <a:rPr lang="en-US" sz="1400" dirty="0" smtClean="0">
                          <a:effectLst/>
                        </a:rPr>
                        <a:t>button(click).  </a:t>
                      </a:r>
                      <a:endParaRPr lang="en-US" sz="1400" dirty="0">
                        <a:effectLst/>
                      </a:endParaRPr>
                    </a:p>
                    <a:p>
                      <a:pPr marL="0" marR="0" indent="0" algn="l">
                        <a:lnSpc>
                          <a:spcPct val="147000"/>
                        </a:lnSpc>
                        <a:spcBef>
                          <a:spcPts val="0"/>
                        </a:spcBef>
                        <a:spcAft>
                          <a:spcPts val="10"/>
                        </a:spcAft>
                      </a:pPr>
                      <a:r>
                        <a:rPr lang="en-US" sz="1400" dirty="0">
                          <a:effectLst/>
                        </a:rPr>
                        <a:t>Step4:the administrator enters the account type and username of the user </a:t>
                      </a:r>
                      <a:r>
                        <a:rPr lang="en-US" sz="1400" dirty="0" smtClean="0">
                          <a:effectLst/>
                        </a:rPr>
                        <a:t>(click).  </a:t>
                      </a:r>
                      <a:endParaRPr lang="en-US" sz="1400" dirty="0">
                        <a:effectLst/>
                      </a:endParaRPr>
                    </a:p>
                    <a:p>
                      <a:pPr marL="0" marR="0" indent="0" algn="l">
                        <a:lnSpc>
                          <a:spcPct val="107000"/>
                        </a:lnSpc>
                        <a:spcBef>
                          <a:spcPts val="0"/>
                        </a:spcBef>
                        <a:spcAft>
                          <a:spcPts val="0"/>
                        </a:spcAft>
                      </a:pPr>
                      <a:r>
                        <a:rPr lang="en-US" sz="1400" dirty="0">
                          <a:effectLst/>
                        </a:rPr>
                        <a:t>Step7: the administrator selects the yes option.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a:txBody>
                    <a:bodyPr/>
                    <a:lstStyle/>
                    <a:p>
                      <a:pPr marL="0" marR="0" indent="0" algn="l">
                        <a:lnSpc>
                          <a:spcPct val="147000"/>
                        </a:lnSpc>
                        <a:spcBef>
                          <a:spcPts val="0"/>
                        </a:spcBef>
                        <a:spcAft>
                          <a:spcPts val="0"/>
                        </a:spcAft>
                      </a:pPr>
                      <a:r>
                        <a:rPr lang="en-US" sz="1400" dirty="0">
                          <a:effectLst/>
                        </a:rPr>
                        <a:t>step3:The system display a form Step5: the system checks the entered information with the existing account in the database Step6: the system sends message  </a:t>
                      </a:r>
                    </a:p>
                    <a:p>
                      <a:pPr marL="0" marR="0" indent="0" algn="l">
                        <a:lnSpc>
                          <a:spcPct val="147000"/>
                        </a:lnSpc>
                        <a:spcBef>
                          <a:spcPts val="0"/>
                        </a:spcBef>
                        <a:spcAft>
                          <a:spcPts val="20"/>
                        </a:spcAft>
                      </a:pPr>
                      <a:r>
                        <a:rPr lang="en-US" sz="1400" dirty="0">
                          <a:effectLst/>
                        </a:rPr>
                        <a:t>“Do you want to delete?”  to the administrator   </a:t>
                      </a:r>
                    </a:p>
                    <a:p>
                      <a:pPr marL="0" marR="0" indent="0" algn="l">
                        <a:lnSpc>
                          <a:spcPct val="107000"/>
                        </a:lnSpc>
                        <a:spcBef>
                          <a:spcPts val="0"/>
                        </a:spcBef>
                        <a:spcAft>
                          <a:spcPts val="0"/>
                        </a:spcAft>
                      </a:pPr>
                      <a:r>
                        <a:rPr lang="en-US" sz="1400" dirty="0">
                          <a:effectLst/>
                        </a:rPr>
                        <a:t>Step8: the system delete the account from the system. Step </a:t>
                      </a:r>
                    </a:p>
                    <a:p>
                      <a:pPr marL="0" marR="0" indent="0" algn="l">
                        <a:lnSpc>
                          <a:spcPct val="107000"/>
                        </a:lnSpc>
                        <a:spcBef>
                          <a:spcPts val="0"/>
                        </a:spcBef>
                        <a:spcAft>
                          <a:spcPts val="0"/>
                        </a:spcAft>
                      </a:pPr>
                      <a:r>
                        <a:rPr lang="en-US" sz="1400" dirty="0" smtClean="0">
                          <a:effectLst/>
                        </a:rPr>
                        <a:t>9: </a:t>
                      </a:r>
                      <a:r>
                        <a:rPr lang="en-US" sz="1400" dirty="0">
                          <a:effectLst/>
                        </a:rPr>
                        <a:t>the use case ends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r>
              <a:tr h="478000">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US" sz="1400" dirty="0" smtClean="0">
                          <a:effectLst/>
                        </a:rPr>
                        <a:t>Post condition   </a:t>
                      </a:r>
                    </a:p>
                    <a:p>
                      <a:pPr marL="0" marR="0" indent="0" algn="l">
                        <a:lnSpc>
                          <a:spcPct val="107000"/>
                        </a:lnSpc>
                        <a:spcBef>
                          <a:spcPts val="0"/>
                        </a:spcBef>
                        <a:spcAft>
                          <a:spcPts val="0"/>
                        </a:spcAf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gridSpan="2">
                  <a:txBody>
                    <a:bodyPr/>
                    <a:lstStyle/>
                    <a:p>
                      <a:pPr marL="0" marR="0" indent="0" algn="l" defTabSz="457200" rtl="0" eaLnBrk="1" fontAlgn="auto" latinLnBrk="0" hangingPunct="1">
                        <a:lnSpc>
                          <a:spcPct val="107000"/>
                        </a:lnSpc>
                        <a:spcBef>
                          <a:spcPts val="0"/>
                        </a:spcBef>
                        <a:spcAft>
                          <a:spcPts val="530"/>
                        </a:spcAft>
                        <a:buClrTx/>
                        <a:buSzTx/>
                        <a:buFontTx/>
                        <a:buNone/>
                        <a:tabLst/>
                        <a:defRPr/>
                      </a:pPr>
                      <a:r>
                        <a:rPr lang="en-US" sz="1400" dirty="0" smtClean="0">
                          <a:effectLst/>
                        </a:rPr>
                        <a:t>The system removes the user details from the record </a:t>
                      </a:r>
                    </a:p>
                  </a:txBody>
                  <a:tcPr marL="42201" marR="14848" marT="28915" marB="0" anchor="ctr"/>
                </a:tc>
                <a:tc hMerge="1">
                  <a:txBody>
                    <a:bodyPr/>
                    <a:lstStyle/>
                    <a:p>
                      <a:endParaRPr lang="en-US"/>
                    </a:p>
                  </a:txBody>
                  <a:tcPr/>
                </a:tc>
              </a:tr>
              <a:tr h="1117030">
                <a:tc>
                  <a:txBody>
                    <a:bodyPr/>
                    <a:lstStyle/>
                    <a:p>
                      <a:pPr marL="0" marR="0" indent="0" algn="l">
                        <a:lnSpc>
                          <a:spcPct val="107000"/>
                        </a:lnSpc>
                        <a:spcBef>
                          <a:spcPts val="0"/>
                        </a:spcBef>
                        <a:spcAft>
                          <a:spcPts val="560"/>
                        </a:spcAft>
                      </a:pPr>
                      <a:r>
                        <a:rPr lang="en-US" sz="1400" dirty="0">
                          <a:effectLst/>
                        </a:rPr>
                        <a:t> </a:t>
                      </a:r>
                    </a:p>
                    <a:p>
                      <a:pPr marL="0" marR="0" indent="0" algn="l">
                        <a:lnSpc>
                          <a:spcPct val="147000"/>
                        </a:lnSpc>
                        <a:spcBef>
                          <a:spcPts val="0"/>
                        </a:spcBef>
                        <a:spcAft>
                          <a:spcPts val="275"/>
                        </a:spcAft>
                      </a:pPr>
                      <a:r>
                        <a:rPr lang="en-US" sz="1400" dirty="0" smtClean="0">
                          <a:effectLst/>
                        </a:rPr>
                        <a:t>Alternate course of action:</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gridSpan="2">
                  <a:txBody>
                    <a:bodyPr/>
                    <a:lstStyle/>
                    <a:p>
                      <a:pPr marL="0" marR="0" indent="0" algn="l" defTabSz="457200" rtl="0" eaLnBrk="1" fontAlgn="auto" latinLnBrk="0" hangingPunct="1">
                        <a:lnSpc>
                          <a:spcPct val="107000"/>
                        </a:lnSpc>
                        <a:spcBef>
                          <a:spcPts val="0"/>
                        </a:spcBef>
                        <a:spcAft>
                          <a:spcPts val="690"/>
                        </a:spcAft>
                        <a:buClrTx/>
                        <a:buSzTx/>
                        <a:buFontTx/>
                        <a:buNone/>
                        <a:tabLst/>
                        <a:defRPr/>
                      </a:pPr>
                      <a:r>
                        <a:rPr lang="en-US" sz="1400" dirty="0" smtClean="0">
                          <a:effectLst/>
                        </a:rPr>
                        <a:t>5.1: the system displays try again message</a:t>
                      </a:r>
                      <a:r>
                        <a:rPr lang="en-US" sz="1400" baseline="0" dirty="0" smtClean="0">
                          <a:effectLst/>
                        </a:rPr>
                        <a:t> and return step4.</a:t>
                      </a:r>
                      <a:endParaRPr lang="en-US" sz="1400" dirty="0" smtClean="0">
                        <a:effectLst/>
                      </a:endParaRPr>
                    </a:p>
                    <a:p>
                      <a:pPr marL="0" marR="0" indent="0" algn="l" defTabSz="4572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5.2:the system displays empty form    </a:t>
                      </a:r>
                      <a:endPar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a:lnSpc>
                          <a:spcPct val="107000"/>
                        </a:lnSpc>
                        <a:spcBef>
                          <a:spcPts val="0"/>
                        </a:spcBef>
                        <a:spcAft>
                          <a:spcPts val="0"/>
                        </a:spcAft>
                      </a:pP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01" marR="14848" marT="28915" marB="0"/>
                </a:tc>
                <a:tc hMerge="1">
                  <a:txBody>
                    <a:bodyPr/>
                    <a:lstStyle/>
                    <a:p>
                      <a:endParaRPr lang="en-US"/>
                    </a:p>
                  </a:txBody>
                  <a:tcPr/>
                </a:tc>
              </a:tr>
            </a:tbl>
          </a:graphicData>
        </a:graphic>
      </p:graphicFrame>
      <p:sp>
        <p:nvSpPr>
          <p:cNvPr id="5" name="Rectangle 1"/>
          <p:cNvSpPr>
            <a:spLocks noChangeArrowheads="1"/>
          </p:cNvSpPr>
          <p:nvPr/>
        </p:nvSpPr>
        <p:spPr bwMode="auto">
          <a:xfrm>
            <a:off x="759251" y="135661"/>
            <a:ext cx="1971070"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a:solidFill>
                  <a:srgbClr val="002060"/>
                </a:solidFill>
                <a:ea typeface="Times New Roman" panose="02020603050405020304" pitchFamily="18" charset="0"/>
              </a:rPr>
              <a:t>D</a:t>
            </a:r>
            <a:r>
              <a:rPr kumimoji="0" lang="en-US" sz="1400" b="1" i="0" u="none" strike="noStrike" cap="none" normalizeH="0" baseline="0" dirty="0" smtClean="0">
                <a:ln>
                  <a:noFill/>
                </a:ln>
                <a:solidFill>
                  <a:srgbClr val="002060"/>
                </a:solidFill>
                <a:effectLst/>
                <a:latin typeface="Arial" panose="020B0604020202020204" pitchFamily="34" charset="0"/>
                <a:ea typeface="Times New Roman" panose="02020603050405020304" pitchFamily="18" charset="0"/>
              </a:rPr>
              <a:t>elete user account  </a:t>
            </a:r>
            <a:endParaRPr kumimoji="0" lang="en-US" sz="1400" b="1" i="0" u="none" strike="noStrike" cap="none" normalizeH="0" baseline="0" dirty="0" smtClean="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002060"/>
                </a:solidFill>
                <a:effectLst/>
                <a:latin typeface="Arial" panose="020B0604020202020204" pitchFamily="34" charset="0"/>
                <a:ea typeface="Times New Roman" panose="02020603050405020304" pitchFamily="18" charset="0"/>
              </a:rPr>
              <a:t>                                                                       </a:t>
            </a:r>
            <a:endParaRPr kumimoji="0" lang="en-US" sz="1200" b="0" i="0" u="none" strike="noStrike" cap="none" normalizeH="0" baseline="0" dirty="0" smtClean="0">
              <a:ln>
                <a:noFill/>
              </a:ln>
              <a:solidFill>
                <a:srgbClr val="00206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2060"/>
                </a:solidFill>
                <a:effectLst/>
                <a:latin typeface="Arial" panose="020B0604020202020204" pitchFamily="34" charset="0"/>
                <a:ea typeface="Times New Roman" panose="02020603050405020304" pitchFamily="18" charset="0"/>
              </a:rPr>
              <a:t>                                                          </a:t>
            </a:r>
            <a:endParaRPr kumimoji="0" lang="en-US" sz="1800" b="0" i="0" u="none" strike="noStrike" cap="none" normalizeH="0" baseline="0" dirty="0" smtClean="0">
              <a:ln>
                <a:noFill/>
              </a:ln>
              <a:solidFill>
                <a:srgbClr val="002060"/>
              </a:solidFill>
              <a:effectLst/>
              <a:latin typeface="Arial" panose="020B0604020202020204" pitchFamily="34" charset="0"/>
            </a:endParaRPr>
          </a:p>
        </p:txBody>
      </p:sp>
      <p:sp>
        <p:nvSpPr>
          <p:cNvPr id="8" name="Slide Number Placeholder 7"/>
          <p:cNvSpPr>
            <a:spLocks noGrp="1"/>
          </p:cNvSpPr>
          <p:nvPr>
            <p:ph type="sldNum" sz="quarter" idx="12"/>
          </p:nvPr>
        </p:nvSpPr>
        <p:spPr>
          <a:xfrm>
            <a:off x="10071733" y="6389092"/>
            <a:ext cx="683339" cy="365125"/>
          </a:xfrm>
        </p:spPr>
        <p:txBody>
          <a:bodyPr/>
          <a:lstStyle/>
          <a:p>
            <a:fld id="{311DC3E5-DC53-4369-B6A6-6678E8D67B9E}" type="slidenum">
              <a:rPr lang="en-US" sz="1200" smtClean="0">
                <a:solidFill>
                  <a:schemeClr val="tx1"/>
                </a:solidFill>
              </a:rPr>
              <a:pPr/>
              <a:t>16</a:t>
            </a:fld>
            <a:endParaRPr lang="en-US" sz="1200" dirty="0">
              <a:solidFill>
                <a:schemeClr val="tx1"/>
              </a:solidFill>
            </a:endParaRPr>
          </a:p>
        </p:txBody>
      </p:sp>
    </p:spTree>
    <p:extLst>
      <p:ext uri="{BB962C8B-B14F-4D97-AF65-F5344CB8AC3E}">
        <p14:creationId xmlns:p14="http://schemas.microsoft.com/office/powerpoint/2010/main" xmlns="" val="2067404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3968" y="32887"/>
            <a:ext cx="3156633" cy="531428"/>
          </a:xfrm>
          <a:prstGeom prst="rect">
            <a:avLst/>
          </a:prstGeom>
          <a:solidFill>
            <a:srgbClr val="002060"/>
          </a:solidFill>
        </p:spPr>
        <p:txBody>
          <a:bodyPr wrap="none">
            <a:spAutoFit/>
          </a:bodyPr>
          <a:lstStyle/>
          <a:p>
            <a:pPr algn="just">
              <a:lnSpc>
                <a:spcPct val="110000"/>
              </a:lnSpc>
              <a:spcBef>
                <a:spcPts val="1000"/>
              </a:spcBef>
            </a:pPr>
            <a:r>
              <a:rPr lang="en-US" sz="2800" b="1"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Sequence Diagram </a:t>
            </a:r>
            <a:endParaRPr lang="en-US" sz="28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2812032" y="84868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3679325167"/>
              </p:ext>
            </p:extLst>
          </p:nvPr>
        </p:nvGraphicFramePr>
        <p:xfrm>
          <a:off x="811369" y="577194"/>
          <a:ext cx="8568599" cy="6293685"/>
        </p:xfrm>
        <a:graphic>
          <a:graphicData uri="http://schemas.openxmlformats.org/presentationml/2006/ole">
            <p:oleObj spid="_x0000_s7235" name="Visio" r:id="rId4" imgW="6896288" imgH="6134210" progId="Visio.Drawing.15">
              <p:embed/>
            </p:oleObj>
          </a:graphicData>
        </a:graphic>
      </p:graphicFrame>
      <p:sp>
        <p:nvSpPr>
          <p:cNvPr id="8" name="Slide Number Placeholder 7"/>
          <p:cNvSpPr>
            <a:spLocks noGrp="1"/>
          </p:cNvSpPr>
          <p:nvPr>
            <p:ph type="sldNum" sz="quarter" idx="12"/>
          </p:nvPr>
        </p:nvSpPr>
        <p:spPr>
          <a:xfrm>
            <a:off x="10187643" y="5872848"/>
            <a:ext cx="683339" cy="365125"/>
          </a:xfrm>
        </p:spPr>
        <p:txBody>
          <a:bodyPr/>
          <a:lstStyle/>
          <a:p>
            <a:fld id="{311DC3E5-DC53-4369-B6A6-6678E8D67B9E}" type="slidenum">
              <a:rPr lang="en-US" sz="1200" smtClean="0">
                <a:solidFill>
                  <a:schemeClr val="tx1"/>
                </a:solidFill>
              </a:rPr>
              <a:pPr/>
              <a:t>17</a:t>
            </a:fld>
            <a:endParaRPr lang="en-US" sz="1200" dirty="0">
              <a:solidFill>
                <a:schemeClr val="tx1"/>
              </a:solidFill>
            </a:endParaRPr>
          </a:p>
        </p:txBody>
      </p:sp>
    </p:spTree>
    <p:extLst>
      <p:ext uri="{BB962C8B-B14F-4D97-AF65-F5344CB8AC3E}">
        <p14:creationId xmlns:p14="http://schemas.microsoft.com/office/powerpoint/2010/main" xmlns="" val="1392637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5464" y="152791"/>
            <a:ext cx="2937022" cy="523220"/>
          </a:xfrm>
          <a:prstGeom prst="rect">
            <a:avLst/>
          </a:prstGeom>
          <a:solidFill>
            <a:srgbClr val="002060"/>
          </a:solidFill>
        </p:spPr>
        <p:txBody>
          <a:bodyPr wrap="none">
            <a:spAutoFit/>
          </a:bodyPr>
          <a:lstStyle/>
          <a:p>
            <a:r>
              <a:rPr lang="en-US" sz="2800" b="1" dirty="0" smtClean="0">
                <a:solidFill>
                  <a:schemeClr val="bg1"/>
                </a:solidFill>
                <a:effectLst/>
                <a:latin typeface="Times New Roman" panose="02020603050405020304" pitchFamily="18" charset="0"/>
                <a:ea typeface="Times New Roman" panose="02020603050405020304" pitchFamily="18" charset="0"/>
              </a:rPr>
              <a:t>Activity Diagram </a:t>
            </a:r>
            <a:endParaRPr lang="en-US" sz="2800" b="1" dirty="0">
              <a:solidFill>
                <a:schemeClr val="bg1"/>
              </a:solidFill>
            </a:endParaRPr>
          </a:p>
        </p:txBody>
      </p:sp>
      <p:sp>
        <p:nvSpPr>
          <p:cNvPr id="3" name="Rectangle 2"/>
          <p:cNvSpPr>
            <a:spLocks noChangeArrowheads="1"/>
          </p:cNvSpPr>
          <p:nvPr/>
        </p:nvSpPr>
        <p:spPr bwMode="auto">
          <a:xfrm>
            <a:off x="2423886" y="140788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7739505" y="1407886"/>
            <a:ext cx="2518703" cy="369332"/>
          </a:xfrm>
          <a:prstGeom prst="rect">
            <a:avLst/>
          </a:prstGeom>
        </p:spPr>
        <p:txBody>
          <a:bodyPr wrap="none">
            <a:spAutoFit/>
          </a:bodyPr>
          <a:lstStyle/>
          <a:p>
            <a:r>
              <a:rPr lang="en-US" dirty="0" smtClean="0">
                <a:solidFill>
                  <a:srgbClr val="000000"/>
                </a:solidFill>
                <a:effectLst/>
                <a:latin typeface="Times New Roman" panose="02020603050405020304" pitchFamily="18" charset="0"/>
                <a:ea typeface="Times New Roman" panose="02020603050405020304" pitchFamily="18" charset="0"/>
              </a:rPr>
              <a:t>Logout Activity Diagram</a:t>
            </a:r>
            <a:endParaRPr lang="en-US" dirty="0"/>
          </a:p>
        </p:txBody>
      </p:sp>
      <p:sp>
        <p:nvSpPr>
          <p:cNvPr id="8" name="Rectangle 7"/>
          <p:cNvSpPr>
            <a:spLocks noChangeArrowheads="1"/>
          </p:cNvSpPr>
          <p:nvPr/>
        </p:nvSpPr>
        <p:spPr bwMode="auto">
          <a:xfrm>
            <a:off x="7532915" y="198845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xmlns="" val="1818269474"/>
              </p:ext>
            </p:extLst>
          </p:nvPr>
        </p:nvGraphicFramePr>
        <p:xfrm>
          <a:off x="7018987" y="1988457"/>
          <a:ext cx="2485604" cy="4281713"/>
        </p:xfrm>
        <a:graphic>
          <a:graphicData uri="http://schemas.openxmlformats.org/presentationml/2006/ole">
            <p:oleObj spid="_x0000_s8324" name="Visio" r:id="rId3" imgW="1952807" imgH="2552779" progId="Visio.Drawing.15">
              <p:embed/>
            </p:oleObj>
          </a:graphicData>
        </a:graphic>
      </p:graphicFrame>
      <p:sp>
        <p:nvSpPr>
          <p:cNvPr id="12" name="Slide Number Placeholder 11"/>
          <p:cNvSpPr>
            <a:spLocks noGrp="1"/>
          </p:cNvSpPr>
          <p:nvPr>
            <p:ph type="sldNum" sz="quarter" idx="12"/>
          </p:nvPr>
        </p:nvSpPr>
        <p:spPr>
          <a:xfrm>
            <a:off x="7297185" y="6214554"/>
            <a:ext cx="683339" cy="365125"/>
          </a:xfrm>
        </p:spPr>
        <p:txBody>
          <a:bodyPr/>
          <a:lstStyle/>
          <a:p>
            <a:fld id="{311DC3E5-DC53-4369-B6A6-6678E8D67B9E}" type="slidenum">
              <a:rPr lang="en-US" sz="1200" smtClean="0">
                <a:solidFill>
                  <a:schemeClr val="tx1"/>
                </a:solidFill>
              </a:rPr>
              <a:pPr/>
              <a:t>18</a:t>
            </a:fld>
            <a:endParaRPr lang="en-US" sz="1200" dirty="0">
              <a:solidFill>
                <a:schemeClr val="tx1"/>
              </a:solidFill>
            </a:endParaRPr>
          </a:p>
        </p:txBody>
      </p:sp>
      <p:sp>
        <p:nvSpPr>
          <p:cNvPr id="5" name="Rectangle 131"/>
          <p:cNvSpPr>
            <a:spLocks noChangeArrowheads="1"/>
          </p:cNvSpPr>
          <p:nvPr/>
        </p:nvSpPr>
        <p:spPr bwMode="auto">
          <a:xfrm>
            <a:off x="1098787" y="101685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xmlns="" val="4197892452"/>
              </p:ext>
            </p:extLst>
          </p:nvPr>
        </p:nvGraphicFramePr>
        <p:xfrm>
          <a:off x="1613942" y="1057799"/>
          <a:ext cx="4152900" cy="4953000"/>
        </p:xfrm>
        <a:graphic>
          <a:graphicData uri="http://schemas.openxmlformats.org/presentationml/2006/ole">
            <p:oleObj spid="_x0000_s8325" name="Visio" r:id="rId4" imgW="4143522" imgH="4962647" progId="Visio.Drawing.15">
              <p:embed/>
            </p:oleObj>
          </a:graphicData>
        </a:graphic>
      </p:graphicFrame>
      <p:sp>
        <p:nvSpPr>
          <p:cNvPr id="13" name="Diamond 12"/>
          <p:cNvSpPr/>
          <p:nvPr/>
        </p:nvSpPr>
        <p:spPr>
          <a:xfrm>
            <a:off x="1891454" y="4494727"/>
            <a:ext cx="1064864" cy="824248"/>
          </a:xfrm>
          <a:prstGeom prst="diamon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C00000"/>
                </a:solidFill>
              </a:rPr>
              <a:t>Validate</a:t>
            </a:r>
            <a:endParaRPr lang="en-US" sz="1100" dirty="0">
              <a:solidFill>
                <a:srgbClr val="C00000"/>
              </a:solidFill>
            </a:endParaRPr>
          </a:p>
        </p:txBody>
      </p:sp>
    </p:spTree>
    <p:extLst>
      <p:ext uri="{BB962C8B-B14F-4D97-AF65-F5344CB8AC3E}">
        <p14:creationId xmlns:p14="http://schemas.microsoft.com/office/powerpoint/2010/main" xmlns="" val="3985402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6539" y="225363"/>
            <a:ext cx="3448380" cy="523220"/>
          </a:xfrm>
          <a:prstGeom prst="rect">
            <a:avLst/>
          </a:prstGeom>
        </p:spPr>
        <p:txBody>
          <a:bodyPr wrap="none">
            <a:spAutoFit/>
          </a:bodyPr>
          <a:lstStyle/>
          <a:p>
            <a:r>
              <a:rPr lang="en-US" sz="2800" b="1" dirty="0">
                <a:solidFill>
                  <a:srgbClr val="002060"/>
                </a:solidFill>
                <a:latin typeface="Times New Roman" panose="02020603050405020304" pitchFamily="18" charset="0"/>
                <a:ea typeface="Times New Roman" panose="02020603050405020304" pitchFamily="18" charset="0"/>
              </a:rPr>
              <a:t>C</a:t>
            </a:r>
            <a:r>
              <a:rPr lang="en-US" sz="2800" b="1" dirty="0" smtClean="0">
                <a:solidFill>
                  <a:srgbClr val="002060"/>
                </a:solidFill>
                <a:effectLst/>
                <a:latin typeface="Times New Roman" panose="02020603050405020304" pitchFamily="18" charset="0"/>
                <a:ea typeface="Times New Roman" panose="02020603050405020304" pitchFamily="18" charset="0"/>
              </a:rPr>
              <a:t>onceptual modeling</a:t>
            </a:r>
            <a:endParaRPr lang="en-US" sz="2800" dirty="0">
              <a:solidFill>
                <a:srgbClr val="002060"/>
              </a:solidFill>
            </a:endParaRPr>
          </a:p>
        </p:txBody>
      </p:sp>
      <p:sp>
        <p:nvSpPr>
          <p:cNvPr id="3" name="Rectangle 2"/>
          <p:cNvSpPr>
            <a:spLocks noChangeArrowheads="1"/>
          </p:cNvSpPr>
          <p:nvPr/>
        </p:nvSpPr>
        <p:spPr bwMode="auto">
          <a:xfrm>
            <a:off x="1926538" y="1161143"/>
            <a:ext cx="17122669"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xmlns="" val="1889470986"/>
              </p:ext>
            </p:extLst>
          </p:nvPr>
        </p:nvGraphicFramePr>
        <p:xfrm>
          <a:off x="449944" y="885371"/>
          <a:ext cx="9797142" cy="5791200"/>
        </p:xfrm>
        <a:graphic>
          <a:graphicData uri="http://schemas.openxmlformats.org/presentationml/2006/ole">
            <p:oleObj spid="_x0000_s9279" name="Visio" r:id="rId3" imgW="7248421" imgH="5419658" progId="Visio.Drawing.15">
              <p:embed/>
            </p:oleObj>
          </a:graphicData>
        </a:graphic>
      </p:graphicFrame>
      <p:sp>
        <p:nvSpPr>
          <p:cNvPr id="8" name="Slide Number Placeholder 7"/>
          <p:cNvSpPr>
            <a:spLocks noGrp="1"/>
          </p:cNvSpPr>
          <p:nvPr>
            <p:ph type="sldNum" sz="quarter" idx="12"/>
          </p:nvPr>
        </p:nvSpPr>
        <p:spPr>
          <a:xfrm>
            <a:off x="8642179" y="6250850"/>
            <a:ext cx="683339" cy="365125"/>
          </a:xfrm>
        </p:spPr>
        <p:txBody>
          <a:bodyPr/>
          <a:lstStyle/>
          <a:p>
            <a:fld id="{311DC3E5-DC53-4369-B6A6-6678E8D67B9E}" type="slidenum">
              <a:rPr lang="en-US" sz="1200" smtClean="0">
                <a:solidFill>
                  <a:schemeClr val="tx1"/>
                </a:solidFill>
              </a:rPr>
              <a:pPr/>
              <a:t>19</a:t>
            </a:fld>
            <a:endParaRPr lang="en-US" sz="1200" dirty="0">
              <a:solidFill>
                <a:schemeClr val="tx1"/>
              </a:solidFill>
            </a:endParaRPr>
          </a:p>
        </p:txBody>
      </p:sp>
    </p:spTree>
    <p:extLst>
      <p:ext uri="{BB962C8B-B14F-4D97-AF65-F5344CB8AC3E}">
        <p14:creationId xmlns:p14="http://schemas.microsoft.com/office/powerpoint/2010/main" xmlns="" val="2463536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0706" y="1856970"/>
            <a:ext cx="10011857" cy="3785652"/>
          </a:xfrm>
          <a:prstGeom prst="rect">
            <a:avLst/>
          </a:prstGeom>
        </p:spPr>
        <p:txBody>
          <a:bodyPr wrap="square">
            <a:spAutoFit/>
          </a:bodyPr>
          <a:lstStyle/>
          <a:p>
            <a:pPr marL="285750" indent="-285750">
              <a:lnSpc>
                <a:spcPct val="200000"/>
              </a:lnSpc>
              <a:buFont typeface="Wingdings" panose="05000000000000000000" pitchFamily="2" charset="2"/>
              <a:buChar char="Ø"/>
            </a:pPr>
            <a:r>
              <a:rPr lang="en-US" sz="2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development of one country is analyzed from many direction or factors such as peaceful, security of the people and their property etc.</a:t>
            </a:r>
          </a:p>
          <a:p>
            <a:pPr marL="285750" indent="-285750">
              <a:lnSpc>
                <a:spcPct val="200000"/>
              </a:lnSpc>
              <a:buFont typeface="Wingdings" panose="05000000000000000000" pitchFamily="2" charset="2"/>
              <a:buChar char="Ø"/>
            </a:pPr>
            <a:r>
              <a:rPr lang="en-US" sz="2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Those are protected by accident management station such as police and society.</a:t>
            </a:r>
          </a:p>
          <a:p>
            <a:pPr marL="285750" indent="-285750">
              <a:lnSpc>
                <a:spcPct val="200000"/>
              </a:lnSpc>
              <a:buFont typeface="Wingdings" panose="05000000000000000000" pitchFamily="2" charset="2"/>
              <a:buChar char="Ø"/>
            </a:pPr>
            <a:r>
              <a:rPr lang="en-US" sz="2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The institution of accident management station is standing to protect peoples and their property from danger. </a:t>
            </a:r>
          </a:p>
          <a:p>
            <a:pPr marL="285750" indent="-285750">
              <a:lnSpc>
                <a:spcPct val="200000"/>
              </a:lnSpc>
              <a:buFont typeface="Wingdings" panose="05000000000000000000" pitchFamily="2" charset="2"/>
              <a:buChar char="Ø"/>
            </a:pPr>
            <a:r>
              <a:rPr lang="en-US" sz="2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Our project aimed to develop new web based accident management system. </a:t>
            </a:r>
          </a:p>
        </p:txBody>
      </p:sp>
      <p:sp>
        <p:nvSpPr>
          <p:cNvPr id="7" name="Rectangle 6"/>
          <p:cNvSpPr/>
          <p:nvPr/>
        </p:nvSpPr>
        <p:spPr>
          <a:xfrm>
            <a:off x="2595873" y="1140848"/>
            <a:ext cx="5479179" cy="522259"/>
          </a:xfrm>
          <a:prstGeom prst="rect">
            <a:avLst/>
          </a:prstGeom>
          <a:solidFill>
            <a:schemeClr val="bg1"/>
          </a:solidFill>
        </p:spPr>
        <p:txBody>
          <a:bodyPr wrap="square">
            <a:spAutoFit/>
          </a:bodyPr>
          <a:lstStyle/>
          <a:p>
            <a:pPr marL="18415" marR="0" indent="-6350" algn="ctr">
              <a:lnSpc>
                <a:spcPct val="107000"/>
              </a:lnSpc>
              <a:spcBef>
                <a:spcPts val="0"/>
              </a:spcBef>
              <a:spcAft>
                <a:spcPts val="905"/>
              </a:spcAft>
            </a:pPr>
            <a:r>
              <a:rPr lang="en-US" sz="2800" b="1" kern="0" dirty="0" smtClean="0">
                <a:solidFill>
                  <a:srgbClr val="002060"/>
                </a:solidFill>
                <a:effectLst/>
                <a:latin typeface="Times New Roman" panose="02020603050405020304" pitchFamily="18" charset="0"/>
                <a:ea typeface="Times New Roman" panose="02020603050405020304" pitchFamily="18" charset="0"/>
              </a:rPr>
              <a:t>Introduction</a:t>
            </a:r>
          </a:p>
        </p:txBody>
      </p:sp>
      <p:sp>
        <p:nvSpPr>
          <p:cNvPr id="8" name="Slide Number Placeholder 7"/>
          <p:cNvSpPr>
            <a:spLocks noGrp="1"/>
          </p:cNvSpPr>
          <p:nvPr>
            <p:ph type="sldNum" sz="quarter" idx="12"/>
          </p:nvPr>
        </p:nvSpPr>
        <p:spPr>
          <a:xfrm>
            <a:off x="5628522" y="6406487"/>
            <a:ext cx="683339" cy="365125"/>
          </a:xfrm>
        </p:spPr>
        <p:txBody>
          <a:bodyPr/>
          <a:lstStyle/>
          <a:p>
            <a:fld id="{311DC3E5-DC53-4369-B6A6-6678E8D67B9E}" type="slidenum">
              <a:rPr lang="en-US" sz="1200" smtClean="0">
                <a:solidFill>
                  <a:schemeClr val="tx1"/>
                </a:solidFill>
              </a:rPr>
              <a:pPr/>
              <a:t>2</a:t>
            </a:fld>
            <a:endParaRPr lang="en-US" sz="1200" dirty="0">
              <a:solidFill>
                <a:schemeClr val="tx1"/>
              </a:solidFill>
            </a:endParaRPr>
          </a:p>
        </p:txBody>
      </p:sp>
      <p:sp>
        <p:nvSpPr>
          <p:cNvPr id="12" name="AutoShape 2"/>
          <p:cNvSpPr>
            <a:spLocks noGrp="1" noChangeArrowheads="1"/>
          </p:cNvSpPr>
          <p:nvPr>
            <p:ph type="title"/>
          </p:nvPr>
        </p:nvSpPr>
        <p:spPr>
          <a:xfrm>
            <a:off x="1690688" y="239713"/>
            <a:ext cx="7762405" cy="481504"/>
          </a:xfrm>
          <a:solidFill>
            <a:srgbClr val="002060"/>
          </a:solidFill>
        </p:spPr>
        <p:txBody>
          <a:bodyPr/>
          <a:lstStyle/>
          <a:p>
            <a:pPr algn="ctr"/>
            <a:r>
              <a:rPr lang="en-US" altLang="en-US" sz="2400" dirty="0" smtClean="0">
                <a:solidFill>
                  <a:schemeClr val="bg1"/>
                </a:solidFill>
                <a:latin typeface="Times New Roman" panose="02020603050405020304" pitchFamily="18" charset="0"/>
                <a:cs typeface="Times New Roman" panose="02020603050405020304" pitchFamily="18" charset="0"/>
              </a:rPr>
              <a:t>Chapter One</a:t>
            </a:r>
          </a:p>
        </p:txBody>
      </p:sp>
    </p:spTree>
    <p:extLst>
      <p:ext uri="{BB962C8B-B14F-4D97-AF65-F5344CB8AC3E}">
        <p14:creationId xmlns:p14="http://schemas.microsoft.com/office/powerpoint/2010/main" xmlns="" val="3741203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0459" y="375338"/>
            <a:ext cx="2900153" cy="399405"/>
          </a:xfrm>
          <a:prstGeom prst="rect">
            <a:avLst/>
          </a:prstGeom>
          <a:solidFill>
            <a:srgbClr val="002060"/>
          </a:solidFill>
        </p:spPr>
        <p:txBody>
          <a:bodyPr wrap="none">
            <a:spAutoFit/>
          </a:bodyPr>
          <a:lstStyle/>
          <a:p>
            <a:pPr>
              <a:lnSpc>
                <a:spcPct val="107000"/>
              </a:lnSpc>
              <a:spcAft>
                <a:spcPts val="1690"/>
              </a:spcAft>
            </a:pPr>
            <a:r>
              <a:rPr lang="en-US" sz="2000" dirty="0" smtClean="0">
                <a:solidFill>
                  <a:schemeClr val="bg1"/>
                </a:solidFill>
                <a:effectLst/>
                <a:latin typeface="Times New Roman" panose="02020603050405020304" pitchFamily="18" charset="0"/>
                <a:ea typeface="Times New Roman" panose="02020603050405020304" pitchFamily="18" charset="0"/>
              </a:rPr>
              <a:t>User interface Prototyping</a:t>
            </a:r>
            <a:endParaRPr lang="en-US" sz="20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cstate="print"/>
          <a:stretch>
            <a:fillRect/>
          </a:stretch>
        </p:blipFill>
        <p:spPr>
          <a:xfrm>
            <a:off x="1146628" y="1004433"/>
            <a:ext cx="8722179" cy="5468938"/>
          </a:xfrm>
          <a:prstGeom prst="rect">
            <a:avLst/>
          </a:prstGeom>
        </p:spPr>
      </p:pic>
      <p:sp>
        <p:nvSpPr>
          <p:cNvPr id="7" name="Slide Number Placeholder 6"/>
          <p:cNvSpPr>
            <a:spLocks noGrp="1"/>
          </p:cNvSpPr>
          <p:nvPr>
            <p:ph type="sldNum" sz="quarter" idx="12"/>
          </p:nvPr>
        </p:nvSpPr>
        <p:spPr/>
        <p:txBody>
          <a:bodyPr/>
          <a:lstStyle/>
          <a:p>
            <a:fld id="{311DC3E5-DC53-4369-B6A6-6678E8D67B9E}" type="slidenum">
              <a:rPr lang="en-US" sz="1200" smtClean="0">
                <a:solidFill>
                  <a:schemeClr val="tx1"/>
                </a:solidFill>
              </a:rPr>
              <a:pPr/>
              <a:t>20</a:t>
            </a:fld>
            <a:endParaRPr lang="en-US" sz="1200" dirty="0">
              <a:solidFill>
                <a:schemeClr val="tx1"/>
              </a:solidFill>
            </a:endParaRPr>
          </a:p>
        </p:txBody>
      </p:sp>
    </p:spTree>
    <p:extLst>
      <p:ext uri="{BB962C8B-B14F-4D97-AF65-F5344CB8AC3E}">
        <p14:creationId xmlns:p14="http://schemas.microsoft.com/office/powerpoint/2010/main" xmlns="" val="2656627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5409581" y="6068290"/>
            <a:ext cx="683339" cy="365125"/>
          </a:xfrm>
        </p:spPr>
        <p:txBody>
          <a:bodyPr/>
          <a:lstStyle/>
          <a:p>
            <a:fld id="{311DC3E5-DC53-4369-B6A6-6678E8D67B9E}" type="slidenum">
              <a:rPr lang="en-US" sz="1200" smtClean="0">
                <a:solidFill>
                  <a:schemeClr val="tx1">
                    <a:lumMod val="85000"/>
                    <a:lumOff val="15000"/>
                  </a:schemeClr>
                </a:solidFill>
              </a:rPr>
              <a:pPr/>
              <a:t>21</a:t>
            </a:fld>
            <a:endParaRPr lang="en-US" sz="1200" dirty="0">
              <a:solidFill>
                <a:schemeClr val="tx1">
                  <a:lumMod val="85000"/>
                  <a:lumOff val="15000"/>
                </a:schemeClr>
              </a:solidFill>
            </a:endParaRPr>
          </a:p>
        </p:txBody>
      </p:sp>
      <p:sp>
        <p:nvSpPr>
          <p:cNvPr id="36865" name="Rectangle 1"/>
          <p:cNvSpPr>
            <a:spLocks noChangeArrowheads="1"/>
          </p:cNvSpPr>
          <p:nvPr/>
        </p:nvSpPr>
        <p:spPr bwMode="auto">
          <a:xfrm>
            <a:off x="1542197" y="0"/>
            <a:ext cx="6277970" cy="1051530"/>
          </a:xfrm>
          <a:prstGeom prst="rect">
            <a:avLst/>
          </a:prstGeom>
          <a:solidFill>
            <a:schemeClr val="accent1">
              <a:lumMod val="50000"/>
            </a:schemeClr>
          </a:solidFill>
          <a:ln w="9525">
            <a:noFill/>
            <a:miter lim="800000"/>
            <a:headEnd/>
            <a:tailEnd/>
          </a:ln>
          <a:effectLst/>
        </p:spPr>
        <p:txBody>
          <a:bodyPr vert="horz" wrap="square" lIns="1341015"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C</a:t>
            </a:r>
            <a:r>
              <a:rPr kumimoji="0" lang="en-US" sz="2800" b="1" i="0" u="none" strike="noStrike" cap="none" normalizeH="0" baseline="0" dirty="0" smtClean="0" bmk="">
                <a:ln>
                  <a:noFill/>
                </a:ln>
                <a:solidFill>
                  <a:schemeClr val="bg1"/>
                </a:solidFill>
                <a:effectLst/>
                <a:latin typeface="Times New Roman" pitchFamily="18" charset="0"/>
                <a:ea typeface="Times New Roman" pitchFamily="18" charset="0"/>
                <a:cs typeface="Times New Roman" pitchFamily="18" charset="0"/>
              </a:rPr>
              <a:t>hapter Four</a:t>
            </a:r>
            <a:r>
              <a:rPr lang="en-US" sz="2800" b="1" dirty="0" smtClean="0" bmk="">
                <a:solidFill>
                  <a:schemeClr val="bg1"/>
                </a:solidFill>
                <a:latin typeface="Cambria" pitchFamily="18" charset="0"/>
                <a:ea typeface="Times New Roman" pitchFamily="18" charset="0"/>
                <a:cs typeface="Times New Roman" pitchFamily="18" charset="0"/>
              </a:rPr>
              <a:t>: </a:t>
            </a:r>
            <a:r>
              <a:rPr kumimoji="0" lang="en-US" sz="2800" b="1" i="0" u="none" strike="noStrike" cap="none" normalizeH="0" baseline="0" dirty="0" smtClean="0" bmk="">
                <a:ln>
                  <a:noFill/>
                </a:ln>
                <a:solidFill>
                  <a:schemeClr val="bg1"/>
                </a:solidFill>
                <a:effectLst/>
                <a:latin typeface="Times New Roman" pitchFamily="18" charset="0"/>
                <a:ea typeface="Times New Roman" pitchFamily="18" charset="0"/>
                <a:cs typeface="Times New Roman" pitchFamily="18" charset="0"/>
              </a:rPr>
              <a:t>System design</a:t>
            </a:r>
            <a:endParaRPr kumimoji="0" lang="en-US" sz="2800" b="1" i="0" u="none" strike="noStrike" cap="none" normalizeH="0" baseline="0" dirty="0" smtClean="0">
              <a:ln>
                <a:noFill/>
              </a:ln>
              <a:solidFill>
                <a:schemeClr val="bg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bg1"/>
              </a:solidFill>
              <a:effectLst/>
              <a:latin typeface="Arial" pitchFamily="34" charset="0"/>
              <a:cs typeface="Arial" pitchFamily="34" charset="0"/>
            </a:endParaRPr>
          </a:p>
        </p:txBody>
      </p:sp>
      <p:sp>
        <p:nvSpPr>
          <p:cNvPr id="6" name="Rectangle 5"/>
          <p:cNvSpPr/>
          <p:nvPr/>
        </p:nvSpPr>
        <p:spPr>
          <a:xfrm>
            <a:off x="982639" y="1304331"/>
            <a:ext cx="8297839" cy="646331"/>
          </a:xfrm>
          <a:prstGeom prst="rect">
            <a:avLst/>
          </a:prstGeom>
        </p:spPr>
        <p:txBody>
          <a:bodyPr wrap="square">
            <a:spAutoFit/>
          </a:bodyPr>
          <a:lstStyle/>
          <a:p>
            <a:pPr>
              <a:buFont typeface="Wingdings" pitchFamily="2" charset="2"/>
              <a:buChar char="ü"/>
            </a:pPr>
            <a:r>
              <a:rPr lang="en-US" b="1" dirty="0" smtClean="0">
                <a:solidFill>
                  <a:schemeClr val="accent5">
                    <a:lumMod val="50000"/>
                  </a:schemeClr>
                </a:solidFill>
              </a:rPr>
              <a:t> System </a:t>
            </a:r>
            <a:r>
              <a:rPr lang="en-US" b="1" dirty="0" smtClean="0">
                <a:solidFill>
                  <a:schemeClr val="accent5">
                    <a:lumMod val="50000"/>
                  </a:schemeClr>
                </a:solidFill>
              </a:rPr>
              <a:t>design is the transformation of the analysis model into a system design model. </a:t>
            </a:r>
            <a:endParaRPr lang="en-US" b="1" dirty="0">
              <a:solidFill>
                <a:schemeClr val="accent5">
                  <a:lumMod val="50000"/>
                </a:schemeClr>
              </a:solidFill>
            </a:endParaRPr>
          </a:p>
        </p:txBody>
      </p:sp>
      <p:sp>
        <p:nvSpPr>
          <p:cNvPr id="7" name="Rectangle 6"/>
          <p:cNvSpPr/>
          <p:nvPr/>
        </p:nvSpPr>
        <p:spPr>
          <a:xfrm>
            <a:off x="1021661" y="1893206"/>
            <a:ext cx="4984634" cy="369332"/>
          </a:xfrm>
          <a:prstGeom prst="rect">
            <a:avLst/>
          </a:prstGeom>
        </p:spPr>
        <p:txBody>
          <a:bodyPr wrap="none">
            <a:spAutoFit/>
          </a:bodyPr>
          <a:lstStyle/>
          <a:p>
            <a:pPr>
              <a:buFont typeface="Wingdings" pitchFamily="2" charset="2"/>
              <a:buChar char="ü"/>
            </a:pPr>
            <a:r>
              <a:rPr lang="en-US" b="1" dirty="0" smtClean="0">
                <a:solidFill>
                  <a:schemeClr val="accent5">
                    <a:lumMod val="50000"/>
                  </a:schemeClr>
                </a:solidFill>
              </a:rPr>
              <a:t>System design is the first part to get the solution</a:t>
            </a:r>
            <a:endParaRPr lang="en-US" b="1" dirty="0">
              <a:solidFill>
                <a:schemeClr val="accent5">
                  <a:lumMod val="50000"/>
                </a:schemeClr>
              </a:solidFill>
            </a:endParaRPr>
          </a:p>
        </p:txBody>
      </p:sp>
      <p:sp>
        <p:nvSpPr>
          <p:cNvPr id="8" name="Rectangle 7"/>
          <p:cNvSpPr/>
          <p:nvPr/>
        </p:nvSpPr>
        <p:spPr>
          <a:xfrm>
            <a:off x="2728829" y="2548298"/>
            <a:ext cx="2612895" cy="400110"/>
          </a:xfrm>
          <a:prstGeom prst="rect">
            <a:avLst/>
          </a:prstGeom>
          <a:solidFill>
            <a:schemeClr val="accent5">
              <a:lumMod val="50000"/>
            </a:schemeClr>
          </a:solidFill>
        </p:spPr>
        <p:txBody>
          <a:bodyPr wrap="none">
            <a:spAutoFit/>
          </a:bodyPr>
          <a:lstStyle/>
          <a:p>
            <a:r>
              <a:rPr lang="en-US" sz="2000" dirty="0" smtClean="0">
                <a:solidFill>
                  <a:schemeClr val="bg1"/>
                </a:solidFill>
              </a:rPr>
              <a:t>Class type architecture </a:t>
            </a:r>
            <a:endParaRPr lang="en-US" sz="2000" dirty="0">
              <a:solidFill>
                <a:schemeClr val="bg1"/>
              </a:solidFill>
            </a:endParaRPr>
          </a:p>
        </p:txBody>
      </p:sp>
      <p:sp>
        <p:nvSpPr>
          <p:cNvPr id="9" name="Rectangle 8"/>
          <p:cNvSpPr/>
          <p:nvPr/>
        </p:nvSpPr>
        <p:spPr>
          <a:xfrm>
            <a:off x="905302" y="3240289"/>
            <a:ext cx="5563738" cy="923330"/>
          </a:xfrm>
          <a:prstGeom prst="rect">
            <a:avLst/>
          </a:prstGeom>
        </p:spPr>
        <p:txBody>
          <a:bodyPr wrap="square">
            <a:spAutoFit/>
          </a:bodyPr>
          <a:lstStyle/>
          <a:p>
            <a:pPr>
              <a:buFont typeface="Wingdings" pitchFamily="2" charset="2"/>
              <a:buChar char="ü"/>
            </a:pPr>
            <a:r>
              <a:rPr lang="en-US" b="1" dirty="0" smtClean="0">
                <a:solidFill>
                  <a:schemeClr val="accent5">
                    <a:lumMod val="50000"/>
                  </a:schemeClr>
                </a:solidFill>
              </a:rPr>
              <a:t>A common architectural strategy, some might call it a pattern, is to layer the architecture of a system into several layers/strata. </a:t>
            </a:r>
            <a:endParaRPr lang="en-US" b="1" dirty="0">
              <a:solidFill>
                <a:schemeClr val="accent5">
                  <a:lumMod val="50000"/>
                </a:schemeClr>
              </a:solidFill>
            </a:endParaRPr>
          </a:p>
        </p:txBody>
      </p:sp>
      <p:pic>
        <p:nvPicPr>
          <p:cNvPr id="10" name="Picture 9"/>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168788" y="2142699"/>
            <a:ext cx="6023212" cy="4421873"/>
          </a:xfrm>
          <a:prstGeom prst="rect">
            <a:avLst/>
          </a:prstGeom>
        </p:spPr>
      </p:pic>
    </p:spTree>
    <p:extLst>
      <p:ext uri="{BB962C8B-B14F-4D97-AF65-F5344CB8AC3E}">
        <p14:creationId xmlns:p14="http://schemas.microsoft.com/office/powerpoint/2010/main" xmlns="" val="3389709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1DC3E5-DC53-4369-B6A6-6678E8D67B9E}" type="slidenum">
              <a:rPr lang="en-US" smtClean="0"/>
              <a:pPr/>
              <a:t>22</a:t>
            </a:fld>
            <a:endParaRPr lang="en-US"/>
          </a:p>
        </p:txBody>
      </p:sp>
      <p:sp>
        <p:nvSpPr>
          <p:cNvPr id="4" name="Rectangle 3"/>
          <p:cNvSpPr/>
          <p:nvPr/>
        </p:nvSpPr>
        <p:spPr>
          <a:xfrm>
            <a:off x="4403204" y="200883"/>
            <a:ext cx="1842171" cy="400110"/>
          </a:xfrm>
          <a:prstGeom prst="rect">
            <a:avLst/>
          </a:prstGeom>
          <a:solidFill>
            <a:schemeClr val="accent5">
              <a:lumMod val="50000"/>
            </a:schemeClr>
          </a:solidFill>
        </p:spPr>
        <p:txBody>
          <a:bodyPr wrap="none">
            <a:spAutoFit/>
          </a:bodyPr>
          <a:lstStyle/>
          <a:p>
            <a:r>
              <a:rPr lang="en-US" sz="2000" b="1" dirty="0" smtClean="0">
                <a:solidFill>
                  <a:schemeClr val="bg1"/>
                </a:solidFill>
                <a:latin typeface="Times New Roman" pitchFamily="18" charset="0"/>
                <a:cs typeface="Times New Roman" pitchFamily="18" charset="0"/>
              </a:rPr>
              <a:t>Class modeling</a:t>
            </a:r>
            <a:endParaRPr lang="en-US" sz="2000" b="1" dirty="0">
              <a:solidFill>
                <a:schemeClr val="bg1"/>
              </a:solidFill>
              <a:latin typeface="Times New Roman" pitchFamily="18" charset="0"/>
              <a:cs typeface="Times New Roman" pitchFamily="18" charset="0"/>
            </a:endParaRPr>
          </a:p>
        </p:txBody>
      </p:sp>
      <p:pic>
        <p:nvPicPr>
          <p:cNvPr id="5" name="Picture 4"/>
          <p:cNvPicPr/>
          <p:nvPr/>
        </p:nvPicPr>
        <p:blipFill>
          <a:blip r:embed="rId2" cstate="print"/>
          <a:stretch>
            <a:fillRect/>
          </a:stretch>
        </p:blipFill>
        <p:spPr>
          <a:xfrm>
            <a:off x="1050877" y="1542197"/>
            <a:ext cx="9198591" cy="4408227"/>
          </a:xfrm>
          <a:prstGeom prst="rect">
            <a:avLst/>
          </a:prstGeom>
        </p:spPr>
      </p:pic>
      <p:sp>
        <p:nvSpPr>
          <p:cNvPr id="6" name="Rectangle 5"/>
          <p:cNvSpPr/>
          <p:nvPr/>
        </p:nvSpPr>
        <p:spPr>
          <a:xfrm>
            <a:off x="1915236" y="744772"/>
            <a:ext cx="6096000" cy="646331"/>
          </a:xfrm>
          <a:prstGeom prst="rect">
            <a:avLst/>
          </a:prstGeom>
          <a:solidFill>
            <a:schemeClr val="bg1"/>
          </a:solidFill>
        </p:spPr>
        <p:txBody>
          <a:bodyPr>
            <a:spAutoFit/>
          </a:bodyPr>
          <a:lstStyle/>
          <a:p>
            <a:pPr>
              <a:buFont typeface="Wingdings" pitchFamily="2" charset="2"/>
              <a:buChar char="ü"/>
            </a:pPr>
            <a:r>
              <a:rPr lang="en-US" b="1" dirty="0" smtClean="0">
                <a:solidFill>
                  <a:schemeClr val="accent5">
                    <a:lumMod val="50000"/>
                  </a:schemeClr>
                </a:solidFill>
              </a:rPr>
              <a:t>Class diagram shows the static structure of data and the operations that act on the data</a:t>
            </a:r>
            <a:endParaRPr lang="en-US" b="1" dirty="0">
              <a:solidFill>
                <a:schemeClr val="accent5">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1DC3E5-DC53-4369-B6A6-6678E8D67B9E}" type="slidenum">
              <a:rPr lang="en-US" smtClean="0"/>
              <a:pPr/>
              <a:t>23</a:t>
            </a:fld>
            <a:endParaRPr lang="en-US"/>
          </a:p>
        </p:txBody>
      </p:sp>
      <p:sp>
        <p:nvSpPr>
          <p:cNvPr id="5" name="Rectangle 4"/>
          <p:cNvSpPr/>
          <p:nvPr/>
        </p:nvSpPr>
        <p:spPr>
          <a:xfrm>
            <a:off x="3242544" y="191068"/>
            <a:ext cx="2817062" cy="400110"/>
          </a:xfrm>
          <a:prstGeom prst="rect">
            <a:avLst/>
          </a:prstGeom>
          <a:solidFill>
            <a:schemeClr val="accent5">
              <a:lumMod val="50000"/>
            </a:schemeClr>
          </a:solidFill>
        </p:spPr>
        <p:txBody>
          <a:bodyPr wrap="square">
            <a:spAutoFit/>
          </a:bodyPr>
          <a:lstStyle/>
          <a:p>
            <a:r>
              <a:rPr lang="en-US" sz="2000" dirty="0" smtClean="0">
                <a:solidFill>
                  <a:schemeClr val="bg1"/>
                </a:solidFill>
              </a:rPr>
              <a:t>State </a:t>
            </a:r>
            <a:r>
              <a:rPr lang="en-US" sz="2000" dirty="0" smtClean="0">
                <a:solidFill>
                  <a:schemeClr val="bg1"/>
                </a:solidFill>
              </a:rPr>
              <a:t>chart modeling</a:t>
            </a:r>
            <a:endParaRPr lang="en-US" sz="2000" dirty="0">
              <a:solidFill>
                <a:schemeClr val="bg1"/>
              </a:solidFill>
            </a:endParaRPr>
          </a:p>
        </p:txBody>
      </p:sp>
      <p:sp>
        <p:nvSpPr>
          <p:cNvPr id="38915" name="Rectangle 3"/>
          <p:cNvSpPr>
            <a:spLocks noChangeArrowheads="1"/>
          </p:cNvSpPr>
          <p:nvPr/>
        </p:nvSpPr>
        <p:spPr bwMode="auto">
          <a:xfrm>
            <a:off x="627800" y="920372"/>
            <a:ext cx="7451678"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the most important purpose of State chart diagram is to model life time of an object from creation to terminal.</a:t>
            </a:r>
            <a:endParaRPr kumimoji="0" lang="en-US" sz="1400" b="1" i="0" u="none" strike="noStrike" cap="none" normalizeH="0" baseline="0" dirty="0" smtClean="0">
              <a:ln>
                <a:noFill/>
              </a:ln>
              <a:solidFill>
                <a:schemeClr val="accent5">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p:cNvPicPr/>
          <p:nvPr/>
        </p:nvPicPr>
        <p:blipFill>
          <a:blip r:embed="rId2" cstate="print"/>
          <a:stretch>
            <a:fillRect/>
          </a:stretch>
        </p:blipFill>
        <p:spPr>
          <a:xfrm>
            <a:off x="2088107" y="1624085"/>
            <a:ext cx="6406397" cy="2060811"/>
          </a:xfrm>
          <a:prstGeom prst="rect">
            <a:avLst/>
          </a:prstGeom>
        </p:spPr>
      </p:pic>
      <p:sp>
        <p:nvSpPr>
          <p:cNvPr id="8" name="Rectangle 7"/>
          <p:cNvSpPr/>
          <p:nvPr/>
        </p:nvSpPr>
        <p:spPr>
          <a:xfrm>
            <a:off x="3493702" y="3940370"/>
            <a:ext cx="2907098" cy="369332"/>
          </a:xfrm>
          <a:prstGeom prst="rect">
            <a:avLst/>
          </a:prstGeom>
          <a:solidFill>
            <a:schemeClr val="accent5">
              <a:lumMod val="50000"/>
            </a:schemeClr>
          </a:solidFill>
        </p:spPr>
        <p:txBody>
          <a:bodyPr wrap="square">
            <a:spAutoFit/>
          </a:bodyPr>
          <a:lstStyle/>
          <a:p>
            <a:r>
              <a:rPr lang="en-US" dirty="0" smtClean="0">
                <a:solidFill>
                  <a:schemeClr val="bg1">
                    <a:lumMod val="95000"/>
                  </a:schemeClr>
                </a:solidFill>
              </a:rPr>
              <a:t>Collaboration Modeling</a:t>
            </a:r>
            <a:endParaRPr lang="en-US" dirty="0">
              <a:solidFill>
                <a:schemeClr val="bg1">
                  <a:lumMod val="95000"/>
                </a:schemeClr>
              </a:solidFill>
            </a:endParaRPr>
          </a:p>
        </p:txBody>
      </p:sp>
      <p:sp>
        <p:nvSpPr>
          <p:cNvPr id="9" name="Rectangle 8"/>
          <p:cNvSpPr/>
          <p:nvPr/>
        </p:nvSpPr>
        <p:spPr>
          <a:xfrm>
            <a:off x="686936" y="4698580"/>
            <a:ext cx="7556311" cy="923330"/>
          </a:xfrm>
          <a:prstGeom prst="rect">
            <a:avLst/>
          </a:prstGeom>
        </p:spPr>
        <p:txBody>
          <a:bodyPr wrap="square">
            <a:spAutoFit/>
          </a:bodyPr>
          <a:lstStyle/>
          <a:p>
            <a:pPr>
              <a:buFont typeface="Wingdings" pitchFamily="2" charset="2"/>
              <a:buChar char="ü"/>
            </a:pPr>
            <a:r>
              <a:rPr lang="en-US" b="1" dirty="0" smtClean="0">
                <a:solidFill>
                  <a:schemeClr val="accent5">
                    <a:lumMod val="50000"/>
                  </a:schemeClr>
                </a:solidFill>
              </a:rPr>
              <a:t>Collaboration diagram shows the structural organization of objects that send and receive messages. Sequence and collaboration diagrams are jointly called interaction diagrams and they can be transformed one into another. </a:t>
            </a:r>
            <a:endParaRPr lang="en-US" b="1" dirty="0">
              <a:solidFill>
                <a:schemeClr val="accent5">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1DC3E5-DC53-4369-B6A6-6678E8D67B9E}" type="slidenum">
              <a:rPr lang="en-US" smtClean="0"/>
              <a:pPr/>
              <a:t>24</a:t>
            </a:fld>
            <a:endParaRPr lang="en-US"/>
          </a:p>
        </p:txBody>
      </p:sp>
      <p:sp>
        <p:nvSpPr>
          <p:cNvPr id="3" name="Rectangle 2"/>
          <p:cNvSpPr/>
          <p:nvPr/>
        </p:nvSpPr>
        <p:spPr>
          <a:xfrm>
            <a:off x="3298524" y="228178"/>
            <a:ext cx="3388879" cy="369332"/>
          </a:xfrm>
          <a:prstGeom prst="rect">
            <a:avLst/>
          </a:prstGeom>
          <a:solidFill>
            <a:schemeClr val="accent5">
              <a:lumMod val="50000"/>
            </a:schemeClr>
          </a:solidFill>
        </p:spPr>
        <p:txBody>
          <a:bodyPr wrap="square">
            <a:spAutoFit/>
          </a:bodyPr>
          <a:lstStyle/>
          <a:p>
            <a:r>
              <a:rPr lang="en-US" dirty="0" smtClean="0">
                <a:solidFill>
                  <a:schemeClr val="bg1">
                    <a:lumMod val="95000"/>
                  </a:schemeClr>
                </a:solidFill>
              </a:rPr>
              <a:t>Component Modeling</a:t>
            </a:r>
            <a:endParaRPr lang="en-US" dirty="0">
              <a:solidFill>
                <a:schemeClr val="bg1">
                  <a:lumMod val="95000"/>
                </a:schemeClr>
              </a:solidFill>
            </a:endParaRPr>
          </a:p>
        </p:txBody>
      </p:sp>
      <p:sp>
        <p:nvSpPr>
          <p:cNvPr id="4" name="Rectangle 3"/>
          <p:cNvSpPr/>
          <p:nvPr/>
        </p:nvSpPr>
        <p:spPr>
          <a:xfrm>
            <a:off x="509515" y="754377"/>
            <a:ext cx="8470712" cy="923330"/>
          </a:xfrm>
          <a:prstGeom prst="rect">
            <a:avLst/>
          </a:prstGeom>
        </p:spPr>
        <p:txBody>
          <a:bodyPr wrap="square">
            <a:spAutoFit/>
          </a:bodyPr>
          <a:lstStyle/>
          <a:p>
            <a:pPr>
              <a:buFont typeface="Wingdings" pitchFamily="2" charset="2"/>
              <a:buChar char="ü"/>
            </a:pPr>
            <a:r>
              <a:rPr lang="en-US" b="1" dirty="0" smtClean="0">
                <a:solidFill>
                  <a:schemeClr val="accent5">
                    <a:lumMod val="50000"/>
                  </a:schemeClr>
                </a:solidFill>
              </a:rPr>
              <a:t>components of the system will be wired showing that there is relation among components, management of the system, database and operations performed on databases security issue.</a:t>
            </a:r>
            <a:endParaRPr lang="en-US" b="1" dirty="0">
              <a:solidFill>
                <a:schemeClr val="accent5">
                  <a:lumMod val="50000"/>
                </a:schemeClr>
              </a:solidFill>
            </a:endParaRPr>
          </a:p>
        </p:txBody>
      </p:sp>
      <p:sp>
        <p:nvSpPr>
          <p:cNvPr id="409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61" name="Object 1"/>
          <p:cNvGraphicFramePr>
            <a:graphicFrameLocks noChangeAspect="1"/>
          </p:cNvGraphicFramePr>
          <p:nvPr/>
        </p:nvGraphicFramePr>
        <p:xfrm>
          <a:off x="491320" y="0"/>
          <a:ext cx="10931856" cy="6858000"/>
        </p:xfrm>
        <a:graphic>
          <a:graphicData uri="http://schemas.openxmlformats.org/presentationml/2006/ole">
            <p:oleObj spid="_x0000_s40961" name="Visio" r:id="rId3" imgW="6510209" imgH="6779053" progId="Visio.Drawing.11">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1DC3E5-DC53-4369-B6A6-6678E8D67B9E}" type="slidenum">
              <a:rPr lang="en-US" smtClean="0"/>
              <a:pPr/>
              <a:t>25</a:t>
            </a:fld>
            <a:endParaRPr lang="en-US"/>
          </a:p>
        </p:txBody>
      </p:sp>
      <p:sp>
        <p:nvSpPr>
          <p:cNvPr id="3" name="Rectangle 2"/>
          <p:cNvSpPr/>
          <p:nvPr/>
        </p:nvSpPr>
        <p:spPr>
          <a:xfrm>
            <a:off x="3664484" y="282770"/>
            <a:ext cx="2777259" cy="369332"/>
          </a:xfrm>
          <a:prstGeom prst="rect">
            <a:avLst/>
          </a:prstGeom>
          <a:solidFill>
            <a:schemeClr val="accent5">
              <a:lumMod val="50000"/>
            </a:schemeClr>
          </a:solidFill>
        </p:spPr>
        <p:txBody>
          <a:bodyPr wrap="square">
            <a:spAutoFit/>
          </a:bodyPr>
          <a:lstStyle/>
          <a:p>
            <a:r>
              <a:rPr lang="en-US" dirty="0" smtClean="0">
                <a:solidFill>
                  <a:schemeClr val="bg1">
                    <a:lumMod val="95000"/>
                  </a:schemeClr>
                </a:solidFill>
              </a:rPr>
              <a:t>Deployment modeling </a:t>
            </a:r>
            <a:endParaRPr lang="en-US" dirty="0">
              <a:solidFill>
                <a:schemeClr val="bg1">
                  <a:lumMod val="95000"/>
                </a:schemeClr>
              </a:solidFill>
            </a:endParaRPr>
          </a:p>
        </p:txBody>
      </p:sp>
      <p:sp>
        <p:nvSpPr>
          <p:cNvPr id="41985" name="Rectangle 1"/>
          <p:cNvSpPr>
            <a:spLocks noChangeArrowheads="1"/>
          </p:cNvSpPr>
          <p:nvPr/>
        </p:nvSpPr>
        <p:spPr bwMode="auto">
          <a:xfrm>
            <a:off x="900752" y="1134101"/>
            <a:ext cx="348018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400"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Deployment diagrams model the physical architecture of a system, and it shows the relationships between the software and hardware components in the system and the physical distribution of the processing.</a:t>
            </a:r>
            <a:endParaRPr kumimoji="0" lang="en-US" sz="1400" b="1" i="0" u="none" strike="noStrike" cap="none" normalizeH="0" baseline="0" dirty="0" smtClean="0">
              <a:ln>
                <a:noFill/>
              </a:ln>
              <a:solidFill>
                <a:schemeClr val="accent5">
                  <a:lumMod val="50000"/>
                </a:schemeClr>
              </a:solidFill>
              <a:effectLst/>
              <a:latin typeface="Arial" pitchFamily="34" charset="0"/>
              <a:cs typeface="Arial" pitchFamily="34" charset="0"/>
            </a:endParaRPr>
          </a:p>
        </p:txBody>
      </p:sp>
      <p:sp>
        <p:nvSpPr>
          <p:cNvPr id="41987"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6" name="Object 2"/>
          <p:cNvGraphicFramePr>
            <a:graphicFrameLocks noChangeAspect="1"/>
          </p:cNvGraphicFramePr>
          <p:nvPr/>
        </p:nvGraphicFramePr>
        <p:xfrm>
          <a:off x="4394579" y="0"/>
          <a:ext cx="7246961" cy="6857999"/>
        </p:xfrm>
        <a:graphic>
          <a:graphicData uri="http://schemas.openxmlformats.org/presentationml/2006/ole">
            <p:oleObj spid="_x0000_s41986" name="Visio" r:id="rId3" imgW="7872225" imgH="6375548" progId="Visio.Drawing.11">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1DC3E5-DC53-4369-B6A6-6678E8D67B9E}" type="slidenum">
              <a:rPr lang="en-US" smtClean="0"/>
              <a:pPr/>
              <a:t>26</a:t>
            </a:fld>
            <a:endParaRPr lang="en-US"/>
          </a:p>
        </p:txBody>
      </p:sp>
      <p:sp>
        <p:nvSpPr>
          <p:cNvPr id="43009" name="Rectangle 1"/>
          <p:cNvSpPr>
            <a:spLocks noChangeArrowheads="1"/>
          </p:cNvSpPr>
          <p:nvPr/>
        </p:nvSpPr>
        <p:spPr bwMode="auto">
          <a:xfrm>
            <a:off x="423081" y="217540"/>
            <a:ext cx="4067032" cy="712975"/>
          </a:xfrm>
          <a:prstGeom prst="rect">
            <a:avLst/>
          </a:prstGeom>
          <a:solidFill>
            <a:schemeClr val="accent5">
              <a:lumMod val="50000"/>
            </a:schemeClr>
          </a:solidFill>
          <a:ln w="9525">
            <a:noFill/>
            <a:miter lim="800000"/>
            <a:headEnd/>
            <a:tailEnd/>
          </a:ln>
          <a:effectLst/>
        </p:spPr>
        <p:txBody>
          <a:bodyPr vert="horz" wrap="square" lIns="1341015"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lumMod val="95000"/>
                  </a:schemeClr>
                </a:solidFill>
                <a:effectLst/>
                <a:latin typeface="Times New Roman" pitchFamily="18" charset="0"/>
                <a:ea typeface="Times New Roman" pitchFamily="18" charset="0"/>
                <a:cs typeface="Times New Roman" pitchFamily="18" charset="0"/>
              </a:rPr>
              <a:t>Persistence modeling</a:t>
            </a:r>
            <a:endParaRPr kumimoji="0" lang="en-US" sz="2000" b="1" i="0" u="none" strike="noStrike" cap="none" normalizeH="0" baseline="0" dirty="0" smtClean="0">
              <a:ln>
                <a:noFill/>
              </a:ln>
              <a:solidFill>
                <a:schemeClr val="bg1">
                  <a:lumMod val="95000"/>
                </a:schemeClr>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77504" y="1111239"/>
            <a:ext cx="3885063" cy="1200329"/>
          </a:xfrm>
          <a:prstGeom prst="rect">
            <a:avLst/>
          </a:prstGeom>
        </p:spPr>
        <p:txBody>
          <a:bodyPr wrap="square">
            <a:spAutoFit/>
          </a:bodyPr>
          <a:lstStyle/>
          <a:p>
            <a:pPr>
              <a:buFont typeface="Wingdings" pitchFamily="2" charset="2"/>
              <a:buChar char="ü"/>
            </a:pPr>
            <a:r>
              <a:rPr lang="en-US" b="1" dirty="0" smtClean="0">
                <a:solidFill>
                  <a:schemeClr val="accent5">
                    <a:lumMod val="50000"/>
                  </a:schemeClr>
                </a:solidFill>
              </a:rPr>
              <a:t>Persistent data management deals with how the system is going to handle the actual data need to be stored on the database of the system. </a:t>
            </a:r>
            <a:endParaRPr lang="en-US" b="1" dirty="0">
              <a:solidFill>
                <a:schemeClr val="accent5">
                  <a:lumMod val="50000"/>
                </a:schemeClr>
              </a:solidFill>
            </a:endParaRPr>
          </a:p>
        </p:txBody>
      </p:sp>
      <p:sp>
        <p:nvSpPr>
          <p:cNvPr id="4301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0" name="Object 2"/>
          <p:cNvGraphicFramePr>
            <a:graphicFrameLocks noChangeAspect="1"/>
          </p:cNvGraphicFramePr>
          <p:nvPr/>
        </p:nvGraphicFramePr>
        <p:xfrm>
          <a:off x="4012443" y="204715"/>
          <a:ext cx="8179558" cy="6482687"/>
        </p:xfrm>
        <a:graphic>
          <a:graphicData uri="http://schemas.openxmlformats.org/presentationml/2006/ole">
            <p:oleObj spid="_x0000_s43010" name="Visio" r:id="rId3" imgW="13582633" imgH="11766520" progId="Visio.Drawing.15">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1DC3E5-DC53-4369-B6A6-6678E8D67B9E}" type="slidenum">
              <a:rPr lang="en-US" smtClean="0"/>
              <a:pPr/>
              <a:t>27</a:t>
            </a:fld>
            <a:endParaRPr lang="en-US"/>
          </a:p>
        </p:txBody>
      </p:sp>
      <p:sp>
        <p:nvSpPr>
          <p:cNvPr id="44035" name="Rectangle 3"/>
          <p:cNvSpPr>
            <a:spLocks noChangeArrowheads="1"/>
          </p:cNvSpPr>
          <p:nvPr/>
        </p:nvSpPr>
        <p:spPr bwMode="auto">
          <a:xfrm>
            <a:off x="1624082" y="237119"/>
            <a:ext cx="6974008" cy="774531"/>
          </a:xfrm>
          <a:prstGeom prst="rect">
            <a:avLst/>
          </a:prstGeom>
          <a:solidFill>
            <a:schemeClr val="accent5">
              <a:lumMod val="50000"/>
            </a:schemeClr>
          </a:solidFill>
          <a:ln w="9525">
            <a:noFill/>
            <a:miter lim="800000"/>
            <a:headEnd/>
            <a:tailEnd/>
          </a:ln>
          <a:effectLst/>
        </p:spPr>
        <p:txBody>
          <a:bodyPr vert="horz" wrap="square" lIns="1341015"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lumMod val="95000"/>
                  </a:schemeClr>
                </a:solidFill>
                <a:effectLst/>
                <a:latin typeface="Times New Roman" pitchFamily="18" charset="0"/>
                <a:ea typeface="Times New Roman" pitchFamily="18" charset="0"/>
                <a:cs typeface="Times New Roman" pitchFamily="18" charset="0"/>
              </a:rPr>
              <a:t>C</a:t>
            </a:r>
            <a:r>
              <a:rPr kumimoji="0" lang="en-US" sz="2400" b="1" i="0" u="none" strike="noStrike" cap="none" normalizeH="0" baseline="0" dirty="0" smtClean="0" bmk="">
                <a:ln>
                  <a:noFill/>
                </a:ln>
                <a:solidFill>
                  <a:schemeClr val="bg1">
                    <a:lumMod val="95000"/>
                  </a:schemeClr>
                </a:solidFill>
                <a:effectLst/>
                <a:latin typeface="Times New Roman" pitchFamily="18" charset="0"/>
                <a:ea typeface="Times New Roman" pitchFamily="18" charset="0"/>
                <a:cs typeface="Times New Roman" pitchFamily="18" charset="0"/>
              </a:rPr>
              <a:t>hapter Five</a:t>
            </a:r>
            <a:r>
              <a:rPr kumimoji="0" lang="en-US" sz="2000" b="1" i="0" u="none" strike="noStrike" cap="none" normalizeH="0" baseline="0" dirty="0" smtClean="0" bmk="">
                <a:ln>
                  <a:noFill/>
                </a:ln>
                <a:solidFill>
                  <a:schemeClr val="bg1">
                    <a:lumMod val="95000"/>
                  </a:schemeClr>
                </a:solidFill>
                <a:effectLst/>
                <a:latin typeface="Times New Roman" pitchFamily="18" charset="0"/>
                <a:ea typeface="Times New Roman" pitchFamily="18" charset="0"/>
                <a:cs typeface="Times New Roman" pitchFamily="18" charset="0"/>
              </a:rPr>
              <a:t>:</a:t>
            </a:r>
            <a:r>
              <a:rPr lang="en-US" sz="2000" b="1" dirty="0" smtClean="0" bmk="">
                <a:solidFill>
                  <a:schemeClr val="bg1">
                    <a:lumMod val="95000"/>
                  </a:schemeClr>
                </a:solidFill>
                <a:latin typeface="Cambria" pitchFamily="18" charset="0"/>
                <a:ea typeface="Times New Roman" pitchFamily="18" charset="0"/>
                <a:cs typeface="Times New Roman" pitchFamily="18" charset="0"/>
              </a:rPr>
              <a:t> </a:t>
            </a:r>
            <a:r>
              <a:rPr kumimoji="0" lang="en-US" sz="2000" b="1" i="0" u="none" strike="noStrike" cap="none" normalizeH="0" baseline="0" dirty="0" smtClean="0" bmk="">
                <a:ln>
                  <a:noFill/>
                </a:ln>
                <a:solidFill>
                  <a:schemeClr val="bg1">
                    <a:lumMod val="95000"/>
                  </a:schemeClr>
                </a:solidFill>
                <a:effectLst/>
                <a:latin typeface="Times New Roman" pitchFamily="18" charset="0"/>
                <a:ea typeface="Times New Roman" pitchFamily="18" charset="0"/>
                <a:cs typeface="Times New Roman" pitchFamily="18" charset="0"/>
              </a:rPr>
              <a:t>Implementation and Testing</a:t>
            </a:r>
            <a:endParaRPr kumimoji="0" lang="en-US" sz="2000" b="1" i="0" u="none" strike="noStrike" cap="none" normalizeH="0" baseline="0" dirty="0" smtClean="0">
              <a:ln>
                <a:noFill/>
              </a:ln>
              <a:solidFill>
                <a:schemeClr val="bg1">
                  <a:lumMod val="95000"/>
                </a:schemeClr>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18448" y="1454456"/>
            <a:ext cx="8129516" cy="646331"/>
          </a:xfrm>
          <a:prstGeom prst="rect">
            <a:avLst/>
          </a:prstGeom>
        </p:spPr>
        <p:txBody>
          <a:bodyPr wrap="square">
            <a:spAutoFit/>
          </a:bodyPr>
          <a:lstStyle/>
          <a:p>
            <a:pPr>
              <a:buFont typeface="Wingdings" pitchFamily="2" charset="2"/>
              <a:buChar char="ü"/>
            </a:pPr>
            <a:r>
              <a:rPr lang="en-US" b="1" dirty="0" smtClean="0">
                <a:solidFill>
                  <a:schemeClr val="accent5">
                    <a:lumMod val="50000"/>
                  </a:schemeClr>
                </a:solidFill>
              </a:rPr>
              <a:t>Implementation refers to the Coding of all the documents gathered starting from requirement analysis to Design phase. </a:t>
            </a:r>
            <a:endParaRPr lang="en-US" b="1" dirty="0">
              <a:solidFill>
                <a:schemeClr val="accent5">
                  <a:lumMod val="50000"/>
                </a:schemeClr>
              </a:solidFill>
            </a:endParaRPr>
          </a:p>
        </p:txBody>
      </p:sp>
      <p:sp>
        <p:nvSpPr>
          <p:cNvPr id="7" name="Rectangle 6"/>
          <p:cNvSpPr/>
          <p:nvPr/>
        </p:nvSpPr>
        <p:spPr>
          <a:xfrm>
            <a:off x="457847" y="2288990"/>
            <a:ext cx="2881751" cy="369332"/>
          </a:xfrm>
          <a:prstGeom prst="rect">
            <a:avLst/>
          </a:prstGeom>
        </p:spPr>
        <p:txBody>
          <a:bodyPr wrap="none">
            <a:spAutoFit/>
          </a:bodyPr>
          <a:lstStyle/>
          <a:p>
            <a:pPr>
              <a:buFont typeface="Wingdings" pitchFamily="2" charset="2"/>
              <a:buChar char="Ø"/>
            </a:pPr>
            <a:r>
              <a:rPr lang="en-US" b="1" dirty="0" smtClean="0">
                <a:solidFill>
                  <a:schemeClr val="accent5">
                    <a:lumMod val="50000"/>
                  </a:schemeClr>
                </a:solidFill>
              </a:rPr>
              <a:t>Final Testing of the system</a:t>
            </a:r>
            <a:endParaRPr lang="en-US" b="1" dirty="0">
              <a:solidFill>
                <a:schemeClr val="accent5">
                  <a:lumMod val="50000"/>
                </a:schemeClr>
              </a:solidFill>
            </a:endParaRPr>
          </a:p>
        </p:txBody>
      </p:sp>
      <p:sp>
        <p:nvSpPr>
          <p:cNvPr id="8" name="Rectangle 7"/>
          <p:cNvSpPr/>
          <p:nvPr/>
        </p:nvSpPr>
        <p:spPr>
          <a:xfrm>
            <a:off x="1378894" y="2643832"/>
            <a:ext cx="1342612" cy="338554"/>
          </a:xfrm>
          <a:prstGeom prst="rect">
            <a:avLst/>
          </a:prstGeom>
        </p:spPr>
        <p:txBody>
          <a:bodyPr wrap="none">
            <a:spAutoFit/>
          </a:bodyPr>
          <a:lstStyle/>
          <a:p>
            <a:pPr>
              <a:buFont typeface="Wingdings" pitchFamily="2" charset="2"/>
              <a:buChar char="ü"/>
            </a:pPr>
            <a:r>
              <a:rPr lang="en-US" sz="1600" b="1" i="1" dirty="0" smtClean="0">
                <a:solidFill>
                  <a:schemeClr val="accent5">
                    <a:lumMod val="50000"/>
                  </a:schemeClr>
                </a:solidFill>
              </a:rPr>
              <a:t>Unit testing</a:t>
            </a:r>
            <a:endParaRPr lang="en-US" sz="1600" b="1" dirty="0">
              <a:solidFill>
                <a:schemeClr val="accent5">
                  <a:lumMod val="50000"/>
                </a:schemeClr>
              </a:solidFill>
            </a:endParaRPr>
          </a:p>
        </p:txBody>
      </p:sp>
      <p:sp>
        <p:nvSpPr>
          <p:cNvPr id="9" name="Rectangle 8"/>
          <p:cNvSpPr/>
          <p:nvPr/>
        </p:nvSpPr>
        <p:spPr>
          <a:xfrm>
            <a:off x="1374167" y="2998674"/>
            <a:ext cx="2090893" cy="369332"/>
          </a:xfrm>
          <a:prstGeom prst="rect">
            <a:avLst/>
          </a:prstGeom>
        </p:spPr>
        <p:txBody>
          <a:bodyPr wrap="none">
            <a:spAutoFit/>
          </a:bodyPr>
          <a:lstStyle/>
          <a:p>
            <a:pPr>
              <a:buFont typeface="Wingdings" pitchFamily="2" charset="2"/>
              <a:buChar char="ü"/>
            </a:pPr>
            <a:r>
              <a:rPr lang="en-US" b="1" i="1" dirty="0" smtClean="0">
                <a:solidFill>
                  <a:schemeClr val="accent5">
                    <a:lumMod val="50000"/>
                  </a:schemeClr>
                </a:solidFill>
              </a:rPr>
              <a:t>Integrated testing</a:t>
            </a:r>
            <a:endParaRPr lang="en-US" b="1" dirty="0">
              <a:solidFill>
                <a:schemeClr val="accent5">
                  <a:lumMod val="50000"/>
                </a:schemeClr>
              </a:solidFill>
            </a:endParaRPr>
          </a:p>
        </p:txBody>
      </p:sp>
      <p:sp>
        <p:nvSpPr>
          <p:cNvPr id="10" name="Rectangle 9"/>
          <p:cNvSpPr/>
          <p:nvPr/>
        </p:nvSpPr>
        <p:spPr>
          <a:xfrm>
            <a:off x="1356567" y="3408107"/>
            <a:ext cx="1758879" cy="369332"/>
          </a:xfrm>
          <a:prstGeom prst="rect">
            <a:avLst/>
          </a:prstGeom>
        </p:spPr>
        <p:txBody>
          <a:bodyPr wrap="none">
            <a:spAutoFit/>
          </a:bodyPr>
          <a:lstStyle/>
          <a:p>
            <a:pPr>
              <a:buFont typeface="Wingdings" pitchFamily="2" charset="2"/>
              <a:buChar char="ü"/>
            </a:pPr>
            <a:r>
              <a:rPr lang="en-US" b="1" i="1" dirty="0" smtClean="0">
                <a:solidFill>
                  <a:schemeClr val="accent5">
                    <a:lumMod val="50000"/>
                  </a:schemeClr>
                </a:solidFill>
              </a:rPr>
              <a:t>System testing</a:t>
            </a:r>
            <a:endParaRPr lang="en-US" b="1" dirty="0">
              <a:solidFill>
                <a:schemeClr val="accent5">
                  <a:lumMod val="50000"/>
                </a:schemeClr>
              </a:solidFill>
            </a:endParaRPr>
          </a:p>
        </p:txBody>
      </p:sp>
      <p:sp>
        <p:nvSpPr>
          <p:cNvPr id="11" name="Rectangle 10"/>
          <p:cNvSpPr/>
          <p:nvPr/>
        </p:nvSpPr>
        <p:spPr>
          <a:xfrm>
            <a:off x="387959" y="3790244"/>
            <a:ext cx="3393750" cy="369332"/>
          </a:xfrm>
          <a:prstGeom prst="rect">
            <a:avLst/>
          </a:prstGeom>
        </p:spPr>
        <p:txBody>
          <a:bodyPr wrap="none">
            <a:spAutoFit/>
          </a:bodyPr>
          <a:lstStyle/>
          <a:p>
            <a:pPr>
              <a:buFont typeface="Wingdings" pitchFamily="2" charset="2"/>
              <a:buChar char="Ø"/>
            </a:pPr>
            <a:r>
              <a:rPr lang="en-US" b="1" dirty="0" smtClean="0">
                <a:solidFill>
                  <a:schemeClr val="accent5">
                    <a:lumMod val="50000"/>
                  </a:schemeClr>
                </a:solidFill>
              </a:rPr>
              <a:t>Hardware software acquisitions</a:t>
            </a:r>
            <a:endParaRPr lang="en-US" b="1" dirty="0">
              <a:solidFill>
                <a:schemeClr val="accent5">
                  <a:lumMod val="50000"/>
                </a:schemeClr>
              </a:solidFill>
            </a:endParaRPr>
          </a:p>
        </p:txBody>
      </p:sp>
      <p:sp>
        <p:nvSpPr>
          <p:cNvPr id="12" name="Rectangle 11"/>
          <p:cNvSpPr/>
          <p:nvPr/>
        </p:nvSpPr>
        <p:spPr>
          <a:xfrm>
            <a:off x="368379" y="4158735"/>
            <a:ext cx="3180038" cy="400110"/>
          </a:xfrm>
          <a:prstGeom prst="rect">
            <a:avLst/>
          </a:prstGeom>
        </p:spPr>
        <p:txBody>
          <a:bodyPr wrap="square">
            <a:spAutoFit/>
          </a:bodyPr>
          <a:lstStyle/>
          <a:p>
            <a:pPr>
              <a:buFont typeface="Wingdings" pitchFamily="2" charset="2"/>
              <a:buChar char="Ø"/>
            </a:pPr>
            <a:r>
              <a:rPr lang="en-US" sz="2000" b="1" dirty="0" smtClean="0">
                <a:solidFill>
                  <a:schemeClr val="accent5">
                    <a:lumMod val="50000"/>
                  </a:schemeClr>
                </a:solidFill>
              </a:rPr>
              <a:t>User manual preparation</a:t>
            </a:r>
            <a:endParaRPr lang="en-US" sz="2000" b="1" dirty="0">
              <a:solidFill>
                <a:schemeClr val="accent5">
                  <a:lumMod val="50000"/>
                </a:schemeClr>
              </a:solidFill>
            </a:endParaRPr>
          </a:p>
        </p:txBody>
      </p:sp>
      <p:sp>
        <p:nvSpPr>
          <p:cNvPr id="13" name="Rectangle 12"/>
          <p:cNvSpPr/>
          <p:nvPr/>
        </p:nvSpPr>
        <p:spPr>
          <a:xfrm>
            <a:off x="391734" y="4540872"/>
            <a:ext cx="1236685" cy="400110"/>
          </a:xfrm>
          <a:prstGeom prst="rect">
            <a:avLst/>
          </a:prstGeom>
        </p:spPr>
        <p:txBody>
          <a:bodyPr wrap="none">
            <a:spAutoFit/>
          </a:bodyPr>
          <a:lstStyle/>
          <a:p>
            <a:pPr>
              <a:buFont typeface="Wingdings" pitchFamily="2" charset="2"/>
              <a:buChar char="Ø"/>
            </a:pPr>
            <a:r>
              <a:rPr lang="en-US" sz="2000" b="1" dirty="0" smtClean="0">
                <a:solidFill>
                  <a:schemeClr val="accent5">
                    <a:lumMod val="50000"/>
                  </a:schemeClr>
                </a:solidFill>
              </a:rPr>
              <a:t>Training</a:t>
            </a:r>
            <a:endParaRPr lang="en-US" sz="2000" b="1" dirty="0">
              <a:solidFill>
                <a:schemeClr val="accent5">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1DC3E5-DC53-4369-B6A6-6678E8D67B9E}" type="slidenum">
              <a:rPr lang="en-US" smtClean="0"/>
              <a:pPr/>
              <a:t>28</a:t>
            </a:fld>
            <a:endParaRPr lang="en-US"/>
          </a:p>
        </p:txBody>
      </p:sp>
      <p:sp>
        <p:nvSpPr>
          <p:cNvPr id="45057" name="Rectangle 1"/>
          <p:cNvSpPr>
            <a:spLocks noChangeArrowheads="1"/>
          </p:cNvSpPr>
          <p:nvPr/>
        </p:nvSpPr>
        <p:spPr bwMode="auto">
          <a:xfrm>
            <a:off x="1050878" y="30777"/>
            <a:ext cx="7383438" cy="774531"/>
          </a:xfrm>
          <a:prstGeom prst="rect">
            <a:avLst/>
          </a:prstGeom>
          <a:solidFill>
            <a:schemeClr val="accent5">
              <a:lumMod val="50000"/>
            </a:schemeClr>
          </a:solidFill>
          <a:ln w="9525">
            <a:noFill/>
            <a:miter lim="800000"/>
            <a:headEnd/>
            <a:tailEnd/>
          </a:ln>
          <a:effectLst/>
        </p:spPr>
        <p:txBody>
          <a:bodyPr vert="horz" wrap="square" lIns="1341015" tIns="12696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bg1">
                    <a:lumMod val="95000"/>
                  </a:schemeClr>
                </a:solidFill>
                <a:effectLst/>
                <a:latin typeface="Times New Roman" pitchFamily="18" charset="0"/>
                <a:ea typeface="Times New Roman" pitchFamily="18" charset="0"/>
                <a:cs typeface="Times New Roman" pitchFamily="18" charset="0"/>
              </a:rPr>
              <a:t>C</a:t>
            </a:r>
            <a:r>
              <a:rPr kumimoji="0" lang="fr-FR" sz="2400" b="1" i="0" u="none" strike="noStrike" cap="none" normalizeH="0" baseline="0" dirty="0" smtClean="0" bmk="">
                <a:ln>
                  <a:noFill/>
                </a:ln>
                <a:solidFill>
                  <a:schemeClr val="bg1">
                    <a:lumMod val="95000"/>
                  </a:schemeClr>
                </a:solidFill>
                <a:effectLst/>
                <a:latin typeface="Times New Roman" pitchFamily="18" charset="0"/>
                <a:ea typeface="Times New Roman" pitchFamily="18" charset="0"/>
                <a:cs typeface="Times New Roman" pitchFamily="18" charset="0"/>
              </a:rPr>
              <a:t>hapter  Six</a:t>
            </a:r>
            <a:r>
              <a:rPr lang="en-US" sz="2400" b="1" dirty="0" smtClean="0" bmk="">
                <a:solidFill>
                  <a:schemeClr val="bg1">
                    <a:lumMod val="95000"/>
                  </a:schemeClr>
                </a:solidFill>
                <a:latin typeface="Cambria" pitchFamily="18" charset="0"/>
                <a:ea typeface="Times New Roman" pitchFamily="18" charset="0"/>
                <a:cs typeface="Times New Roman" pitchFamily="18" charset="0"/>
              </a:rPr>
              <a:t>: </a:t>
            </a:r>
            <a:r>
              <a:rPr kumimoji="0" lang="fr-FR" sz="2000" b="1" i="0" u="none" strike="noStrike" cap="none" normalizeH="0" baseline="0" dirty="0" smtClean="0" bmk="">
                <a:ln>
                  <a:noFill/>
                </a:ln>
                <a:solidFill>
                  <a:schemeClr val="bg1">
                    <a:lumMod val="95000"/>
                  </a:schemeClr>
                </a:solidFill>
                <a:effectLst/>
                <a:latin typeface="Times New Roman" pitchFamily="18" charset="0"/>
                <a:ea typeface="Times New Roman" pitchFamily="18" charset="0"/>
                <a:cs typeface="Times New Roman" pitchFamily="18" charset="0"/>
              </a:rPr>
              <a:t>Conclusions and Recommandation</a:t>
            </a:r>
            <a:endParaRPr kumimoji="0" lang="en-US" sz="2000" b="1" i="0" u="none" strike="noStrike" cap="none" normalizeH="0" baseline="0" dirty="0" smtClean="0">
              <a:ln>
                <a:noFill/>
              </a:ln>
              <a:solidFill>
                <a:schemeClr val="bg1">
                  <a:lumMod val="95000"/>
                </a:schemeClr>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556208" y="1060692"/>
            <a:ext cx="2155981" cy="400110"/>
          </a:xfrm>
          <a:prstGeom prst="rect">
            <a:avLst/>
          </a:prstGeom>
          <a:solidFill>
            <a:schemeClr val="accent5">
              <a:lumMod val="50000"/>
            </a:schemeClr>
          </a:solidFill>
        </p:spPr>
        <p:txBody>
          <a:bodyPr wrap="square">
            <a:spAutoFit/>
          </a:bodyPr>
          <a:lstStyle/>
          <a:p>
            <a:r>
              <a:rPr lang="fr-FR" sz="2000" b="1" dirty="0" smtClean="0">
                <a:solidFill>
                  <a:schemeClr val="bg1">
                    <a:lumMod val="95000"/>
                  </a:schemeClr>
                </a:solidFill>
              </a:rPr>
              <a:t>Conclusions</a:t>
            </a:r>
            <a:endParaRPr lang="en-US" sz="2000" b="1" dirty="0">
              <a:solidFill>
                <a:schemeClr val="bg1">
                  <a:lumMod val="95000"/>
                </a:schemeClr>
              </a:solidFill>
            </a:endParaRPr>
          </a:p>
        </p:txBody>
      </p:sp>
      <p:sp>
        <p:nvSpPr>
          <p:cNvPr id="5" name="Rectangle 4"/>
          <p:cNvSpPr/>
          <p:nvPr/>
        </p:nvSpPr>
        <p:spPr>
          <a:xfrm>
            <a:off x="591403" y="1616207"/>
            <a:ext cx="8470710" cy="646331"/>
          </a:xfrm>
          <a:prstGeom prst="rect">
            <a:avLst/>
          </a:prstGeom>
        </p:spPr>
        <p:txBody>
          <a:bodyPr wrap="square">
            <a:spAutoFit/>
          </a:bodyPr>
          <a:lstStyle/>
          <a:p>
            <a:pPr>
              <a:buFont typeface="Wingdings" pitchFamily="2" charset="2"/>
              <a:buChar char="ü"/>
            </a:pPr>
            <a:r>
              <a:rPr lang="en-US" b="1" dirty="0" smtClean="0">
                <a:solidFill>
                  <a:schemeClr val="accent5">
                    <a:lumMod val="50000"/>
                  </a:schemeClr>
                </a:solidFill>
              </a:rPr>
              <a:t>Implementing the analyzed and designed online accident management system might be the best solution to the current major kombolcha police station </a:t>
            </a:r>
            <a:r>
              <a:rPr lang="en-US" b="1" dirty="0" smtClean="0">
                <a:solidFill>
                  <a:schemeClr val="accent5">
                    <a:lumMod val="50000"/>
                  </a:schemeClr>
                </a:solidFill>
              </a:rPr>
              <a:t>problem</a:t>
            </a:r>
            <a:r>
              <a:rPr lang="en-US" b="1" dirty="0" smtClean="0">
                <a:solidFill>
                  <a:schemeClr val="accent5">
                    <a:lumMod val="50000"/>
                  </a:schemeClr>
                </a:solidFill>
              </a:rPr>
              <a:t>.</a:t>
            </a:r>
            <a:endParaRPr lang="en-US" b="1" dirty="0">
              <a:solidFill>
                <a:schemeClr val="accent5">
                  <a:lumMod val="50000"/>
                </a:schemeClr>
              </a:solidFill>
            </a:endParaRPr>
          </a:p>
        </p:txBody>
      </p:sp>
      <p:sp>
        <p:nvSpPr>
          <p:cNvPr id="6" name="Rectangle 5"/>
          <p:cNvSpPr/>
          <p:nvPr/>
        </p:nvSpPr>
        <p:spPr>
          <a:xfrm>
            <a:off x="1458859" y="2288991"/>
            <a:ext cx="2444402" cy="369332"/>
          </a:xfrm>
          <a:prstGeom prst="rect">
            <a:avLst/>
          </a:prstGeom>
          <a:solidFill>
            <a:schemeClr val="accent5">
              <a:lumMod val="50000"/>
            </a:schemeClr>
          </a:solidFill>
        </p:spPr>
        <p:txBody>
          <a:bodyPr wrap="square">
            <a:spAutoFit/>
          </a:bodyPr>
          <a:lstStyle/>
          <a:p>
            <a:r>
              <a:rPr lang="en-US" b="1" i="1" dirty="0" smtClean="0">
                <a:solidFill>
                  <a:schemeClr val="bg1">
                    <a:lumMod val="95000"/>
                  </a:schemeClr>
                </a:solidFill>
              </a:rPr>
              <a:t> </a:t>
            </a:r>
            <a:r>
              <a:rPr lang="fr-FR" b="1" dirty="0" smtClean="0">
                <a:solidFill>
                  <a:schemeClr val="bg1">
                    <a:lumMod val="95000"/>
                  </a:schemeClr>
                </a:solidFill>
              </a:rPr>
              <a:t>Recommandations</a:t>
            </a:r>
            <a:endParaRPr lang="en-US" b="1" dirty="0">
              <a:solidFill>
                <a:schemeClr val="bg1">
                  <a:lumMod val="95000"/>
                </a:schemeClr>
              </a:solidFill>
            </a:endParaRPr>
          </a:p>
        </p:txBody>
      </p:sp>
      <p:sp>
        <p:nvSpPr>
          <p:cNvPr id="45058" name="Rectangle 2"/>
          <p:cNvSpPr>
            <a:spLocks noChangeArrowheads="1"/>
          </p:cNvSpPr>
          <p:nvPr/>
        </p:nvSpPr>
        <p:spPr bwMode="auto">
          <a:xfrm>
            <a:off x="532263" y="2817970"/>
            <a:ext cx="8420668"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ü"/>
              <a:tabLst/>
            </a:pPr>
            <a:r>
              <a:rPr kumimoji="0" lang="en-US"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May used the web base to change in to android or mobile based application.  </a:t>
            </a:r>
            <a:endParaRPr kumimoji="0" lang="en-US" b="1" i="0" u="none" strike="noStrike" cap="none" normalizeH="0" baseline="0" dirty="0" smtClean="0">
              <a:ln>
                <a:noFill/>
              </a:ln>
              <a:solidFill>
                <a:schemeClr val="accent5">
                  <a:lumMod val="50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Use uninterruptible power supply or UPS if electric power is not available in station.  </a:t>
            </a:r>
            <a:endParaRPr kumimoji="0" lang="en-US" b="1" i="0" u="none" strike="noStrike" cap="none" normalizeH="0" baseline="0" dirty="0" smtClean="0">
              <a:ln>
                <a:noFill/>
              </a:ln>
              <a:solidFill>
                <a:schemeClr val="accent5">
                  <a:lumMod val="50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Integrate with the court system.  </a:t>
            </a:r>
            <a:endParaRPr kumimoji="0" lang="en-US" b="1" i="0" u="none" strike="noStrike" cap="none" normalizeH="0" baseline="0" dirty="0" smtClean="0">
              <a:ln>
                <a:noFill/>
              </a:ln>
              <a:solidFill>
                <a:schemeClr val="accent5">
                  <a:lumMod val="50000"/>
                </a:schemeClr>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kumimoji="0" lang="en-US" b="1" i="0" u="none" strike="noStrike" cap="none" normalizeH="0" baseline="0" dirty="0" smtClean="0">
                <a:ln>
                  <a:noFill/>
                </a:ln>
                <a:solidFill>
                  <a:schemeClr val="accent5">
                    <a:lumMod val="50000"/>
                  </a:schemeClr>
                </a:solidFill>
                <a:effectLst/>
                <a:latin typeface="Arial" pitchFamily="34" charset="0"/>
                <a:ea typeface="Times New Roman" pitchFamily="18" charset="0"/>
                <a:cs typeface="Arial" pitchFamily="34" charset="0"/>
              </a:rPr>
              <a:t>Adding the chatting system.  </a:t>
            </a:r>
            <a:endParaRPr kumimoji="0" lang="en-US" b="1" i="0" u="none" strike="noStrike" cap="none" normalizeH="0" baseline="0" dirty="0" smtClean="0">
              <a:ln>
                <a:noFill/>
              </a:ln>
              <a:solidFill>
                <a:schemeClr val="accent5">
                  <a:lumMod val="50000"/>
                </a:schemeClr>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1DC3E5-DC53-4369-B6A6-6678E8D67B9E}" type="slidenum">
              <a:rPr lang="en-US" smtClean="0"/>
              <a:pPr/>
              <a:t>29</a:t>
            </a:fld>
            <a:endParaRPr lang="en-US"/>
          </a:p>
        </p:txBody>
      </p:sp>
      <p:sp>
        <p:nvSpPr>
          <p:cNvPr id="46081" name="Rectangle 1"/>
          <p:cNvSpPr>
            <a:spLocks noChangeArrowheads="1"/>
          </p:cNvSpPr>
          <p:nvPr/>
        </p:nvSpPr>
        <p:spPr bwMode="auto">
          <a:xfrm rot="20882735">
            <a:off x="1544558" y="1548691"/>
            <a:ext cx="8549019"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9600" b="1" dirty="0" smtClean="0">
                <a:solidFill>
                  <a:schemeClr val="accent5">
                    <a:lumMod val="50000"/>
                  </a:schemeClr>
                </a:solidFill>
              </a:rPr>
              <a:t>     The End</a:t>
            </a:r>
            <a:endParaRPr lang="en-US" sz="9600" b="1" dirty="0" smtClean="0">
              <a:solidFill>
                <a:schemeClr val="accent5">
                  <a:lumMod val="50000"/>
                </a:schemeClr>
              </a:solidFill>
            </a:endParaRPr>
          </a:p>
          <a:p>
            <a:r>
              <a:rPr lang="en-US" sz="9600" b="1" dirty="0" smtClean="0">
                <a:solidFill>
                  <a:schemeClr val="accent5">
                    <a:lumMod val="50000"/>
                  </a:schemeClr>
                </a:solidFill>
              </a:rPr>
              <a:t>Thank </a:t>
            </a:r>
            <a:r>
              <a:rPr lang="en-US" sz="9600" b="1" dirty="0" smtClean="0">
                <a:solidFill>
                  <a:schemeClr val="accent5">
                    <a:lumMod val="50000"/>
                  </a:schemeClr>
                </a:solidFill>
              </a:rPr>
              <a:t>You</a:t>
            </a:r>
            <a:r>
              <a:rPr lang="en-US" sz="9600" b="1" dirty="0" smtClean="0">
                <a:solidFill>
                  <a:schemeClr val="accent5">
                    <a:lumMod val="50000"/>
                  </a:schemeClr>
                </a:solidFill>
              </a:rPr>
              <a:t>…!!!</a:t>
            </a:r>
            <a:endParaRPr lang="en-US" sz="9600" b="1"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2739"/>
            <a:ext cx="10740572" cy="1845185"/>
          </a:xfrm>
          <a:prstGeom prst="rect">
            <a:avLst/>
          </a:prstGeom>
        </p:spPr>
        <p:txBody>
          <a:bodyPr wrap="square">
            <a:spAutoFit/>
          </a:bodyPr>
          <a:lstStyle/>
          <a:p>
            <a:pPr marL="285750" indent="-285750" algn="just">
              <a:lnSpc>
                <a:spcPct val="200000"/>
              </a:lnSpc>
              <a:spcAft>
                <a:spcPts val="835"/>
              </a:spcAft>
              <a:buFont typeface="Wingdings" panose="05000000000000000000" pitchFamily="2" charset="2"/>
              <a:buChar char="Ø"/>
            </a:pPr>
            <a:r>
              <a:rPr lang="en-US" sz="2000" b="1" dirty="0" smtClean="0">
                <a:solidFill>
                  <a:srgbClr val="002060"/>
                </a:solidFill>
                <a:effectLst/>
                <a:latin typeface="Times New Roman" panose="02020603050405020304" pitchFamily="18" charset="0"/>
                <a:ea typeface="Times New Roman" panose="02020603050405020304" pitchFamily="18" charset="0"/>
              </a:rPr>
              <a:t>Kombolcha city police station is one of the institutions of accident management station on the given of this service there are many problem on the accident management that was established long years ago to give service to protect. kombolcha city from accident.</a:t>
            </a:r>
          </a:p>
        </p:txBody>
      </p:sp>
      <p:sp>
        <p:nvSpPr>
          <p:cNvPr id="3" name="Rectangle 2"/>
          <p:cNvSpPr/>
          <p:nvPr/>
        </p:nvSpPr>
        <p:spPr>
          <a:xfrm>
            <a:off x="1262131" y="319420"/>
            <a:ext cx="8783390" cy="553357"/>
          </a:xfrm>
          <a:prstGeom prst="rect">
            <a:avLst/>
          </a:prstGeom>
          <a:solidFill>
            <a:srgbClr val="002060"/>
          </a:solidFill>
        </p:spPr>
        <p:txBody>
          <a:bodyPr wrap="square">
            <a:spAutoFit/>
          </a:bodyPr>
          <a:lstStyle/>
          <a:p>
            <a:pPr marL="18415" marR="0" indent="-6350" algn="just">
              <a:lnSpc>
                <a:spcPct val="107000"/>
              </a:lnSpc>
              <a:spcBef>
                <a:spcPts val="0"/>
              </a:spcBef>
              <a:spcAft>
                <a:spcPts val="905"/>
              </a:spcAft>
            </a:pPr>
            <a:r>
              <a:rPr lang="en-US" sz="2800" b="1" kern="0" dirty="0" smtClean="0">
                <a:solidFill>
                  <a:schemeClr val="bg1"/>
                </a:solidFill>
                <a:effectLst/>
                <a:latin typeface="Times New Roman" panose="02020603050405020304" pitchFamily="18" charset="0"/>
                <a:ea typeface="Times New Roman" panose="02020603050405020304" pitchFamily="18" charset="0"/>
              </a:rPr>
              <a:t>                         Background about the organization</a:t>
            </a:r>
          </a:p>
        </p:txBody>
      </p:sp>
      <p:sp>
        <p:nvSpPr>
          <p:cNvPr id="4" name="Rectangle 3"/>
          <p:cNvSpPr/>
          <p:nvPr/>
        </p:nvSpPr>
        <p:spPr>
          <a:xfrm>
            <a:off x="2176396" y="2988454"/>
            <a:ext cx="4818307" cy="522259"/>
          </a:xfrm>
          <a:prstGeom prst="rect">
            <a:avLst/>
          </a:prstGeom>
          <a:solidFill>
            <a:srgbClr val="002060"/>
          </a:solidFill>
        </p:spPr>
        <p:txBody>
          <a:bodyPr wrap="none">
            <a:spAutoFit/>
          </a:bodyPr>
          <a:lstStyle/>
          <a:p>
            <a:pPr marL="18415" marR="0" indent="-6350">
              <a:lnSpc>
                <a:spcPct val="107000"/>
              </a:lnSpc>
              <a:spcBef>
                <a:spcPts val="0"/>
              </a:spcBef>
              <a:spcAft>
                <a:spcPts val="905"/>
              </a:spcAft>
            </a:pPr>
            <a:r>
              <a:rPr lang="en-US" sz="2800" b="1" kern="0" dirty="0" smtClean="0">
                <a:solidFill>
                  <a:schemeClr val="bg1"/>
                </a:solidFill>
                <a:effectLst/>
                <a:latin typeface="Times New Roman" panose="02020603050405020304" pitchFamily="18" charset="0"/>
                <a:ea typeface="Times New Roman" panose="02020603050405020304" pitchFamily="18" charset="0"/>
              </a:rPr>
              <a:t>Background about the project</a:t>
            </a:r>
            <a:endParaRPr lang="en-US" sz="2800" b="1" kern="0" dirty="0">
              <a:solidFill>
                <a:schemeClr val="bg1"/>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204017" y="3611243"/>
            <a:ext cx="11234057" cy="2657138"/>
          </a:xfrm>
          <a:prstGeom prst="rect">
            <a:avLst/>
          </a:prstGeom>
        </p:spPr>
        <p:txBody>
          <a:bodyPr wrap="square">
            <a:spAutoFit/>
          </a:bodyPr>
          <a:lstStyle/>
          <a:p>
            <a:pPr marL="285750" indent="-285750" algn="just">
              <a:lnSpc>
                <a:spcPct val="200000"/>
              </a:lnSpc>
              <a:spcAft>
                <a:spcPts val="835"/>
              </a:spcAft>
              <a:buFont typeface="Wingdings" panose="05000000000000000000" pitchFamily="2" charset="2"/>
              <a:buChar char="Ø"/>
            </a:pPr>
            <a:r>
              <a:rPr lang="en-US" sz="2000" b="1" dirty="0" smtClean="0">
                <a:solidFill>
                  <a:srgbClr val="002060"/>
                </a:solidFill>
                <a:effectLst/>
                <a:latin typeface="Times New Roman" panose="02020603050405020304" pitchFamily="18" charset="0"/>
                <a:ea typeface="Times New Roman" panose="02020603050405020304" pitchFamily="18" charset="0"/>
              </a:rPr>
              <a:t>The project is intended to advocate for the need of kombolcha city police station to use facilitated computerized and web based accident information management system.</a:t>
            </a:r>
          </a:p>
          <a:p>
            <a:pPr marL="285750" indent="-285750" algn="just">
              <a:lnSpc>
                <a:spcPct val="200000"/>
              </a:lnSpc>
              <a:spcAft>
                <a:spcPts val="835"/>
              </a:spcAft>
              <a:buFont typeface="Wingdings" panose="05000000000000000000" pitchFamily="2" charset="2"/>
              <a:buChar char="Ø"/>
            </a:pPr>
            <a:r>
              <a:rPr lang="en-US" sz="2000" b="1" dirty="0" smtClean="0">
                <a:solidFill>
                  <a:srgbClr val="002060"/>
                </a:solidFill>
                <a:effectLst/>
                <a:latin typeface="Times New Roman" panose="02020603050405020304" pitchFamily="18" charset="0"/>
                <a:ea typeface="Times New Roman" panose="02020603050405020304" pitchFamily="18" charset="0"/>
              </a:rPr>
              <a:t>to kombolcha city police station migrate system to the computerized and web based accident information management system to facilitate their service that they give to the society.</a:t>
            </a:r>
            <a:endParaRPr lang="en-US" sz="2000" b="1" dirty="0">
              <a:solidFill>
                <a:srgbClr val="002060"/>
              </a:solidFill>
              <a:effectLst/>
              <a:latin typeface="Times New Roman" panose="02020603050405020304" pitchFamily="18" charset="0"/>
              <a:ea typeface="Times New Roman" panose="02020603050405020304" pitchFamily="18" charset="0"/>
            </a:endParaRPr>
          </a:p>
        </p:txBody>
      </p:sp>
      <p:sp>
        <p:nvSpPr>
          <p:cNvPr id="9" name="Slide Number Placeholder 8"/>
          <p:cNvSpPr>
            <a:spLocks noGrp="1"/>
          </p:cNvSpPr>
          <p:nvPr>
            <p:ph type="sldNum" sz="quarter" idx="12"/>
          </p:nvPr>
        </p:nvSpPr>
        <p:spPr>
          <a:xfrm>
            <a:off x="5137706" y="6425053"/>
            <a:ext cx="683339" cy="365125"/>
          </a:xfrm>
        </p:spPr>
        <p:txBody>
          <a:bodyPr/>
          <a:lstStyle/>
          <a:p>
            <a:fld id="{311DC3E5-DC53-4369-B6A6-6678E8D67B9E}" type="slidenum">
              <a:rPr lang="en-US" sz="1200" smtClean="0">
                <a:solidFill>
                  <a:schemeClr val="tx1"/>
                </a:solidFill>
              </a:rPr>
              <a:pPr/>
              <a:t>3</a:t>
            </a:fld>
            <a:endParaRPr lang="en-US" sz="1200" dirty="0">
              <a:solidFill>
                <a:schemeClr val="tx1"/>
              </a:solidFill>
            </a:endParaRPr>
          </a:p>
        </p:txBody>
      </p:sp>
    </p:spTree>
    <p:extLst>
      <p:ext uri="{BB962C8B-B14F-4D97-AF65-F5344CB8AC3E}">
        <p14:creationId xmlns:p14="http://schemas.microsoft.com/office/powerpoint/2010/main" xmlns="" val="334390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660" y="1389134"/>
            <a:ext cx="10479315" cy="4465325"/>
          </a:xfrm>
          <a:prstGeom prst="rect">
            <a:avLst/>
          </a:prstGeom>
          <a:solidFill>
            <a:schemeClr val="bg1"/>
          </a:solidFill>
        </p:spPr>
        <p:txBody>
          <a:bodyPr wrap="square">
            <a:spAutoFit/>
          </a:bodyPr>
          <a:lstStyle/>
          <a:p>
            <a:pPr indent="-6350" algn="just">
              <a:lnSpc>
                <a:spcPct val="150000"/>
              </a:lnSpc>
              <a:spcAft>
                <a:spcPts val="835"/>
              </a:spcAft>
            </a:pPr>
            <a:r>
              <a:rPr lang="en-US" sz="2000" b="1" dirty="0" smtClean="0">
                <a:solidFill>
                  <a:srgbClr val="002060"/>
                </a:solidFill>
                <a:effectLst/>
                <a:latin typeface="Times New Roman" panose="02020603050405020304" pitchFamily="18" charset="0"/>
                <a:ea typeface="Times New Roman" panose="02020603050405020304" pitchFamily="18" charset="0"/>
              </a:rPr>
              <a:t>The police station has the following problem:-</a:t>
            </a:r>
          </a:p>
          <a:p>
            <a:pPr marL="342900" marR="758190" lvl="0" indent="-342900" algn="just" fontAlgn="base">
              <a:lnSpc>
                <a:spcPct val="150000"/>
              </a:lnSpc>
              <a:spcBef>
                <a:spcPts val="0"/>
              </a:spcBef>
              <a:spcAft>
                <a:spcPts val="585"/>
              </a:spcAft>
              <a:buClr>
                <a:srgbClr val="000000"/>
              </a:buClr>
              <a:buSzPts val="1400"/>
              <a:buFont typeface="Wingdings" panose="05000000000000000000" pitchFamily="2" charset="2"/>
              <a:buChar char=""/>
            </a:pPr>
            <a:r>
              <a:rPr lang="en-US" sz="2000" b="1" u="none" strike="noStrike" dirty="0" smtClean="0">
                <a:solidFill>
                  <a:srgbClr val="00206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 Difficult of getting real information at real time when accident occurred that help to have real time response to accident.  </a:t>
            </a:r>
          </a:p>
          <a:p>
            <a:pPr marL="342900" marR="758190" lvl="0" indent="-342900" algn="just" fontAlgn="base">
              <a:lnSpc>
                <a:spcPct val="150000"/>
              </a:lnSpc>
              <a:spcBef>
                <a:spcPts val="0"/>
              </a:spcBef>
              <a:spcAft>
                <a:spcPts val="1325"/>
              </a:spcAft>
              <a:buClr>
                <a:srgbClr val="000000"/>
              </a:buClr>
              <a:buSzPts val="1400"/>
              <a:buFont typeface="Wingdings" panose="05000000000000000000" pitchFamily="2" charset="2"/>
              <a:buChar char=""/>
            </a:pPr>
            <a:r>
              <a:rPr lang="en-US" sz="2000" b="1" u="none" strike="noStrike" dirty="0" smtClean="0">
                <a:solidFill>
                  <a:srgbClr val="00206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Difficult to manage the overall system.  </a:t>
            </a:r>
          </a:p>
          <a:p>
            <a:pPr marL="342900" marR="758190" lvl="0" indent="-342900" algn="just" fontAlgn="base">
              <a:lnSpc>
                <a:spcPct val="150000"/>
              </a:lnSpc>
              <a:spcBef>
                <a:spcPts val="0"/>
              </a:spcBef>
              <a:spcAft>
                <a:spcPts val="1325"/>
              </a:spcAft>
              <a:buClr>
                <a:srgbClr val="000000"/>
              </a:buClr>
              <a:buSzPts val="1400"/>
              <a:buFont typeface="Wingdings" panose="05000000000000000000" pitchFamily="2" charset="2"/>
              <a:buChar char=""/>
            </a:pPr>
            <a:r>
              <a:rPr lang="en-US" sz="2000" b="1" u="none" strike="noStrike" dirty="0" smtClean="0">
                <a:solidFill>
                  <a:srgbClr val="00206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Accident file control mechanism is very tedious and complicated.  </a:t>
            </a:r>
          </a:p>
          <a:p>
            <a:pPr marL="342900" marR="758190" lvl="0" indent="-342900" algn="just" fontAlgn="base">
              <a:lnSpc>
                <a:spcPct val="150000"/>
              </a:lnSpc>
              <a:spcBef>
                <a:spcPts val="0"/>
              </a:spcBef>
              <a:spcAft>
                <a:spcPts val="1315"/>
              </a:spcAft>
              <a:buClr>
                <a:srgbClr val="000000"/>
              </a:buClr>
              <a:buSzPts val="1400"/>
              <a:buFont typeface="Wingdings" panose="05000000000000000000" pitchFamily="2" charset="2"/>
              <a:buChar char=""/>
            </a:pPr>
            <a:r>
              <a:rPr lang="en-US" sz="2000" b="1" u="none" strike="noStrike" dirty="0" smtClean="0">
                <a:solidFill>
                  <a:srgbClr val="00206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Data redundancy and inconsistency.</a:t>
            </a:r>
          </a:p>
          <a:p>
            <a:pPr marL="342900" marR="758190" lvl="0" indent="-342900" algn="just" fontAlgn="base">
              <a:lnSpc>
                <a:spcPct val="150000"/>
              </a:lnSpc>
              <a:spcBef>
                <a:spcPts val="0"/>
              </a:spcBef>
              <a:spcAft>
                <a:spcPts val="580"/>
              </a:spcAft>
              <a:buClr>
                <a:srgbClr val="000000"/>
              </a:buClr>
              <a:buSzPts val="1400"/>
              <a:buFont typeface="Wingdings" panose="05000000000000000000" pitchFamily="2" charset="2"/>
              <a:buChar char=""/>
            </a:pPr>
            <a:r>
              <a:rPr lang="en-US" sz="2000" b="1" u="none" strike="noStrike" dirty="0" smtClean="0">
                <a:solidFill>
                  <a:srgbClr val="00206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Difficult of communication of field office, society and the station to give and get real time response to the accident.  </a:t>
            </a:r>
          </a:p>
        </p:txBody>
      </p:sp>
      <p:sp>
        <p:nvSpPr>
          <p:cNvPr id="6" name="Slide Number Placeholder 5"/>
          <p:cNvSpPr>
            <a:spLocks noGrp="1"/>
          </p:cNvSpPr>
          <p:nvPr>
            <p:ph type="sldNum" sz="quarter" idx="12"/>
          </p:nvPr>
        </p:nvSpPr>
        <p:spPr>
          <a:xfrm>
            <a:off x="5014101" y="6492875"/>
            <a:ext cx="683339" cy="365125"/>
          </a:xfrm>
        </p:spPr>
        <p:txBody>
          <a:bodyPr/>
          <a:lstStyle/>
          <a:p>
            <a:fld id="{311DC3E5-DC53-4369-B6A6-6678E8D67B9E}" type="slidenum">
              <a:rPr lang="en-US" sz="1200" smtClean="0">
                <a:solidFill>
                  <a:schemeClr val="tx1"/>
                </a:solidFill>
              </a:rPr>
              <a:pPr/>
              <a:t>4</a:t>
            </a:fld>
            <a:endParaRPr lang="en-US" sz="1200" dirty="0">
              <a:solidFill>
                <a:schemeClr val="tx1"/>
              </a:solidFill>
            </a:endParaRPr>
          </a:p>
        </p:txBody>
      </p:sp>
      <p:sp>
        <p:nvSpPr>
          <p:cNvPr id="2" name="Rectangle 1"/>
          <p:cNvSpPr/>
          <p:nvPr/>
        </p:nvSpPr>
        <p:spPr>
          <a:xfrm>
            <a:off x="2964020" y="486882"/>
            <a:ext cx="4100160" cy="522259"/>
          </a:xfrm>
          <a:prstGeom prst="rect">
            <a:avLst/>
          </a:prstGeom>
          <a:solidFill>
            <a:srgbClr val="002060"/>
          </a:solidFill>
        </p:spPr>
        <p:txBody>
          <a:bodyPr wrap="none">
            <a:spAutoFit/>
          </a:bodyPr>
          <a:lstStyle/>
          <a:p>
            <a:pPr marL="18415" marR="0" indent="-6350" algn="ctr">
              <a:lnSpc>
                <a:spcPct val="107000"/>
              </a:lnSpc>
              <a:spcBef>
                <a:spcPts val="0"/>
              </a:spcBef>
              <a:spcAft>
                <a:spcPts val="905"/>
              </a:spcAft>
            </a:pPr>
            <a:r>
              <a:rPr lang="en-US" sz="2800" b="1" kern="0" dirty="0">
                <a:solidFill>
                  <a:schemeClr val="bg1"/>
                </a:solidFill>
                <a:latin typeface="Times New Roman" panose="02020603050405020304" pitchFamily="18" charset="0"/>
                <a:ea typeface="Times New Roman" panose="02020603050405020304" pitchFamily="18" charset="0"/>
              </a:rPr>
              <a:t>Statement of the problem</a:t>
            </a:r>
          </a:p>
        </p:txBody>
      </p:sp>
    </p:spTree>
    <p:extLst>
      <p:ext uri="{BB962C8B-B14F-4D97-AF65-F5344CB8AC3E}">
        <p14:creationId xmlns:p14="http://schemas.microsoft.com/office/powerpoint/2010/main" xmlns="" val="2050928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7154" y="230195"/>
            <a:ext cx="3835665" cy="522259"/>
          </a:xfrm>
          <a:prstGeom prst="rect">
            <a:avLst/>
          </a:prstGeom>
          <a:solidFill>
            <a:srgbClr val="002060"/>
          </a:solidFill>
        </p:spPr>
        <p:txBody>
          <a:bodyPr wrap="none">
            <a:spAutoFit/>
          </a:bodyPr>
          <a:lstStyle/>
          <a:p>
            <a:pPr marL="18415" marR="0" indent="-6350" algn="ctr">
              <a:lnSpc>
                <a:spcPct val="107000"/>
              </a:lnSpc>
              <a:spcBef>
                <a:spcPts val="0"/>
              </a:spcBef>
              <a:spcAft>
                <a:spcPts val="905"/>
              </a:spcAft>
            </a:pPr>
            <a:r>
              <a:rPr lang="en-US" sz="2800" b="1" kern="0" dirty="0" smtClean="0">
                <a:solidFill>
                  <a:schemeClr val="bg1"/>
                </a:solidFill>
                <a:effectLst/>
                <a:latin typeface="Times New Roman" panose="02020603050405020304" pitchFamily="18" charset="0"/>
                <a:ea typeface="Times New Roman" panose="02020603050405020304" pitchFamily="18" charset="0"/>
              </a:rPr>
              <a:t>Objective of the Project</a:t>
            </a:r>
          </a:p>
        </p:txBody>
      </p:sp>
      <p:sp>
        <p:nvSpPr>
          <p:cNvPr id="4" name="Rectangle 3"/>
          <p:cNvSpPr/>
          <p:nvPr/>
        </p:nvSpPr>
        <p:spPr>
          <a:xfrm>
            <a:off x="444380" y="1151699"/>
            <a:ext cx="10885714" cy="2698175"/>
          </a:xfrm>
          <a:prstGeom prst="rect">
            <a:avLst/>
          </a:prstGeom>
        </p:spPr>
        <p:txBody>
          <a:bodyPr wrap="square">
            <a:spAutoFit/>
          </a:bodyPr>
          <a:lstStyle/>
          <a:p>
            <a:pPr marL="447675" marR="0" indent="-342900" algn="just">
              <a:lnSpc>
                <a:spcPct val="150000"/>
              </a:lnSpc>
              <a:spcBef>
                <a:spcPts val="1000"/>
              </a:spcBef>
              <a:spcAft>
                <a:spcPts val="1045"/>
              </a:spcAft>
              <a:buFont typeface="Wingdings" panose="05000000000000000000" pitchFamily="2" charset="2"/>
              <a:buChar char="v"/>
            </a:pPr>
            <a:r>
              <a:rPr lang="en-US" sz="2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General Objective </a:t>
            </a:r>
          </a:p>
          <a:p>
            <a:pPr marL="342900" indent="-342900" algn="just">
              <a:lnSpc>
                <a:spcPct val="150000"/>
              </a:lnSpc>
              <a:spcAft>
                <a:spcPts val="835"/>
              </a:spcAft>
              <a:buFont typeface="Wingdings" panose="05000000000000000000" pitchFamily="2" charset="2"/>
              <a:buChar char="v"/>
            </a:pPr>
            <a:r>
              <a:rPr lang="en-US" sz="2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Specific Objective  </a:t>
            </a:r>
            <a:endParaRPr lang="en-US" b="1" dirty="0" smtClean="0">
              <a:solidFill>
                <a:srgbClr val="002060"/>
              </a:solidFill>
              <a:effectLst/>
              <a:latin typeface="Times New Roman" panose="02020603050405020304" pitchFamily="18" charset="0"/>
              <a:ea typeface="Times New Roman" panose="02020603050405020304" pitchFamily="18" charset="0"/>
            </a:endParaRPr>
          </a:p>
          <a:p>
            <a:pPr marL="1620520" marR="0" indent="-285750" algn="just">
              <a:lnSpc>
                <a:spcPct val="15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To investigating how the existing system is operation.  </a:t>
            </a:r>
          </a:p>
          <a:p>
            <a:pPr marL="1620520" marR="0" indent="-285750" algn="just">
              <a:lnSpc>
                <a:spcPct val="15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To reviewing how the current system works and operates.  </a:t>
            </a:r>
          </a:p>
          <a:p>
            <a:pPr marL="1620520" marR="0" indent="-285750" algn="just">
              <a:lnSpc>
                <a:spcPct val="15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To forward the recommendation about system implementation.</a:t>
            </a:r>
            <a:r>
              <a:rPr lang="en-US" b="1" dirty="0" smtClean="0">
                <a:solidFill>
                  <a:srgbClr val="000000"/>
                </a:solidFill>
                <a:effectLst/>
                <a:latin typeface="Times New Roman" panose="02020603050405020304" pitchFamily="18" charset="0"/>
                <a:ea typeface="Times New Roman" panose="02020603050405020304" pitchFamily="18" charset="0"/>
              </a:rPr>
              <a:t> </a:t>
            </a:r>
            <a:endParaRPr lang="en-US" b="1" dirty="0">
              <a:solidFill>
                <a:srgbClr val="000000"/>
              </a:solidFill>
              <a:effectLst/>
              <a:latin typeface="Times New Roman" panose="02020603050405020304" pitchFamily="18" charset="0"/>
              <a:ea typeface="Times New Roman" panose="02020603050405020304" pitchFamily="18" charset="0"/>
            </a:endParaRPr>
          </a:p>
        </p:txBody>
      </p:sp>
      <p:sp>
        <p:nvSpPr>
          <p:cNvPr id="7" name="Slide Number Placeholder 6"/>
          <p:cNvSpPr>
            <a:spLocks noGrp="1"/>
          </p:cNvSpPr>
          <p:nvPr>
            <p:ph type="sldNum" sz="quarter" idx="12"/>
          </p:nvPr>
        </p:nvSpPr>
        <p:spPr>
          <a:xfrm>
            <a:off x="4688364" y="6545561"/>
            <a:ext cx="683339" cy="365125"/>
          </a:xfrm>
        </p:spPr>
        <p:txBody>
          <a:bodyPr/>
          <a:lstStyle/>
          <a:p>
            <a:fld id="{311DC3E5-DC53-4369-B6A6-6678E8D67B9E}" type="slidenum">
              <a:rPr lang="en-US" sz="1200" smtClean="0">
                <a:solidFill>
                  <a:schemeClr val="tx1"/>
                </a:solidFill>
              </a:rPr>
              <a:pPr/>
              <a:t>5</a:t>
            </a:fld>
            <a:endParaRPr lang="en-US" sz="1200" dirty="0">
              <a:solidFill>
                <a:schemeClr val="tx1"/>
              </a:solidFill>
            </a:endParaRPr>
          </a:p>
        </p:txBody>
      </p:sp>
    </p:spTree>
    <p:extLst>
      <p:ext uri="{BB962C8B-B14F-4D97-AF65-F5344CB8AC3E}">
        <p14:creationId xmlns:p14="http://schemas.microsoft.com/office/powerpoint/2010/main" xmlns="" val="1684841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000" y="78443"/>
            <a:ext cx="3176858" cy="523220"/>
          </a:xfrm>
          <a:prstGeom prst="rect">
            <a:avLst/>
          </a:prstGeom>
          <a:solidFill>
            <a:srgbClr val="002060"/>
          </a:solidFill>
        </p:spPr>
        <p:txBody>
          <a:bodyPr wrap="square">
            <a:spAutoFit/>
          </a:bodyPr>
          <a:lstStyle/>
          <a:p>
            <a:r>
              <a:rPr lang="en-US" sz="2800" b="1" dirty="0" smtClean="0">
                <a:solidFill>
                  <a:schemeClr val="bg1"/>
                </a:solidFill>
                <a:effectLst/>
                <a:latin typeface="Times New Roman" panose="02020603050405020304" pitchFamily="18" charset="0"/>
                <a:ea typeface="Times New Roman" panose="02020603050405020304" pitchFamily="18" charset="0"/>
              </a:rPr>
              <a:t>Feasibility Analysis</a:t>
            </a:r>
            <a:endParaRPr lang="en-US" sz="2800" b="1" dirty="0">
              <a:solidFill>
                <a:schemeClr val="bg1"/>
              </a:solidFill>
            </a:endParaRPr>
          </a:p>
        </p:txBody>
      </p:sp>
      <p:sp>
        <p:nvSpPr>
          <p:cNvPr id="6" name="Rectangle 5"/>
          <p:cNvSpPr/>
          <p:nvPr/>
        </p:nvSpPr>
        <p:spPr>
          <a:xfrm>
            <a:off x="2604429" y="715376"/>
            <a:ext cx="6096000" cy="3375283"/>
          </a:xfrm>
          <a:prstGeom prst="rect">
            <a:avLst/>
          </a:prstGeom>
        </p:spPr>
        <p:txBody>
          <a:bodyPr>
            <a:spAutoFit/>
          </a:bodyPr>
          <a:lstStyle/>
          <a:p>
            <a:pPr marL="285750" indent="-285750">
              <a:lnSpc>
                <a:spcPct val="200000"/>
              </a:lnSpc>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Political feasibility    </a:t>
            </a:r>
          </a:p>
          <a:p>
            <a:pPr marL="285750" indent="-285750" algn="just">
              <a:lnSpc>
                <a:spcPct val="200000"/>
              </a:lnSpc>
              <a:spcBef>
                <a:spcPts val="1000"/>
              </a:spcBef>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Economic Feasibility  </a:t>
            </a:r>
          </a:p>
          <a:p>
            <a:pPr marL="285750" indent="-285750" algn="just">
              <a:lnSpc>
                <a:spcPct val="200000"/>
              </a:lnSpc>
              <a:spcBef>
                <a:spcPts val="1000"/>
              </a:spcBef>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Technical feasibility   </a:t>
            </a:r>
          </a:p>
          <a:p>
            <a:pPr marL="285750" indent="-285750" algn="just">
              <a:lnSpc>
                <a:spcPct val="200000"/>
              </a:lnSpc>
              <a:spcBef>
                <a:spcPts val="1000"/>
              </a:spcBef>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Operation feasibility</a:t>
            </a:r>
          </a:p>
          <a:p>
            <a:pPr marL="285750" indent="-285750" algn="just">
              <a:lnSpc>
                <a:spcPct val="200000"/>
              </a:lnSpc>
              <a:spcBef>
                <a:spcPts val="1000"/>
              </a:spcBef>
              <a:buFont typeface="Wingdings" panose="05000000000000000000" pitchFamily="2" charset="2"/>
              <a:buChar char="Ø"/>
            </a:pPr>
            <a:r>
              <a:rPr lang="en-US"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Schedule feasibility   </a:t>
            </a:r>
            <a:r>
              <a:rPr lang="en-US"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7" name="Slide Number Placeholder 6"/>
          <p:cNvSpPr>
            <a:spLocks noGrp="1"/>
          </p:cNvSpPr>
          <p:nvPr>
            <p:ph type="sldNum" sz="quarter" idx="12"/>
          </p:nvPr>
        </p:nvSpPr>
        <p:spPr/>
        <p:txBody>
          <a:bodyPr/>
          <a:lstStyle/>
          <a:p>
            <a:fld id="{311DC3E5-DC53-4369-B6A6-6678E8D67B9E}" type="slidenum">
              <a:rPr lang="en-US" smtClean="0"/>
              <a:pPr/>
              <a:t>6</a:t>
            </a:fld>
            <a:endParaRPr lang="en-US"/>
          </a:p>
        </p:txBody>
      </p:sp>
    </p:spTree>
    <p:extLst>
      <p:ext uri="{BB962C8B-B14F-4D97-AF65-F5344CB8AC3E}">
        <p14:creationId xmlns:p14="http://schemas.microsoft.com/office/powerpoint/2010/main" xmlns="" val="3363348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775890"/>
            <a:ext cx="9898743" cy="838178"/>
          </a:xfrm>
          <a:prstGeom prst="rect">
            <a:avLst/>
          </a:prstGeom>
        </p:spPr>
        <p:txBody>
          <a:bodyPr wrap="square">
            <a:spAutoFit/>
          </a:bodyPr>
          <a:lstStyle/>
          <a:p>
            <a:pPr marL="1341120" marR="0" indent="-6350">
              <a:lnSpc>
                <a:spcPct val="110000"/>
              </a:lnSpc>
              <a:spcBef>
                <a:spcPts val="0"/>
              </a:spcBef>
              <a:spcAft>
                <a:spcPts val="835"/>
              </a:spcAft>
            </a:pPr>
            <a:r>
              <a:rPr lang="en-US" sz="2000" b="1" dirty="0" smtClean="0">
                <a:solidFill>
                  <a:srgbClr val="002060"/>
                </a:solidFill>
                <a:effectLst/>
                <a:latin typeface="Times New Roman" panose="02020603050405020304" pitchFamily="18" charset="0"/>
                <a:ea typeface="Times New Roman" panose="02020603050405020304" pitchFamily="18" charset="0"/>
              </a:rPr>
              <a:t>         Benefits to police station  </a:t>
            </a:r>
          </a:p>
          <a:p>
            <a:pPr marL="1620520" marR="0" indent="-285750" algn="just">
              <a:lnSpc>
                <a:spcPct val="11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Avoiding improper resource consumption like paper, pen.  </a:t>
            </a:r>
          </a:p>
        </p:txBody>
      </p:sp>
      <p:sp>
        <p:nvSpPr>
          <p:cNvPr id="9" name="Rectangle 8"/>
          <p:cNvSpPr/>
          <p:nvPr/>
        </p:nvSpPr>
        <p:spPr>
          <a:xfrm>
            <a:off x="0" y="1760101"/>
            <a:ext cx="9898742" cy="838178"/>
          </a:xfrm>
          <a:prstGeom prst="rect">
            <a:avLst/>
          </a:prstGeom>
        </p:spPr>
        <p:txBody>
          <a:bodyPr wrap="square">
            <a:spAutoFit/>
          </a:bodyPr>
          <a:lstStyle/>
          <a:p>
            <a:pPr marL="1341120" marR="0" indent="-6350" algn="just">
              <a:lnSpc>
                <a:spcPct val="110000"/>
              </a:lnSpc>
              <a:spcBef>
                <a:spcPts val="0"/>
              </a:spcBef>
              <a:spcAft>
                <a:spcPts val="835"/>
              </a:spcAft>
            </a:pPr>
            <a:r>
              <a:rPr lang="en-US" sz="2000" dirty="0" smtClean="0">
                <a:solidFill>
                  <a:srgbClr val="002060"/>
                </a:solidFill>
                <a:effectLst/>
                <a:latin typeface="Times New Roman" panose="02020603050405020304" pitchFamily="18" charset="0"/>
                <a:ea typeface="Times New Roman" panose="02020603050405020304" pitchFamily="18" charset="0"/>
              </a:rPr>
              <a:t>         </a:t>
            </a:r>
            <a:r>
              <a:rPr lang="en-US" sz="2000" b="1" dirty="0" smtClean="0">
                <a:solidFill>
                  <a:srgbClr val="002060"/>
                </a:solidFill>
                <a:effectLst/>
                <a:latin typeface="Times New Roman" panose="02020603050405020304" pitchFamily="18" charset="0"/>
                <a:ea typeface="Times New Roman" panose="02020603050405020304" pitchFamily="18" charset="0"/>
              </a:rPr>
              <a:t>Benefits to Citizens  </a:t>
            </a:r>
          </a:p>
          <a:p>
            <a:pPr marL="1620520" marR="0" indent="-285750" algn="just">
              <a:lnSpc>
                <a:spcPct val="11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Multiple channels to access services from police.</a:t>
            </a:r>
          </a:p>
        </p:txBody>
      </p:sp>
      <p:sp>
        <p:nvSpPr>
          <p:cNvPr id="10" name="Rectangle 9"/>
          <p:cNvSpPr/>
          <p:nvPr/>
        </p:nvSpPr>
        <p:spPr>
          <a:xfrm>
            <a:off x="1" y="2744313"/>
            <a:ext cx="9898742" cy="838178"/>
          </a:xfrm>
          <a:prstGeom prst="rect">
            <a:avLst/>
          </a:prstGeom>
        </p:spPr>
        <p:txBody>
          <a:bodyPr wrap="square">
            <a:spAutoFit/>
          </a:bodyPr>
          <a:lstStyle/>
          <a:p>
            <a:pPr marL="1341120" marR="0" indent="-6350" algn="just">
              <a:lnSpc>
                <a:spcPct val="110000"/>
              </a:lnSpc>
              <a:spcBef>
                <a:spcPts val="0"/>
              </a:spcBef>
              <a:spcAft>
                <a:spcPts val="835"/>
              </a:spcAft>
            </a:pPr>
            <a:r>
              <a:rPr lang="en-US" sz="2000" b="1" dirty="0" smtClean="0">
                <a:solidFill>
                  <a:srgbClr val="002060"/>
                </a:solidFill>
                <a:effectLst/>
                <a:latin typeface="Times New Roman" panose="02020603050405020304" pitchFamily="18" charset="0"/>
                <a:ea typeface="Times New Roman" panose="02020603050405020304" pitchFamily="18" charset="0"/>
              </a:rPr>
              <a:t>        Benefits to Police Department  </a:t>
            </a:r>
          </a:p>
          <a:p>
            <a:pPr marL="1620520" marR="0" indent="-285750" algn="just">
              <a:lnSpc>
                <a:spcPct val="11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Enhanced tools for investigation. </a:t>
            </a:r>
          </a:p>
        </p:txBody>
      </p:sp>
      <p:sp>
        <p:nvSpPr>
          <p:cNvPr id="11" name="Rectangle 10"/>
          <p:cNvSpPr/>
          <p:nvPr/>
        </p:nvSpPr>
        <p:spPr>
          <a:xfrm>
            <a:off x="3763321" y="225363"/>
            <a:ext cx="4267450" cy="523220"/>
          </a:xfrm>
          <a:prstGeom prst="rect">
            <a:avLst/>
          </a:prstGeom>
          <a:solidFill>
            <a:srgbClr val="002060"/>
          </a:solidFill>
        </p:spPr>
        <p:txBody>
          <a:bodyPr wrap="none">
            <a:spAutoFit/>
          </a:bodyPr>
          <a:lstStyle/>
          <a:p>
            <a:r>
              <a:rPr lang="en-US" sz="2800" b="1" dirty="0" smtClean="0">
                <a:solidFill>
                  <a:schemeClr val="bg1"/>
                </a:solidFill>
                <a:effectLst/>
                <a:latin typeface="Times New Roman" panose="02020603050405020304" pitchFamily="18" charset="0"/>
                <a:ea typeface="Times New Roman" panose="02020603050405020304" pitchFamily="18" charset="0"/>
              </a:rPr>
              <a:t>Significance of the project </a:t>
            </a:r>
            <a:endParaRPr lang="en-US" sz="2800" dirty="0">
              <a:solidFill>
                <a:schemeClr val="bg1"/>
              </a:solidFill>
            </a:endParaRPr>
          </a:p>
        </p:txBody>
      </p:sp>
      <p:sp>
        <p:nvSpPr>
          <p:cNvPr id="12" name="Rectangle 11"/>
          <p:cNvSpPr/>
          <p:nvPr/>
        </p:nvSpPr>
        <p:spPr>
          <a:xfrm>
            <a:off x="-203199" y="3728524"/>
            <a:ext cx="9898742" cy="838178"/>
          </a:xfrm>
          <a:prstGeom prst="rect">
            <a:avLst/>
          </a:prstGeom>
        </p:spPr>
        <p:txBody>
          <a:bodyPr wrap="square">
            <a:spAutoFit/>
          </a:bodyPr>
          <a:lstStyle/>
          <a:p>
            <a:pPr marL="1341120" marR="0" indent="-6350" algn="just">
              <a:lnSpc>
                <a:spcPct val="110000"/>
              </a:lnSpc>
              <a:spcBef>
                <a:spcPts val="0"/>
              </a:spcBef>
              <a:spcAft>
                <a:spcPts val="835"/>
              </a:spcAft>
            </a:pPr>
            <a:r>
              <a:rPr lang="en-US" sz="2000" b="1" dirty="0" smtClean="0">
                <a:solidFill>
                  <a:srgbClr val="002060"/>
                </a:solidFill>
                <a:effectLst/>
                <a:latin typeface="Times New Roman" panose="02020603050405020304" pitchFamily="18" charset="0"/>
                <a:ea typeface="Times New Roman" panose="02020603050405020304" pitchFamily="18" charset="0"/>
              </a:rPr>
              <a:t>       Benefits to Team member  </a:t>
            </a:r>
          </a:p>
          <a:p>
            <a:pPr marL="1620520" marR="0" indent="-285750" algn="just">
              <a:lnSpc>
                <a:spcPct val="11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The team member can get additional knowledge. </a:t>
            </a:r>
          </a:p>
        </p:txBody>
      </p:sp>
      <p:sp>
        <p:nvSpPr>
          <p:cNvPr id="5" name="Slide Number Placeholder 4"/>
          <p:cNvSpPr>
            <a:spLocks noGrp="1"/>
          </p:cNvSpPr>
          <p:nvPr>
            <p:ph type="sldNum" sz="quarter" idx="12"/>
          </p:nvPr>
        </p:nvSpPr>
        <p:spPr>
          <a:xfrm>
            <a:off x="5555376" y="6472052"/>
            <a:ext cx="683339" cy="365125"/>
          </a:xfrm>
        </p:spPr>
        <p:txBody>
          <a:bodyPr/>
          <a:lstStyle/>
          <a:p>
            <a:fld id="{311DC3E5-DC53-4369-B6A6-6678E8D67B9E}" type="slidenum">
              <a:rPr lang="en-US" sz="1200" smtClean="0">
                <a:solidFill>
                  <a:schemeClr val="tx1"/>
                </a:solidFill>
              </a:rPr>
              <a:pPr/>
              <a:t>7</a:t>
            </a:fld>
            <a:endParaRPr lang="en-US" sz="1200" dirty="0">
              <a:solidFill>
                <a:schemeClr val="tx1"/>
              </a:solidFill>
            </a:endParaRPr>
          </a:p>
        </p:txBody>
      </p:sp>
    </p:spTree>
    <p:extLst>
      <p:ext uri="{BB962C8B-B14F-4D97-AF65-F5344CB8AC3E}">
        <p14:creationId xmlns:p14="http://schemas.microsoft.com/office/powerpoint/2010/main" xmlns="" val="2824227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166579" y="283419"/>
            <a:ext cx="2651623" cy="523220"/>
          </a:xfrm>
          <a:prstGeom prst="rect">
            <a:avLst/>
          </a:prstGeom>
          <a:solidFill>
            <a:srgbClr val="002060"/>
          </a:solidFill>
        </p:spPr>
        <p:txBody>
          <a:bodyPr wrap="none">
            <a:spAutoFit/>
          </a:bodyPr>
          <a:lstStyle/>
          <a:p>
            <a:r>
              <a:rPr lang="en-US" sz="28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Scope of project</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609601" y="947512"/>
            <a:ext cx="8548914" cy="1302921"/>
          </a:xfrm>
          <a:prstGeom prst="rect">
            <a:avLst/>
          </a:prstGeom>
        </p:spPr>
        <p:txBody>
          <a:bodyPr wrap="square">
            <a:spAutoFit/>
          </a:bodyPr>
          <a:lstStyle/>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Presence of centralized documented and organized record.  </a:t>
            </a:r>
          </a:p>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Learn society they protect from accident.  </a:t>
            </a:r>
            <a:endParaRPr lang="en-US" b="1" dirty="0">
              <a:solidFill>
                <a:srgbClr val="002060"/>
              </a:solidFill>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609601" y="2250433"/>
            <a:ext cx="5721823" cy="561949"/>
          </a:xfrm>
          <a:prstGeom prst="rect">
            <a:avLst/>
          </a:prstGeom>
        </p:spPr>
        <p:txBody>
          <a:bodyPr wrap="none">
            <a:spAutoFit/>
          </a:bodyPr>
          <a:lstStyle/>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Report are cannot be visible to society.  </a:t>
            </a:r>
            <a:endParaRPr lang="en-US" b="1" dirty="0">
              <a:solidFill>
                <a:srgbClr val="002060"/>
              </a:solidFill>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4598105" y="2896764"/>
            <a:ext cx="2289409" cy="523220"/>
          </a:xfrm>
          <a:prstGeom prst="rect">
            <a:avLst/>
          </a:prstGeom>
        </p:spPr>
        <p:txBody>
          <a:bodyPr wrap="none">
            <a:spAutoFit/>
          </a:bodyPr>
          <a:lstStyle/>
          <a:p>
            <a:pPr algn="ctr"/>
            <a:r>
              <a:rPr lang="en-US" sz="2800" b="1" dirty="0" smtClean="0">
                <a:solidFill>
                  <a:srgbClr val="002060"/>
                </a:solidFill>
                <a:effectLst/>
                <a:latin typeface="Times New Roman" panose="02020603050405020304" pitchFamily="18" charset="0"/>
                <a:ea typeface="Times New Roman" panose="02020603050405020304" pitchFamily="18" charset="0"/>
              </a:rPr>
              <a:t>Methodology </a:t>
            </a:r>
            <a:endParaRPr lang="en-US" sz="2800" b="1" dirty="0">
              <a:solidFill>
                <a:srgbClr val="002060"/>
              </a:solidFill>
            </a:endParaRPr>
          </a:p>
        </p:txBody>
      </p:sp>
      <p:sp>
        <p:nvSpPr>
          <p:cNvPr id="16" name="Rectangle 15"/>
          <p:cNvSpPr/>
          <p:nvPr/>
        </p:nvSpPr>
        <p:spPr>
          <a:xfrm>
            <a:off x="974866" y="3419984"/>
            <a:ext cx="10726057" cy="406330"/>
          </a:xfrm>
          <a:prstGeom prst="rect">
            <a:avLst/>
          </a:prstGeom>
        </p:spPr>
        <p:txBody>
          <a:bodyPr wrap="square">
            <a:spAutoFit/>
          </a:bodyPr>
          <a:lstStyle/>
          <a:p>
            <a:pPr algn="just">
              <a:lnSpc>
                <a:spcPct val="110000"/>
              </a:lnSpc>
              <a:spcBef>
                <a:spcPts val="1000"/>
              </a:spcBef>
            </a:pPr>
            <a:r>
              <a:rPr lang="en-US" sz="2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Data gathering Methodology  </a:t>
            </a:r>
          </a:p>
        </p:txBody>
      </p:sp>
      <p:sp>
        <p:nvSpPr>
          <p:cNvPr id="17" name="Rectangle 16"/>
          <p:cNvSpPr/>
          <p:nvPr/>
        </p:nvSpPr>
        <p:spPr>
          <a:xfrm>
            <a:off x="1332391" y="3943204"/>
            <a:ext cx="6096000" cy="1959511"/>
          </a:xfrm>
          <a:prstGeom prst="rect">
            <a:avLst/>
          </a:prstGeom>
        </p:spPr>
        <p:txBody>
          <a:bodyPr>
            <a:spAutoFit/>
          </a:bodyPr>
          <a:lstStyle/>
          <a:p>
            <a:pPr marL="1620520" marR="0" indent="-285750" algn="just">
              <a:lnSpc>
                <a:spcPct val="200000"/>
              </a:lnSpc>
              <a:spcBef>
                <a:spcPts val="0"/>
              </a:spcBef>
              <a:spcAft>
                <a:spcPts val="835"/>
              </a:spcAft>
              <a:buFont typeface="Wingdings" panose="05000000000000000000" pitchFamily="2" charset="2"/>
              <a:buChar char="Ø"/>
            </a:pPr>
            <a:r>
              <a:rPr lang="en-US" b="1" i="1" dirty="0" smtClean="0">
                <a:solidFill>
                  <a:srgbClr val="002060"/>
                </a:solidFill>
                <a:effectLst/>
                <a:latin typeface="Times New Roman" panose="02020603050405020304" pitchFamily="18" charset="0"/>
                <a:ea typeface="Times New Roman" panose="02020603050405020304" pitchFamily="18" charset="0"/>
              </a:rPr>
              <a:t>Interview</a:t>
            </a:r>
            <a:endParaRPr lang="en-US" b="1" dirty="0" smtClean="0">
              <a:solidFill>
                <a:srgbClr val="002060"/>
              </a:solidFill>
              <a:effectLst/>
              <a:latin typeface="Times New Roman" panose="02020603050405020304" pitchFamily="18" charset="0"/>
              <a:ea typeface="Times New Roman" panose="02020603050405020304" pitchFamily="18" charset="0"/>
            </a:endParaRPr>
          </a:p>
          <a:p>
            <a:pPr marL="1620520" marR="0" indent="-285750" algn="just">
              <a:lnSpc>
                <a:spcPct val="200000"/>
              </a:lnSpc>
              <a:spcBef>
                <a:spcPts val="0"/>
              </a:spcBef>
              <a:spcAft>
                <a:spcPts val="835"/>
              </a:spcAft>
              <a:buFont typeface="Wingdings" panose="05000000000000000000" pitchFamily="2" charset="2"/>
              <a:buChar char="Ø"/>
            </a:pPr>
            <a:r>
              <a:rPr lang="en-US" b="1" i="1" dirty="0" smtClean="0">
                <a:solidFill>
                  <a:srgbClr val="002060"/>
                </a:solidFill>
                <a:effectLst/>
                <a:latin typeface="Times New Roman" panose="02020603050405020304" pitchFamily="18" charset="0"/>
                <a:ea typeface="Times New Roman" panose="02020603050405020304" pitchFamily="18" charset="0"/>
              </a:rPr>
              <a:t>Observation </a:t>
            </a:r>
            <a:endParaRPr lang="en-US" b="1" dirty="0" smtClean="0">
              <a:solidFill>
                <a:srgbClr val="002060"/>
              </a:solidFill>
              <a:effectLst/>
              <a:latin typeface="Times New Roman" panose="02020603050405020304" pitchFamily="18" charset="0"/>
              <a:ea typeface="Times New Roman" panose="02020603050405020304" pitchFamily="18" charset="0"/>
            </a:endParaRPr>
          </a:p>
          <a:p>
            <a:pPr marL="1620520" marR="0" indent="-285750" algn="just">
              <a:lnSpc>
                <a:spcPct val="200000"/>
              </a:lnSpc>
              <a:spcBef>
                <a:spcPts val="0"/>
              </a:spcBef>
              <a:spcAft>
                <a:spcPts val="835"/>
              </a:spcAft>
              <a:buFont typeface="Wingdings" panose="05000000000000000000" pitchFamily="2" charset="2"/>
              <a:buChar char="Ø"/>
            </a:pPr>
            <a:r>
              <a:rPr lang="en-US" b="1" i="1" dirty="0" smtClean="0">
                <a:solidFill>
                  <a:srgbClr val="002060"/>
                </a:solidFill>
                <a:effectLst/>
                <a:latin typeface="Times New Roman" panose="02020603050405020304" pitchFamily="18" charset="0"/>
                <a:ea typeface="Times New Roman" panose="02020603050405020304" pitchFamily="18" charset="0"/>
              </a:rPr>
              <a:t>Document Analysis </a:t>
            </a:r>
            <a:endParaRPr lang="en-US" b="1" dirty="0">
              <a:solidFill>
                <a:srgbClr val="002060"/>
              </a:solidFill>
              <a:effectLst/>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a:xfrm>
            <a:off x="5059470" y="6506924"/>
            <a:ext cx="683339" cy="365125"/>
          </a:xfrm>
        </p:spPr>
        <p:txBody>
          <a:bodyPr/>
          <a:lstStyle/>
          <a:p>
            <a:fld id="{311DC3E5-DC53-4369-B6A6-6678E8D67B9E}" type="slidenum">
              <a:rPr lang="en-US" sz="1200" smtClean="0">
                <a:solidFill>
                  <a:schemeClr val="tx1"/>
                </a:solidFill>
              </a:rPr>
              <a:pPr/>
              <a:t>8</a:t>
            </a:fld>
            <a:endParaRPr lang="en-US" sz="1200" dirty="0">
              <a:solidFill>
                <a:schemeClr val="tx1"/>
              </a:solidFill>
            </a:endParaRPr>
          </a:p>
        </p:txBody>
      </p:sp>
    </p:spTree>
    <p:extLst>
      <p:ext uri="{BB962C8B-B14F-4D97-AF65-F5344CB8AC3E}">
        <p14:creationId xmlns:p14="http://schemas.microsoft.com/office/powerpoint/2010/main" xmlns="" val="3371138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833353" y="346308"/>
            <a:ext cx="5589430" cy="522259"/>
          </a:xfrm>
          <a:prstGeom prst="rect">
            <a:avLst/>
          </a:prstGeom>
          <a:solidFill>
            <a:srgbClr val="002060"/>
          </a:solidFill>
        </p:spPr>
        <p:txBody>
          <a:bodyPr wrap="square">
            <a:spAutoFit/>
          </a:bodyPr>
          <a:lstStyle/>
          <a:p>
            <a:pPr marL="18415" marR="0" indent="-6350" algn="ctr">
              <a:lnSpc>
                <a:spcPct val="107000"/>
              </a:lnSpc>
              <a:spcBef>
                <a:spcPts val="0"/>
              </a:spcBef>
              <a:spcAft>
                <a:spcPts val="905"/>
              </a:spcAft>
            </a:pPr>
            <a:r>
              <a:rPr lang="en-US" sz="2800" b="1" kern="0" dirty="0" smtClean="0">
                <a:solidFill>
                  <a:schemeClr val="bg1"/>
                </a:solidFill>
                <a:effectLst/>
                <a:latin typeface="Times New Roman" panose="02020603050405020304" pitchFamily="18" charset="0"/>
                <a:ea typeface="Times New Roman" panose="02020603050405020304" pitchFamily="18" charset="0"/>
              </a:rPr>
              <a:t>Chapter Two</a:t>
            </a:r>
            <a:endParaRPr lang="en-US" sz="2800" b="1" kern="0" dirty="0">
              <a:solidFill>
                <a:schemeClr val="bg1"/>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1941448" y="1242027"/>
            <a:ext cx="5288307" cy="406009"/>
          </a:xfrm>
          <a:prstGeom prst="rect">
            <a:avLst/>
          </a:prstGeom>
        </p:spPr>
        <p:txBody>
          <a:bodyPr wrap="none">
            <a:spAutoFit/>
          </a:bodyPr>
          <a:lstStyle/>
          <a:p>
            <a:pPr marL="1341120" marR="0" indent="-6350" algn="ctr">
              <a:lnSpc>
                <a:spcPct val="110000"/>
              </a:lnSpc>
              <a:spcBef>
                <a:spcPts val="1000"/>
              </a:spcBef>
              <a:spcAft>
                <a:spcPts val="0"/>
              </a:spcAft>
            </a:pPr>
            <a:r>
              <a:rPr lang="en-US" sz="2000" b="1" dirty="0" smtClean="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Description of the Existing System</a:t>
            </a:r>
            <a:endParaRPr lang="en-US" sz="2000" b="1" dirty="0">
              <a:solidFill>
                <a:srgbClr val="0020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2658742" y="2021496"/>
            <a:ext cx="6096000" cy="1959511"/>
          </a:xfrm>
          <a:prstGeom prst="rect">
            <a:avLst/>
          </a:prstGeom>
        </p:spPr>
        <p:txBody>
          <a:bodyPr>
            <a:spAutoFit/>
          </a:bodyPr>
          <a:lstStyle/>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File handling</a:t>
            </a:r>
          </a:p>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Accident Detection</a:t>
            </a:r>
          </a:p>
          <a:p>
            <a:pPr marL="1620520" marR="0" indent="-285750" algn="just">
              <a:lnSpc>
                <a:spcPct val="200000"/>
              </a:lnSpc>
              <a:spcBef>
                <a:spcPts val="0"/>
              </a:spcBef>
              <a:spcAft>
                <a:spcPts val="835"/>
              </a:spcAft>
              <a:buFont typeface="Wingdings" panose="05000000000000000000" pitchFamily="2" charset="2"/>
              <a:buChar char="Ø"/>
            </a:pPr>
            <a:r>
              <a:rPr lang="en-US" b="1" dirty="0" smtClean="0">
                <a:solidFill>
                  <a:srgbClr val="002060"/>
                </a:solidFill>
                <a:effectLst/>
                <a:latin typeface="Times New Roman" panose="02020603050405020304" pitchFamily="18" charset="0"/>
                <a:ea typeface="Times New Roman" panose="02020603050405020304" pitchFamily="18" charset="0"/>
              </a:rPr>
              <a:t>Report Generation</a:t>
            </a:r>
            <a:endParaRPr lang="en-US" b="1" dirty="0">
              <a:solidFill>
                <a:srgbClr val="002060"/>
              </a:solidFill>
              <a:effectLst/>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12"/>
          </p:nvPr>
        </p:nvSpPr>
        <p:spPr>
          <a:xfrm>
            <a:off x="5023403" y="6492875"/>
            <a:ext cx="683339" cy="365125"/>
          </a:xfrm>
        </p:spPr>
        <p:txBody>
          <a:bodyPr/>
          <a:lstStyle/>
          <a:p>
            <a:fld id="{311DC3E5-DC53-4369-B6A6-6678E8D67B9E}" type="slidenum">
              <a:rPr lang="en-US" sz="1200" smtClean="0">
                <a:solidFill>
                  <a:schemeClr val="tx1"/>
                </a:solidFill>
              </a:rPr>
              <a:pPr/>
              <a:t>9</a:t>
            </a:fld>
            <a:endParaRPr lang="en-US" sz="1200" dirty="0">
              <a:solidFill>
                <a:schemeClr val="tx1"/>
              </a:solidFill>
            </a:endParaRPr>
          </a:p>
        </p:txBody>
      </p:sp>
    </p:spTree>
    <p:extLst>
      <p:ext uri="{BB962C8B-B14F-4D97-AF65-F5344CB8AC3E}">
        <p14:creationId xmlns:p14="http://schemas.microsoft.com/office/powerpoint/2010/main" xmlns="" val="1219070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1440</TotalTime>
  <Words>1174</Words>
  <Application>Microsoft Office PowerPoint</Application>
  <PresentationFormat>Custom</PresentationFormat>
  <Paragraphs>217</Paragraphs>
  <Slides>29</Slides>
  <Notes>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29</vt:i4>
      </vt:variant>
    </vt:vector>
  </HeadingPairs>
  <TitlesOfParts>
    <vt:vector size="33" baseType="lpstr">
      <vt:lpstr>Office Theme</vt:lpstr>
      <vt:lpstr>Visio</vt:lpstr>
      <vt:lpstr>Microsoft Visio 2003-2010 Drawing</vt:lpstr>
      <vt:lpstr>Microsoft Visio Drawing</vt:lpstr>
      <vt:lpstr>Slide 1</vt:lpstr>
      <vt:lpstr>Chapter One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 ena</dc:creator>
  <cp:lastModifiedBy>siru</cp:lastModifiedBy>
  <cp:revision>88</cp:revision>
  <dcterms:created xsi:type="dcterms:W3CDTF">2019-02-22T18:38:38Z</dcterms:created>
  <dcterms:modified xsi:type="dcterms:W3CDTF">2019-06-14T13:52:48Z</dcterms:modified>
</cp:coreProperties>
</file>