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68" r:id="rId1"/>
  </p:sldMasterIdLst>
  <p:notesMasterIdLst>
    <p:notesMasterId r:id="rId10"/>
  </p:notesMasterIdLst>
  <p:sldIdLst>
    <p:sldId id="259" r:id="rId2"/>
    <p:sldId id="302" r:id="rId3"/>
    <p:sldId id="303" r:id="rId4"/>
    <p:sldId id="304" r:id="rId5"/>
    <p:sldId id="306" r:id="rId6"/>
    <p:sldId id="305" r:id="rId7"/>
    <p:sldId id="307" r:id="rId8"/>
    <p:sldId id="29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C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98" autoAdjust="0"/>
  </p:normalViewPr>
  <p:slideViewPr>
    <p:cSldViewPr>
      <p:cViewPr varScale="1">
        <p:scale>
          <a:sx n="61" d="100"/>
          <a:sy n="61" d="100"/>
        </p:scale>
        <p:origin x="43" y="9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AA78ED3-8BA9-4134-8D3B-3B975E39E0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35363A2-BBB8-4885-85FB-8BA559BAB8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F59CC9C-3978-4D2C-94E0-B5E0BBDD82D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80BE714-C813-4AE3-90B9-F9D015D1F5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ACD370A-2EE2-429F-8BBA-72F8687AEF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E32723D3-45BE-442D-AB5D-C65909D7D6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01CA56-F349-445D-B30A-5FE26F69F2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A19A121E-F348-4B8F-874F-801E39DF3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fld id="{71ABC3E5-7698-457E-BE1A-7D829859610E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C5CBCCA-966B-4B66-AFD5-1CFDECD684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00791E6-7669-40D7-9C1B-17048EBAD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8" descr="pl9cover.jpg">
            <a:extLst>
              <a:ext uri="{FF2B5EF4-FFF2-40B4-BE49-F238E27FC236}">
                <a16:creationId xmlns:a16="http://schemas.microsoft.com/office/drawing/2014/main" id="{53C9C2E0-E57D-4599-86F0-C9D345346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5" y="495300"/>
            <a:ext cx="4956175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3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3E454507-1020-463E-8FB8-785CC3E817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9709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3E454507-1020-463E-8FB8-785CC3E817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8986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3E454507-1020-463E-8FB8-785CC3E8173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7096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3E454507-1020-463E-8FB8-785CC3E817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49808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3E454507-1020-463E-8FB8-785CC3E817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1104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3E454507-1020-463E-8FB8-785CC3E817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7448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420D2D92-9884-4FFC-8830-AF5894D6F0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321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B40FB3C9-7FA8-479F-A847-52B4B707D3F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27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038ED8FD-CBEF-4FF6-9A64-D2E21E4164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31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0D752B0-A211-4866-A9C9-C7B2637047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95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3CF13C03-57B0-43D7-886F-E7DB70BD08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53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134A2FDD-A5E9-4FE5-A3D9-03D9C19B55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88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3B8F6BB2-863F-4921-BBFA-C6F25451F05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26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E54580A5-CDF5-4978-894D-9AB1673787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44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430CE018-82DB-4497-8638-8868FCF78B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8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1376CB0-C50C-4216-AE34-6A18C82D64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14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altLang="en-US"/>
              <a:t>1-</a:t>
            </a:r>
            <a:fld id="{3E454507-1020-463E-8FB8-785CC3E817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068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sql/sql_join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01AF200-4AB4-4A94-8C18-E6E9B13CF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826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/>
              <a:t>    Relations &amp; Joins</a:t>
            </a:r>
            <a:endParaRPr lang="en-US" altLang="en-US" sz="36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785769D-E647-4838-853B-7E6B0C4FC7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8597" y="838200"/>
            <a:ext cx="8648700" cy="5880100"/>
          </a:xfrm>
        </p:spPr>
        <p:txBody>
          <a:bodyPr>
            <a:normAutofit/>
          </a:bodyPr>
          <a:lstStyle/>
          <a:p>
            <a:r>
              <a:rPr lang="en-US" altLang="en-US" sz="2800">
                <a:latin typeface="Abadi" panose="020B0604020104020204" pitchFamily="34" charset="0"/>
              </a:rPr>
              <a:t>Lets put the Relation in Relational Database</a:t>
            </a:r>
          </a:p>
          <a:p>
            <a:pPr lvl="1"/>
            <a:r>
              <a:rPr lang="en-US" altLang="en-US">
                <a:latin typeface="Abadi" panose="020B0604020104020204" pitchFamily="34" charset="0"/>
                <a:cs typeface="Courier New" panose="02070309020205020404" pitchFamily="49" charset="0"/>
              </a:rPr>
              <a:t>‘relational’ refers to representation of relationships among many types of records in the database</a:t>
            </a:r>
            <a:br>
              <a:rPr lang="en-US" altLang="en-US">
                <a:latin typeface="Abadi" panose="020B0604020104020204" pitchFamily="34" charset="0"/>
                <a:cs typeface="Courier New" panose="02070309020205020404" pitchFamily="49" charset="0"/>
              </a:rPr>
            </a:br>
            <a:endParaRPr lang="en-US" altLang="en-US" sz="1050">
              <a:latin typeface="Abadi" panose="020B0604020104020204" pitchFamily="34" charset="0"/>
              <a:cs typeface="Courier New" panose="02070309020205020404" pitchFamily="49" charset="0"/>
            </a:endParaRPr>
          </a:p>
          <a:p>
            <a:r>
              <a:rPr lang="en-US" altLang="en-US">
                <a:latin typeface="Abadi" panose="020B0604020104020204" pitchFamily="34" charset="0"/>
                <a:cs typeface="Courier New" panose="02070309020205020404" pitchFamily="49" charset="0"/>
              </a:rPr>
              <a:t>Example 1: </a:t>
            </a:r>
            <a:r>
              <a:rPr lang="en-US" altLang="en-US" sz="2000">
                <a:latin typeface="Abadi" panose="020B0604020104020204" pitchFamily="34" charset="0"/>
                <a:cs typeface="Courier New" panose="02070309020205020404" pitchFamily="49" charset="0"/>
              </a:rPr>
              <a:t>look at </a:t>
            </a:r>
            <a:r>
              <a:rPr lang="en-US" altLang="en-US" sz="20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SupplierID</a:t>
            </a:r>
            <a:r>
              <a:rPr lang="en-US" altLang="en-US" sz="2000">
                <a:latin typeface="Abadi" panose="020B0604020104020204" pitchFamily="34" charset="0"/>
                <a:cs typeface="Courier New" panose="02070309020205020404" pitchFamily="49" charset="0"/>
              </a:rPr>
              <a:t> in Northwind DBs </a:t>
            </a:r>
            <a:r>
              <a:rPr lang="en-US" altLang="en-US" sz="20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altLang="en-US" sz="2000">
                <a:solidFill>
                  <a:schemeClr val="tx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 table</a:t>
            </a:r>
            <a:endParaRPr lang="en-US" altLang="en-US" dirty="0">
              <a:solidFill>
                <a:schemeClr val="tx1"/>
              </a:solidFill>
              <a:latin typeface="Abadi" panose="020B0604020104020204" pitchFamily="34" charset="0"/>
              <a:cs typeface="Courier New" panose="02070309020205020404" pitchFamily="49" charset="0"/>
            </a:endParaRPr>
          </a:p>
          <a:p>
            <a:pPr lvl="1"/>
            <a:endParaRPr lang="en-US" altLang="en-US" dirty="0">
              <a:latin typeface="Abadi" panose="020B0604020104020204" pitchFamily="34" charset="0"/>
              <a:cs typeface="Courier New" panose="02070309020205020404" pitchFamily="49" charset="0"/>
            </a:endParaRPr>
          </a:p>
          <a:p>
            <a:pPr lvl="1"/>
            <a:endParaRPr lang="en-US" altLang="en-US" dirty="0">
              <a:latin typeface="Abadi" panose="020B0604020104020204" pitchFamily="34" charset="0"/>
              <a:cs typeface="Courier New" panose="02070309020205020404" pitchFamily="49" charset="0"/>
            </a:endParaRPr>
          </a:p>
          <a:p>
            <a:pPr lvl="1"/>
            <a:endParaRPr lang="en-US" altLang="en-US" dirty="0">
              <a:latin typeface="Abadi" panose="020B0604020104020204" pitchFamily="34" charset="0"/>
              <a:cs typeface="Courier New" panose="02070309020205020404" pitchFamily="49" charset="0"/>
            </a:endParaRPr>
          </a:p>
          <a:p>
            <a:pPr lvl="1"/>
            <a:endParaRPr lang="en-US" altLang="en-US" dirty="0">
              <a:latin typeface="Abadi" panose="020B0604020104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altLang="en-US">
                <a:latin typeface="Abadi" panose="020B0604020104020204" pitchFamily="34" charset="0"/>
                <a:cs typeface="Courier New" panose="02070309020205020404" pitchFamily="49" charset="0"/>
              </a:rPr>
              <a:t>Note that </a:t>
            </a:r>
            <a:r>
              <a:rPr lang="en-US" alt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SupplierID</a:t>
            </a:r>
            <a:r>
              <a:rPr lang="en-US" altLang="en-US" b="1">
                <a:latin typeface="Abadi" panose="020B0604020104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>
                <a:latin typeface="Abadi" panose="020B0604020104020204" pitchFamily="34" charset="0"/>
                <a:cs typeface="Courier New" panose="02070309020205020404" pitchFamily="49" charset="0"/>
              </a:rPr>
              <a:t>is a single integer</a:t>
            </a:r>
          </a:p>
          <a:p>
            <a:pPr lvl="2"/>
            <a:r>
              <a:rPr lang="en-US" altLang="en-US">
                <a:latin typeface="Abadi" panose="020B0604020104020204" pitchFamily="34" charset="0"/>
                <a:cs typeface="Courier New" panose="02070309020205020404" pitchFamily="49" charset="0"/>
              </a:rPr>
              <a:t>Is actually a reference to the </a:t>
            </a:r>
            <a:r>
              <a:rPr lang="en-US" alt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>
                <a:latin typeface="Abadi" panose="020B0604020104020204" pitchFamily="34" charset="0"/>
                <a:cs typeface="Courier New" panose="02070309020205020404" pitchFamily="49" charset="0"/>
              </a:rPr>
              <a:t> in the </a:t>
            </a:r>
            <a:r>
              <a:rPr lang="en-US" alt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en-US" altLang="en-US">
                <a:solidFill>
                  <a:schemeClr val="tx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 table</a:t>
            </a:r>
          </a:p>
          <a:p>
            <a:pPr lvl="2"/>
            <a:r>
              <a:rPr lang="en-US" altLang="en-US">
                <a:solidFill>
                  <a:schemeClr val="tx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 rest of details about supplier in that table</a:t>
            </a:r>
          </a:p>
          <a:p>
            <a:pPr lvl="1"/>
            <a:r>
              <a:rPr lang="en-US" altLang="en-US">
                <a:solidFill>
                  <a:srgbClr val="EAEAEA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Adantage of relational structure:</a:t>
            </a:r>
          </a:p>
          <a:p>
            <a:pPr lvl="2"/>
            <a:r>
              <a:rPr lang="en-US" altLang="en-US">
                <a:solidFill>
                  <a:srgbClr val="EAEAEA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Efficient, fast, scalable</a:t>
            </a:r>
          </a:p>
          <a:p>
            <a:r>
              <a:rPr lang="en-US" altLang="en-US" b="1">
                <a:solidFill>
                  <a:srgbClr val="00B0F0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Many-to-One</a:t>
            </a:r>
            <a:r>
              <a:rPr lang="en-US" altLang="en-US">
                <a:solidFill>
                  <a:srgbClr val="EAEAEA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 vs </a:t>
            </a:r>
            <a:r>
              <a:rPr lang="en-US" altLang="en-US" b="1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One-to-Many</a:t>
            </a:r>
          </a:p>
          <a:p>
            <a:pPr lvl="1"/>
            <a:r>
              <a:rPr lang="en-US" altLang="en-US">
                <a:solidFill>
                  <a:srgbClr val="EAEAEA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Every record in the “</a:t>
            </a:r>
            <a:r>
              <a:rPr lang="en-US" altLang="en-US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One</a:t>
            </a:r>
            <a:r>
              <a:rPr lang="en-US" altLang="en-US">
                <a:solidFill>
                  <a:srgbClr val="EAEAEA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” (</a:t>
            </a:r>
            <a:r>
              <a:rPr lang="en-US" alt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en-US" altLang="en-US">
                <a:solidFill>
                  <a:srgbClr val="EAEAEA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) has a unique </a:t>
            </a:r>
            <a:r>
              <a:rPr lang="en-US" alt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lvl="1"/>
            <a:r>
              <a:rPr lang="en-US" altLang="en-US">
                <a:solidFill>
                  <a:srgbClr val="EAEAEA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Every record in the “</a:t>
            </a:r>
            <a:r>
              <a:rPr lang="en-US" altLang="en-US">
                <a:solidFill>
                  <a:srgbClr val="00B0F0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Many</a:t>
            </a:r>
            <a:r>
              <a:rPr lang="en-US" altLang="en-US">
                <a:solidFill>
                  <a:srgbClr val="EAEAEA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” (</a:t>
            </a:r>
            <a:r>
              <a:rPr lang="en-US" alt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altLang="en-US">
                <a:solidFill>
                  <a:srgbClr val="EAEAEA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) has a field that refers to a specific record in the “</a:t>
            </a:r>
            <a:r>
              <a:rPr lang="en-US" altLang="en-US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One</a:t>
            </a:r>
            <a:r>
              <a:rPr lang="en-US" altLang="en-US">
                <a:solidFill>
                  <a:srgbClr val="EAEAEA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” table (in this example </a:t>
            </a:r>
            <a:r>
              <a:rPr lang="en-US" alt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SupplierID</a:t>
            </a:r>
            <a:r>
              <a:rPr lang="en-US" altLang="en-US">
                <a:solidFill>
                  <a:srgbClr val="EAEAEA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B02F0-A7C0-486B-8C28-B61424647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038"/>
          <a:stretch/>
        </p:blipFill>
        <p:spPr>
          <a:xfrm>
            <a:off x="1477778" y="2438400"/>
            <a:ext cx="3861403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FF214D-DB8D-4050-AFB5-2E889DA95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161" y="3429000"/>
            <a:ext cx="2725136" cy="16442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8480-EBEA-4C27-8F6C-382ABC21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Querying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9D80-F282-4880-8B89-81B87C14C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25" y="1447800"/>
            <a:ext cx="7675350" cy="4351338"/>
          </a:xfrm>
        </p:spPr>
        <p:txBody>
          <a:bodyPr>
            <a:normAutofit lnSpcReduction="10000"/>
          </a:bodyPr>
          <a:lstStyle/>
          <a:p>
            <a:r>
              <a:rPr lang="en-US" b="1">
                <a:solidFill>
                  <a:srgbClr val="00B0F0"/>
                </a:solidFill>
                <a:latin typeface="Abadi" panose="020B0604020104020204" pitchFamily="34" charset="0"/>
              </a:rPr>
              <a:t>primary key </a:t>
            </a:r>
            <a:r>
              <a:rPr lang="en-US">
                <a:latin typeface="Abadi" panose="020B0604020104020204" pitchFamily="34" charset="0"/>
              </a:rPr>
              <a:t>– a field that is unique for reach record in that table &amp; a reference for other tables</a:t>
            </a:r>
          </a:p>
          <a:p>
            <a:pPr lvl="1"/>
            <a:r>
              <a:rPr lang="en-US">
                <a:latin typeface="Abadi" panose="020B0604020104020204" pitchFamily="34" charset="0"/>
              </a:rPr>
              <a:t>Example: </a:t>
            </a:r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>
                <a:latin typeface="Abadi" panose="020B0604020104020204" pitchFamily="34" charset="0"/>
              </a:rPr>
              <a:t> from </a:t>
            </a:r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</a:p>
          <a:p>
            <a:r>
              <a:rPr lang="en-US" b="1">
                <a:solidFill>
                  <a:srgbClr val="00B0F0"/>
                </a:solidFill>
                <a:latin typeface="Abadi" panose="020B0604020104020204" pitchFamily="34" charset="0"/>
              </a:rPr>
              <a:t>foreign key </a:t>
            </a:r>
            <a:r>
              <a:rPr lang="en-US">
                <a:latin typeface="Abadi" panose="020B0604020104020204" pitchFamily="34" charset="0"/>
              </a:rPr>
              <a:t>– refers to the primary key in another table</a:t>
            </a:r>
          </a:p>
          <a:p>
            <a:pPr lvl="1"/>
            <a:r>
              <a:rPr lang="en-US">
                <a:latin typeface="Abadi" panose="020B0604020104020204" pitchFamily="34" charset="0"/>
              </a:rPr>
              <a:t>Example: </a:t>
            </a:r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SupplierId</a:t>
            </a:r>
            <a:r>
              <a:rPr lang="en-US">
                <a:latin typeface="Abadi" panose="020B0604020104020204" pitchFamily="34" charset="0"/>
              </a:rPr>
              <a:t> and </a:t>
            </a:r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CategoryID</a:t>
            </a:r>
          </a:p>
          <a:p>
            <a:endParaRPr lang="en-US" b="1">
              <a:latin typeface="Abadi" panose="020B0604020104020204" pitchFamily="34" charset="0"/>
            </a:endParaRPr>
          </a:p>
          <a:p>
            <a:r>
              <a:rPr lang="en-US" b="1">
                <a:latin typeface="Abadi" panose="020B0604020104020204" pitchFamily="34" charset="0"/>
              </a:rPr>
              <a:t>Example 2 – using primary &amp; foreign keys in a Query</a:t>
            </a:r>
          </a:p>
          <a:p>
            <a:r>
              <a:rPr lang="en-US" sz="2000" b="1" i="1">
                <a:latin typeface="Abadi" panose="020B0604020104020204" pitchFamily="34" charset="0"/>
              </a:rPr>
              <a:t>print out each product along with that product’s suppliers name</a:t>
            </a:r>
          </a:p>
          <a:p>
            <a:pPr marL="0" indent="0">
              <a:buNone/>
            </a:pPr>
            <a:r>
              <a:rPr lang="en-US" sz="20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Then for each row in product table you need the record from the supplier table as follows</a:t>
            </a:r>
          </a:p>
          <a:p>
            <a:pPr marL="0" indent="0">
              <a:buNone/>
            </a:pPr>
            <a:r>
              <a:rPr lang="en-US" sz="20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CompanyName FROM Supplier WHERE Id =&lt;the SupplierID from the Product table&gt;</a:t>
            </a:r>
          </a:p>
        </p:txBody>
      </p:sp>
    </p:spTree>
    <p:extLst>
      <p:ext uri="{BB962C8B-B14F-4D97-AF65-F5344CB8AC3E}">
        <p14:creationId xmlns:p14="http://schemas.microsoft.com/office/powerpoint/2010/main" val="274641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8480-EBEA-4C27-8F6C-382ABC21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Querying Relations with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9D80-F282-4880-8B89-81B87C14C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25" y="1447800"/>
            <a:ext cx="7675350" cy="4351338"/>
          </a:xfrm>
        </p:spPr>
        <p:txBody>
          <a:bodyPr>
            <a:normAutofit fontScale="92500"/>
          </a:bodyPr>
          <a:lstStyle/>
          <a:p>
            <a:r>
              <a:rPr lang="en-US" b="1">
                <a:solidFill>
                  <a:srgbClr val="00B0F0"/>
                </a:solidFill>
                <a:latin typeface="Abadi" panose="020B0604020104020204" pitchFamily="34" charset="0"/>
              </a:rPr>
              <a:t>JOIN </a:t>
            </a:r>
            <a:r>
              <a:rPr lang="en-US">
                <a:latin typeface="Abadi" panose="020B0604020104020204" pitchFamily="34" charset="0"/>
              </a:rPr>
              <a:t>– temporarily merges tables to make querying simpler</a:t>
            </a:r>
            <a:endParaRPr lang="en-US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>
              <a:latin typeface="Abadi" panose="020B0604020104020204" pitchFamily="34" charset="0"/>
            </a:endParaRPr>
          </a:p>
          <a:p>
            <a:r>
              <a:rPr lang="en-US" b="1">
                <a:latin typeface="Abadi" panose="020B0604020104020204" pitchFamily="34" charset="0"/>
              </a:rPr>
              <a:t>Example 3 – using primary &amp; foreign keys in a Query</a:t>
            </a:r>
          </a:p>
          <a:p>
            <a:r>
              <a:rPr lang="en-US" sz="2000" b="1" i="1">
                <a:latin typeface="Abadi" panose="020B0604020104020204" pitchFamily="34" charset="0"/>
              </a:rPr>
              <a:t>print out each product along with that product’s suppliers name</a:t>
            </a:r>
          </a:p>
          <a:p>
            <a:pPr marL="0" indent="0">
              <a:buNone/>
            </a:pPr>
            <a:r>
              <a:rPr lang="en-US" sz="20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 </a:t>
            </a:r>
          </a:p>
          <a:p>
            <a:pPr marL="0" indent="0">
              <a:buNone/>
            </a:pPr>
            <a:r>
              <a:rPr lang="en-US" sz="20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 Supplier ON Product.SupplierID=Supplier.Id</a:t>
            </a:r>
          </a:p>
          <a:p>
            <a:pPr marL="0" indent="0">
              <a:buNone/>
            </a:pPr>
            <a:endParaRPr lang="en-US" sz="20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solidFill>
                  <a:schemeClr val="tx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Try Example2 and Example3 in DB Browser Side by Side to show that they’re equivalent</a:t>
            </a:r>
          </a:p>
          <a:p>
            <a:r>
              <a:rPr lang="en-US" sz="20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000">
                <a:solidFill>
                  <a:schemeClr val="tx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 is much simpler than looping through references between tables</a:t>
            </a:r>
          </a:p>
          <a:p>
            <a:r>
              <a:rPr lang="en-US" sz="2000">
                <a:solidFill>
                  <a:schemeClr val="tx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make note of the number of fields in each table and after joining</a:t>
            </a:r>
          </a:p>
        </p:txBody>
      </p:sp>
    </p:spTree>
    <p:extLst>
      <p:ext uri="{BB962C8B-B14F-4D97-AF65-F5344CB8AC3E}">
        <p14:creationId xmlns:p14="http://schemas.microsoft.com/office/powerpoint/2010/main" val="251907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95DD-15DC-4299-BFE1-A0B40F6A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with 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5F4B-9DFD-4110-B870-737809757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25" y="1371600"/>
            <a:ext cx="7675350" cy="4351338"/>
          </a:xfrm>
        </p:spPr>
        <p:txBody>
          <a:bodyPr/>
          <a:lstStyle/>
          <a:p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/>
              <a:t> defines a condition for </a:t>
            </a:r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</a:p>
          <a:p>
            <a:pPr lvl="1"/>
            <a:r>
              <a:rPr lang="en-US"/>
              <a:t>See prior example</a:t>
            </a:r>
          </a:p>
          <a:p>
            <a:pPr lvl="1"/>
            <a:endParaRPr lang="en-US" sz="800"/>
          </a:p>
          <a:p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/>
              <a:t> can be used to filter the records returned by </a:t>
            </a:r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Enter it into  DB Broswer and try</a:t>
            </a:r>
          </a:p>
          <a:p>
            <a:pPr lvl="1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152EB9-998D-405A-A7D7-F6C4DC035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97163"/>
            <a:ext cx="78867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QuantityPerUnit, UnitsInStock, UnitsOnOrder, CompanyName, City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Product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JOIN Supplier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ON Product.SupplierId=Supplier.Id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Product.ProductName LIKE "Grandma%"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F8566C-AC6A-4ADE-99D8-B82BC8897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633" y="3854014"/>
            <a:ext cx="4202542" cy="28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4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95AA-AD3D-4B2F-A1EF-8ECC6162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 kinds of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AC15C-7ADB-4BD7-B70C-5AA8F663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524000"/>
            <a:ext cx="767535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</a:p>
          <a:p>
            <a:pPr lvl="1"/>
            <a:r>
              <a:rPr lang="en-US"/>
              <a:t>Selects recrords that meet the values in both tables</a:t>
            </a:r>
          </a:p>
          <a:p>
            <a:pPr lvl="1"/>
            <a:r>
              <a:rPr lang="en-US"/>
              <a:t>All our examples in this course</a:t>
            </a:r>
          </a:p>
          <a:p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(OUTER) JOIN</a:t>
            </a:r>
          </a:p>
          <a:p>
            <a:pPr lvl="1"/>
            <a:r>
              <a:rPr lang="en-US"/>
              <a:t>returns all from left table and matched records from right table</a:t>
            </a:r>
          </a:p>
          <a:p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(OUTER) JOIN</a:t>
            </a:r>
          </a:p>
          <a:p>
            <a:pPr lvl="1"/>
            <a:r>
              <a:rPr lang="en-US"/>
              <a:t>returns all from right table and matched records from left table </a:t>
            </a:r>
          </a:p>
          <a:p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 (OUTER) JOIN</a:t>
            </a:r>
          </a:p>
          <a:p>
            <a:pPr lvl="1"/>
            <a:r>
              <a:rPr lang="en-US"/>
              <a:t>Returns all records with a match in both tables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Only INNER JOIN in this class</a:t>
            </a:r>
          </a:p>
          <a:p>
            <a:r>
              <a:rPr lang="en-US"/>
              <a:t>Optional practice: </a:t>
            </a:r>
            <a:r>
              <a:rPr lang="en-US">
                <a:hlinkClick r:id="rId2"/>
              </a:rPr>
              <a:t>https://www.w3schools.com/sql/sql_join.asp</a:t>
            </a:r>
            <a:r>
              <a:rPr lang="en-US"/>
              <a:t> </a:t>
            </a:r>
          </a:p>
          <a:p>
            <a:pPr lvl="1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D6DBE-0350-4F4B-8A25-129542C98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495800"/>
            <a:ext cx="5744475" cy="11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4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51BD-B384-41C8-B62E-7B27EB2C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0B7C-437B-42D3-8B69-AC82F38A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25" y="1447800"/>
            <a:ext cx="7675350" cy="4351338"/>
          </a:xfrm>
        </p:spPr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Use </a:t>
            </a:r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>
                <a:latin typeface="Abadi" panose="020B0604020104020204" pitchFamily="34" charset="0"/>
              </a:rPr>
              <a:t> queries to accomplish the following</a:t>
            </a:r>
          </a:p>
          <a:p>
            <a:pPr lvl="1"/>
            <a:r>
              <a:rPr lang="en-US">
                <a:latin typeface="Abadi" panose="020B0604020104020204" pitchFamily="34" charset="0"/>
              </a:rPr>
              <a:t>Return the ProductName and CategoryName for all products in the category “Condiments”</a:t>
            </a:r>
          </a:p>
          <a:p>
            <a:pPr lvl="1"/>
            <a:r>
              <a:rPr lang="en-US">
                <a:latin typeface="Abadi" panose="020B0604020104020204" pitchFamily="34" charset="0"/>
              </a:rPr>
              <a:t>Return the TerritoryDescription for all Territories in the “Southern” region</a:t>
            </a:r>
          </a:p>
        </p:txBody>
      </p:sp>
    </p:spTree>
    <p:extLst>
      <p:ext uri="{BB962C8B-B14F-4D97-AF65-F5344CB8AC3E}">
        <p14:creationId xmlns:p14="http://schemas.microsoft.com/office/powerpoint/2010/main" val="178224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51BD-B384-41C8-B62E-7B27EB2C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48" y="-186587"/>
            <a:ext cx="7886700" cy="944976"/>
          </a:xfrm>
        </p:spPr>
        <p:txBody>
          <a:bodyPr>
            <a:normAutofit/>
          </a:bodyPr>
          <a:lstStyle/>
          <a:p>
            <a:r>
              <a:rPr lang="en-US" sz="2800"/>
              <a:t>Extension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0B7C-437B-42D3-8B69-AC82F38A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56931"/>
            <a:ext cx="5372100" cy="4351338"/>
          </a:xfrm>
        </p:spPr>
        <p:txBody>
          <a:bodyPr>
            <a:normAutofit/>
          </a:bodyPr>
          <a:lstStyle/>
          <a:p>
            <a:r>
              <a:rPr lang="en-US" sz="1800">
                <a:latin typeface="Abadi" panose="020B0604020104020204" pitchFamily="34" charset="0"/>
              </a:rPr>
              <a:t>Use </a:t>
            </a:r>
            <a:r>
              <a:rPr lang="en-US" sz="18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800">
                <a:latin typeface="Abadi" panose="020B0604020104020204" pitchFamily="34" charset="0"/>
              </a:rPr>
              <a:t> queries to accomplish the following</a:t>
            </a:r>
          </a:p>
          <a:p>
            <a:pPr lvl="1"/>
            <a:r>
              <a:rPr lang="en-US" sz="1600">
                <a:latin typeface="Abadi" panose="020B0604020104020204" pitchFamily="34" charset="0"/>
              </a:rPr>
              <a:t>Return the ProductName and CategoryName for all products in the category “Condiments”</a:t>
            </a:r>
          </a:p>
          <a:p>
            <a:pPr lvl="1"/>
            <a:r>
              <a:rPr lang="en-US" sz="1600">
                <a:latin typeface="Abadi" panose="020B0604020104020204" pitchFamily="34" charset="0"/>
              </a:rPr>
              <a:t>Return the TerritoryDescription for all Territories in the “Southern” region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27C2C-A298-4EFB-B92E-DD7338EDEB3C}"/>
              </a:ext>
            </a:extLst>
          </p:cNvPr>
          <p:cNvSpPr txBox="1"/>
          <p:nvPr/>
        </p:nvSpPr>
        <p:spPr>
          <a:xfrm>
            <a:off x="393526" y="1143000"/>
            <a:ext cx="78867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FFC000"/>
                </a:solidFill>
                <a:latin typeface="Consolas" panose="020B0609020204030204" pitchFamily="49" charset="0"/>
              </a:rPr>
              <a:t>import sqlite3</a:t>
            </a:r>
          </a:p>
          <a:p>
            <a:r>
              <a:rPr lang="en-US" sz="1600">
                <a:solidFill>
                  <a:srgbClr val="FFC000"/>
                </a:solidFill>
                <a:latin typeface="Consolas" panose="020B0609020204030204" pitchFamily="49" charset="0"/>
              </a:rPr>
              <a:t>conn = sqlite3.connect('Northwind_small.sqlite’)</a:t>
            </a:r>
          </a:p>
          <a:p>
            <a:r>
              <a:rPr lang="en-US" sz="1600">
                <a:solidFill>
                  <a:srgbClr val="FFC000"/>
                </a:solidFill>
                <a:latin typeface="Consolas" panose="020B0609020204030204" pitchFamily="49" charset="0"/>
              </a:rPr>
              <a:t>cur = conn.cursor()</a:t>
            </a:r>
          </a:p>
          <a:p>
            <a:r>
              <a:rPr lang="en-US" sz="1600">
                <a:solidFill>
                  <a:srgbClr val="FFC000"/>
                </a:solidFill>
                <a:latin typeface="Consolas" panose="020B0609020204030204" pitchFamily="49" charset="0"/>
              </a:rPr>
              <a:t>q1 = '''</a:t>
            </a:r>
          </a:p>
          <a:p>
            <a:r>
              <a:rPr lang="en-US" sz="1600">
                <a:solidFill>
                  <a:srgbClr val="FFC000"/>
                </a:solidFill>
                <a:latin typeface="Consolas" panose="020B0609020204030204" pitchFamily="49" charset="0"/>
              </a:rPr>
              <a:t>SELECT ProductName, CategoryName</a:t>
            </a:r>
          </a:p>
          <a:p>
            <a:r>
              <a:rPr lang="en-US" sz="1600">
                <a:solidFill>
                  <a:srgbClr val="FFC000"/>
                </a:solidFill>
                <a:latin typeface="Consolas" panose="020B0609020204030204" pitchFamily="49" charset="0"/>
              </a:rPr>
              <a:t>FROM Product	</a:t>
            </a:r>
          </a:p>
          <a:p>
            <a:r>
              <a:rPr lang="en-US" sz="1600">
                <a:solidFill>
                  <a:srgbClr val="FFC000"/>
                </a:solidFill>
                <a:latin typeface="Consolas" panose="020B0609020204030204" pitchFamily="49" charset="0"/>
              </a:rPr>
              <a:t>JOIN Category	ON Product.CategoryId=Category.Id</a:t>
            </a:r>
          </a:p>
          <a:p>
            <a:r>
              <a:rPr lang="en-US" sz="1600">
                <a:solidFill>
                  <a:srgbClr val="FFC000"/>
                </a:solidFill>
                <a:latin typeface="Consolas" panose="020B0609020204030204" pitchFamily="49" charset="0"/>
              </a:rPr>
              <a:t>WHERE CategoryName="Condiments"</a:t>
            </a:r>
          </a:p>
          <a:p>
            <a:r>
              <a:rPr lang="en-US" sz="1600">
                <a:solidFill>
                  <a:srgbClr val="FFC00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sz="1600">
                <a:solidFill>
                  <a:srgbClr val="FFC000"/>
                </a:solidFill>
                <a:latin typeface="Consolas" panose="020B0609020204030204" pitchFamily="49" charset="0"/>
              </a:rPr>
              <a:t>q2 = '''</a:t>
            </a:r>
          </a:p>
          <a:p>
            <a:r>
              <a:rPr lang="en-US" sz="1600">
                <a:solidFill>
                  <a:srgbClr val="FFC000"/>
                </a:solidFill>
                <a:latin typeface="Consolas" panose="020B0609020204030204" pitchFamily="49" charset="0"/>
              </a:rPr>
              <a:t>SELECT TerritoryDescription</a:t>
            </a:r>
          </a:p>
          <a:p>
            <a:r>
              <a:rPr lang="en-US" sz="1600">
                <a:solidFill>
                  <a:srgbClr val="FFC000"/>
                </a:solidFill>
                <a:latin typeface="Consolas" panose="020B0609020204030204" pitchFamily="49" charset="0"/>
              </a:rPr>
              <a:t>FROM Territory	</a:t>
            </a:r>
          </a:p>
          <a:p>
            <a:r>
              <a:rPr lang="en-US" sz="1600">
                <a:solidFill>
                  <a:srgbClr val="FFC000"/>
                </a:solidFill>
                <a:latin typeface="Consolas" panose="020B0609020204030204" pitchFamily="49" charset="0"/>
              </a:rPr>
              <a:t>JOIN Region		</a:t>
            </a:r>
          </a:p>
          <a:p>
            <a:r>
              <a:rPr lang="en-US" sz="1600">
                <a:solidFill>
                  <a:srgbClr val="FFC000"/>
                </a:solidFill>
                <a:latin typeface="Consolas" panose="020B0609020204030204" pitchFamily="49" charset="0"/>
              </a:rPr>
              <a:t>ON Territory.RegionId=Region.Id</a:t>
            </a:r>
          </a:p>
          <a:p>
            <a:r>
              <a:rPr lang="en-US" sz="1600">
                <a:solidFill>
                  <a:srgbClr val="FFC000"/>
                </a:solidFill>
                <a:latin typeface="Consolas" panose="020B0609020204030204" pitchFamily="49" charset="0"/>
              </a:rPr>
              <a:t>WHERE Region.RegionDescription="Southern"</a:t>
            </a:r>
          </a:p>
          <a:p>
            <a:r>
              <a:rPr lang="en-US" sz="1600">
                <a:solidFill>
                  <a:srgbClr val="FFC00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sz="1600">
                <a:solidFill>
                  <a:srgbClr val="FFC000"/>
                </a:solidFill>
                <a:latin typeface="Consolas" panose="020B0609020204030204" pitchFamily="49" charset="0"/>
              </a:rPr>
              <a:t>for q in [q1, q2]:    </a:t>
            </a:r>
          </a:p>
          <a:p>
            <a:r>
              <a:rPr lang="en-US" sz="1600">
                <a:solidFill>
                  <a:srgbClr val="FFC000"/>
                </a:solidFill>
                <a:latin typeface="Consolas" panose="020B0609020204030204" pitchFamily="49" charset="0"/>
              </a:rPr>
              <a:t>    cur.execute(q) </a:t>
            </a:r>
          </a:p>
          <a:p>
            <a:r>
              <a:rPr lang="en-US" sz="1600">
                <a:solidFill>
                  <a:srgbClr val="FFC000"/>
                </a:solidFill>
                <a:latin typeface="Consolas" panose="020B0609020204030204" pitchFamily="49" charset="0"/>
              </a:rPr>
              <a:t>    for row in cur:</a:t>
            </a:r>
          </a:p>
          <a:p>
            <a:r>
              <a:rPr lang="en-US" sz="1600">
                <a:solidFill>
                  <a:srgbClr val="FFC000"/>
                </a:solidFill>
                <a:latin typeface="Consolas" panose="020B0609020204030204" pitchFamily="49" charset="0"/>
              </a:rPr>
              <a:t>        print(row)</a:t>
            </a:r>
          </a:p>
          <a:p>
            <a:r>
              <a:rPr lang="en-US" sz="1600">
                <a:solidFill>
                  <a:srgbClr val="FFC000"/>
                </a:solidFill>
                <a:latin typeface="Consolas" panose="020B0609020204030204" pitchFamily="49" charset="0"/>
              </a:rPr>
              <a:t>    print('-' * 60)</a:t>
            </a:r>
          </a:p>
          <a:p>
            <a:r>
              <a:rPr lang="en-US" sz="1600">
                <a:solidFill>
                  <a:srgbClr val="FFC000"/>
                </a:solidFill>
                <a:latin typeface="Consolas" panose="020B0609020204030204" pitchFamily="49" charset="0"/>
              </a:rPr>
              <a:t>conn.close()</a:t>
            </a:r>
          </a:p>
        </p:txBody>
      </p:sp>
    </p:spTree>
    <p:extLst>
      <p:ext uri="{BB962C8B-B14F-4D97-AF65-F5344CB8AC3E}">
        <p14:creationId xmlns:p14="http://schemas.microsoft.com/office/powerpoint/2010/main" val="229536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2306-E4AC-1640-A0A1-DE02D24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Miscellaneous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D84F-E74A-B0EB-92049B5D3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498975"/>
          </a:xfrm>
        </p:spPr>
        <p:txBody>
          <a:bodyPr>
            <a:normAutofit/>
          </a:bodyPr>
          <a:lstStyle/>
          <a:p>
            <a:r>
              <a:rPr lang="en-US">
                <a:latin typeface="Abadi" panose="020B0604020104020204" pitchFamily="34" charset="0"/>
              </a:rPr>
              <a:t>What happens if a field or record has a name that is also a SQL keyword?</a:t>
            </a:r>
          </a:p>
          <a:p>
            <a:pPr lvl="1"/>
            <a:r>
              <a:rPr lang="en-US">
                <a:latin typeface="Abadi" panose="020B0604020104020204" pitchFamily="34" charset="0"/>
              </a:rPr>
              <a:t>This happens in the homework assignment – Northwind DB has a table called “Order” which is also a SQL keyword</a:t>
            </a:r>
          </a:p>
          <a:p>
            <a:pPr lvl="2"/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Order </a:t>
            </a:r>
            <a:r>
              <a:rPr lang="en-US">
                <a:solidFill>
                  <a:srgbClr val="EAEAEA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#yields a SQL Syntax Error</a:t>
            </a:r>
          </a:p>
          <a:p>
            <a:pPr lvl="1"/>
            <a:endParaRPr lang="en-US">
              <a:solidFill>
                <a:srgbClr val="EAEAEA"/>
              </a:solidFill>
              <a:latin typeface="Abadi" panose="020B0604020104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>
                <a:solidFill>
                  <a:srgbClr val="EAEAEA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Solutions use single quotes ‘’ or square brackets [] around the term</a:t>
            </a:r>
          </a:p>
          <a:p>
            <a:pPr lvl="2"/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[Order] </a:t>
            </a:r>
            <a:r>
              <a:rPr lang="en-US">
                <a:solidFill>
                  <a:srgbClr val="EAEAEA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#doesn’t return errors</a:t>
            </a:r>
          </a:p>
          <a:p>
            <a:pPr lvl="1"/>
            <a:endParaRPr lang="en-US">
              <a:solidFill>
                <a:srgbClr val="EAEAEA"/>
              </a:solidFill>
              <a:latin typeface="Abadi" panose="020B0604020104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>
                <a:solidFill>
                  <a:srgbClr val="EAEAEA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Also useful in Column Names that have spaces </a:t>
            </a:r>
          </a:p>
          <a:p>
            <a:pPr lvl="2"/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[Date of Birth] </a:t>
            </a:r>
            <a:r>
              <a:rPr lang="en-US">
                <a:solidFill>
                  <a:srgbClr val="EAEAEA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#as a hypothetical exampl</a:t>
            </a:r>
            <a:r>
              <a:rPr lang="en-US" dirty="0">
                <a:solidFill>
                  <a:srgbClr val="EAEAEA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e</a:t>
            </a:r>
            <a:endParaRPr lang="en-US">
              <a:solidFill>
                <a:srgbClr val="EAEAEA"/>
              </a:solidFill>
              <a:latin typeface="Abadi" panose="020B06040201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3532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2806</TotalTime>
  <Words>738</Words>
  <Application>Microsoft Office PowerPoint</Application>
  <PresentationFormat>On-screen Show (4:3)</PresentationFormat>
  <Paragraphs>111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Abadi</vt:lpstr>
      <vt:lpstr>Arial</vt:lpstr>
      <vt:lpstr>Calibri</vt:lpstr>
      <vt:lpstr>Consolas</vt:lpstr>
      <vt:lpstr>Corbel</vt:lpstr>
      <vt:lpstr>Courier New</vt:lpstr>
      <vt:lpstr>Times</vt:lpstr>
      <vt:lpstr>Depth</vt:lpstr>
      <vt:lpstr>    Relations &amp; Joins</vt:lpstr>
      <vt:lpstr>Querying Relations</vt:lpstr>
      <vt:lpstr>Querying Relations with JOIN</vt:lpstr>
      <vt:lpstr>WHERE with JOIN </vt:lpstr>
      <vt:lpstr>Many kinds of JOINs</vt:lpstr>
      <vt:lpstr>Extension Exercise</vt:lpstr>
      <vt:lpstr>Extension Exercise</vt:lpstr>
      <vt:lpstr>Miscellaneous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Madamanchi, Aasakiran</cp:lastModifiedBy>
  <cp:revision>228</cp:revision>
  <dcterms:created xsi:type="dcterms:W3CDTF">2003-08-01T12:29:19Z</dcterms:created>
  <dcterms:modified xsi:type="dcterms:W3CDTF">2021-02-02T12:33:13Z</dcterms:modified>
</cp:coreProperties>
</file>